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700" r:id="rId5"/>
  </p:sldMasterIdLst>
  <p:notesMasterIdLst>
    <p:notesMasterId r:id="rId76"/>
  </p:notesMasterIdLst>
  <p:handoutMasterIdLst>
    <p:handoutMasterId r:id="rId77"/>
  </p:handoutMasterIdLst>
  <p:sldIdLst>
    <p:sldId id="256" r:id="rId6"/>
    <p:sldId id="342" r:id="rId7"/>
    <p:sldId id="364" r:id="rId8"/>
    <p:sldId id="435" r:id="rId9"/>
    <p:sldId id="367" r:id="rId10"/>
    <p:sldId id="366" r:id="rId11"/>
    <p:sldId id="368" r:id="rId12"/>
    <p:sldId id="285" r:id="rId13"/>
    <p:sldId id="286" r:id="rId14"/>
    <p:sldId id="287" r:id="rId15"/>
    <p:sldId id="288" r:id="rId16"/>
    <p:sldId id="289" r:id="rId17"/>
    <p:sldId id="290" r:id="rId18"/>
    <p:sldId id="291" r:id="rId19"/>
    <p:sldId id="292" r:id="rId20"/>
    <p:sldId id="293" r:id="rId21"/>
    <p:sldId id="294" r:id="rId22"/>
    <p:sldId id="369" r:id="rId23"/>
    <p:sldId id="370" r:id="rId24"/>
    <p:sldId id="440" r:id="rId25"/>
    <p:sldId id="372" r:id="rId26"/>
    <p:sldId id="373" r:id="rId27"/>
    <p:sldId id="297" r:id="rId28"/>
    <p:sldId id="439" r:id="rId29"/>
    <p:sldId id="438" r:id="rId30"/>
    <p:sldId id="296" r:id="rId31"/>
    <p:sldId id="443" r:id="rId32"/>
    <p:sldId id="444" r:id="rId33"/>
    <p:sldId id="445" r:id="rId34"/>
    <p:sldId id="446" r:id="rId35"/>
    <p:sldId id="447" r:id="rId36"/>
    <p:sldId id="502" r:id="rId37"/>
    <p:sldId id="449" r:id="rId38"/>
    <p:sldId id="495" r:id="rId39"/>
    <p:sldId id="503" r:id="rId40"/>
    <p:sldId id="453" r:id="rId41"/>
    <p:sldId id="454" r:id="rId42"/>
    <p:sldId id="455" r:id="rId43"/>
    <p:sldId id="456" r:id="rId44"/>
    <p:sldId id="457" r:id="rId45"/>
    <p:sldId id="496" r:id="rId46"/>
    <p:sldId id="497" r:id="rId47"/>
    <p:sldId id="498" r:id="rId48"/>
    <p:sldId id="504" r:id="rId49"/>
    <p:sldId id="460" r:id="rId50"/>
    <p:sldId id="461" r:id="rId51"/>
    <p:sldId id="463" r:id="rId52"/>
    <p:sldId id="464" r:id="rId53"/>
    <p:sldId id="465" r:id="rId54"/>
    <p:sldId id="466" r:id="rId55"/>
    <p:sldId id="467" r:id="rId56"/>
    <p:sldId id="468" r:id="rId57"/>
    <p:sldId id="499" r:id="rId58"/>
    <p:sldId id="500" r:id="rId59"/>
    <p:sldId id="470" r:id="rId60"/>
    <p:sldId id="471" r:id="rId61"/>
    <p:sldId id="472" r:id="rId62"/>
    <p:sldId id="473" r:id="rId63"/>
    <p:sldId id="474" r:id="rId64"/>
    <p:sldId id="475" r:id="rId65"/>
    <p:sldId id="476" r:id="rId66"/>
    <p:sldId id="478" r:id="rId67"/>
    <p:sldId id="505" r:id="rId68"/>
    <p:sldId id="480" r:id="rId69"/>
    <p:sldId id="482" r:id="rId70"/>
    <p:sldId id="485" r:id="rId71"/>
    <p:sldId id="506" r:id="rId72"/>
    <p:sldId id="488" r:id="rId73"/>
    <p:sldId id="508" r:id="rId74"/>
    <p:sldId id="441" r:id="rId7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0" userDrawn="1">
          <p15:clr>
            <a:srgbClr val="A4A3A4"/>
          </p15:clr>
        </p15:guide>
        <p15:guide id="2" pos="21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8246B"/>
    <a:srgbClr val="FFFFE7"/>
    <a:srgbClr val="FFFBF7"/>
    <a:srgbClr val="848284"/>
    <a:srgbClr val="D6D3CE"/>
    <a:srgbClr val="D5D5D9"/>
    <a:srgbClr val="FFF8EB"/>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647" autoAdjust="0"/>
    <p:restoredTop sz="68041" autoAdjust="0"/>
  </p:normalViewPr>
  <p:slideViewPr>
    <p:cSldViewPr>
      <p:cViewPr varScale="1">
        <p:scale>
          <a:sx n="52" d="100"/>
          <a:sy n="52" d="100"/>
        </p:scale>
        <p:origin x="390" y="96"/>
      </p:cViewPr>
      <p:guideLst>
        <p:guide orient="horz" pos="2340"/>
        <p:guide pos="2112"/>
      </p:guideLst>
    </p:cSldViewPr>
  </p:slideViewPr>
  <p:outlineViewPr>
    <p:cViewPr>
      <p:scale>
        <a:sx n="33" d="100"/>
        <a:sy n="33" d="100"/>
      </p:scale>
      <p:origin x="42" y="0"/>
    </p:cViewPr>
  </p:outlineViewPr>
  <p:notesTextViewPr>
    <p:cViewPr>
      <p:scale>
        <a:sx n="1" d="1"/>
        <a:sy n="1" d="1"/>
      </p:scale>
      <p:origin x="0" y="0"/>
    </p:cViewPr>
  </p:notesTextViewPr>
  <p:sorterViewPr>
    <p:cViewPr>
      <p:scale>
        <a:sx n="100" d="100"/>
        <a:sy n="100" d="100"/>
      </p:scale>
      <p:origin x="0" y="-135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B91EE1-4A89-7F4E-AC4A-6282D884A48C}" type="doc">
      <dgm:prSet loTypeId="urn:microsoft.com/office/officeart/2005/8/layout/hierarchy2" loCatId="" qsTypeId="urn:microsoft.com/office/officeart/2005/8/quickstyle/simple3" qsCatId="simple" csTypeId="urn:microsoft.com/office/officeart/2005/8/colors/accent1_2" csCatId="accent1" phldr="1"/>
      <dgm:spPr/>
      <dgm:t>
        <a:bodyPr/>
        <a:lstStyle/>
        <a:p>
          <a:endParaRPr lang="en-US"/>
        </a:p>
      </dgm:t>
    </dgm:pt>
    <dgm:pt modelId="{C84140C6-EBBE-5E44-8F1C-176948B50CC6}">
      <dgm:prSet phldrT="[Text]"/>
      <dgm:spPr>
        <a:solidFill>
          <a:schemeClr val="bg2"/>
        </a:solidFill>
        <a:effectLst>
          <a:outerShdw blurRad="50800" dist="38100" dir="2700000" algn="tl" rotWithShape="0">
            <a:prstClr val="black">
              <a:alpha val="40000"/>
            </a:prstClr>
          </a:outerShdw>
        </a:effectLst>
      </dgm:spPr>
      <dgm:t>
        <a:bodyPr/>
        <a:lstStyle/>
        <a:p>
          <a:r>
            <a:rPr lang="en-US" dirty="0" smtClean="0">
              <a:solidFill>
                <a:schemeClr val="accent4">
                  <a:lumMod val="20000"/>
                  <a:lumOff val="80000"/>
                </a:schemeClr>
              </a:solidFill>
              <a:latin typeface="Agency FB" panose="020B0503020202020204" pitchFamily="34" charset="0"/>
            </a:rPr>
            <a:t>Open encounter form</a:t>
          </a:r>
          <a:endParaRPr lang="en-US" dirty="0">
            <a:solidFill>
              <a:schemeClr val="accent4">
                <a:lumMod val="20000"/>
                <a:lumOff val="80000"/>
              </a:schemeClr>
            </a:solidFill>
            <a:latin typeface="Agency FB" panose="020B0503020202020204" pitchFamily="34" charset="0"/>
          </a:endParaRPr>
        </a:p>
      </dgm:t>
    </dgm:pt>
    <dgm:pt modelId="{33025992-6996-4044-AA34-3C6E5EC0D595}" type="parTrans" cxnId="{13DD464B-44C6-E947-A048-689F6F1B67D8}">
      <dgm:prSet/>
      <dgm:spPr/>
      <dgm:t>
        <a:bodyPr/>
        <a:lstStyle/>
        <a:p>
          <a:endParaRPr lang="en-US"/>
        </a:p>
      </dgm:t>
    </dgm:pt>
    <dgm:pt modelId="{F85A8609-1987-CF47-BEC2-3563A7731B96}" type="sibTrans" cxnId="{13DD464B-44C6-E947-A048-689F6F1B67D8}">
      <dgm:prSet/>
      <dgm:spPr/>
      <dgm:t>
        <a:bodyPr/>
        <a:lstStyle/>
        <a:p>
          <a:endParaRPr lang="en-US"/>
        </a:p>
      </dgm:t>
    </dgm:pt>
    <dgm:pt modelId="{365B8B9D-B838-774B-A0B2-3101AF730176}">
      <dgm:prSet phldrT="[Text]"/>
      <dgm:spPr>
        <a:solidFill>
          <a:schemeClr val="bg2"/>
        </a:solidFill>
        <a:effectLst>
          <a:outerShdw blurRad="50800" dist="38100" dir="2700000" algn="tl" rotWithShape="0">
            <a:prstClr val="black">
              <a:alpha val="40000"/>
            </a:prstClr>
          </a:outerShdw>
        </a:effectLst>
      </dgm:spPr>
      <dgm:t>
        <a:bodyPr/>
        <a:lstStyle/>
        <a:p>
          <a:r>
            <a:rPr lang="en-US" dirty="0" smtClean="0">
              <a:solidFill>
                <a:schemeClr val="accent4">
                  <a:lumMod val="20000"/>
                  <a:lumOff val="80000"/>
                </a:schemeClr>
              </a:solidFill>
              <a:latin typeface="Agency FB" panose="020B0503020202020204" pitchFamily="34" charset="0"/>
            </a:rPr>
            <a:t>Choose problem from the problem list</a:t>
          </a:r>
        </a:p>
        <a:p>
          <a:r>
            <a:rPr lang="en-US" dirty="0" smtClean="0">
              <a:solidFill>
                <a:schemeClr val="accent4">
                  <a:lumMod val="20000"/>
                  <a:lumOff val="80000"/>
                </a:schemeClr>
              </a:solidFill>
              <a:latin typeface="Agency FB" panose="020B0503020202020204" pitchFamily="34" charset="0"/>
            </a:rPr>
            <a:t>SNOMED &amp; ICD9</a:t>
          </a:r>
          <a:endParaRPr lang="en-US" dirty="0">
            <a:solidFill>
              <a:schemeClr val="accent4">
                <a:lumMod val="20000"/>
                <a:lumOff val="80000"/>
              </a:schemeClr>
            </a:solidFill>
            <a:latin typeface="Agency FB" panose="020B0503020202020204" pitchFamily="34" charset="0"/>
          </a:endParaRPr>
        </a:p>
      </dgm:t>
    </dgm:pt>
    <dgm:pt modelId="{B8FD6827-9CD0-F44E-8BE6-CD8B319EDD64}" type="parTrans" cxnId="{43537CE1-8B43-464A-92B2-DEBAB020526A}">
      <dgm:prSet/>
      <dgm:spPr>
        <a:ln w="76200">
          <a:solidFill>
            <a:schemeClr val="accent5"/>
          </a:solidFill>
        </a:ln>
      </dgm:spPr>
      <dgm:t>
        <a:bodyPr/>
        <a:lstStyle/>
        <a:p>
          <a:endParaRPr lang="en-US"/>
        </a:p>
      </dgm:t>
    </dgm:pt>
    <dgm:pt modelId="{7CF1B016-1DD8-624C-B1EE-40992924FCED}" type="sibTrans" cxnId="{43537CE1-8B43-464A-92B2-DEBAB020526A}">
      <dgm:prSet/>
      <dgm:spPr/>
      <dgm:t>
        <a:bodyPr/>
        <a:lstStyle/>
        <a:p>
          <a:endParaRPr lang="en-US"/>
        </a:p>
      </dgm:t>
    </dgm:pt>
    <dgm:pt modelId="{B49CD172-7F99-374A-AAFD-2AE9AC64E3E5}">
      <dgm:prSet phldrT="[Text]"/>
      <dgm:spPr>
        <a:solidFill>
          <a:schemeClr val="bg2"/>
        </a:solidFill>
        <a:effectLst>
          <a:outerShdw blurRad="50800" dist="38100" dir="2700000" algn="tl" rotWithShape="0">
            <a:prstClr val="black">
              <a:alpha val="40000"/>
            </a:prstClr>
          </a:outerShdw>
        </a:effectLst>
      </dgm:spPr>
      <dgm:t>
        <a:bodyPr/>
        <a:lstStyle/>
        <a:p>
          <a:r>
            <a:rPr lang="en-US" dirty="0" smtClean="0">
              <a:solidFill>
                <a:schemeClr val="accent4">
                  <a:lumMod val="20000"/>
                  <a:lumOff val="80000"/>
                </a:schemeClr>
              </a:solidFill>
              <a:latin typeface="Agency FB" panose="020B0503020202020204" pitchFamily="34" charset="0"/>
            </a:rPr>
            <a:t>Finish encounter</a:t>
          </a:r>
        </a:p>
        <a:p>
          <a:r>
            <a:rPr lang="en-US" dirty="0" smtClean="0">
              <a:solidFill>
                <a:schemeClr val="accent4">
                  <a:lumMod val="20000"/>
                  <a:lumOff val="80000"/>
                </a:schemeClr>
              </a:solidFill>
              <a:latin typeface="Agency FB" panose="020B0503020202020204" pitchFamily="34" charset="0"/>
            </a:rPr>
            <a:t>ICD9</a:t>
          </a:r>
          <a:endParaRPr lang="en-US" dirty="0">
            <a:solidFill>
              <a:schemeClr val="accent4">
                <a:lumMod val="20000"/>
                <a:lumOff val="80000"/>
              </a:schemeClr>
            </a:solidFill>
            <a:latin typeface="Agency FB" panose="020B0503020202020204" pitchFamily="34" charset="0"/>
          </a:endParaRPr>
        </a:p>
      </dgm:t>
    </dgm:pt>
    <dgm:pt modelId="{475FA838-9C35-6949-B77E-1BEF6C47C890}" type="parTrans" cxnId="{2BD98980-D8D9-CB43-A7AE-F4B5657CAD60}">
      <dgm:prSet/>
      <dgm:spPr>
        <a:ln w="76200">
          <a:solidFill>
            <a:schemeClr val="accent5"/>
          </a:solidFill>
        </a:ln>
      </dgm:spPr>
      <dgm:t>
        <a:bodyPr/>
        <a:lstStyle/>
        <a:p>
          <a:endParaRPr lang="en-US"/>
        </a:p>
      </dgm:t>
    </dgm:pt>
    <dgm:pt modelId="{FEEA1AAD-6418-B548-868B-E9F490D4B838}" type="sibTrans" cxnId="{2BD98980-D8D9-CB43-A7AE-F4B5657CAD60}">
      <dgm:prSet/>
      <dgm:spPr/>
      <dgm:t>
        <a:bodyPr/>
        <a:lstStyle/>
        <a:p>
          <a:endParaRPr lang="en-US"/>
        </a:p>
      </dgm:t>
    </dgm:pt>
    <dgm:pt modelId="{6B935B2C-2F33-BA43-9EC2-39824D458B55}">
      <dgm:prSet phldrT="[Text]"/>
      <dgm:spPr>
        <a:solidFill>
          <a:schemeClr val="bg2"/>
        </a:solidFill>
        <a:effectLst>
          <a:outerShdw blurRad="50800" dist="38100" dir="2700000" algn="tl" rotWithShape="0">
            <a:prstClr val="black">
              <a:alpha val="40000"/>
            </a:prstClr>
          </a:outerShdw>
        </a:effectLst>
      </dgm:spPr>
      <dgm:t>
        <a:bodyPr/>
        <a:lstStyle/>
        <a:p>
          <a:r>
            <a:rPr lang="en-US" dirty="0" smtClean="0">
              <a:solidFill>
                <a:schemeClr val="accent4">
                  <a:lumMod val="20000"/>
                  <a:lumOff val="80000"/>
                </a:schemeClr>
              </a:solidFill>
              <a:latin typeface="Agency FB" panose="020B0503020202020204" pitchFamily="34" charset="0"/>
            </a:rPr>
            <a:t>Search for a new problem</a:t>
          </a:r>
        </a:p>
        <a:p>
          <a:r>
            <a:rPr lang="en-US" dirty="0" smtClean="0">
              <a:solidFill>
                <a:schemeClr val="accent4">
                  <a:lumMod val="20000"/>
                  <a:lumOff val="80000"/>
                </a:schemeClr>
              </a:solidFill>
              <a:latin typeface="Agency FB" panose="020B0503020202020204" pitchFamily="34" charset="0"/>
            </a:rPr>
            <a:t>ICD9</a:t>
          </a:r>
          <a:endParaRPr lang="en-US" dirty="0">
            <a:solidFill>
              <a:schemeClr val="accent4">
                <a:lumMod val="20000"/>
                <a:lumOff val="80000"/>
              </a:schemeClr>
            </a:solidFill>
            <a:latin typeface="Agency FB" panose="020B0503020202020204" pitchFamily="34" charset="0"/>
          </a:endParaRPr>
        </a:p>
      </dgm:t>
    </dgm:pt>
    <dgm:pt modelId="{C17318F8-1852-6A44-B14B-337A4E7FF071}" type="parTrans" cxnId="{7452D7AE-D583-7047-9655-0F7D8DF7A262}">
      <dgm:prSet/>
      <dgm:spPr>
        <a:ln w="76200">
          <a:solidFill>
            <a:schemeClr val="accent5"/>
          </a:solidFill>
        </a:ln>
      </dgm:spPr>
      <dgm:t>
        <a:bodyPr/>
        <a:lstStyle/>
        <a:p>
          <a:endParaRPr lang="en-US"/>
        </a:p>
      </dgm:t>
    </dgm:pt>
    <dgm:pt modelId="{F211C308-EA30-D747-922C-E99CC9B34842}" type="sibTrans" cxnId="{7452D7AE-D583-7047-9655-0F7D8DF7A262}">
      <dgm:prSet/>
      <dgm:spPr/>
      <dgm:t>
        <a:bodyPr/>
        <a:lstStyle/>
        <a:p>
          <a:endParaRPr lang="en-US"/>
        </a:p>
      </dgm:t>
    </dgm:pt>
    <dgm:pt modelId="{92B15C99-8170-E24A-9552-C5FEFBE4B1AE}">
      <dgm:prSet phldrT="[Text]"/>
      <dgm:spPr>
        <a:solidFill>
          <a:schemeClr val="bg2"/>
        </a:solidFill>
        <a:effectLst>
          <a:outerShdw blurRad="50800" dist="38100" dir="2700000" algn="tl" rotWithShape="0">
            <a:prstClr val="black">
              <a:alpha val="40000"/>
            </a:prstClr>
          </a:outerShdw>
        </a:effectLst>
      </dgm:spPr>
      <dgm:t>
        <a:bodyPr/>
        <a:lstStyle/>
        <a:p>
          <a:r>
            <a:rPr lang="en-US" dirty="0" smtClean="0">
              <a:solidFill>
                <a:schemeClr val="accent4">
                  <a:lumMod val="20000"/>
                  <a:lumOff val="80000"/>
                </a:schemeClr>
              </a:solidFill>
              <a:latin typeface="Agency FB" panose="020B0503020202020204" pitchFamily="34" charset="0"/>
            </a:rPr>
            <a:t>Add to the problem list</a:t>
          </a:r>
        </a:p>
        <a:p>
          <a:r>
            <a:rPr lang="en-US" dirty="0" smtClean="0">
              <a:solidFill>
                <a:schemeClr val="accent4">
                  <a:lumMod val="20000"/>
                  <a:lumOff val="80000"/>
                </a:schemeClr>
              </a:solidFill>
              <a:latin typeface="Agency FB" panose="020B0503020202020204" pitchFamily="34" charset="0"/>
            </a:rPr>
            <a:t>SNOMED &amp; ICD9</a:t>
          </a:r>
          <a:endParaRPr lang="en-US" dirty="0">
            <a:solidFill>
              <a:schemeClr val="accent4">
                <a:lumMod val="20000"/>
                <a:lumOff val="80000"/>
              </a:schemeClr>
            </a:solidFill>
            <a:latin typeface="Agency FB" panose="020B0503020202020204" pitchFamily="34" charset="0"/>
          </a:endParaRPr>
        </a:p>
      </dgm:t>
    </dgm:pt>
    <dgm:pt modelId="{E57EAD82-1F06-4549-A2AD-5D6CC9799B13}" type="parTrans" cxnId="{F2D500A4-1181-D044-BFA2-6F2F8CF93EA1}">
      <dgm:prSet/>
      <dgm:spPr>
        <a:ln w="76200">
          <a:solidFill>
            <a:schemeClr val="accent5"/>
          </a:solidFill>
        </a:ln>
      </dgm:spPr>
      <dgm:t>
        <a:bodyPr/>
        <a:lstStyle/>
        <a:p>
          <a:endParaRPr lang="en-US"/>
        </a:p>
      </dgm:t>
    </dgm:pt>
    <dgm:pt modelId="{B2C83E71-946D-164E-89F7-13E89238C42C}" type="sibTrans" cxnId="{F2D500A4-1181-D044-BFA2-6F2F8CF93EA1}">
      <dgm:prSet/>
      <dgm:spPr/>
      <dgm:t>
        <a:bodyPr/>
        <a:lstStyle/>
        <a:p>
          <a:endParaRPr lang="en-US"/>
        </a:p>
      </dgm:t>
    </dgm:pt>
    <dgm:pt modelId="{0CACC911-066D-0B41-8ECF-3EDE3ECEF063}" type="pres">
      <dgm:prSet presAssocID="{67B91EE1-4A89-7F4E-AC4A-6282D884A48C}" presName="diagram" presStyleCnt="0">
        <dgm:presLayoutVars>
          <dgm:chPref val="1"/>
          <dgm:dir/>
          <dgm:animOne val="branch"/>
          <dgm:animLvl val="lvl"/>
          <dgm:resizeHandles val="exact"/>
        </dgm:presLayoutVars>
      </dgm:prSet>
      <dgm:spPr/>
      <dgm:t>
        <a:bodyPr/>
        <a:lstStyle/>
        <a:p>
          <a:endParaRPr lang="en-US"/>
        </a:p>
      </dgm:t>
    </dgm:pt>
    <dgm:pt modelId="{CE0CCB71-CFBB-804F-932B-06ACDB874A2B}" type="pres">
      <dgm:prSet presAssocID="{C84140C6-EBBE-5E44-8F1C-176948B50CC6}" presName="root1" presStyleCnt="0"/>
      <dgm:spPr/>
      <dgm:t>
        <a:bodyPr/>
        <a:lstStyle/>
        <a:p>
          <a:endParaRPr lang="en-US"/>
        </a:p>
      </dgm:t>
    </dgm:pt>
    <dgm:pt modelId="{F114D5D7-3C49-5A45-BB14-B44F232A0689}" type="pres">
      <dgm:prSet presAssocID="{C84140C6-EBBE-5E44-8F1C-176948B50CC6}" presName="LevelOneTextNode" presStyleLbl="node0" presStyleIdx="0" presStyleCnt="1">
        <dgm:presLayoutVars>
          <dgm:chPref val="3"/>
        </dgm:presLayoutVars>
      </dgm:prSet>
      <dgm:spPr/>
      <dgm:t>
        <a:bodyPr/>
        <a:lstStyle/>
        <a:p>
          <a:endParaRPr lang="en-US"/>
        </a:p>
      </dgm:t>
    </dgm:pt>
    <dgm:pt modelId="{A612C1B9-20A1-5F49-8D35-732D3EF9B0ED}" type="pres">
      <dgm:prSet presAssocID="{C84140C6-EBBE-5E44-8F1C-176948B50CC6}" presName="level2hierChild" presStyleCnt="0"/>
      <dgm:spPr/>
      <dgm:t>
        <a:bodyPr/>
        <a:lstStyle/>
        <a:p>
          <a:endParaRPr lang="en-US"/>
        </a:p>
      </dgm:t>
    </dgm:pt>
    <dgm:pt modelId="{643A257E-CB77-8E45-89F6-7FA06F1B462B}" type="pres">
      <dgm:prSet presAssocID="{B8FD6827-9CD0-F44E-8BE6-CD8B319EDD64}" presName="conn2-1" presStyleLbl="parChTrans1D2" presStyleIdx="0" presStyleCnt="2"/>
      <dgm:spPr/>
      <dgm:t>
        <a:bodyPr/>
        <a:lstStyle/>
        <a:p>
          <a:endParaRPr lang="en-US"/>
        </a:p>
      </dgm:t>
    </dgm:pt>
    <dgm:pt modelId="{23B338CB-B62B-C943-8EC6-FC054C041AAC}" type="pres">
      <dgm:prSet presAssocID="{B8FD6827-9CD0-F44E-8BE6-CD8B319EDD64}" presName="connTx" presStyleLbl="parChTrans1D2" presStyleIdx="0" presStyleCnt="2"/>
      <dgm:spPr/>
      <dgm:t>
        <a:bodyPr/>
        <a:lstStyle/>
        <a:p>
          <a:endParaRPr lang="en-US"/>
        </a:p>
      </dgm:t>
    </dgm:pt>
    <dgm:pt modelId="{EF31BF93-7D8B-2A40-81B8-992424134711}" type="pres">
      <dgm:prSet presAssocID="{365B8B9D-B838-774B-A0B2-3101AF730176}" presName="root2" presStyleCnt="0"/>
      <dgm:spPr/>
      <dgm:t>
        <a:bodyPr/>
        <a:lstStyle/>
        <a:p>
          <a:endParaRPr lang="en-US"/>
        </a:p>
      </dgm:t>
    </dgm:pt>
    <dgm:pt modelId="{099BA521-E9F0-CA41-875C-773549AE2DA2}" type="pres">
      <dgm:prSet presAssocID="{365B8B9D-B838-774B-A0B2-3101AF730176}" presName="LevelTwoTextNode" presStyleLbl="node2" presStyleIdx="0" presStyleCnt="2" custLinFactNeighborX="4123" custLinFactNeighborY="-48534">
        <dgm:presLayoutVars>
          <dgm:chPref val="3"/>
        </dgm:presLayoutVars>
      </dgm:prSet>
      <dgm:spPr/>
      <dgm:t>
        <a:bodyPr/>
        <a:lstStyle/>
        <a:p>
          <a:endParaRPr lang="en-US"/>
        </a:p>
      </dgm:t>
    </dgm:pt>
    <dgm:pt modelId="{5E761F05-B256-3743-AF7E-FAE2C6B75430}" type="pres">
      <dgm:prSet presAssocID="{365B8B9D-B838-774B-A0B2-3101AF730176}" presName="level3hierChild" presStyleCnt="0"/>
      <dgm:spPr/>
      <dgm:t>
        <a:bodyPr/>
        <a:lstStyle/>
        <a:p>
          <a:endParaRPr lang="en-US"/>
        </a:p>
      </dgm:t>
    </dgm:pt>
    <dgm:pt modelId="{5BD7981F-2466-9B43-B9CC-F756F2E15DF3}" type="pres">
      <dgm:prSet presAssocID="{475FA838-9C35-6949-B77E-1BEF6C47C890}" presName="conn2-1" presStyleLbl="parChTrans1D3" presStyleIdx="0" presStyleCnt="2"/>
      <dgm:spPr/>
      <dgm:t>
        <a:bodyPr/>
        <a:lstStyle/>
        <a:p>
          <a:endParaRPr lang="en-US"/>
        </a:p>
      </dgm:t>
    </dgm:pt>
    <dgm:pt modelId="{9B8312D2-A343-3C4A-8E17-B4B86ACB3B96}" type="pres">
      <dgm:prSet presAssocID="{475FA838-9C35-6949-B77E-1BEF6C47C890}" presName="connTx" presStyleLbl="parChTrans1D3" presStyleIdx="0" presStyleCnt="2"/>
      <dgm:spPr/>
      <dgm:t>
        <a:bodyPr/>
        <a:lstStyle/>
        <a:p>
          <a:endParaRPr lang="en-US"/>
        </a:p>
      </dgm:t>
    </dgm:pt>
    <dgm:pt modelId="{4F42AD93-8A22-724C-B4C2-2B41FE1E28B4}" type="pres">
      <dgm:prSet presAssocID="{B49CD172-7F99-374A-AAFD-2AE9AC64E3E5}" presName="root2" presStyleCnt="0"/>
      <dgm:spPr/>
      <dgm:t>
        <a:bodyPr/>
        <a:lstStyle/>
        <a:p>
          <a:endParaRPr lang="en-US"/>
        </a:p>
      </dgm:t>
    </dgm:pt>
    <dgm:pt modelId="{BDD1FF32-F876-6142-892C-2B4C747D43F1}" type="pres">
      <dgm:prSet presAssocID="{B49CD172-7F99-374A-AAFD-2AE9AC64E3E5}" presName="LevelTwoTextNode" presStyleLbl="node3" presStyleIdx="0" presStyleCnt="2">
        <dgm:presLayoutVars>
          <dgm:chPref val="3"/>
        </dgm:presLayoutVars>
      </dgm:prSet>
      <dgm:spPr/>
      <dgm:t>
        <a:bodyPr/>
        <a:lstStyle/>
        <a:p>
          <a:endParaRPr lang="en-US"/>
        </a:p>
      </dgm:t>
    </dgm:pt>
    <dgm:pt modelId="{6B321D3D-E80D-5243-BFDC-9494382B196A}" type="pres">
      <dgm:prSet presAssocID="{B49CD172-7F99-374A-AAFD-2AE9AC64E3E5}" presName="level3hierChild" presStyleCnt="0"/>
      <dgm:spPr/>
      <dgm:t>
        <a:bodyPr/>
        <a:lstStyle/>
        <a:p>
          <a:endParaRPr lang="en-US"/>
        </a:p>
      </dgm:t>
    </dgm:pt>
    <dgm:pt modelId="{C6F61B1C-1295-1049-A4A5-514DCEDF6DF1}" type="pres">
      <dgm:prSet presAssocID="{C17318F8-1852-6A44-B14B-337A4E7FF071}" presName="conn2-1" presStyleLbl="parChTrans1D2" presStyleIdx="1" presStyleCnt="2"/>
      <dgm:spPr/>
      <dgm:t>
        <a:bodyPr/>
        <a:lstStyle/>
        <a:p>
          <a:endParaRPr lang="en-US"/>
        </a:p>
      </dgm:t>
    </dgm:pt>
    <dgm:pt modelId="{C2DA1BA3-1484-F944-83AF-0427B6A597B4}" type="pres">
      <dgm:prSet presAssocID="{C17318F8-1852-6A44-B14B-337A4E7FF071}" presName="connTx" presStyleLbl="parChTrans1D2" presStyleIdx="1" presStyleCnt="2"/>
      <dgm:spPr/>
      <dgm:t>
        <a:bodyPr/>
        <a:lstStyle/>
        <a:p>
          <a:endParaRPr lang="en-US"/>
        </a:p>
      </dgm:t>
    </dgm:pt>
    <dgm:pt modelId="{799311B2-CE1A-024B-B29C-A1C9CEA9596D}" type="pres">
      <dgm:prSet presAssocID="{6B935B2C-2F33-BA43-9EC2-39824D458B55}" presName="root2" presStyleCnt="0"/>
      <dgm:spPr/>
      <dgm:t>
        <a:bodyPr/>
        <a:lstStyle/>
        <a:p>
          <a:endParaRPr lang="en-US"/>
        </a:p>
      </dgm:t>
    </dgm:pt>
    <dgm:pt modelId="{8BE3910F-AE21-224C-B394-CEE74D56CF0C}" type="pres">
      <dgm:prSet presAssocID="{6B935B2C-2F33-BA43-9EC2-39824D458B55}" presName="LevelTwoTextNode" presStyleLbl="node2" presStyleIdx="1" presStyleCnt="2" custLinFactNeighborX="-2277" custLinFactNeighborY="40025">
        <dgm:presLayoutVars>
          <dgm:chPref val="3"/>
        </dgm:presLayoutVars>
      </dgm:prSet>
      <dgm:spPr/>
      <dgm:t>
        <a:bodyPr/>
        <a:lstStyle/>
        <a:p>
          <a:endParaRPr lang="en-US"/>
        </a:p>
      </dgm:t>
    </dgm:pt>
    <dgm:pt modelId="{03120671-C897-D74C-9583-7B144AC4DA37}" type="pres">
      <dgm:prSet presAssocID="{6B935B2C-2F33-BA43-9EC2-39824D458B55}" presName="level3hierChild" presStyleCnt="0"/>
      <dgm:spPr/>
      <dgm:t>
        <a:bodyPr/>
        <a:lstStyle/>
        <a:p>
          <a:endParaRPr lang="en-US"/>
        </a:p>
      </dgm:t>
    </dgm:pt>
    <dgm:pt modelId="{60AD302A-0E6A-D84A-B011-CB7127050643}" type="pres">
      <dgm:prSet presAssocID="{E57EAD82-1F06-4549-A2AD-5D6CC9799B13}" presName="conn2-1" presStyleLbl="parChTrans1D3" presStyleIdx="1" presStyleCnt="2"/>
      <dgm:spPr/>
      <dgm:t>
        <a:bodyPr/>
        <a:lstStyle/>
        <a:p>
          <a:endParaRPr lang="en-US"/>
        </a:p>
      </dgm:t>
    </dgm:pt>
    <dgm:pt modelId="{7AFB9036-9749-2645-A8D9-BD4FF5A691A8}" type="pres">
      <dgm:prSet presAssocID="{E57EAD82-1F06-4549-A2AD-5D6CC9799B13}" presName="connTx" presStyleLbl="parChTrans1D3" presStyleIdx="1" presStyleCnt="2"/>
      <dgm:spPr/>
      <dgm:t>
        <a:bodyPr/>
        <a:lstStyle/>
        <a:p>
          <a:endParaRPr lang="en-US"/>
        </a:p>
      </dgm:t>
    </dgm:pt>
    <dgm:pt modelId="{CF79477C-EADA-704C-A4FE-8ABBBCE27340}" type="pres">
      <dgm:prSet presAssocID="{92B15C99-8170-E24A-9552-C5FEFBE4B1AE}" presName="root2" presStyleCnt="0"/>
      <dgm:spPr/>
      <dgm:t>
        <a:bodyPr/>
        <a:lstStyle/>
        <a:p>
          <a:endParaRPr lang="en-US"/>
        </a:p>
      </dgm:t>
    </dgm:pt>
    <dgm:pt modelId="{07273A23-EC77-5047-9598-D2C8871CA3A9}" type="pres">
      <dgm:prSet presAssocID="{92B15C99-8170-E24A-9552-C5FEFBE4B1AE}" presName="LevelTwoTextNode" presStyleLbl="node3" presStyleIdx="1" presStyleCnt="2" custLinFactNeighborX="-9208" custLinFactNeighborY="97055">
        <dgm:presLayoutVars>
          <dgm:chPref val="3"/>
        </dgm:presLayoutVars>
      </dgm:prSet>
      <dgm:spPr/>
      <dgm:t>
        <a:bodyPr/>
        <a:lstStyle/>
        <a:p>
          <a:endParaRPr lang="en-US"/>
        </a:p>
      </dgm:t>
    </dgm:pt>
    <dgm:pt modelId="{19565697-1E6D-F947-AF81-7899B6ACF984}" type="pres">
      <dgm:prSet presAssocID="{92B15C99-8170-E24A-9552-C5FEFBE4B1AE}" presName="level3hierChild" presStyleCnt="0"/>
      <dgm:spPr/>
      <dgm:t>
        <a:bodyPr/>
        <a:lstStyle/>
        <a:p>
          <a:endParaRPr lang="en-US"/>
        </a:p>
      </dgm:t>
    </dgm:pt>
  </dgm:ptLst>
  <dgm:cxnLst>
    <dgm:cxn modelId="{EE139798-2D46-574F-A8BF-298C21FBBD7A}" type="presOf" srcId="{92B15C99-8170-E24A-9552-C5FEFBE4B1AE}" destId="{07273A23-EC77-5047-9598-D2C8871CA3A9}" srcOrd="0" destOrd="0" presId="urn:microsoft.com/office/officeart/2005/8/layout/hierarchy2"/>
    <dgm:cxn modelId="{7452D7AE-D583-7047-9655-0F7D8DF7A262}" srcId="{C84140C6-EBBE-5E44-8F1C-176948B50CC6}" destId="{6B935B2C-2F33-BA43-9EC2-39824D458B55}" srcOrd="1" destOrd="0" parTransId="{C17318F8-1852-6A44-B14B-337A4E7FF071}" sibTransId="{F211C308-EA30-D747-922C-E99CC9B34842}"/>
    <dgm:cxn modelId="{6425F958-0C57-944C-8B13-62BDE0C9D534}" type="presOf" srcId="{475FA838-9C35-6949-B77E-1BEF6C47C890}" destId="{5BD7981F-2466-9B43-B9CC-F756F2E15DF3}" srcOrd="0" destOrd="0" presId="urn:microsoft.com/office/officeart/2005/8/layout/hierarchy2"/>
    <dgm:cxn modelId="{02B311AA-DD13-9F4F-B086-B616A8A229C5}" type="presOf" srcId="{365B8B9D-B838-774B-A0B2-3101AF730176}" destId="{099BA521-E9F0-CA41-875C-773549AE2DA2}" srcOrd="0" destOrd="0" presId="urn:microsoft.com/office/officeart/2005/8/layout/hierarchy2"/>
    <dgm:cxn modelId="{8AB25976-E494-2047-A014-0169F44ABAB7}" type="presOf" srcId="{E57EAD82-1F06-4549-A2AD-5D6CC9799B13}" destId="{60AD302A-0E6A-D84A-B011-CB7127050643}" srcOrd="0" destOrd="0" presId="urn:microsoft.com/office/officeart/2005/8/layout/hierarchy2"/>
    <dgm:cxn modelId="{13DD464B-44C6-E947-A048-689F6F1B67D8}" srcId="{67B91EE1-4A89-7F4E-AC4A-6282D884A48C}" destId="{C84140C6-EBBE-5E44-8F1C-176948B50CC6}" srcOrd="0" destOrd="0" parTransId="{33025992-6996-4044-AA34-3C6E5EC0D595}" sibTransId="{F85A8609-1987-CF47-BEC2-3563A7731B96}"/>
    <dgm:cxn modelId="{49039C84-0F9C-0840-A0C2-01AB617700F0}" type="presOf" srcId="{E57EAD82-1F06-4549-A2AD-5D6CC9799B13}" destId="{7AFB9036-9749-2645-A8D9-BD4FF5A691A8}" srcOrd="1" destOrd="0" presId="urn:microsoft.com/office/officeart/2005/8/layout/hierarchy2"/>
    <dgm:cxn modelId="{3092D9D7-0FE0-F84A-B48A-5FA060EB7E53}" type="presOf" srcId="{C17318F8-1852-6A44-B14B-337A4E7FF071}" destId="{C6F61B1C-1295-1049-A4A5-514DCEDF6DF1}" srcOrd="0" destOrd="0" presId="urn:microsoft.com/office/officeart/2005/8/layout/hierarchy2"/>
    <dgm:cxn modelId="{F2D500A4-1181-D044-BFA2-6F2F8CF93EA1}" srcId="{6B935B2C-2F33-BA43-9EC2-39824D458B55}" destId="{92B15C99-8170-E24A-9552-C5FEFBE4B1AE}" srcOrd="0" destOrd="0" parTransId="{E57EAD82-1F06-4549-A2AD-5D6CC9799B13}" sibTransId="{B2C83E71-946D-164E-89F7-13E89238C42C}"/>
    <dgm:cxn modelId="{C436BC4E-010E-EE40-AB24-B730067462AB}" type="presOf" srcId="{B8FD6827-9CD0-F44E-8BE6-CD8B319EDD64}" destId="{643A257E-CB77-8E45-89F6-7FA06F1B462B}" srcOrd="0" destOrd="0" presId="urn:microsoft.com/office/officeart/2005/8/layout/hierarchy2"/>
    <dgm:cxn modelId="{E6EC520E-515F-0842-A73F-B1D35D24FF63}" type="presOf" srcId="{6B935B2C-2F33-BA43-9EC2-39824D458B55}" destId="{8BE3910F-AE21-224C-B394-CEE74D56CF0C}" srcOrd="0" destOrd="0" presId="urn:microsoft.com/office/officeart/2005/8/layout/hierarchy2"/>
    <dgm:cxn modelId="{43537CE1-8B43-464A-92B2-DEBAB020526A}" srcId="{C84140C6-EBBE-5E44-8F1C-176948B50CC6}" destId="{365B8B9D-B838-774B-A0B2-3101AF730176}" srcOrd="0" destOrd="0" parTransId="{B8FD6827-9CD0-F44E-8BE6-CD8B319EDD64}" sibTransId="{7CF1B016-1DD8-624C-B1EE-40992924FCED}"/>
    <dgm:cxn modelId="{2BD98980-D8D9-CB43-A7AE-F4B5657CAD60}" srcId="{365B8B9D-B838-774B-A0B2-3101AF730176}" destId="{B49CD172-7F99-374A-AAFD-2AE9AC64E3E5}" srcOrd="0" destOrd="0" parTransId="{475FA838-9C35-6949-B77E-1BEF6C47C890}" sibTransId="{FEEA1AAD-6418-B548-868B-E9F490D4B838}"/>
    <dgm:cxn modelId="{7F344477-BDC5-514E-8828-6822F4687A44}" type="presOf" srcId="{475FA838-9C35-6949-B77E-1BEF6C47C890}" destId="{9B8312D2-A343-3C4A-8E17-B4B86ACB3B96}" srcOrd="1" destOrd="0" presId="urn:microsoft.com/office/officeart/2005/8/layout/hierarchy2"/>
    <dgm:cxn modelId="{66773101-C29D-844A-8021-A5C642527773}" type="presOf" srcId="{B49CD172-7F99-374A-AAFD-2AE9AC64E3E5}" destId="{BDD1FF32-F876-6142-892C-2B4C747D43F1}" srcOrd="0" destOrd="0" presId="urn:microsoft.com/office/officeart/2005/8/layout/hierarchy2"/>
    <dgm:cxn modelId="{A1959A5B-6217-8B4E-97EC-F0F2F134D0C6}" type="presOf" srcId="{C84140C6-EBBE-5E44-8F1C-176948B50CC6}" destId="{F114D5D7-3C49-5A45-BB14-B44F232A0689}" srcOrd="0" destOrd="0" presId="urn:microsoft.com/office/officeart/2005/8/layout/hierarchy2"/>
    <dgm:cxn modelId="{1169759F-D93D-9242-8782-12298F5CC717}" type="presOf" srcId="{B8FD6827-9CD0-F44E-8BE6-CD8B319EDD64}" destId="{23B338CB-B62B-C943-8EC6-FC054C041AAC}" srcOrd="1" destOrd="0" presId="urn:microsoft.com/office/officeart/2005/8/layout/hierarchy2"/>
    <dgm:cxn modelId="{787646EB-57B9-CB48-9E1D-DA13938576F1}" type="presOf" srcId="{67B91EE1-4A89-7F4E-AC4A-6282D884A48C}" destId="{0CACC911-066D-0B41-8ECF-3EDE3ECEF063}" srcOrd="0" destOrd="0" presId="urn:microsoft.com/office/officeart/2005/8/layout/hierarchy2"/>
    <dgm:cxn modelId="{08393213-83BF-0740-849E-398189A441CC}" type="presOf" srcId="{C17318F8-1852-6A44-B14B-337A4E7FF071}" destId="{C2DA1BA3-1484-F944-83AF-0427B6A597B4}" srcOrd="1" destOrd="0" presId="urn:microsoft.com/office/officeart/2005/8/layout/hierarchy2"/>
    <dgm:cxn modelId="{BD496CB7-FE67-3B4C-AB1D-267B27EB7787}" type="presParOf" srcId="{0CACC911-066D-0B41-8ECF-3EDE3ECEF063}" destId="{CE0CCB71-CFBB-804F-932B-06ACDB874A2B}" srcOrd="0" destOrd="0" presId="urn:microsoft.com/office/officeart/2005/8/layout/hierarchy2"/>
    <dgm:cxn modelId="{CE0C1C98-1D0E-5D4B-9CC4-AFA9BEE247A0}" type="presParOf" srcId="{CE0CCB71-CFBB-804F-932B-06ACDB874A2B}" destId="{F114D5D7-3C49-5A45-BB14-B44F232A0689}" srcOrd="0" destOrd="0" presId="urn:microsoft.com/office/officeart/2005/8/layout/hierarchy2"/>
    <dgm:cxn modelId="{8662FAC8-8B8C-3C44-9501-CA47A7F34760}" type="presParOf" srcId="{CE0CCB71-CFBB-804F-932B-06ACDB874A2B}" destId="{A612C1B9-20A1-5F49-8D35-732D3EF9B0ED}" srcOrd="1" destOrd="0" presId="urn:microsoft.com/office/officeart/2005/8/layout/hierarchy2"/>
    <dgm:cxn modelId="{E9A7DFA4-0272-2746-8DE4-5A2AABF7F956}" type="presParOf" srcId="{A612C1B9-20A1-5F49-8D35-732D3EF9B0ED}" destId="{643A257E-CB77-8E45-89F6-7FA06F1B462B}" srcOrd="0" destOrd="0" presId="urn:microsoft.com/office/officeart/2005/8/layout/hierarchy2"/>
    <dgm:cxn modelId="{BEB19EC2-1D24-1F42-8984-11A9D3460E54}" type="presParOf" srcId="{643A257E-CB77-8E45-89F6-7FA06F1B462B}" destId="{23B338CB-B62B-C943-8EC6-FC054C041AAC}" srcOrd="0" destOrd="0" presId="urn:microsoft.com/office/officeart/2005/8/layout/hierarchy2"/>
    <dgm:cxn modelId="{97F14FB3-D953-EB49-82FA-AC1CA61B4F57}" type="presParOf" srcId="{A612C1B9-20A1-5F49-8D35-732D3EF9B0ED}" destId="{EF31BF93-7D8B-2A40-81B8-992424134711}" srcOrd="1" destOrd="0" presId="urn:microsoft.com/office/officeart/2005/8/layout/hierarchy2"/>
    <dgm:cxn modelId="{EFA4F51B-A2D8-FB48-A97F-BCA7A24D8B24}" type="presParOf" srcId="{EF31BF93-7D8B-2A40-81B8-992424134711}" destId="{099BA521-E9F0-CA41-875C-773549AE2DA2}" srcOrd="0" destOrd="0" presId="urn:microsoft.com/office/officeart/2005/8/layout/hierarchy2"/>
    <dgm:cxn modelId="{1158905C-10E3-7745-AD95-35D40DF19176}" type="presParOf" srcId="{EF31BF93-7D8B-2A40-81B8-992424134711}" destId="{5E761F05-B256-3743-AF7E-FAE2C6B75430}" srcOrd="1" destOrd="0" presId="urn:microsoft.com/office/officeart/2005/8/layout/hierarchy2"/>
    <dgm:cxn modelId="{6A0482A6-A71D-EB4E-B833-6F8678086760}" type="presParOf" srcId="{5E761F05-B256-3743-AF7E-FAE2C6B75430}" destId="{5BD7981F-2466-9B43-B9CC-F756F2E15DF3}" srcOrd="0" destOrd="0" presId="urn:microsoft.com/office/officeart/2005/8/layout/hierarchy2"/>
    <dgm:cxn modelId="{1C245B3E-FE43-B748-BCDE-2F9453258C1F}" type="presParOf" srcId="{5BD7981F-2466-9B43-B9CC-F756F2E15DF3}" destId="{9B8312D2-A343-3C4A-8E17-B4B86ACB3B96}" srcOrd="0" destOrd="0" presId="urn:microsoft.com/office/officeart/2005/8/layout/hierarchy2"/>
    <dgm:cxn modelId="{99E6AFCA-8653-0B43-962B-B06C09D09AB2}" type="presParOf" srcId="{5E761F05-B256-3743-AF7E-FAE2C6B75430}" destId="{4F42AD93-8A22-724C-B4C2-2B41FE1E28B4}" srcOrd="1" destOrd="0" presId="urn:microsoft.com/office/officeart/2005/8/layout/hierarchy2"/>
    <dgm:cxn modelId="{BF423F1A-862B-564C-AF4A-BD0C179AA6AB}" type="presParOf" srcId="{4F42AD93-8A22-724C-B4C2-2B41FE1E28B4}" destId="{BDD1FF32-F876-6142-892C-2B4C747D43F1}" srcOrd="0" destOrd="0" presId="urn:microsoft.com/office/officeart/2005/8/layout/hierarchy2"/>
    <dgm:cxn modelId="{989ECF58-0B63-FA44-A7B4-BF3FB80FFED7}" type="presParOf" srcId="{4F42AD93-8A22-724C-B4C2-2B41FE1E28B4}" destId="{6B321D3D-E80D-5243-BFDC-9494382B196A}" srcOrd="1" destOrd="0" presId="urn:microsoft.com/office/officeart/2005/8/layout/hierarchy2"/>
    <dgm:cxn modelId="{328DD711-887D-6642-A89F-48C2B88BFC6F}" type="presParOf" srcId="{A612C1B9-20A1-5F49-8D35-732D3EF9B0ED}" destId="{C6F61B1C-1295-1049-A4A5-514DCEDF6DF1}" srcOrd="2" destOrd="0" presId="urn:microsoft.com/office/officeart/2005/8/layout/hierarchy2"/>
    <dgm:cxn modelId="{A7BF94E2-B17A-8749-BE3D-09F1743D7EA3}" type="presParOf" srcId="{C6F61B1C-1295-1049-A4A5-514DCEDF6DF1}" destId="{C2DA1BA3-1484-F944-83AF-0427B6A597B4}" srcOrd="0" destOrd="0" presId="urn:microsoft.com/office/officeart/2005/8/layout/hierarchy2"/>
    <dgm:cxn modelId="{F916BB03-9199-9E4E-82AF-A89D9FABAA19}" type="presParOf" srcId="{A612C1B9-20A1-5F49-8D35-732D3EF9B0ED}" destId="{799311B2-CE1A-024B-B29C-A1C9CEA9596D}" srcOrd="3" destOrd="0" presId="urn:microsoft.com/office/officeart/2005/8/layout/hierarchy2"/>
    <dgm:cxn modelId="{F70845BC-07C3-C940-928E-7A6ED8BF9224}" type="presParOf" srcId="{799311B2-CE1A-024B-B29C-A1C9CEA9596D}" destId="{8BE3910F-AE21-224C-B394-CEE74D56CF0C}" srcOrd="0" destOrd="0" presId="urn:microsoft.com/office/officeart/2005/8/layout/hierarchy2"/>
    <dgm:cxn modelId="{6D38EB38-F28D-1C48-9475-42FA2A375136}" type="presParOf" srcId="{799311B2-CE1A-024B-B29C-A1C9CEA9596D}" destId="{03120671-C897-D74C-9583-7B144AC4DA37}" srcOrd="1" destOrd="0" presId="urn:microsoft.com/office/officeart/2005/8/layout/hierarchy2"/>
    <dgm:cxn modelId="{9E626BD0-4D2F-7446-AC66-50AAE1155B48}" type="presParOf" srcId="{03120671-C897-D74C-9583-7B144AC4DA37}" destId="{60AD302A-0E6A-D84A-B011-CB7127050643}" srcOrd="0" destOrd="0" presId="urn:microsoft.com/office/officeart/2005/8/layout/hierarchy2"/>
    <dgm:cxn modelId="{F357CC67-F585-5F4F-A6A9-C14D549332C1}" type="presParOf" srcId="{60AD302A-0E6A-D84A-B011-CB7127050643}" destId="{7AFB9036-9749-2645-A8D9-BD4FF5A691A8}" srcOrd="0" destOrd="0" presId="urn:microsoft.com/office/officeart/2005/8/layout/hierarchy2"/>
    <dgm:cxn modelId="{C550A83D-84F5-5E42-943E-458D897DAFEA}" type="presParOf" srcId="{03120671-C897-D74C-9583-7B144AC4DA37}" destId="{CF79477C-EADA-704C-A4FE-8ABBBCE27340}" srcOrd="1" destOrd="0" presId="urn:microsoft.com/office/officeart/2005/8/layout/hierarchy2"/>
    <dgm:cxn modelId="{69AA8E76-814B-F04A-98C5-D0C1F03C6561}" type="presParOf" srcId="{CF79477C-EADA-704C-A4FE-8ABBBCE27340}" destId="{07273A23-EC77-5047-9598-D2C8871CA3A9}" srcOrd="0" destOrd="0" presId="urn:microsoft.com/office/officeart/2005/8/layout/hierarchy2"/>
    <dgm:cxn modelId="{520343A5-53F0-8641-9832-FE89AB3D0DF8}" type="presParOf" srcId="{CF79477C-EADA-704C-A4FE-8ABBBCE27340}" destId="{19565697-1E6D-F947-AF81-7899B6ACF98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4D5D7-3C49-5A45-BB14-B44F232A0689}">
      <dsp:nvSpPr>
        <dsp:cNvPr id="0" name=""/>
        <dsp:cNvSpPr/>
      </dsp:nvSpPr>
      <dsp:spPr>
        <a:xfrm>
          <a:off x="1485" y="1244690"/>
          <a:ext cx="2325323" cy="1162661"/>
        </a:xfrm>
        <a:prstGeom prst="roundRect">
          <a:avLst>
            <a:gd name="adj" fmla="val 10000"/>
          </a:avLst>
        </a:prstGeom>
        <a:solidFill>
          <a:schemeClr val="bg2"/>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accent4">
                  <a:lumMod val="20000"/>
                  <a:lumOff val="80000"/>
                </a:schemeClr>
              </a:solidFill>
              <a:latin typeface="Agency FB" panose="020B0503020202020204" pitchFamily="34" charset="0"/>
            </a:rPr>
            <a:t>Open encounter form</a:t>
          </a:r>
          <a:endParaRPr lang="en-US" sz="2300" kern="1200" dirty="0">
            <a:solidFill>
              <a:schemeClr val="accent4">
                <a:lumMod val="20000"/>
                <a:lumOff val="80000"/>
              </a:schemeClr>
            </a:solidFill>
            <a:latin typeface="Agency FB" panose="020B0503020202020204" pitchFamily="34" charset="0"/>
          </a:endParaRPr>
        </a:p>
      </dsp:txBody>
      <dsp:txXfrm>
        <a:off x="35538" y="1278743"/>
        <a:ext cx="2257217" cy="1094555"/>
      </dsp:txXfrm>
    </dsp:sp>
    <dsp:sp modelId="{643A257E-CB77-8E45-89F6-7FA06F1B462B}">
      <dsp:nvSpPr>
        <dsp:cNvPr id="0" name=""/>
        <dsp:cNvSpPr/>
      </dsp:nvSpPr>
      <dsp:spPr>
        <a:xfrm rot="18586120">
          <a:off x="2037856" y="1180960"/>
          <a:ext cx="1603907" cy="57304"/>
        </a:xfrm>
        <a:custGeom>
          <a:avLst/>
          <a:gdLst/>
          <a:ahLst/>
          <a:cxnLst/>
          <a:rect l="0" t="0" r="0" b="0"/>
          <a:pathLst>
            <a:path>
              <a:moveTo>
                <a:pt x="0" y="28652"/>
              </a:moveTo>
              <a:lnTo>
                <a:pt x="1603907" y="28652"/>
              </a:lnTo>
            </a:path>
          </a:pathLst>
        </a:custGeom>
        <a:noFill/>
        <a:ln w="76200"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99712" y="1169514"/>
        <a:ext cx="80195" cy="80195"/>
      </dsp:txXfrm>
    </dsp:sp>
    <dsp:sp modelId="{099BA521-E9F0-CA41-875C-773549AE2DA2}">
      <dsp:nvSpPr>
        <dsp:cNvPr id="0" name=""/>
        <dsp:cNvSpPr/>
      </dsp:nvSpPr>
      <dsp:spPr>
        <a:xfrm>
          <a:off x="3352811" y="11873"/>
          <a:ext cx="2325323" cy="1162661"/>
        </a:xfrm>
        <a:prstGeom prst="roundRect">
          <a:avLst>
            <a:gd name="adj" fmla="val 10000"/>
          </a:avLst>
        </a:prstGeom>
        <a:solidFill>
          <a:schemeClr val="bg2"/>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accent4">
                  <a:lumMod val="20000"/>
                  <a:lumOff val="80000"/>
                </a:schemeClr>
              </a:solidFill>
              <a:latin typeface="Agency FB" panose="020B0503020202020204" pitchFamily="34" charset="0"/>
            </a:rPr>
            <a:t>Choose problem from the problem list</a:t>
          </a:r>
        </a:p>
        <a:p>
          <a:pPr lvl="0" algn="ctr" defTabSz="1022350">
            <a:lnSpc>
              <a:spcPct val="90000"/>
            </a:lnSpc>
            <a:spcBef>
              <a:spcPct val="0"/>
            </a:spcBef>
            <a:spcAft>
              <a:spcPct val="35000"/>
            </a:spcAft>
          </a:pPr>
          <a:r>
            <a:rPr lang="en-US" sz="2300" kern="1200" dirty="0" smtClean="0">
              <a:solidFill>
                <a:schemeClr val="accent4">
                  <a:lumMod val="20000"/>
                  <a:lumOff val="80000"/>
                </a:schemeClr>
              </a:solidFill>
              <a:latin typeface="Agency FB" panose="020B0503020202020204" pitchFamily="34" charset="0"/>
            </a:rPr>
            <a:t>SNOMED &amp; ICD9</a:t>
          </a:r>
          <a:endParaRPr lang="en-US" sz="2300" kern="1200" dirty="0">
            <a:solidFill>
              <a:schemeClr val="accent4">
                <a:lumMod val="20000"/>
                <a:lumOff val="80000"/>
              </a:schemeClr>
            </a:solidFill>
            <a:latin typeface="Agency FB" panose="020B0503020202020204" pitchFamily="34" charset="0"/>
          </a:endParaRPr>
        </a:p>
      </dsp:txBody>
      <dsp:txXfrm>
        <a:off x="3386864" y="45926"/>
        <a:ext cx="2257217" cy="1094555"/>
      </dsp:txXfrm>
    </dsp:sp>
    <dsp:sp modelId="{5BD7981F-2466-9B43-B9CC-F756F2E15DF3}">
      <dsp:nvSpPr>
        <dsp:cNvPr id="0" name=""/>
        <dsp:cNvSpPr/>
      </dsp:nvSpPr>
      <dsp:spPr>
        <a:xfrm rot="2044452">
          <a:off x="5591675" y="846694"/>
          <a:ext cx="1007175" cy="57304"/>
        </a:xfrm>
        <a:custGeom>
          <a:avLst/>
          <a:gdLst/>
          <a:ahLst/>
          <a:cxnLst/>
          <a:rect l="0" t="0" r="0" b="0"/>
          <a:pathLst>
            <a:path>
              <a:moveTo>
                <a:pt x="0" y="28652"/>
              </a:moveTo>
              <a:lnTo>
                <a:pt x="1007175" y="28652"/>
              </a:lnTo>
            </a:path>
          </a:pathLst>
        </a:custGeom>
        <a:noFill/>
        <a:ln w="76200"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70083" y="850167"/>
        <a:ext cx="50358" cy="50358"/>
      </dsp:txXfrm>
    </dsp:sp>
    <dsp:sp modelId="{BDD1FF32-F876-6142-892C-2B4C747D43F1}">
      <dsp:nvSpPr>
        <dsp:cNvPr id="0" name=""/>
        <dsp:cNvSpPr/>
      </dsp:nvSpPr>
      <dsp:spPr>
        <a:xfrm>
          <a:off x="6512391" y="576159"/>
          <a:ext cx="2325323" cy="1162661"/>
        </a:xfrm>
        <a:prstGeom prst="roundRect">
          <a:avLst>
            <a:gd name="adj" fmla="val 10000"/>
          </a:avLst>
        </a:prstGeom>
        <a:solidFill>
          <a:schemeClr val="bg2"/>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accent4">
                  <a:lumMod val="20000"/>
                  <a:lumOff val="80000"/>
                </a:schemeClr>
              </a:solidFill>
              <a:latin typeface="Agency FB" panose="020B0503020202020204" pitchFamily="34" charset="0"/>
            </a:rPr>
            <a:t>Finish encounter</a:t>
          </a:r>
        </a:p>
        <a:p>
          <a:pPr lvl="0" algn="ctr" defTabSz="1022350">
            <a:lnSpc>
              <a:spcPct val="90000"/>
            </a:lnSpc>
            <a:spcBef>
              <a:spcPct val="0"/>
            </a:spcBef>
            <a:spcAft>
              <a:spcPct val="35000"/>
            </a:spcAft>
          </a:pPr>
          <a:r>
            <a:rPr lang="en-US" sz="2300" kern="1200" dirty="0" smtClean="0">
              <a:solidFill>
                <a:schemeClr val="accent4">
                  <a:lumMod val="20000"/>
                  <a:lumOff val="80000"/>
                </a:schemeClr>
              </a:solidFill>
              <a:latin typeface="Agency FB" panose="020B0503020202020204" pitchFamily="34" charset="0"/>
            </a:rPr>
            <a:t>ICD9</a:t>
          </a:r>
          <a:endParaRPr lang="en-US" sz="2300" kern="1200" dirty="0">
            <a:solidFill>
              <a:schemeClr val="accent4">
                <a:lumMod val="20000"/>
                <a:lumOff val="80000"/>
              </a:schemeClr>
            </a:solidFill>
            <a:latin typeface="Agency FB" panose="020B0503020202020204" pitchFamily="34" charset="0"/>
          </a:endParaRPr>
        </a:p>
      </dsp:txBody>
      <dsp:txXfrm>
        <a:off x="6546444" y="610212"/>
        <a:ext cx="2257217" cy="1094555"/>
      </dsp:txXfrm>
    </dsp:sp>
    <dsp:sp modelId="{C6F61B1C-1295-1049-A4A5-514DCEDF6DF1}">
      <dsp:nvSpPr>
        <dsp:cNvPr id="0" name=""/>
        <dsp:cNvSpPr/>
      </dsp:nvSpPr>
      <dsp:spPr>
        <a:xfrm rot="3136453">
          <a:off x="2048610" y="2364311"/>
          <a:ext cx="1433577" cy="57304"/>
        </a:xfrm>
        <a:custGeom>
          <a:avLst/>
          <a:gdLst/>
          <a:ahLst/>
          <a:cxnLst/>
          <a:rect l="0" t="0" r="0" b="0"/>
          <a:pathLst>
            <a:path>
              <a:moveTo>
                <a:pt x="0" y="28652"/>
              </a:moveTo>
              <a:lnTo>
                <a:pt x="1433577" y="28652"/>
              </a:lnTo>
            </a:path>
          </a:pathLst>
        </a:custGeom>
        <a:noFill/>
        <a:ln w="76200"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29560" y="2357124"/>
        <a:ext cx="71678" cy="71678"/>
      </dsp:txXfrm>
    </dsp:sp>
    <dsp:sp modelId="{8BE3910F-AE21-224C-B394-CEE74D56CF0C}">
      <dsp:nvSpPr>
        <dsp:cNvPr id="0" name=""/>
        <dsp:cNvSpPr/>
      </dsp:nvSpPr>
      <dsp:spPr>
        <a:xfrm>
          <a:off x="3203990" y="2378576"/>
          <a:ext cx="2325323" cy="1162661"/>
        </a:xfrm>
        <a:prstGeom prst="roundRect">
          <a:avLst>
            <a:gd name="adj" fmla="val 10000"/>
          </a:avLst>
        </a:prstGeom>
        <a:solidFill>
          <a:schemeClr val="bg2"/>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accent4">
                  <a:lumMod val="20000"/>
                  <a:lumOff val="80000"/>
                </a:schemeClr>
              </a:solidFill>
              <a:latin typeface="Agency FB" panose="020B0503020202020204" pitchFamily="34" charset="0"/>
            </a:rPr>
            <a:t>Search for a new problem</a:t>
          </a:r>
        </a:p>
        <a:p>
          <a:pPr lvl="0" algn="ctr" defTabSz="1022350">
            <a:lnSpc>
              <a:spcPct val="90000"/>
            </a:lnSpc>
            <a:spcBef>
              <a:spcPct val="0"/>
            </a:spcBef>
            <a:spcAft>
              <a:spcPct val="35000"/>
            </a:spcAft>
          </a:pPr>
          <a:r>
            <a:rPr lang="en-US" sz="2300" kern="1200" dirty="0" smtClean="0">
              <a:solidFill>
                <a:schemeClr val="accent4">
                  <a:lumMod val="20000"/>
                  <a:lumOff val="80000"/>
                </a:schemeClr>
              </a:solidFill>
              <a:latin typeface="Agency FB" panose="020B0503020202020204" pitchFamily="34" charset="0"/>
            </a:rPr>
            <a:t>ICD9</a:t>
          </a:r>
          <a:endParaRPr lang="en-US" sz="2300" kern="1200" dirty="0">
            <a:solidFill>
              <a:schemeClr val="accent4">
                <a:lumMod val="20000"/>
                <a:lumOff val="80000"/>
              </a:schemeClr>
            </a:solidFill>
            <a:latin typeface="Agency FB" panose="020B0503020202020204" pitchFamily="34" charset="0"/>
          </a:endParaRPr>
        </a:p>
      </dsp:txBody>
      <dsp:txXfrm>
        <a:off x="3238043" y="2412629"/>
        <a:ext cx="2257217" cy="1094555"/>
      </dsp:txXfrm>
    </dsp:sp>
    <dsp:sp modelId="{60AD302A-0E6A-D84A-B011-CB7127050643}">
      <dsp:nvSpPr>
        <dsp:cNvPr id="0" name=""/>
        <dsp:cNvSpPr/>
      </dsp:nvSpPr>
      <dsp:spPr>
        <a:xfrm rot="491979">
          <a:off x="5525343" y="2986656"/>
          <a:ext cx="776903" cy="57304"/>
        </a:xfrm>
        <a:custGeom>
          <a:avLst/>
          <a:gdLst/>
          <a:ahLst/>
          <a:cxnLst/>
          <a:rect l="0" t="0" r="0" b="0"/>
          <a:pathLst>
            <a:path>
              <a:moveTo>
                <a:pt x="0" y="28652"/>
              </a:moveTo>
              <a:lnTo>
                <a:pt x="776903" y="28652"/>
              </a:lnTo>
            </a:path>
          </a:pathLst>
        </a:custGeom>
        <a:noFill/>
        <a:ln w="76200" cap="flat" cmpd="sng" algn="ctr">
          <a:solidFill>
            <a:schemeClr val="accent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894372" y="2995886"/>
        <a:ext cx="38845" cy="38845"/>
      </dsp:txXfrm>
    </dsp:sp>
    <dsp:sp modelId="{07273A23-EC77-5047-9598-D2C8871CA3A9}">
      <dsp:nvSpPr>
        <dsp:cNvPr id="0" name=""/>
        <dsp:cNvSpPr/>
      </dsp:nvSpPr>
      <dsp:spPr>
        <a:xfrm>
          <a:off x="6298275" y="2489380"/>
          <a:ext cx="2325323" cy="1162661"/>
        </a:xfrm>
        <a:prstGeom prst="roundRect">
          <a:avLst>
            <a:gd name="adj" fmla="val 10000"/>
          </a:avLst>
        </a:prstGeom>
        <a:solidFill>
          <a:schemeClr val="bg2"/>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accent4">
                  <a:lumMod val="20000"/>
                  <a:lumOff val="80000"/>
                </a:schemeClr>
              </a:solidFill>
              <a:latin typeface="Agency FB" panose="020B0503020202020204" pitchFamily="34" charset="0"/>
            </a:rPr>
            <a:t>Add to the problem list</a:t>
          </a:r>
        </a:p>
        <a:p>
          <a:pPr lvl="0" algn="ctr" defTabSz="1022350">
            <a:lnSpc>
              <a:spcPct val="90000"/>
            </a:lnSpc>
            <a:spcBef>
              <a:spcPct val="0"/>
            </a:spcBef>
            <a:spcAft>
              <a:spcPct val="35000"/>
            </a:spcAft>
          </a:pPr>
          <a:r>
            <a:rPr lang="en-US" sz="2300" kern="1200" dirty="0" smtClean="0">
              <a:solidFill>
                <a:schemeClr val="accent4">
                  <a:lumMod val="20000"/>
                  <a:lumOff val="80000"/>
                </a:schemeClr>
              </a:solidFill>
              <a:latin typeface="Agency FB" panose="020B0503020202020204" pitchFamily="34" charset="0"/>
            </a:rPr>
            <a:t>SNOMED &amp; ICD9</a:t>
          </a:r>
          <a:endParaRPr lang="en-US" sz="2300" kern="1200" dirty="0">
            <a:solidFill>
              <a:schemeClr val="accent4">
                <a:lumMod val="20000"/>
                <a:lumOff val="80000"/>
              </a:schemeClr>
            </a:solidFill>
            <a:latin typeface="Agency FB" panose="020B0503020202020204" pitchFamily="34" charset="0"/>
          </a:endParaRPr>
        </a:p>
      </dsp:txBody>
      <dsp:txXfrm>
        <a:off x="6332328" y="2523433"/>
        <a:ext cx="2257217" cy="10945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gency FB" panose="020B0503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DFA507-74EA-474D-BC8A-34C5C523EA22}" type="datetimeFigureOut">
              <a:rPr lang="en-US" smtClean="0">
                <a:latin typeface="Agency FB" panose="020B0503020202020204" pitchFamily="34" charset="0"/>
              </a:rPr>
              <a:t>2/25/2015</a:t>
            </a:fld>
            <a:endParaRPr lang="en-US" dirty="0">
              <a:latin typeface="Agency FB" panose="020B0503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gency FB" panose="020B0503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A88954-A4EA-403A-BBB8-1C9D3CEE5F74}" type="slidenum">
              <a:rPr lang="en-US" smtClean="0">
                <a:latin typeface="Agency FB" panose="020B0503020202020204" pitchFamily="34" charset="0"/>
              </a:rPr>
              <a:t>‹#›</a:t>
            </a:fld>
            <a:endParaRPr lang="en-US" dirty="0">
              <a:latin typeface="Agency FB" panose="020B0503020202020204" pitchFamily="34" charset="0"/>
            </a:endParaRPr>
          </a:p>
        </p:txBody>
      </p:sp>
    </p:spTree>
    <p:extLst>
      <p:ext uri="{BB962C8B-B14F-4D97-AF65-F5344CB8AC3E}">
        <p14:creationId xmlns:p14="http://schemas.microsoft.com/office/powerpoint/2010/main" val="309604910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gency FB" panose="020B0503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gency FB" panose="020B0503020202020204" pitchFamily="34" charset="0"/>
              </a:defRPr>
            </a:lvl1pPr>
          </a:lstStyle>
          <a:p>
            <a:fld id="{620D9645-9FEF-40F9-82B4-6B900C180273}" type="datetimeFigureOut">
              <a:rPr lang="en-US" smtClean="0"/>
              <a:pPr/>
              <a:t>2/25/2015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gency FB" panose="020B0503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gency FB" panose="020B0503020202020204" pitchFamily="34" charset="0"/>
              </a:defRPr>
            </a:lvl1pPr>
          </a:lstStyle>
          <a:p>
            <a:fld id="{08AA51C3-518F-4F0D-B932-9AF47A2C9D15}" type="slidenum">
              <a:rPr lang="en-US" smtClean="0"/>
              <a:pPr/>
              <a:t>‹#›</a:t>
            </a:fld>
            <a:endParaRPr lang="en-US" dirty="0"/>
          </a:p>
        </p:txBody>
      </p:sp>
    </p:spTree>
    <p:extLst>
      <p:ext uri="{BB962C8B-B14F-4D97-AF65-F5344CB8AC3E}">
        <p14:creationId xmlns:p14="http://schemas.microsoft.com/office/powerpoint/2010/main" val="22057128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Agency FB" panose="020B0503020202020204" pitchFamily="34" charset="0"/>
        <a:ea typeface="+mn-ea"/>
        <a:cs typeface="+mn-cs"/>
      </a:defRPr>
    </a:lvl1pPr>
    <a:lvl2pPr marL="457200" algn="l" defTabSz="914400" rtl="0" eaLnBrk="1" latinLnBrk="0" hangingPunct="1">
      <a:defRPr sz="1200" kern="1200">
        <a:solidFill>
          <a:schemeClr val="tx1"/>
        </a:solidFill>
        <a:latin typeface="Agency FB" panose="020B0503020202020204" pitchFamily="34" charset="0"/>
        <a:ea typeface="+mn-ea"/>
        <a:cs typeface="+mn-cs"/>
      </a:defRPr>
    </a:lvl2pPr>
    <a:lvl3pPr marL="914400" algn="l" defTabSz="914400" rtl="0" eaLnBrk="1" latinLnBrk="0" hangingPunct="1">
      <a:defRPr sz="1200" kern="1200">
        <a:solidFill>
          <a:schemeClr val="tx1"/>
        </a:solidFill>
        <a:latin typeface="Agency FB" panose="020B0503020202020204" pitchFamily="34" charset="0"/>
        <a:ea typeface="+mn-ea"/>
        <a:cs typeface="+mn-cs"/>
      </a:defRPr>
    </a:lvl3pPr>
    <a:lvl4pPr marL="1371600" algn="l" defTabSz="914400" rtl="0" eaLnBrk="1" latinLnBrk="0" hangingPunct="1">
      <a:defRPr sz="1200" kern="1200">
        <a:solidFill>
          <a:schemeClr val="tx1"/>
        </a:solidFill>
        <a:latin typeface="Agency FB" panose="020B0503020202020204" pitchFamily="34" charset="0"/>
        <a:ea typeface="+mn-ea"/>
        <a:cs typeface="+mn-cs"/>
      </a:defRPr>
    </a:lvl4pPr>
    <a:lvl5pPr marL="1828800" algn="l" defTabSz="914400" rtl="0" eaLnBrk="1" latinLnBrk="0" hangingPunct="1">
      <a:defRPr sz="1200" kern="1200">
        <a:solidFill>
          <a:schemeClr val="tx1"/>
        </a:solidFill>
        <a:latin typeface="Agency FB" panose="020B05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 Thank you!</a:t>
            </a:r>
            <a:r>
              <a:rPr lang="en-US" baseline="0" dirty="0" smtClean="0"/>
              <a:t>  </a:t>
            </a:r>
            <a:r>
              <a:rPr lang="en-US" dirty="0" smtClean="0"/>
              <a:t>We are</a:t>
            </a:r>
            <a:r>
              <a:rPr lang="en-US" baseline="0" dirty="0" smtClean="0"/>
              <a:t> </a:t>
            </a:r>
            <a:r>
              <a:rPr lang="en-US" dirty="0" smtClean="0"/>
              <a:t>happy to be here today to talk</a:t>
            </a:r>
            <a:r>
              <a:rPr lang="en-US" baseline="0" dirty="0" smtClean="0"/>
              <a:t> about ICD-10 and the Clinical Workflow.</a:t>
            </a:r>
          </a:p>
          <a:p>
            <a:r>
              <a:rPr lang="en-US" baseline="0" dirty="0" smtClean="0"/>
              <a:t>I’m Shelley Weems, lead for the VA’s National ICD-10 project.</a:t>
            </a:r>
          </a:p>
          <a:p>
            <a:endParaRPr lang="en-US" baseline="0" dirty="0" smtClean="0"/>
          </a:p>
          <a:p>
            <a:r>
              <a:rPr lang="en-US" baseline="0" dirty="0" smtClean="0"/>
              <a:t>(D) And I’m Dr. Doug McKee, primary care doctor and </a:t>
            </a:r>
            <a:r>
              <a:rPr lang="en-US" baseline="0" dirty="0" err="1" smtClean="0"/>
              <a:t>informaticist</a:t>
            </a:r>
            <a:r>
              <a:rPr lang="en-US" baseline="0" dirty="0" smtClean="0"/>
              <a:t> at the Viera VA OPC in Viera Florida.</a:t>
            </a:r>
            <a:endParaRPr lang="en-US" dirty="0"/>
          </a:p>
        </p:txBody>
      </p:sp>
    </p:spTree>
    <p:extLst>
      <p:ext uri="{BB962C8B-B14F-4D97-AF65-F5344CB8AC3E}">
        <p14:creationId xmlns:p14="http://schemas.microsoft.com/office/powerpoint/2010/main" val="357341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 To show</a:t>
            </a:r>
            <a:r>
              <a:rPr lang="en-US" baseline="0" dirty="0" smtClean="0"/>
              <a:t> you the new workflow, I need to explain first the “WHY” behind this.</a:t>
            </a:r>
            <a:endParaRPr lang="en-US" dirty="0"/>
          </a:p>
        </p:txBody>
      </p:sp>
    </p:spTree>
    <p:extLst>
      <p:ext uri="{BB962C8B-B14F-4D97-AF65-F5344CB8AC3E}">
        <p14:creationId xmlns:p14="http://schemas.microsoft.com/office/powerpoint/2010/main" val="1079180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 Those</a:t>
            </a:r>
            <a:r>
              <a:rPr lang="en-US" baseline="0" dirty="0" smtClean="0"/>
              <a:t> of you who have had any recent experience in the private sector probably have heard of </a:t>
            </a:r>
            <a:r>
              <a:rPr lang="en-US" baseline="0" smtClean="0"/>
              <a:t>Meaningful Use. The </a:t>
            </a:r>
            <a:r>
              <a:rPr lang="en-US" baseline="0" dirty="0" smtClean="0"/>
              <a:t>current phase, Meaningful Use 2, is now mandatory.  In fact, many providers are now having their Medicare reimbursement penalized for not meeting Meaningful Use 2 criteria.  Part of the many requirements in MU2 is that clinical concepts are reported with SNOMED terminology.</a:t>
            </a:r>
          </a:p>
        </p:txBody>
      </p:sp>
    </p:spTree>
    <p:extLst>
      <p:ext uri="{BB962C8B-B14F-4D97-AF65-F5344CB8AC3E}">
        <p14:creationId xmlns:p14="http://schemas.microsoft.com/office/powerpoint/2010/main" val="2411275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 Those of you</a:t>
            </a:r>
            <a:r>
              <a:rPr lang="en-US" baseline="0" dirty="0" smtClean="0"/>
              <a:t> already using version 29 or 30 of CPRS should already be familiar with SNOMED to a point at least.  SNOMED is generally a little friendlier to clinicians and can produce a lot of linked synonyms to make our problem lists more clinically meaningful.  The other good thing about SNOMED is that there is a direct translation from SNOMED to ICD9 billing codes and vice versa.  </a:t>
            </a:r>
          </a:p>
          <a:p>
            <a:endParaRPr lang="en-US" baseline="0" dirty="0" smtClean="0"/>
          </a:p>
          <a:p>
            <a:r>
              <a:rPr lang="en-US" baseline="0" dirty="0" smtClean="0"/>
              <a:t>Currently, my bet is that most of you still have problems lists populated mostly with ICD9 codes and not SNOMED terms.  However, when you have tried to add a new problem to the problem list via the problem list tab, you will have noticed that you can ONLY search SNOMED now through that tab.  When  you go to the encounter form, though, you can click the SNOMED code in the problem list and it will code an ICD9 code as HIPAA requires, all in the background, without requiring you to do anything different.</a:t>
            </a:r>
          </a:p>
          <a:p>
            <a:endParaRPr lang="en-US" baseline="0" dirty="0" smtClean="0"/>
          </a:p>
        </p:txBody>
      </p:sp>
    </p:spTree>
    <p:extLst>
      <p:ext uri="{BB962C8B-B14F-4D97-AF65-F5344CB8AC3E}">
        <p14:creationId xmlns:p14="http://schemas.microsoft.com/office/powerpoint/2010/main" val="2026258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  Again, though, it is important to point out that SNOMED and ICD9</a:t>
            </a:r>
            <a:r>
              <a:rPr lang="en-US" baseline="0" dirty="0" smtClean="0"/>
              <a:t> have a translation that can be done automatically through the computer which is why choosing an ICD9 code in the encounter form is still possible.</a:t>
            </a:r>
            <a:endParaRPr lang="en-US" dirty="0"/>
          </a:p>
        </p:txBody>
      </p:sp>
    </p:spTree>
    <p:extLst>
      <p:ext uri="{BB962C8B-B14F-4D97-AF65-F5344CB8AC3E}">
        <p14:creationId xmlns:p14="http://schemas.microsoft.com/office/powerpoint/2010/main" val="1835127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 OK, back to the why of our new workflow.</a:t>
            </a:r>
          </a:p>
          <a:p>
            <a:endParaRPr lang="en-US" dirty="0" smtClean="0"/>
          </a:p>
          <a:p>
            <a:r>
              <a:rPr lang="en-US" dirty="0" smtClean="0"/>
              <a:t>With</a:t>
            </a:r>
            <a:r>
              <a:rPr lang="en-US" baseline="0" dirty="0" smtClean="0"/>
              <a:t> ICD10 required by HIPAA as of 10/1/2015, an ICD10 code is REQUIRED for encounter diagnosis and reason for visit.  The ICD9 and ICD10 data required by HIPAA is utilized by all healthcare organizations and the World Health Organization.  This data is used for many purpose:   research, analytics, performance improvements, revenue, just to name a few.  </a:t>
            </a:r>
            <a:endParaRPr lang="en-US" dirty="0"/>
          </a:p>
        </p:txBody>
      </p:sp>
    </p:spTree>
    <p:extLst>
      <p:ext uri="{BB962C8B-B14F-4D97-AF65-F5344CB8AC3E}">
        <p14:creationId xmlns:p14="http://schemas.microsoft.com/office/powerpoint/2010/main" val="698939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smtClean="0"/>
              <a:t>(S) This is really</a:t>
            </a:r>
            <a:r>
              <a:rPr lang="en-US" baseline="0" dirty="0" smtClean="0"/>
              <a:t> the crux of the matter, then:</a:t>
            </a:r>
          </a:p>
          <a:p>
            <a:pPr marL="0" indent="0">
              <a:buNone/>
            </a:pPr>
            <a:endParaRPr lang="en-US" baseline="0" dirty="0" smtClean="0"/>
          </a:p>
          <a:p>
            <a:pPr marL="228600" indent="-228600">
              <a:buAutoNum type="arabicPeriod"/>
            </a:pPr>
            <a:r>
              <a:rPr lang="en-US" baseline="0" dirty="0" smtClean="0"/>
              <a:t>Meaningful Use 2 requires SNOMED codes</a:t>
            </a:r>
          </a:p>
          <a:p>
            <a:pPr marL="228600" indent="-228600">
              <a:buAutoNum type="arabicPeriod"/>
            </a:pPr>
            <a:r>
              <a:rPr lang="en-US" baseline="0" dirty="0" smtClean="0"/>
              <a:t>HIPAA will require all encounter diagnosis ICD-10 codes starting 10/1/2015</a:t>
            </a:r>
          </a:p>
          <a:p>
            <a:pPr marL="228600" indent="-228600">
              <a:buAutoNum type="arabicPeriod"/>
            </a:pPr>
            <a:r>
              <a:rPr lang="en-US" baseline="0" dirty="0" smtClean="0"/>
              <a:t>And . . . . </a:t>
            </a:r>
            <a:endParaRPr lang="en-US" dirty="0"/>
          </a:p>
        </p:txBody>
      </p:sp>
    </p:spTree>
    <p:extLst>
      <p:ext uri="{BB962C8B-B14F-4D97-AF65-F5344CB8AC3E}">
        <p14:creationId xmlns:p14="http://schemas.microsoft.com/office/powerpoint/2010/main" val="1591581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 There is no direct translation</a:t>
            </a:r>
            <a:r>
              <a:rPr lang="en-US" baseline="0" dirty="0" smtClean="0"/>
              <a:t> between SNOMED and ICD-10.</a:t>
            </a:r>
          </a:p>
          <a:p>
            <a:endParaRPr lang="en-US" baseline="0" dirty="0" smtClean="0"/>
          </a:p>
          <a:p>
            <a:r>
              <a:rPr lang="en-US" baseline="0" dirty="0" smtClean="0"/>
              <a:t>(D) This may not seem like a big deal at first, but through our talk, you will see its implications.</a:t>
            </a:r>
            <a:endParaRPr lang="en-US" dirty="0"/>
          </a:p>
        </p:txBody>
      </p:sp>
    </p:spTree>
    <p:extLst>
      <p:ext uri="{BB962C8B-B14F-4D97-AF65-F5344CB8AC3E}">
        <p14:creationId xmlns:p14="http://schemas.microsoft.com/office/powerpoint/2010/main" val="1942504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 The first thing to know</a:t>
            </a:r>
            <a:r>
              <a:rPr lang="en-US" baseline="0" dirty="0" smtClean="0"/>
              <a:t> is that all of the problems on the problem list will remain there on and after 10/1/2015.  However, any that are ICD9 will have the pound/hashtag symbol </a:t>
            </a:r>
            <a:r>
              <a:rPr lang="en-US" i="1" baseline="0" dirty="0" smtClean="0"/>
              <a:t>in the encounter form </a:t>
            </a:r>
            <a:r>
              <a:rPr lang="en-US" baseline="0" dirty="0" smtClean="0"/>
              <a:t>indicating that they are out of date and cannot be used for billing.</a:t>
            </a:r>
          </a:p>
          <a:p>
            <a:endParaRPr lang="en-US" baseline="0" dirty="0" smtClean="0"/>
          </a:p>
          <a:p>
            <a:r>
              <a:rPr lang="en-US" baseline="0" dirty="0" smtClean="0"/>
              <a:t>Within the problem list tab itself, you will not see a pound symbol before these inactivated codes in version 30, but in the details there will be a message that these are inactive codes.  This is as of version 30.12 anyway. </a:t>
            </a:r>
          </a:p>
          <a:p>
            <a:endParaRPr lang="en-US" baseline="0" dirty="0" smtClean="0"/>
          </a:p>
          <a:p>
            <a:r>
              <a:rPr lang="en-US" baseline="0" dirty="0" smtClean="0"/>
              <a:t>However, again, please remember:  all ICD9 codes will become inactive as of 10/1/2015.</a:t>
            </a:r>
          </a:p>
          <a:p>
            <a:endParaRPr lang="en-US" baseline="0" dirty="0" smtClean="0"/>
          </a:p>
        </p:txBody>
      </p:sp>
    </p:spTree>
    <p:extLst>
      <p:ext uri="{BB962C8B-B14F-4D97-AF65-F5344CB8AC3E}">
        <p14:creationId xmlns:p14="http://schemas.microsoft.com/office/powerpoint/2010/main" val="3631970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  Here is what I meant by the pound</a:t>
            </a:r>
            <a:r>
              <a:rPr lang="en-US" baseline="0" dirty="0" smtClean="0"/>
              <a:t> sign in the problem list tab.  This screenshot is an ICD9 problem list as of 10/1/2015.  Note, the pound sign is missing here (although it will be present in the encounter form).</a:t>
            </a:r>
            <a:endParaRPr lang="en-US" dirty="0"/>
          </a:p>
        </p:txBody>
      </p:sp>
    </p:spTree>
    <p:extLst>
      <p:ext uri="{BB962C8B-B14F-4D97-AF65-F5344CB8AC3E}">
        <p14:creationId xmlns:p14="http://schemas.microsoft.com/office/powerpoint/2010/main" val="2426047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 And this is the example of the detail view of the ICD9 problem in that list as of 10/1/2015.  Note</a:t>
            </a:r>
            <a:r>
              <a:rPr lang="en-US" baseline="0" dirty="0" smtClean="0"/>
              <a:t> the indication that this is an inactive code associated with the problem at the top</a:t>
            </a:r>
            <a:endParaRPr lang="en-US" dirty="0"/>
          </a:p>
        </p:txBody>
      </p:sp>
    </p:spTree>
    <p:extLst>
      <p:ext uri="{BB962C8B-B14F-4D97-AF65-F5344CB8AC3E}">
        <p14:creationId xmlns:p14="http://schemas.microsoft.com/office/powerpoint/2010/main" val="2896946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a:t>
            </a:r>
            <a:r>
              <a:rPr lang="en-US" baseline="0" dirty="0" smtClean="0"/>
              <a:t> The objectives of the session today are familiarity and better understanding with the</a:t>
            </a:r>
          </a:p>
          <a:p>
            <a:pPr marL="228600" indent="-228600">
              <a:buAutoNum type="arabicPeriod"/>
            </a:pPr>
            <a:r>
              <a:rPr lang="en-US" baseline="0" dirty="0" smtClean="0"/>
              <a:t>Major differences between ICD9 and ICD10</a:t>
            </a:r>
          </a:p>
          <a:p>
            <a:pPr marL="228600" indent="-228600">
              <a:buAutoNum type="arabicPeriod"/>
            </a:pPr>
            <a:r>
              <a:rPr lang="en-US" baseline="0" dirty="0" smtClean="0"/>
              <a:t>CPRS problem list and encounter completion with ICD10</a:t>
            </a:r>
          </a:p>
          <a:p>
            <a:pPr marL="228600" indent="-228600">
              <a:buAutoNum type="arabicPeriod"/>
            </a:pPr>
            <a:r>
              <a:rPr lang="en-US" baseline="0" dirty="0" smtClean="0"/>
              <a:t>Documentation specifics and why they are important</a:t>
            </a:r>
          </a:p>
          <a:p>
            <a:pPr marL="228600" indent="-228600">
              <a:buAutoNum type="arabicPeriod"/>
            </a:pPr>
            <a:r>
              <a:rPr lang="en-US" baseline="0" dirty="0" smtClean="0"/>
              <a:t>Search functionality in a little more detail </a:t>
            </a:r>
          </a:p>
          <a:p>
            <a:pPr marL="228600" indent="-228600">
              <a:buAutoNum type="arabicPeriod"/>
            </a:pPr>
            <a:r>
              <a:rPr lang="en-US" baseline="0" dirty="0" smtClean="0"/>
              <a:t>Ways to prepare for ICD10 in order to minimize impact on change</a:t>
            </a:r>
          </a:p>
          <a:p>
            <a:pPr marL="228600" indent="-228600">
              <a:buAutoNum type="arabicPeriod"/>
            </a:pPr>
            <a:endParaRPr lang="en-US" baseline="0" dirty="0" smtClean="0"/>
          </a:p>
          <a:p>
            <a:pPr marL="0" indent="0">
              <a:buNone/>
            </a:pPr>
            <a:endParaRPr lang="en-US" dirty="0"/>
          </a:p>
        </p:txBody>
      </p:sp>
    </p:spTree>
    <p:extLst>
      <p:ext uri="{BB962C8B-B14F-4D97-AF65-F5344CB8AC3E}">
        <p14:creationId xmlns:p14="http://schemas.microsoft.com/office/powerpoint/2010/main" val="1969839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 Ok, Dr. McKee, I think it is time to pause for a</a:t>
            </a:r>
            <a:r>
              <a:rPr lang="en-US" baseline="0" dirty="0" smtClean="0"/>
              <a:t> second to let some of this sink in.  Let’s have our first poll of the talk!</a:t>
            </a:r>
          </a:p>
          <a:p>
            <a:endParaRPr lang="en-US" baseline="0" dirty="0" smtClean="0"/>
          </a:p>
          <a:p>
            <a:r>
              <a:rPr lang="en-US" baseline="0" dirty="0" smtClean="0"/>
              <a:t>(D) Our first question is this:  What happens to problems in the problem list coded with ICD9 codes as of 10/1/2015?</a:t>
            </a:r>
          </a:p>
          <a:p>
            <a:r>
              <a:rPr lang="en-US" baseline="0" dirty="0" smtClean="0"/>
              <a:t>	A. They disappear from the problem list</a:t>
            </a:r>
          </a:p>
          <a:p>
            <a:r>
              <a:rPr lang="en-US" baseline="0" dirty="0" smtClean="0"/>
              <a:t>	B. They are automatically converted to SNOMED codes</a:t>
            </a:r>
          </a:p>
          <a:p>
            <a:r>
              <a:rPr lang="en-US" baseline="0" dirty="0" smtClean="0"/>
              <a:t>	C. They are automatically converted to ICD10 codes</a:t>
            </a:r>
          </a:p>
          <a:p>
            <a:r>
              <a:rPr lang="en-US" baseline="0" dirty="0" smtClean="0"/>
              <a:t>	D. They remain on the list but are no longer valid and cannot be used for encounter completion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 To answer this poll question, click on the blue polling icon above our heads and submit your answer. We’ll move on and look at your results in just a moment.</a:t>
            </a:r>
            <a:endParaRPr lang="en-US" dirty="0" smtClean="0"/>
          </a:p>
          <a:p>
            <a:endParaRPr lang="en-US" baseline="0" dirty="0" smtClean="0"/>
          </a:p>
          <a:p>
            <a:r>
              <a:rPr lang="en-US" baseline="0" dirty="0" smtClean="0"/>
              <a:t>(D) This is starting to get a little stressful.  Let’s have a brief I10-lowering break (remember, I10 is the ICD10 code for HTN):</a:t>
            </a:r>
          </a:p>
          <a:p>
            <a:endParaRPr lang="en-US" baseline="0" dirty="0" smtClean="0"/>
          </a:p>
        </p:txBody>
      </p:sp>
      <p:sp>
        <p:nvSpPr>
          <p:cNvPr id="4" name="Slide Number Placeholder 3"/>
          <p:cNvSpPr>
            <a:spLocks noGrp="1"/>
          </p:cNvSpPr>
          <p:nvPr>
            <p:ph type="sldNum" sz="quarter" idx="10"/>
          </p:nvPr>
        </p:nvSpPr>
        <p:spPr/>
        <p:txBody>
          <a:bodyPr/>
          <a:lstStyle/>
          <a:p>
            <a:fld id="{26B5209F-1157-40BE-99C9-76B9416559B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67684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 These are my 2 puppies, Hank and Ollie on the day we</a:t>
            </a:r>
            <a:r>
              <a:rPr lang="en-US" baseline="0" dirty="0" smtClean="0"/>
              <a:t> brought them home 10 months ago.  I don’t care who you are, this just makes you say “</a:t>
            </a:r>
            <a:r>
              <a:rPr lang="en-US" baseline="0" dirty="0" err="1" smtClean="0"/>
              <a:t>Ahhhhh</a:t>
            </a:r>
            <a:r>
              <a:rPr lang="en-US" baseline="0" dirty="0" smtClean="0"/>
              <a:t>”!  </a:t>
            </a:r>
          </a:p>
          <a:p>
            <a:endParaRPr lang="en-US" baseline="0" dirty="0" smtClean="0"/>
          </a:p>
          <a:p>
            <a:r>
              <a:rPr lang="en-US" baseline="0" dirty="0" smtClean="0"/>
              <a:t>Why don’t we think of a couple of ICD10 diagnoses to go along with this picture?  </a:t>
            </a:r>
          </a:p>
          <a:p>
            <a:endParaRPr lang="en-US" baseline="0" dirty="0" smtClean="0"/>
          </a:p>
          <a:p>
            <a:r>
              <a:rPr lang="en-US" baseline="0" dirty="0" smtClean="0"/>
              <a:t>(S) How about “L23.81, allergic contact dermatitis due to animal dander”?</a:t>
            </a:r>
          </a:p>
          <a:p>
            <a:endParaRPr lang="en-US" baseline="0" dirty="0" smtClean="0"/>
          </a:p>
          <a:p>
            <a:r>
              <a:rPr lang="en-US" baseline="0" dirty="0" smtClean="0"/>
              <a:t>(D) Nice!   I was thinking more “R40.0, Somnolence” for Hank and “Z73.811, Behavioral insomnia of childhood” for Ollie.</a:t>
            </a:r>
          </a:p>
        </p:txBody>
      </p:sp>
    </p:spTree>
    <p:extLst>
      <p:ext uri="{BB962C8B-B14F-4D97-AF65-F5344CB8AC3E}">
        <p14:creationId xmlns:p14="http://schemas.microsoft.com/office/powerpoint/2010/main" val="2665180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lphaUcParenBoth" startAt="4"/>
              <a:tabLst/>
              <a:defRPr/>
            </a:pPr>
            <a:r>
              <a:rPr lang="en-US" dirty="0" smtClean="0"/>
              <a:t>And one more:  “T43.616A”.</a:t>
            </a:r>
          </a:p>
          <a:p>
            <a:pPr marL="228600" marR="0" indent="-228600" algn="l" defTabSz="914400" rtl="0" eaLnBrk="1" fontAlgn="auto" latinLnBrk="0" hangingPunct="1">
              <a:lnSpc>
                <a:spcPct val="100000"/>
              </a:lnSpc>
              <a:spcBef>
                <a:spcPts val="0"/>
              </a:spcBef>
              <a:spcAft>
                <a:spcPts val="0"/>
              </a:spcAft>
              <a:buClrTx/>
              <a:buSzTx/>
              <a:buFontTx/>
              <a:buAutoNum type="alphaUcParenBoth" startAt="4"/>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Tx/>
              <a:buAutoNum type="alphaUcParenBoth" startAt="19"/>
              <a:tabLst/>
              <a:defRPr/>
            </a:pPr>
            <a:r>
              <a:rPr lang="en-US" baseline="0" dirty="0" smtClean="0"/>
              <a:t>What is that code?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 Something I tend to encounter frequently:  “</a:t>
            </a:r>
            <a:r>
              <a:rPr lang="en-US" baseline="0" dirty="0" err="1" smtClean="0"/>
              <a:t>underdosing</a:t>
            </a:r>
            <a:r>
              <a:rPr lang="en-US" baseline="0" dirty="0" smtClean="0"/>
              <a:t> of caffeine, initial encounter”.</a:t>
            </a:r>
          </a:p>
        </p:txBody>
      </p:sp>
    </p:spTree>
    <p:extLst>
      <p:ext uri="{BB962C8B-B14F-4D97-AF65-F5344CB8AC3E}">
        <p14:creationId xmlns:p14="http://schemas.microsoft.com/office/powerpoint/2010/main" val="3978410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 OK, we have many different scenarios to examine with how we</a:t>
            </a:r>
            <a:r>
              <a:rPr lang="en-US" baseline="0" dirty="0" smtClean="0"/>
              <a:t> can interact with the problem list in ICD10 in the encounter form and the problem list tab itself.  We will cover each one.  They are:</a:t>
            </a:r>
          </a:p>
          <a:p>
            <a:r>
              <a:rPr lang="en-US" baseline="0" dirty="0" smtClean="0"/>
              <a:t>	1.  Searching a new problem from the “other problem” button in the encounter form with the option of adding it to the problem list or not.</a:t>
            </a:r>
          </a:p>
          <a:p>
            <a:r>
              <a:rPr lang="en-US" baseline="0" dirty="0" smtClean="0"/>
              <a:t>	2.  Choosing a new problem in the encounter form through a collection of ICD10 terms, such as the primary care encounter form.</a:t>
            </a:r>
          </a:p>
          <a:p>
            <a:r>
              <a:rPr lang="en-US" baseline="0" dirty="0" smtClean="0"/>
              <a:t>	3.  Choosing an ICD9 code from the problem list in the encounter form.</a:t>
            </a:r>
          </a:p>
          <a:p>
            <a:r>
              <a:rPr lang="en-US" baseline="0" dirty="0" smtClean="0"/>
              <a:t>	4.  Choosing a SNOMED code from the problem list in the encounter form.</a:t>
            </a:r>
          </a:p>
          <a:p>
            <a:r>
              <a:rPr lang="en-US" baseline="0" dirty="0" smtClean="0"/>
              <a:t>	5.  Adding a new problem to the problem list from the problem list tab THEN choosing it from the problem list in the encounter form.</a:t>
            </a:r>
            <a:endParaRPr lang="en-US" dirty="0"/>
          </a:p>
        </p:txBody>
      </p:sp>
    </p:spTree>
    <p:extLst>
      <p:ext uri="{BB962C8B-B14F-4D97-AF65-F5344CB8AC3E}">
        <p14:creationId xmlns:p14="http://schemas.microsoft.com/office/powerpoint/2010/main" val="1927210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 OK, the results are in.  </a:t>
            </a:r>
          </a:p>
          <a:p>
            <a:endParaRPr lang="en-US" dirty="0" smtClean="0"/>
          </a:p>
          <a:p>
            <a:r>
              <a:rPr lang="en-US" dirty="0" smtClean="0"/>
              <a:t>Looks</a:t>
            </a:r>
            <a:r>
              <a:rPr lang="en-US" baseline="0" dirty="0" smtClean="0"/>
              <a:t> like most of you got the correct answer, D.  It is important to know what is going to happen to the problem list on 10/1/2015 as we discussed.</a:t>
            </a:r>
          </a:p>
          <a:p>
            <a:endParaRPr lang="en-US" baseline="0" dirty="0" smtClean="0"/>
          </a:p>
          <a:p>
            <a:r>
              <a:rPr lang="en-US" baseline="0" dirty="0" smtClean="0"/>
              <a:t>Dr. McKee, now that everyone’s blood pressure is lowered, let’s take it back up with looking at encounter form completion.</a:t>
            </a:r>
            <a:endParaRPr lang="en-US" dirty="0" smtClean="0"/>
          </a:p>
        </p:txBody>
      </p:sp>
      <p:sp>
        <p:nvSpPr>
          <p:cNvPr id="4" name="Slide Number Placeholder 3"/>
          <p:cNvSpPr>
            <a:spLocks noGrp="1"/>
          </p:cNvSpPr>
          <p:nvPr>
            <p:ph type="sldNum" sz="quarter" idx="10"/>
          </p:nvPr>
        </p:nvSpPr>
        <p:spPr/>
        <p:txBody>
          <a:bodyPr/>
          <a:lstStyle/>
          <a:p>
            <a:fld id="{26B5209F-1157-40BE-99C9-76B9416559B5}"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168438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r>
              <a:rPr lang="en-US" baseline="0" dirty="0" smtClean="0"/>
              <a:t> THROUGH HERE NO PAUSING</a:t>
            </a:r>
            <a:endParaRPr lang="en-US" dirty="0" smtClean="0"/>
          </a:p>
        </p:txBody>
      </p:sp>
      <p:sp>
        <p:nvSpPr>
          <p:cNvPr id="4" name="Slide Number Placeholder 3"/>
          <p:cNvSpPr>
            <a:spLocks noGrp="1"/>
          </p:cNvSpPr>
          <p:nvPr>
            <p:ph type="sldNum" sz="quarter" idx="10"/>
          </p:nvPr>
        </p:nvSpPr>
        <p:spPr/>
        <p:txBody>
          <a:bodyPr/>
          <a:lstStyle/>
          <a:p>
            <a:fld id="{26B5209F-1157-40BE-99C9-76B9416559B5}"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198530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 OK,</a:t>
            </a:r>
            <a:r>
              <a:rPr lang="en-US" baseline="0" dirty="0" smtClean="0"/>
              <a:t> s</a:t>
            </a:r>
            <a:r>
              <a:rPr lang="en-US" dirty="0" smtClean="0"/>
              <a:t>o let’s look at all</a:t>
            </a:r>
            <a:r>
              <a:rPr lang="en-US" baseline="0" dirty="0" smtClean="0"/>
              <a:t> </a:t>
            </a:r>
            <a:r>
              <a:rPr lang="en-US" dirty="0" smtClean="0"/>
              <a:t>of these different</a:t>
            </a:r>
            <a:r>
              <a:rPr lang="en-US" baseline="0" dirty="0" smtClean="0"/>
              <a:t> scenarios for finishing the encounter form after 10/1/2015, one by one.</a:t>
            </a:r>
          </a:p>
          <a:p>
            <a:endParaRPr lang="en-US" baseline="0" dirty="0" smtClean="0"/>
          </a:p>
          <a:p>
            <a:r>
              <a:rPr lang="en-US" baseline="0" dirty="0" smtClean="0"/>
              <a:t>First, you will have your problem list showing up in the “problem list items” tab of the encounter form.  This will include #ICD9 codes and SNOMED codes. </a:t>
            </a:r>
          </a:p>
          <a:p>
            <a:r>
              <a:rPr lang="en-US" baseline="0" dirty="0" smtClean="0"/>
              <a:t>Let’s say at this juncture, our problem is a new one.</a:t>
            </a:r>
          </a:p>
          <a:p>
            <a:r>
              <a:rPr lang="en-US" baseline="0" dirty="0" smtClean="0"/>
              <a:t>For this example, let’s hit the “other diagnosis” button and search for the code for the new problem.</a:t>
            </a:r>
          </a:p>
          <a:p>
            <a:endParaRPr lang="en-US" baseline="0" dirty="0" smtClean="0"/>
          </a:p>
        </p:txBody>
      </p:sp>
    </p:spTree>
    <p:extLst>
      <p:ext uri="{BB962C8B-B14F-4D97-AF65-F5344CB8AC3E}">
        <p14:creationId xmlns:p14="http://schemas.microsoft.com/office/powerpoint/2010/main" val="2903003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The search box will appear as illustrated.  This search</a:t>
            </a:r>
            <a:r>
              <a:rPr lang="en-US" baseline="0" dirty="0" smtClean="0"/>
              <a:t> will be for an ICD10 code, because at this point, we are searching for a </a:t>
            </a:r>
            <a:r>
              <a:rPr lang="en-US" i="1" baseline="0" dirty="0" smtClean="0"/>
              <a:t>billing</a:t>
            </a:r>
            <a:r>
              <a:rPr lang="en-US" i="0" baseline="0" dirty="0" smtClean="0"/>
              <a:t> code.  Type in your search term and you will get a result like so:</a:t>
            </a:r>
            <a:endParaRPr lang="en-US" dirty="0"/>
          </a:p>
        </p:txBody>
      </p:sp>
    </p:spTree>
    <p:extLst>
      <p:ext uri="{BB962C8B-B14F-4D97-AF65-F5344CB8AC3E}">
        <p14:creationId xmlns:p14="http://schemas.microsoft.com/office/powerpoint/2010/main" val="1241037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You will</a:t>
            </a:r>
            <a:r>
              <a:rPr lang="en-US" baseline="0" dirty="0" smtClean="0"/>
              <a:t> then choose the appropriate ICD10 code (if you get lucky).</a:t>
            </a:r>
          </a:p>
          <a:p>
            <a:r>
              <a:rPr lang="en-US" baseline="0" dirty="0" smtClean="0"/>
              <a:t>Now is the big decision:  do you want to add this to the problem list?</a:t>
            </a:r>
          </a:p>
          <a:p>
            <a:endParaRPr lang="en-US" baseline="0" dirty="0" smtClean="0"/>
          </a:p>
        </p:txBody>
      </p:sp>
    </p:spTree>
    <p:extLst>
      <p:ext uri="{BB962C8B-B14F-4D97-AF65-F5344CB8AC3E}">
        <p14:creationId xmlns:p14="http://schemas.microsoft.com/office/powerpoint/2010/main" val="949906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r>
              <a:rPr lang="en-US" baseline="0" dirty="0" smtClean="0"/>
              <a:t> As discussed earlier, I think most providers currently use this little checkbox as the main way of adding problems to the problem list.</a:t>
            </a:r>
          </a:p>
          <a:p>
            <a:endParaRPr lang="en-US" dirty="0"/>
          </a:p>
        </p:txBody>
      </p:sp>
    </p:spTree>
    <p:extLst>
      <p:ext uri="{BB962C8B-B14F-4D97-AF65-F5344CB8AC3E}">
        <p14:creationId xmlns:p14="http://schemas.microsoft.com/office/powerpoint/2010/main" val="2261962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 So first, I am sure this is a review for most of you, but no talk about ICD10 is complete without discussing</a:t>
            </a:r>
            <a:r>
              <a:rPr lang="en-US" baseline="0" dirty="0" smtClean="0"/>
              <a:t> the number of codes.  The number of diagnosis codes in ICD9 to ICD10 will increase from 14,025  to 69,101.    While this number is more than a little daunting, it is always good to keep in mind that you will never touch many of those 69,000 codes in your day-to-day routine.</a:t>
            </a:r>
            <a:endParaRPr lang="en-US" dirty="0"/>
          </a:p>
        </p:txBody>
      </p:sp>
      <p:sp>
        <p:nvSpPr>
          <p:cNvPr id="4" name="Slide Number Placeholder 3"/>
          <p:cNvSpPr>
            <a:spLocks noGrp="1"/>
          </p:cNvSpPr>
          <p:nvPr>
            <p:ph type="sldNum" sz="quarter" idx="10"/>
          </p:nvPr>
        </p:nvSpPr>
        <p:spPr/>
        <p:txBody>
          <a:bodyPr/>
          <a:lstStyle/>
          <a:p>
            <a:fld id="{7FE1EFBE-646C-AF42-8F84-423E11CF9D9E}" type="slidenum">
              <a:rPr lang="en-US" smtClean="0"/>
              <a:pPr/>
              <a:t>3</a:t>
            </a:fld>
            <a:endParaRPr lang="en-US" dirty="0"/>
          </a:p>
        </p:txBody>
      </p:sp>
    </p:spTree>
    <p:extLst>
      <p:ext uri="{BB962C8B-B14F-4D97-AF65-F5344CB8AC3E}">
        <p14:creationId xmlns:p14="http://schemas.microsoft.com/office/powerpoint/2010/main" val="1203749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Clicking</a:t>
            </a:r>
            <a:r>
              <a:rPr lang="en-US" baseline="0" dirty="0" smtClean="0"/>
              <a:t> the “add to problem list” button will bring up a second </a:t>
            </a:r>
            <a:r>
              <a:rPr lang="en-US" baseline="0" dirty="0" err="1" smtClean="0"/>
              <a:t>searchbox</a:t>
            </a:r>
            <a:r>
              <a:rPr lang="en-US" baseline="0" dirty="0" smtClean="0"/>
              <a:t>, which is a </a:t>
            </a:r>
            <a:r>
              <a:rPr lang="en-US" baseline="0" dirty="0" err="1" smtClean="0"/>
              <a:t>searchbox</a:t>
            </a:r>
            <a:r>
              <a:rPr lang="en-US" baseline="0" dirty="0" smtClean="0"/>
              <a:t> for a SNOMED code.  Now, the question you might have right now is “Why doesn’t it just add the ICD10 code to the problem list?”</a:t>
            </a:r>
          </a:p>
          <a:p>
            <a:endParaRPr lang="en-US" baseline="0" dirty="0" smtClean="0"/>
          </a:p>
          <a:p>
            <a:r>
              <a:rPr lang="en-US" baseline="0" dirty="0" smtClean="0"/>
              <a:t>The answer goes back to our earlier discussion:  ICD10 and SNOMED don’t mix!  We need SNOMED codes in the problem list, but ICD10 codes in the encounter form.  So, we can NEVER add an ICD10 code to the problem list by itself, including from the problem list tab in CPRS.</a:t>
            </a:r>
          </a:p>
          <a:p>
            <a:endParaRPr lang="en-US" baseline="0" dirty="0" smtClean="0"/>
          </a:p>
          <a:p>
            <a:r>
              <a:rPr lang="en-US" baseline="0" dirty="0" smtClean="0"/>
              <a:t>Therefore, when you want to add an ICD10 code to the problem list from the encounter form, you are really just adding a SNOMED code.  At this point in time as well, the search box will come up empty and you will have to retype the search.  There is a reason for this as well.  Because of big search lexicon differences, we found in testing that most of the time, carrying over the search term from ICD10 to a SNOMED search resulted in no results.  This led to having to erase the carried over search term 90% of the time.  The user functionality testers recommended just leaving it blank then because of that. I tell you this because you are going to ask why this isn’t carried over when you start using this, but I guarantee you, it is for a very good reason and will save you time NOT to have that filled in.</a:t>
            </a:r>
            <a:endParaRPr lang="en-US" dirty="0"/>
          </a:p>
        </p:txBody>
      </p:sp>
    </p:spTree>
    <p:extLst>
      <p:ext uri="{BB962C8B-B14F-4D97-AF65-F5344CB8AC3E}">
        <p14:creationId xmlns:p14="http://schemas.microsoft.com/office/powerpoint/2010/main" val="1567339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So, now once you choose your SNOMED</a:t>
            </a:r>
            <a:r>
              <a:rPr lang="en-US" baseline="0" dirty="0" smtClean="0"/>
              <a:t> term, it will now link to the ICD10 code you just added.  Essentially, you will have an ICD10 code in the problem list then, but it will only show up in the detail view from within the problem list.   One issue with this, though, is that there is no verification that the codes you have just linked are truly equivalent codes.</a:t>
            </a:r>
          </a:p>
          <a:p>
            <a:endParaRPr lang="en-US" baseline="0" dirty="0" smtClean="0"/>
          </a:p>
          <a:p>
            <a:r>
              <a:rPr lang="en-US" dirty="0" smtClean="0"/>
              <a:t>For example, you can link the ICD10 code for HTN</a:t>
            </a:r>
            <a:r>
              <a:rPr lang="en-US" baseline="0" dirty="0" smtClean="0"/>
              <a:t> (I10) to the SNOMED term for leprosy.  From then on, unless you notice the linkage isn’t correct yourself, these 2 terms are forever linked.  SO, you will have to be very careful when linking an ICD10 code and a SNOMED code.</a:t>
            </a:r>
            <a:r>
              <a:rPr lang="en-US" dirty="0" smtClean="0"/>
              <a:t> </a:t>
            </a:r>
          </a:p>
          <a:p>
            <a:endParaRPr lang="en-US" dirty="0" smtClean="0"/>
          </a:p>
          <a:p>
            <a:r>
              <a:rPr lang="en-US" dirty="0" smtClean="0"/>
              <a:t>At any rate, that covers just one scenario with interacting with the encounter form and the problem list.</a:t>
            </a:r>
            <a:r>
              <a:rPr lang="en-US" baseline="0" dirty="0" smtClean="0"/>
              <a:t>  If you remember, this was an example of searching for a new diagnosis from within the encounter form and adding it to the problem list.</a:t>
            </a:r>
          </a:p>
          <a:p>
            <a:endParaRPr lang="en-US" baseline="0" dirty="0" smtClean="0"/>
          </a:p>
          <a:p>
            <a:r>
              <a:rPr lang="en-US" baseline="0" dirty="0" smtClean="0"/>
              <a:t>Within this example, you could just stop at choosing the ICD10 code as well if you didn’t want to add it to the problem list.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Tree>
    <p:extLst>
      <p:ext uri="{BB962C8B-B14F-4D97-AF65-F5344CB8AC3E}">
        <p14:creationId xmlns:p14="http://schemas.microsoft.com/office/powerpoint/2010/main" val="2522814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 At any rate, that covers just one scenario with interacting with the encounter form and the problem list.</a:t>
            </a:r>
            <a:r>
              <a:rPr lang="en-US" baseline="0" dirty="0" smtClean="0"/>
              <a:t>  If you remember, this was an example of searching for a new diagnosis from within the encounter form and adding it to the problem list.</a:t>
            </a:r>
          </a:p>
          <a:p>
            <a:endParaRPr lang="en-US" baseline="0" dirty="0" smtClean="0"/>
          </a:p>
          <a:p>
            <a:r>
              <a:rPr lang="en-US" baseline="0" dirty="0" smtClean="0"/>
              <a:t>Within that example, you could just stop at choosing the ICD10 code as well if you didn’t want to add it to the problem list.</a:t>
            </a:r>
          </a:p>
          <a:p>
            <a:endParaRPr lang="en-US" baseline="0" dirty="0" smtClean="0"/>
          </a:p>
          <a:p>
            <a:r>
              <a:rPr lang="en-US" dirty="0" smtClean="0"/>
              <a:t>(S) Our next scenario</a:t>
            </a:r>
            <a:r>
              <a:rPr lang="en-US" baseline="0" dirty="0" smtClean="0"/>
              <a:t> is choosing an ICD10 code from an encounter form pick list, such as the primary care encounter form.  Now, a lot of work went into creating these encounter forms, and in fact, Dr. McKee was part of the national primary care encounter form workgroup.  The problem with any of the encounter forms is that you are trying to narrow these down from large amounts to manageable choices, but you are still left with many. For example, there are 13,000 codes for fractures . . .how do you narrow that down?  </a:t>
            </a:r>
          </a:p>
          <a:p>
            <a:endParaRPr lang="en-US" baseline="0" dirty="0" smtClean="0"/>
          </a:p>
          <a:p>
            <a:endParaRPr lang="en-US" dirty="0"/>
          </a:p>
        </p:txBody>
      </p:sp>
    </p:spTree>
    <p:extLst>
      <p:ext uri="{BB962C8B-B14F-4D97-AF65-F5344CB8AC3E}">
        <p14:creationId xmlns:p14="http://schemas.microsoft.com/office/powerpoint/2010/main" val="1754148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 So, choosing an ICD10 code</a:t>
            </a:r>
            <a:r>
              <a:rPr lang="en-US" baseline="0" dirty="0" smtClean="0"/>
              <a:t> from the encounter form pick lists is no different than choosing it from the encounter form lists now except that there will be many more choices.  You will find your ICD10 code and check the box, which will add it to the coding box of the encounter.  You can stop there OR you can click the “add to problem list” tab, which will again bring up a blank search box for you to search for a SNOMED term.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Remember, doing this will LINK the chosen ICD10 code with the SNOMED term that you choose.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Tree>
    <p:extLst>
      <p:ext uri="{BB962C8B-B14F-4D97-AF65-F5344CB8AC3E}">
        <p14:creationId xmlns:p14="http://schemas.microsoft.com/office/powerpoint/2010/main" val="2373943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 So let’s see if</a:t>
            </a:r>
            <a:r>
              <a:rPr lang="en-US" baseline="0" dirty="0" smtClean="0"/>
              <a:t> any of this is making sense.  With this last scenario, where you chose an ICD10 problem from the primary care encounter form then added it to the problem list, how will the problem appear in the problem list tab?  Is the answer:</a:t>
            </a:r>
          </a:p>
          <a:p>
            <a:endParaRPr lang="en-US" baseline="0" dirty="0" smtClean="0"/>
          </a:p>
          <a:p>
            <a:pPr marL="228600" indent="-228600">
              <a:buAutoNum type="alphaLcParenR"/>
            </a:pPr>
            <a:r>
              <a:rPr lang="en-US" baseline="0" dirty="0" smtClean="0"/>
              <a:t>SNOMED TERM</a:t>
            </a:r>
          </a:p>
          <a:p>
            <a:pPr marL="228600" indent="-228600">
              <a:buAutoNum type="alphaLcParenR"/>
            </a:pPr>
            <a:r>
              <a:rPr lang="en-US" baseline="0" dirty="0" smtClean="0"/>
              <a:t>ICD10 term</a:t>
            </a:r>
          </a:p>
          <a:p>
            <a:pPr marL="228600" indent="-228600">
              <a:buAutoNum type="alphaLcParenR"/>
            </a:pPr>
            <a:r>
              <a:rPr lang="en-US" baseline="0" dirty="0" smtClean="0"/>
              <a:t>ICD9 term</a:t>
            </a:r>
          </a:p>
          <a:p>
            <a:pPr marL="228600" indent="-228600">
              <a:buAutoNum type="alphaLcParenR"/>
            </a:pPr>
            <a:r>
              <a:rPr lang="en-US" baseline="0" dirty="0" smtClean="0"/>
              <a:t>Nothing will transfer to the problem list</a:t>
            </a:r>
          </a:p>
          <a:p>
            <a:pPr marL="228600" indent="-228600">
              <a:buAutoNum type="alphaLcParenR"/>
            </a:pPr>
            <a:endParaRPr lang="en-US" baseline="0" dirty="0" smtClean="0"/>
          </a:p>
          <a:p>
            <a:r>
              <a:rPr lang="en-US" baseline="0" dirty="0" smtClean="0"/>
              <a:t>Again, to answer this poll question, click on the blue polling icon above our heads and submit your answer. We’ll move on and look at your results in just a moment.</a:t>
            </a:r>
            <a:endParaRPr lang="en-US" dirty="0" smtClean="0"/>
          </a:p>
          <a:p>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424249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a:t>
            </a:r>
            <a:r>
              <a:rPr lang="en-US" baseline="0" dirty="0" smtClean="0"/>
              <a:t> Alright, let’s look at the next scenario</a:t>
            </a:r>
          </a:p>
        </p:txBody>
      </p:sp>
    </p:spTree>
    <p:extLst>
      <p:ext uri="{BB962C8B-B14F-4D97-AF65-F5344CB8AC3E}">
        <p14:creationId xmlns:p14="http://schemas.microsoft.com/office/powerpoint/2010/main" val="978034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r>
              <a:rPr lang="en-US" baseline="0" dirty="0" smtClean="0"/>
              <a:t> Alright, our next scenario will emulate 10/1/2015:  you finish an encounter, go to the encounter form and see this:  a problem list of almost all # symbols!  These are ICD9 codes or SNOMED terms linked to ICD9 codes, none of which are valid anymore. So, let’s choose an ICD9 code and see what happens:</a:t>
            </a:r>
          </a:p>
          <a:p>
            <a:endParaRPr lang="en-US" baseline="0" dirty="0" smtClean="0"/>
          </a:p>
        </p:txBody>
      </p:sp>
    </p:spTree>
    <p:extLst>
      <p:ext uri="{BB962C8B-B14F-4D97-AF65-F5344CB8AC3E}">
        <p14:creationId xmlns:p14="http://schemas.microsoft.com/office/powerpoint/2010/main" val="2987946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r>
              <a:rPr lang="en-US" baseline="0" dirty="0" smtClean="0"/>
              <a:t> That’s right!  Our good friend, the empty search box comes up again.  We are going to be seeing this so often, I think we will give it a name . . .what do you think we should call it, Shelley?</a:t>
            </a:r>
          </a:p>
          <a:p>
            <a:endParaRPr lang="en-US" baseline="0" dirty="0" smtClean="0"/>
          </a:p>
          <a:p>
            <a:pPr marL="228600" indent="-228600">
              <a:buAutoNum type="alphaUcParenBoth" startAt="19"/>
            </a:pPr>
            <a:r>
              <a:rPr lang="en-US" baseline="0" dirty="0" smtClean="0"/>
              <a:t>Since we are part of the government and the government loves its abbreviations, let’s call it the ESB, for empty search box.</a:t>
            </a:r>
          </a:p>
          <a:p>
            <a:pPr marL="228600" indent="-228600">
              <a:buAutoNum type="alphaUcParenBoth" startAt="19"/>
            </a:pPr>
            <a:endParaRPr lang="en-US" baseline="0" dirty="0" smtClean="0"/>
          </a:p>
          <a:p>
            <a:pPr marL="0" indent="0">
              <a:buNone/>
            </a:pPr>
            <a:r>
              <a:rPr lang="en-US" baseline="0" dirty="0" smtClean="0"/>
              <a:t>(D) I love it!  OK, the empty search box will now be referred to as the ESB in the slides to come.  So for me, I would be looking at an ESB in CPRS at an OPC in the VA . . . .love those abbreviations!</a:t>
            </a:r>
          </a:p>
          <a:p>
            <a:pPr marL="0" indent="0">
              <a:buNone/>
            </a:pPr>
            <a:endParaRPr lang="en-US" baseline="0" dirty="0" smtClean="0"/>
          </a:p>
          <a:p>
            <a:r>
              <a:rPr lang="en-US" baseline="0" dirty="0" smtClean="0"/>
              <a:t>(S) So, back to the scenario.  The ESB  comes up and you will type in your search term.  In this example, we will choose wrist contusion.  The result that the ESB gives us is the ICD10 code for wrist contusion.</a:t>
            </a:r>
            <a:endParaRPr lang="en-US" dirty="0"/>
          </a:p>
        </p:txBody>
      </p:sp>
    </p:spTree>
    <p:extLst>
      <p:ext uri="{BB962C8B-B14F-4D97-AF65-F5344CB8AC3E}">
        <p14:creationId xmlns:p14="http://schemas.microsoft.com/office/powerpoint/2010/main" val="3460894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r>
              <a:rPr lang="en-US" baseline="0" dirty="0" smtClean="0"/>
              <a:t> Note that you have to choose which wrist for the ICD10 code.  Again, this shows the degree of specificity required for ICD10 coding.  </a:t>
            </a:r>
          </a:p>
        </p:txBody>
      </p:sp>
    </p:spTree>
    <p:extLst>
      <p:ext uri="{BB962C8B-B14F-4D97-AF65-F5344CB8AC3E}">
        <p14:creationId xmlns:p14="http://schemas.microsoft.com/office/powerpoint/2010/main" val="2770283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(D)  Exactly.  Ok, so after you choose the ICD10 code, just like a bad penny, the ESB turns up again, and this time, when you type wrist contusion, here’s what you get:</a:t>
            </a:r>
            <a:endParaRPr lang="en-US" dirty="0" smtClean="0"/>
          </a:p>
          <a:p>
            <a:endParaRPr lang="en-US" dirty="0"/>
          </a:p>
        </p:txBody>
      </p:sp>
    </p:spTree>
    <p:extLst>
      <p:ext uri="{BB962C8B-B14F-4D97-AF65-F5344CB8AC3E}">
        <p14:creationId xmlns:p14="http://schemas.microsoft.com/office/powerpoint/2010/main" val="637770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 The ICD 9</a:t>
            </a:r>
            <a:r>
              <a:rPr lang="en-US" baseline="0" dirty="0" smtClean="0"/>
              <a:t> procedure codes will see a major overhaul as well.  While the code increase of approximately 4000 to over 70,000 is an enormous change, this piece of the ICD10 pie  will only be used by the coders. So, we can say that these changes do not impact the providers except for the fact that there are some terminology changes.  </a:t>
            </a:r>
          </a:p>
          <a:p>
            <a:endParaRPr lang="en-US" baseline="0" dirty="0" smtClean="0"/>
          </a:p>
          <a:p>
            <a:r>
              <a:rPr lang="en-US" baseline="0" dirty="0" smtClean="0"/>
              <a:t>(D) So, let’s talk about structure of ICD10 next.   First, let me show you an example of a REAL ICD10 code next:  X90.27XA.</a:t>
            </a:r>
            <a:endParaRPr lang="en-US" dirty="0"/>
          </a:p>
        </p:txBody>
      </p:sp>
      <p:sp>
        <p:nvSpPr>
          <p:cNvPr id="4" name="Slide Number Placeholder 3"/>
          <p:cNvSpPr>
            <a:spLocks noGrp="1"/>
          </p:cNvSpPr>
          <p:nvPr>
            <p:ph type="sldNum" sz="quarter" idx="10"/>
          </p:nvPr>
        </p:nvSpPr>
        <p:spPr/>
        <p:txBody>
          <a:bodyPr/>
          <a:lstStyle/>
          <a:p>
            <a:fld id="{7FE1EFBE-646C-AF42-8F84-423E11CF9D9E}" type="slidenum">
              <a:rPr lang="en-US" smtClean="0"/>
              <a:pPr/>
              <a:t>4</a:t>
            </a:fld>
            <a:endParaRPr lang="en-US" dirty="0"/>
          </a:p>
        </p:txBody>
      </p:sp>
    </p:spTree>
    <p:extLst>
      <p:ext uri="{BB962C8B-B14F-4D97-AF65-F5344CB8AC3E}">
        <p14:creationId xmlns:p14="http://schemas.microsoft.com/office/powerpoint/2010/main" val="41669631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r>
              <a:rPr lang="en-US" baseline="0" dirty="0" smtClean="0"/>
              <a:t> A search result for SNOMED terminology.  Note that with SNOMED, you can’t code for laterality.  </a:t>
            </a:r>
          </a:p>
          <a:p>
            <a:endParaRPr lang="en-US" baseline="0" dirty="0" smtClean="0"/>
          </a:p>
          <a:p>
            <a:r>
              <a:rPr lang="en-US" baseline="0" dirty="0" smtClean="0"/>
              <a:t>Now, with this result, you have just linked your SNOMED term to your ICD10 term.  This will now be a part of the problem list since you chose the problem from the problem list to begin with.</a:t>
            </a:r>
          </a:p>
          <a:p>
            <a:endParaRPr lang="en-US" baseline="0" dirty="0" smtClean="0"/>
          </a:p>
          <a:p>
            <a:r>
              <a:rPr lang="en-US" baseline="0" dirty="0" smtClean="0"/>
              <a:t>So, to recap, in this scenario you choose an invalid ICD9 code from the problem list, converted it to ICD10, then linked that ICD10 code to a SNOMED term which is now the new term in the problem list.</a:t>
            </a:r>
            <a:endParaRPr lang="en-US" dirty="0"/>
          </a:p>
        </p:txBody>
      </p:sp>
    </p:spTree>
    <p:extLst>
      <p:ext uri="{BB962C8B-B14F-4D97-AF65-F5344CB8AC3E}">
        <p14:creationId xmlns:p14="http://schemas.microsoft.com/office/powerpoint/2010/main" val="3626031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r>
              <a:rPr lang="en-US" baseline="0" dirty="0" smtClean="0"/>
              <a:t> So let’s go back to the poll results. . . . . </a:t>
            </a:r>
          </a:p>
          <a:p>
            <a:endParaRPr lang="en-US" baseline="0" dirty="0" smtClean="0"/>
          </a:p>
          <a:p>
            <a:r>
              <a:rPr lang="en-US" baseline="0" dirty="0" smtClean="0"/>
              <a:t>Great!  It looks like most of you got the correct answer.</a:t>
            </a:r>
          </a:p>
          <a:p>
            <a:endParaRPr lang="en-US" baseline="0" dirty="0" smtClean="0"/>
          </a:p>
          <a:p>
            <a:r>
              <a:rPr lang="en-US" baseline="0" dirty="0" smtClean="0"/>
              <a:t>This is all very confusing, but I can see that this is starting to make a little sense for some of you anyway!</a:t>
            </a:r>
          </a:p>
          <a:p>
            <a:endParaRPr lang="en-US" baseline="0" dirty="0" smtClean="0"/>
          </a:p>
          <a:p>
            <a:r>
              <a:rPr lang="en-US" baseline="0" dirty="0" smtClean="0"/>
              <a:t>Let’s take this one step further with another question: </a:t>
            </a:r>
          </a:p>
          <a:p>
            <a:r>
              <a:rPr lang="en-US" baseline="0" dirty="0" smtClean="0"/>
              <a:t>(Next poll question)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6B5209F-1157-40BE-99C9-76B9416559B5}"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4081791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THROUGH</a:t>
            </a:r>
            <a:r>
              <a:rPr lang="en-US" baseline="0" dirty="0" smtClean="0"/>
              <a:t> HERE</a:t>
            </a:r>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6607571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r>
              <a:rPr lang="en-US" baseline="0" dirty="0" smtClean="0"/>
              <a:t> For our previous poll question, the correct answer was a SNOMED term would show up in the problem list tab.</a:t>
            </a:r>
          </a:p>
          <a:p>
            <a:endParaRPr lang="en-US" baseline="0" dirty="0" smtClean="0"/>
          </a:p>
          <a:p>
            <a:r>
              <a:rPr lang="en-US" baseline="0" dirty="0" smtClean="0"/>
              <a:t>(D) The next poll question is this:</a:t>
            </a:r>
          </a:p>
          <a:p>
            <a:endParaRPr lang="en-US" baseline="0" dirty="0" smtClean="0"/>
          </a:p>
          <a:p>
            <a:r>
              <a:rPr lang="en-US" baseline="0" dirty="0" smtClean="0"/>
              <a:t>What will you see when you pull up the “details” view of the SNOMED code you just added to the problem list tab from the encounter form?</a:t>
            </a:r>
          </a:p>
          <a:p>
            <a:endParaRPr lang="en-US" baseline="0" dirty="0" smtClean="0"/>
          </a:p>
          <a:p>
            <a:pPr marL="228600" marR="0" indent="-228600" algn="l" defTabSz="914400" rtl="0" eaLnBrk="1" fontAlgn="auto" latinLnBrk="0" hangingPunct="1">
              <a:lnSpc>
                <a:spcPct val="100000"/>
              </a:lnSpc>
              <a:spcBef>
                <a:spcPts val="0"/>
              </a:spcBef>
              <a:spcAft>
                <a:spcPts val="0"/>
              </a:spcAft>
              <a:buClrTx/>
              <a:buSzTx/>
              <a:buFontTx/>
              <a:buAutoNum type="alphaUcParenR"/>
              <a:tabLst/>
              <a:defRPr/>
            </a:pPr>
            <a:r>
              <a:rPr lang="en-US" baseline="0" dirty="0" smtClean="0"/>
              <a:t>Only a SNOMED term</a:t>
            </a:r>
          </a:p>
          <a:p>
            <a:pPr marL="228600" marR="0" indent="-228600" algn="l" defTabSz="914400" rtl="0" eaLnBrk="1" fontAlgn="auto" latinLnBrk="0" hangingPunct="1">
              <a:lnSpc>
                <a:spcPct val="100000"/>
              </a:lnSpc>
              <a:spcBef>
                <a:spcPts val="0"/>
              </a:spcBef>
              <a:spcAft>
                <a:spcPts val="0"/>
              </a:spcAft>
              <a:buClrTx/>
              <a:buSzTx/>
              <a:buFontTx/>
              <a:buAutoNum type="alphaUcParenR"/>
              <a:tabLst/>
              <a:defRPr/>
            </a:pPr>
            <a:r>
              <a:rPr lang="en-US" baseline="0" dirty="0" smtClean="0"/>
              <a:t>SNOMED term with the linked ICD10 code in the detail</a:t>
            </a:r>
          </a:p>
          <a:p>
            <a:pPr marL="228600" marR="0" indent="-228600" algn="l" defTabSz="914400" rtl="0" eaLnBrk="1" fontAlgn="auto" latinLnBrk="0" hangingPunct="1">
              <a:lnSpc>
                <a:spcPct val="100000"/>
              </a:lnSpc>
              <a:spcBef>
                <a:spcPts val="0"/>
              </a:spcBef>
              <a:spcAft>
                <a:spcPts val="0"/>
              </a:spcAft>
              <a:buClrTx/>
              <a:buSzTx/>
              <a:buFontTx/>
              <a:buAutoNum type="alphaUcParenR"/>
              <a:tabLst/>
              <a:defRPr/>
            </a:pPr>
            <a:r>
              <a:rPr lang="en-US" baseline="0" dirty="0" smtClean="0"/>
              <a:t>SNOMED term with a linked ICD9 code in the detail</a:t>
            </a:r>
          </a:p>
          <a:p>
            <a:pPr marL="228600" marR="0" indent="-228600" algn="l" defTabSz="914400" rtl="0" eaLnBrk="1" fontAlgn="auto" latinLnBrk="0" hangingPunct="1">
              <a:lnSpc>
                <a:spcPct val="100000"/>
              </a:lnSpc>
              <a:spcBef>
                <a:spcPts val="0"/>
              </a:spcBef>
              <a:spcAft>
                <a:spcPts val="0"/>
              </a:spcAft>
              <a:buClrTx/>
              <a:buSzTx/>
              <a:buFontTx/>
              <a:buAutoNum type="alphaUcParenR"/>
              <a:tabLst/>
              <a:defRPr/>
            </a:pPr>
            <a:r>
              <a:rPr lang="en-US" baseline="0" dirty="0" smtClean="0"/>
              <a:t>Empty search box</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again, select the blue polling icon above our heads to submit your answer. We’ll take a look at how you responded in just a minute</a:t>
            </a:r>
          </a:p>
          <a:p>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9950976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a:t>
            </a:r>
            <a:r>
              <a:rPr lang="en-US" baseline="0" dirty="0" smtClean="0"/>
              <a:t> Wow, that’s a tougher one!  I hope we see a lot of correct answers with this!</a:t>
            </a:r>
          </a:p>
          <a:p>
            <a:endParaRPr lang="en-US" baseline="0" dirty="0" smtClean="0"/>
          </a:p>
          <a:p>
            <a:r>
              <a:rPr lang="en-US" baseline="0" dirty="0" smtClean="0"/>
              <a:t>Ok, moving on, let’s look at another scenario.  We are still within the encounter form and we chose a SNOMED term from the problem list.  </a:t>
            </a:r>
          </a:p>
        </p:txBody>
      </p:sp>
    </p:spTree>
    <p:extLst>
      <p:ext uri="{BB962C8B-B14F-4D97-AF65-F5344CB8AC3E}">
        <p14:creationId xmlns:p14="http://schemas.microsoft.com/office/powerpoint/2010/main" val="2613722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 Remember, the SNOMED term is linked in the background to an ICD9 code, and ICD9 codes are no longer valid as of 10/1/2015.</a:t>
            </a:r>
          </a:p>
          <a:p>
            <a:r>
              <a:rPr lang="en-US" baseline="0" dirty="0" smtClean="0"/>
              <a:t>So, what pops up when we choose this?  What do you think Dr. McKee?</a:t>
            </a:r>
          </a:p>
          <a:p>
            <a:endParaRPr lang="en-US" baseline="0" dirty="0" smtClean="0"/>
          </a:p>
          <a:p>
            <a:r>
              <a:rPr lang="en-US" baseline="0" dirty="0" smtClean="0"/>
              <a:t>(D) I think the ESB is coming back.</a:t>
            </a:r>
            <a:endParaRPr lang="en-US" dirty="0"/>
          </a:p>
        </p:txBody>
      </p:sp>
    </p:spTree>
    <p:extLst>
      <p:ext uri="{BB962C8B-B14F-4D97-AF65-F5344CB8AC3E}">
        <p14:creationId xmlns:p14="http://schemas.microsoft.com/office/powerpoint/2010/main" val="18546511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 Yep, you got it!  The ESB is back!</a:t>
            </a:r>
          </a:p>
          <a:p>
            <a:endParaRPr lang="en-US" baseline="0" dirty="0" smtClean="0"/>
          </a:p>
          <a:p>
            <a:r>
              <a:rPr lang="en-US" baseline="0" dirty="0" smtClean="0"/>
              <a:t>(D) That’s right, so you will type in the problem list/SNOMED term and this time will get an ICD10 code.  Again, this will link the ICD10 code to the SNOMED term and will automatically add it to the problem list since it was in the problem list to begin with, just linked to an invalid ICD9 code.</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to recap, in</a:t>
            </a:r>
            <a:r>
              <a:rPr lang="en-US" baseline="0" dirty="0" smtClean="0"/>
              <a:t> this example, we choose a SNOMED term from the problem list, linked it to an ICD10 code, and it automatically added this linked SNOMED/ICD10 combination to the problem list.</a:t>
            </a:r>
            <a:endParaRPr lang="en-US" dirty="0" smtClean="0"/>
          </a:p>
          <a:p>
            <a:endParaRPr lang="en-US" dirty="0"/>
          </a:p>
        </p:txBody>
      </p:sp>
    </p:spTree>
    <p:extLst>
      <p:ext uri="{BB962C8B-B14F-4D97-AF65-F5344CB8AC3E}">
        <p14:creationId xmlns:p14="http://schemas.microsoft.com/office/powerpoint/2010/main" val="2051933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arenBoth" startAt="4"/>
            </a:pPr>
            <a:r>
              <a:rPr lang="en-US" baseline="0" dirty="0" smtClean="0"/>
              <a:t>So, that pretty much covers the encounter form and all of the possible scenarios.  While most of us tend to use this to add problems to the problem list while coding the encounter,  you can see this will now be much more complicated.  </a:t>
            </a:r>
          </a:p>
          <a:p>
            <a:pPr marL="0" indent="0">
              <a:buNone/>
            </a:pPr>
            <a:endParaRPr lang="en-US" baseline="0" dirty="0" smtClean="0"/>
          </a:p>
          <a:p>
            <a:pPr marL="0" indent="0">
              <a:buNone/>
            </a:pPr>
            <a:r>
              <a:rPr lang="en-US" baseline="0" dirty="0" smtClean="0"/>
              <a:t>Now I am picturing much of the audience looking at the screen with kind of lost looks like these guys.  We’re not done yet, though.</a:t>
            </a:r>
          </a:p>
          <a:p>
            <a:endParaRPr lang="en-US" baseline="0" dirty="0" smtClean="0"/>
          </a:p>
          <a:p>
            <a:r>
              <a:rPr lang="en-US" baseline="0" dirty="0" smtClean="0"/>
              <a:t>Let’s switch gears and venture back to the problem list.  Our next scenario will be adding a problem to the problem list from the problem list tab.</a:t>
            </a:r>
            <a:endParaRPr lang="en-US" dirty="0"/>
          </a:p>
        </p:txBody>
      </p:sp>
    </p:spTree>
    <p:extLst>
      <p:ext uri="{BB962C8B-B14F-4D97-AF65-F5344CB8AC3E}">
        <p14:creationId xmlns:p14="http://schemas.microsoft.com/office/powerpoint/2010/main" val="34956584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r>
              <a:rPr lang="en-US" baseline="0" dirty="0" smtClean="0"/>
              <a:t> Here is the tab you are all far too familiar with.  You should already be comfortable with adding a SNOMED code to the problem list since you have been doing that in version 29 and up for over a year now.</a:t>
            </a:r>
          </a:p>
          <a:p>
            <a:endParaRPr lang="en-US" baseline="0" dirty="0" smtClean="0"/>
          </a:p>
          <a:p>
            <a:r>
              <a:rPr lang="en-US" baseline="0" dirty="0" smtClean="0"/>
              <a:t>With version 30 and ICD10 active, this workflow does not change . . .in the foreground anyway.  There is a subtle difference in the background, however.</a:t>
            </a:r>
            <a:endParaRPr lang="en-US" dirty="0"/>
          </a:p>
        </p:txBody>
      </p:sp>
    </p:spTree>
    <p:extLst>
      <p:ext uri="{BB962C8B-B14F-4D97-AF65-F5344CB8AC3E}">
        <p14:creationId xmlns:p14="http://schemas.microsoft.com/office/powerpoint/2010/main" val="12779959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r>
              <a:rPr lang="en-US" baseline="0" dirty="0" smtClean="0"/>
              <a:t> Let’s look at adding the code for leprosy to the problem list from the problem list tab.  Interesting factoid:  there have been multiple cases of leprosy in Florida over the last couple of years, mostly in gardeners.  You can use that for your next board exam.</a:t>
            </a:r>
          </a:p>
          <a:p>
            <a:endParaRPr lang="en-US" baseline="0" dirty="0" smtClean="0"/>
          </a:p>
          <a:p>
            <a:r>
              <a:rPr lang="en-US" baseline="0" dirty="0" smtClean="0"/>
              <a:t>OK, so when you hit the new problem button, what is going to happen??  That’s right, the ESB is back!</a:t>
            </a:r>
          </a:p>
          <a:p>
            <a:endParaRPr lang="en-US" baseline="0" dirty="0" smtClean="0"/>
          </a:p>
        </p:txBody>
      </p:sp>
    </p:spTree>
    <p:extLst>
      <p:ext uri="{BB962C8B-B14F-4D97-AF65-F5344CB8AC3E}">
        <p14:creationId xmlns:p14="http://schemas.microsoft.com/office/powerpoint/2010/main" val="3845425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 </a:t>
            </a:r>
            <a:r>
              <a:rPr lang="en-US" baseline="0" dirty="0" smtClean="0"/>
              <a:t>Sounds very foreign with all of the letters and numbers mixed together, doesn’t it?  However, this is a real ICD10 code.  </a:t>
            </a:r>
            <a:r>
              <a:rPr lang="en-US" dirty="0" smtClean="0"/>
              <a:t>This is the code for drowning and submersion due to falling and jumping from burning water skis.</a:t>
            </a:r>
            <a:r>
              <a:rPr lang="en-US" baseline="0" dirty="0" smtClean="0"/>
              <a:t>  </a:t>
            </a:r>
          </a:p>
          <a:p>
            <a:r>
              <a:rPr lang="en-US" baseline="0" dirty="0" smtClean="0"/>
              <a:t>And yes, this is a real code, one of my personal favorites.</a:t>
            </a:r>
            <a:endParaRPr lang="en-US" dirty="0"/>
          </a:p>
        </p:txBody>
      </p:sp>
      <p:sp>
        <p:nvSpPr>
          <p:cNvPr id="4" name="Slide Number Placeholder 3"/>
          <p:cNvSpPr>
            <a:spLocks noGrp="1"/>
          </p:cNvSpPr>
          <p:nvPr>
            <p:ph type="sldNum" sz="quarter" idx="10"/>
          </p:nvPr>
        </p:nvSpPr>
        <p:spPr/>
        <p:txBody>
          <a:bodyPr/>
          <a:lstStyle/>
          <a:p>
            <a:fld id="{7FE1EFBE-646C-AF42-8F84-423E11CF9D9E}" type="slidenum">
              <a:rPr lang="en-US" smtClean="0"/>
              <a:pPr/>
              <a:t>5</a:t>
            </a:fld>
            <a:endParaRPr lang="en-US" dirty="0"/>
          </a:p>
        </p:txBody>
      </p:sp>
    </p:spTree>
    <p:extLst>
      <p:ext uri="{BB962C8B-B14F-4D97-AF65-F5344CB8AC3E}">
        <p14:creationId xmlns:p14="http://schemas.microsoft.com/office/powerpoint/2010/main" val="36415962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 </a:t>
            </a:r>
            <a:r>
              <a:rPr lang="en-US" baseline="0" dirty="0" smtClean="0"/>
              <a:t>This time, you will get a SNOMED term when you type in your search.  It will populate the problem list like so . . . .</a:t>
            </a:r>
            <a:endParaRPr lang="en-US" dirty="0" smtClean="0"/>
          </a:p>
          <a:p>
            <a:endParaRPr lang="en-US" dirty="0"/>
          </a:p>
        </p:txBody>
      </p:sp>
    </p:spTree>
    <p:extLst>
      <p:ext uri="{BB962C8B-B14F-4D97-AF65-F5344CB8AC3E}">
        <p14:creationId xmlns:p14="http://schemas.microsoft.com/office/powerpoint/2010/main" val="12553078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r>
              <a:rPr lang="en-US" baseline="0" dirty="0" smtClean="0"/>
              <a:t> This is the SNOMED term for leprosy.  Looks the same as with ICD9, right?  Let’s look a little closer though . . . .</a:t>
            </a:r>
            <a:endParaRPr lang="en-US" dirty="0"/>
          </a:p>
        </p:txBody>
      </p:sp>
    </p:spTree>
    <p:extLst>
      <p:ext uri="{BB962C8B-B14F-4D97-AF65-F5344CB8AC3E}">
        <p14:creationId xmlns:p14="http://schemas.microsoft.com/office/powerpoint/2010/main" val="15483324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r>
              <a:rPr lang="en-US" baseline="0" dirty="0" smtClean="0"/>
              <a:t> When you hit the details view, here is what you will see:  the SNOMED term and number and an ICD10 term!  So, you finally were able to add an ICD10 problem to the problem list, right?</a:t>
            </a:r>
          </a:p>
          <a:p>
            <a:endParaRPr lang="en-US" baseline="0" dirty="0" smtClean="0"/>
          </a:p>
          <a:p>
            <a:r>
              <a:rPr lang="en-US" baseline="0" dirty="0" smtClean="0"/>
              <a:t>(S) Yes and no!</a:t>
            </a:r>
          </a:p>
          <a:p>
            <a:endParaRPr lang="en-US" baseline="0" dirty="0" smtClean="0"/>
          </a:p>
          <a:p>
            <a:r>
              <a:rPr lang="en-US" baseline="0" dirty="0" smtClean="0"/>
              <a:t>This ICD10 code, R69, is the equivalent to the ICD9 code 799.9, both of which are essentially placeholders.  R69 is not a code that you will be able to select for billing, just like a 799.9 problem was never selectable in the encounter form.</a:t>
            </a:r>
          </a:p>
          <a:p>
            <a:endParaRPr lang="en-US" baseline="0" dirty="0" smtClean="0"/>
          </a:p>
          <a:p>
            <a:r>
              <a:rPr lang="en-US" baseline="0" dirty="0" smtClean="0"/>
              <a:t>This goes back to some programming details in CPRS, which basically create a requirement that an ICD code must be linked to any problem in the problem list, even if it is just a placeholder.</a:t>
            </a:r>
          </a:p>
          <a:p>
            <a:endParaRPr lang="en-US" baseline="0" dirty="0" smtClean="0"/>
          </a:p>
          <a:p>
            <a:r>
              <a:rPr lang="en-US" baseline="0" dirty="0" smtClean="0"/>
              <a:t>OK, all this being said, let’s go back to our poll for a moment:</a:t>
            </a:r>
            <a:endParaRPr lang="en-US" dirty="0"/>
          </a:p>
        </p:txBody>
      </p:sp>
    </p:spTree>
    <p:extLst>
      <p:ext uri="{BB962C8B-B14F-4D97-AF65-F5344CB8AC3E}">
        <p14:creationId xmlns:p14="http://schemas.microsoft.com/office/powerpoint/2010/main" val="15676490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r>
              <a:rPr lang="en-US" baseline="0" dirty="0" smtClean="0"/>
              <a:t> Let’s see what you chose:</a:t>
            </a:r>
          </a:p>
          <a:p>
            <a:endParaRPr lang="en-US" baseline="0" dirty="0" smtClean="0"/>
          </a:p>
          <a:p>
            <a:r>
              <a:rPr lang="en-US" baseline="0" dirty="0" smtClean="0"/>
              <a:t>The correct answer was B.</a:t>
            </a:r>
          </a:p>
          <a:p>
            <a:endParaRPr lang="en-US" baseline="0" dirty="0" smtClean="0"/>
          </a:p>
          <a:p>
            <a:r>
              <a:rPr lang="en-US" baseline="0" dirty="0" smtClean="0"/>
              <a:t>In this case, you linked a searched for ICD10 code to a SNOMED term, and the details view will show that background linkage</a:t>
            </a:r>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11610741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r>
              <a:rPr lang="en-US" baseline="0" dirty="0" smtClean="0"/>
              <a:t> THROUGH HERE</a:t>
            </a:r>
            <a:endParaRPr lang="en-US" dirty="0"/>
          </a:p>
        </p:txBody>
      </p:sp>
      <p:sp>
        <p:nvSpPr>
          <p:cNvPr id="4" name="Slide Number Placeholder 3"/>
          <p:cNvSpPr>
            <a:spLocks noGrp="1"/>
          </p:cNvSpPr>
          <p:nvPr>
            <p:ph type="sldNum" sz="quarter" idx="10"/>
          </p:nvPr>
        </p:nvSpPr>
        <p:spPr/>
        <p:txBody>
          <a:bodyPr/>
          <a:lstStyle/>
          <a:p>
            <a:fld id="{26B5209F-1157-40BE-99C9-76B9416559B5}"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5130826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OK,</a:t>
            </a:r>
            <a:r>
              <a:rPr lang="en-US" baseline="0" dirty="0" smtClean="0"/>
              <a:t> going back to our most recent scenario in the problem list tab, we will have the R69 placeholder code rather than the correct ICD10 code because:</a:t>
            </a:r>
          </a:p>
          <a:p>
            <a:pPr marL="228600" indent="-228600">
              <a:buAutoNum type="arabicPeriod"/>
            </a:pPr>
            <a:r>
              <a:rPr lang="en-US" baseline="0" dirty="0" smtClean="0"/>
              <a:t>There is no translation between SNOMED and ICD10, even though it existed for SNOMED and ICD9 and happened automatically in the background</a:t>
            </a:r>
          </a:p>
          <a:p>
            <a:pPr marL="228600" indent="-228600">
              <a:buAutoNum type="arabicPeriod"/>
            </a:pPr>
            <a:r>
              <a:rPr lang="en-US" baseline="0" dirty="0" smtClean="0"/>
              <a:t>An ICD code is REQUIRED by CPRS to add a problem to the problem list, even when adding SNOMED terms</a:t>
            </a:r>
          </a:p>
          <a:p>
            <a:pPr marL="228600" indent="-228600">
              <a:buAutoNum type="arabicPeriod"/>
            </a:pPr>
            <a:endParaRPr lang="en-US" baseline="0" dirty="0" smtClean="0"/>
          </a:p>
          <a:p>
            <a:pPr marL="0" indent="0">
              <a:buNone/>
            </a:pPr>
            <a:r>
              <a:rPr lang="en-US" baseline="0" dirty="0" smtClean="0"/>
              <a:t>So let’s take this problem list tab scenario one step further:  let’s code the visit with the problem list you just created.</a:t>
            </a:r>
            <a:endParaRPr lang="en-US" dirty="0"/>
          </a:p>
        </p:txBody>
      </p:sp>
    </p:spTree>
    <p:extLst>
      <p:ext uri="{BB962C8B-B14F-4D97-AF65-F5344CB8AC3E}">
        <p14:creationId xmlns:p14="http://schemas.microsoft.com/office/powerpoint/2010/main" val="877086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Here</a:t>
            </a:r>
            <a:r>
              <a:rPr lang="en-US" baseline="0" dirty="0" smtClean="0"/>
              <a:t> is the encounter form with the SNOMED term we added from the problem list tab.</a:t>
            </a:r>
          </a:p>
          <a:p>
            <a:endParaRPr lang="en-US" baseline="0" dirty="0" smtClean="0"/>
          </a:p>
          <a:p>
            <a:r>
              <a:rPr lang="en-US" baseline="0" dirty="0" smtClean="0"/>
              <a:t>Can you tell me what is going to happen when we choose the SNOMED term from the encounter form, keeping in mind that there is now an ICD10 code associated with it?  I’ll tell you, this is almost a trick question.  What do you think Shelley?</a:t>
            </a:r>
          </a:p>
          <a:p>
            <a:endParaRPr lang="en-US" baseline="0" dirty="0" smtClean="0"/>
          </a:p>
          <a:p>
            <a:r>
              <a:rPr lang="en-US" baseline="0" dirty="0" smtClean="0"/>
              <a:t>(S) The ESB is back?</a:t>
            </a:r>
          </a:p>
          <a:p>
            <a:endParaRPr lang="en-US" baseline="0" dirty="0" smtClean="0"/>
          </a:p>
        </p:txBody>
      </p:sp>
    </p:spTree>
    <p:extLst>
      <p:ext uri="{BB962C8B-B14F-4D97-AF65-F5344CB8AC3E}">
        <p14:creationId xmlns:p14="http://schemas.microsoft.com/office/powerpoint/2010/main" val="2648046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 That is correct!</a:t>
            </a:r>
          </a:p>
          <a:p>
            <a:endParaRPr lang="en-US" baseline="0" dirty="0" smtClean="0"/>
          </a:p>
          <a:p>
            <a:r>
              <a:rPr lang="en-US" baseline="0" dirty="0" smtClean="0"/>
              <a:t>OK, this gets down to the details.  Remember, the R69 code that will be linked to EVERY problem you add from the problem list tab is purely a placeholder and is not a code you can use in billing.  So, choosing this SNOMED term from the problem list in the encounter form will out of necessity lead to a search for a VALID ICD10 code for billing.  After you choose the correct term, it will keep it in the problem list linked to that SNOMED term, getting rid of the R69 code.</a:t>
            </a:r>
            <a:endParaRPr lang="en-US" dirty="0" smtClean="0"/>
          </a:p>
          <a:p>
            <a:endParaRPr lang="en-US" dirty="0"/>
          </a:p>
        </p:txBody>
      </p:sp>
    </p:spTree>
    <p:extLst>
      <p:ext uri="{BB962C8B-B14F-4D97-AF65-F5344CB8AC3E}">
        <p14:creationId xmlns:p14="http://schemas.microsoft.com/office/powerpoint/2010/main" val="31645056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 So,</a:t>
            </a:r>
            <a:r>
              <a:rPr lang="en-US" baseline="0" dirty="0" smtClean="0"/>
              <a:t> t</a:t>
            </a:r>
            <a:r>
              <a:rPr lang="en-US" dirty="0" smtClean="0"/>
              <a:t>he key things to remember as a recap about the problem list are:</a:t>
            </a:r>
          </a:p>
          <a:p>
            <a:r>
              <a:rPr lang="en-US" dirty="0" smtClean="0"/>
              <a:t>	1.</a:t>
            </a:r>
            <a:r>
              <a:rPr lang="en-US" baseline="0" dirty="0" smtClean="0"/>
              <a:t> </a:t>
            </a:r>
            <a:r>
              <a:rPr lang="en-US" dirty="0" smtClean="0"/>
              <a:t>You cannot add an ICD10 code to</a:t>
            </a:r>
            <a:r>
              <a:rPr lang="en-US" baseline="0" dirty="0" smtClean="0"/>
              <a:t> the problem list from the problem list tab</a:t>
            </a:r>
          </a:p>
          <a:p>
            <a:r>
              <a:rPr lang="en-US" baseline="0" dirty="0" smtClean="0"/>
              <a:t>	2. You can only add a SNOMED code directly to the problem list</a:t>
            </a:r>
          </a:p>
          <a:p>
            <a:r>
              <a:rPr lang="en-US" baseline="0" dirty="0" smtClean="0"/>
              <a:t>	3. Just like now, you cannot type in an ICD code in the problem list tab search box</a:t>
            </a:r>
            <a:endParaRPr lang="en-US" dirty="0"/>
          </a:p>
        </p:txBody>
      </p:sp>
    </p:spTree>
    <p:extLst>
      <p:ext uri="{BB962C8B-B14F-4D97-AF65-F5344CB8AC3E}">
        <p14:creationId xmlns:p14="http://schemas.microsoft.com/office/powerpoint/2010/main" val="7019432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So that was a pretty exhaustive look at the change in the workflow with problem list and the encounter form.  This is my oldest daughter celebrating at the end of a 5 mile hike in Rocky Mountain National Park.  Just like her climbing the mountain, you can now celebrate climbing</a:t>
            </a:r>
            <a:r>
              <a:rPr lang="en-US" baseline="0" dirty="0" smtClean="0"/>
              <a:t> the ICD10 mountain and learning about the ICD10 workflow with CPRS!</a:t>
            </a:r>
            <a:endParaRPr lang="en-US" dirty="0" smtClean="0"/>
          </a:p>
          <a:p>
            <a:endParaRPr lang="en-US" dirty="0" smtClean="0"/>
          </a:p>
          <a:p>
            <a:r>
              <a:rPr lang="en-US" dirty="0" smtClean="0"/>
              <a:t>In summary,</a:t>
            </a:r>
            <a:r>
              <a:rPr lang="en-US" baseline="0" dirty="0" smtClean="0"/>
              <a:t> the problem list and the encounter form are now going to be very separate, unlike before ICD10.</a:t>
            </a:r>
          </a:p>
          <a:p>
            <a:endParaRPr lang="en-US" baseline="0" dirty="0" smtClean="0"/>
          </a:p>
          <a:p>
            <a:r>
              <a:rPr lang="en-US" baseline="0" dirty="0" smtClean="0"/>
              <a:t>You will need to adjust your workflow and get used to all of the times the ESB will be appearing (in other words, the blank </a:t>
            </a:r>
            <a:r>
              <a:rPr lang="en-US" baseline="0" dirty="0" err="1" smtClean="0"/>
              <a:t>searchbox</a:t>
            </a:r>
            <a:r>
              <a:rPr lang="en-US" baseline="0" dirty="0" smtClean="0"/>
              <a:t>).</a:t>
            </a:r>
          </a:p>
          <a:p>
            <a:endParaRPr lang="en-US" baseline="0" dirty="0" smtClean="0"/>
          </a:p>
          <a:p>
            <a:r>
              <a:rPr lang="en-US" baseline="0" dirty="0" smtClean="0"/>
              <a:t>A key thing to remember is that you CANNOT add an ICD10 code directly to the problem list from the problem list tab, and you can only do it through the encounter form by linking it to a SNOMED term.</a:t>
            </a:r>
          </a:p>
        </p:txBody>
      </p:sp>
    </p:spTree>
    <p:extLst>
      <p:ext uri="{BB962C8B-B14F-4D97-AF65-F5344CB8AC3E}">
        <p14:creationId xmlns:p14="http://schemas.microsoft.com/office/powerpoint/2010/main" val="2165662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 This leads perfectly, though,</a:t>
            </a:r>
            <a:r>
              <a:rPr lang="en-US" baseline="0" dirty="0" smtClean="0"/>
              <a:t> to examining the format changes in ICD10.</a:t>
            </a:r>
          </a:p>
          <a:p>
            <a:endParaRPr lang="en-US" baseline="0" dirty="0" smtClean="0"/>
          </a:p>
          <a:p>
            <a:r>
              <a:rPr lang="en-US" baseline="0" dirty="0" smtClean="0"/>
              <a:t>An ICD10 code will require at least 3 digits, but can consist of up to seven digits, with the 7</a:t>
            </a:r>
            <a:r>
              <a:rPr lang="en-US" baseline="30000" dirty="0" smtClean="0"/>
              <a:t>th</a:t>
            </a:r>
            <a:r>
              <a:rPr lang="en-US" baseline="0" dirty="0" smtClean="0"/>
              <a:t> digit extension representing visit encounter or </a:t>
            </a:r>
            <a:r>
              <a:rPr lang="en-US" baseline="0" dirty="0" err="1" smtClean="0"/>
              <a:t>sequelae</a:t>
            </a:r>
            <a:r>
              <a:rPr lang="en-US" baseline="0" dirty="0" smtClean="0"/>
              <a:t> for injuries and external causes.</a:t>
            </a:r>
          </a:p>
          <a:p>
            <a:r>
              <a:rPr lang="en-US" baseline="0" dirty="0" smtClean="0"/>
              <a:t>The first 3 possible places in the code represent the general category, while the next three represent the etiology, anatomic site, and severity. </a:t>
            </a:r>
          </a:p>
          <a:p>
            <a:r>
              <a:rPr lang="en-US" baseline="0" dirty="0" smtClean="0"/>
              <a:t> </a:t>
            </a:r>
          </a:p>
          <a:p>
            <a:r>
              <a:rPr lang="en-US" baseline="0" dirty="0" smtClean="0"/>
              <a:t>(D) Certainly, many codes do not use every possible position in the code structure.  A prime example is also one ICD10 code that I already have memorized:  I10.  Ironically, this is the code for HTN, something that is a </a:t>
            </a:r>
            <a:r>
              <a:rPr lang="en-US" baseline="0" dirty="0" err="1" smtClean="0"/>
              <a:t>sequalae</a:t>
            </a:r>
            <a:r>
              <a:rPr lang="en-US" baseline="0" dirty="0" smtClean="0"/>
              <a:t> of ICD10 for many people.  </a:t>
            </a:r>
          </a:p>
          <a:p>
            <a:endParaRPr lang="en-US" baseline="0" dirty="0" smtClean="0"/>
          </a:p>
          <a:p>
            <a:r>
              <a:rPr lang="en-US" baseline="0" dirty="0" smtClean="0"/>
              <a:t>So let’s next look at another real example of an ICD10 code that DOES use all 7 places.</a:t>
            </a:r>
            <a:endParaRPr lang="en-US" dirty="0"/>
          </a:p>
        </p:txBody>
      </p:sp>
      <p:sp>
        <p:nvSpPr>
          <p:cNvPr id="4" name="Slide Number Placeholder 3"/>
          <p:cNvSpPr>
            <a:spLocks noGrp="1"/>
          </p:cNvSpPr>
          <p:nvPr>
            <p:ph type="sldNum" sz="quarter" idx="10"/>
          </p:nvPr>
        </p:nvSpPr>
        <p:spPr/>
        <p:txBody>
          <a:bodyPr/>
          <a:lstStyle/>
          <a:p>
            <a:fld id="{5A027BB7-8554-E647-89EA-64B803DF7F08}" type="slidenum">
              <a:rPr lang="en-US" smtClean="0"/>
              <a:t>6</a:t>
            </a:fld>
            <a:endParaRPr lang="en-US"/>
          </a:p>
        </p:txBody>
      </p:sp>
    </p:spTree>
    <p:extLst>
      <p:ext uri="{BB962C8B-B14F-4D97-AF65-F5344CB8AC3E}">
        <p14:creationId xmlns:p14="http://schemas.microsoft.com/office/powerpoint/2010/main" val="36360094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 Whew!  This is all very confusing</a:t>
            </a:r>
            <a:r>
              <a:rPr lang="en-US" baseline="0" dirty="0" smtClean="0"/>
              <a:t> and time-consuming!!</a:t>
            </a:r>
          </a:p>
          <a:p>
            <a:endParaRPr lang="en-US" baseline="0" dirty="0" smtClean="0"/>
          </a:p>
          <a:p>
            <a:r>
              <a:rPr lang="en-US" baseline="0" dirty="0" smtClean="0"/>
              <a:t>One of the main reasons we are showing you this is emphasize that YOU WILL NEED MORE TIME when this is first implemented!  Every medical center will have it’s own approach with this, but it is very much recommended that your centers plan for giving more time for chart/encounter completion with ICD10.</a:t>
            </a:r>
          </a:p>
          <a:p>
            <a:endParaRPr lang="en-US" baseline="0" dirty="0" smtClean="0"/>
          </a:p>
          <a:p>
            <a:r>
              <a:rPr lang="en-US" baseline="0" dirty="0" smtClean="0"/>
              <a:t>(D) Now keep in mind, it will be a long time before you see everyone in your panel, so you will be encountering the out of date problem list for some time.  Like anything else, though, the learning curve will will be steep and you will adapt to the new codes and methods of coding fairly quickly.  Plus, after you see someone once, you will be able to choose the past ICD10 codes you used and the SNOMED terms linked to ICD10 terms that you have populated your new problem list with.  This will be much quicker then when seeing the patient for a second time.</a:t>
            </a:r>
          </a:p>
        </p:txBody>
      </p:sp>
    </p:spTree>
    <p:extLst>
      <p:ext uri="{BB962C8B-B14F-4D97-AF65-F5344CB8AC3E}">
        <p14:creationId xmlns:p14="http://schemas.microsoft.com/office/powerpoint/2010/main" val="41337455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a:t>
            </a:r>
            <a:r>
              <a:rPr lang="en-US" baseline="0" dirty="0" smtClean="0"/>
              <a:t>This is a nice transition to the next topic of our talk.  One of the functions in CPRS that is going to help tremendously is having a good search functionality.   </a:t>
            </a:r>
          </a:p>
          <a:p>
            <a:endParaRPr lang="en-US" dirty="0" smtClean="0"/>
          </a:p>
          <a:p>
            <a:r>
              <a:rPr lang="en-US" dirty="0" smtClean="0"/>
              <a:t>(S) </a:t>
            </a:r>
            <a:r>
              <a:rPr lang="en-US" baseline="0" dirty="0" smtClean="0"/>
              <a:t>You’re probably thinking to yourself, why do I care how it functions. “I want a short list of codes to pick from that are accurate that I can get through quickly”.  </a:t>
            </a:r>
          </a:p>
          <a:p>
            <a:endParaRPr lang="en-US" baseline="0" dirty="0" smtClean="0"/>
          </a:p>
          <a:p>
            <a:r>
              <a:rPr lang="en-US" baseline="0" dirty="0" smtClean="0"/>
              <a:t>So explaining how the search functionality work will help you better understand what you might need to enter into a search prompt to get a shorter list and prevent getting no choices. </a:t>
            </a:r>
          </a:p>
          <a:p>
            <a:endParaRPr lang="en-US" baseline="0" dirty="0" smtClean="0"/>
          </a:p>
          <a:p>
            <a:r>
              <a:rPr lang="en-US" dirty="0" smtClean="0"/>
              <a:t>(D) Can you tell me the bottom</a:t>
            </a:r>
            <a:r>
              <a:rPr lang="en-US" baseline="0" dirty="0" smtClean="0"/>
              <a:t> line here?</a:t>
            </a:r>
          </a:p>
          <a:p>
            <a:endParaRPr lang="en-US" baseline="0" dirty="0" smtClean="0"/>
          </a:p>
          <a:p>
            <a:r>
              <a:rPr lang="en-US" baseline="0" dirty="0" smtClean="0"/>
              <a:t>(S) Yes, all of the applications is going to use a ‘free text search, looking for begins with’ each individual word you enter in the search box. And this really isn’t any different than it works today, so if you pay attention to the list returned closely you should be able to find the specific text in each result returned in any given search.</a:t>
            </a:r>
            <a:endParaRPr lang="en-US" dirty="0" smtClean="0"/>
          </a:p>
          <a:p>
            <a:endParaRPr lang="en-US" dirty="0" smtClean="0"/>
          </a:p>
        </p:txBody>
      </p:sp>
    </p:spTree>
    <p:extLst>
      <p:ext uri="{BB962C8B-B14F-4D97-AF65-F5344CB8AC3E}">
        <p14:creationId xmlns:p14="http://schemas.microsoft.com/office/powerpoint/2010/main" val="4713590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000"/>
              </a:lnSpc>
            </a:pPr>
            <a:endParaRPr lang="en-US" sz="2800" dirty="0" smtClean="0">
              <a:solidFill>
                <a:schemeClr val="accent5">
                  <a:lumMod val="50000"/>
                </a:schemeClr>
              </a:solidFill>
            </a:endParaRPr>
          </a:p>
          <a:p>
            <a:r>
              <a:rPr lang="en-US" dirty="0" smtClean="0"/>
              <a:t>(D)</a:t>
            </a:r>
            <a:r>
              <a:rPr lang="en-US" baseline="0" dirty="0" smtClean="0"/>
              <a:t> </a:t>
            </a:r>
            <a:r>
              <a:rPr lang="en-US" dirty="0" smtClean="0"/>
              <a:t>Crosswalk/Mapping…..so I have heard and I’m sure many of</a:t>
            </a:r>
            <a:r>
              <a:rPr lang="en-US" baseline="0" dirty="0" smtClean="0"/>
              <a:t> our audience has probably heard about the GEMs;  why can’t we just use those?</a:t>
            </a:r>
            <a:endParaRPr lang="en-US" dirty="0" smtClean="0"/>
          </a:p>
          <a:p>
            <a:endParaRPr lang="en-US" dirty="0" smtClean="0"/>
          </a:p>
          <a:p>
            <a:r>
              <a:rPr lang="en-US" dirty="0" smtClean="0"/>
              <a:t>(S) That</a:t>
            </a:r>
            <a:r>
              <a:rPr lang="en-US" baseline="0" dirty="0" smtClean="0"/>
              <a:t> is a very good question.  The two code set are very different and there really isn’t a crosswalk/mapping between them.  HHS developed the General Equivalence Maps to be used for general purposed to determine close equivalents.  Because the equivalents are determine as close but not necessary same meaning match we shouldn’t and don’t use them to suggest ICD10 codes based on ICD9 code entries.  After all it really makes sense when you think about it, ICD9 is non-specific in many cases where ICD10 is very specific. </a:t>
            </a:r>
          </a:p>
          <a:p>
            <a:endParaRPr lang="en-US" dirty="0" smtClean="0"/>
          </a:p>
        </p:txBody>
      </p:sp>
    </p:spTree>
    <p:extLst>
      <p:ext uri="{BB962C8B-B14F-4D97-AF65-F5344CB8AC3E}">
        <p14:creationId xmlns:p14="http://schemas.microsoft.com/office/powerpoint/2010/main" val="19169864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(S) Initial encounter is defined within ICD10 as the period when the patient is receiving active treatment for the injury, poisoning, or other consequences of an external cause. </a:t>
            </a:r>
          </a:p>
          <a:p>
            <a:endParaRPr lang="en-US" dirty="0" smtClean="0">
              <a:effectLst/>
            </a:endParaRPr>
          </a:p>
          <a:p>
            <a:r>
              <a:rPr lang="en-US" dirty="0" smtClean="0">
                <a:effectLst/>
              </a:rPr>
              <a:t>Subsequent encounter is defined within</a:t>
            </a:r>
            <a:r>
              <a:rPr lang="en-US" baseline="0" dirty="0" smtClean="0">
                <a:effectLst/>
              </a:rPr>
              <a:t> ICD10 as </a:t>
            </a:r>
            <a:r>
              <a:rPr lang="en-US" dirty="0" smtClean="0">
                <a:effectLst/>
              </a:rPr>
              <a:t>an encounter after the active phase of treatment and when the patient is receiving routine care for the injury during the period of healing or recovery. </a:t>
            </a:r>
            <a:endParaRPr lang="en-US" dirty="0" smtClean="0"/>
          </a:p>
          <a:p>
            <a:endParaRPr lang="en-US" dirty="0" smtClean="0"/>
          </a:p>
          <a:p>
            <a:r>
              <a:rPr lang="en-US" dirty="0" smtClean="0"/>
              <a:t>(D) Example:  Traumatic Brain Injury</a:t>
            </a:r>
          </a:p>
          <a:p>
            <a:r>
              <a:rPr lang="en-US" dirty="0" smtClean="0"/>
              <a:t>-Initial</a:t>
            </a:r>
            <a:r>
              <a:rPr lang="en-US" baseline="0" dirty="0" smtClean="0"/>
              <a:t> Treatment by Medical Physician:  initial encounter</a:t>
            </a:r>
          </a:p>
          <a:p>
            <a:r>
              <a:rPr lang="en-US" baseline="0" dirty="0" smtClean="0"/>
              <a:t>- Consultation by Neurologist: initial encounter</a:t>
            </a:r>
          </a:p>
          <a:p>
            <a:r>
              <a:rPr lang="en-US" baseline="0" dirty="0" smtClean="0"/>
              <a:t>-Follow up visit by same medical physician:  Subsequent </a:t>
            </a:r>
          </a:p>
          <a:p>
            <a:r>
              <a:rPr lang="en-US" baseline="0" dirty="0" smtClean="0"/>
              <a:t>-Outpatient visits with speech and audiology for treatment of </a:t>
            </a:r>
            <a:r>
              <a:rPr lang="en-US" baseline="0" dirty="0" err="1" smtClean="0"/>
              <a:t>hemiphagia</a:t>
            </a:r>
            <a:r>
              <a:rPr lang="en-US" baseline="0" dirty="0" smtClean="0"/>
              <a:t>, hemiparesis, etc.  :  </a:t>
            </a:r>
            <a:r>
              <a:rPr lang="en-US" baseline="0" dirty="0" err="1" smtClean="0"/>
              <a:t>Sequela</a:t>
            </a:r>
            <a:endParaRPr lang="en-US" dirty="0" smtClean="0"/>
          </a:p>
          <a:p>
            <a:endParaRPr lang="en-US" dirty="0" smtClean="0"/>
          </a:p>
          <a:p>
            <a:endParaRPr lang="en-US" dirty="0" smtClean="0"/>
          </a:p>
        </p:txBody>
      </p:sp>
    </p:spTree>
    <p:extLst>
      <p:ext uri="{BB962C8B-B14F-4D97-AF65-F5344CB8AC3E}">
        <p14:creationId xmlns:p14="http://schemas.microsoft.com/office/powerpoint/2010/main" val="26211068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r>
              <a:rPr lang="en-US" baseline="0" dirty="0" smtClean="0"/>
              <a:t> </a:t>
            </a:r>
            <a:r>
              <a:rPr lang="en-US" dirty="0" smtClean="0"/>
              <a:t>VHA is no different than any other healthcare organization when</a:t>
            </a:r>
            <a:r>
              <a:rPr lang="en-US" baseline="0" dirty="0" smtClean="0"/>
              <a:t> it comes to what is required about documentation.  The old adage if it wasn’t document it wasn’t done applies to all providers.  </a:t>
            </a:r>
          </a:p>
          <a:p>
            <a:endParaRPr lang="en-US" baseline="0" dirty="0" smtClean="0"/>
          </a:p>
          <a:p>
            <a:r>
              <a:rPr lang="en-US" dirty="0" smtClean="0">
                <a:effectLst/>
              </a:rPr>
              <a:t>Code assignment is based on the provider documentation. The </a:t>
            </a:r>
            <a:r>
              <a:rPr lang="en-US" i="1" dirty="0" smtClean="0">
                <a:effectLst/>
              </a:rPr>
              <a:t>ICD-10-CM Official Guidelines for Coding and Reporting</a:t>
            </a:r>
            <a:r>
              <a:rPr lang="en-US" dirty="0" smtClean="0">
                <a:effectLst/>
              </a:rPr>
              <a:t> use the term "provider" to mean physician or any qualified health care practitioner who is legally accountable for establishing the patient's diagnosis. “</a:t>
            </a:r>
            <a:endParaRPr lang="en-US" dirty="0" smtClean="0"/>
          </a:p>
          <a:p>
            <a:endParaRPr lang="en-US" dirty="0"/>
          </a:p>
        </p:txBody>
      </p:sp>
    </p:spTree>
    <p:extLst>
      <p:ext uri="{BB962C8B-B14F-4D97-AF65-F5344CB8AC3E}">
        <p14:creationId xmlns:p14="http://schemas.microsoft.com/office/powerpoint/2010/main" val="42562282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So</a:t>
            </a:r>
            <a:r>
              <a:rPr lang="en-US" baseline="0" dirty="0" smtClean="0"/>
              <a:t> Shelley what do you consider </a:t>
            </a:r>
            <a:r>
              <a:rPr lang="en-US" dirty="0" smtClean="0"/>
              <a:t>‘good’ documentation?</a:t>
            </a:r>
          </a:p>
          <a:p>
            <a:r>
              <a:rPr lang="en-US" dirty="0" smtClean="0"/>
              <a:t>(S) First we want documentation that is complete</a:t>
            </a:r>
            <a:r>
              <a:rPr lang="en-US" baseline="0" dirty="0" smtClean="0"/>
              <a:t> and reflects the services provided.  You wouldn’t treat the patient without finding out some things right:  things like first their chief compliant or reason why the patient is there, family history, social history, review of systems, and physical exam.  </a:t>
            </a:r>
          </a:p>
          <a:p>
            <a:endParaRPr lang="en-US" baseline="0" dirty="0" smtClean="0"/>
          </a:p>
          <a:p>
            <a:r>
              <a:rPr lang="en-US" baseline="0" dirty="0" smtClean="0"/>
              <a:t>(D) So these are things that I already document, is there anything else that I should keep in mind?</a:t>
            </a:r>
          </a:p>
          <a:p>
            <a:endParaRPr lang="en-US" baseline="0" dirty="0" smtClean="0"/>
          </a:p>
          <a:p>
            <a:r>
              <a:rPr lang="en-US" baseline="0" dirty="0" smtClean="0"/>
              <a:t>(S) yes, also keep in my those things that provide the detail about a specific diagnosis or reason for visit in the documentation.  Such as:  </a:t>
            </a:r>
            <a:r>
              <a:rPr lang="en-US" dirty="0" smtClean="0"/>
              <a:t>Acuity of condition;  Site/Location of condition or symptom;</a:t>
            </a:r>
            <a:r>
              <a:rPr lang="en-US" baseline="0" dirty="0" smtClean="0"/>
              <a:t> Laterality; manifestations or causal relationships, and any contributing factors for the conditions treated.  </a:t>
            </a:r>
            <a:endParaRPr lang="en-US" dirty="0" smtClean="0"/>
          </a:p>
        </p:txBody>
      </p:sp>
    </p:spTree>
    <p:extLst>
      <p:ext uri="{BB962C8B-B14F-4D97-AF65-F5344CB8AC3E}">
        <p14:creationId xmlns:p14="http://schemas.microsoft.com/office/powerpoint/2010/main" val="10455579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Quality</a:t>
            </a:r>
            <a:r>
              <a:rPr lang="en-US" baseline="0" dirty="0" smtClean="0"/>
              <a:t> </a:t>
            </a:r>
            <a:r>
              <a:rPr lang="en-US" dirty="0" smtClean="0"/>
              <a:t>of documentation and encounter code information is utilized for many things. </a:t>
            </a:r>
          </a:p>
          <a:p>
            <a:endParaRPr lang="en-US" dirty="0" smtClean="0"/>
          </a:p>
          <a:p>
            <a:r>
              <a:rPr lang="en-US" dirty="0" smtClean="0"/>
              <a:t>(S) That’s right, the coded data that</a:t>
            </a:r>
            <a:r>
              <a:rPr lang="en-US" baseline="0" dirty="0" smtClean="0"/>
              <a:t> should be fully supported by the documentation is used for many things.  As a matter of fact there was a session in the campus that aired just a couple of days ago entitled “Encounter data and How it is used in physician productivity, VERA, and third party billing” which will be available on demand in about a week or so that outlines how this data is used. </a:t>
            </a:r>
          </a:p>
          <a:p>
            <a:endParaRPr lang="en-US" baseline="0" dirty="0" smtClean="0"/>
          </a:p>
          <a:p>
            <a:r>
              <a:rPr lang="en-US" baseline="0" dirty="0" smtClean="0"/>
              <a:t>(D) Just remember, much of what we use in the healthcare industry is coded data because it supports analytics, research, comparison which is used for so many things, VHA is no different.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 Just to name a few, VERA which impact facility budgets, 3</a:t>
            </a:r>
            <a:r>
              <a:rPr lang="en-US" baseline="30000" dirty="0" smtClean="0"/>
              <a:t>rd</a:t>
            </a:r>
            <a:r>
              <a:rPr lang="en-US" baseline="0" dirty="0" smtClean="0"/>
              <a:t> Party Payer reimbursement which also can assist patient copayments, performance measurement and research which is largely used for clinical practice guideline updates., as well as other uses just not enough time to mention them all.    </a:t>
            </a:r>
          </a:p>
          <a:p>
            <a:endParaRPr lang="en-US" baseline="0" dirty="0" smtClean="0"/>
          </a:p>
          <a:p>
            <a:endParaRPr lang="en-US" dirty="0"/>
          </a:p>
        </p:txBody>
      </p:sp>
    </p:spTree>
    <p:extLst>
      <p:ext uri="{BB962C8B-B14F-4D97-AF65-F5344CB8AC3E}">
        <p14:creationId xmlns:p14="http://schemas.microsoft.com/office/powerpoint/2010/main" val="27539558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So what can we do to prepare?</a:t>
            </a:r>
            <a:endParaRPr lang="en-US" baseline="0" dirty="0" smtClean="0"/>
          </a:p>
          <a:p>
            <a:endParaRPr lang="en-US" baseline="0" dirty="0" smtClean="0"/>
          </a:p>
          <a:p>
            <a:r>
              <a:rPr lang="en-US" baseline="0" dirty="0" smtClean="0"/>
              <a:t>(S) That is a good question and there are many things that have already been done in preparation for this transition, mostly out of sight of the providers .</a:t>
            </a:r>
          </a:p>
          <a:p>
            <a:endParaRPr lang="en-US" baseline="0" dirty="0" smtClean="0"/>
          </a:p>
          <a:p>
            <a:r>
              <a:rPr lang="en-US" baseline="0" dirty="0" smtClean="0"/>
              <a:t>However, there are many things you can do to prepare your providers for this transition and change of workflow.</a:t>
            </a:r>
          </a:p>
        </p:txBody>
      </p:sp>
    </p:spTree>
    <p:extLst>
      <p:ext uri="{BB962C8B-B14F-4D97-AF65-F5344CB8AC3E}">
        <p14:creationId xmlns:p14="http://schemas.microsoft.com/office/powerpoint/2010/main" val="32018690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
            </a:r>
            <a:r>
              <a:rPr lang="en-US" baseline="0" dirty="0" smtClean="0"/>
              <a:t> So lets talk about some of things you can do.  While we have already discussed a few things:  We cannot emphasize enough, though, that documentation improvement is key.</a:t>
            </a:r>
          </a:p>
          <a:p>
            <a:endParaRPr lang="en-US" baseline="0" dirty="0" smtClean="0"/>
          </a:p>
          <a:p>
            <a:r>
              <a:rPr lang="en-US" baseline="0" dirty="0" smtClean="0"/>
              <a:t>Next, your providers can watch wonderful talks like these from VeHU on demand as wells as the ICD10 Intranet site which both have a wealth of information available to provide education with various levels of detail about ICD10.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 Another thing that can greatly help providers</a:t>
            </a:r>
            <a:r>
              <a:rPr lang="en-US" baseline="0" dirty="0" smtClean="0"/>
              <a:t> is</a:t>
            </a:r>
            <a:r>
              <a:rPr lang="en-US" dirty="0" smtClean="0"/>
              <a:t> to allow</a:t>
            </a:r>
            <a:r>
              <a:rPr lang="en-US" baseline="0" dirty="0" smtClean="0"/>
              <a:t> them to play around in test accounts.  This is probably one of the best ways for providers to get a good feel for this new workflow.  For me, playing around in an account was the only way I got a true understanding of how this new workflow works.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In the live CPRS accounts, the other potential to help would be to start having your providers convert their current problem lists to SNOMED codes.  If you think about it, that will take one step out of the multi-step equation in the future workflow.  Rather than choosing an ICD9 code, then converting to ICD10 then linking a SNOMED term on 10/1/2015, you would only have to choose a SNOMED term then find an ICD10 term to link.</a:t>
            </a:r>
          </a:p>
          <a:p>
            <a:endParaRPr lang="en-US" baseline="0" dirty="0" smtClean="0"/>
          </a:p>
          <a:p>
            <a:r>
              <a:rPr lang="en-US" baseline="0" dirty="0" smtClean="0"/>
              <a:t>(S) While this is, in the long run, the same amount of work, doing the SNOMED conversion now will at least split the work up.  The only caveat is to make sure at a center-level that the reminders are set up to accommodate SNOMED terms, which they already should be.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p:txBody>
      </p:sp>
    </p:spTree>
    <p:extLst>
      <p:ext uri="{BB962C8B-B14F-4D97-AF65-F5344CB8AC3E}">
        <p14:creationId xmlns:p14="http://schemas.microsoft.com/office/powerpoint/2010/main" val="1859395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 So, in summary, we hope that after</a:t>
            </a:r>
            <a:r>
              <a:rPr lang="en-US" baseline="0" dirty="0" smtClean="0"/>
              <a:t> today’s talk you are now familiar with:</a:t>
            </a:r>
          </a:p>
          <a:p>
            <a:pPr marL="228600" indent="-228600">
              <a:buAutoNum type="arabicPeriod"/>
            </a:pPr>
            <a:r>
              <a:rPr lang="en-US" baseline="0" dirty="0" smtClean="0"/>
              <a:t>Major differences between ICD9 and ICD10</a:t>
            </a:r>
          </a:p>
          <a:p>
            <a:pPr marL="228600" indent="-228600">
              <a:buAutoNum type="arabicPeriod"/>
            </a:pPr>
            <a:r>
              <a:rPr lang="en-US" baseline="0" dirty="0" smtClean="0"/>
              <a:t>ICD10 code structure</a:t>
            </a:r>
          </a:p>
          <a:p>
            <a:pPr marL="228600" indent="-228600">
              <a:buAutoNum type="arabicPeriod"/>
            </a:pPr>
            <a:r>
              <a:rPr lang="en-US" baseline="0" dirty="0" smtClean="0"/>
              <a:t>CPRS problem list changes</a:t>
            </a:r>
          </a:p>
          <a:p>
            <a:pPr marL="228600" indent="-228600">
              <a:buAutoNum type="arabicPeriod"/>
            </a:pPr>
            <a:r>
              <a:rPr lang="en-US" baseline="0" dirty="0" smtClean="0"/>
              <a:t>CPRS encounter completion with ICD10</a:t>
            </a:r>
          </a:p>
          <a:p>
            <a:pPr marL="228600" indent="-228600">
              <a:buAutoNum type="arabicPeriod"/>
            </a:pPr>
            <a:r>
              <a:rPr lang="en-US" baseline="0" dirty="0" smtClean="0"/>
              <a:t>Documentation specifics with ICD10</a:t>
            </a:r>
          </a:p>
          <a:p>
            <a:pPr marL="228600" indent="-228600">
              <a:buAutoNum type="arabicPeriod"/>
            </a:pPr>
            <a:r>
              <a:rPr lang="en-US" baseline="0" dirty="0" smtClean="0"/>
              <a:t>Search functionality for ICD10 codes</a:t>
            </a:r>
          </a:p>
          <a:p>
            <a:pPr marL="228600" indent="-228600">
              <a:buAutoNum type="arabicPeriod"/>
            </a:pPr>
            <a:r>
              <a:rPr lang="en-US" baseline="0" dirty="0" smtClean="0"/>
              <a:t>Ways to prepare for ICD10</a:t>
            </a:r>
            <a:endParaRPr lang="en-US" dirty="0" smtClean="0"/>
          </a:p>
        </p:txBody>
      </p:sp>
    </p:spTree>
    <p:extLst>
      <p:ext uri="{BB962C8B-B14F-4D97-AF65-F5344CB8AC3E}">
        <p14:creationId xmlns:p14="http://schemas.microsoft.com/office/powerpoint/2010/main" val="2848814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381000" y="685800"/>
            <a:ext cx="6096000" cy="3429000"/>
          </a:xfrm>
          <a:ln/>
        </p:spPr>
      </p:sp>
      <p:sp>
        <p:nvSpPr>
          <p:cNvPr id="43011" name="Notes Placeholder 2"/>
          <p:cNvSpPr>
            <a:spLocks noGrp="1"/>
          </p:cNvSpPr>
          <p:nvPr>
            <p:ph type="body" idx="1"/>
          </p:nvPr>
        </p:nvSpPr>
        <p:spPr>
          <a:noFill/>
          <a:ln/>
        </p:spPr>
        <p:txBody>
          <a:bodyPr/>
          <a:lstStyle/>
          <a:p>
            <a:pPr defTabSz="457191">
              <a:defRPr/>
            </a:pPr>
            <a:r>
              <a:rPr lang="en-US" dirty="0" smtClean="0"/>
              <a:t>(S) This</a:t>
            </a:r>
            <a:r>
              <a:rPr lang="en-US" baseline="0" dirty="0" smtClean="0"/>
              <a:t> is </a:t>
            </a:r>
            <a:r>
              <a:rPr lang="en-US" sz="1200" b="1" dirty="0" smtClean="0">
                <a:ea typeface="ＭＳ Ｐゴシック" pitchFamily="28" charset="-128"/>
                <a:cs typeface="ＭＳ Ｐゴシック" pitchFamily="28" charset="-128"/>
              </a:rPr>
              <a:t>S31.623A</a:t>
            </a:r>
            <a:r>
              <a:rPr lang="en-US" sz="1200" dirty="0" smtClean="0">
                <a:ea typeface="ＭＳ Ｐゴシック" pitchFamily="28" charset="-128"/>
                <a:cs typeface="ＭＳ Ｐゴシック" pitchFamily="28" charset="-128"/>
              </a:rPr>
              <a:t> = LACERATION WITH FOREIGN BODY OF ABDOMINAL WALL, RIGHT LOWER QUADRANT WITH PENETRATION INTO PERITONEAL CAVITY, INITIAL ENCOUNTER.</a:t>
            </a:r>
            <a:br>
              <a:rPr lang="en-US" sz="1200" dirty="0" smtClean="0">
                <a:ea typeface="ＭＳ Ｐゴシック" pitchFamily="28" charset="-128"/>
                <a:cs typeface="ＭＳ Ｐゴシック" pitchFamily="28" charset="-128"/>
              </a:rPr>
            </a:br>
            <a:r>
              <a:rPr lang="en-US" sz="1200" dirty="0" smtClean="0">
                <a:ea typeface="ＭＳ Ｐゴシック" pitchFamily="28" charset="-128"/>
                <a:cs typeface="ＭＳ Ｐゴシック" pitchFamily="28" charset="-128"/>
              </a:rPr>
              <a:t>(As opposed to the less-specific ICD9 code for:   laceration, trunk). </a:t>
            </a:r>
            <a:r>
              <a:rPr lang="en-US" sz="1200" dirty="0" smtClean="0">
                <a:solidFill>
                  <a:srgbClr val="FF0000"/>
                </a:solidFill>
                <a:latin typeface="Arial" pitchFamily="34" charset="0"/>
                <a:ea typeface="ＭＳ Ｐゴシック" pitchFamily="80" charset="-128"/>
              </a:rPr>
              <a:t>As you can see, ICD10 allows for much more specific coding.</a:t>
            </a:r>
          </a:p>
          <a:p>
            <a:endParaRPr lang="en-US" sz="1200" dirty="0" smtClean="0">
              <a:ea typeface="ＭＳ Ｐゴシック" pitchFamily="28" charset="-128"/>
              <a:cs typeface="ＭＳ Ｐゴシック" pitchFamily="28" charset="-128"/>
            </a:endParaRPr>
          </a:p>
          <a:p>
            <a:r>
              <a:rPr lang="en-US" sz="1200" dirty="0" smtClean="0">
                <a:ea typeface="ＭＳ Ｐゴシック" pitchFamily="28" charset="-128"/>
                <a:cs typeface="ＭＳ Ｐゴシック" pitchFamily="28" charset="-128"/>
              </a:rPr>
              <a:t>One question that does come up often is what the “initial encounter”  refers to.  This refers to the initial encounter </a:t>
            </a:r>
            <a:r>
              <a:rPr lang="en-US" sz="1200" i="1" dirty="0" smtClean="0">
                <a:ea typeface="ＭＳ Ｐゴシック" pitchFamily="28" charset="-128"/>
                <a:cs typeface="ＭＳ Ｐゴシック" pitchFamily="28" charset="-128"/>
              </a:rPr>
              <a:t>with this patient for this problem</a:t>
            </a:r>
            <a:r>
              <a:rPr lang="en-US" sz="1200" dirty="0" smtClean="0">
                <a:ea typeface="ＭＳ Ｐゴシック" pitchFamily="28" charset="-128"/>
                <a:cs typeface="ＭＳ Ｐゴシック" pitchFamily="28" charset="-128"/>
              </a:rPr>
              <a:t>.  The follow-up visit for this problem would change to “subsequent encounter”.  </a:t>
            </a:r>
          </a:p>
          <a:p>
            <a:r>
              <a:rPr lang="en-US" sz="1200" dirty="0" smtClean="0">
                <a:ea typeface="ＭＳ Ｐゴシック" pitchFamily="28" charset="-128"/>
                <a:cs typeface="ＭＳ Ｐゴシック" pitchFamily="28" charset="-128"/>
              </a:rPr>
              <a:t>This is as opposed to a subsequent repeat laceration with foreign body of the abdominal wall </a:t>
            </a:r>
            <a:r>
              <a:rPr lang="en-US" sz="1200" dirty="0" err="1" smtClean="0">
                <a:ea typeface="ＭＳ Ｐゴシック" pitchFamily="28" charset="-128"/>
                <a:cs typeface="ＭＳ Ｐゴシック" pitchFamily="28" charset="-128"/>
              </a:rPr>
              <a:t>etc</a:t>
            </a:r>
            <a:r>
              <a:rPr lang="en-US" sz="1200" dirty="0" smtClean="0">
                <a:ea typeface="ＭＳ Ｐゴシック" pitchFamily="28" charset="-128"/>
                <a:cs typeface="ＭＳ Ｐゴシック" pitchFamily="28" charset="-128"/>
              </a:rPr>
              <a:t> . . . </a:t>
            </a:r>
          </a:p>
          <a:p>
            <a:endParaRPr lang="en-US" sz="1200" dirty="0" smtClean="0">
              <a:ea typeface="ＭＳ Ｐゴシック" pitchFamily="28" charset="-128"/>
              <a:cs typeface="ＭＳ Ｐゴシック" pitchFamily="28" charset="-128"/>
            </a:endParaRPr>
          </a:p>
          <a:p>
            <a:r>
              <a:rPr lang="en-US" sz="1200" dirty="0" smtClean="0">
                <a:ea typeface="ＭＳ Ｐゴシック" pitchFamily="28" charset="-128"/>
                <a:cs typeface="ＭＳ Ｐゴシック" pitchFamily="28" charset="-128"/>
              </a:rPr>
              <a:t>I</a:t>
            </a:r>
            <a:r>
              <a:rPr lang="en-US" sz="1200" baseline="0" dirty="0" smtClean="0">
                <a:ea typeface="ＭＳ Ｐゴシック" pitchFamily="28" charset="-128"/>
                <a:cs typeface="ＭＳ Ｐゴシック" pitchFamily="28" charset="-128"/>
              </a:rPr>
              <a:t> will discuss documentation specifics with ICD10 later in the talk.  But for now, let’s discuss the main focus of our talk: clinical workflow changes with the problem list and encounter forms completion in CPRS.  </a:t>
            </a:r>
            <a:endParaRPr lang="en-US" sz="1200" dirty="0" smtClean="0">
              <a:ea typeface="ＭＳ Ｐゴシック" pitchFamily="28" charset="-128"/>
              <a:cs typeface="ＭＳ Ｐゴシック" pitchFamily="28" charset="-128"/>
            </a:endParaRPr>
          </a:p>
          <a:p>
            <a:endParaRPr lang="en-US" dirty="0">
              <a:solidFill>
                <a:srgbClr val="FF0000"/>
              </a:solidFill>
              <a:ea typeface="ＭＳ Ｐゴシック" pitchFamily="80" charset="-128"/>
            </a:endParaRPr>
          </a:p>
          <a:p>
            <a:endParaRPr lang="en-US" dirty="0">
              <a:solidFill>
                <a:srgbClr val="FF0000"/>
              </a:solidFill>
              <a:ea typeface="ＭＳ Ｐゴシック" pitchFamily="80" charset="-128"/>
            </a:endParaRPr>
          </a:p>
          <a:p>
            <a:endParaRPr lang="en-US" sz="1100" dirty="0">
              <a:ea typeface="ＭＳ Ｐゴシック" pitchFamily="28" charset="-128"/>
              <a:cs typeface="ＭＳ Ｐゴシック" pitchFamily="28" charset="-128"/>
            </a:endParaRPr>
          </a:p>
        </p:txBody>
      </p:sp>
      <p:sp>
        <p:nvSpPr>
          <p:cNvPr id="43012" name="Slide Number Placeholder 3"/>
          <p:cNvSpPr>
            <a:spLocks noGrp="1"/>
          </p:cNvSpPr>
          <p:nvPr>
            <p:ph type="sldNum" sz="quarter" idx="5"/>
          </p:nvPr>
        </p:nvSpPr>
        <p:spPr>
          <a:noFill/>
        </p:spPr>
        <p:txBody>
          <a:bodyPr/>
          <a:lstStyle/>
          <a:p>
            <a:fld id="{60D59405-63E5-4108-A8C6-E906C0F74608}" type="slidenum">
              <a:rPr lang="en-US" smtClean="0"/>
              <a:pPr/>
              <a:t>7</a:t>
            </a:fld>
            <a:endParaRPr lang="en-US" dirty="0" smtClean="0"/>
          </a:p>
        </p:txBody>
      </p:sp>
    </p:spTree>
    <p:extLst>
      <p:ext uri="{BB962C8B-B14F-4D97-AF65-F5344CB8AC3E}">
        <p14:creationId xmlns:p14="http://schemas.microsoft.com/office/powerpoint/2010/main" val="21650871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86200" lvl="8" indent="-228600">
              <a:buAutoNum type="alphaUcParenBoth" startAt="4"/>
            </a:pPr>
            <a:endParaRPr lang="en-US" dirty="0" smtClean="0"/>
          </a:p>
          <a:p>
            <a:pPr marL="228600" indent="-228600">
              <a:buAutoNum type="alphaUcParenBoth" startAt="4"/>
            </a:pPr>
            <a:r>
              <a:rPr lang="en-US" dirty="0" smtClean="0"/>
              <a:t>We hope this session was informative</a:t>
            </a:r>
            <a:r>
              <a:rPr lang="en-US" baseline="0" dirty="0" smtClean="0"/>
              <a:t> for you.</a:t>
            </a:r>
            <a:endParaRPr lang="en-US" dirty="0" smtClean="0"/>
          </a:p>
          <a:p>
            <a:pPr marL="0" indent="0">
              <a:buNone/>
            </a:pPr>
            <a:endParaRPr lang="en-US" baseline="0" dirty="0" smtClean="0"/>
          </a:p>
          <a:p>
            <a:pPr marL="0" indent="0">
              <a:buNone/>
            </a:pPr>
            <a:r>
              <a:rPr lang="en-US" baseline="0" dirty="0" smtClean="0"/>
              <a:t>Remember this is a national change, not just a VA change, so all of your colleagues will be going through this with you in private and government settings.  There is not doubt this is a challenging transition, but the VA has been working on this for years now and is one of the most well-prepared clinical entities for ICD10 because of this.  You have many resources at your fingertips because of the Shelley’s leadership and your local leadership, so remember to take this a step at a time but to get prepared for this important change.</a:t>
            </a:r>
          </a:p>
          <a:p>
            <a:pPr marL="0" indent="0">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t>
            </a:r>
            <a:r>
              <a:rPr lang="en-US" baseline="0" dirty="0" smtClean="0"/>
              <a:t>  If you haven’t submitted your questions yet, there is still time to do so by clicking on the orange “Ask The Presenter” icon.  We’re going to show a brief announcement and be right back to answer your questions.</a:t>
            </a:r>
          </a:p>
          <a:p>
            <a:endParaRPr lang="en-US" dirty="0"/>
          </a:p>
        </p:txBody>
      </p:sp>
    </p:spTree>
    <p:extLst>
      <p:ext uri="{BB962C8B-B14F-4D97-AF65-F5344CB8AC3E}">
        <p14:creationId xmlns:p14="http://schemas.microsoft.com/office/powerpoint/2010/main" val="3244921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lphaUcParenBoth" startAt="4"/>
            </a:pPr>
            <a:r>
              <a:rPr lang="en-US" baseline="0" dirty="0" smtClean="0"/>
              <a:t>Probably the most important thing to know about workflow changes for the clinician with ICD10 is how the way we work with the problem list will change.</a:t>
            </a:r>
          </a:p>
          <a:p>
            <a:pPr marL="228600" indent="-228600">
              <a:buAutoNum type="alphaUcParenBoth" startAt="4"/>
            </a:pPr>
            <a:endParaRPr lang="en-US" baseline="0" dirty="0" smtClean="0"/>
          </a:p>
          <a:p>
            <a:pPr marL="0" indent="0">
              <a:buNone/>
            </a:pPr>
            <a:r>
              <a:rPr lang="en-US" baseline="0" dirty="0" smtClean="0"/>
              <a:t>Now, I believe for most providers, the main way we manage the problem list is through the encounter form. Obviously, I still go to the problem list tab at times to update things and clean the list up, but I mainly add to the problem list now from the encounter form as I am completing a visit.</a:t>
            </a:r>
            <a:endParaRPr lang="en-US" dirty="0"/>
          </a:p>
        </p:txBody>
      </p:sp>
    </p:spTree>
    <p:extLst>
      <p:ext uri="{BB962C8B-B14F-4D97-AF65-F5344CB8AC3E}">
        <p14:creationId xmlns:p14="http://schemas.microsoft.com/office/powerpoint/2010/main" val="3320487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 The current workflow</a:t>
            </a:r>
            <a:r>
              <a:rPr lang="en-US" baseline="0" dirty="0" smtClean="0"/>
              <a:t> generally flows like this:</a:t>
            </a:r>
          </a:p>
          <a:p>
            <a:pPr marL="228600" indent="-228600">
              <a:buAutoNum type="arabicPeriod"/>
            </a:pPr>
            <a:r>
              <a:rPr lang="en-US" baseline="0" dirty="0" smtClean="0"/>
              <a:t>Open the encounter form</a:t>
            </a:r>
          </a:p>
          <a:p>
            <a:pPr marL="228600" indent="-228600">
              <a:buAutoNum type="arabicPeriod"/>
            </a:pPr>
            <a:r>
              <a:rPr lang="en-US" baseline="0" dirty="0" smtClean="0"/>
              <a:t>Choose current problems from the carried over problem list in the encounter form and/or</a:t>
            </a:r>
          </a:p>
          <a:p>
            <a:pPr marL="228600" indent="-228600">
              <a:buAutoNum type="arabicPeriod"/>
            </a:pPr>
            <a:r>
              <a:rPr lang="en-US" baseline="0" dirty="0" smtClean="0"/>
              <a:t>Search for a new problem/choose a new problem from a national encounter form</a:t>
            </a:r>
          </a:p>
          <a:p>
            <a:pPr marL="228600" indent="-228600">
              <a:buAutoNum type="arabicPeriod"/>
            </a:pPr>
            <a:r>
              <a:rPr lang="en-US" baseline="0" dirty="0" smtClean="0"/>
              <a:t>Click the “add to problem list” button to add the coded ICD9 problem to the list</a:t>
            </a:r>
          </a:p>
          <a:p>
            <a:pPr marL="228600" indent="-228600">
              <a:buAutoNum type="arabicPeriod"/>
            </a:pPr>
            <a:r>
              <a:rPr lang="en-US" baseline="0" dirty="0" smtClean="0"/>
              <a:t>Finish the encounter</a:t>
            </a:r>
            <a:endParaRPr lang="en-US" dirty="0"/>
          </a:p>
        </p:txBody>
      </p:sp>
    </p:spTree>
    <p:extLst>
      <p:ext uri="{BB962C8B-B14F-4D97-AF65-F5344CB8AC3E}">
        <p14:creationId xmlns:p14="http://schemas.microsoft.com/office/powerpoint/2010/main" val="440424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B4D4C755-DE0D-429B-93F6-BB5FF8ECA51A}"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725781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8E9F0C81-7A8A-4AF4-97D4-4F5FCB81BB23}"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01415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183420C3-6088-4387-995A-1DF8BD90FEC5}"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972224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200151"/>
            <a:ext cx="4038600" cy="3394472"/>
          </a:xfrm>
        </p:spPr>
        <p:txBody>
          <a:bodyPr/>
          <a:lstStyle/>
          <a:p>
            <a:pPr lvl="0"/>
            <a:endParaRPr lang="en-US" noProof="0"/>
          </a:p>
        </p:txBody>
      </p:sp>
      <p:sp>
        <p:nvSpPr>
          <p:cNvPr id="4" name="Text Placeholder 3"/>
          <p:cNvSpPr>
            <a:spLocks noGrp="1"/>
          </p:cNvSpPr>
          <p:nvPr>
            <p:ph type="body" sz="half" idx="2"/>
          </p:nvPr>
        </p:nvSpPr>
        <p:spPr>
          <a:xfrm>
            <a:off x="4648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688681"/>
            <a:ext cx="2133600" cy="357188"/>
          </a:xfrm>
        </p:spPr>
        <p:txBody>
          <a:bodyPr/>
          <a:lstStyle>
            <a:lvl1pPr>
              <a:defRPr/>
            </a:lvl1pPr>
          </a:lstStyle>
          <a:p>
            <a:pPr>
              <a:defRPr/>
            </a:pPr>
            <a:r>
              <a:rPr lang="en-US" smtClean="0">
                <a:solidFill>
                  <a:prstClr val="white">
                    <a:tint val="75000"/>
                  </a:prstClr>
                </a:solidFill>
              </a:rPr>
              <a:t>10/2/2012</a:t>
            </a:r>
            <a:endParaRPr lang="en-US">
              <a:solidFill>
                <a:prstClr val="white">
                  <a:tint val="75000"/>
                </a:prstClr>
              </a:solidFill>
            </a:endParaRPr>
          </a:p>
        </p:txBody>
      </p:sp>
      <p:sp>
        <p:nvSpPr>
          <p:cNvPr id="6" name="Slide Number Placeholder 5"/>
          <p:cNvSpPr>
            <a:spLocks noGrp="1"/>
          </p:cNvSpPr>
          <p:nvPr>
            <p:ph type="sldNum" sz="quarter" idx="11"/>
          </p:nvPr>
        </p:nvSpPr>
        <p:spPr>
          <a:xfrm>
            <a:off x="6553200" y="4686300"/>
            <a:ext cx="2133600" cy="357188"/>
          </a:xfrm>
        </p:spPr>
        <p:txBody>
          <a:bodyPr/>
          <a:lstStyle>
            <a:lvl1pPr>
              <a:defRPr/>
            </a:lvl1pPr>
          </a:lstStyle>
          <a:p>
            <a:pPr>
              <a:defRPr/>
            </a:pPr>
            <a:fld id="{185CCE14-1DF4-4AB1-89CF-5019CD6F0496}" type="slidenum">
              <a:rPr lang="en-US">
                <a:solidFill>
                  <a:prstClr val="white">
                    <a:tint val="75000"/>
                  </a:prstClr>
                </a:solidFill>
              </a:rPr>
              <a:pPr>
                <a:defRPr/>
              </a:pPr>
              <a:t>‹#›</a:t>
            </a:fld>
            <a:endParaRPr lang="en-US">
              <a:solidFill>
                <a:prstClr val="white">
                  <a:tint val="75000"/>
                </a:prstClr>
              </a:solidFill>
            </a:endParaRPr>
          </a:p>
        </p:txBody>
      </p:sp>
      <p:sp>
        <p:nvSpPr>
          <p:cNvPr id="7" name="Footer Placeholder 6"/>
          <p:cNvSpPr>
            <a:spLocks noGrp="1"/>
          </p:cNvSpPr>
          <p:nvPr>
            <p:ph type="ftr" sz="quarter" idx="12"/>
          </p:nvPr>
        </p:nvSpPr>
        <p:spPr>
          <a:xfrm>
            <a:off x="3124200" y="4686300"/>
            <a:ext cx="2895600" cy="357188"/>
          </a:xfrm>
        </p:spPr>
        <p:txBody>
          <a:bodyPr/>
          <a:lstStyle>
            <a:lvl1pPr>
              <a:defRPr/>
            </a:lvl1p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Tree>
    <p:extLst>
      <p:ext uri="{BB962C8B-B14F-4D97-AF65-F5344CB8AC3E}">
        <p14:creationId xmlns:p14="http://schemas.microsoft.com/office/powerpoint/2010/main" val="3252603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688681"/>
            <a:ext cx="2133600" cy="357188"/>
          </a:xfrm>
        </p:spPr>
        <p:txBody>
          <a:bodyPr/>
          <a:lstStyle>
            <a:lvl1pPr>
              <a:defRPr/>
            </a:lvl1pPr>
          </a:lstStyle>
          <a:p>
            <a:pPr>
              <a:defRPr/>
            </a:pPr>
            <a:r>
              <a:rPr lang="en-US" smtClean="0">
                <a:solidFill>
                  <a:prstClr val="white">
                    <a:tint val="75000"/>
                  </a:prstClr>
                </a:solidFill>
              </a:rPr>
              <a:t>10/2/2012</a:t>
            </a:r>
            <a:endParaRPr lang="en-US">
              <a:solidFill>
                <a:prstClr val="white">
                  <a:tint val="75000"/>
                </a:prstClr>
              </a:solidFill>
            </a:endParaRPr>
          </a:p>
        </p:txBody>
      </p:sp>
      <p:sp>
        <p:nvSpPr>
          <p:cNvPr id="6" name="Slide Number Placeholder 5"/>
          <p:cNvSpPr>
            <a:spLocks noGrp="1"/>
          </p:cNvSpPr>
          <p:nvPr>
            <p:ph type="sldNum" sz="quarter" idx="11"/>
          </p:nvPr>
        </p:nvSpPr>
        <p:spPr>
          <a:xfrm>
            <a:off x="6553200" y="4686300"/>
            <a:ext cx="2133600" cy="357188"/>
          </a:xfrm>
        </p:spPr>
        <p:txBody>
          <a:bodyPr/>
          <a:lstStyle>
            <a:lvl1pPr>
              <a:defRPr/>
            </a:lvl1pPr>
          </a:lstStyle>
          <a:p>
            <a:pPr>
              <a:defRPr/>
            </a:pPr>
            <a:fld id="{A4B967E5-C810-4418-AAF6-FCFC696B1BF3}" type="slidenum">
              <a:rPr lang="en-US">
                <a:solidFill>
                  <a:prstClr val="white">
                    <a:tint val="75000"/>
                  </a:prstClr>
                </a:solidFill>
              </a:rPr>
              <a:pPr>
                <a:defRPr/>
              </a:pPr>
              <a:t>‹#›</a:t>
            </a:fld>
            <a:endParaRPr lang="en-US">
              <a:solidFill>
                <a:prstClr val="white">
                  <a:tint val="75000"/>
                </a:prstClr>
              </a:solidFill>
            </a:endParaRPr>
          </a:p>
        </p:txBody>
      </p:sp>
      <p:sp>
        <p:nvSpPr>
          <p:cNvPr id="7" name="Footer Placeholder 6"/>
          <p:cNvSpPr>
            <a:spLocks noGrp="1"/>
          </p:cNvSpPr>
          <p:nvPr>
            <p:ph type="ftr" sz="quarter" idx="12"/>
          </p:nvPr>
        </p:nvSpPr>
        <p:spPr>
          <a:xfrm>
            <a:off x="3124200" y="4686300"/>
            <a:ext cx="2895600" cy="357188"/>
          </a:xfrm>
        </p:spPr>
        <p:txBody>
          <a:bodyPr/>
          <a:lstStyle>
            <a:lvl1pPr>
              <a:defRPr/>
            </a:lvl1p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Tree>
    <p:extLst>
      <p:ext uri="{BB962C8B-B14F-4D97-AF65-F5344CB8AC3E}">
        <p14:creationId xmlns:p14="http://schemas.microsoft.com/office/powerpoint/2010/main" val="2230532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98463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9838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798409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135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7806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1975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3FB249DB-4C06-474C-BBA2-77298CB4C565}"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845064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465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2463954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Tree>
    <p:extLst>
      <p:ext uri="{BB962C8B-B14F-4D97-AF65-F5344CB8AC3E}">
        <p14:creationId xmlns:p14="http://schemas.microsoft.com/office/powerpoint/2010/main" val="2022653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6628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1814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1" y="181779"/>
            <a:ext cx="7477125" cy="276999"/>
          </a:xfrm>
          <a:prstGeom prst="rect">
            <a:avLst/>
          </a:prstGeom>
        </p:spPr>
        <p:txBody>
          <a:bodyPr/>
          <a:lstStyle>
            <a:lvl1pPr>
              <a:defRPr b="1" i="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192623"/>
      </p:ext>
    </p:extLst>
  </p:cSld>
  <p:clrMapOvr>
    <a:masterClrMapping/>
  </p:clrMapOv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1" descr="VA TITLE collage center logo copy"/>
          <p:cNvPicPr>
            <a:picLocks noChangeAspect="1" noChangeArrowheads="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550915" name="Rectangle 3"/>
          <p:cNvSpPr>
            <a:spLocks noGrp="1" noChangeArrowheads="1"/>
          </p:cNvSpPr>
          <p:nvPr>
            <p:ph type="ctrTitle"/>
          </p:nvPr>
        </p:nvSpPr>
        <p:spPr>
          <a:xfrm>
            <a:off x="685800" y="1888800"/>
            <a:ext cx="7772400" cy="1886617"/>
          </a:xfrm>
          <a:prstGeom prst="rect">
            <a:avLst/>
          </a:prstGeom>
          <a:effectLst/>
        </p:spPr>
        <p:txBody>
          <a:bodyPr/>
          <a:lstStyle>
            <a:lvl1pPr algn="ctr">
              <a:defRPr sz="3281" b="1" i="0">
                <a:solidFill>
                  <a:srgbClr val="000066"/>
                </a:solidFill>
                <a:effectLst>
                  <a:outerShdw blurRad="38100" dist="38100" dir="2700000" algn="tl">
                    <a:srgbClr val="C0C0C0"/>
                  </a:outerShdw>
                </a:effectLst>
                <a:latin typeface="Levenim MT" panose="02010502060101010101" pitchFamily="2" charset="-79"/>
              </a:defRPr>
            </a:lvl1pPr>
          </a:lstStyle>
          <a:p>
            <a:r>
              <a:rPr lang="en-US" dirty="0"/>
              <a:t>Click to edit Master title style</a:t>
            </a:r>
          </a:p>
        </p:txBody>
      </p:sp>
    </p:spTree>
    <p:extLst>
      <p:ext uri="{BB962C8B-B14F-4D97-AF65-F5344CB8AC3E}">
        <p14:creationId xmlns:p14="http://schemas.microsoft.com/office/powerpoint/2010/main" val="272553460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pic>
        <p:nvPicPr>
          <p:cNvPr id="3" name="Picture 1" descr="VA TITLE collage center logo copy"/>
          <p:cNvPicPr>
            <a:picLocks noChangeAspect="1" noChangeArrowheads="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550915" name="Rectangle 3"/>
          <p:cNvSpPr>
            <a:spLocks noGrp="1" noChangeArrowheads="1"/>
          </p:cNvSpPr>
          <p:nvPr>
            <p:ph type="ctrTitle"/>
          </p:nvPr>
        </p:nvSpPr>
        <p:spPr>
          <a:xfrm>
            <a:off x="685800" y="1888800"/>
            <a:ext cx="7772400" cy="1886617"/>
          </a:xfrm>
          <a:prstGeom prst="rect">
            <a:avLst/>
          </a:prstGeom>
          <a:effectLst/>
        </p:spPr>
        <p:txBody>
          <a:bodyPr/>
          <a:lstStyle>
            <a:lvl1pPr algn="ctr">
              <a:defRPr sz="3281" b="1" i="0">
                <a:solidFill>
                  <a:srgbClr val="000066"/>
                </a:solidFill>
                <a:effectLst>
                  <a:outerShdw blurRad="38100" dist="38100" dir="2700000" algn="tl">
                    <a:srgbClr val="C0C0C0"/>
                  </a:outerShdw>
                </a:effectLst>
                <a:latin typeface="Levenim MT" panose="02010502060101010101" pitchFamily="2" charset="-79"/>
              </a:defRPr>
            </a:lvl1pPr>
          </a:lstStyle>
          <a:p>
            <a:r>
              <a:rPr lang="en-US" dirty="0"/>
              <a:t>Click to edit Master title style</a:t>
            </a:r>
          </a:p>
        </p:txBody>
      </p:sp>
    </p:spTree>
    <p:extLst>
      <p:ext uri="{BB962C8B-B14F-4D97-AF65-F5344CB8AC3E}">
        <p14:creationId xmlns:p14="http://schemas.microsoft.com/office/powerpoint/2010/main" val="6102972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0D64C528-4057-4191-ABA1-29DD299ABC97}"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589398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D719D1C9-7DA6-4BAF-AADC-A3C87E7326AB}"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736313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8" name="Footer Placeholder 7"/>
          <p:cNvSpPr>
            <a:spLocks noGrp="1"/>
          </p:cNvSpPr>
          <p:nvPr>
            <p:ph type="ftr" sz="quarter" idx="11"/>
          </p:nvPr>
        </p:nvSpPr>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pPr>
              <a:defRPr/>
            </a:pPr>
            <a:fld id="{7C2FD5F7-7097-4542-9A9B-A177DAEC8377}"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5166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4" name="Footer Placeholder 3"/>
          <p:cNvSpPr>
            <a:spLocks noGrp="1"/>
          </p:cNvSpPr>
          <p:nvPr>
            <p:ph type="ftr" sz="quarter" idx="11"/>
          </p:nvPr>
        </p:nvSpPr>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pPr>
              <a:defRPr/>
            </a:pPr>
            <a:fld id="{ECD44DBD-038A-41CC-A2B2-4E9131150128}"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753778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3" name="Footer Placeholder 2"/>
          <p:cNvSpPr>
            <a:spLocks noGrp="1"/>
          </p:cNvSpPr>
          <p:nvPr>
            <p:ph type="ftr" sz="quarter" idx="11"/>
          </p:nvPr>
        </p:nvSpPr>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pPr>
              <a:defRPr/>
            </a:pPr>
            <a:fld id="{0C536FC6-5F38-4E40-805C-F17C9E70FF44}"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71989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1D8A46A2-FAAE-4ECD-BB19-7B200EF26583}"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48036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smtClean="0">
                <a:solidFill>
                  <a:prstClr val="white">
                    <a:tint val="75000"/>
                  </a:prstClr>
                </a:solidFill>
              </a:rPr>
              <a:t>10/2/2012</a:t>
            </a:r>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n-US" smtClean="0">
                <a:solidFill>
                  <a:prstClr val="white">
                    <a:tint val="75000"/>
                  </a:prstClr>
                </a:solidFill>
              </a:rPr>
              <a:t>Peter D. Mills Ph.D.                                 VISN 1 Patient Safety Center                                                               </a:t>
            </a: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9664421F-86FB-4BE9-9F67-21EEF7C86A7A}"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551380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latin typeface="Agency FB" panose="020B0503020202020204" pitchFamily="34" charset="0"/>
              </a:defRPr>
            </a:lvl1pPr>
          </a:lstStyle>
          <a:p>
            <a:pPr eaLnBrk="0" fontAlgn="base" hangingPunct="0">
              <a:spcBef>
                <a:spcPct val="0"/>
              </a:spcBef>
              <a:spcAft>
                <a:spcPct val="0"/>
              </a:spcAft>
              <a:defRPr/>
            </a:pPr>
            <a:r>
              <a:rPr lang="en-US" dirty="0" smtClean="0">
                <a:solidFill>
                  <a:prstClr val="white">
                    <a:tint val="75000"/>
                  </a:prstClr>
                </a:solidFill>
              </a:rPr>
              <a:t>10/2/2012</a:t>
            </a:r>
            <a:endParaRPr lang="en-US" dirty="0">
              <a:solidFill>
                <a:prstClr val="white">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latin typeface="Agency FB" panose="020B0503020202020204" pitchFamily="34" charset="0"/>
              </a:defRPr>
            </a:lvl1pPr>
          </a:lstStyle>
          <a:p>
            <a:pPr eaLnBrk="0" fontAlgn="base" hangingPunct="0">
              <a:spcBef>
                <a:spcPct val="0"/>
              </a:spcBef>
              <a:spcAft>
                <a:spcPct val="0"/>
              </a:spcAft>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latin typeface="Agency FB" panose="020B0503020202020204" pitchFamily="34" charset="0"/>
              </a:defRPr>
            </a:lvl1pPr>
          </a:lstStyle>
          <a:p>
            <a:pPr eaLnBrk="0" fontAlgn="base" hangingPunct="0">
              <a:spcBef>
                <a:spcPct val="0"/>
              </a:spcBef>
              <a:spcAft>
                <a:spcPct val="0"/>
              </a:spcAft>
              <a:defRPr/>
            </a:pPr>
            <a:fld id="{8BAD0BD7-020F-4B3C-BCA7-F25D8E94B2F2}" type="slidenum">
              <a:rPr lang="en-US" smtClean="0">
                <a:solidFill>
                  <a:prstClr val="white">
                    <a:tint val="75000"/>
                  </a:prstClr>
                </a:solidFill>
              </a:rPr>
              <a:pPr eaLnBrk="0" fontAlgn="base" hangingPunct="0">
                <a:spcBef>
                  <a:spcPct val="0"/>
                </a:spcBef>
                <a:spcAft>
                  <a:spcPct val="0"/>
                </a:spcAft>
                <a:defRPr/>
              </a:pPr>
              <a:t>‹#›</a:t>
            </a:fld>
            <a:endParaRPr lang="en-US" dirty="0">
              <a:solidFill>
                <a:prstClr val="white">
                  <a:tint val="75000"/>
                </a:prstClr>
              </a:solidFill>
            </a:endParaRPr>
          </a:p>
        </p:txBody>
      </p:sp>
    </p:spTree>
    <p:extLst>
      <p:ext uri="{BB962C8B-B14F-4D97-AF65-F5344CB8AC3E}">
        <p14:creationId xmlns:p14="http://schemas.microsoft.com/office/powerpoint/2010/main" val="685449423"/>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sldNum="0" hdr="0" ftr="0" dt="0"/>
  <p:txStyles>
    <p:title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Agency FB" panose="020B0503020202020204" pitchFamily="34" charset="0"/>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Agency FB" panose="020B0503020202020204" pitchFamily="34" charset="0"/>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Agency FB" panose="020B0503020202020204" pitchFamily="34" charset="0"/>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Agency FB" panose="020B0503020202020204" pitchFamily="34" charset="0"/>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gency FB" panose="020B050302020202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290649719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ftr="0" dt="0"/>
  <p:txStyles>
    <p:titleStyle>
      <a:lvl1pPr algn="ctr" rtl="0" eaLnBrk="1" fontAlgn="base" hangingPunct="1">
        <a:spcBef>
          <a:spcPct val="0"/>
        </a:spcBef>
        <a:spcAft>
          <a:spcPct val="0"/>
        </a:spcAft>
        <a:defRPr sz="3300">
          <a:solidFill>
            <a:schemeClr val="tx2"/>
          </a:solidFill>
          <a:latin typeface="Agency FB" panose="020B0503020202020204" pitchFamily="34" charset="0"/>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p:titleStyle>
    <p:bodyStyle>
      <a:lvl1pPr marL="257175" indent="-257175" algn="l" rtl="0" eaLnBrk="1" fontAlgn="base" hangingPunct="1">
        <a:spcBef>
          <a:spcPct val="20000"/>
        </a:spcBef>
        <a:spcAft>
          <a:spcPct val="0"/>
        </a:spcAft>
        <a:buChar char="•"/>
        <a:defRPr sz="2400">
          <a:solidFill>
            <a:schemeClr val="tx1"/>
          </a:solidFill>
          <a:latin typeface="Agency FB" panose="020B0503020202020204" pitchFamily="34" charset="0"/>
          <a:ea typeface="+mn-ea"/>
          <a:cs typeface="+mn-cs"/>
        </a:defRPr>
      </a:lvl1pPr>
      <a:lvl2pPr marL="557213" indent="-214313" algn="l" rtl="0" eaLnBrk="1" fontAlgn="base" hangingPunct="1">
        <a:spcBef>
          <a:spcPct val="20000"/>
        </a:spcBef>
        <a:spcAft>
          <a:spcPct val="0"/>
        </a:spcAft>
        <a:buChar char="–"/>
        <a:defRPr sz="2100">
          <a:solidFill>
            <a:schemeClr val="tx1"/>
          </a:solidFill>
          <a:latin typeface="Agency FB" panose="020B0503020202020204" pitchFamily="34" charset="0"/>
        </a:defRPr>
      </a:lvl2pPr>
      <a:lvl3pPr marL="857250" indent="-171450" algn="l" rtl="0" eaLnBrk="1" fontAlgn="base" hangingPunct="1">
        <a:spcBef>
          <a:spcPct val="20000"/>
        </a:spcBef>
        <a:spcAft>
          <a:spcPct val="0"/>
        </a:spcAft>
        <a:buChar char="•"/>
        <a:defRPr sz="1800">
          <a:solidFill>
            <a:schemeClr val="tx1"/>
          </a:solidFill>
          <a:latin typeface="Agency FB" panose="020B0503020202020204" pitchFamily="34" charset="0"/>
        </a:defRPr>
      </a:lvl3pPr>
      <a:lvl4pPr marL="1200150" indent="-171450" algn="l" rtl="0" eaLnBrk="1" fontAlgn="base" hangingPunct="1">
        <a:spcBef>
          <a:spcPct val="20000"/>
        </a:spcBef>
        <a:spcAft>
          <a:spcPct val="0"/>
        </a:spcAft>
        <a:buChar char="–"/>
        <a:defRPr sz="1500">
          <a:solidFill>
            <a:schemeClr val="tx1"/>
          </a:solidFill>
          <a:latin typeface="Agency FB" panose="020B0503020202020204" pitchFamily="34" charset="0"/>
        </a:defRPr>
      </a:lvl4pPr>
      <a:lvl5pPr marL="1543050" indent="-171450" algn="l" rtl="0" eaLnBrk="1" fontAlgn="base" hangingPunct="1">
        <a:spcBef>
          <a:spcPct val="20000"/>
        </a:spcBef>
        <a:spcAft>
          <a:spcPct val="0"/>
        </a:spcAft>
        <a:buChar char="»"/>
        <a:defRPr sz="1500">
          <a:solidFill>
            <a:schemeClr val="tx1"/>
          </a:solidFill>
          <a:latin typeface="Agency FB" panose="020B0503020202020204" pitchFamily="34" charset="0"/>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image" Target="../media/image26.jp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0.xml"/><Relationship Id="rId5" Type="http://schemas.openxmlformats.org/officeDocument/2006/relationships/image" Target="../media/image32.jpe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7.xml"/><Relationship Id="rId1" Type="http://schemas.openxmlformats.org/officeDocument/2006/relationships/slideLayout" Target="../slideLayouts/slideLayout20.xml"/><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20.xml"/><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1.xm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6.wdp"/><Relationship Id="rId2" Type="http://schemas.openxmlformats.org/officeDocument/2006/relationships/notesSlide" Target="../notesSlides/notesSlide66.xml"/><Relationship Id="rId1" Type="http://schemas.openxmlformats.org/officeDocument/2006/relationships/slideLayout" Target="../slideLayouts/slideLayout20.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5.wdp"/></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7.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5" name="Picture 4" descr="&quot; &quot;"/>
          <p:cNvPicPr>
            <a:picLocks noChangeAspect="1"/>
          </p:cNvPicPr>
          <p:nvPr/>
        </p:nvPicPr>
        <p:blipFill rotWithShape="1">
          <a:blip r:embed="rId3" cstate="print">
            <a:extLst>
              <a:ext uri="{28A0092B-C50C-407E-A947-70E740481C1C}">
                <a14:useLocalDpi xmlns:a14="http://schemas.microsoft.com/office/drawing/2010/main" val="0"/>
              </a:ext>
            </a:extLst>
          </a:blip>
          <a:srcRect t="38320" r="10290" b="4199"/>
          <a:stretch/>
        </p:blipFill>
        <p:spPr>
          <a:xfrm>
            <a:off x="-4011" y="-610361"/>
            <a:ext cx="9300412" cy="4096511"/>
          </a:xfrm>
          <a:prstGeom prst="rect">
            <a:avLst/>
          </a:prstGeom>
        </p:spPr>
      </p:pic>
      <p:sp>
        <p:nvSpPr>
          <p:cNvPr id="6" name="Title 1" descr="ICD-10"/>
          <p:cNvSpPr txBox="1">
            <a:spLocks/>
          </p:cNvSpPr>
          <p:nvPr/>
        </p:nvSpPr>
        <p:spPr>
          <a:xfrm>
            <a:off x="76200" y="1882104"/>
            <a:ext cx="7111666" cy="1604046"/>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Corbel" panose="020B0503020204020204" pitchFamily="34" charset="0"/>
                <a:ea typeface="+mj-ea"/>
                <a:cs typeface="+mj-cs"/>
              </a:defRPr>
            </a:lvl1pPr>
          </a:lstStyle>
          <a:p>
            <a:pPr algn="l"/>
            <a:r>
              <a:rPr lang="en-US" sz="16600" dirty="0" smtClean="0">
                <a:solidFill>
                  <a:schemeClr val="accent5">
                    <a:lumMod val="75000"/>
                  </a:schemeClr>
                </a:solidFill>
                <a:latin typeface="Agency FB" panose="020B0503020202020204" pitchFamily="34" charset="0"/>
              </a:rPr>
              <a:t>ICD-10</a:t>
            </a:r>
            <a:endParaRPr lang="en-US" sz="16600" dirty="0">
              <a:solidFill>
                <a:schemeClr val="accent5">
                  <a:lumMod val="75000"/>
                </a:schemeClr>
              </a:solidFill>
              <a:latin typeface="Agency FB" panose="020B0503020202020204" pitchFamily="34" charset="0"/>
            </a:endParaRPr>
          </a:p>
        </p:txBody>
      </p:sp>
      <p:sp>
        <p:nvSpPr>
          <p:cNvPr id="2" name="Title 1"/>
          <p:cNvSpPr>
            <a:spLocks noGrp="1"/>
          </p:cNvSpPr>
          <p:nvPr>
            <p:ph type="ctrTitle" idx="4294967295"/>
          </p:nvPr>
        </p:nvSpPr>
        <p:spPr>
          <a:xfrm>
            <a:off x="304800" y="3297237"/>
            <a:ext cx="8686800" cy="1103313"/>
          </a:xfrm>
        </p:spPr>
        <p:txBody>
          <a:bodyPr>
            <a:noAutofit/>
          </a:bodyPr>
          <a:lstStyle/>
          <a:p>
            <a:pPr algn="r"/>
            <a:r>
              <a:rPr lang="en-US" sz="4400" dirty="0" smtClean="0">
                <a:solidFill>
                  <a:schemeClr val="accent4">
                    <a:lumMod val="20000"/>
                    <a:lumOff val="80000"/>
                  </a:schemeClr>
                </a:solidFill>
                <a:latin typeface="Agency FB" panose="020B0503020202020204" pitchFamily="34" charset="0"/>
              </a:rPr>
              <a:t>and the </a:t>
            </a:r>
            <a:r>
              <a:rPr lang="en-US" sz="5400" dirty="0" smtClean="0">
                <a:solidFill>
                  <a:schemeClr val="accent4">
                    <a:lumMod val="20000"/>
                    <a:lumOff val="80000"/>
                  </a:schemeClr>
                </a:solidFill>
                <a:latin typeface="Agency FB" panose="020B0503020202020204" pitchFamily="34" charset="0"/>
              </a:rPr>
              <a:t>Impact </a:t>
            </a:r>
            <a:r>
              <a:rPr lang="en-US" sz="4400" dirty="0" smtClean="0">
                <a:solidFill>
                  <a:schemeClr val="accent4">
                    <a:lumMod val="20000"/>
                    <a:lumOff val="80000"/>
                  </a:schemeClr>
                </a:solidFill>
                <a:latin typeface="Agency FB" panose="020B0503020202020204" pitchFamily="34" charset="0"/>
              </a:rPr>
              <a:t>on</a:t>
            </a:r>
            <a:r>
              <a:rPr lang="en-US" sz="5400" dirty="0" smtClean="0">
                <a:solidFill>
                  <a:schemeClr val="accent4">
                    <a:lumMod val="20000"/>
                    <a:lumOff val="80000"/>
                  </a:schemeClr>
                </a:solidFill>
                <a:latin typeface="Agency FB" panose="020B0503020202020204" pitchFamily="34" charset="0"/>
              </a:rPr>
              <a:t> Clinical Workflow</a:t>
            </a:r>
            <a:endParaRPr lang="en-US" sz="5400" dirty="0">
              <a:solidFill>
                <a:schemeClr val="accent4">
                  <a:lumMod val="20000"/>
                  <a:lumOff val="80000"/>
                </a:schemeClr>
              </a:solidFill>
              <a:latin typeface="Agency FB" panose="020B0503020202020204" pitchFamily="34" charset="0"/>
            </a:endParaRPr>
          </a:p>
        </p:txBody>
      </p:sp>
      <p:sp>
        <p:nvSpPr>
          <p:cNvPr id="3" name="Subtitle 2"/>
          <p:cNvSpPr>
            <a:spLocks noGrp="1"/>
          </p:cNvSpPr>
          <p:nvPr>
            <p:ph type="subTitle" idx="4294967295"/>
          </p:nvPr>
        </p:nvSpPr>
        <p:spPr>
          <a:xfrm>
            <a:off x="0" y="4229100"/>
            <a:ext cx="8915400" cy="704850"/>
          </a:xfrm>
        </p:spPr>
        <p:txBody>
          <a:bodyPr>
            <a:noAutofit/>
          </a:bodyPr>
          <a:lstStyle/>
          <a:p>
            <a:pPr marL="0" indent="0" algn="r">
              <a:lnSpc>
                <a:spcPts val="3000"/>
              </a:lnSpc>
              <a:buNone/>
            </a:pPr>
            <a:r>
              <a:rPr lang="en-US" sz="3200" b="1" dirty="0" smtClean="0"/>
              <a:t>Doug McKee</a:t>
            </a:r>
            <a:r>
              <a:rPr lang="en-US" sz="3200" dirty="0" smtClean="0"/>
              <a:t>, </a:t>
            </a:r>
            <a:r>
              <a:rPr lang="en-US" dirty="0" smtClean="0"/>
              <a:t>MD</a:t>
            </a:r>
            <a:r>
              <a:rPr lang="en-US" sz="3200" dirty="0"/>
              <a:t> </a:t>
            </a:r>
            <a:r>
              <a:rPr lang="en-US" sz="3200" dirty="0" smtClean="0"/>
              <a:t/>
            </a:r>
            <a:br>
              <a:rPr lang="en-US" sz="3200" dirty="0" smtClean="0"/>
            </a:br>
            <a:r>
              <a:rPr lang="en-US" sz="3200" b="1" dirty="0" smtClean="0"/>
              <a:t>Shelley Weems</a:t>
            </a:r>
            <a:r>
              <a:rPr lang="en-US" sz="3200" dirty="0" smtClean="0"/>
              <a:t>, </a:t>
            </a:r>
            <a:r>
              <a:rPr lang="en-US" dirty="0" smtClean="0"/>
              <a:t>MS, RHIA, CCS</a:t>
            </a:r>
            <a:endParaRPr lang="en-US" sz="3200" dirty="0" smtClean="0"/>
          </a:p>
          <a:p>
            <a:pPr marL="0" indent="0" algn="r">
              <a:lnSpc>
                <a:spcPts val="3000"/>
              </a:lnSpc>
              <a:buNone/>
            </a:pPr>
            <a:endParaRPr lang="en-US" sz="3200" dirty="0" smtClean="0"/>
          </a:p>
        </p:txBody>
      </p:sp>
    </p:spTree>
    <p:extLst>
      <p:ext uri="{BB962C8B-B14F-4D97-AF65-F5344CB8AC3E}">
        <p14:creationId xmlns:p14="http://schemas.microsoft.com/office/powerpoint/2010/main" val="520126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man drawing diagram"/>
          <p:cNvPicPr>
            <a:picLocks noChangeAspect="1"/>
          </p:cNvPicPr>
          <p:nvPr/>
        </p:nvPicPr>
        <p:blipFill rotWithShape="1">
          <a:blip r:embed="rId3" cstate="print">
            <a:extLst>
              <a:ext uri="{28A0092B-C50C-407E-A947-70E740481C1C}">
                <a14:useLocalDpi xmlns:a14="http://schemas.microsoft.com/office/drawing/2010/main" val="0"/>
              </a:ext>
            </a:extLst>
          </a:blip>
          <a:srcRect b="31008"/>
          <a:stretch/>
        </p:blipFill>
        <p:spPr>
          <a:xfrm>
            <a:off x="0" y="-76201"/>
            <a:ext cx="9296400" cy="5238751"/>
          </a:xfrm>
          <a:prstGeom prst="rect">
            <a:avLst/>
          </a:prstGeom>
        </p:spPr>
      </p:pic>
      <p:sp>
        <p:nvSpPr>
          <p:cNvPr id="4" name="Rectangle 3" descr="&quot; &quot;"/>
          <p:cNvSpPr/>
          <p:nvPr/>
        </p:nvSpPr>
        <p:spPr>
          <a:xfrm>
            <a:off x="0" y="-41531"/>
            <a:ext cx="9144000" cy="1197114"/>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sp>
        <p:nvSpPr>
          <p:cNvPr id="6" name="TextBox 5" descr="New Workflow"/>
          <p:cNvSpPr txBox="1"/>
          <p:nvPr/>
        </p:nvSpPr>
        <p:spPr>
          <a:xfrm>
            <a:off x="228600" y="-171450"/>
            <a:ext cx="8686800" cy="1323439"/>
          </a:xfrm>
          <a:prstGeom prst="rect">
            <a:avLst/>
          </a:prstGeom>
          <a:noFill/>
        </p:spPr>
        <p:txBody>
          <a:bodyPr wrap="square" rtlCol="0">
            <a:spAutoFit/>
          </a:bodyPr>
          <a:lstStyle/>
          <a:p>
            <a:pPr algn="ctr"/>
            <a:r>
              <a:rPr lang="en-US" sz="8000" dirty="0" smtClean="0">
                <a:solidFill>
                  <a:schemeClr val="accent5">
                    <a:lumMod val="50000"/>
                  </a:schemeClr>
                </a:solidFill>
                <a:latin typeface="Agency FB" panose="020B0503020202020204" pitchFamily="34" charset="0"/>
              </a:rPr>
              <a:t>New Workflow</a:t>
            </a:r>
            <a:endParaRPr lang="en-US" sz="8000" dirty="0">
              <a:solidFill>
                <a:schemeClr val="accent5">
                  <a:lumMod val="50000"/>
                </a:schemeClr>
              </a:solidFill>
              <a:latin typeface="Agency FB" panose="020B0503020202020204" pitchFamily="34" charset="0"/>
            </a:endParaRPr>
          </a:p>
        </p:txBody>
      </p:sp>
      <p:sp>
        <p:nvSpPr>
          <p:cNvPr id="7" name="TextBox 6" descr="?"/>
          <p:cNvSpPr txBox="1"/>
          <p:nvPr/>
        </p:nvSpPr>
        <p:spPr>
          <a:xfrm>
            <a:off x="2819400" y="2419350"/>
            <a:ext cx="3276600" cy="2646878"/>
          </a:xfrm>
          <a:prstGeom prst="rect">
            <a:avLst/>
          </a:prstGeom>
          <a:noFill/>
        </p:spPr>
        <p:txBody>
          <a:bodyPr wrap="square" rtlCol="0">
            <a:spAutoFit/>
          </a:bodyPr>
          <a:lstStyle/>
          <a:p>
            <a:pPr algn="ctr"/>
            <a:r>
              <a:rPr lang="en-US" sz="16600" dirty="0" smtClean="0">
                <a:solidFill>
                  <a:schemeClr val="accent4">
                    <a:lumMod val="20000"/>
                    <a:lumOff val="80000"/>
                  </a:schemeClr>
                </a:solidFill>
                <a:latin typeface="Agency FB" panose="020B0503020202020204" pitchFamily="34" charset="0"/>
              </a:rPr>
              <a:t>?</a:t>
            </a:r>
            <a:endParaRPr lang="en-US" sz="16600" dirty="0">
              <a:solidFill>
                <a:schemeClr val="accent4">
                  <a:lumMod val="20000"/>
                  <a:lumOff val="80000"/>
                </a:schemeClr>
              </a:solidFill>
              <a:latin typeface="Agency FB" panose="020B0503020202020204" pitchFamily="34" charset="0"/>
            </a:endParaRPr>
          </a:p>
        </p:txBody>
      </p:sp>
    </p:spTree>
    <p:extLst>
      <p:ext uri="{BB962C8B-B14F-4D97-AF65-F5344CB8AC3E}">
        <p14:creationId xmlns:p14="http://schemas.microsoft.com/office/powerpoint/2010/main" val="19860196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4016375"/>
            <a:ext cx="6858000" cy="765175"/>
          </a:xfrm>
        </p:spPr>
        <p:txBody>
          <a:bodyPr>
            <a:noAutofit/>
          </a:bodyPr>
          <a:lstStyle/>
          <a:p>
            <a:pPr algn="r"/>
            <a:r>
              <a:rPr lang="en-US" sz="8000" dirty="0" smtClean="0">
                <a:solidFill>
                  <a:schemeClr val="accent5">
                    <a:lumMod val="50000"/>
                  </a:schemeClr>
                </a:solidFill>
              </a:rPr>
              <a:t>“Meaningful Use 2”</a:t>
            </a:r>
            <a:endParaRPr lang="en-US" sz="8000" dirty="0">
              <a:solidFill>
                <a:schemeClr val="accent5">
                  <a:lumMod val="50000"/>
                </a:schemeClr>
              </a:solidFill>
            </a:endParaRPr>
          </a:p>
        </p:txBody>
      </p:sp>
      <p:sp>
        <p:nvSpPr>
          <p:cNvPr id="5" name="Title 1" descr="Mandatory"/>
          <p:cNvSpPr txBox="1">
            <a:spLocks/>
          </p:cNvSpPr>
          <p:nvPr/>
        </p:nvSpPr>
        <p:spPr>
          <a:xfrm>
            <a:off x="3657600" y="2952750"/>
            <a:ext cx="4648200" cy="536575"/>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algn="r"/>
            <a:r>
              <a:rPr lang="en-US" sz="8000" u="sng" dirty="0" smtClean="0">
                <a:solidFill>
                  <a:schemeClr val="tx2">
                    <a:lumMod val="75000"/>
                  </a:schemeClr>
                </a:solidFill>
              </a:rPr>
              <a:t>MANDATORY</a:t>
            </a:r>
            <a:endParaRPr lang="en-US" sz="8000" u="sng" dirty="0">
              <a:solidFill>
                <a:schemeClr val="tx2">
                  <a:lumMod val="75000"/>
                </a:schemeClr>
              </a:solidFill>
            </a:endParaRPr>
          </a:p>
        </p:txBody>
      </p:sp>
      <p:pic>
        <p:nvPicPr>
          <p:cNvPr id="3" name="Picture 2" descr="stethoscope"/>
          <p:cNvPicPr>
            <a:picLocks noChangeAspect="1"/>
          </p:cNvPicPr>
          <p:nvPr/>
        </p:nvPicPr>
        <p:blipFill>
          <a:blip r:embed="rId3" cstate="print">
            <a:extLst>
              <a:ext uri="{BEBA8EAE-BF5A-486C-A8C5-ECC9F3942E4B}">
                <a14:imgProps xmlns:a14="http://schemas.microsoft.com/office/drawing/2010/main">
                  <a14:imgLayer r:embed="rId4">
                    <a14:imgEffect>
                      <a14:backgroundRemoval t="1501" b="89905" l="9887" r="89407">
                        <a14:foregroundMark x1="76977" y1="9004" x2="76977" y2="9004"/>
                        <a14:foregroundMark x1="70904" y1="57026" x2="70904" y2="57026"/>
                      </a14:backgroundRemoval>
                    </a14:imgEffect>
                  </a14:imgLayer>
                </a14:imgProps>
              </a:ext>
              <a:ext uri="{28A0092B-C50C-407E-A947-70E740481C1C}">
                <a14:useLocalDpi xmlns:a14="http://schemas.microsoft.com/office/drawing/2010/main" val="0"/>
              </a:ext>
            </a:extLst>
          </a:blip>
          <a:stretch>
            <a:fillRect/>
          </a:stretch>
        </p:blipFill>
        <p:spPr>
          <a:xfrm>
            <a:off x="-310659" y="-171450"/>
            <a:ext cx="5020065" cy="5456034"/>
          </a:xfrm>
          <a:prstGeom prst="rect">
            <a:avLst/>
          </a:prstGeom>
        </p:spPr>
      </p:pic>
    </p:spTree>
    <p:extLst>
      <p:ext uri="{BB962C8B-B14F-4D97-AF65-F5344CB8AC3E}">
        <p14:creationId xmlns:p14="http://schemas.microsoft.com/office/powerpoint/2010/main" val="38822028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8" name="Picture 7" descr="Problem list lexicon searcg"/>
          <p:cNvPicPr/>
          <p:nvPr/>
        </p:nvPicPr>
        <p:blipFill rotWithShape="1">
          <a:blip r:embed="rId3">
            <a:extLst>
              <a:ext uri="{28A0092B-C50C-407E-A947-70E740481C1C}">
                <a14:useLocalDpi xmlns:a14="http://schemas.microsoft.com/office/drawing/2010/main" val="0"/>
              </a:ext>
            </a:extLst>
          </a:blip>
          <a:srcRect r="823"/>
          <a:stretch/>
        </p:blipFill>
        <p:spPr>
          <a:xfrm>
            <a:off x="5871095" y="2266950"/>
            <a:ext cx="3102166" cy="2514600"/>
          </a:xfrm>
          <a:prstGeom prst="rect">
            <a:avLst/>
          </a:prstGeom>
        </p:spPr>
      </p:pic>
      <p:grpSp>
        <p:nvGrpSpPr>
          <p:cNvPr id="3" name="Group 2" descr="Call out around problem list lexicon search box. Enter term to search area, then select from one of the following items:"/>
          <p:cNvGrpSpPr/>
          <p:nvPr/>
        </p:nvGrpSpPr>
        <p:grpSpPr>
          <a:xfrm>
            <a:off x="1524000" y="-19049"/>
            <a:ext cx="3835303" cy="5143500"/>
            <a:chOff x="1524000" y="-19049"/>
            <a:chExt cx="3835303" cy="5143500"/>
          </a:xfrm>
        </p:grpSpPr>
        <p:sp>
          <p:nvSpPr>
            <p:cNvPr id="9" name="Rectangular Callout 8"/>
            <p:cNvSpPr/>
            <p:nvPr/>
          </p:nvSpPr>
          <p:spPr>
            <a:xfrm rot="16200000">
              <a:off x="869902" y="635049"/>
              <a:ext cx="5143500" cy="3835303"/>
            </a:xfrm>
            <a:prstGeom prst="wedgeRectCallout">
              <a:avLst>
                <a:gd name="adj1" fmla="val 2251"/>
                <a:gd name="adj2" fmla="val 75311"/>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pic>
          <p:nvPicPr>
            <p:cNvPr id="4" name="Picture 3"/>
            <p:cNvPicPr/>
            <p:nvPr/>
          </p:nvPicPr>
          <p:blipFill rotWithShape="1">
            <a:blip r:embed="rId3">
              <a:extLst>
                <a:ext uri="{28A0092B-C50C-407E-A947-70E740481C1C}">
                  <a14:useLocalDpi xmlns:a14="http://schemas.microsoft.com/office/drawing/2010/main" val="0"/>
                </a:ext>
              </a:extLst>
            </a:blip>
            <a:srcRect r="63348" b="-220"/>
            <a:stretch/>
          </p:blipFill>
          <p:spPr>
            <a:xfrm>
              <a:off x="1917652" y="104775"/>
              <a:ext cx="3048000" cy="4895850"/>
            </a:xfrm>
            <a:prstGeom prst="rect">
              <a:avLst/>
            </a:prstGeom>
          </p:spPr>
        </p:pic>
      </p:grpSp>
      <p:sp>
        <p:nvSpPr>
          <p:cNvPr id="5" name="Title 1" descr="SNOWMED"/>
          <p:cNvSpPr txBox="1">
            <a:spLocks/>
          </p:cNvSpPr>
          <p:nvPr/>
        </p:nvSpPr>
        <p:spPr>
          <a:xfrm rot="16200000">
            <a:off x="-1004887" y="2328864"/>
            <a:ext cx="3276600" cy="714373"/>
          </a:xfrm>
          <a:prstGeom prst="rect">
            <a:avLst/>
          </a:prstGeom>
        </p:spPr>
        <p:txBody>
          <a:bodyPr vert="vert"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a:lnSpc>
                <a:spcPts val="6000"/>
              </a:lnSpc>
            </a:pPr>
            <a:r>
              <a:rPr lang="en-US" sz="7400" smtClean="0">
                <a:solidFill>
                  <a:schemeClr val="accent5"/>
                </a:solidFill>
              </a:rPr>
              <a:t>SNOMED</a:t>
            </a:r>
            <a:endParaRPr lang="en-US" sz="7400" dirty="0">
              <a:solidFill>
                <a:schemeClr val="accent5"/>
              </a:solidFill>
            </a:endParaRPr>
          </a:p>
        </p:txBody>
      </p:sp>
      <p:sp>
        <p:nvSpPr>
          <p:cNvPr id="2" name="Title 1" descr="SNOWMED"/>
          <p:cNvSpPr>
            <a:spLocks noGrp="1"/>
          </p:cNvSpPr>
          <p:nvPr>
            <p:ph type="title" idx="4294967295"/>
          </p:nvPr>
        </p:nvSpPr>
        <p:spPr>
          <a:xfrm rot="16200000">
            <a:off x="-1052513" y="2369249"/>
            <a:ext cx="3276600" cy="714373"/>
          </a:xfrm>
        </p:spPr>
        <p:txBody>
          <a:bodyPr vert="vert">
            <a:noAutofit/>
          </a:bodyPr>
          <a:lstStyle/>
          <a:p>
            <a:pPr>
              <a:lnSpc>
                <a:spcPts val="6000"/>
              </a:lnSpc>
            </a:pPr>
            <a:r>
              <a:rPr lang="en-US" sz="7400" dirty="0" smtClean="0"/>
              <a:t>SNOMED</a:t>
            </a:r>
            <a:endParaRPr lang="en-US" sz="7400" dirty="0"/>
          </a:p>
        </p:txBody>
      </p:sp>
    </p:spTree>
    <p:extLst>
      <p:ext uri="{BB962C8B-B14F-4D97-AF65-F5344CB8AC3E}">
        <p14:creationId xmlns:p14="http://schemas.microsoft.com/office/powerpoint/2010/main" val="21913298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descr="&quot; &quot;"/>
          <p:cNvSpPr txBox="1">
            <a:spLocks/>
          </p:cNvSpPr>
          <p:nvPr/>
        </p:nvSpPr>
        <p:spPr>
          <a:xfrm rot="16200000">
            <a:off x="-2300287" y="2328864"/>
            <a:ext cx="3276600" cy="714373"/>
          </a:xfrm>
          <a:prstGeom prst="rect">
            <a:avLst/>
          </a:prstGeom>
        </p:spPr>
        <p:txBody>
          <a:bodyPr vert="vert"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a:lnSpc>
                <a:spcPts val="6000"/>
              </a:lnSpc>
            </a:pPr>
            <a:r>
              <a:rPr lang="en-US" sz="7400" smtClean="0">
                <a:solidFill>
                  <a:schemeClr val="accent5"/>
                </a:solidFill>
              </a:rPr>
              <a:t>SNOMED</a:t>
            </a:r>
            <a:endParaRPr lang="en-US" sz="7400" dirty="0">
              <a:solidFill>
                <a:schemeClr val="accent5"/>
              </a:solidFill>
            </a:endParaRPr>
          </a:p>
        </p:txBody>
      </p:sp>
      <p:sp>
        <p:nvSpPr>
          <p:cNvPr id="5" name="Title 1" descr="&quot; &quot;"/>
          <p:cNvSpPr txBox="1">
            <a:spLocks/>
          </p:cNvSpPr>
          <p:nvPr/>
        </p:nvSpPr>
        <p:spPr>
          <a:xfrm rot="16200000">
            <a:off x="-2347913" y="2369249"/>
            <a:ext cx="3276600" cy="714373"/>
          </a:xfrm>
          <a:prstGeom prst="rect">
            <a:avLst/>
          </a:prstGeom>
        </p:spPr>
        <p:txBody>
          <a:bodyPr vert="vert"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a:lnSpc>
                <a:spcPts val="6000"/>
              </a:lnSpc>
            </a:pPr>
            <a:r>
              <a:rPr lang="en-US" sz="7400" dirty="0" smtClean="0"/>
              <a:t>SNOMED</a:t>
            </a:r>
            <a:endParaRPr lang="en-US" sz="7400" dirty="0"/>
          </a:p>
        </p:txBody>
      </p:sp>
      <p:grpSp>
        <p:nvGrpSpPr>
          <p:cNvPr id="13" name="Group 12" descr="SNOMED-CT to ICD-9"/>
          <p:cNvGrpSpPr/>
          <p:nvPr/>
        </p:nvGrpSpPr>
        <p:grpSpPr>
          <a:xfrm>
            <a:off x="-30707" y="609601"/>
            <a:ext cx="9555707" cy="2561166"/>
            <a:chOff x="-30707" y="895351"/>
            <a:chExt cx="9555707" cy="2561166"/>
          </a:xfrm>
        </p:grpSpPr>
        <p:grpSp>
          <p:nvGrpSpPr>
            <p:cNvPr id="6" name="Group 5"/>
            <p:cNvGrpSpPr/>
            <p:nvPr/>
          </p:nvGrpSpPr>
          <p:grpSpPr>
            <a:xfrm>
              <a:off x="-30707" y="895351"/>
              <a:ext cx="9555707" cy="2561166"/>
              <a:chOff x="-30707" y="1398323"/>
              <a:chExt cx="9555707" cy="2561166"/>
            </a:xfrm>
          </p:grpSpPr>
          <p:pic>
            <p:nvPicPr>
              <p:cNvPr id="7" name="Picture 6"/>
              <p:cNvPicPr>
                <a:picLocks noChangeAspect="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ackgroundRemoval t="7167" b="23759" l="7477" r="26395">
                            <a14:foregroundMark x1="14746" y1="19063" x2="14746" y2="19063"/>
                            <a14:foregroundMark x1="23207" y1="15347" x2="23207" y2="15347"/>
                            <a14:foregroundMark x1="11013" y1="18121" x2="11013" y2="18121"/>
                          </a14:backgroundRemoval>
                        </a14:imgEffect>
                      </a14:imgLayer>
                    </a14:imgProps>
                  </a:ext>
                  <a:ext uri="{28A0092B-C50C-407E-A947-70E740481C1C}">
                    <a14:useLocalDpi xmlns:a14="http://schemas.microsoft.com/office/drawing/2010/main" val="0"/>
                  </a:ext>
                </a:extLst>
              </a:blip>
              <a:srcRect l="8403" t="10445" r="73576" b="78517"/>
              <a:stretch/>
            </p:blipFill>
            <p:spPr>
              <a:xfrm>
                <a:off x="-30707" y="1398323"/>
                <a:ext cx="4191000" cy="2561166"/>
              </a:xfrm>
              <a:prstGeom prst="rect">
                <a:avLst/>
              </a:prstGeom>
            </p:spPr>
          </p:pic>
          <p:pic>
            <p:nvPicPr>
              <p:cNvPr id="8" name="Picture 7"/>
              <p:cNvPicPr>
                <a:picLocks noChangeAspect="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ackgroundRemoval t="7167" b="23759" l="7477" r="26395">
                            <a14:foregroundMark x1="14746" y1="19063" x2="14746" y2="19063"/>
                            <a14:foregroundMark x1="23207" y1="15347" x2="23207" y2="15347"/>
                            <a14:foregroundMark x1="11013" y1="18121" x2="11013" y2="18121"/>
                          </a14:backgroundRemoval>
                        </a14:imgEffect>
                      </a14:imgLayer>
                    </a14:imgProps>
                  </a:ext>
                  <a:ext uri="{28A0092B-C50C-407E-A947-70E740481C1C}">
                    <a14:useLocalDpi xmlns:a14="http://schemas.microsoft.com/office/drawing/2010/main" val="0"/>
                  </a:ext>
                </a:extLst>
              </a:blip>
              <a:srcRect l="8403" t="10445" r="73576" b="78517"/>
              <a:stretch/>
            </p:blipFill>
            <p:spPr>
              <a:xfrm>
                <a:off x="5334000" y="1398323"/>
                <a:ext cx="4191000" cy="2561166"/>
              </a:xfrm>
              <a:prstGeom prst="rect">
                <a:avLst/>
              </a:prstGeom>
            </p:spPr>
          </p:pic>
          <p:sp>
            <p:nvSpPr>
              <p:cNvPr id="9" name="Left-Right Arrow 8"/>
              <p:cNvSpPr/>
              <p:nvPr/>
            </p:nvSpPr>
            <p:spPr bwMode="auto">
              <a:xfrm>
                <a:off x="3648092" y="2236522"/>
                <a:ext cx="1914508" cy="533400"/>
              </a:xfrm>
              <a:prstGeom prst="leftRightArrow">
                <a:avLst/>
              </a:prstGeom>
              <a:solidFill>
                <a:schemeClr val="accent5"/>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accent1">
                      <a:lumMod val="50000"/>
                    </a:schemeClr>
                  </a:solidFill>
                  <a:effectLst/>
                  <a:latin typeface="Levenim MT" panose="02010502060101010101" pitchFamily="2" charset="-79"/>
                  <a:cs typeface="Levenim MT" panose="02010502060101010101" pitchFamily="2" charset="-79"/>
                </a:endParaRPr>
              </a:p>
            </p:txBody>
          </p:sp>
          <p:sp>
            <p:nvSpPr>
              <p:cNvPr id="10" name="TextBox 9"/>
              <p:cNvSpPr txBox="1"/>
              <p:nvPr/>
            </p:nvSpPr>
            <p:spPr>
              <a:xfrm>
                <a:off x="345015" y="2062036"/>
                <a:ext cx="2093385" cy="707886"/>
              </a:xfrm>
              <a:prstGeom prst="rect">
                <a:avLst/>
              </a:prstGeom>
              <a:noFill/>
            </p:spPr>
            <p:txBody>
              <a:bodyPr wrap="square" rtlCol="0">
                <a:spAutoFit/>
              </a:bodyPr>
              <a:lstStyle/>
              <a:p>
                <a:pPr algn="ctr"/>
                <a:r>
                  <a:rPr lang="en-US" sz="4000" dirty="0" smtClean="0">
                    <a:solidFill>
                      <a:schemeClr val="accent5">
                        <a:lumMod val="50000"/>
                      </a:schemeClr>
                    </a:solidFill>
                    <a:latin typeface="Agency FB" panose="020B0503020202020204" pitchFamily="34" charset="0"/>
                    <a:cs typeface="Levenim MT" panose="02010502060101010101" pitchFamily="2" charset="-79"/>
                  </a:rPr>
                  <a:t>SNOMED-CT</a:t>
                </a:r>
                <a:endParaRPr lang="en-US" sz="2400" dirty="0">
                  <a:solidFill>
                    <a:schemeClr val="accent5">
                      <a:lumMod val="50000"/>
                    </a:schemeClr>
                  </a:solidFill>
                  <a:latin typeface="Agency FB" panose="020B0503020202020204" pitchFamily="34" charset="0"/>
                  <a:cs typeface="Levenim MT" panose="02010502060101010101" pitchFamily="2" charset="-79"/>
                </a:endParaRPr>
              </a:p>
            </p:txBody>
          </p:sp>
        </p:grpSp>
        <p:sp>
          <p:nvSpPr>
            <p:cNvPr id="11" name="TextBox 10"/>
            <p:cNvSpPr txBox="1"/>
            <p:nvPr/>
          </p:nvSpPr>
          <p:spPr>
            <a:xfrm>
              <a:off x="5755215" y="1504950"/>
              <a:ext cx="2093385" cy="830997"/>
            </a:xfrm>
            <a:prstGeom prst="rect">
              <a:avLst/>
            </a:prstGeom>
            <a:noFill/>
          </p:spPr>
          <p:txBody>
            <a:bodyPr wrap="square" rtlCol="0">
              <a:spAutoFit/>
            </a:bodyPr>
            <a:lstStyle/>
            <a:p>
              <a:pPr algn="ctr"/>
              <a:r>
                <a:rPr lang="en-US" sz="4800" dirty="0" smtClean="0">
                  <a:solidFill>
                    <a:schemeClr val="accent5">
                      <a:lumMod val="50000"/>
                    </a:schemeClr>
                  </a:solidFill>
                  <a:latin typeface="Agency FB" panose="020B0503020202020204" pitchFamily="34" charset="0"/>
                  <a:cs typeface="Levenim MT" panose="02010502060101010101" pitchFamily="2" charset="-79"/>
                </a:rPr>
                <a:t>ICD-9</a:t>
              </a:r>
              <a:endParaRPr lang="en-US" sz="3200" dirty="0">
                <a:solidFill>
                  <a:schemeClr val="accent5">
                    <a:lumMod val="50000"/>
                  </a:schemeClr>
                </a:solidFill>
                <a:latin typeface="Agency FB" panose="020B0503020202020204" pitchFamily="34" charset="0"/>
                <a:cs typeface="Levenim MT" panose="02010502060101010101" pitchFamily="2" charset="-79"/>
              </a:endParaRPr>
            </a:p>
          </p:txBody>
        </p:sp>
      </p:grpSp>
      <p:sp>
        <p:nvSpPr>
          <p:cNvPr id="12" name="Rectangle 11" descr="&quot; &quot;"/>
          <p:cNvSpPr/>
          <p:nvPr/>
        </p:nvSpPr>
        <p:spPr>
          <a:xfrm>
            <a:off x="0" y="2743199"/>
            <a:ext cx="9144000" cy="2952751"/>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spTree>
    <p:extLst>
      <p:ext uri="{BB962C8B-B14F-4D97-AF65-F5344CB8AC3E}">
        <p14:creationId xmlns:p14="http://schemas.microsoft.com/office/powerpoint/2010/main" val="809163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n drawing diagram"/>
          <p:cNvPicPr>
            <a:picLocks noChangeAspect="1"/>
          </p:cNvPicPr>
          <p:nvPr/>
        </p:nvPicPr>
        <p:blipFill rotWithShape="1">
          <a:blip r:embed="rId3" cstate="print">
            <a:extLst>
              <a:ext uri="{28A0092B-C50C-407E-A947-70E740481C1C}">
                <a14:useLocalDpi xmlns:a14="http://schemas.microsoft.com/office/drawing/2010/main" val="0"/>
              </a:ext>
            </a:extLst>
          </a:blip>
          <a:srcRect b="1672"/>
          <a:stretch/>
        </p:blipFill>
        <p:spPr>
          <a:xfrm>
            <a:off x="3581400" y="0"/>
            <a:ext cx="5988349" cy="5143500"/>
          </a:xfrm>
          <a:prstGeom prst="rect">
            <a:avLst/>
          </a:prstGeom>
        </p:spPr>
      </p:pic>
      <p:sp>
        <p:nvSpPr>
          <p:cNvPr id="2" name="Title 1"/>
          <p:cNvSpPr>
            <a:spLocks noGrp="1"/>
          </p:cNvSpPr>
          <p:nvPr>
            <p:ph type="title" idx="4294967295"/>
          </p:nvPr>
        </p:nvSpPr>
        <p:spPr>
          <a:xfrm>
            <a:off x="152400" y="1962700"/>
            <a:ext cx="3352800" cy="1600200"/>
          </a:xfrm>
        </p:spPr>
        <p:txBody>
          <a:bodyPr>
            <a:noAutofit/>
          </a:bodyPr>
          <a:lstStyle/>
          <a:p>
            <a:pPr>
              <a:lnSpc>
                <a:spcPts val="6200"/>
              </a:lnSpc>
            </a:pPr>
            <a:r>
              <a:rPr lang="en-US" sz="6000" b="1" dirty="0" smtClean="0">
                <a:solidFill>
                  <a:schemeClr val="accent5">
                    <a:lumMod val="75000"/>
                  </a:schemeClr>
                </a:solidFill>
              </a:rPr>
              <a:t>ICD-10 </a:t>
            </a:r>
            <a:r>
              <a:rPr lang="en-US" sz="6000" dirty="0">
                <a:solidFill>
                  <a:schemeClr val="accent5">
                    <a:lumMod val="75000"/>
                  </a:schemeClr>
                </a:solidFill>
              </a:rPr>
              <a:t>c</a:t>
            </a:r>
            <a:r>
              <a:rPr lang="en-US" sz="6000" dirty="0" smtClean="0">
                <a:solidFill>
                  <a:schemeClr val="accent5">
                    <a:lumMod val="75000"/>
                  </a:schemeClr>
                </a:solidFill>
              </a:rPr>
              <a:t>odes are </a:t>
            </a:r>
            <a:r>
              <a:rPr lang="en-US" sz="6000" b="1" dirty="0" smtClean="0">
                <a:solidFill>
                  <a:schemeClr val="accent5">
                    <a:lumMod val="75000"/>
                  </a:schemeClr>
                </a:solidFill>
              </a:rPr>
              <a:t>required</a:t>
            </a:r>
            <a:r>
              <a:rPr lang="en-US" sz="6000" dirty="0" smtClean="0">
                <a:solidFill>
                  <a:schemeClr val="accent5">
                    <a:lumMod val="75000"/>
                  </a:schemeClr>
                </a:solidFill>
              </a:rPr>
              <a:t> for encounter diagnoses</a:t>
            </a:r>
            <a:endParaRPr lang="en-US" sz="6000" dirty="0">
              <a:solidFill>
                <a:schemeClr val="accent5">
                  <a:lumMod val="75000"/>
                </a:schemeClr>
              </a:solidFill>
            </a:endParaRPr>
          </a:p>
        </p:txBody>
      </p:sp>
      <p:sp>
        <p:nvSpPr>
          <p:cNvPr id="6" name="TextBox 5" descr="?"/>
          <p:cNvSpPr txBox="1"/>
          <p:nvPr/>
        </p:nvSpPr>
        <p:spPr>
          <a:xfrm>
            <a:off x="5410200" y="1733550"/>
            <a:ext cx="2068018" cy="1862048"/>
          </a:xfrm>
          <a:prstGeom prst="rect">
            <a:avLst/>
          </a:prstGeom>
          <a:noFill/>
        </p:spPr>
        <p:txBody>
          <a:bodyPr wrap="square" rtlCol="0">
            <a:spAutoFit/>
          </a:bodyPr>
          <a:lstStyle/>
          <a:p>
            <a:pPr algn="ctr"/>
            <a:r>
              <a:rPr lang="en-US" sz="11500" dirty="0" smtClean="0">
                <a:solidFill>
                  <a:schemeClr val="accent4">
                    <a:lumMod val="20000"/>
                    <a:lumOff val="80000"/>
                  </a:schemeClr>
                </a:solidFill>
                <a:latin typeface="Agency FB" panose="020B0503020202020204" pitchFamily="34" charset="0"/>
              </a:rPr>
              <a:t>?</a:t>
            </a:r>
            <a:endParaRPr lang="en-US" sz="11500" dirty="0">
              <a:solidFill>
                <a:schemeClr val="accent4">
                  <a:lumMod val="20000"/>
                  <a:lumOff val="80000"/>
                </a:schemeClr>
              </a:solidFill>
              <a:latin typeface="Agency FB" panose="020B0503020202020204" pitchFamily="34" charset="0"/>
            </a:endParaRPr>
          </a:p>
        </p:txBody>
      </p:sp>
    </p:spTree>
    <p:extLst>
      <p:ext uri="{BB962C8B-B14F-4D97-AF65-F5344CB8AC3E}">
        <p14:creationId xmlns:p14="http://schemas.microsoft.com/office/powerpoint/2010/main" val="3512436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 name="Group 9" descr="IF meaingful use 2 requires Snomed and ICD-10, Oct. 1, 2015..."/>
          <p:cNvGrpSpPr/>
          <p:nvPr/>
        </p:nvGrpSpPr>
        <p:grpSpPr>
          <a:xfrm>
            <a:off x="304799" y="669949"/>
            <a:ext cx="9164373" cy="3929701"/>
            <a:chOff x="400334" y="-147421"/>
            <a:chExt cx="9565599" cy="3929701"/>
          </a:xfrm>
        </p:grpSpPr>
        <p:sp>
          <p:nvSpPr>
            <p:cNvPr id="6" name="Title 1"/>
            <p:cNvSpPr txBox="1">
              <a:spLocks/>
            </p:cNvSpPr>
            <p:nvPr/>
          </p:nvSpPr>
          <p:spPr>
            <a:xfrm>
              <a:off x="400334" y="581880"/>
              <a:ext cx="9565599" cy="3200400"/>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algn="l">
                <a:lnSpc>
                  <a:spcPts val="6500"/>
                </a:lnSpc>
              </a:pPr>
              <a:r>
                <a:rPr lang="en-US" sz="5400" dirty="0" smtClean="0">
                  <a:solidFill>
                    <a:schemeClr val="accent5">
                      <a:lumMod val="50000"/>
                    </a:schemeClr>
                  </a:solidFill>
                </a:rPr>
                <a:t/>
              </a:r>
              <a:br>
                <a:rPr lang="en-US" sz="5400" dirty="0" smtClean="0">
                  <a:solidFill>
                    <a:schemeClr val="accent5">
                      <a:lumMod val="50000"/>
                    </a:schemeClr>
                  </a:solidFill>
                </a:rPr>
              </a:br>
              <a:endParaRPr lang="en-US" sz="5400" dirty="0">
                <a:solidFill>
                  <a:schemeClr val="accent5">
                    <a:lumMod val="50000"/>
                  </a:schemeClr>
                </a:solidFill>
              </a:endParaRPr>
            </a:p>
            <a:p>
              <a:pPr algn="l">
                <a:lnSpc>
                  <a:spcPts val="6500"/>
                </a:lnSpc>
              </a:pPr>
              <a:r>
                <a:rPr lang="en-US" sz="13800" dirty="0" smtClean="0">
                  <a:solidFill>
                    <a:schemeClr val="accent5">
                      <a:lumMod val="50000"/>
                    </a:schemeClr>
                  </a:solidFill>
                </a:rPr>
                <a:t>AND								</a:t>
              </a:r>
            </a:p>
            <a:p>
              <a:pPr algn="l">
                <a:lnSpc>
                  <a:spcPts val="6500"/>
                </a:lnSpc>
              </a:pPr>
              <a:endParaRPr lang="en-US" sz="13800" dirty="0">
                <a:solidFill>
                  <a:schemeClr val="accent5">
                    <a:lumMod val="50000"/>
                  </a:schemeClr>
                </a:solidFill>
              </a:endParaRPr>
            </a:p>
            <a:p>
              <a:pPr algn="l">
                <a:lnSpc>
                  <a:spcPts val="6500"/>
                </a:lnSpc>
              </a:pPr>
              <a:r>
                <a:rPr lang="en-US" sz="13800" dirty="0" smtClean="0">
                  <a:solidFill>
                    <a:schemeClr val="accent5">
                      <a:lumMod val="50000"/>
                    </a:schemeClr>
                  </a:solidFill>
                </a:rPr>
                <a:t>											…</a:t>
              </a:r>
              <a:endParaRPr lang="en-US" sz="5400" dirty="0">
                <a:solidFill>
                  <a:schemeClr val="accent5">
                    <a:lumMod val="50000"/>
                  </a:schemeClr>
                </a:solidFill>
              </a:endParaRPr>
            </a:p>
          </p:txBody>
        </p:sp>
        <p:sp>
          <p:nvSpPr>
            <p:cNvPr id="9" name="Title 1"/>
            <p:cNvSpPr txBox="1">
              <a:spLocks/>
            </p:cNvSpPr>
            <p:nvPr/>
          </p:nvSpPr>
          <p:spPr>
            <a:xfrm>
              <a:off x="1335999" y="-147421"/>
              <a:ext cx="8629934" cy="1368401"/>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algn="l">
                <a:lnSpc>
                  <a:spcPts val="6500"/>
                </a:lnSpc>
              </a:pPr>
              <a:r>
                <a:rPr lang="en-US" sz="5400" dirty="0" smtClean="0">
                  <a:solidFill>
                    <a:schemeClr val="accent5">
                      <a:lumMod val="50000"/>
                    </a:schemeClr>
                  </a:solidFill>
                </a:rPr>
                <a:t>Meaningful Use 2 </a:t>
              </a:r>
              <a:r>
                <a:rPr lang="en-US" sz="4800" dirty="0" smtClean="0">
                  <a:solidFill>
                    <a:schemeClr val="accent4">
                      <a:lumMod val="75000"/>
                    </a:schemeClr>
                  </a:solidFill>
                </a:rPr>
                <a:t>requires</a:t>
              </a:r>
              <a:r>
                <a:rPr lang="en-US" sz="5400" dirty="0" smtClean="0">
                  <a:solidFill>
                    <a:schemeClr val="accent5">
                      <a:lumMod val="50000"/>
                    </a:schemeClr>
                  </a:solidFill>
                </a:rPr>
                <a:t> SNOMED </a:t>
              </a:r>
            </a:p>
          </p:txBody>
        </p:sp>
      </p:grpSp>
      <p:grpSp>
        <p:nvGrpSpPr>
          <p:cNvPr id="8" name="Group 7" descr="calendar with ICD-10, Oct. 1, 2015 on it"/>
          <p:cNvGrpSpPr/>
          <p:nvPr/>
        </p:nvGrpSpPr>
        <p:grpSpPr>
          <a:xfrm>
            <a:off x="2895600" y="1656712"/>
            <a:ext cx="4724400" cy="3658238"/>
            <a:chOff x="4000500" y="1220836"/>
            <a:chExt cx="4724400" cy="3658238"/>
          </a:xfrm>
        </p:grpSpPr>
        <p:pic>
          <p:nvPicPr>
            <p:cNvPr id="3" name="Picture 2"/>
            <p:cNvPicPr>
              <a:picLocks noChangeAspect="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ackgroundRemoval t="63813" b="90872" l="2083" r="29087">
                          <a14:foregroundMark x1="25962" y1="65913" x2="25962" y2="65913"/>
                          <a14:foregroundMark x1="22837" y1="65832" x2="22837" y2="65832"/>
                          <a14:foregroundMark x1="20192" y1="65913" x2="20192" y2="65913"/>
                          <a14:foregroundMark x1="16987" y1="65913" x2="16987" y2="65913"/>
                          <a14:foregroundMark x1="14423" y1="66074" x2="14423" y2="66074"/>
                          <a14:foregroundMark x1="11218" y1="66317" x2="11218" y2="66317"/>
                          <a14:foregroundMark x1="8013" y1="66397" x2="8013" y2="66397"/>
                          <a14:foregroundMark x1="5609" y1="66640" x2="5609" y2="66640"/>
                        </a14:backgroundRemoval>
                      </a14:imgEffect>
                    </a14:imgLayer>
                  </a14:imgProps>
                </a:ext>
                <a:ext uri="{28A0092B-C50C-407E-A947-70E740481C1C}">
                  <a14:useLocalDpi xmlns:a14="http://schemas.microsoft.com/office/drawing/2010/main" val="0"/>
                </a:ext>
              </a:extLst>
            </a:blip>
            <a:srcRect l="1500" t="63333" r="70575" b="8519"/>
            <a:stretch/>
          </p:blipFill>
          <p:spPr>
            <a:xfrm>
              <a:off x="4182470" y="1220836"/>
              <a:ext cx="4378657" cy="3387062"/>
            </a:xfrm>
            <a:prstGeom prst="rect">
              <a:avLst/>
            </a:prstGeom>
          </p:spPr>
        </p:pic>
        <p:sp>
          <p:nvSpPr>
            <p:cNvPr id="7" name="Title 1"/>
            <p:cNvSpPr txBox="1">
              <a:spLocks/>
            </p:cNvSpPr>
            <p:nvPr/>
          </p:nvSpPr>
          <p:spPr>
            <a:xfrm>
              <a:off x="4000500" y="1830435"/>
              <a:ext cx="4724400" cy="3048639"/>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a:lnSpc>
                  <a:spcPts val="8500"/>
                </a:lnSpc>
              </a:pPr>
              <a:r>
                <a:rPr lang="en-US" sz="8000" b="1" dirty="0" smtClean="0">
                  <a:solidFill>
                    <a:schemeClr val="accent5">
                      <a:lumMod val="50000"/>
                    </a:schemeClr>
                  </a:solidFill>
                </a:rPr>
                <a:t>ICD-10</a:t>
              </a:r>
            </a:p>
            <a:p>
              <a:pPr>
                <a:lnSpc>
                  <a:spcPts val="8000"/>
                </a:lnSpc>
              </a:pPr>
              <a:r>
                <a:rPr lang="en-US" sz="8000" dirty="0" smtClean="0">
                  <a:solidFill>
                    <a:srgbClr val="C00000"/>
                  </a:solidFill>
                </a:rPr>
                <a:t>Oct. 1, 2015</a:t>
              </a:r>
              <a:endParaRPr lang="en-US" sz="8000" dirty="0">
                <a:solidFill>
                  <a:srgbClr val="C00000"/>
                </a:solidFill>
              </a:endParaRPr>
            </a:p>
          </p:txBody>
        </p:sp>
      </p:grpSp>
    </p:spTree>
    <p:extLst>
      <p:ext uri="{BB962C8B-B14F-4D97-AF65-F5344CB8AC3E}">
        <p14:creationId xmlns:p14="http://schemas.microsoft.com/office/powerpoint/2010/main" val="29912712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descr="&quot; &quot;"/>
          <p:cNvSpPr/>
          <p:nvPr/>
        </p:nvSpPr>
        <p:spPr>
          <a:xfrm>
            <a:off x="0" y="2971799"/>
            <a:ext cx="9144000" cy="2952751"/>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grpSp>
        <p:nvGrpSpPr>
          <p:cNvPr id="2" name="Group 1" descr="SNOMED-CT does not directly translate to ICD-10"/>
          <p:cNvGrpSpPr/>
          <p:nvPr/>
        </p:nvGrpSpPr>
        <p:grpSpPr>
          <a:xfrm>
            <a:off x="-30707" y="514350"/>
            <a:ext cx="9555707" cy="2885017"/>
            <a:chOff x="-30707" y="514350"/>
            <a:chExt cx="9555707" cy="2885017"/>
          </a:xfrm>
        </p:grpSpPr>
        <p:grpSp>
          <p:nvGrpSpPr>
            <p:cNvPr id="10" name="Group 9" descr="Snomed-CT does not directly translate to ICD-10"/>
            <p:cNvGrpSpPr/>
            <p:nvPr/>
          </p:nvGrpSpPr>
          <p:grpSpPr>
            <a:xfrm>
              <a:off x="-30707" y="838201"/>
              <a:ext cx="9555707" cy="2561166"/>
              <a:chOff x="-30707" y="1398323"/>
              <a:chExt cx="9555707" cy="2561166"/>
            </a:xfrm>
          </p:grpSpPr>
          <p:pic>
            <p:nvPicPr>
              <p:cNvPr id="12" name="Picture 11"/>
              <p:cNvPicPr>
                <a:picLocks noChangeAspect="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ackgroundRemoval t="7167" b="23759" l="7477" r="26395">
                            <a14:foregroundMark x1="14746" y1="19063" x2="14746" y2="19063"/>
                            <a14:foregroundMark x1="23207" y1="15347" x2="23207" y2="15347"/>
                            <a14:foregroundMark x1="11013" y1="18121" x2="11013" y2="18121"/>
                          </a14:backgroundRemoval>
                        </a14:imgEffect>
                      </a14:imgLayer>
                    </a14:imgProps>
                  </a:ext>
                  <a:ext uri="{28A0092B-C50C-407E-A947-70E740481C1C}">
                    <a14:useLocalDpi xmlns:a14="http://schemas.microsoft.com/office/drawing/2010/main" val="0"/>
                  </a:ext>
                </a:extLst>
              </a:blip>
              <a:srcRect l="8403" t="10445" r="73576" b="78517"/>
              <a:stretch/>
            </p:blipFill>
            <p:spPr>
              <a:xfrm>
                <a:off x="-30707" y="1398323"/>
                <a:ext cx="4191000" cy="2561166"/>
              </a:xfrm>
              <a:prstGeom prst="rect">
                <a:avLst/>
              </a:prstGeom>
            </p:spPr>
          </p:pic>
          <p:pic>
            <p:nvPicPr>
              <p:cNvPr id="13" name="Picture 12"/>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ackgroundRemoval t="7167" b="23759" l="7477" r="26395">
                            <a14:foregroundMark x1="14746" y1="19063" x2="14746" y2="19063"/>
                            <a14:foregroundMark x1="23207" y1="15347" x2="23207" y2="15347"/>
                            <a14:foregroundMark x1="11013" y1="18121" x2="11013" y2="18121"/>
                          </a14:backgroundRemoval>
                        </a14:imgEffect>
                      </a14:imgLayer>
                    </a14:imgProps>
                  </a:ext>
                  <a:ext uri="{28A0092B-C50C-407E-A947-70E740481C1C}">
                    <a14:useLocalDpi xmlns:a14="http://schemas.microsoft.com/office/drawing/2010/main" val="0"/>
                  </a:ext>
                </a:extLst>
              </a:blip>
              <a:srcRect l="8403" t="10445" r="73576" b="78517"/>
              <a:stretch/>
            </p:blipFill>
            <p:spPr>
              <a:xfrm>
                <a:off x="5334000" y="1398323"/>
                <a:ext cx="4191000" cy="2561166"/>
              </a:xfrm>
              <a:prstGeom prst="rect">
                <a:avLst/>
              </a:prstGeom>
            </p:spPr>
          </p:pic>
          <p:sp>
            <p:nvSpPr>
              <p:cNvPr id="14" name="Left-Right Arrow 13"/>
              <p:cNvSpPr/>
              <p:nvPr/>
            </p:nvSpPr>
            <p:spPr bwMode="auto">
              <a:xfrm>
                <a:off x="3648092" y="2236522"/>
                <a:ext cx="1914508" cy="533400"/>
              </a:xfrm>
              <a:prstGeom prst="leftRightArrow">
                <a:avLst/>
              </a:prstGeom>
              <a:solidFill>
                <a:schemeClr val="accent5"/>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accent1">
                      <a:lumMod val="50000"/>
                    </a:schemeClr>
                  </a:solidFill>
                  <a:effectLst/>
                  <a:latin typeface="Levenim MT" panose="02010502060101010101" pitchFamily="2" charset="-79"/>
                  <a:cs typeface="Levenim MT" panose="02010502060101010101" pitchFamily="2" charset="-79"/>
                </a:endParaRPr>
              </a:p>
            </p:txBody>
          </p:sp>
          <p:sp>
            <p:nvSpPr>
              <p:cNvPr id="15" name="TextBox 14"/>
              <p:cNvSpPr txBox="1"/>
              <p:nvPr/>
            </p:nvSpPr>
            <p:spPr>
              <a:xfrm>
                <a:off x="345015" y="2062036"/>
                <a:ext cx="2093385" cy="707886"/>
              </a:xfrm>
              <a:prstGeom prst="rect">
                <a:avLst/>
              </a:prstGeom>
              <a:noFill/>
            </p:spPr>
            <p:txBody>
              <a:bodyPr wrap="square" rtlCol="0">
                <a:spAutoFit/>
              </a:bodyPr>
              <a:lstStyle/>
              <a:p>
                <a:pPr algn="ctr"/>
                <a:r>
                  <a:rPr lang="en-US" sz="4000" dirty="0" smtClean="0">
                    <a:solidFill>
                      <a:schemeClr val="accent5">
                        <a:lumMod val="50000"/>
                      </a:schemeClr>
                    </a:solidFill>
                    <a:latin typeface="Agency FB" panose="020B0503020202020204" pitchFamily="34" charset="0"/>
                    <a:cs typeface="Levenim MT" panose="02010502060101010101" pitchFamily="2" charset="-79"/>
                  </a:rPr>
                  <a:t>SNOMED-CT</a:t>
                </a:r>
                <a:endParaRPr lang="en-US" sz="2400" dirty="0">
                  <a:solidFill>
                    <a:schemeClr val="accent5">
                      <a:lumMod val="50000"/>
                    </a:schemeClr>
                  </a:solidFill>
                  <a:latin typeface="Agency FB" panose="020B0503020202020204" pitchFamily="34" charset="0"/>
                  <a:cs typeface="Levenim MT" panose="02010502060101010101" pitchFamily="2" charset="-79"/>
                </a:endParaRPr>
              </a:p>
            </p:txBody>
          </p:sp>
        </p:grpSp>
        <p:sp>
          <p:nvSpPr>
            <p:cNvPr id="17" name="TextBox 16"/>
            <p:cNvSpPr txBox="1"/>
            <p:nvPr/>
          </p:nvSpPr>
          <p:spPr>
            <a:xfrm>
              <a:off x="5689614" y="1440358"/>
              <a:ext cx="2093385" cy="830997"/>
            </a:xfrm>
            <a:prstGeom prst="rect">
              <a:avLst/>
            </a:prstGeom>
            <a:noFill/>
          </p:spPr>
          <p:txBody>
            <a:bodyPr wrap="square" rtlCol="0">
              <a:spAutoFit/>
            </a:bodyPr>
            <a:lstStyle/>
            <a:p>
              <a:pPr algn="ctr"/>
              <a:r>
                <a:rPr lang="en-US" sz="4800" dirty="0" smtClean="0">
                  <a:solidFill>
                    <a:schemeClr val="accent5">
                      <a:lumMod val="50000"/>
                    </a:schemeClr>
                  </a:solidFill>
                  <a:latin typeface="Agency FB" panose="020B0503020202020204" pitchFamily="34" charset="0"/>
                  <a:cs typeface="Levenim MT" panose="02010502060101010101" pitchFamily="2" charset="-79"/>
                </a:rPr>
                <a:t>ICD-10</a:t>
              </a:r>
              <a:endParaRPr lang="en-US" sz="3200" dirty="0">
                <a:solidFill>
                  <a:schemeClr val="accent5">
                    <a:lumMod val="50000"/>
                  </a:schemeClr>
                </a:solidFill>
                <a:latin typeface="Agency FB" panose="020B0503020202020204" pitchFamily="34" charset="0"/>
                <a:cs typeface="Levenim MT" panose="02010502060101010101" pitchFamily="2" charset="-79"/>
              </a:endParaRPr>
            </a:p>
          </p:txBody>
        </p:sp>
        <p:sp>
          <p:nvSpPr>
            <p:cNvPr id="4" name="Multiply 3"/>
            <p:cNvSpPr/>
            <p:nvPr/>
          </p:nvSpPr>
          <p:spPr>
            <a:xfrm>
              <a:off x="3393015" y="514350"/>
              <a:ext cx="2286000" cy="2743200"/>
            </a:xfrm>
            <a:prstGeom prst="mathMultiply">
              <a:avLst>
                <a:gd name="adj1" fmla="val 1447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sp>
        <p:nvSpPr>
          <p:cNvPr id="19" name="Title 1" descr="… yet there is no direct translation -  &#10;"/>
          <p:cNvSpPr txBox="1">
            <a:spLocks/>
          </p:cNvSpPr>
          <p:nvPr/>
        </p:nvSpPr>
        <p:spPr>
          <a:xfrm>
            <a:off x="94488" y="3378879"/>
            <a:ext cx="8991600" cy="1368401"/>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a:lnSpc>
                <a:spcPts val="6500"/>
              </a:lnSpc>
            </a:pPr>
            <a:r>
              <a:rPr lang="en-US" sz="5400" dirty="0" smtClean="0">
                <a:solidFill>
                  <a:schemeClr val="accent5">
                    <a:lumMod val="50000"/>
                  </a:schemeClr>
                </a:solidFill>
              </a:rPr>
              <a:t>… yet there is no direct translation -  </a:t>
            </a:r>
          </a:p>
        </p:txBody>
      </p:sp>
      <p:sp>
        <p:nvSpPr>
          <p:cNvPr id="20" name="Title 1" descr="Then what?"/>
          <p:cNvSpPr txBox="1">
            <a:spLocks/>
          </p:cNvSpPr>
          <p:nvPr/>
        </p:nvSpPr>
        <p:spPr>
          <a:xfrm>
            <a:off x="395169" y="3714750"/>
            <a:ext cx="8672631" cy="1368401"/>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algn="r">
              <a:lnSpc>
                <a:spcPts val="6500"/>
              </a:lnSpc>
            </a:pPr>
            <a:endParaRPr lang="en-US" sz="4800" b="1" dirty="0" smtClean="0">
              <a:solidFill>
                <a:schemeClr val="accent4">
                  <a:lumMod val="20000"/>
                  <a:lumOff val="80000"/>
                </a:schemeClr>
              </a:solidFill>
            </a:endParaRPr>
          </a:p>
        </p:txBody>
      </p:sp>
    </p:spTree>
    <p:extLst>
      <p:ext uri="{BB962C8B-B14F-4D97-AF65-F5344CB8AC3E}">
        <p14:creationId xmlns:p14="http://schemas.microsoft.com/office/powerpoint/2010/main" val="29112529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6" name="Rectangle 5" descr="&quot; &quot;"/>
          <p:cNvSpPr/>
          <p:nvPr/>
        </p:nvSpPr>
        <p:spPr>
          <a:xfrm>
            <a:off x="0" y="3969030"/>
            <a:ext cx="9144000" cy="11971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sp>
        <p:nvSpPr>
          <p:cNvPr id="2" name="Title 1" descr="Problem List"/>
          <p:cNvSpPr>
            <a:spLocks noGrp="1"/>
          </p:cNvSpPr>
          <p:nvPr>
            <p:ph type="title" idx="4294967295"/>
          </p:nvPr>
        </p:nvSpPr>
        <p:spPr>
          <a:xfrm>
            <a:off x="0" y="4076700"/>
            <a:ext cx="9144000" cy="857250"/>
          </a:xfrm>
        </p:spPr>
        <p:txBody>
          <a:bodyPr>
            <a:noAutofit/>
          </a:bodyPr>
          <a:lstStyle/>
          <a:p>
            <a:r>
              <a:rPr lang="en-US" sz="6600" dirty="0" smtClean="0">
                <a:solidFill>
                  <a:schemeClr val="accent5">
                    <a:lumMod val="50000"/>
                  </a:schemeClr>
                </a:solidFill>
              </a:rPr>
              <a:t>Encounter form problem List</a:t>
            </a:r>
            <a:endParaRPr lang="en-US" sz="6600" dirty="0">
              <a:solidFill>
                <a:schemeClr val="accent5">
                  <a:lumMod val="50000"/>
                </a:schemeClr>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393" t="7923" r="33036" b="42206"/>
          <a:stretch/>
        </p:blipFill>
        <p:spPr>
          <a:xfrm>
            <a:off x="1440199" y="158882"/>
            <a:ext cx="6263602" cy="3577954"/>
          </a:xfrm>
          <a:prstGeom prst="rect">
            <a:avLst/>
          </a:prstGeom>
        </p:spPr>
      </p:pic>
    </p:spTree>
    <p:extLst>
      <p:ext uri="{BB962C8B-B14F-4D97-AF65-F5344CB8AC3E}">
        <p14:creationId xmlns:p14="http://schemas.microsoft.com/office/powerpoint/2010/main" val="7865325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Rectangle 4" descr="&quot; &quot;"/>
          <p:cNvSpPr/>
          <p:nvPr/>
        </p:nvSpPr>
        <p:spPr>
          <a:xfrm>
            <a:off x="-143301" y="3946386"/>
            <a:ext cx="9144000" cy="11971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sp>
        <p:nvSpPr>
          <p:cNvPr id="6" name="Title 1" descr="ICD-9 Problem List&#10;"/>
          <p:cNvSpPr txBox="1">
            <a:spLocks/>
          </p:cNvSpPr>
          <p:nvPr/>
        </p:nvSpPr>
        <p:spPr>
          <a:xfrm>
            <a:off x="0" y="4076700"/>
            <a:ext cx="9144000" cy="857250"/>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r>
              <a:rPr lang="en-US" sz="8800" dirty="0" smtClean="0">
                <a:solidFill>
                  <a:schemeClr val="accent5">
                    <a:lumMod val="50000"/>
                  </a:schemeClr>
                </a:solidFill>
              </a:rPr>
              <a:t>Problem List Tab</a:t>
            </a:r>
            <a:endParaRPr lang="en-US" sz="8800" dirty="0">
              <a:solidFill>
                <a:schemeClr val="accent5">
                  <a:lumMod val="50000"/>
                </a:schemeClr>
              </a:solidFill>
            </a:endParaRPr>
          </a:p>
        </p:txBody>
      </p:sp>
      <p:pic>
        <p:nvPicPr>
          <p:cNvPr id="4" name="Picture 3" descr="Active problem list with Stat, Desciption, Onset date, last update, location"/>
          <p:cNvPicPr>
            <a:picLocks noGrp="1" noChangeAspect="1"/>
          </p:cNvPicPr>
          <p:nvPr isPhoto="1"/>
        </p:nvPicPr>
        <p:blipFill rotWithShape="1">
          <a:blip r:embed="rId3">
            <a:lum/>
            <a:extLst>
              <a:ext uri="{28A0092B-C50C-407E-A947-70E740481C1C}">
                <a14:useLocalDpi xmlns:a14="http://schemas.microsoft.com/office/drawing/2010/main" val="0"/>
              </a:ext>
            </a:extLst>
          </a:blip>
          <a:srcRect l="80767" r="735" b="72364"/>
          <a:stretch/>
        </p:blipFill>
        <p:spPr>
          <a:xfrm>
            <a:off x="5297606" y="209550"/>
            <a:ext cx="3703093" cy="2755609"/>
          </a:xfrm>
          <a:prstGeom prst="rect">
            <a:avLst/>
          </a:prstGeom>
          <a:noFill/>
          <a:ln>
            <a:noFill/>
          </a:ln>
        </p:spPr>
      </p:pic>
      <p:pic>
        <p:nvPicPr>
          <p:cNvPr id="3" name="Picture 2" descr="problem list with Arthritis and Hyperlipididemia"/>
          <p:cNvPicPr>
            <a:picLocks noGrp="1" noChangeAspect="1"/>
          </p:cNvPicPr>
          <p:nvPr isPhoto="1"/>
        </p:nvPicPr>
        <p:blipFill rotWithShape="1">
          <a:blip r:embed="rId3">
            <a:lum/>
            <a:extLst>
              <a:ext uri="{28A0092B-C50C-407E-A947-70E740481C1C}">
                <a14:useLocalDpi xmlns:a14="http://schemas.microsoft.com/office/drawing/2010/main" val="0"/>
              </a:ext>
            </a:extLst>
          </a:blip>
          <a:srcRect l="9856" r="63857" b="72363"/>
          <a:stretch/>
        </p:blipFill>
        <p:spPr>
          <a:xfrm>
            <a:off x="152400" y="209550"/>
            <a:ext cx="5262177" cy="2755609"/>
          </a:xfrm>
          <a:prstGeom prst="rect">
            <a:avLst/>
          </a:prstGeom>
          <a:noFill/>
          <a:ln>
            <a:noFill/>
          </a:ln>
        </p:spPr>
      </p:pic>
    </p:spTree>
    <p:extLst>
      <p:ext uri="{BB962C8B-B14F-4D97-AF65-F5344CB8AC3E}">
        <p14:creationId xmlns:p14="http://schemas.microsoft.com/office/powerpoint/2010/main" val="4128069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9" name="Picture 8" descr="Active problem list, hyperlipidemia (ICD-9-CM- 27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9" y="12383"/>
            <a:ext cx="9071634" cy="3956647"/>
          </a:xfrm>
          <a:prstGeom prst="rect">
            <a:avLst/>
          </a:prstGeom>
        </p:spPr>
      </p:pic>
      <p:sp>
        <p:nvSpPr>
          <p:cNvPr id="7" name="Rectangle 6" descr="&quot; &quot;"/>
          <p:cNvSpPr/>
          <p:nvPr/>
        </p:nvSpPr>
        <p:spPr>
          <a:xfrm>
            <a:off x="-1091119" y="2266950"/>
            <a:ext cx="1123949" cy="5943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0" name="Rectangle 9"/>
          <p:cNvSpPr/>
          <p:nvPr/>
        </p:nvSpPr>
        <p:spPr>
          <a:xfrm>
            <a:off x="0" y="3969030"/>
            <a:ext cx="9144000" cy="11971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sp>
        <p:nvSpPr>
          <p:cNvPr id="11" name="Title 1" descr="Detailed View: Problem List&#10;"/>
          <p:cNvSpPr txBox="1">
            <a:spLocks/>
          </p:cNvSpPr>
          <p:nvPr/>
        </p:nvSpPr>
        <p:spPr>
          <a:xfrm>
            <a:off x="0" y="4076700"/>
            <a:ext cx="9144000" cy="857250"/>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r>
              <a:rPr lang="en-US" sz="8000" dirty="0" smtClean="0">
                <a:solidFill>
                  <a:schemeClr val="accent5">
                    <a:lumMod val="50000"/>
                  </a:schemeClr>
                </a:solidFill>
              </a:rPr>
              <a:t>Problem Detailed View</a:t>
            </a:r>
            <a:endParaRPr lang="en-US" sz="8000" dirty="0">
              <a:solidFill>
                <a:schemeClr val="accent5">
                  <a:lumMod val="50000"/>
                </a:schemeClr>
              </a:solidFill>
            </a:endParaRPr>
          </a:p>
        </p:txBody>
      </p:sp>
    </p:spTree>
    <p:extLst>
      <p:ext uri="{BB962C8B-B14F-4D97-AF65-F5344CB8AC3E}">
        <p14:creationId xmlns:p14="http://schemas.microsoft.com/office/powerpoint/2010/main" val="1046133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grpSp>
        <p:nvGrpSpPr>
          <p:cNvPr id="6" name="Group 5" descr="&quot; &quot;"/>
          <p:cNvGrpSpPr/>
          <p:nvPr/>
        </p:nvGrpSpPr>
        <p:grpSpPr>
          <a:xfrm>
            <a:off x="-457200" y="-400050"/>
            <a:ext cx="9829800" cy="5810250"/>
            <a:chOff x="-457200" y="-400050"/>
            <a:chExt cx="9829800" cy="581025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35" t="18940" r="-20" b="564"/>
            <a:stretch/>
          </p:blipFill>
          <p:spPr>
            <a:xfrm>
              <a:off x="-304800" y="-171450"/>
              <a:ext cx="9677400" cy="5314950"/>
            </a:xfrm>
            <a:prstGeom prst="rect">
              <a:avLst/>
            </a:prstGeom>
          </p:spPr>
        </p:pic>
        <p:sp>
          <p:nvSpPr>
            <p:cNvPr id="5" name="Rectangle 4"/>
            <p:cNvSpPr/>
            <p:nvPr/>
          </p:nvSpPr>
          <p:spPr>
            <a:xfrm>
              <a:off x="-457200" y="-400050"/>
              <a:ext cx="9753600" cy="5810250"/>
            </a:xfrm>
            <a:prstGeom prst="rect">
              <a:avLst/>
            </a:prstGeom>
            <a:solidFill>
              <a:schemeClr val="accent5">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sp>
        <p:nvSpPr>
          <p:cNvPr id="2" name="Title 1"/>
          <p:cNvSpPr>
            <a:spLocks noGrp="1"/>
          </p:cNvSpPr>
          <p:nvPr>
            <p:ph type="title" idx="4294967295"/>
          </p:nvPr>
        </p:nvSpPr>
        <p:spPr>
          <a:xfrm>
            <a:off x="152400" y="3771900"/>
            <a:ext cx="8229600" cy="857250"/>
          </a:xfrm>
        </p:spPr>
        <p:txBody>
          <a:bodyPr>
            <a:noAutofit/>
          </a:bodyPr>
          <a:lstStyle/>
          <a:p>
            <a:pPr algn="l"/>
            <a:r>
              <a:rPr lang="en-US" sz="11500" dirty="0" smtClean="0">
                <a:solidFill>
                  <a:schemeClr val="accent5">
                    <a:lumMod val="50000"/>
                  </a:schemeClr>
                </a:solidFill>
              </a:rPr>
              <a:t>Objectives</a:t>
            </a:r>
            <a:endParaRPr lang="en-US" sz="11500" dirty="0">
              <a:solidFill>
                <a:schemeClr val="accent5">
                  <a:lumMod val="50000"/>
                </a:schemeClr>
              </a:solidFill>
            </a:endParaRPr>
          </a:p>
        </p:txBody>
      </p:sp>
    </p:spTree>
    <p:extLst>
      <p:ext uri="{BB962C8B-B14F-4D97-AF65-F5344CB8AC3E}">
        <p14:creationId xmlns:p14="http://schemas.microsoft.com/office/powerpoint/2010/main" val="8001391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descr="&quot; &quot;"/>
          <p:cNvSpPr/>
          <p:nvPr/>
        </p:nvSpPr>
        <p:spPr>
          <a:xfrm>
            <a:off x="0" y="-23336"/>
            <a:ext cx="9144000" cy="1197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sp>
        <p:nvSpPr>
          <p:cNvPr id="10" name="Title 1" descr="POLL QUESTION&#10;"/>
          <p:cNvSpPr txBox="1">
            <a:spLocks/>
          </p:cNvSpPr>
          <p:nvPr/>
        </p:nvSpPr>
        <p:spPr bwMode="auto">
          <a:xfrm>
            <a:off x="228600" y="152400"/>
            <a:ext cx="8778922" cy="87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r"/>
            <a:r>
              <a:rPr lang="en-US" sz="8800" kern="0" dirty="0" smtClean="0">
                <a:solidFill>
                  <a:srgbClr val="3494BA">
                    <a:lumMod val="50000"/>
                  </a:srgbClr>
                </a:solidFill>
                <a:latin typeface="Agency FB" panose="020B0503020202020204" pitchFamily="34" charset="0"/>
              </a:rPr>
              <a:t>POLL QUESTION</a:t>
            </a:r>
            <a:endParaRPr lang="en-US" sz="8800" kern="0" dirty="0">
              <a:solidFill>
                <a:srgbClr val="3494BA">
                  <a:lumMod val="50000"/>
                </a:srgbClr>
              </a:solidFill>
              <a:latin typeface="Agency FB" panose="020B0503020202020204" pitchFamily="34" charset="0"/>
            </a:endParaRPr>
          </a:p>
        </p:txBody>
      </p:sp>
      <p:sp>
        <p:nvSpPr>
          <p:cNvPr id="17" name="Title 1" descr="What happens to problems in the problem list coded with ICD-9 codes as of 10/1/2015?&#10;"/>
          <p:cNvSpPr txBox="1">
            <a:spLocks/>
          </p:cNvSpPr>
          <p:nvPr/>
        </p:nvSpPr>
        <p:spPr bwMode="auto">
          <a:xfrm>
            <a:off x="251346" y="1100278"/>
            <a:ext cx="8587854" cy="122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l"/>
            <a:r>
              <a:rPr lang="en-US" sz="3600" kern="0" dirty="0">
                <a:solidFill>
                  <a:srgbClr val="3494BA">
                    <a:lumMod val="50000"/>
                  </a:srgbClr>
                </a:solidFill>
                <a:latin typeface="Agency FB" panose="020B0503020202020204" pitchFamily="34" charset="0"/>
                <a:cs typeface="Levenim MT" panose="02010502060101010101" pitchFamily="2" charset="-79"/>
              </a:rPr>
              <a:t>What happens to problems in the problem list coded with </a:t>
            </a:r>
            <a:r>
              <a:rPr lang="en-US" sz="3600" kern="0" dirty="0" smtClean="0">
                <a:solidFill>
                  <a:srgbClr val="3494BA">
                    <a:lumMod val="50000"/>
                  </a:srgbClr>
                </a:solidFill>
                <a:latin typeface="Agency FB" panose="020B0503020202020204" pitchFamily="34" charset="0"/>
                <a:cs typeface="Levenim MT" panose="02010502060101010101" pitchFamily="2" charset="-79"/>
              </a:rPr>
              <a:t>ICD-9 </a:t>
            </a:r>
            <a:r>
              <a:rPr lang="en-US" sz="3600" kern="0" dirty="0">
                <a:solidFill>
                  <a:srgbClr val="3494BA">
                    <a:lumMod val="50000"/>
                  </a:srgbClr>
                </a:solidFill>
                <a:latin typeface="Agency FB" panose="020B0503020202020204" pitchFamily="34" charset="0"/>
                <a:cs typeface="Levenim MT" panose="02010502060101010101" pitchFamily="2" charset="-79"/>
              </a:rPr>
              <a:t>codes as of 10/1/2015</a:t>
            </a:r>
            <a:r>
              <a:rPr lang="en-US" sz="3600" kern="0" dirty="0" smtClean="0">
                <a:solidFill>
                  <a:srgbClr val="3494BA">
                    <a:lumMod val="50000"/>
                  </a:srgbClr>
                </a:solidFill>
                <a:latin typeface="Agency FB" panose="020B0503020202020204" pitchFamily="34" charset="0"/>
                <a:cs typeface="Levenim MT" panose="02010502060101010101" pitchFamily="2" charset="-79"/>
              </a:rPr>
              <a:t>?</a:t>
            </a:r>
            <a:endParaRPr lang="en-US" sz="2800" kern="0" dirty="0" smtClean="0">
              <a:solidFill>
                <a:srgbClr val="3494BA">
                  <a:lumMod val="50000"/>
                </a:srgbClr>
              </a:solidFill>
              <a:latin typeface="Agency FB" panose="020B0503020202020204" pitchFamily="34" charset="0"/>
              <a:cs typeface="Levenim MT" panose="02010502060101010101" pitchFamily="2" charset="-79"/>
            </a:endParaRPr>
          </a:p>
        </p:txBody>
      </p:sp>
      <p:sp>
        <p:nvSpPr>
          <p:cNvPr id="6" name="Title 1" descr="A. They disappear from the problem list&#10;B. They are automatically converted to SNOMED codes&#10;C. They are automatically converted to ICD-10 codes&#10;D. They remain on the list but are no longer valid and cannot be used for encounter completion&#10;"/>
          <p:cNvSpPr txBox="1">
            <a:spLocks/>
          </p:cNvSpPr>
          <p:nvPr/>
        </p:nvSpPr>
        <p:spPr bwMode="auto">
          <a:xfrm>
            <a:off x="212650" y="2628900"/>
            <a:ext cx="8093149"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marL="914400" lvl="1" indent="-457200" algn="l">
              <a:lnSpc>
                <a:spcPts val="3500"/>
              </a:lnSpc>
              <a:buFont typeface="+mj-lt"/>
              <a:buAutoNum type="alphaUcPeriod"/>
            </a:pPr>
            <a:r>
              <a:rPr lang="en-US" sz="3200" kern="0" dirty="0" smtClean="0">
                <a:solidFill>
                  <a:srgbClr val="3494BA">
                    <a:lumMod val="50000"/>
                  </a:srgbClr>
                </a:solidFill>
                <a:latin typeface="Agency FB" panose="020B0503020202020204" pitchFamily="34" charset="0"/>
                <a:cs typeface="Levenim MT" panose="02010502060101010101" pitchFamily="2" charset="-79"/>
              </a:rPr>
              <a:t>They </a:t>
            </a:r>
            <a:r>
              <a:rPr lang="en-US" sz="3200" kern="0" dirty="0">
                <a:solidFill>
                  <a:srgbClr val="3494BA">
                    <a:lumMod val="50000"/>
                  </a:srgbClr>
                </a:solidFill>
                <a:latin typeface="Agency FB" panose="020B0503020202020204" pitchFamily="34" charset="0"/>
                <a:cs typeface="Levenim MT" panose="02010502060101010101" pitchFamily="2" charset="-79"/>
              </a:rPr>
              <a:t>disappear from the problem </a:t>
            </a:r>
            <a:r>
              <a:rPr lang="en-US" sz="3200" kern="0" dirty="0" smtClean="0">
                <a:solidFill>
                  <a:srgbClr val="3494BA">
                    <a:lumMod val="50000"/>
                  </a:srgbClr>
                </a:solidFill>
                <a:latin typeface="Agency FB" panose="020B0503020202020204" pitchFamily="34" charset="0"/>
                <a:cs typeface="Levenim MT" panose="02010502060101010101" pitchFamily="2" charset="-79"/>
              </a:rPr>
              <a:t>list</a:t>
            </a:r>
          </a:p>
          <a:p>
            <a:pPr marL="914400" lvl="1" indent="-457200" algn="l">
              <a:lnSpc>
                <a:spcPts val="3500"/>
              </a:lnSpc>
              <a:buFont typeface="+mj-lt"/>
              <a:buAutoNum type="alphaUcPeriod"/>
            </a:pPr>
            <a:r>
              <a:rPr lang="en-US" sz="3200" kern="0" dirty="0" smtClean="0">
                <a:solidFill>
                  <a:srgbClr val="3494BA">
                    <a:lumMod val="50000"/>
                  </a:srgbClr>
                </a:solidFill>
                <a:latin typeface="Agency FB" panose="020B0503020202020204" pitchFamily="34" charset="0"/>
                <a:cs typeface="Levenim MT" panose="02010502060101010101" pitchFamily="2" charset="-79"/>
              </a:rPr>
              <a:t>They </a:t>
            </a:r>
            <a:r>
              <a:rPr lang="en-US" sz="3200" kern="0" dirty="0">
                <a:solidFill>
                  <a:srgbClr val="3494BA">
                    <a:lumMod val="50000"/>
                  </a:srgbClr>
                </a:solidFill>
                <a:latin typeface="Agency FB" panose="020B0503020202020204" pitchFamily="34" charset="0"/>
                <a:cs typeface="Levenim MT" panose="02010502060101010101" pitchFamily="2" charset="-79"/>
              </a:rPr>
              <a:t>are automatically converted to SNOMED </a:t>
            </a:r>
            <a:r>
              <a:rPr lang="en-US" sz="3200" kern="0" dirty="0" smtClean="0">
                <a:solidFill>
                  <a:srgbClr val="3494BA">
                    <a:lumMod val="50000"/>
                  </a:srgbClr>
                </a:solidFill>
                <a:latin typeface="Agency FB" panose="020B0503020202020204" pitchFamily="34" charset="0"/>
                <a:cs typeface="Levenim MT" panose="02010502060101010101" pitchFamily="2" charset="-79"/>
              </a:rPr>
              <a:t>codes</a:t>
            </a:r>
          </a:p>
          <a:p>
            <a:pPr marL="914400" lvl="1" indent="-457200" algn="l">
              <a:lnSpc>
                <a:spcPts val="3500"/>
              </a:lnSpc>
              <a:buFont typeface="+mj-lt"/>
              <a:buAutoNum type="alphaUcPeriod"/>
            </a:pPr>
            <a:r>
              <a:rPr lang="en-US" sz="3200" kern="0" dirty="0" smtClean="0">
                <a:solidFill>
                  <a:srgbClr val="3494BA">
                    <a:lumMod val="50000"/>
                  </a:srgbClr>
                </a:solidFill>
                <a:latin typeface="Agency FB" panose="020B0503020202020204" pitchFamily="34" charset="0"/>
                <a:cs typeface="Levenim MT" panose="02010502060101010101" pitchFamily="2" charset="-79"/>
              </a:rPr>
              <a:t>They </a:t>
            </a:r>
            <a:r>
              <a:rPr lang="en-US" sz="3200" kern="0" dirty="0">
                <a:solidFill>
                  <a:srgbClr val="3494BA">
                    <a:lumMod val="50000"/>
                  </a:srgbClr>
                </a:solidFill>
                <a:latin typeface="Agency FB" panose="020B0503020202020204" pitchFamily="34" charset="0"/>
                <a:cs typeface="Levenim MT" panose="02010502060101010101" pitchFamily="2" charset="-79"/>
              </a:rPr>
              <a:t>are automatically converted to </a:t>
            </a:r>
            <a:r>
              <a:rPr lang="en-US" sz="3200" kern="0" dirty="0" smtClean="0">
                <a:solidFill>
                  <a:srgbClr val="3494BA">
                    <a:lumMod val="50000"/>
                  </a:srgbClr>
                </a:solidFill>
                <a:latin typeface="Agency FB" panose="020B0503020202020204" pitchFamily="34" charset="0"/>
                <a:cs typeface="Levenim MT" panose="02010502060101010101" pitchFamily="2" charset="-79"/>
              </a:rPr>
              <a:t>ICD-10 codes</a:t>
            </a:r>
          </a:p>
          <a:p>
            <a:pPr marL="914400" lvl="1" indent="-457200" algn="l">
              <a:lnSpc>
                <a:spcPts val="3500"/>
              </a:lnSpc>
              <a:buFont typeface="+mj-lt"/>
              <a:buAutoNum type="alphaUcPeriod"/>
            </a:pPr>
            <a:r>
              <a:rPr lang="en-US" sz="3200" kern="0" dirty="0" smtClean="0">
                <a:solidFill>
                  <a:srgbClr val="3494BA">
                    <a:lumMod val="50000"/>
                  </a:srgbClr>
                </a:solidFill>
                <a:latin typeface="Agency FB" panose="020B0503020202020204" pitchFamily="34" charset="0"/>
                <a:cs typeface="Levenim MT" panose="02010502060101010101" pitchFamily="2" charset="-79"/>
              </a:rPr>
              <a:t>They </a:t>
            </a:r>
            <a:r>
              <a:rPr lang="en-US" sz="3200" kern="0" dirty="0">
                <a:solidFill>
                  <a:srgbClr val="3494BA">
                    <a:lumMod val="50000"/>
                  </a:srgbClr>
                </a:solidFill>
                <a:latin typeface="Agency FB" panose="020B0503020202020204" pitchFamily="34" charset="0"/>
                <a:cs typeface="Levenim MT" panose="02010502060101010101" pitchFamily="2" charset="-79"/>
              </a:rPr>
              <a:t>remain on the list but are no longer </a:t>
            </a:r>
            <a:r>
              <a:rPr lang="en-US" sz="3200" kern="0" dirty="0" smtClean="0">
                <a:solidFill>
                  <a:srgbClr val="3494BA">
                    <a:lumMod val="50000"/>
                  </a:srgbClr>
                </a:solidFill>
                <a:latin typeface="Agency FB" panose="020B0503020202020204" pitchFamily="34" charset="0"/>
                <a:cs typeface="Levenim MT" panose="02010502060101010101" pitchFamily="2" charset="-79"/>
              </a:rPr>
              <a:t>valid </a:t>
            </a:r>
            <a:r>
              <a:rPr lang="en-US" sz="3200" kern="0" dirty="0">
                <a:solidFill>
                  <a:srgbClr val="3494BA">
                    <a:lumMod val="50000"/>
                  </a:srgbClr>
                </a:solidFill>
                <a:latin typeface="Agency FB" panose="020B0503020202020204" pitchFamily="34" charset="0"/>
                <a:cs typeface="Levenim MT" panose="02010502060101010101" pitchFamily="2" charset="-79"/>
              </a:rPr>
              <a:t>and cannot be used for encounter completion</a:t>
            </a:r>
          </a:p>
          <a:p>
            <a:pPr algn="l">
              <a:lnSpc>
                <a:spcPts val="3500"/>
              </a:lnSpc>
            </a:pPr>
            <a:endParaRPr lang="en-US" sz="3200" kern="0" dirty="0" smtClean="0">
              <a:solidFill>
                <a:srgbClr val="3494BA">
                  <a:lumMod val="50000"/>
                </a:srgbClr>
              </a:solidFill>
              <a:latin typeface="Agency FB" panose="020B0503020202020204" pitchFamily="34" charset="0"/>
              <a:cs typeface="Levenim MT" panose="02010502060101010101" pitchFamily="2" charset="-79"/>
            </a:endParaRPr>
          </a:p>
        </p:txBody>
      </p:sp>
      <p:pic>
        <p:nvPicPr>
          <p:cNvPr id="11" name="Picture 10"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 y="-290"/>
            <a:ext cx="1151021" cy="115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5378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3" name="Picture 2" descr="two golden retriever puppies"/>
          <p:cNvPicPr>
            <a:picLocks noChangeAspect="1"/>
          </p:cNvPicPr>
          <p:nvPr/>
        </p:nvPicPr>
        <p:blipFill rotWithShape="1">
          <a:blip r:embed="rId3" cstate="print">
            <a:extLst>
              <a:ext uri="{28A0092B-C50C-407E-A947-70E740481C1C}">
                <a14:useLocalDpi xmlns:a14="http://schemas.microsoft.com/office/drawing/2010/main" val="0"/>
              </a:ext>
            </a:extLst>
          </a:blip>
          <a:srcRect t="10538" b="12929"/>
          <a:stretch/>
        </p:blipFill>
        <p:spPr>
          <a:xfrm>
            <a:off x="457200" y="210233"/>
            <a:ext cx="8229600" cy="4723717"/>
          </a:xfrm>
          <a:prstGeom prst="rect">
            <a:avLst/>
          </a:prstGeom>
        </p:spPr>
      </p:pic>
    </p:spTree>
    <p:extLst>
      <p:ext uri="{BB962C8B-B14F-4D97-AF65-F5344CB8AC3E}">
        <p14:creationId xmlns:p14="http://schemas.microsoft.com/office/powerpoint/2010/main" val="1117600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3" name="Picture 2" descr="golden retriever pupp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3252509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3" name="Picture 2" descr="Lamp"/>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100" y="-1314450"/>
            <a:ext cx="9153099" cy="8641079"/>
          </a:xfrm>
          <a:prstGeom prst="rect">
            <a:avLst/>
          </a:prstGeom>
        </p:spPr>
      </p:pic>
      <p:sp>
        <p:nvSpPr>
          <p:cNvPr id="2" name="Title 1"/>
          <p:cNvSpPr>
            <a:spLocks noGrp="1"/>
          </p:cNvSpPr>
          <p:nvPr>
            <p:ph type="title" idx="4294967295"/>
          </p:nvPr>
        </p:nvSpPr>
        <p:spPr>
          <a:xfrm>
            <a:off x="0" y="1962150"/>
            <a:ext cx="9143999" cy="3276600"/>
          </a:xfrm>
          <a:solidFill>
            <a:schemeClr val="tx2">
              <a:alpha val="50000"/>
            </a:schemeClr>
          </a:solidFill>
        </p:spPr>
        <p:txBody>
          <a:bodyPr>
            <a:noAutofit/>
          </a:bodyPr>
          <a:lstStyle/>
          <a:p>
            <a:pPr>
              <a:lnSpc>
                <a:spcPts val="3000"/>
              </a:lnSpc>
            </a:pPr>
            <a:r>
              <a:rPr lang="en-US" sz="6000" u="sng" dirty="0" smtClean="0">
                <a:solidFill>
                  <a:schemeClr val="accent5">
                    <a:lumMod val="50000"/>
                  </a:schemeClr>
                </a:solidFill>
              </a:rPr>
              <a:t>S C E N A R I O S</a:t>
            </a:r>
            <a:r>
              <a:rPr lang="en-US" sz="2200" u="sng" dirty="0" smtClean="0">
                <a:solidFill>
                  <a:schemeClr val="accent5">
                    <a:lumMod val="50000"/>
                  </a:schemeClr>
                </a:solidFill>
              </a:rPr>
              <a:t>   </a:t>
            </a:r>
            <a:br>
              <a:rPr lang="en-US" sz="2200" u="sng" dirty="0" smtClean="0">
                <a:solidFill>
                  <a:schemeClr val="accent5">
                    <a:lumMod val="50000"/>
                  </a:schemeClr>
                </a:solidFill>
              </a:rPr>
            </a:br>
            <a:r>
              <a:rPr lang="en-US" sz="2200" dirty="0" smtClean="0">
                <a:solidFill>
                  <a:schemeClr val="accent5">
                    <a:lumMod val="50000"/>
                  </a:schemeClr>
                </a:solidFill>
              </a:rPr>
              <a:t>Search New Problem: Other Diagnosis Button</a:t>
            </a:r>
            <a:br>
              <a:rPr lang="en-US" sz="2200" dirty="0" smtClean="0">
                <a:solidFill>
                  <a:schemeClr val="accent5">
                    <a:lumMod val="50000"/>
                  </a:schemeClr>
                </a:solidFill>
              </a:rPr>
            </a:br>
            <a:r>
              <a:rPr lang="en-US" sz="2200" dirty="0" smtClean="0">
                <a:solidFill>
                  <a:schemeClr val="accent5">
                    <a:lumMod val="50000"/>
                  </a:schemeClr>
                </a:solidFill>
              </a:rPr>
              <a:t>Choose New Problem in Encounter Form</a:t>
            </a:r>
            <a:br>
              <a:rPr lang="en-US" sz="2200" dirty="0" smtClean="0">
                <a:solidFill>
                  <a:schemeClr val="accent5">
                    <a:lumMod val="50000"/>
                  </a:schemeClr>
                </a:solidFill>
              </a:rPr>
            </a:br>
            <a:r>
              <a:rPr lang="en-US" sz="2200" dirty="0" smtClean="0">
                <a:solidFill>
                  <a:schemeClr val="accent5">
                    <a:lumMod val="50000"/>
                  </a:schemeClr>
                </a:solidFill>
              </a:rPr>
              <a:t>Choose ICD-9 Code from the problem list in the Encounter Form</a:t>
            </a:r>
            <a:br>
              <a:rPr lang="en-US" sz="2200" dirty="0" smtClean="0">
                <a:solidFill>
                  <a:schemeClr val="accent5">
                    <a:lumMod val="50000"/>
                  </a:schemeClr>
                </a:solidFill>
              </a:rPr>
            </a:br>
            <a:r>
              <a:rPr lang="en-US" sz="2200" dirty="0" smtClean="0">
                <a:solidFill>
                  <a:schemeClr val="accent5">
                    <a:lumMod val="50000"/>
                  </a:schemeClr>
                </a:solidFill>
              </a:rPr>
              <a:t>Choose SNOMED Term from the problem list in Encounter Form</a:t>
            </a:r>
            <a:br>
              <a:rPr lang="en-US" sz="2200" dirty="0" smtClean="0">
                <a:solidFill>
                  <a:schemeClr val="accent5">
                    <a:lumMod val="50000"/>
                  </a:schemeClr>
                </a:solidFill>
              </a:rPr>
            </a:br>
            <a:r>
              <a:rPr lang="en-US" sz="2200" dirty="0" smtClean="0">
                <a:solidFill>
                  <a:schemeClr val="accent5">
                    <a:lumMod val="50000"/>
                  </a:schemeClr>
                </a:solidFill>
              </a:rPr>
              <a:t>Choose New Problem from Encounter Form after adding to Problem List</a:t>
            </a:r>
            <a:endParaRPr lang="en-US" sz="2200" dirty="0">
              <a:solidFill>
                <a:schemeClr val="accent5">
                  <a:lumMod val="50000"/>
                </a:schemeClr>
              </a:solidFill>
            </a:endParaRPr>
          </a:p>
        </p:txBody>
      </p:sp>
    </p:spTree>
    <p:extLst>
      <p:ext uri="{BB962C8B-B14F-4D97-AF65-F5344CB8AC3E}">
        <p14:creationId xmlns:p14="http://schemas.microsoft.com/office/powerpoint/2010/main" val="1227024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descr="&quot; &quot;"/>
          <p:cNvSpPr/>
          <p:nvPr/>
        </p:nvSpPr>
        <p:spPr>
          <a:xfrm>
            <a:off x="0" y="-23336"/>
            <a:ext cx="9144000" cy="1197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sp>
        <p:nvSpPr>
          <p:cNvPr id="10" name="Title 1" descr="POLL RESULTS&#10;"/>
          <p:cNvSpPr txBox="1">
            <a:spLocks/>
          </p:cNvSpPr>
          <p:nvPr/>
        </p:nvSpPr>
        <p:spPr bwMode="auto">
          <a:xfrm>
            <a:off x="228600" y="152400"/>
            <a:ext cx="8778922" cy="87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r"/>
            <a:r>
              <a:rPr lang="en-US" sz="8800" kern="0" dirty="0" smtClean="0">
                <a:solidFill>
                  <a:srgbClr val="3494BA">
                    <a:lumMod val="50000"/>
                  </a:srgbClr>
                </a:solidFill>
                <a:latin typeface="Agency FB" panose="020B0503020202020204" pitchFamily="34" charset="0"/>
              </a:rPr>
              <a:t>POLL RESULTS</a:t>
            </a:r>
            <a:endParaRPr lang="en-US" sz="8800" kern="0" dirty="0">
              <a:solidFill>
                <a:srgbClr val="3494BA">
                  <a:lumMod val="50000"/>
                </a:srgbClr>
              </a:solidFill>
              <a:latin typeface="Agency FB" panose="020B0503020202020204" pitchFamily="34" charset="0"/>
            </a:endParaRPr>
          </a:p>
        </p:txBody>
      </p:sp>
      <p:pic>
        <p:nvPicPr>
          <p:cNvPr id="11" name="Picture 10"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 y="-290"/>
            <a:ext cx="1151021" cy="115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descr="What happens to problems in the problem list coded with ICD-9 codes as of 10/1/2015?&#10;"/>
          <p:cNvSpPr txBox="1">
            <a:spLocks/>
          </p:cNvSpPr>
          <p:nvPr/>
        </p:nvSpPr>
        <p:spPr bwMode="auto">
          <a:xfrm>
            <a:off x="251346" y="1100278"/>
            <a:ext cx="6858000" cy="122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l"/>
            <a:r>
              <a:rPr lang="en-US" sz="3200" kern="0" dirty="0">
                <a:solidFill>
                  <a:srgbClr val="3494BA">
                    <a:lumMod val="50000"/>
                  </a:srgbClr>
                </a:solidFill>
                <a:latin typeface="Agency FB" panose="020B0503020202020204" pitchFamily="34" charset="0"/>
                <a:cs typeface="Levenim MT" panose="02010502060101010101" pitchFamily="2" charset="-79"/>
              </a:rPr>
              <a:t>What happens to problems in the problem list coded with </a:t>
            </a:r>
            <a:r>
              <a:rPr lang="en-US" sz="3200" kern="0" dirty="0" smtClean="0">
                <a:solidFill>
                  <a:srgbClr val="3494BA">
                    <a:lumMod val="50000"/>
                  </a:srgbClr>
                </a:solidFill>
                <a:latin typeface="Agency FB" panose="020B0503020202020204" pitchFamily="34" charset="0"/>
                <a:cs typeface="Levenim MT" panose="02010502060101010101" pitchFamily="2" charset="-79"/>
              </a:rPr>
              <a:t>ICD-9 </a:t>
            </a:r>
            <a:r>
              <a:rPr lang="en-US" sz="3200" kern="0" dirty="0">
                <a:solidFill>
                  <a:srgbClr val="3494BA">
                    <a:lumMod val="50000"/>
                  </a:srgbClr>
                </a:solidFill>
                <a:latin typeface="Agency FB" panose="020B0503020202020204" pitchFamily="34" charset="0"/>
                <a:cs typeface="Levenim MT" panose="02010502060101010101" pitchFamily="2" charset="-79"/>
              </a:rPr>
              <a:t>codes as of 10/1/2015</a:t>
            </a:r>
            <a:r>
              <a:rPr lang="en-US" sz="3200" kern="0" dirty="0" smtClean="0">
                <a:solidFill>
                  <a:srgbClr val="3494BA">
                    <a:lumMod val="50000"/>
                  </a:srgbClr>
                </a:solidFill>
                <a:latin typeface="Agency FB" panose="020B0503020202020204" pitchFamily="34" charset="0"/>
                <a:cs typeface="Levenim MT" panose="02010502060101010101" pitchFamily="2" charset="-79"/>
              </a:rPr>
              <a:t>?</a:t>
            </a:r>
            <a:endParaRPr lang="en-US" sz="2400" kern="0" dirty="0" smtClean="0">
              <a:solidFill>
                <a:srgbClr val="3494BA">
                  <a:lumMod val="50000"/>
                </a:srgbClr>
              </a:solidFill>
              <a:latin typeface="Agency FB" panose="020B0503020202020204" pitchFamily="34" charset="0"/>
              <a:cs typeface="Levenim MT" panose="02010502060101010101" pitchFamily="2" charset="-79"/>
            </a:endParaRPr>
          </a:p>
        </p:txBody>
      </p:sp>
      <p:sp>
        <p:nvSpPr>
          <p:cNvPr id="7" name="Title 1" descr="A. They disappear from the problem list&#10;B. They are automatically converted to SNOMED codes&#10;C. They are automatically converted to ICD-10 codes&#10;D. They remain on the list but are no longer valid and cannot be used for encounter completion&#10;"/>
          <p:cNvSpPr txBox="1">
            <a:spLocks/>
          </p:cNvSpPr>
          <p:nvPr/>
        </p:nvSpPr>
        <p:spPr bwMode="auto">
          <a:xfrm>
            <a:off x="0" y="2607575"/>
            <a:ext cx="4267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marL="914400" lvl="1" indent="-457200" algn="l">
              <a:lnSpc>
                <a:spcPts val="2500"/>
              </a:lnSpc>
              <a:buFont typeface="+mj-lt"/>
              <a:buAutoNum type="alphaUcPeriod"/>
            </a:pPr>
            <a:r>
              <a:rPr lang="en-US" sz="2000" kern="0" dirty="0" smtClean="0">
                <a:solidFill>
                  <a:srgbClr val="3494BA">
                    <a:lumMod val="50000"/>
                  </a:srgbClr>
                </a:solidFill>
                <a:latin typeface="Agency FB" panose="020B0503020202020204" pitchFamily="34" charset="0"/>
                <a:cs typeface="Levenim MT" panose="02010502060101010101" pitchFamily="2" charset="-79"/>
              </a:rPr>
              <a:t>They </a:t>
            </a:r>
            <a:r>
              <a:rPr lang="en-US" sz="2000" kern="0" dirty="0">
                <a:solidFill>
                  <a:srgbClr val="3494BA">
                    <a:lumMod val="50000"/>
                  </a:srgbClr>
                </a:solidFill>
                <a:latin typeface="Agency FB" panose="020B0503020202020204" pitchFamily="34" charset="0"/>
                <a:cs typeface="Levenim MT" panose="02010502060101010101" pitchFamily="2" charset="-79"/>
              </a:rPr>
              <a:t>disappear from the problem </a:t>
            </a:r>
            <a:r>
              <a:rPr lang="en-US" sz="2000" kern="0" dirty="0" smtClean="0">
                <a:solidFill>
                  <a:srgbClr val="3494BA">
                    <a:lumMod val="50000"/>
                  </a:srgbClr>
                </a:solidFill>
                <a:latin typeface="Agency FB" panose="020B0503020202020204" pitchFamily="34" charset="0"/>
                <a:cs typeface="Levenim MT" panose="02010502060101010101" pitchFamily="2" charset="-79"/>
              </a:rPr>
              <a:t>list</a:t>
            </a:r>
          </a:p>
          <a:p>
            <a:pPr marL="914400" lvl="1" indent="-457200" algn="l">
              <a:lnSpc>
                <a:spcPts val="2500"/>
              </a:lnSpc>
              <a:buFont typeface="+mj-lt"/>
              <a:buAutoNum type="alphaUcPeriod"/>
            </a:pPr>
            <a:r>
              <a:rPr lang="en-US" sz="2000" kern="0" dirty="0" smtClean="0">
                <a:solidFill>
                  <a:srgbClr val="3494BA">
                    <a:lumMod val="50000"/>
                  </a:srgbClr>
                </a:solidFill>
                <a:latin typeface="Agency FB" panose="020B0503020202020204" pitchFamily="34" charset="0"/>
                <a:cs typeface="Levenim MT" panose="02010502060101010101" pitchFamily="2" charset="-79"/>
              </a:rPr>
              <a:t>They </a:t>
            </a:r>
            <a:r>
              <a:rPr lang="en-US" sz="2000" kern="0" dirty="0">
                <a:solidFill>
                  <a:srgbClr val="3494BA">
                    <a:lumMod val="50000"/>
                  </a:srgbClr>
                </a:solidFill>
                <a:latin typeface="Agency FB" panose="020B0503020202020204" pitchFamily="34" charset="0"/>
                <a:cs typeface="Levenim MT" panose="02010502060101010101" pitchFamily="2" charset="-79"/>
              </a:rPr>
              <a:t>are automatically converted to SNOMED </a:t>
            </a:r>
            <a:r>
              <a:rPr lang="en-US" sz="2000" kern="0" dirty="0" smtClean="0">
                <a:solidFill>
                  <a:srgbClr val="3494BA">
                    <a:lumMod val="50000"/>
                  </a:srgbClr>
                </a:solidFill>
                <a:latin typeface="Agency FB" panose="020B0503020202020204" pitchFamily="34" charset="0"/>
                <a:cs typeface="Levenim MT" panose="02010502060101010101" pitchFamily="2" charset="-79"/>
              </a:rPr>
              <a:t>codes</a:t>
            </a:r>
          </a:p>
          <a:p>
            <a:pPr marL="914400" lvl="1" indent="-457200" algn="l">
              <a:lnSpc>
                <a:spcPts val="2500"/>
              </a:lnSpc>
              <a:buFont typeface="+mj-lt"/>
              <a:buAutoNum type="alphaUcPeriod"/>
            </a:pPr>
            <a:r>
              <a:rPr lang="en-US" sz="2000" kern="0" dirty="0" smtClean="0">
                <a:solidFill>
                  <a:srgbClr val="3494BA">
                    <a:lumMod val="50000"/>
                  </a:srgbClr>
                </a:solidFill>
                <a:latin typeface="Agency FB" panose="020B0503020202020204" pitchFamily="34" charset="0"/>
                <a:cs typeface="Levenim MT" panose="02010502060101010101" pitchFamily="2" charset="-79"/>
              </a:rPr>
              <a:t>They </a:t>
            </a:r>
            <a:r>
              <a:rPr lang="en-US" sz="2000" kern="0" dirty="0">
                <a:solidFill>
                  <a:srgbClr val="3494BA">
                    <a:lumMod val="50000"/>
                  </a:srgbClr>
                </a:solidFill>
                <a:latin typeface="Agency FB" panose="020B0503020202020204" pitchFamily="34" charset="0"/>
                <a:cs typeface="Levenim MT" panose="02010502060101010101" pitchFamily="2" charset="-79"/>
              </a:rPr>
              <a:t>are automatically converted to </a:t>
            </a:r>
            <a:r>
              <a:rPr lang="en-US" sz="2000" kern="0" dirty="0" smtClean="0">
                <a:solidFill>
                  <a:srgbClr val="3494BA">
                    <a:lumMod val="50000"/>
                  </a:srgbClr>
                </a:solidFill>
                <a:latin typeface="Agency FB" panose="020B0503020202020204" pitchFamily="34" charset="0"/>
                <a:cs typeface="Levenim MT" panose="02010502060101010101" pitchFamily="2" charset="-79"/>
              </a:rPr>
              <a:t>ICD-10 codes</a:t>
            </a:r>
          </a:p>
          <a:p>
            <a:pPr marL="914400" lvl="1" indent="-457200" algn="l">
              <a:lnSpc>
                <a:spcPts val="2500"/>
              </a:lnSpc>
              <a:buFont typeface="+mj-lt"/>
              <a:buAutoNum type="alphaUcPeriod"/>
            </a:pPr>
            <a:r>
              <a:rPr lang="en-US" sz="2000" kern="0" dirty="0" smtClean="0">
                <a:solidFill>
                  <a:srgbClr val="3494BA">
                    <a:lumMod val="50000"/>
                  </a:srgbClr>
                </a:solidFill>
                <a:latin typeface="Agency FB" panose="020B0503020202020204" pitchFamily="34" charset="0"/>
                <a:cs typeface="Levenim MT" panose="02010502060101010101" pitchFamily="2" charset="-79"/>
              </a:rPr>
              <a:t>They </a:t>
            </a:r>
            <a:r>
              <a:rPr lang="en-US" sz="2000" kern="0" dirty="0">
                <a:solidFill>
                  <a:srgbClr val="3494BA">
                    <a:lumMod val="50000"/>
                  </a:srgbClr>
                </a:solidFill>
                <a:latin typeface="Agency FB" panose="020B0503020202020204" pitchFamily="34" charset="0"/>
                <a:cs typeface="Levenim MT" panose="02010502060101010101" pitchFamily="2" charset="-79"/>
              </a:rPr>
              <a:t>remain on the list but are no longer </a:t>
            </a:r>
            <a:r>
              <a:rPr lang="en-US" sz="2000" kern="0" dirty="0" smtClean="0">
                <a:solidFill>
                  <a:srgbClr val="3494BA">
                    <a:lumMod val="50000"/>
                  </a:srgbClr>
                </a:solidFill>
                <a:latin typeface="Agency FB" panose="020B0503020202020204" pitchFamily="34" charset="0"/>
                <a:cs typeface="Levenim MT" panose="02010502060101010101" pitchFamily="2" charset="-79"/>
              </a:rPr>
              <a:t>valid </a:t>
            </a:r>
            <a:r>
              <a:rPr lang="en-US" sz="2000" kern="0" dirty="0">
                <a:solidFill>
                  <a:srgbClr val="3494BA">
                    <a:lumMod val="50000"/>
                  </a:srgbClr>
                </a:solidFill>
                <a:latin typeface="Agency FB" panose="020B0503020202020204" pitchFamily="34" charset="0"/>
                <a:cs typeface="Levenim MT" panose="02010502060101010101" pitchFamily="2" charset="-79"/>
              </a:rPr>
              <a:t>and cannot be used for encounter completion</a:t>
            </a:r>
          </a:p>
          <a:p>
            <a:pPr algn="l">
              <a:lnSpc>
                <a:spcPts val="2500"/>
              </a:lnSpc>
            </a:pPr>
            <a:endParaRPr lang="en-US" sz="2000" kern="0" dirty="0" smtClean="0">
              <a:solidFill>
                <a:srgbClr val="3494BA">
                  <a:lumMod val="50000"/>
                </a:srgbClr>
              </a:solidFill>
              <a:latin typeface="Agency FB" panose="020B0503020202020204" pitchFamily="34" charset="0"/>
              <a:cs typeface="Levenim MT" panose="02010502060101010101" pitchFamily="2" charset="-79"/>
            </a:endParaRPr>
          </a:p>
        </p:txBody>
      </p:sp>
    </p:spTree>
    <p:extLst>
      <p:ext uri="{BB962C8B-B14F-4D97-AF65-F5344CB8AC3E}">
        <p14:creationId xmlns:p14="http://schemas.microsoft.com/office/powerpoint/2010/main" val="2348227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descr="&quot; &quot;"/>
          <p:cNvSpPr/>
          <p:nvPr/>
        </p:nvSpPr>
        <p:spPr>
          <a:xfrm>
            <a:off x="0" y="-23336"/>
            <a:ext cx="9144000" cy="1197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sp>
        <p:nvSpPr>
          <p:cNvPr id="10" name="Title 1" descr="Poll Results"/>
          <p:cNvSpPr txBox="1">
            <a:spLocks/>
          </p:cNvSpPr>
          <p:nvPr/>
        </p:nvSpPr>
        <p:spPr bwMode="auto">
          <a:xfrm>
            <a:off x="228600" y="152400"/>
            <a:ext cx="8778922" cy="87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r"/>
            <a:r>
              <a:rPr lang="en-US" sz="8800" kern="0" dirty="0" smtClean="0">
                <a:solidFill>
                  <a:srgbClr val="3494BA">
                    <a:lumMod val="50000"/>
                  </a:srgbClr>
                </a:solidFill>
                <a:latin typeface="Agency FB" panose="020B0503020202020204" pitchFamily="34" charset="0"/>
              </a:rPr>
              <a:t>POLL RESULTS</a:t>
            </a:r>
            <a:endParaRPr lang="en-US" sz="8800" kern="0" dirty="0">
              <a:solidFill>
                <a:srgbClr val="3494BA">
                  <a:lumMod val="50000"/>
                </a:srgbClr>
              </a:solidFill>
              <a:latin typeface="Agency FB" panose="020B0503020202020204" pitchFamily="34" charset="0"/>
            </a:endParaRPr>
          </a:p>
        </p:txBody>
      </p:sp>
      <p:pic>
        <p:nvPicPr>
          <p:cNvPr id="11" name="Picture 10"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28600" y="-290"/>
            <a:ext cx="1151021" cy="115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descr="What happens to problems in the problem list coded with ICD-9 codes as of 10/1/2015?&#10;"/>
          <p:cNvSpPr txBox="1">
            <a:spLocks/>
          </p:cNvSpPr>
          <p:nvPr/>
        </p:nvSpPr>
        <p:spPr bwMode="auto">
          <a:xfrm>
            <a:off x="251346" y="1100278"/>
            <a:ext cx="6858000" cy="122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l"/>
            <a:r>
              <a:rPr lang="en-US" sz="3200" kern="0" dirty="0">
                <a:solidFill>
                  <a:srgbClr val="3494BA">
                    <a:lumMod val="50000"/>
                  </a:srgbClr>
                </a:solidFill>
                <a:latin typeface="Agency FB" panose="020B0503020202020204" pitchFamily="34" charset="0"/>
                <a:cs typeface="Levenim MT" panose="02010502060101010101" pitchFamily="2" charset="-79"/>
              </a:rPr>
              <a:t>What happens to problems in the problem list coded with </a:t>
            </a:r>
            <a:r>
              <a:rPr lang="en-US" sz="3200" kern="0" dirty="0" smtClean="0">
                <a:solidFill>
                  <a:srgbClr val="3494BA">
                    <a:lumMod val="50000"/>
                  </a:srgbClr>
                </a:solidFill>
                <a:latin typeface="Agency FB" panose="020B0503020202020204" pitchFamily="34" charset="0"/>
                <a:cs typeface="Levenim MT" panose="02010502060101010101" pitchFamily="2" charset="-79"/>
              </a:rPr>
              <a:t>ICD-9 </a:t>
            </a:r>
            <a:r>
              <a:rPr lang="en-US" sz="3200" kern="0" dirty="0">
                <a:solidFill>
                  <a:srgbClr val="3494BA">
                    <a:lumMod val="50000"/>
                  </a:srgbClr>
                </a:solidFill>
                <a:latin typeface="Agency FB" panose="020B0503020202020204" pitchFamily="34" charset="0"/>
                <a:cs typeface="Levenim MT" panose="02010502060101010101" pitchFamily="2" charset="-79"/>
              </a:rPr>
              <a:t>codes as of 10/1/2015</a:t>
            </a:r>
            <a:r>
              <a:rPr lang="en-US" sz="3200" kern="0" dirty="0" smtClean="0">
                <a:solidFill>
                  <a:srgbClr val="3494BA">
                    <a:lumMod val="50000"/>
                  </a:srgbClr>
                </a:solidFill>
                <a:latin typeface="Agency FB" panose="020B0503020202020204" pitchFamily="34" charset="0"/>
                <a:cs typeface="Levenim MT" panose="02010502060101010101" pitchFamily="2" charset="-79"/>
              </a:rPr>
              <a:t>?</a:t>
            </a:r>
            <a:endParaRPr lang="en-US" sz="2400" kern="0" dirty="0" smtClean="0">
              <a:solidFill>
                <a:srgbClr val="3494BA">
                  <a:lumMod val="50000"/>
                </a:srgbClr>
              </a:solidFill>
              <a:latin typeface="Agency FB" panose="020B0503020202020204" pitchFamily="34" charset="0"/>
              <a:cs typeface="Levenim MT" panose="02010502060101010101" pitchFamily="2" charset="-79"/>
            </a:endParaRPr>
          </a:p>
        </p:txBody>
      </p:sp>
      <p:sp>
        <p:nvSpPr>
          <p:cNvPr id="20" name="Title 1" descr="A. They disappear from the problem list&#10;B. They are automatically converted to SNOMED codes&#10;C. They are automatically converted to ICD-10 codes&#10;D. They remain on the list but are no longer valid and cannot be used for encounter completion&#10;"/>
          <p:cNvSpPr txBox="1">
            <a:spLocks/>
          </p:cNvSpPr>
          <p:nvPr/>
        </p:nvSpPr>
        <p:spPr bwMode="auto">
          <a:xfrm>
            <a:off x="0" y="2607575"/>
            <a:ext cx="4267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marL="914400" lvl="1" indent="-457200" algn="l">
              <a:lnSpc>
                <a:spcPts val="2500"/>
              </a:lnSpc>
              <a:buFont typeface="+mj-lt"/>
              <a:buAutoNum type="alphaUcPeriod"/>
            </a:pPr>
            <a:r>
              <a:rPr lang="en-US" sz="2000" kern="0" dirty="0" smtClean="0">
                <a:solidFill>
                  <a:srgbClr val="3494BA">
                    <a:lumMod val="50000"/>
                  </a:srgbClr>
                </a:solidFill>
                <a:latin typeface="Agency FB" panose="020B0503020202020204" pitchFamily="34" charset="0"/>
                <a:cs typeface="Levenim MT" panose="02010502060101010101" pitchFamily="2" charset="-79"/>
              </a:rPr>
              <a:t>They </a:t>
            </a:r>
            <a:r>
              <a:rPr lang="en-US" sz="2000" kern="0" dirty="0">
                <a:solidFill>
                  <a:srgbClr val="3494BA">
                    <a:lumMod val="50000"/>
                  </a:srgbClr>
                </a:solidFill>
                <a:latin typeface="Agency FB" panose="020B0503020202020204" pitchFamily="34" charset="0"/>
                <a:cs typeface="Levenim MT" panose="02010502060101010101" pitchFamily="2" charset="-79"/>
              </a:rPr>
              <a:t>disappear from the problem </a:t>
            </a:r>
            <a:r>
              <a:rPr lang="en-US" sz="2000" kern="0" dirty="0" smtClean="0">
                <a:solidFill>
                  <a:srgbClr val="3494BA">
                    <a:lumMod val="50000"/>
                  </a:srgbClr>
                </a:solidFill>
                <a:latin typeface="Agency FB" panose="020B0503020202020204" pitchFamily="34" charset="0"/>
                <a:cs typeface="Levenim MT" panose="02010502060101010101" pitchFamily="2" charset="-79"/>
              </a:rPr>
              <a:t>list</a:t>
            </a:r>
          </a:p>
          <a:p>
            <a:pPr marL="914400" lvl="1" indent="-457200" algn="l">
              <a:lnSpc>
                <a:spcPts val="2500"/>
              </a:lnSpc>
              <a:buFont typeface="+mj-lt"/>
              <a:buAutoNum type="alphaUcPeriod"/>
            </a:pPr>
            <a:r>
              <a:rPr lang="en-US" sz="2000" kern="0" dirty="0" smtClean="0">
                <a:solidFill>
                  <a:srgbClr val="3494BA">
                    <a:lumMod val="50000"/>
                  </a:srgbClr>
                </a:solidFill>
                <a:latin typeface="Agency FB" panose="020B0503020202020204" pitchFamily="34" charset="0"/>
                <a:cs typeface="Levenim MT" panose="02010502060101010101" pitchFamily="2" charset="-79"/>
              </a:rPr>
              <a:t>They </a:t>
            </a:r>
            <a:r>
              <a:rPr lang="en-US" sz="2000" kern="0" dirty="0">
                <a:solidFill>
                  <a:srgbClr val="3494BA">
                    <a:lumMod val="50000"/>
                  </a:srgbClr>
                </a:solidFill>
                <a:latin typeface="Agency FB" panose="020B0503020202020204" pitchFamily="34" charset="0"/>
                <a:cs typeface="Levenim MT" panose="02010502060101010101" pitchFamily="2" charset="-79"/>
              </a:rPr>
              <a:t>are automatically converted to SNOMED </a:t>
            </a:r>
            <a:r>
              <a:rPr lang="en-US" sz="2000" kern="0" dirty="0" smtClean="0">
                <a:solidFill>
                  <a:srgbClr val="3494BA">
                    <a:lumMod val="50000"/>
                  </a:srgbClr>
                </a:solidFill>
                <a:latin typeface="Agency FB" panose="020B0503020202020204" pitchFamily="34" charset="0"/>
                <a:cs typeface="Levenim MT" panose="02010502060101010101" pitchFamily="2" charset="-79"/>
              </a:rPr>
              <a:t>codes</a:t>
            </a:r>
          </a:p>
          <a:p>
            <a:pPr marL="914400" lvl="1" indent="-457200" algn="l">
              <a:lnSpc>
                <a:spcPts val="2500"/>
              </a:lnSpc>
              <a:buFont typeface="+mj-lt"/>
              <a:buAutoNum type="alphaUcPeriod"/>
            </a:pPr>
            <a:r>
              <a:rPr lang="en-US" sz="2000" kern="0" dirty="0" smtClean="0">
                <a:solidFill>
                  <a:srgbClr val="3494BA">
                    <a:lumMod val="50000"/>
                  </a:srgbClr>
                </a:solidFill>
                <a:latin typeface="Agency FB" panose="020B0503020202020204" pitchFamily="34" charset="0"/>
                <a:cs typeface="Levenim MT" panose="02010502060101010101" pitchFamily="2" charset="-79"/>
              </a:rPr>
              <a:t>They </a:t>
            </a:r>
            <a:r>
              <a:rPr lang="en-US" sz="2000" kern="0" dirty="0">
                <a:solidFill>
                  <a:srgbClr val="3494BA">
                    <a:lumMod val="50000"/>
                  </a:srgbClr>
                </a:solidFill>
                <a:latin typeface="Agency FB" panose="020B0503020202020204" pitchFamily="34" charset="0"/>
                <a:cs typeface="Levenim MT" panose="02010502060101010101" pitchFamily="2" charset="-79"/>
              </a:rPr>
              <a:t>are automatically converted to </a:t>
            </a:r>
            <a:r>
              <a:rPr lang="en-US" sz="2000" kern="0" dirty="0" smtClean="0">
                <a:solidFill>
                  <a:srgbClr val="3494BA">
                    <a:lumMod val="50000"/>
                  </a:srgbClr>
                </a:solidFill>
                <a:latin typeface="Agency FB" panose="020B0503020202020204" pitchFamily="34" charset="0"/>
                <a:cs typeface="Levenim MT" panose="02010502060101010101" pitchFamily="2" charset="-79"/>
              </a:rPr>
              <a:t>ICD-10 codes</a:t>
            </a:r>
          </a:p>
          <a:p>
            <a:pPr marL="914400" lvl="1" indent="-457200" algn="l">
              <a:lnSpc>
                <a:spcPts val="2500"/>
              </a:lnSpc>
              <a:buFont typeface="+mj-lt"/>
              <a:buAutoNum type="alphaUcPeriod"/>
            </a:pPr>
            <a:r>
              <a:rPr lang="en-US" sz="2000" kern="0" dirty="0" smtClean="0">
                <a:solidFill>
                  <a:srgbClr val="3494BA">
                    <a:lumMod val="50000"/>
                  </a:srgbClr>
                </a:solidFill>
                <a:latin typeface="Agency FB" panose="020B0503020202020204" pitchFamily="34" charset="0"/>
                <a:cs typeface="Levenim MT" panose="02010502060101010101" pitchFamily="2" charset="-79"/>
              </a:rPr>
              <a:t>They </a:t>
            </a:r>
            <a:r>
              <a:rPr lang="en-US" sz="2000" kern="0" dirty="0">
                <a:solidFill>
                  <a:srgbClr val="3494BA">
                    <a:lumMod val="50000"/>
                  </a:srgbClr>
                </a:solidFill>
                <a:latin typeface="Agency FB" panose="020B0503020202020204" pitchFamily="34" charset="0"/>
                <a:cs typeface="Levenim MT" panose="02010502060101010101" pitchFamily="2" charset="-79"/>
              </a:rPr>
              <a:t>remain on the list but are no longer </a:t>
            </a:r>
            <a:r>
              <a:rPr lang="en-US" sz="2000" kern="0" dirty="0" smtClean="0">
                <a:solidFill>
                  <a:srgbClr val="3494BA">
                    <a:lumMod val="50000"/>
                  </a:srgbClr>
                </a:solidFill>
                <a:latin typeface="Agency FB" panose="020B0503020202020204" pitchFamily="34" charset="0"/>
                <a:cs typeface="Levenim MT" panose="02010502060101010101" pitchFamily="2" charset="-79"/>
              </a:rPr>
              <a:t>valid </a:t>
            </a:r>
            <a:r>
              <a:rPr lang="en-US" sz="2000" kern="0" dirty="0">
                <a:solidFill>
                  <a:srgbClr val="3494BA">
                    <a:lumMod val="50000"/>
                  </a:srgbClr>
                </a:solidFill>
                <a:latin typeface="Agency FB" panose="020B0503020202020204" pitchFamily="34" charset="0"/>
                <a:cs typeface="Levenim MT" panose="02010502060101010101" pitchFamily="2" charset="-79"/>
              </a:rPr>
              <a:t>and cannot be used for encounter completion</a:t>
            </a:r>
          </a:p>
          <a:p>
            <a:pPr algn="l">
              <a:lnSpc>
                <a:spcPts val="2500"/>
              </a:lnSpc>
            </a:pPr>
            <a:endParaRPr lang="en-US" sz="2000" kern="0" dirty="0" smtClean="0">
              <a:solidFill>
                <a:srgbClr val="3494BA">
                  <a:lumMod val="50000"/>
                </a:srgbClr>
              </a:solidFill>
              <a:latin typeface="Agency FB" panose="020B0503020202020204" pitchFamily="34" charset="0"/>
              <a:cs typeface="Levenim MT" panose="02010502060101010101" pitchFamily="2" charset="-79"/>
            </a:endParaRPr>
          </a:p>
        </p:txBody>
      </p:sp>
    </p:spTree>
    <p:extLst>
      <p:ext uri="{BB962C8B-B14F-4D97-AF65-F5344CB8AC3E}">
        <p14:creationId xmlns:p14="http://schemas.microsoft.com/office/powerpoint/2010/main" val="32236993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descr="Scenario: Search New problem using other diagnosis button"/>
          <p:cNvGrpSpPr/>
          <p:nvPr/>
        </p:nvGrpSpPr>
        <p:grpSpPr>
          <a:xfrm>
            <a:off x="0" y="-323850"/>
            <a:ext cx="9144000" cy="5562600"/>
            <a:chOff x="0" y="-323850"/>
            <a:chExt cx="9144000" cy="5562600"/>
          </a:xfrm>
        </p:grpSpPr>
        <p:pic>
          <p:nvPicPr>
            <p:cNvPr id="3" name="Picture 2"/>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15"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algn="l">
                <a:lnSpc>
                  <a:spcPts val="3000"/>
                </a:lnSpc>
              </a:pPr>
              <a:r>
                <a:rPr lang="en-US" sz="4800" u="sng" dirty="0" smtClean="0">
                  <a:solidFill>
                    <a:schemeClr val="bg2">
                      <a:lumMod val="50000"/>
                    </a:schemeClr>
                  </a:solidFill>
                </a:rPr>
                <a:t>SCENARIO #1</a:t>
              </a:r>
              <a:r>
                <a:rPr lang="en-US" sz="4800" dirty="0" smtClean="0">
                  <a:solidFill>
                    <a:schemeClr val="bg2">
                      <a:lumMod val="50000"/>
                    </a:schemeClr>
                  </a:solidFill>
                </a:rPr>
                <a:t>:</a:t>
              </a:r>
              <a:r>
                <a:rPr lang="en-US" sz="2200" dirty="0" smtClean="0">
                  <a:solidFill>
                    <a:schemeClr val="bg2">
                      <a:lumMod val="50000"/>
                    </a:schemeClr>
                  </a:solidFill>
                </a:rPr>
                <a:t/>
              </a:r>
              <a:br>
                <a:rPr lang="en-US" sz="2200" dirty="0" smtClean="0">
                  <a:solidFill>
                    <a:schemeClr val="bg2">
                      <a:lumMod val="50000"/>
                    </a:schemeClr>
                  </a:solidFill>
                </a:rPr>
              </a:br>
              <a:endParaRPr lang="en-US" sz="2200" dirty="0">
                <a:solidFill>
                  <a:schemeClr val="bg2">
                    <a:lumMod val="50000"/>
                  </a:schemeClr>
                </a:solidFill>
              </a:endParaRPr>
            </a:p>
          </p:txBody>
        </p:sp>
        <p:sp>
          <p:nvSpPr>
            <p:cNvPr id="16" name="Title 1"/>
            <p:cNvSpPr txBox="1">
              <a:spLocks/>
            </p:cNvSpPr>
            <p:nvPr/>
          </p:nvSpPr>
          <p:spPr>
            <a:xfrm>
              <a:off x="4644572" y="506359"/>
              <a:ext cx="43397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algn="l">
                <a:lnSpc>
                  <a:spcPts val="3000"/>
                </a:lnSpc>
              </a:pPr>
              <a:r>
                <a:rPr lang="en-US" sz="3200" dirty="0" smtClean="0">
                  <a:solidFill>
                    <a:schemeClr val="bg2">
                      <a:lumMod val="50000"/>
                    </a:schemeClr>
                  </a:solidFill>
                </a:rPr>
                <a:t>Search New Problem Using </a:t>
              </a:r>
              <a:br>
                <a:rPr lang="en-US" sz="3200" dirty="0" smtClean="0">
                  <a:solidFill>
                    <a:schemeClr val="bg2">
                      <a:lumMod val="50000"/>
                    </a:schemeClr>
                  </a:solidFill>
                </a:rPr>
              </a:br>
              <a:r>
                <a:rPr lang="en-US" sz="3200" dirty="0" smtClean="0">
                  <a:solidFill>
                    <a:schemeClr val="bg2">
                      <a:lumMod val="50000"/>
                    </a:schemeClr>
                  </a:solidFill>
                </a:rPr>
                <a:t>Other Diagnosis Button</a:t>
              </a:r>
              <a:br>
                <a:rPr lang="en-US" sz="3200" dirty="0" smtClean="0">
                  <a:solidFill>
                    <a:schemeClr val="bg2">
                      <a:lumMod val="50000"/>
                    </a:schemeClr>
                  </a:solidFill>
                </a:rPr>
              </a:br>
              <a:endParaRPr lang="en-US" sz="3200" dirty="0">
                <a:solidFill>
                  <a:schemeClr val="bg2">
                    <a:lumMod val="50000"/>
                  </a:schemeClr>
                </a:solidFill>
              </a:endParaRPr>
            </a:p>
          </p:txBody>
        </p:sp>
      </p:grpSp>
      <p:grpSp>
        <p:nvGrpSpPr>
          <p:cNvPr id="5" name="Group 4" descr="Call out box around: Other diagnosis button. Open dialogue box with problem list item. "/>
          <p:cNvGrpSpPr/>
          <p:nvPr/>
        </p:nvGrpSpPr>
        <p:grpSpPr>
          <a:xfrm>
            <a:off x="284062" y="1276350"/>
            <a:ext cx="8631339" cy="3867149"/>
            <a:chOff x="284062" y="1276350"/>
            <a:chExt cx="8631339" cy="3867149"/>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062" y="2485856"/>
              <a:ext cx="2633724" cy="1676400"/>
            </a:xfrm>
            <a:prstGeom prst="rect">
              <a:avLst/>
            </a:prstGeom>
          </p:spPr>
        </p:pic>
        <p:sp>
          <p:nvSpPr>
            <p:cNvPr id="23" name="Rectangle 22"/>
            <p:cNvSpPr/>
            <p:nvPr/>
          </p:nvSpPr>
          <p:spPr>
            <a:xfrm rot="16200000">
              <a:off x="771813" y="3057354"/>
              <a:ext cx="152399" cy="685802"/>
            </a:xfrm>
            <a:prstGeom prst="rect">
              <a:avLst/>
            </a:prstGeom>
            <a:noFill/>
            <a:ln w="508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24" name="Rectangular Callout 23"/>
            <p:cNvSpPr/>
            <p:nvPr/>
          </p:nvSpPr>
          <p:spPr>
            <a:xfrm>
              <a:off x="2362201" y="1276350"/>
              <a:ext cx="6553200" cy="3867149"/>
            </a:xfrm>
            <a:prstGeom prst="wedgeRectCallout">
              <a:avLst>
                <a:gd name="adj1" fmla="val -69615"/>
                <a:gd name="adj2" fmla="val 5664"/>
              </a:avLst>
            </a:prstGeom>
            <a:solidFill>
              <a:schemeClr val="accent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nvGrpSpPr>
            <p:cNvPr id="25" name="Group 24"/>
            <p:cNvGrpSpPr/>
            <p:nvPr/>
          </p:nvGrpSpPr>
          <p:grpSpPr>
            <a:xfrm>
              <a:off x="2514600" y="1419162"/>
              <a:ext cx="6263602" cy="3590987"/>
              <a:chOff x="2514600" y="1419162"/>
              <a:chExt cx="6263602" cy="3590987"/>
            </a:xfrm>
          </p:grpSpPr>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11393" t="7923" r="33036" b="42206"/>
              <a:stretch/>
            </p:blipFill>
            <p:spPr>
              <a:xfrm>
                <a:off x="2514600" y="1419162"/>
                <a:ext cx="6263602" cy="3577954"/>
              </a:xfrm>
              <a:prstGeom prst="rect">
                <a:avLst/>
              </a:prstGeom>
            </p:spPr>
          </p:pic>
          <p:sp>
            <p:nvSpPr>
              <p:cNvPr id="17" name="Rectangle 16"/>
              <p:cNvSpPr/>
              <p:nvPr/>
            </p:nvSpPr>
            <p:spPr>
              <a:xfrm rot="16200000">
                <a:off x="3606018" y="3613931"/>
                <a:ext cx="381000" cy="2411435"/>
              </a:xfrm>
              <a:prstGeom prst="rect">
                <a:avLst/>
              </a:prstGeom>
              <a:noFill/>
              <a:ln w="1270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21" name="Oval 20"/>
              <p:cNvSpPr/>
              <p:nvPr/>
            </p:nvSpPr>
            <p:spPr bwMode="auto">
              <a:xfrm>
                <a:off x="2743200" y="2247926"/>
                <a:ext cx="2133600" cy="1962020"/>
              </a:xfrm>
              <a:prstGeom prst="ellipse">
                <a:avLst/>
              </a:prstGeom>
              <a:solidFill>
                <a:schemeClr val="accent4"/>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0" fontAlgn="base" latinLnBrk="0" hangingPunct="0">
                  <a:lnSpc>
                    <a:spcPts val="45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chemeClr val="accent4">
                        <a:lumMod val="20000"/>
                        <a:lumOff val="80000"/>
                      </a:schemeClr>
                    </a:solidFill>
                    <a:effectLst/>
                    <a:uLnTx/>
                    <a:uFillTx/>
                    <a:latin typeface="Agency FB" panose="020B0503020202020204" pitchFamily="34" charset="0"/>
                  </a:rPr>
                  <a:t> </a:t>
                </a:r>
                <a:r>
                  <a:rPr kumimoji="0" lang="en-US" sz="4000" b="0" i="0" u="none" strike="noStrike" kern="0" cap="none" spc="0" normalizeH="0" baseline="0" noProof="0" dirty="0" smtClean="0">
                    <a:ln>
                      <a:noFill/>
                    </a:ln>
                    <a:solidFill>
                      <a:schemeClr val="accent5">
                        <a:lumMod val="50000"/>
                      </a:schemeClr>
                    </a:solidFill>
                    <a:effectLst/>
                    <a:uLnTx/>
                    <a:uFillTx/>
                    <a:latin typeface="Agency FB" panose="020B0503020202020204" pitchFamily="34" charset="0"/>
                  </a:rPr>
                  <a:t>ICD-9 &amp; SNOMED</a:t>
                </a:r>
              </a:p>
            </p:txBody>
          </p:sp>
          <p:cxnSp>
            <p:nvCxnSpPr>
              <p:cNvPr id="22" name="Straight Arrow Connector 21"/>
              <p:cNvCxnSpPr/>
              <p:nvPr/>
            </p:nvCxnSpPr>
            <p:spPr>
              <a:xfrm>
                <a:off x="3263115" y="3781256"/>
                <a:ext cx="1070428" cy="0"/>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41330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descr="Scenario: Search new problem using other diagnosis button"/>
          <p:cNvGrpSpPr/>
          <p:nvPr/>
        </p:nvGrpSpPr>
        <p:grpSpPr>
          <a:xfrm>
            <a:off x="0" y="-323850"/>
            <a:ext cx="9144000" cy="5562600"/>
            <a:chOff x="0" y="-323850"/>
            <a:chExt cx="9144000" cy="5562600"/>
          </a:xfrm>
        </p:grpSpPr>
        <p:pic>
          <p:nvPicPr>
            <p:cNvPr id="16" name="Picture 15"/>
            <p:cNvPicPr>
              <a:picLocks noChangeAspect="1"/>
            </p:cNvPicPr>
            <p:nvPr/>
          </p:nvPicPr>
          <p:blipFill rotWithShape="1">
            <a:blip r:embed="rId3">
              <a:duotone>
                <a:srgbClr val="775F55">
                  <a:shade val="45000"/>
                  <a:satMod val="135000"/>
                </a:srgb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17"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800" b="0" i="0" u="sng"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SCENARIO #1</a:t>
              </a:r>
              <a:r>
                <a:rPr kumimoji="0" lang="en-US" sz="60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rgbClr val="775F55">
                    <a:lumMod val="50000"/>
                  </a:srgbClr>
                </a:solidFill>
                <a:effectLst/>
                <a:uLnTx/>
                <a:uFillTx/>
                <a:latin typeface="Agency FB" panose="020B0503020202020204" pitchFamily="34" charset="0"/>
                <a:ea typeface="+mj-ea"/>
                <a:cs typeface="+mj-cs"/>
              </a:endParaRPr>
            </a:p>
          </p:txBody>
        </p:sp>
        <p:sp>
          <p:nvSpPr>
            <p:cNvPr id="18" name="Title 1"/>
            <p:cNvSpPr txBox="1">
              <a:spLocks/>
            </p:cNvSpPr>
            <p:nvPr/>
          </p:nvSpPr>
          <p:spPr>
            <a:xfrm>
              <a:off x="4644572" y="506359"/>
              <a:ext cx="43397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Search New Problem Using </a:t>
              </a:r>
              <a:b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br>
              <a: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Other Diagnosis Button</a:t>
              </a:r>
              <a:b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br>
              <a:endParaRPr kumimoji="0" lang="en-US" sz="3200" b="0" i="0" u="none" strike="noStrike" kern="1200" cap="none" spc="0" normalizeH="0" baseline="0" noProof="0" dirty="0">
                <a:ln>
                  <a:noFill/>
                </a:ln>
                <a:solidFill>
                  <a:srgbClr val="775F55">
                    <a:lumMod val="50000"/>
                  </a:srgbClr>
                </a:solidFill>
                <a:effectLst/>
                <a:uLnTx/>
                <a:uFillTx/>
                <a:latin typeface="Agency FB" panose="020B0503020202020204" pitchFamily="34" charset="0"/>
                <a:ea typeface="+mj-ea"/>
                <a:cs typeface="+mj-cs"/>
              </a:endParaRPr>
            </a:p>
          </p:txBody>
        </p:sp>
      </p:grpSp>
      <p:pic>
        <p:nvPicPr>
          <p:cNvPr id="4" name="Picture 3" descr="Active problem list"/>
          <p:cNvPicPr>
            <a:picLocks noGrp="1" noChangeAspect="1"/>
          </p:cNvPicPr>
          <p:nvPr isPhoto="1"/>
        </p:nvPicPr>
        <p:blipFill rotWithShape="1">
          <a:blip r:embed="rId4" cstate="print">
            <a:lum/>
            <a:extLst>
              <a:ext uri="{28A0092B-C50C-407E-A947-70E740481C1C}">
                <a14:useLocalDpi xmlns:a14="http://schemas.microsoft.com/office/drawing/2010/main" val="0"/>
              </a:ext>
            </a:extLst>
          </a:blip>
          <a:srcRect r="18750" b="4275"/>
          <a:stretch/>
        </p:blipFill>
        <p:spPr>
          <a:xfrm>
            <a:off x="55032" y="3210844"/>
            <a:ext cx="2644052" cy="1551604"/>
          </a:xfrm>
          <a:prstGeom prst="rect">
            <a:avLst/>
          </a:prstGeom>
          <a:noFill/>
          <a:ln>
            <a:noFill/>
          </a:ln>
        </p:spPr>
      </p:pic>
      <p:sp>
        <p:nvSpPr>
          <p:cNvPr id="5" name="Rectangular Callout 4" descr="callout box "/>
          <p:cNvSpPr/>
          <p:nvPr/>
        </p:nvSpPr>
        <p:spPr>
          <a:xfrm>
            <a:off x="2514600" y="1334446"/>
            <a:ext cx="6400800" cy="3428002"/>
          </a:xfrm>
          <a:prstGeom prst="wedgeRectCallout">
            <a:avLst>
              <a:gd name="adj1" fmla="val -66416"/>
              <a:gd name="adj2" fmla="val 25990"/>
            </a:avLst>
          </a:prstGeom>
          <a:solidFill>
            <a:srgbClr val="7BA79D">
              <a:alpha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6" name="Picture 5" descr="lookup diagnosis box"/>
          <p:cNvPicPr>
            <a:picLocks noGrp="1" noChangeAspect="1"/>
          </p:cNvPicPr>
          <p:nvPr isPhoto="1"/>
        </p:nvPicPr>
        <p:blipFill rotWithShape="1">
          <a:blip r:embed="rId5">
            <a:lum/>
            <a:extLst>
              <a:ext uri="{28A0092B-C50C-407E-A947-70E740481C1C}">
                <a14:useLocalDpi xmlns:a14="http://schemas.microsoft.com/office/drawing/2010/main" val="0"/>
              </a:ext>
            </a:extLst>
          </a:blip>
          <a:srcRect l="19856" t="3167" r="39053" b="56080"/>
          <a:stretch/>
        </p:blipFill>
        <p:spPr>
          <a:xfrm>
            <a:off x="2667000" y="1547984"/>
            <a:ext cx="6042061" cy="2984711"/>
          </a:xfrm>
          <a:prstGeom prst="rect">
            <a:avLst/>
          </a:prstGeom>
          <a:noFill/>
          <a:ln>
            <a:noFill/>
          </a:ln>
        </p:spPr>
      </p:pic>
      <p:sp>
        <p:nvSpPr>
          <p:cNvPr id="26" name="TextBox 25" descr="Search Box #1: ICD-10&#10;"/>
          <p:cNvSpPr txBox="1"/>
          <p:nvPr/>
        </p:nvSpPr>
        <p:spPr>
          <a:xfrm>
            <a:off x="3865956" y="2701537"/>
            <a:ext cx="3882572" cy="1754326"/>
          </a:xfrm>
          <a:prstGeom prst="rect">
            <a:avLst/>
          </a:prstGeom>
          <a:noFill/>
        </p:spPr>
        <p:txBody>
          <a:bodyPr wrap="square" rtlCol="0">
            <a:spAutoFit/>
          </a:bodyPr>
          <a:lstStyle/>
          <a:p>
            <a:pPr algn="ctr"/>
            <a:r>
              <a:rPr lang="en-US" sz="5400" dirty="0" smtClean="0">
                <a:solidFill>
                  <a:schemeClr val="accent5">
                    <a:lumMod val="50000"/>
                  </a:schemeClr>
                </a:solidFill>
                <a:latin typeface="Agency FB" panose="020B0503020202020204" pitchFamily="34" charset="0"/>
              </a:rPr>
              <a:t>Search Box #1: ICD-10</a:t>
            </a:r>
            <a:endParaRPr lang="en-US" sz="5400" dirty="0">
              <a:solidFill>
                <a:schemeClr val="accent5">
                  <a:lumMod val="50000"/>
                </a:schemeClr>
              </a:solidFill>
              <a:latin typeface="Agency FB" panose="020B0503020202020204" pitchFamily="34" charset="0"/>
            </a:endParaRPr>
          </a:p>
        </p:txBody>
      </p:sp>
    </p:spTree>
    <p:extLst>
      <p:ext uri="{BB962C8B-B14F-4D97-AF65-F5344CB8AC3E}">
        <p14:creationId xmlns:p14="http://schemas.microsoft.com/office/powerpoint/2010/main" val="36674129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4" name="Group 3" descr="Scenario: Search new problem using other diagnosis button"/>
          <p:cNvGrpSpPr/>
          <p:nvPr/>
        </p:nvGrpSpPr>
        <p:grpSpPr>
          <a:xfrm>
            <a:off x="0" y="-323850"/>
            <a:ext cx="9144000" cy="5562600"/>
            <a:chOff x="0" y="-323850"/>
            <a:chExt cx="9144000" cy="5562600"/>
          </a:xfrm>
        </p:grpSpPr>
        <p:pic>
          <p:nvPicPr>
            <p:cNvPr id="5" name="Picture 4"/>
            <p:cNvPicPr>
              <a:picLocks noChangeAspect="1"/>
            </p:cNvPicPr>
            <p:nvPr/>
          </p:nvPicPr>
          <p:blipFill rotWithShape="1">
            <a:blip r:embed="rId3">
              <a:duotone>
                <a:srgbClr val="775F55">
                  <a:shade val="45000"/>
                  <a:satMod val="135000"/>
                </a:srgb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6"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800" b="0" i="0" u="sng"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SCENARIO #1</a:t>
              </a:r>
              <a:r>
                <a:rPr kumimoji="0" lang="en-US" sz="60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rgbClr val="775F55">
                    <a:lumMod val="50000"/>
                  </a:srgbClr>
                </a:solidFill>
                <a:effectLst/>
                <a:uLnTx/>
                <a:uFillTx/>
                <a:latin typeface="Agency FB" panose="020B0503020202020204" pitchFamily="34" charset="0"/>
                <a:ea typeface="+mj-ea"/>
                <a:cs typeface="+mj-cs"/>
              </a:endParaRPr>
            </a:p>
          </p:txBody>
        </p:sp>
        <p:sp>
          <p:nvSpPr>
            <p:cNvPr id="7" name="Title 1"/>
            <p:cNvSpPr txBox="1">
              <a:spLocks/>
            </p:cNvSpPr>
            <p:nvPr/>
          </p:nvSpPr>
          <p:spPr>
            <a:xfrm>
              <a:off x="4644572" y="506359"/>
              <a:ext cx="43397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Search New Problem Using </a:t>
              </a:r>
              <a:b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br>
              <a: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Other Diagnosis Button</a:t>
              </a:r>
              <a:b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br>
              <a:endParaRPr kumimoji="0" lang="en-US" sz="3200" b="0" i="0" u="none" strike="noStrike" kern="1200" cap="none" spc="0" normalizeH="0" baseline="0" noProof="0" dirty="0">
                <a:ln>
                  <a:noFill/>
                </a:ln>
                <a:solidFill>
                  <a:srgbClr val="775F55">
                    <a:lumMod val="50000"/>
                  </a:srgbClr>
                </a:solidFill>
                <a:effectLst/>
                <a:uLnTx/>
                <a:uFillTx/>
                <a:latin typeface="Agency FB" panose="020B0503020202020204" pitchFamily="34" charset="0"/>
                <a:ea typeface="+mj-ea"/>
                <a:cs typeface="+mj-cs"/>
              </a:endParaRPr>
            </a:p>
          </p:txBody>
        </p:sp>
      </p:grpSp>
      <p:pic>
        <p:nvPicPr>
          <p:cNvPr id="2050" name="Picture 2" descr="lookup diagnosis box"/>
          <p:cNvPicPr>
            <a:picLocks noChangeAspect="1" noChangeArrowheads="1"/>
          </p:cNvPicPr>
          <p:nvPr/>
        </p:nvPicPr>
        <p:blipFill rotWithShape="1">
          <a:blip r:embed="rId4">
            <a:extLst>
              <a:ext uri="{28A0092B-C50C-407E-A947-70E740481C1C}">
                <a14:useLocalDpi xmlns:a14="http://schemas.microsoft.com/office/drawing/2010/main" val="0"/>
              </a:ext>
            </a:extLst>
          </a:blip>
          <a:srcRect l="1811" t="404" r="3012" b="57493"/>
          <a:stretch/>
        </p:blipFill>
        <p:spPr bwMode="auto">
          <a:xfrm>
            <a:off x="-32084" y="2462736"/>
            <a:ext cx="9171709" cy="2680764"/>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descr="choose correct iCD-10 code"/>
          <p:cNvSpPr/>
          <p:nvPr/>
        </p:nvSpPr>
        <p:spPr bwMode="auto">
          <a:xfrm>
            <a:off x="5442858" y="1699308"/>
            <a:ext cx="2743200" cy="2682062"/>
          </a:xfrm>
          <a:prstGeom prst="ellipse">
            <a:avLst/>
          </a:prstGeom>
          <a:solidFill>
            <a:schemeClr val="bg2">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ts val="4500"/>
              </a:lnSpc>
              <a:spcBef>
                <a:spcPct val="0"/>
              </a:spcBef>
              <a:spcAft>
                <a:spcPct val="0"/>
              </a:spcAft>
              <a:buClrTx/>
              <a:buSzTx/>
              <a:buFontTx/>
              <a:buNone/>
              <a:tabLst/>
            </a:pPr>
            <a:r>
              <a:rPr kumimoji="0" lang="en-US" sz="4800" b="0" i="0" u="none" strike="noStrike" cap="none" normalizeH="0" baseline="0" dirty="0" smtClean="0">
                <a:ln>
                  <a:noFill/>
                </a:ln>
                <a:solidFill>
                  <a:schemeClr val="accent5">
                    <a:lumMod val="50000"/>
                  </a:schemeClr>
                </a:solidFill>
                <a:effectLst/>
                <a:latin typeface="Agency FB" panose="020B0503020202020204" pitchFamily="34" charset="0"/>
              </a:rPr>
              <a:t>Choose Correct ICD-10</a:t>
            </a:r>
          </a:p>
        </p:txBody>
      </p:sp>
    </p:spTree>
    <p:extLst>
      <p:ext uri="{BB962C8B-B14F-4D97-AF65-F5344CB8AC3E}">
        <p14:creationId xmlns:p14="http://schemas.microsoft.com/office/powerpoint/2010/main" val="29662905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enario: search new problem using other diagnosis button"/>
          <p:cNvGrpSpPr/>
          <p:nvPr/>
        </p:nvGrpSpPr>
        <p:grpSpPr>
          <a:xfrm>
            <a:off x="0" y="-323850"/>
            <a:ext cx="9144000" cy="5562600"/>
            <a:chOff x="0" y="-323850"/>
            <a:chExt cx="9144000" cy="5562600"/>
          </a:xfrm>
        </p:grpSpPr>
        <p:pic>
          <p:nvPicPr>
            <p:cNvPr id="6" name="Picture 5"/>
            <p:cNvPicPr>
              <a:picLocks noChangeAspect="1"/>
            </p:cNvPicPr>
            <p:nvPr/>
          </p:nvPicPr>
          <p:blipFill rotWithShape="1">
            <a:blip r:embed="rId3">
              <a:duotone>
                <a:srgbClr val="775F55">
                  <a:shade val="45000"/>
                  <a:satMod val="135000"/>
                </a:srgb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7"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800" b="0" i="0" u="sng"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SCENARIO #1</a:t>
              </a:r>
              <a:r>
                <a:rPr kumimoji="0" lang="en-US" sz="60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rgbClr val="775F55">
                    <a:lumMod val="50000"/>
                  </a:srgbClr>
                </a:solidFill>
                <a:effectLst/>
                <a:uLnTx/>
                <a:uFillTx/>
                <a:latin typeface="Agency FB" panose="020B0503020202020204" pitchFamily="34" charset="0"/>
                <a:ea typeface="+mj-ea"/>
                <a:cs typeface="+mj-cs"/>
              </a:endParaRPr>
            </a:p>
          </p:txBody>
        </p:sp>
        <p:sp>
          <p:nvSpPr>
            <p:cNvPr id="8" name="Title 1"/>
            <p:cNvSpPr txBox="1">
              <a:spLocks/>
            </p:cNvSpPr>
            <p:nvPr/>
          </p:nvSpPr>
          <p:spPr>
            <a:xfrm>
              <a:off x="4644572" y="506359"/>
              <a:ext cx="43397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Search New Problem Using </a:t>
              </a:r>
              <a:b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br>
              <a: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Other Diagnosis Button</a:t>
              </a:r>
              <a:b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br>
              <a:endParaRPr kumimoji="0" lang="en-US" sz="3200" b="0" i="0" u="none" strike="noStrike" kern="1200" cap="none" spc="0" normalizeH="0" baseline="0" noProof="0" dirty="0">
                <a:ln>
                  <a:noFill/>
                </a:ln>
                <a:solidFill>
                  <a:srgbClr val="775F55">
                    <a:lumMod val="50000"/>
                  </a:srgbClr>
                </a:solidFill>
                <a:effectLst/>
                <a:uLnTx/>
                <a:uFillTx/>
                <a:latin typeface="Agency FB" panose="020B0503020202020204" pitchFamily="34" charset="0"/>
                <a:ea typeface="+mj-ea"/>
                <a:cs typeface="+mj-cs"/>
              </a:endParaRPr>
            </a:p>
          </p:txBody>
        </p:sp>
      </p:grpSp>
      <p:pic>
        <p:nvPicPr>
          <p:cNvPr id="5" name="Picture 4" descr="Active problem lis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3998" y="1308738"/>
            <a:ext cx="2403858" cy="1481865"/>
          </a:xfrm>
          <a:prstGeom prst="rect">
            <a:avLst/>
          </a:prstGeom>
        </p:spPr>
      </p:pic>
      <p:grpSp>
        <p:nvGrpSpPr>
          <p:cNvPr id="3" name="Group 2" descr="Selected diagnoses box with add to problem list checkbox highlighted"/>
          <p:cNvGrpSpPr/>
          <p:nvPr/>
        </p:nvGrpSpPr>
        <p:grpSpPr>
          <a:xfrm>
            <a:off x="-33776" y="2935398"/>
            <a:ext cx="9177776" cy="2303352"/>
            <a:chOff x="-33776" y="2706797"/>
            <a:chExt cx="9177776" cy="2303352"/>
          </a:xfrm>
        </p:grpSpPr>
        <p:sp>
          <p:nvSpPr>
            <p:cNvPr id="11" name="Rectangular Callout 10"/>
            <p:cNvSpPr/>
            <p:nvPr/>
          </p:nvSpPr>
          <p:spPr>
            <a:xfrm>
              <a:off x="-33776" y="2706797"/>
              <a:ext cx="9177776" cy="2303352"/>
            </a:xfrm>
            <a:prstGeom prst="wedgeRectCallout">
              <a:avLst>
                <a:gd name="adj1" fmla="val -14833"/>
                <a:gd name="adj2" fmla="val -70444"/>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04" t="59650"/>
            <a:stretch/>
          </p:blipFill>
          <p:spPr>
            <a:xfrm>
              <a:off x="109612" y="2800349"/>
              <a:ext cx="8874733" cy="2209800"/>
            </a:xfrm>
            <a:prstGeom prst="rect">
              <a:avLst/>
            </a:prstGeom>
          </p:spPr>
        </p:pic>
        <p:sp>
          <p:nvSpPr>
            <p:cNvPr id="13" name="Rectangle 12"/>
            <p:cNvSpPr/>
            <p:nvPr/>
          </p:nvSpPr>
          <p:spPr>
            <a:xfrm rot="16200000">
              <a:off x="7976283" y="2825066"/>
              <a:ext cx="479669" cy="1192235"/>
            </a:xfrm>
            <a:prstGeom prst="rect">
              <a:avLst/>
            </a:prstGeom>
            <a:noFill/>
            <a:ln w="1270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sp>
        <p:nvSpPr>
          <p:cNvPr id="14" name="Oval 13" descr="select checkbox"/>
          <p:cNvSpPr/>
          <p:nvPr/>
        </p:nvSpPr>
        <p:spPr bwMode="auto">
          <a:xfrm>
            <a:off x="5516061" y="1345835"/>
            <a:ext cx="2164440" cy="1932137"/>
          </a:xfrm>
          <a:prstGeom prst="ellipse">
            <a:avLst/>
          </a:prstGeom>
          <a:solidFill>
            <a:schemeClr val="bg2">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ts val="4500"/>
              </a:lnSpc>
              <a:spcBef>
                <a:spcPct val="0"/>
              </a:spcBef>
              <a:spcAft>
                <a:spcPct val="0"/>
              </a:spcAft>
              <a:buClrTx/>
              <a:buSzTx/>
              <a:buFontTx/>
              <a:buNone/>
              <a:tabLst/>
            </a:pPr>
            <a:r>
              <a:rPr kumimoji="0" lang="en-US" sz="3600" b="0" i="0" u="none" strike="noStrike" cap="none" normalizeH="0" baseline="0" dirty="0" smtClean="0">
                <a:ln>
                  <a:noFill/>
                </a:ln>
                <a:solidFill>
                  <a:schemeClr val="accent5">
                    <a:lumMod val="50000"/>
                  </a:schemeClr>
                </a:solidFill>
                <a:effectLst/>
                <a:latin typeface="Agency FB" panose="020B0503020202020204" pitchFamily="34" charset="0"/>
              </a:rPr>
              <a:t>Select</a:t>
            </a:r>
          </a:p>
          <a:p>
            <a:pPr marL="0" marR="0" indent="0" algn="ctr" defTabSz="914400" rtl="0" eaLnBrk="0" fontAlgn="base" latinLnBrk="0" hangingPunct="0">
              <a:lnSpc>
                <a:spcPts val="4500"/>
              </a:lnSpc>
              <a:spcBef>
                <a:spcPct val="0"/>
              </a:spcBef>
              <a:spcAft>
                <a:spcPct val="0"/>
              </a:spcAft>
              <a:buClrTx/>
              <a:buSzTx/>
              <a:buFontTx/>
              <a:buNone/>
              <a:tabLst/>
            </a:pPr>
            <a:r>
              <a:rPr lang="en-US" sz="3600" dirty="0" smtClean="0">
                <a:solidFill>
                  <a:schemeClr val="accent5">
                    <a:lumMod val="50000"/>
                  </a:schemeClr>
                </a:solidFill>
                <a:latin typeface="Agency FB" panose="020B0503020202020204" pitchFamily="34" charset="0"/>
              </a:rPr>
              <a:t>checkbox</a:t>
            </a:r>
            <a:r>
              <a:rPr kumimoji="0" lang="en-US" sz="3600" b="0" i="0" u="none" strike="noStrike" cap="none" normalizeH="0" dirty="0" smtClean="0">
                <a:ln>
                  <a:noFill/>
                </a:ln>
                <a:solidFill>
                  <a:schemeClr val="accent5">
                    <a:lumMod val="50000"/>
                  </a:schemeClr>
                </a:solidFill>
                <a:effectLst/>
                <a:latin typeface="Agency FB" panose="020B0503020202020204" pitchFamily="34" charset="0"/>
              </a:rPr>
              <a:t> </a:t>
            </a:r>
            <a:endParaRPr kumimoji="0" lang="en-US" sz="3600" b="0" i="0" u="none" strike="noStrike" cap="none" normalizeH="0" baseline="0" dirty="0" smtClean="0">
              <a:ln>
                <a:noFill/>
              </a:ln>
              <a:solidFill>
                <a:schemeClr val="accent5">
                  <a:lumMod val="50000"/>
                </a:schemeClr>
              </a:solidFill>
              <a:effectLst/>
              <a:latin typeface="Agency FB" panose="020B0503020202020204" pitchFamily="34" charset="0"/>
            </a:endParaRPr>
          </a:p>
        </p:txBody>
      </p:sp>
    </p:spTree>
    <p:extLst>
      <p:ext uri="{BB962C8B-B14F-4D97-AF65-F5344CB8AC3E}">
        <p14:creationId xmlns:p14="http://schemas.microsoft.com/office/powerpoint/2010/main" val="1079136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oup 13" descr="ICD-9: 14,025&#10;"/>
          <p:cNvGrpSpPr/>
          <p:nvPr/>
        </p:nvGrpSpPr>
        <p:grpSpPr>
          <a:xfrm>
            <a:off x="751369" y="1885950"/>
            <a:ext cx="3581399" cy="2133600"/>
            <a:chOff x="751369" y="1733550"/>
            <a:chExt cx="3581399" cy="2133600"/>
          </a:xfrm>
        </p:grpSpPr>
        <p:pic>
          <p:nvPicPr>
            <p:cNvPr id="2" name="Picture 1"/>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t="76976"/>
            <a:stretch/>
          </p:blipFill>
          <p:spPr>
            <a:xfrm>
              <a:off x="751369" y="3087002"/>
              <a:ext cx="3581399" cy="780148"/>
            </a:xfrm>
            <a:prstGeom prst="rect">
              <a:avLst/>
            </a:prstGeom>
          </p:spPr>
        </p:pic>
        <p:sp>
          <p:nvSpPr>
            <p:cNvPr id="10" name="TextBox 9"/>
            <p:cNvSpPr txBox="1"/>
            <p:nvPr/>
          </p:nvSpPr>
          <p:spPr>
            <a:xfrm>
              <a:off x="1752600" y="3028950"/>
              <a:ext cx="1687032" cy="830997"/>
            </a:xfrm>
            <a:prstGeom prst="rect">
              <a:avLst/>
            </a:prstGeom>
            <a:noFill/>
          </p:spPr>
          <p:txBody>
            <a:bodyPr wrap="square" rtlCol="0">
              <a:spAutoFit/>
            </a:bodyPr>
            <a:lstStyle/>
            <a:p>
              <a:pPr algn="ctr"/>
              <a:r>
                <a:rPr lang="en-US" sz="4800" dirty="0" smtClean="0">
                  <a:solidFill>
                    <a:schemeClr val="accent4">
                      <a:lumMod val="20000"/>
                      <a:lumOff val="80000"/>
                    </a:schemeClr>
                  </a:solidFill>
                  <a:latin typeface="Agency FB" panose="020B0503020202020204" pitchFamily="34" charset="0"/>
                </a:rPr>
                <a:t>ICD-9</a:t>
              </a:r>
              <a:endParaRPr lang="en-US" sz="4800" dirty="0">
                <a:solidFill>
                  <a:schemeClr val="accent4">
                    <a:lumMod val="20000"/>
                    <a:lumOff val="80000"/>
                  </a:schemeClr>
                </a:solidFill>
                <a:latin typeface="Agency FB" panose="020B0503020202020204" pitchFamily="34" charset="0"/>
              </a:endParaRPr>
            </a:p>
          </p:txBody>
        </p:sp>
        <p:sp>
          <p:nvSpPr>
            <p:cNvPr id="12" name="TextBox 11"/>
            <p:cNvSpPr txBox="1"/>
            <p:nvPr/>
          </p:nvSpPr>
          <p:spPr>
            <a:xfrm>
              <a:off x="828896" y="1733550"/>
              <a:ext cx="3478177" cy="1569660"/>
            </a:xfrm>
            <a:prstGeom prst="rect">
              <a:avLst/>
            </a:prstGeom>
            <a:noFill/>
          </p:spPr>
          <p:txBody>
            <a:bodyPr wrap="square" rtlCol="0">
              <a:spAutoFit/>
            </a:bodyPr>
            <a:lstStyle/>
            <a:p>
              <a:pPr algn="ctr"/>
              <a:r>
                <a:rPr lang="en-US" sz="9600" dirty="0" smtClean="0">
                  <a:solidFill>
                    <a:schemeClr val="accent3">
                      <a:lumMod val="75000"/>
                    </a:schemeClr>
                  </a:solidFill>
                  <a:latin typeface="Agency FB" panose="020B0503020202020204" pitchFamily="34" charset="0"/>
                </a:rPr>
                <a:t>14,025</a:t>
              </a:r>
              <a:endParaRPr lang="en-US" sz="9600" dirty="0">
                <a:solidFill>
                  <a:schemeClr val="accent3">
                    <a:lumMod val="75000"/>
                  </a:schemeClr>
                </a:solidFill>
                <a:latin typeface="Agency FB" panose="020B0503020202020204" pitchFamily="34" charset="0"/>
              </a:endParaRPr>
            </a:p>
          </p:txBody>
        </p:sp>
      </p:grpSp>
      <p:grpSp>
        <p:nvGrpSpPr>
          <p:cNvPr id="15" name="Group 14" descr="ICD-10: 69,101"/>
          <p:cNvGrpSpPr/>
          <p:nvPr/>
        </p:nvGrpSpPr>
        <p:grpSpPr>
          <a:xfrm>
            <a:off x="4800599" y="-48959"/>
            <a:ext cx="3581399" cy="4068509"/>
            <a:chOff x="4800599" y="-62531"/>
            <a:chExt cx="3581399" cy="4068509"/>
          </a:xfrm>
        </p:grpSpPr>
        <p:pic>
          <p:nvPicPr>
            <p:cNvPr id="7" name="Picture 6"/>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800599" y="1285825"/>
              <a:ext cx="3581399" cy="2717248"/>
            </a:xfrm>
            <a:prstGeom prst="rect">
              <a:avLst/>
            </a:prstGeom>
          </p:spPr>
        </p:pic>
        <p:sp>
          <p:nvSpPr>
            <p:cNvPr id="11" name="TextBox 10"/>
            <p:cNvSpPr txBox="1"/>
            <p:nvPr/>
          </p:nvSpPr>
          <p:spPr>
            <a:xfrm>
              <a:off x="5747782" y="3174981"/>
              <a:ext cx="1687032" cy="830997"/>
            </a:xfrm>
            <a:prstGeom prst="rect">
              <a:avLst/>
            </a:prstGeom>
            <a:noFill/>
          </p:spPr>
          <p:txBody>
            <a:bodyPr wrap="square" rtlCol="0">
              <a:spAutoFit/>
            </a:bodyPr>
            <a:lstStyle/>
            <a:p>
              <a:pPr algn="ctr"/>
              <a:r>
                <a:rPr lang="en-US" sz="4800" dirty="0" smtClean="0">
                  <a:solidFill>
                    <a:schemeClr val="accent4">
                      <a:lumMod val="20000"/>
                      <a:lumOff val="80000"/>
                    </a:schemeClr>
                  </a:solidFill>
                  <a:latin typeface="Agency FB" panose="020B0503020202020204" pitchFamily="34" charset="0"/>
                </a:rPr>
                <a:t>ICD-10</a:t>
              </a:r>
              <a:endParaRPr lang="en-US" sz="4800" dirty="0">
                <a:solidFill>
                  <a:schemeClr val="accent4">
                    <a:lumMod val="20000"/>
                    <a:lumOff val="80000"/>
                  </a:schemeClr>
                </a:solidFill>
                <a:latin typeface="Agency FB" panose="020B0503020202020204" pitchFamily="34" charset="0"/>
              </a:endParaRPr>
            </a:p>
          </p:txBody>
        </p:sp>
        <p:sp>
          <p:nvSpPr>
            <p:cNvPr id="13" name="TextBox 12"/>
            <p:cNvSpPr txBox="1"/>
            <p:nvPr/>
          </p:nvSpPr>
          <p:spPr>
            <a:xfrm>
              <a:off x="4891416" y="-62531"/>
              <a:ext cx="3478177" cy="1569660"/>
            </a:xfrm>
            <a:prstGeom prst="rect">
              <a:avLst/>
            </a:prstGeom>
            <a:noFill/>
          </p:spPr>
          <p:txBody>
            <a:bodyPr wrap="square" rtlCol="0">
              <a:spAutoFit/>
            </a:bodyPr>
            <a:lstStyle/>
            <a:p>
              <a:pPr algn="ctr"/>
              <a:r>
                <a:rPr lang="en-US" sz="9600" dirty="0" smtClean="0">
                  <a:solidFill>
                    <a:schemeClr val="accent4"/>
                  </a:solidFill>
                  <a:latin typeface="Agency FB" panose="020B0503020202020204" pitchFamily="34" charset="0"/>
                </a:rPr>
                <a:t>69,101</a:t>
              </a:r>
              <a:endParaRPr lang="en-US" sz="9600" dirty="0">
                <a:solidFill>
                  <a:schemeClr val="accent4"/>
                </a:solidFill>
                <a:latin typeface="Agency FB" panose="020B0503020202020204" pitchFamily="34" charset="0"/>
              </a:endParaRPr>
            </a:p>
          </p:txBody>
        </p:sp>
      </p:grpSp>
      <p:sp>
        <p:nvSpPr>
          <p:cNvPr id="16" name="Rectangle 15" descr="&quot; &quot;"/>
          <p:cNvSpPr/>
          <p:nvPr/>
        </p:nvSpPr>
        <p:spPr>
          <a:xfrm>
            <a:off x="0" y="3969030"/>
            <a:ext cx="9144000" cy="11971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sp>
        <p:nvSpPr>
          <p:cNvPr id="17" name="TextBox 16" descr="Diagnosis Codes "/>
          <p:cNvSpPr txBox="1"/>
          <p:nvPr/>
        </p:nvSpPr>
        <p:spPr>
          <a:xfrm>
            <a:off x="228600" y="3839111"/>
            <a:ext cx="8686800" cy="1323439"/>
          </a:xfrm>
          <a:prstGeom prst="rect">
            <a:avLst/>
          </a:prstGeom>
          <a:noFill/>
        </p:spPr>
        <p:txBody>
          <a:bodyPr wrap="square" rtlCol="0">
            <a:spAutoFit/>
          </a:bodyPr>
          <a:lstStyle/>
          <a:p>
            <a:pPr algn="ctr"/>
            <a:r>
              <a:rPr lang="en-US" sz="8000" dirty="0" smtClean="0">
                <a:latin typeface="Agency FB" panose="020B0503020202020204" pitchFamily="34" charset="0"/>
              </a:rPr>
              <a:t>Diagnosis Codes</a:t>
            </a:r>
            <a:endParaRPr lang="en-US" sz="8000" dirty="0">
              <a:latin typeface="Agency FB" panose="020B0503020202020204" pitchFamily="34" charset="0"/>
            </a:endParaRPr>
          </a:p>
        </p:txBody>
      </p:sp>
    </p:spTree>
    <p:extLst>
      <p:ext uri="{BB962C8B-B14F-4D97-AF65-F5344CB8AC3E}">
        <p14:creationId xmlns:p14="http://schemas.microsoft.com/office/powerpoint/2010/main" val="3072320241"/>
      </p:ext>
    </p:extLst>
  </p:cSld>
  <p:clrMapOvr>
    <a:masterClrMapping/>
  </p:clrMapOvr>
  <mc:AlternateContent xmlns:mc="http://schemas.openxmlformats.org/markup-compatibility/2006" xmlns:p14="http://schemas.microsoft.com/office/powerpoint/2010/main">
    <mc:Choice Requires="p14">
      <p:transition p14:dur="0" advTm="35822"/>
    </mc:Choice>
    <mc:Fallback xmlns="">
      <p:transition xmlns:p14="http://schemas.microsoft.com/office/powerpoint/2010/main" advTm="35822"/>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Scenario: Search new problem using other diagnosis button"/>
          <p:cNvGrpSpPr/>
          <p:nvPr/>
        </p:nvGrpSpPr>
        <p:grpSpPr>
          <a:xfrm>
            <a:off x="0" y="-323850"/>
            <a:ext cx="9144000" cy="5562600"/>
            <a:chOff x="0" y="-323850"/>
            <a:chExt cx="9144000" cy="5562600"/>
          </a:xfrm>
        </p:grpSpPr>
        <p:pic>
          <p:nvPicPr>
            <p:cNvPr id="10" name="Picture 9"/>
            <p:cNvPicPr>
              <a:picLocks noChangeAspect="1"/>
            </p:cNvPicPr>
            <p:nvPr/>
          </p:nvPicPr>
          <p:blipFill rotWithShape="1">
            <a:blip r:embed="rId3">
              <a:duotone>
                <a:srgbClr val="775F55">
                  <a:shade val="45000"/>
                  <a:satMod val="135000"/>
                </a:srgb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11"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800" b="0" i="0" u="sng"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SCENARIO #1</a:t>
              </a:r>
              <a:r>
                <a:rPr kumimoji="0" lang="en-US" sz="60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rgbClr val="775F55">
                    <a:lumMod val="50000"/>
                  </a:srgbClr>
                </a:solidFill>
                <a:effectLst/>
                <a:uLnTx/>
                <a:uFillTx/>
                <a:latin typeface="Agency FB" panose="020B0503020202020204" pitchFamily="34" charset="0"/>
                <a:ea typeface="+mj-ea"/>
                <a:cs typeface="+mj-cs"/>
              </a:endParaRPr>
            </a:p>
          </p:txBody>
        </p:sp>
        <p:sp>
          <p:nvSpPr>
            <p:cNvPr id="12" name="Title 1"/>
            <p:cNvSpPr txBox="1">
              <a:spLocks/>
            </p:cNvSpPr>
            <p:nvPr/>
          </p:nvSpPr>
          <p:spPr>
            <a:xfrm>
              <a:off x="4644572" y="506359"/>
              <a:ext cx="43397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Search New Problem Using </a:t>
              </a:r>
              <a:b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br>
              <a: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Other Diagnosis Button</a:t>
              </a:r>
              <a:b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br>
              <a:endParaRPr kumimoji="0" lang="en-US" sz="3200" b="0" i="0" u="none" strike="noStrike" kern="1200" cap="none" spc="0" normalizeH="0" baseline="0" noProof="0" dirty="0">
                <a:ln>
                  <a:noFill/>
                </a:ln>
                <a:solidFill>
                  <a:srgbClr val="775F55">
                    <a:lumMod val="50000"/>
                  </a:srgbClr>
                </a:solidFill>
                <a:effectLst/>
                <a:uLnTx/>
                <a:uFillTx/>
                <a:latin typeface="Agency FB" panose="020B0503020202020204" pitchFamily="34" charset="0"/>
                <a:ea typeface="+mj-ea"/>
                <a:cs typeface="+mj-cs"/>
              </a:endParaRPr>
            </a:p>
          </p:txBody>
        </p:sp>
      </p:grpSp>
      <p:pic>
        <p:nvPicPr>
          <p:cNvPr id="4" name="Picture 3" descr="Lookup other diagnosis box"/>
          <p:cNvPicPr>
            <a:picLocks noGrp="1" noChangeAspect="1"/>
          </p:cNvPicPr>
          <p:nvPr isPhoto="1"/>
        </p:nvPicPr>
        <p:blipFill rotWithShape="1">
          <a:blip r:embed="rId4" cstate="print">
            <a:lum/>
            <a:extLst>
              <a:ext uri="{28A0092B-C50C-407E-A947-70E740481C1C}">
                <a14:useLocalDpi xmlns:a14="http://schemas.microsoft.com/office/drawing/2010/main" val="0"/>
              </a:ext>
            </a:extLst>
          </a:blip>
          <a:srcRect l="1243" r="21001" b="12761"/>
          <a:stretch/>
        </p:blipFill>
        <p:spPr>
          <a:xfrm>
            <a:off x="2109559" y="1206710"/>
            <a:ext cx="6874786" cy="3841863"/>
          </a:xfrm>
          <a:prstGeom prst="rect">
            <a:avLst/>
          </a:prstGeom>
          <a:noFill/>
          <a:ln>
            <a:noFill/>
          </a:ln>
        </p:spPr>
      </p:pic>
      <p:grpSp>
        <p:nvGrpSpPr>
          <p:cNvPr id="8" name="Group 7" descr="Add  to problem list"/>
          <p:cNvGrpSpPr/>
          <p:nvPr/>
        </p:nvGrpSpPr>
        <p:grpSpPr>
          <a:xfrm>
            <a:off x="114040" y="1916786"/>
            <a:ext cx="2865940" cy="2749915"/>
            <a:chOff x="5516060" y="1345835"/>
            <a:chExt cx="2865940" cy="2749915"/>
          </a:xfrm>
        </p:grpSpPr>
        <p:sp>
          <p:nvSpPr>
            <p:cNvPr id="5" name="Oval 4"/>
            <p:cNvSpPr/>
            <p:nvPr/>
          </p:nvSpPr>
          <p:spPr bwMode="auto">
            <a:xfrm>
              <a:off x="5516060" y="1345835"/>
              <a:ext cx="2865940" cy="2749915"/>
            </a:xfrm>
            <a:prstGeom prst="ellipse">
              <a:avLst/>
            </a:prstGeom>
            <a:solidFill>
              <a:schemeClr val="bg2">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ts val="4500"/>
                </a:lnSpc>
                <a:spcBef>
                  <a:spcPct val="0"/>
                </a:spcBef>
                <a:spcAft>
                  <a:spcPct val="0"/>
                </a:spcAft>
                <a:buClrTx/>
                <a:buSzTx/>
                <a:buFontTx/>
                <a:buNone/>
                <a:tabLst/>
              </a:pPr>
              <a:r>
                <a:rPr kumimoji="0" lang="en-US" sz="5400" b="0" i="0" u="none" strike="noStrike" cap="none" normalizeH="0" baseline="0" dirty="0" smtClean="0">
                  <a:ln>
                    <a:noFill/>
                  </a:ln>
                  <a:solidFill>
                    <a:schemeClr val="accent5">
                      <a:lumMod val="50000"/>
                    </a:schemeClr>
                  </a:solidFill>
                  <a:effectLst/>
                  <a:latin typeface="Agency FB" panose="020B0503020202020204" pitchFamily="34" charset="0"/>
                </a:rPr>
                <a:t>Add</a:t>
              </a:r>
              <a:r>
                <a:rPr kumimoji="0" lang="en-US" sz="5400" b="0" i="0" u="none" strike="noStrike" cap="none" normalizeH="0" dirty="0" smtClean="0">
                  <a:ln>
                    <a:noFill/>
                  </a:ln>
                  <a:solidFill>
                    <a:schemeClr val="accent5">
                      <a:lumMod val="50000"/>
                    </a:schemeClr>
                  </a:solidFill>
                  <a:effectLst/>
                  <a:latin typeface="Agency FB" panose="020B0503020202020204" pitchFamily="34" charset="0"/>
                </a:rPr>
                <a:t> to Problem List</a:t>
              </a:r>
              <a:endParaRPr kumimoji="0" lang="en-US" sz="5400" b="0" i="0" u="none" strike="noStrike" cap="none" normalizeH="0" baseline="0" dirty="0" smtClean="0">
                <a:ln>
                  <a:noFill/>
                </a:ln>
                <a:solidFill>
                  <a:schemeClr val="accent5">
                    <a:lumMod val="50000"/>
                  </a:schemeClr>
                </a:solidFill>
                <a:effectLst/>
                <a:latin typeface="Agency FB" panose="020B0503020202020204" pitchFamily="34" charset="0"/>
              </a:endParaRPr>
            </a:p>
          </p:txBody>
        </p:sp>
        <p:cxnSp>
          <p:nvCxnSpPr>
            <p:cNvPr id="6" name="Straight Arrow Connector 5"/>
            <p:cNvCxnSpPr/>
            <p:nvPr/>
          </p:nvCxnSpPr>
          <p:spPr>
            <a:xfrm>
              <a:off x="6248400" y="3562350"/>
              <a:ext cx="1375228" cy="0"/>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descr="Search Box #2: SNOMED&#10;"/>
          <p:cNvSpPr txBox="1"/>
          <p:nvPr/>
        </p:nvSpPr>
        <p:spPr>
          <a:xfrm>
            <a:off x="4331167" y="2378975"/>
            <a:ext cx="3882572" cy="1754326"/>
          </a:xfrm>
          <a:prstGeom prst="rect">
            <a:avLst/>
          </a:prstGeom>
          <a:noFill/>
        </p:spPr>
        <p:txBody>
          <a:bodyPr wrap="square" rtlCol="0">
            <a:spAutoFit/>
          </a:bodyPr>
          <a:lstStyle/>
          <a:p>
            <a:pPr algn="ctr"/>
            <a:r>
              <a:rPr lang="en-US" sz="5400" dirty="0" smtClean="0">
                <a:solidFill>
                  <a:schemeClr val="accent5">
                    <a:lumMod val="50000"/>
                  </a:schemeClr>
                </a:solidFill>
                <a:latin typeface="Agency FB" panose="020B0503020202020204" pitchFamily="34" charset="0"/>
              </a:rPr>
              <a:t>Search Box #2: SNOMED</a:t>
            </a:r>
            <a:endParaRPr lang="en-US" sz="5400" dirty="0">
              <a:solidFill>
                <a:schemeClr val="accent5">
                  <a:lumMod val="50000"/>
                </a:schemeClr>
              </a:solidFill>
              <a:latin typeface="Agency FB" panose="020B0503020202020204" pitchFamily="34" charset="0"/>
            </a:endParaRPr>
          </a:p>
        </p:txBody>
      </p:sp>
    </p:spTree>
    <p:extLst>
      <p:ext uri="{BB962C8B-B14F-4D97-AF65-F5344CB8AC3E}">
        <p14:creationId xmlns:p14="http://schemas.microsoft.com/office/powerpoint/2010/main" val="37537674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Scenario: Search new problem using other diagnosis button"/>
          <p:cNvGrpSpPr/>
          <p:nvPr/>
        </p:nvGrpSpPr>
        <p:grpSpPr>
          <a:xfrm>
            <a:off x="0" y="-323850"/>
            <a:ext cx="9144000" cy="5562600"/>
            <a:chOff x="0" y="-323850"/>
            <a:chExt cx="9144000" cy="5562600"/>
          </a:xfrm>
        </p:grpSpPr>
        <p:pic>
          <p:nvPicPr>
            <p:cNvPr id="9" name="Picture 8"/>
            <p:cNvPicPr>
              <a:picLocks noChangeAspect="1"/>
            </p:cNvPicPr>
            <p:nvPr/>
          </p:nvPicPr>
          <p:blipFill rotWithShape="1">
            <a:blip r:embed="rId3">
              <a:duotone>
                <a:srgbClr val="775F55">
                  <a:shade val="45000"/>
                  <a:satMod val="135000"/>
                </a:srgb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10"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800" b="0" i="0" u="sng"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SCENARIO #1</a:t>
              </a:r>
              <a:r>
                <a:rPr kumimoji="0" lang="en-US" sz="60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rgbClr val="775F55">
                    <a:lumMod val="50000"/>
                  </a:srgbClr>
                </a:solidFill>
                <a:effectLst/>
                <a:uLnTx/>
                <a:uFillTx/>
                <a:latin typeface="Agency FB" panose="020B0503020202020204" pitchFamily="34" charset="0"/>
                <a:ea typeface="+mj-ea"/>
                <a:cs typeface="+mj-cs"/>
              </a:endParaRPr>
            </a:p>
          </p:txBody>
        </p:sp>
        <p:sp>
          <p:nvSpPr>
            <p:cNvPr id="11" name="Title 1"/>
            <p:cNvSpPr txBox="1">
              <a:spLocks/>
            </p:cNvSpPr>
            <p:nvPr/>
          </p:nvSpPr>
          <p:spPr>
            <a:xfrm>
              <a:off x="4644572" y="506359"/>
              <a:ext cx="43397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Search New Problem Using </a:t>
              </a:r>
              <a:b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br>
              <a: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t>Other Diagnosis Button</a:t>
              </a:r>
              <a:br>
                <a:rPr kumimoji="0" lang="en-US" sz="3200" b="0" i="0" u="none" strike="noStrike" kern="1200" cap="none" spc="0" normalizeH="0" baseline="0" noProof="0" dirty="0" smtClean="0">
                  <a:ln>
                    <a:noFill/>
                  </a:ln>
                  <a:solidFill>
                    <a:srgbClr val="775F55">
                      <a:lumMod val="50000"/>
                    </a:srgbClr>
                  </a:solidFill>
                  <a:effectLst/>
                  <a:uLnTx/>
                  <a:uFillTx/>
                  <a:latin typeface="Agency FB" panose="020B0503020202020204" pitchFamily="34" charset="0"/>
                  <a:ea typeface="+mj-ea"/>
                  <a:cs typeface="+mj-cs"/>
                </a:rPr>
              </a:br>
              <a:endParaRPr kumimoji="0" lang="en-US" sz="3200" b="0" i="0" u="none" strike="noStrike" kern="1200" cap="none" spc="0" normalizeH="0" baseline="0" noProof="0" dirty="0">
                <a:ln>
                  <a:noFill/>
                </a:ln>
                <a:solidFill>
                  <a:srgbClr val="775F55">
                    <a:lumMod val="50000"/>
                  </a:srgbClr>
                </a:solidFill>
                <a:effectLst/>
                <a:uLnTx/>
                <a:uFillTx/>
                <a:latin typeface="Agency FB" panose="020B0503020202020204" pitchFamily="34" charset="0"/>
                <a:ea typeface="+mj-ea"/>
                <a:cs typeface="+mj-cs"/>
              </a:endParaRPr>
            </a:p>
          </p:txBody>
        </p:sp>
      </p:grpSp>
      <p:pic>
        <p:nvPicPr>
          <p:cNvPr id="4" name="Picture 3" descr="other diagnosis box"/>
          <p:cNvPicPr>
            <a:picLocks noChangeAspect="1"/>
          </p:cNvPicPr>
          <p:nvPr/>
        </p:nvPicPr>
        <p:blipFill rotWithShape="1">
          <a:blip r:embed="rId4" cstate="print">
            <a:extLst>
              <a:ext uri="{28A0092B-C50C-407E-A947-70E740481C1C}">
                <a14:useLocalDpi xmlns:a14="http://schemas.microsoft.com/office/drawing/2010/main" val="0"/>
              </a:ext>
            </a:extLst>
          </a:blip>
          <a:srcRect l="9524" t="2418" r="1905" b="25733"/>
          <a:stretch/>
        </p:blipFill>
        <p:spPr>
          <a:xfrm>
            <a:off x="990600" y="1699163"/>
            <a:ext cx="6553200" cy="3664156"/>
          </a:xfrm>
          <a:prstGeom prst="rect">
            <a:avLst/>
          </a:prstGeom>
        </p:spPr>
      </p:pic>
      <p:sp>
        <p:nvSpPr>
          <p:cNvPr id="6" name="Oval 5" descr="Be careful &#10;when linking &#10;ICD-10 &amp; SNOMED!&#10;"/>
          <p:cNvSpPr/>
          <p:nvPr/>
        </p:nvSpPr>
        <p:spPr bwMode="auto">
          <a:xfrm>
            <a:off x="5203876" y="1305398"/>
            <a:ext cx="3314960" cy="3200400"/>
          </a:xfrm>
          <a:prstGeom prst="ellipse">
            <a:avLst/>
          </a:prstGeom>
          <a:solidFill>
            <a:schemeClr val="bg2">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ts val="4500"/>
              </a:lnSpc>
              <a:spcBef>
                <a:spcPct val="0"/>
              </a:spcBef>
              <a:spcAft>
                <a:spcPct val="0"/>
              </a:spcAft>
              <a:buClrTx/>
              <a:buSzTx/>
              <a:buFontTx/>
              <a:buNone/>
              <a:tabLst/>
            </a:pPr>
            <a:r>
              <a:rPr kumimoji="0" lang="en-US" sz="4400" b="1" i="0" u="none" strike="noStrike" cap="none" normalizeH="0" baseline="0" dirty="0" smtClean="0">
                <a:ln>
                  <a:noFill/>
                </a:ln>
                <a:solidFill>
                  <a:schemeClr val="accent5">
                    <a:lumMod val="50000"/>
                  </a:schemeClr>
                </a:solidFill>
                <a:effectLst/>
                <a:latin typeface="Agency FB" panose="020B0503020202020204" pitchFamily="34" charset="0"/>
              </a:rPr>
              <a:t>Be</a:t>
            </a:r>
            <a:r>
              <a:rPr kumimoji="0" lang="en-US" sz="4400" b="1" i="0" u="none" strike="noStrike" cap="none" normalizeH="0" dirty="0" smtClean="0">
                <a:ln>
                  <a:noFill/>
                </a:ln>
                <a:solidFill>
                  <a:schemeClr val="accent5">
                    <a:lumMod val="50000"/>
                  </a:schemeClr>
                </a:solidFill>
                <a:effectLst/>
                <a:latin typeface="Agency FB" panose="020B0503020202020204" pitchFamily="34" charset="0"/>
              </a:rPr>
              <a:t> careful </a:t>
            </a:r>
            <a:r>
              <a:rPr kumimoji="0" lang="en-US" sz="4400" b="0" i="0" u="none" strike="noStrike" cap="none" normalizeH="0" dirty="0" smtClean="0">
                <a:ln>
                  <a:noFill/>
                </a:ln>
                <a:solidFill>
                  <a:schemeClr val="accent5">
                    <a:lumMod val="50000"/>
                  </a:schemeClr>
                </a:solidFill>
                <a:effectLst/>
                <a:latin typeface="Agency FB" panose="020B0503020202020204" pitchFamily="34" charset="0"/>
              </a:rPr>
              <a:t/>
            </a:r>
            <a:br>
              <a:rPr kumimoji="0" lang="en-US" sz="4400" b="0" i="0" u="none" strike="noStrike" cap="none" normalizeH="0" dirty="0" smtClean="0">
                <a:ln>
                  <a:noFill/>
                </a:ln>
                <a:solidFill>
                  <a:schemeClr val="accent5">
                    <a:lumMod val="50000"/>
                  </a:schemeClr>
                </a:solidFill>
                <a:effectLst/>
                <a:latin typeface="Agency FB" panose="020B0503020202020204" pitchFamily="34" charset="0"/>
              </a:rPr>
            </a:br>
            <a:r>
              <a:rPr kumimoji="0" lang="en-US" sz="4400" b="0" i="0" u="none" strike="noStrike" cap="none" normalizeH="0" dirty="0" smtClean="0">
                <a:ln>
                  <a:noFill/>
                </a:ln>
                <a:solidFill>
                  <a:schemeClr val="accent5">
                    <a:lumMod val="50000"/>
                  </a:schemeClr>
                </a:solidFill>
                <a:effectLst/>
                <a:latin typeface="Agency FB" panose="020B0503020202020204" pitchFamily="34" charset="0"/>
              </a:rPr>
              <a:t>when linking </a:t>
            </a:r>
            <a:br>
              <a:rPr kumimoji="0" lang="en-US" sz="4400" b="0" i="0" u="none" strike="noStrike" cap="none" normalizeH="0" dirty="0" smtClean="0">
                <a:ln>
                  <a:noFill/>
                </a:ln>
                <a:solidFill>
                  <a:schemeClr val="accent5">
                    <a:lumMod val="50000"/>
                  </a:schemeClr>
                </a:solidFill>
                <a:effectLst/>
                <a:latin typeface="Agency FB" panose="020B0503020202020204" pitchFamily="34" charset="0"/>
              </a:rPr>
            </a:br>
            <a:r>
              <a:rPr kumimoji="0" lang="en-US" sz="4400" b="0" i="0" u="none" strike="noStrike" cap="none" normalizeH="0" dirty="0" smtClean="0">
                <a:ln>
                  <a:noFill/>
                </a:ln>
                <a:solidFill>
                  <a:schemeClr val="accent5">
                    <a:lumMod val="50000"/>
                  </a:schemeClr>
                </a:solidFill>
                <a:effectLst/>
                <a:latin typeface="Agency FB" panose="020B0503020202020204" pitchFamily="34" charset="0"/>
              </a:rPr>
              <a:t>ICD-10 &amp; SNOMED!</a:t>
            </a:r>
            <a:endParaRPr kumimoji="0" lang="en-US" sz="4400" b="0" i="0" u="none" strike="noStrike" cap="none" normalizeH="0" baseline="0" dirty="0" smtClean="0">
              <a:ln>
                <a:noFill/>
              </a:ln>
              <a:solidFill>
                <a:schemeClr val="accent5">
                  <a:lumMod val="50000"/>
                </a:schemeClr>
              </a:solidFill>
              <a:effectLst/>
              <a:latin typeface="Agency FB" panose="020B0503020202020204" pitchFamily="34" charset="0"/>
            </a:endParaRPr>
          </a:p>
        </p:txBody>
      </p:sp>
    </p:spTree>
    <p:extLst>
      <p:ext uri="{BB962C8B-B14F-4D97-AF65-F5344CB8AC3E}">
        <p14:creationId xmlns:p14="http://schemas.microsoft.com/office/powerpoint/2010/main" val="26791656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mp"/>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100" y="-1314450"/>
            <a:ext cx="9153099" cy="8641079"/>
          </a:xfrm>
          <a:prstGeom prst="rect">
            <a:avLst/>
          </a:prstGeom>
        </p:spPr>
      </p:pic>
      <p:sp>
        <p:nvSpPr>
          <p:cNvPr id="2" name="Title 1"/>
          <p:cNvSpPr>
            <a:spLocks noGrp="1"/>
          </p:cNvSpPr>
          <p:nvPr>
            <p:ph type="title" idx="4294967295"/>
          </p:nvPr>
        </p:nvSpPr>
        <p:spPr>
          <a:xfrm>
            <a:off x="0" y="1962150"/>
            <a:ext cx="9143999" cy="3276600"/>
          </a:xfrm>
          <a:solidFill>
            <a:schemeClr val="bg2">
              <a:alpha val="50000"/>
            </a:schemeClr>
          </a:solidFill>
        </p:spPr>
        <p:txBody>
          <a:bodyPr>
            <a:noAutofit/>
          </a:bodyPr>
          <a:lstStyle/>
          <a:p>
            <a:pPr>
              <a:lnSpc>
                <a:spcPts val="3000"/>
              </a:lnSpc>
            </a:pPr>
            <a:r>
              <a:rPr lang="en-US" sz="6000" u="sng" dirty="0" smtClean="0">
                <a:solidFill>
                  <a:schemeClr val="accent5">
                    <a:lumMod val="50000"/>
                  </a:schemeClr>
                </a:solidFill>
              </a:rPr>
              <a:t>S C E N A R I O S</a:t>
            </a:r>
            <a:r>
              <a:rPr lang="en-US" sz="2200" u="sng" dirty="0" smtClean="0">
                <a:solidFill>
                  <a:schemeClr val="accent5">
                    <a:lumMod val="50000"/>
                  </a:schemeClr>
                </a:solidFill>
              </a:rPr>
              <a:t>   </a:t>
            </a:r>
            <a:br>
              <a:rPr lang="en-US" sz="2200" u="sng" dirty="0" smtClean="0">
                <a:solidFill>
                  <a:schemeClr val="accent5">
                    <a:lumMod val="50000"/>
                  </a:schemeClr>
                </a:solidFill>
              </a:rPr>
            </a:br>
            <a:r>
              <a:rPr lang="en-US" sz="2200" dirty="0" smtClean="0">
                <a:solidFill>
                  <a:schemeClr val="accent4"/>
                </a:solidFill>
              </a:rPr>
              <a:t>Search New Problem: Other Diagnosis Button</a:t>
            </a:r>
            <a:r>
              <a:rPr lang="en-US" sz="2200" dirty="0" smtClean="0">
                <a:solidFill>
                  <a:schemeClr val="accent5">
                    <a:lumMod val="50000"/>
                  </a:schemeClr>
                </a:solidFill>
              </a:rPr>
              <a:t/>
            </a:r>
            <a:br>
              <a:rPr lang="en-US" sz="2200" dirty="0" smtClean="0">
                <a:solidFill>
                  <a:schemeClr val="accent5">
                    <a:lumMod val="50000"/>
                  </a:schemeClr>
                </a:solidFill>
              </a:rPr>
            </a:br>
            <a:r>
              <a:rPr lang="en-US" sz="3600" b="1" dirty="0" smtClean="0">
                <a:solidFill>
                  <a:schemeClr val="accent5">
                    <a:lumMod val="50000"/>
                  </a:schemeClr>
                </a:solidFill>
              </a:rPr>
              <a:t>Choose New Problem in Encounter Form</a:t>
            </a:r>
            <a:r>
              <a:rPr lang="en-US" sz="2200" dirty="0" smtClean="0">
                <a:solidFill>
                  <a:schemeClr val="accent5">
                    <a:lumMod val="50000"/>
                  </a:schemeClr>
                </a:solidFill>
              </a:rPr>
              <a:t/>
            </a:r>
            <a:br>
              <a:rPr lang="en-US" sz="2200" dirty="0" smtClean="0">
                <a:solidFill>
                  <a:schemeClr val="accent5">
                    <a:lumMod val="50000"/>
                  </a:schemeClr>
                </a:solidFill>
              </a:rPr>
            </a:br>
            <a:r>
              <a:rPr lang="en-US" sz="2200" dirty="0" smtClean="0">
                <a:solidFill>
                  <a:schemeClr val="accent4"/>
                </a:solidFill>
              </a:rPr>
              <a:t>Choose ICD-9 Code from Encounter Form</a:t>
            </a:r>
            <a:br>
              <a:rPr lang="en-US" sz="2200" dirty="0" smtClean="0">
                <a:solidFill>
                  <a:schemeClr val="accent4"/>
                </a:solidFill>
              </a:rPr>
            </a:br>
            <a:r>
              <a:rPr lang="en-US" sz="2200" dirty="0" smtClean="0">
                <a:solidFill>
                  <a:schemeClr val="accent4"/>
                </a:solidFill>
              </a:rPr>
              <a:t>Choose SNOMED Term from Encounter Form</a:t>
            </a:r>
            <a:br>
              <a:rPr lang="en-US" sz="2200" dirty="0" smtClean="0">
                <a:solidFill>
                  <a:schemeClr val="accent4"/>
                </a:solidFill>
              </a:rPr>
            </a:br>
            <a:r>
              <a:rPr lang="en-US" sz="2200" dirty="0" smtClean="0">
                <a:solidFill>
                  <a:schemeClr val="accent4"/>
                </a:solidFill>
              </a:rPr>
              <a:t>Choose New Problem from Encounter Form after adding to Problem List</a:t>
            </a:r>
            <a:endParaRPr lang="en-US" sz="2200" dirty="0">
              <a:solidFill>
                <a:schemeClr val="accent4"/>
              </a:solidFill>
            </a:endParaRPr>
          </a:p>
        </p:txBody>
      </p:sp>
    </p:spTree>
    <p:extLst>
      <p:ext uri="{BB962C8B-B14F-4D97-AF65-F5344CB8AC3E}">
        <p14:creationId xmlns:p14="http://schemas.microsoft.com/office/powerpoint/2010/main" val="26206486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enario: Chose new problem from encounter form"/>
          <p:cNvGrpSpPr/>
          <p:nvPr/>
        </p:nvGrpSpPr>
        <p:grpSpPr>
          <a:xfrm>
            <a:off x="0" y="-355296"/>
            <a:ext cx="9144000" cy="5562600"/>
            <a:chOff x="0" y="-323850"/>
            <a:chExt cx="9144000" cy="5562600"/>
          </a:xfrm>
        </p:grpSpPr>
        <p:pic>
          <p:nvPicPr>
            <p:cNvPr id="5" name="Picture 4"/>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6"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accent1">
                      <a:lumMod val="50000"/>
                    </a:schemeClr>
                  </a:solidFill>
                  <a:effectLst/>
                  <a:uLnTx/>
                  <a:uFillTx/>
                  <a:latin typeface="Agency FB" panose="020B0503020202020204" pitchFamily="34" charset="0"/>
                  <a:ea typeface="+mj-ea"/>
                  <a:cs typeface="+mj-cs"/>
                </a:rPr>
                <a:t>SCENARIO #2</a:t>
              </a:r>
              <a:r>
                <a:rPr kumimoji="0" lang="en-US" sz="6000" b="0" i="0" u="none" strike="noStrike" kern="1200" cap="none" spc="0" normalizeH="0" baseline="0" noProof="0" dirty="0" smtClean="0">
                  <a:ln>
                    <a:noFill/>
                  </a:ln>
                  <a:solidFill>
                    <a:schemeClr val="accent1">
                      <a:lumMod val="50000"/>
                    </a:scheme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chemeClr val="accent1">
                      <a:lumMod val="50000"/>
                    </a:scheme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chemeClr val="accent1">
                      <a:lumMod val="50000"/>
                    </a:scheme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chemeClr val="accent1">
                    <a:lumMod val="50000"/>
                  </a:schemeClr>
                </a:solidFill>
                <a:effectLst/>
                <a:uLnTx/>
                <a:uFillTx/>
                <a:latin typeface="Agency FB" panose="020B0503020202020204" pitchFamily="34" charset="0"/>
                <a:ea typeface="+mj-ea"/>
                <a:cs typeface="+mj-cs"/>
              </a:endParaRPr>
            </a:p>
          </p:txBody>
        </p:sp>
        <p:sp>
          <p:nvSpPr>
            <p:cNvPr id="7" name="Title 1"/>
            <p:cNvSpPr txBox="1">
              <a:spLocks/>
            </p:cNvSpPr>
            <p:nvPr/>
          </p:nvSpPr>
          <p:spPr>
            <a:xfrm>
              <a:off x="4511460" y="514350"/>
              <a:ext cx="43397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1">
                      <a:lumMod val="50000"/>
                    </a:schemeClr>
                  </a:solidFill>
                  <a:effectLst/>
                  <a:uLnTx/>
                  <a:uFillTx/>
                  <a:latin typeface="Agency FB" panose="020B0503020202020204" pitchFamily="34" charset="0"/>
                  <a:ea typeface="+mj-ea"/>
                  <a:cs typeface="+mj-cs"/>
                </a:rPr>
                <a:t>Choose New</a:t>
              </a:r>
              <a:r>
                <a:rPr kumimoji="0" lang="en-US" sz="3200" b="0" i="0" u="none" strike="noStrike" kern="1200" cap="none" spc="0" normalizeH="0" noProof="0" dirty="0" smtClean="0">
                  <a:ln>
                    <a:noFill/>
                  </a:ln>
                  <a:solidFill>
                    <a:schemeClr val="accent1">
                      <a:lumMod val="50000"/>
                    </a:schemeClr>
                  </a:solidFill>
                  <a:effectLst/>
                  <a:uLnTx/>
                  <a:uFillTx/>
                  <a:latin typeface="Agency FB" panose="020B0503020202020204" pitchFamily="34" charset="0"/>
                  <a:ea typeface="+mj-ea"/>
                  <a:cs typeface="+mj-cs"/>
                </a:rPr>
                <a:t> Problem from an Encounter Form</a:t>
              </a:r>
              <a:r>
                <a:rPr kumimoji="0" lang="en-US" sz="3200" b="0" i="0" u="none" strike="noStrike" kern="1200" cap="none" spc="0" normalizeH="0" baseline="0" noProof="0" dirty="0" smtClean="0">
                  <a:ln>
                    <a:noFill/>
                  </a:ln>
                  <a:solidFill>
                    <a:schemeClr val="accent1">
                      <a:lumMod val="50000"/>
                    </a:schemeClr>
                  </a:solidFill>
                  <a:effectLst/>
                  <a:uLnTx/>
                  <a:uFillTx/>
                  <a:latin typeface="Agency FB" panose="020B0503020202020204" pitchFamily="34" charset="0"/>
                  <a:ea typeface="+mj-ea"/>
                  <a:cs typeface="+mj-cs"/>
                </a:rPr>
                <a:t/>
              </a:r>
              <a:br>
                <a:rPr kumimoji="0" lang="en-US" sz="3200" b="0" i="0" u="none" strike="noStrike" kern="1200" cap="none" spc="0" normalizeH="0" baseline="0" noProof="0" dirty="0" smtClean="0">
                  <a:ln>
                    <a:noFill/>
                  </a:ln>
                  <a:solidFill>
                    <a:schemeClr val="accent1">
                      <a:lumMod val="50000"/>
                    </a:schemeClr>
                  </a:solidFill>
                  <a:effectLst/>
                  <a:uLnTx/>
                  <a:uFillTx/>
                  <a:latin typeface="Agency FB" panose="020B0503020202020204" pitchFamily="34" charset="0"/>
                  <a:ea typeface="+mj-ea"/>
                  <a:cs typeface="+mj-cs"/>
                </a:rPr>
              </a:br>
              <a:endParaRPr kumimoji="0" lang="en-US" sz="3200" b="0" i="0" u="none" strike="noStrike" kern="1200" cap="none" spc="0" normalizeH="0" baseline="0" noProof="0" dirty="0">
                <a:ln>
                  <a:noFill/>
                </a:ln>
                <a:solidFill>
                  <a:schemeClr val="accent1">
                    <a:lumMod val="50000"/>
                  </a:schemeClr>
                </a:solidFill>
                <a:effectLst/>
                <a:uLnTx/>
                <a:uFillTx/>
                <a:latin typeface="Agency FB" panose="020B0503020202020204" pitchFamily="34" charset="0"/>
                <a:ea typeface="+mj-ea"/>
                <a:cs typeface="+mj-cs"/>
              </a:endParaRPr>
            </a:p>
          </p:txBody>
        </p:sp>
      </p:grpSp>
      <p:sp>
        <p:nvSpPr>
          <p:cNvPr id="2" name="Rectangle 1" descr="Similar Process, more choices"/>
          <p:cNvSpPr/>
          <p:nvPr/>
        </p:nvSpPr>
        <p:spPr bwMode="auto">
          <a:xfrm>
            <a:off x="4011" y="3867150"/>
            <a:ext cx="9144000" cy="1305512"/>
          </a:xfrm>
          <a:prstGeom prst="rect">
            <a:avLst/>
          </a:prstGeom>
          <a:solidFill>
            <a:schemeClr val="accent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lvl="1" eaLnBrk="0" fontAlgn="base" hangingPunct="0">
              <a:spcBef>
                <a:spcPct val="0"/>
              </a:spcBef>
              <a:spcAft>
                <a:spcPct val="0"/>
              </a:spcAft>
            </a:pPr>
            <a:r>
              <a:rPr lang="en-US" sz="6600" dirty="0" smtClean="0">
                <a:solidFill>
                  <a:schemeClr val="accent4">
                    <a:lumMod val="20000"/>
                    <a:lumOff val="80000"/>
                  </a:schemeClr>
                </a:solidFill>
                <a:latin typeface="Agency FB" panose="020B0503020202020204" pitchFamily="34" charset="0"/>
              </a:rPr>
              <a:t>Similar process, more choices</a:t>
            </a:r>
            <a:endParaRPr lang="en-US" sz="5400" dirty="0" smtClean="0">
              <a:solidFill>
                <a:schemeClr val="accent4">
                  <a:lumMod val="20000"/>
                  <a:lumOff val="80000"/>
                </a:schemeClr>
              </a:solidFill>
              <a:latin typeface="Agency FB" panose="020B0503020202020204" pitchFamily="34" charset="0"/>
            </a:endParaRPr>
          </a:p>
        </p:txBody>
      </p:sp>
      <p:pic>
        <p:nvPicPr>
          <p:cNvPr id="14" name="Picture 2" descr="Problem list"/>
          <p:cNvPicPr>
            <a:picLocks noChangeAspect="1" noChangeArrowheads="1"/>
          </p:cNvPicPr>
          <p:nvPr/>
        </p:nvPicPr>
        <p:blipFill rotWithShape="1">
          <a:blip r:embed="rId4">
            <a:extLst>
              <a:ext uri="{28A0092B-C50C-407E-A947-70E740481C1C}">
                <a14:useLocalDpi xmlns:a14="http://schemas.microsoft.com/office/drawing/2010/main" val="0"/>
              </a:ext>
            </a:extLst>
          </a:blip>
          <a:srcRect l="1811" t="403" r="4558" b="13507"/>
          <a:stretch/>
        </p:blipFill>
        <p:spPr bwMode="auto">
          <a:xfrm>
            <a:off x="1510185" y="1954717"/>
            <a:ext cx="2757015" cy="167495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descr="Choice correct ICD-10 "/>
          <p:cNvGrpSpPr/>
          <p:nvPr/>
        </p:nvGrpSpPr>
        <p:grpSpPr>
          <a:xfrm>
            <a:off x="162351" y="1793438"/>
            <a:ext cx="2098271" cy="1997512"/>
            <a:chOff x="5516060" y="1515898"/>
            <a:chExt cx="2697676" cy="2579852"/>
          </a:xfrm>
        </p:grpSpPr>
        <p:sp>
          <p:nvSpPr>
            <p:cNvPr id="17" name="Oval 16"/>
            <p:cNvSpPr/>
            <p:nvPr/>
          </p:nvSpPr>
          <p:spPr bwMode="auto">
            <a:xfrm>
              <a:off x="5516060" y="1515898"/>
              <a:ext cx="2697676" cy="2579852"/>
            </a:xfrm>
            <a:prstGeom prst="ellipse">
              <a:avLst/>
            </a:prstGeom>
            <a:solidFill>
              <a:schemeClr val="bg2">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ts val="3000"/>
                </a:lnSpc>
                <a:spcBef>
                  <a:spcPct val="0"/>
                </a:spcBef>
                <a:spcAft>
                  <a:spcPct val="0"/>
                </a:spcAft>
                <a:buClrTx/>
                <a:buSzTx/>
                <a:buFontTx/>
                <a:buNone/>
                <a:tabLst/>
              </a:pPr>
              <a:r>
                <a:rPr kumimoji="0" lang="en-US" sz="3600" b="0" i="0" u="none" strike="noStrike" cap="none" normalizeH="0" baseline="0" dirty="0" smtClean="0">
                  <a:ln>
                    <a:noFill/>
                  </a:ln>
                  <a:solidFill>
                    <a:schemeClr val="accent5">
                      <a:lumMod val="50000"/>
                    </a:schemeClr>
                  </a:solidFill>
                  <a:effectLst/>
                  <a:latin typeface="Agency FB" panose="020B0503020202020204" pitchFamily="34" charset="0"/>
                </a:rPr>
                <a:t>Choose Correct </a:t>
              </a:r>
            </a:p>
            <a:p>
              <a:pPr marL="0" marR="0" indent="0" algn="ctr" defTabSz="914400" rtl="0" eaLnBrk="0" fontAlgn="base" latinLnBrk="0" hangingPunct="0">
                <a:lnSpc>
                  <a:spcPts val="3000"/>
                </a:lnSpc>
                <a:spcBef>
                  <a:spcPct val="0"/>
                </a:spcBef>
                <a:spcAft>
                  <a:spcPct val="0"/>
                </a:spcAft>
                <a:buClrTx/>
                <a:buSzTx/>
                <a:buFontTx/>
                <a:buNone/>
                <a:tabLst/>
              </a:pPr>
              <a:r>
                <a:rPr lang="en-US" sz="3600" dirty="0" smtClean="0">
                  <a:solidFill>
                    <a:schemeClr val="accent5">
                      <a:lumMod val="50000"/>
                    </a:schemeClr>
                  </a:solidFill>
                  <a:latin typeface="Agency FB" panose="020B0503020202020204" pitchFamily="34" charset="0"/>
                </a:rPr>
                <a:t>ICD-10</a:t>
              </a:r>
              <a:endParaRPr kumimoji="0" lang="en-US" sz="3600" b="0" i="0" u="none" strike="noStrike" cap="none" normalizeH="0" baseline="0" dirty="0" smtClean="0">
                <a:ln>
                  <a:noFill/>
                </a:ln>
                <a:solidFill>
                  <a:schemeClr val="accent5">
                    <a:lumMod val="50000"/>
                  </a:schemeClr>
                </a:solidFill>
                <a:effectLst/>
                <a:latin typeface="Agency FB" panose="020B0503020202020204" pitchFamily="34" charset="0"/>
              </a:endParaRPr>
            </a:p>
          </p:txBody>
        </p:sp>
        <p:cxnSp>
          <p:nvCxnSpPr>
            <p:cNvPr id="18" name="Straight Arrow Connector 17"/>
            <p:cNvCxnSpPr/>
            <p:nvPr/>
          </p:nvCxnSpPr>
          <p:spPr>
            <a:xfrm>
              <a:off x="6160734" y="3543935"/>
              <a:ext cx="1375228" cy="0"/>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Picture 8" descr="Lookup other diagnosis box"/>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l="1243" r="21001" b="12761"/>
          <a:stretch/>
        </p:blipFill>
        <p:spPr>
          <a:xfrm>
            <a:off x="5615034" y="1794230"/>
            <a:ext cx="3422186" cy="1912433"/>
          </a:xfrm>
          <a:prstGeom prst="rect">
            <a:avLst/>
          </a:prstGeom>
          <a:noFill/>
          <a:ln>
            <a:noFill/>
          </a:ln>
        </p:spPr>
      </p:pic>
      <p:sp>
        <p:nvSpPr>
          <p:cNvPr id="10" name="TextBox 9" descr="Search Box #2: SNOMED&#10;"/>
          <p:cNvSpPr txBox="1"/>
          <p:nvPr/>
        </p:nvSpPr>
        <p:spPr>
          <a:xfrm>
            <a:off x="6632761" y="2256532"/>
            <a:ext cx="2134329" cy="1077218"/>
          </a:xfrm>
          <a:prstGeom prst="rect">
            <a:avLst/>
          </a:prstGeom>
          <a:noFill/>
        </p:spPr>
        <p:txBody>
          <a:bodyPr wrap="square" rtlCol="0">
            <a:spAutoFit/>
          </a:bodyPr>
          <a:lstStyle/>
          <a:p>
            <a:pPr algn="ctr"/>
            <a:r>
              <a:rPr lang="en-US" sz="3200" dirty="0" smtClean="0">
                <a:solidFill>
                  <a:schemeClr val="accent5">
                    <a:lumMod val="50000"/>
                  </a:schemeClr>
                </a:solidFill>
                <a:latin typeface="Agency FB" panose="020B0503020202020204" pitchFamily="34" charset="0"/>
              </a:rPr>
              <a:t>Search Box #2: SNOMED</a:t>
            </a:r>
            <a:endParaRPr lang="en-US" sz="3200" dirty="0">
              <a:solidFill>
                <a:schemeClr val="accent5">
                  <a:lumMod val="50000"/>
                </a:schemeClr>
              </a:solidFill>
              <a:latin typeface="Agency FB" panose="020B0503020202020204" pitchFamily="34" charset="0"/>
            </a:endParaRPr>
          </a:p>
        </p:txBody>
      </p:sp>
      <p:grpSp>
        <p:nvGrpSpPr>
          <p:cNvPr id="11" name="Group 10" descr="Add to problem list"/>
          <p:cNvGrpSpPr/>
          <p:nvPr/>
        </p:nvGrpSpPr>
        <p:grpSpPr>
          <a:xfrm>
            <a:off x="4191000" y="1761143"/>
            <a:ext cx="2098271" cy="1997512"/>
            <a:chOff x="5516060" y="1515898"/>
            <a:chExt cx="2697676" cy="2579852"/>
          </a:xfrm>
        </p:grpSpPr>
        <p:sp>
          <p:nvSpPr>
            <p:cNvPr id="12" name="Oval 11"/>
            <p:cNvSpPr/>
            <p:nvPr/>
          </p:nvSpPr>
          <p:spPr bwMode="auto">
            <a:xfrm>
              <a:off x="5516060" y="1515898"/>
              <a:ext cx="2697676" cy="2579852"/>
            </a:xfrm>
            <a:prstGeom prst="ellipse">
              <a:avLst/>
            </a:prstGeom>
            <a:solidFill>
              <a:schemeClr val="bg2">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ts val="3000"/>
                </a:lnSpc>
                <a:spcBef>
                  <a:spcPct val="0"/>
                </a:spcBef>
                <a:spcAft>
                  <a:spcPct val="0"/>
                </a:spcAft>
                <a:buClrTx/>
                <a:buSzTx/>
                <a:buFontTx/>
                <a:buNone/>
                <a:tabLst/>
              </a:pPr>
              <a:r>
                <a:rPr kumimoji="0" lang="en-US" sz="3600" b="0" i="0" u="none" strike="noStrike" cap="none" normalizeH="0" baseline="0" dirty="0" smtClean="0">
                  <a:ln>
                    <a:noFill/>
                  </a:ln>
                  <a:solidFill>
                    <a:schemeClr val="accent5">
                      <a:lumMod val="50000"/>
                    </a:schemeClr>
                  </a:solidFill>
                  <a:effectLst/>
                  <a:latin typeface="Agency FB" panose="020B0503020202020204" pitchFamily="34" charset="0"/>
                </a:rPr>
                <a:t>Add</a:t>
              </a:r>
              <a:r>
                <a:rPr kumimoji="0" lang="en-US" sz="3600" b="0" i="0" u="none" strike="noStrike" cap="none" normalizeH="0" dirty="0" smtClean="0">
                  <a:ln>
                    <a:noFill/>
                  </a:ln>
                  <a:solidFill>
                    <a:schemeClr val="accent5">
                      <a:lumMod val="50000"/>
                    </a:schemeClr>
                  </a:solidFill>
                  <a:effectLst/>
                  <a:latin typeface="Agency FB" panose="020B0503020202020204" pitchFamily="34" charset="0"/>
                </a:rPr>
                <a:t> to Problem List</a:t>
              </a:r>
              <a:endParaRPr kumimoji="0" lang="en-US" sz="3600" b="0" i="0" u="none" strike="noStrike" cap="none" normalizeH="0" baseline="0" dirty="0" smtClean="0">
                <a:ln>
                  <a:noFill/>
                </a:ln>
                <a:solidFill>
                  <a:schemeClr val="accent5">
                    <a:lumMod val="50000"/>
                  </a:schemeClr>
                </a:solidFill>
                <a:effectLst/>
                <a:latin typeface="Agency FB" panose="020B0503020202020204" pitchFamily="34" charset="0"/>
              </a:endParaRPr>
            </a:p>
          </p:txBody>
        </p:sp>
        <p:cxnSp>
          <p:nvCxnSpPr>
            <p:cNvPr id="13" name="Straight Arrow Connector 12"/>
            <p:cNvCxnSpPr/>
            <p:nvPr/>
          </p:nvCxnSpPr>
          <p:spPr>
            <a:xfrm>
              <a:off x="6160734" y="3543935"/>
              <a:ext cx="1375228" cy="0"/>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74694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descr="&quot; &quot;"/>
          <p:cNvSpPr/>
          <p:nvPr/>
        </p:nvSpPr>
        <p:spPr>
          <a:xfrm>
            <a:off x="0" y="-23336"/>
            <a:ext cx="9144000" cy="1197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sp>
        <p:nvSpPr>
          <p:cNvPr id="10" name="Title 1" descr="POLL QUESTION&#10;"/>
          <p:cNvSpPr txBox="1">
            <a:spLocks/>
          </p:cNvSpPr>
          <p:nvPr/>
        </p:nvSpPr>
        <p:spPr bwMode="auto">
          <a:xfrm>
            <a:off x="228600" y="152400"/>
            <a:ext cx="8778922" cy="87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r"/>
            <a:r>
              <a:rPr lang="en-US" sz="8800" kern="0" dirty="0" smtClean="0">
                <a:solidFill>
                  <a:srgbClr val="3494BA">
                    <a:lumMod val="50000"/>
                  </a:srgbClr>
                </a:solidFill>
                <a:latin typeface="Agency FB" panose="020B0503020202020204" pitchFamily="34" charset="0"/>
              </a:rPr>
              <a:t>POLL QUESTION</a:t>
            </a:r>
            <a:endParaRPr lang="en-US" sz="8800" kern="0" dirty="0">
              <a:solidFill>
                <a:srgbClr val="3494BA">
                  <a:lumMod val="50000"/>
                </a:srgbClr>
              </a:solidFill>
              <a:latin typeface="Agency FB" panose="020B0503020202020204" pitchFamily="34" charset="0"/>
            </a:endParaRPr>
          </a:p>
        </p:txBody>
      </p:sp>
      <p:sp>
        <p:nvSpPr>
          <p:cNvPr id="17" name="Title 1" descr="When you choose an ICD10 problem from the primary care encounter form then add it to the problem list, how will the problem appear in the problem list tab? &#10;"/>
          <p:cNvSpPr txBox="1">
            <a:spLocks/>
          </p:cNvSpPr>
          <p:nvPr/>
        </p:nvSpPr>
        <p:spPr bwMode="auto">
          <a:xfrm>
            <a:off x="327546" y="1274446"/>
            <a:ext cx="8587854" cy="122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l">
              <a:lnSpc>
                <a:spcPts val="3500"/>
              </a:lnSpc>
            </a:pPr>
            <a:r>
              <a:rPr lang="en-US" sz="3200" kern="0" dirty="0">
                <a:solidFill>
                  <a:srgbClr val="3494BA">
                    <a:lumMod val="50000"/>
                  </a:srgbClr>
                </a:solidFill>
                <a:latin typeface="Agency FB" panose="020B0503020202020204" pitchFamily="34" charset="0"/>
                <a:cs typeface="Levenim MT" panose="02010502060101010101" pitchFamily="2" charset="-79"/>
              </a:rPr>
              <a:t>When you choose an ICD10 problem from the primary care encounter form then add it to the problem list, how will the problem appear in the problem list tab? </a:t>
            </a:r>
            <a:endParaRPr lang="en-US" sz="2400" kern="0" dirty="0" smtClean="0">
              <a:solidFill>
                <a:srgbClr val="3494BA">
                  <a:lumMod val="50000"/>
                </a:srgbClr>
              </a:solidFill>
              <a:latin typeface="Agency FB" panose="020B0503020202020204" pitchFamily="34" charset="0"/>
              <a:cs typeface="Levenim MT" panose="02010502060101010101" pitchFamily="2" charset="-79"/>
            </a:endParaRPr>
          </a:p>
        </p:txBody>
      </p:sp>
      <p:sp>
        <p:nvSpPr>
          <p:cNvPr id="6" name="Title 1" descr="A. SNOMED TERM&#10;B. ICD10 term&#10;C. ICD9 term&#10;D. Nothing will transfer to the problem list&#10;"/>
          <p:cNvSpPr txBox="1">
            <a:spLocks/>
          </p:cNvSpPr>
          <p:nvPr/>
        </p:nvSpPr>
        <p:spPr bwMode="auto">
          <a:xfrm>
            <a:off x="838200" y="2647950"/>
            <a:ext cx="7086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marL="914400" lvl="1" indent="-457200" algn="l">
              <a:lnSpc>
                <a:spcPts val="3500"/>
              </a:lnSpc>
              <a:buFont typeface="+mj-lt"/>
              <a:buAutoNum type="alphaUcPeriod"/>
            </a:pPr>
            <a:r>
              <a:rPr lang="en-US" sz="3600" kern="0" dirty="0">
                <a:solidFill>
                  <a:srgbClr val="3494BA">
                    <a:lumMod val="50000"/>
                  </a:srgbClr>
                </a:solidFill>
                <a:latin typeface="Agency FB" panose="020B0503020202020204" pitchFamily="34" charset="0"/>
                <a:cs typeface="Levenim MT" panose="02010502060101010101" pitchFamily="2" charset="-79"/>
              </a:rPr>
              <a:t>SNOMED TERM</a:t>
            </a:r>
          </a:p>
          <a:p>
            <a:pPr marL="914400" lvl="1" indent="-457200" algn="l">
              <a:lnSpc>
                <a:spcPts val="3500"/>
              </a:lnSpc>
              <a:buFont typeface="+mj-lt"/>
              <a:buAutoNum type="alphaUcPeriod"/>
            </a:pPr>
            <a:r>
              <a:rPr lang="en-US" sz="3600" kern="0" dirty="0">
                <a:solidFill>
                  <a:srgbClr val="3494BA">
                    <a:lumMod val="50000"/>
                  </a:srgbClr>
                </a:solidFill>
                <a:latin typeface="Agency FB" panose="020B0503020202020204" pitchFamily="34" charset="0"/>
                <a:cs typeface="Levenim MT" panose="02010502060101010101" pitchFamily="2" charset="-79"/>
              </a:rPr>
              <a:t>ICD10 term</a:t>
            </a:r>
          </a:p>
          <a:p>
            <a:pPr marL="914400" lvl="1" indent="-457200" algn="l">
              <a:lnSpc>
                <a:spcPts val="3500"/>
              </a:lnSpc>
              <a:buFont typeface="+mj-lt"/>
              <a:buAutoNum type="alphaUcPeriod"/>
            </a:pPr>
            <a:r>
              <a:rPr lang="en-US" sz="3600" kern="0" dirty="0">
                <a:solidFill>
                  <a:srgbClr val="3494BA">
                    <a:lumMod val="50000"/>
                  </a:srgbClr>
                </a:solidFill>
                <a:latin typeface="Agency FB" panose="020B0503020202020204" pitchFamily="34" charset="0"/>
                <a:cs typeface="Levenim MT" panose="02010502060101010101" pitchFamily="2" charset="-79"/>
              </a:rPr>
              <a:t>ICD9 term</a:t>
            </a:r>
          </a:p>
          <a:p>
            <a:pPr marL="914400" lvl="1" indent="-457200" algn="l">
              <a:lnSpc>
                <a:spcPts val="3500"/>
              </a:lnSpc>
              <a:buFont typeface="+mj-lt"/>
              <a:buAutoNum type="alphaUcPeriod"/>
            </a:pPr>
            <a:r>
              <a:rPr lang="en-US" sz="3600" kern="0" dirty="0">
                <a:solidFill>
                  <a:srgbClr val="3494BA">
                    <a:lumMod val="50000"/>
                  </a:srgbClr>
                </a:solidFill>
                <a:latin typeface="Agency FB" panose="020B0503020202020204" pitchFamily="34" charset="0"/>
                <a:cs typeface="Levenim MT" panose="02010502060101010101" pitchFamily="2" charset="-79"/>
              </a:rPr>
              <a:t>Nothing will transfer to the problem list</a:t>
            </a:r>
          </a:p>
          <a:p>
            <a:pPr algn="l">
              <a:lnSpc>
                <a:spcPts val="3500"/>
              </a:lnSpc>
            </a:pPr>
            <a:endParaRPr lang="en-US" sz="3600" kern="0" dirty="0" smtClean="0">
              <a:solidFill>
                <a:srgbClr val="3494BA">
                  <a:lumMod val="50000"/>
                </a:srgbClr>
              </a:solidFill>
              <a:latin typeface="Agency FB" panose="020B0503020202020204" pitchFamily="34" charset="0"/>
              <a:cs typeface="Levenim MT" panose="02010502060101010101" pitchFamily="2" charset="-79"/>
            </a:endParaRPr>
          </a:p>
        </p:txBody>
      </p:sp>
      <p:pic>
        <p:nvPicPr>
          <p:cNvPr id="11" name="Picture 10"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 y="-290"/>
            <a:ext cx="1151021" cy="115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6868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mp"/>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100" y="-1314450"/>
            <a:ext cx="9153099" cy="8641079"/>
          </a:xfrm>
          <a:prstGeom prst="rect">
            <a:avLst/>
          </a:prstGeom>
        </p:spPr>
      </p:pic>
      <p:sp>
        <p:nvSpPr>
          <p:cNvPr id="2" name="Title 1"/>
          <p:cNvSpPr>
            <a:spLocks noGrp="1"/>
          </p:cNvSpPr>
          <p:nvPr>
            <p:ph type="title" idx="4294967295"/>
          </p:nvPr>
        </p:nvSpPr>
        <p:spPr>
          <a:xfrm>
            <a:off x="0" y="1962150"/>
            <a:ext cx="9143999" cy="3276600"/>
          </a:xfrm>
          <a:solidFill>
            <a:schemeClr val="bg2">
              <a:alpha val="50000"/>
            </a:schemeClr>
          </a:solidFill>
        </p:spPr>
        <p:txBody>
          <a:bodyPr>
            <a:noAutofit/>
          </a:bodyPr>
          <a:lstStyle/>
          <a:p>
            <a:pPr>
              <a:lnSpc>
                <a:spcPts val="3000"/>
              </a:lnSpc>
            </a:pPr>
            <a:r>
              <a:rPr lang="en-US" sz="6000" u="sng" dirty="0" smtClean="0">
                <a:solidFill>
                  <a:schemeClr val="accent5">
                    <a:lumMod val="50000"/>
                  </a:schemeClr>
                </a:solidFill>
              </a:rPr>
              <a:t>S C E N A R I O S</a:t>
            </a:r>
            <a:r>
              <a:rPr lang="en-US" sz="2200" u="sng" dirty="0" smtClean="0">
                <a:solidFill>
                  <a:schemeClr val="accent5">
                    <a:lumMod val="50000"/>
                  </a:schemeClr>
                </a:solidFill>
              </a:rPr>
              <a:t>   </a:t>
            </a:r>
            <a:br>
              <a:rPr lang="en-US" sz="2200" u="sng" dirty="0" smtClean="0">
                <a:solidFill>
                  <a:schemeClr val="accent5">
                    <a:lumMod val="50000"/>
                  </a:schemeClr>
                </a:solidFill>
              </a:rPr>
            </a:br>
            <a:r>
              <a:rPr lang="en-US" sz="2200" dirty="0" smtClean="0">
                <a:solidFill>
                  <a:schemeClr val="accent4"/>
                </a:solidFill>
              </a:rPr>
              <a:t>Search New Problem: Other Diagnosis Button</a:t>
            </a:r>
            <a:r>
              <a:rPr lang="en-US" sz="2200" dirty="0" smtClean="0">
                <a:solidFill>
                  <a:schemeClr val="accent5">
                    <a:lumMod val="50000"/>
                  </a:schemeClr>
                </a:solidFill>
              </a:rPr>
              <a:t/>
            </a:r>
            <a:br>
              <a:rPr lang="en-US" sz="2200" dirty="0" smtClean="0">
                <a:solidFill>
                  <a:schemeClr val="accent5">
                    <a:lumMod val="50000"/>
                  </a:schemeClr>
                </a:solidFill>
              </a:rPr>
            </a:br>
            <a:r>
              <a:rPr lang="en-US" sz="2400" dirty="0" smtClean="0">
                <a:solidFill>
                  <a:schemeClr val="accent4"/>
                </a:solidFill>
              </a:rPr>
              <a:t>Choose New Problem in Encounter Form</a:t>
            </a:r>
            <a:r>
              <a:rPr lang="en-US" sz="2200" dirty="0" smtClean="0">
                <a:solidFill>
                  <a:schemeClr val="accent5">
                    <a:lumMod val="50000"/>
                  </a:schemeClr>
                </a:solidFill>
              </a:rPr>
              <a:t/>
            </a:r>
            <a:br>
              <a:rPr lang="en-US" sz="2200" dirty="0" smtClean="0">
                <a:solidFill>
                  <a:schemeClr val="accent5">
                    <a:lumMod val="50000"/>
                  </a:schemeClr>
                </a:solidFill>
              </a:rPr>
            </a:br>
            <a:r>
              <a:rPr lang="en-US" sz="3600" b="1" dirty="0" smtClean="0">
                <a:solidFill>
                  <a:schemeClr val="accent5">
                    <a:lumMod val="50000"/>
                  </a:schemeClr>
                </a:solidFill>
              </a:rPr>
              <a:t>Choose ICD-9 Code from Encounter Form</a:t>
            </a:r>
            <a:r>
              <a:rPr lang="en-US" sz="2200" dirty="0" smtClean="0">
                <a:solidFill>
                  <a:schemeClr val="accent4"/>
                </a:solidFill>
              </a:rPr>
              <a:t/>
            </a:r>
            <a:br>
              <a:rPr lang="en-US" sz="2200" dirty="0" smtClean="0">
                <a:solidFill>
                  <a:schemeClr val="accent4"/>
                </a:solidFill>
              </a:rPr>
            </a:br>
            <a:r>
              <a:rPr lang="en-US" sz="2200" dirty="0" smtClean="0">
                <a:solidFill>
                  <a:schemeClr val="accent4"/>
                </a:solidFill>
              </a:rPr>
              <a:t>Choose SNOMED Term from Encounter Form</a:t>
            </a:r>
            <a:br>
              <a:rPr lang="en-US" sz="2200" dirty="0" smtClean="0">
                <a:solidFill>
                  <a:schemeClr val="accent4"/>
                </a:solidFill>
              </a:rPr>
            </a:br>
            <a:r>
              <a:rPr lang="en-US" sz="2200" dirty="0" smtClean="0">
                <a:solidFill>
                  <a:schemeClr val="accent4"/>
                </a:solidFill>
              </a:rPr>
              <a:t>Choose New Problem from Encounter Form after adding to Problem List</a:t>
            </a:r>
            <a:endParaRPr lang="en-US" sz="2200" dirty="0">
              <a:solidFill>
                <a:schemeClr val="accent4"/>
              </a:solidFill>
            </a:endParaRPr>
          </a:p>
        </p:txBody>
      </p:sp>
    </p:spTree>
    <p:extLst>
      <p:ext uri="{BB962C8B-B14F-4D97-AF65-F5344CB8AC3E}">
        <p14:creationId xmlns:p14="http://schemas.microsoft.com/office/powerpoint/2010/main" val="7396641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Scenario: Choose ICD-9 code from problem list on 10/1/2015"/>
          <p:cNvGrpSpPr/>
          <p:nvPr/>
        </p:nvGrpSpPr>
        <p:grpSpPr>
          <a:xfrm>
            <a:off x="0" y="-355296"/>
            <a:ext cx="9144000" cy="5562600"/>
            <a:chOff x="0" y="-323850"/>
            <a:chExt cx="9144000" cy="5562600"/>
          </a:xfrm>
        </p:grpSpPr>
        <p:pic>
          <p:nvPicPr>
            <p:cNvPr id="9" name="Picture 8"/>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10"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SCENARIO #3</a:t>
              </a:r>
              <a:r>
                <a:rPr kumimoji="0" lang="en-US" sz="60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chemeClr val="accent2">
                    <a:lumMod val="75000"/>
                  </a:schemeClr>
                </a:solidFill>
                <a:effectLst/>
                <a:uLnTx/>
                <a:uFillTx/>
                <a:latin typeface="Agency FB" panose="020B0503020202020204" pitchFamily="34" charset="0"/>
                <a:ea typeface="+mj-ea"/>
                <a:cs typeface="+mj-cs"/>
              </a:endParaRPr>
            </a:p>
          </p:txBody>
        </p:sp>
        <p:sp>
          <p:nvSpPr>
            <p:cNvPr id="11" name="Title 1"/>
            <p:cNvSpPr txBox="1">
              <a:spLocks/>
            </p:cNvSpPr>
            <p:nvPr/>
          </p:nvSpPr>
          <p:spPr>
            <a:xfrm>
              <a:off x="4575627" y="317196"/>
              <a:ext cx="43397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Choose ICD-9 problem from encounter form problem</a:t>
              </a:r>
              <a:r>
                <a:rPr kumimoji="0" lang="en-US" sz="3200" b="0" i="0" u="none" strike="noStrike" kern="1200" cap="none" spc="0" normalizeH="0" noProof="0" dirty="0" smtClean="0">
                  <a:ln>
                    <a:noFill/>
                  </a:ln>
                  <a:solidFill>
                    <a:schemeClr val="accent2">
                      <a:lumMod val="75000"/>
                    </a:schemeClr>
                  </a:solidFill>
                  <a:effectLst/>
                  <a:uLnTx/>
                  <a:uFillTx/>
                  <a:latin typeface="Agency FB" panose="020B0503020202020204" pitchFamily="34" charset="0"/>
                  <a:ea typeface="+mj-ea"/>
                  <a:cs typeface="+mj-cs"/>
                </a:rPr>
                <a:t> list</a:t>
              </a:r>
              <a:endParaRPr kumimoji="0" lang="en-US" sz="3200" b="1" i="0" u="none" strike="noStrike" kern="1200" cap="none" spc="0" normalizeH="0" baseline="0" noProof="0" dirty="0">
                <a:ln>
                  <a:noFill/>
                </a:ln>
                <a:solidFill>
                  <a:schemeClr val="accent2">
                    <a:lumMod val="75000"/>
                  </a:schemeClr>
                </a:solidFill>
                <a:effectLst/>
                <a:uLnTx/>
                <a:uFillTx/>
                <a:latin typeface="Agency FB" panose="020B0503020202020204" pitchFamily="34" charset="0"/>
                <a:ea typeface="+mj-ea"/>
                <a:cs typeface="+mj-cs"/>
              </a:endParaRPr>
            </a:p>
          </p:txBody>
        </p:sp>
      </p:grpSp>
      <p:pic>
        <p:nvPicPr>
          <p:cNvPr id="13" name="Picture 12" descr="problem list "/>
          <p:cNvPicPr>
            <a:picLocks noChangeAspect="1"/>
          </p:cNvPicPr>
          <p:nvPr/>
        </p:nvPicPr>
        <p:blipFill rotWithShape="1">
          <a:blip r:embed="rId4">
            <a:extLst>
              <a:ext uri="{28A0092B-C50C-407E-A947-70E740481C1C}">
                <a14:useLocalDpi xmlns:a14="http://schemas.microsoft.com/office/drawing/2010/main" val="0"/>
              </a:ext>
            </a:extLst>
          </a:blip>
          <a:srcRect r="2304" b="-829"/>
          <a:stretch/>
        </p:blipFill>
        <p:spPr>
          <a:xfrm>
            <a:off x="112552" y="1962150"/>
            <a:ext cx="3581400" cy="2354539"/>
          </a:xfrm>
          <a:prstGeom prst="rect">
            <a:avLst/>
          </a:prstGeom>
        </p:spPr>
      </p:pic>
      <p:sp>
        <p:nvSpPr>
          <p:cNvPr id="14" name="Rectangular Callout 13" descr="call out box"/>
          <p:cNvSpPr/>
          <p:nvPr/>
        </p:nvSpPr>
        <p:spPr>
          <a:xfrm>
            <a:off x="2362200" y="1473504"/>
            <a:ext cx="6705600" cy="3384247"/>
          </a:xfrm>
          <a:prstGeom prst="wedgeRectCallout">
            <a:avLst>
              <a:gd name="adj1" fmla="val -62976"/>
              <a:gd name="adj2" fmla="val 331"/>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5" name="Picture 4" descr="problem list items"/>
          <p:cNvPicPr>
            <a:picLocks noChangeAspect="1"/>
          </p:cNvPicPr>
          <p:nvPr/>
        </p:nvPicPr>
        <p:blipFill rotWithShape="1">
          <a:blip r:embed="rId4">
            <a:extLst>
              <a:ext uri="{28A0092B-C50C-407E-A947-70E740481C1C}">
                <a14:useLocalDpi xmlns:a14="http://schemas.microsoft.com/office/drawing/2010/main" val="0"/>
              </a:ext>
            </a:extLst>
          </a:blip>
          <a:srcRect l="33258" t="8258" r="4383" b="46059"/>
          <a:stretch/>
        </p:blipFill>
        <p:spPr>
          <a:xfrm>
            <a:off x="2519628" y="1677248"/>
            <a:ext cx="6395772" cy="2984693"/>
          </a:xfrm>
          <a:prstGeom prst="rect">
            <a:avLst/>
          </a:prstGeom>
        </p:spPr>
      </p:pic>
      <p:sp>
        <p:nvSpPr>
          <p:cNvPr id="15" name="Oval 14" descr="Invalid &#10;ICD-9 Codes&#10;"/>
          <p:cNvSpPr/>
          <p:nvPr/>
        </p:nvSpPr>
        <p:spPr bwMode="auto">
          <a:xfrm>
            <a:off x="5907505" y="2259289"/>
            <a:ext cx="2066184" cy="2057400"/>
          </a:xfrm>
          <a:prstGeom prst="ellipse">
            <a:avLst/>
          </a:prstGeom>
          <a:solidFill>
            <a:schemeClr val="accent2">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ts val="4000"/>
              </a:lnSpc>
              <a:spcBef>
                <a:spcPct val="0"/>
              </a:spcBef>
              <a:spcAft>
                <a:spcPct val="0"/>
              </a:spcAft>
              <a:buClrTx/>
              <a:buSzTx/>
              <a:buFontTx/>
              <a:buNone/>
              <a:tabLst/>
            </a:pPr>
            <a:r>
              <a:rPr lang="en-US" sz="4000" dirty="0" smtClean="0">
                <a:solidFill>
                  <a:schemeClr val="accent5">
                    <a:lumMod val="50000"/>
                  </a:schemeClr>
                </a:solidFill>
                <a:latin typeface="Agency FB" panose="020B0503020202020204" pitchFamily="34" charset="0"/>
              </a:rPr>
              <a:t>Invalid </a:t>
            </a:r>
            <a:br>
              <a:rPr lang="en-US" sz="4000" dirty="0" smtClean="0">
                <a:solidFill>
                  <a:schemeClr val="accent5">
                    <a:lumMod val="50000"/>
                  </a:schemeClr>
                </a:solidFill>
                <a:latin typeface="Agency FB" panose="020B0503020202020204" pitchFamily="34" charset="0"/>
              </a:rPr>
            </a:br>
            <a:r>
              <a:rPr lang="en-US" sz="4000" dirty="0" smtClean="0">
                <a:solidFill>
                  <a:schemeClr val="accent5">
                    <a:lumMod val="50000"/>
                  </a:schemeClr>
                </a:solidFill>
                <a:latin typeface="Agency FB" panose="020B0503020202020204" pitchFamily="34" charset="0"/>
              </a:rPr>
              <a:t>ICD-9 Codes</a:t>
            </a:r>
            <a:endParaRPr kumimoji="0" lang="en-US" sz="4000" b="1" i="0" u="none" strike="noStrike" cap="none" normalizeH="0" baseline="0" dirty="0" smtClean="0">
              <a:ln>
                <a:noFill/>
              </a:ln>
              <a:solidFill>
                <a:schemeClr val="accent5">
                  <a:lumMod val="50000"/>
                </a:schemeClr>
              </a:solidFill>
              <a:effectLst/>
              <a:latin typeface="Agency FB" panose="020B0503020202020204" pitchFamily="34" charset="0"/>
            </a:endParaRPr>
          </a:p>
        </p:txBody>
      </p:sp>
    </p:spTree>
    <p:extLst>
      <p:ext uri="{BB962C8B-B14F-4D97-AF65-F5344CB8AC3E}">
        <p14:creationId xmlns:p14="http://schemas.microsoft.com/office/powerpoint/2010/main" val="9297724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enario: Choose ICD-9 code from problem list on 10/1/2015"/>
          <p:cNvGrpSpPr/>
          <p:nvPr/>
        </p:nvGrpSpPr>
        <p:grpSpPr>
          <a:xfrm>
            <a:off x="0" y="-355296"/>
            <a:ext cx="9144000" cy="5562600"/>
            <a:chOff x="0" y="-323850"/>
            <a:chExt cx="9144000" cy="5562600"/>
          </a:xfrm>
        </p:grpSpPr>
        <p:pic>
          <p:nvPicPr>
            <p:cNvPr id="5" name="Picture 4"/>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6"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SCENARIO  #3</a:t>
              </a:r>
              <a:r>
                <a:rPr kumimoji="0" lang="en-US" sz="60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chemeClr val="accent2">
                    <a:lumMod val="75000"/>
                  </a:schemeClr>
                </a:solidFill>
                <a:effectLst/>
                <a:uLnTx/>
                <a:uFillTx/>
                <a:latin typeface="Agency FB" panose="020B0503020202020204" pitchFamily="34" charset="0"/>
                <a:ea typeface="+mj-ea"/>
                <a:cs typeface="+mj-cs"/>
              </a:endParaRPr>
            </a:p>
          </p:txBody>
        </p:sp>
        <p:sp>
          <p:nvSpPr>
            <p:cNvPr id="7" name="Title 1"/>
            <p:cNvSpPr txBox="1">
              <a:spLocks/>
            </p:cNvSpPr>
            <p:nvPr/>
          </p:nvSpPr>
          <p:spPr>
            <a:xfrm>
              <a:off x="4575627" y="317196"/>
              <a:ext cx="43397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Choose ICD-9 Code from encounter form problem</a:t>
              </a:r>
              <a:r>
                <a:rPr kumimoji="0" lang="en-US" sz="3200" b="0" i="0" u="none" strike="noStrike" kern="1200" cap="none" spc="0" normalizeH="0" noProof="0" dirty="0" smtClean="0">
                  <a:ln>
                    <a:noFill/>
                  </a:ln>
                  <a:solidFill>
                    <a:schemeClr val="accent2">
                      <a:lumMod val="75000"/>
                    </a:schemeClr>
                  </a:solidFill>
                  <a:effectLst/>
                  <a:uLnTx/>
                  <a:uFillTx/>
                  <a:latin typeface="Agency FB" panose="020B0503020202020204" pitchFamily="34" charset="0"/>
                  <a:ea typeface="+mj-ea"/>
                  <a:cs typeface="+mj-cs"/>
                </a:rPr>
                <a:t> list</a:t>
              </a:r>
              <a:endParaRPr kumimoji="0" lang="en-US" sz="3200" b="1" i="0" u="none" strike="noStrike" kern="1200" cap="none" spc="0" normalizeH="0" baseline="0" noProof="0" dirty="0">
                <a:ln>
                  <a:noFill/>
                </a:ln>
                <a:solidFill>
                  <a:schemeClr val="accent2">
                    <a:lumMod val="75000"/>
                  </a:schemeClr>
                </a:solidFill>
                <a:effectLst/>
                <a:uLnTx/>
                <a:uFillTx/>
                <a:latin typeface="Agency FB" panose="020B0503020202020204" pitchFamily="34" charset="0"/>
                <a:ea typeface="+mj-ea"/>
                <a:cs typeface="+mj-cs"/>
              </a:endParaRPr>
            </a:p>
          </p:txBody>
        </p:sp>
      </p:grpSp>
      <p:pic>
        <p:nvPicPr>
          <p:cNvPr id="5122" name="Picture 2" descr="lookup diagnosis bo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5186" y="1352550"/>
            <a:ext cx="5715000" cy="369574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descr="select ICD-9 code"/>
          <p:cNvGrpSpPr/>
          <p:nvPr/>
        </p:nvGrpSpPr>
        <p:grpSpPr>
          <a:xfrm>
            <a:off x="381000" y="2260295"/>
            <a:ext cx="2174471" cy="2000706"/>
            <a:chOff x="5516060" y="1515898"/>
            <a:chExt cx="2697676" cy="2579852"/>
          </a:xfrm>
        </p:grpSpPr>
        <p:sp>
          <p:nvSpPr>
            <p:cNvPr id="9" name="Oval 8"/>
            <p:cNvSpPr/>
            <p:nvPr/>
          </p:nvSpPr>
          <p:spPr bwMode="auto">
            <a:xfrm>
              <a:off x="5516060" y="1515898"/>
              <a:ext cx="2697676" cy="2579852"/>
            </a:xfrm>
            <a:prstGeom prst="ellipse">
              <a:avLst/>
            </a:prstGeom>
            <a:solidFill>
              <a:schemeClr val="accent2">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ts val="3000"/>
                </a:lnSpc>
                <a:spcBef>
                  <a:spcPct val="0"/>
                </a:spcBef>
                <a:spcAft>
                  <a:spcPct val="0"/>
                </a:spcAft>
                <a:buClrTx/>
                <a:buSzTx/>
                <a:buFontTx/>
                <a:buNone/>
                <a:tabLst/>
              </a:pPr>
              <a:r>
                <a:rPr kumimoji="0" lang="en-US" sz="3600" b="0" i="0" u="none" strike="noStrike" cap="none" normalizeH="0" baseline="0" dirty="0" smtClean="0">
                  <a:ln>
                    <a:noFill/>
                  </a:ln>
                  <a:solidFill>
                    <a:schemeClr val="accent5">
                      <a:lumMod val="50000"/>
                    </a:schemeClr>
                  </a:solidFill>
                  <a:effectLst/>
                  <a:latin typeface="Agency FB" panose="020B0503020202020204" pitchFamily="34" charset="0"/>
                </a:rPr>
                <a:t>Select</a:t>
              </a:r>
              <a:br>
                <a:rPr kumimoji="0" lang="en-US" sz="3600" b="0" i="0" u="none" strike="noStrike" cap="none" normalizeH="0" baseline="0" dirty="0" smtClean="0">
                  <a:ln>
                    <a:noFill/>
                  </a:ln>
                  <a:solidFill>
                    <a:schemeClr val="accent5">
                      <a:lumMod val="50000"/>
                    </a:schemeClr>
                  </a:solidFill>
                  <a:effectLst/>
                  <a:latin typeface="Agency FB" panose="020B0503020202020204" pitchFamily="34" charset="0"/>
                </a:rPr>
              </a:br>
              <a:r>
                <a:rPr kumimoji="0" lang="en-US" sz="3600" b="0" i="0" u="none" strike="noStrike" cap="none" normalizeH="0" dirty="0" smtClean="0">
                  <a:ln>
                    <a:noFill/>
                  </a:ln>
                  <a:solidFill>
                    <a:schemeClr val="accent5">
                      <a:lumMod val="50000"/>
                    </a:schemeClr>
                  </a:solidFill>
                  <a:effectLst/>
                  <a:latin typeface="Agency FB" panose="020B0503020202020204" pitchFamily="34" charset="0"/>
                </a:rPr>
                <a:t>ICD-9 Code</a:t>
              </a:r>
              <a:endParaRPr kumimoji="0" lang="en-US" sz="3600" b="0" i="0" u="none" strike="noStrike" cap="none" normalizeH="0" baseline="0" dirty="0" smtClean="0">
                <a:ln>
                  <a:noFill/>
                </a:ln>
                <a:solidFill>
                  <a:schemeClr val="accent5">
                    <a:lumMod val="50000"/>
                  </a:schemeClr>
                </a:solidFill>
                <a:effectLst/>
                <a:latin typeface="Agency FB" panose="020B0503020202020204" pitchFamily="34" charset="0"/>
              </a:endParaRPr>
            </a:p>
          </p:txBody>
        </p:sp>
        <p:cxnSp>
          <p:nvCxnSpPr>
            <p:cNvPr id="10" name="Straight Arrow Connector 9"/>
            <p:cNvCxnSpPr/>
            <p:nvPr/>
          </p:nvCxnSpPr>
          <p:spPr>
            <a:xfrm>
              <a:off x="6160734" y="3543935"/>
              <a:ext cx="1375228" cy="0"/>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descr="Empty Search Box (ESB)&#10;"/>
          <p:cNvSpPr txBox="1"/>
          <p:nvPr/>
        </p:nvSpPr>
        <p:spPr>
          <a:xfrm>
            <a:off x="2819400" y="2282922"/>
            <a:ext cx="5498793" cy="2123658"/>
          </a:xfrm>
          <a:prstGeom prst="rect">
            <a:avLst/>
          </a:prstGeom>
          <a:noFill/>
        </p:spPr>
        <p:txBody>
          <a:bodyPr wrap="square" rtlCol="0">
            <a:spAutoFit/>
          </a:bodyPr>
          <a:lstStyle/>
          <a:p>
            <a:pPr algn="ctr"/>
            <a:r>
              <a:rPr lang="en-US" sz="6600" dirty="0" smtClean="0">
                <a:solidFill>
                  <a:schemeClr val="accent5">
                    <a:lumMod val="50000"/>
                  </a:schemeClr>
                </a:solidFill>
                <a:latin typeface="Agency FB" panose="020B0503020202020204" pitchFamily="34" charset="0"/>
              </a:rPr>
              <a:t>Empty Search Box (</a:t>
            </a:r>
            <a:r>
              <a:rPr lang="en-US" sz="6600" b="1" dirty="0" smtClean="0">
                <a:solidFill>
                  <a:schemeClr val="accent5">
                    <a:lumMod val="50000"/>
                  </a:schemeClr>
                </a:solidFill>
                <a:latin typeface="Agency FB" panose="020B0503020202020204" pitchFamily="34" charset="0"/>
              </a:rPr>
              <a:t>ESB</a:t>
            </a:r>
            <a:r>
              <a:rPr lang="en-US" sz="6600" dirty="0" smtClean="0">
                <a:solidFill>
                  <a:schemeClr val="accent5">
                    <a:lumMod val="50000"/>
                  </a:schemeClr>
                </a:solidFill>
                <a:latin typeface="Agency FB" panose="020B0503020202020204" pitchFamily="34" charset="0"/>
              </a:rPr>
              <a:t>)</a:t>
            </a:r>
            <a:endParaRPr lang="en-US" sz="6600" dirty="0">
              <a:solidFill>
                <a:schemeClr val="accent5">
                  <a:lumMod val="50000"/>
                </a:schemeClr>
              </a:solidFill>
              <a:latin typeface="Agency FB" panose="020B0503020202020204" pitchFamily="34" charset="0"/>
            </a:endParaRPr>
          </a:p>
        </p:txBody>
      </p:sp>
    </p:spTree>
    <p:extLst>
      <p:ext uri="{BB962C8B-B14F-4D97-AF65-F5344CB8AC3E}">
        <p14:creationId xmlns:p14="http://schemas.microsoft.com/office/powerpoint/2010/main" val="17769471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Scenario: Choose ICD-9 code from problem list on 10/1/2015"/>
          <p:cNvGrpSpPr/>
          <p:nvPr/>
        </p:nvGrpSpPr>
        <p:grpSpPr>
          <a:xfrm>
            <a:off x="0" y="-355296"/>
            <a:ext cx="9144000" cy="5562600"/>
            <a:chOff x="0" y="-323850"/>
            <a:chExt cx="9144000" cy="5562600"/>
          </a:xfrm>
        </p:grpSpPr>
        <p:pic>
          <p:nvPicPr>
            <p:cNvPr id="8" name="Picture 7"/>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9"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SCENARIO #3</a:t>
              </a:r>
              <a:r>
                <a:rPr kumimoji="0" lang="en-US" sz="60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chemeClr val="accent2">
                    <a:lumMod val="75000"/>
                  </a:schemeClr>
                </a:solidFill>
                <a:effectLst/>
                <a:uLnTx/>
                <a:uFillTx/>
                <a:latin typeface="Agency FB" panose="020B0503020202020204" pitchFamily="34" charset="0"/>
                <a:ea typeface="+mj-ea"/>
                <a:cs typeface="+mj-cs"/>
              </a:endParaRPr>
            </a:p>
          </p:txBody>
        </p:sp>
        <p:sp>
          <p:nvSpPr>
            <p:cNvPr id="10" name="Title 1"/>
            <p:cNvSpPr txBox="1">
              <a:spLocks/>
            </p:cNvSpPr>
            <p:nvPr/>
          </p:nvSpPr>
          <p:spPr>
            <a:xfrm>
              <a:off x="4575627" y="317196"/>
              <a:ext cx="43397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Choose ICD-9 Code from </a:t>
              </a:r>
              <a:r>
                <a:rPr lang="en-US" sz="3200" dirty="0" smtClean="0">
                  <a:solidFill>
                    <a:schemeClr val="accent2">
                      <a:lumMod val="75000"/>
                    </a:schemeClr>
                  </a:solidFill>
                </a:rPr>
                <a:t>encounter form problem list</a:t>
              </a:r>
              <a:endParaRPr kumimoji="0" lang="en-US" sz="3200" b="1" i="0" u="none" strike="noStrike" kern="1200" cap="none" spc="0" normalizeH="0" baseline="0" noProof="0" dirty="0">
                <a:ln>
                  <a:noFill/>
                </a:ln>
                <a:solidFill>
                  <a:schemeClr val="accent2">
                    <a:lumMod val="75000"/>
                  </a:schemeClr>
                </a:solidFill>
                <a:effectLst/>
                <a:uLnTx/>
                <a:uFillTx/>
                <a:latin typeface="Agency FB" panose="020B0503020202020204" pitchFamily="34" charset="0"/>
                <a:ea typeface="+mj-ea"/>
                <a:cs typeface="+mj-cs"/>
              </a:endParaRPr>
            </a:p>
          </p:txBody>
        </p:sp>
      </p:grpSp>
      <p:sp>
        <p:nvSpPr>
          <p:cNvPr id="13" name="Oval 12" descr="ICD-10 = Increased Specificity&#10;"/>
          <p:cNvSpPr/>
          <p:nvPr/>
        </p:nvSpPr>
        <p:spPr bwMode="auto">
          <a:xfrm>
            <a:off x="296016" y="2038350"/>
            <a:ext cx="2904384" cy="2743200"/>
          </a:xfrm>
          <a:prstGeom prst="ellipse">
            <a:avLst/>
          </a:prstGeom>
          <a:solidFill>
            <a:schemeClr val="accent2">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ts val="4000"/>
              </a:lnSpc>
              <a:spcBef>
                <a:spcPct val="0"/>
              </a:spcBef>
              <a:spcAft>
                <a:spcPct val="0"/>
              </a:spcAft>
              <a:buClrTx/>
              <a:buSzTx/>
              <a:buFontTx/>
              <a:buNone/>
              <a:tabLst/>
            </a:pPr>
            <a:r>
              <a:rPr kumimoji="0" lang="en-US" sz="4000" b="0" i="0" u="none" strike="noStrike" cap="none" normalizeH="0" baseline="0" dirty="0" smtClean="0">
                <a:ln>
                  <a:noFill/>
                </a:ln>
                <a:solidFill>
                  <a:schemeClr val="accent5">
                    <a:lumMod val="50000"/>
                  </a:schemeClr>
                </a:solidFill>
                <a:effectLst/>
                <a:latin typeface="Agency FB" panose="020B0503020202020204" pitchFamily="34" charset="0"/>
              </a:rPr>
              <a:t>ICD-10 = </a:t>
            </a:r>
            <a:r>
              <a:rPr kumimoji="0" lang="en-US" sz="4000" b="1" i="0" u="none" strike="noStrike" cap="none" normalizeH="0" baseline="0" dirty="0" smtClean="0">
                <a:ln>
                  <a:noFill/>
                </a:ln>
                <a:solidFill>
                  <a:schemeClr val="accent5">
                    <a:lumMod val="50000"/>
                  </a:schemeClr>
                </a:solidFill>
                <a:effectLst/>
                <a:latin typeface="Agency FB" panose="020B0503020202020204" pitchFamily="34" charset="0"/>
              </a:rPr>
              <a:t>Increased</a:t>
            </a:r>
            <a:r>
              <a:rPr kumimoji="0" lang="en-US" sz="4000" b="0" i="0" u="none" strike="noStrike" cap="none" normalizeH="0" baseline="0" dirty="0" smtClean="0">
                <a:ln>
                  <a:noFill/>
                </a:ln>
                <a:solidFill>
                  <a:schemeClr val="accent5">
                    <a:lumMod val="50000"/>
                  </a:schemeClr>
                </a:solidFill>
                <a:effectLst/>
                <a:latin typeface="Agency FB" panose="020B0503020202020204" pitchFamily="34" charset="0"/>
              </a:rPr>
              <a:t> </a:t>
            </a:r>
            <a:r>
              <a:rPr kumimoji="0" lang="en-US" sz="4000" b="1" i="0" u="none" strike="noStrike" cap="none" normalizeH="0" baseline="0" dirty="0" smtClean="0">
                <a:ln>
                  <a:noFill/>
                </a:ln>
                <a:solidFill>
                  <a:schemeClr val="accent5">
                    <a:lumMod val="50000"/>
                  </a:schemeClr>
                </a:solidFill>
                <a:effectLst/>
                <a:latin typeface="Agency FB" panose="020B0503020202020204" pitchFamily="34" charset="0"/>
              </a:rPr>
              <a:t>Specificity</a:t>
            </a:r>
          </a:p>
        </p:txBody>
      </p:sp>
      <p:pic>
        <p:nvPicPr>
          <p:cNvPr id="4" name="Picture 3" descr="lookup diagnosis box"/>
          <p:cNvPicPr>
            <a:picLocks noChangeAspect="1"/>
          </p:cNvPicPr>
          <p:nvPr/>
        </p:nvPicPr>
        <p:blipFill rotWithShape="1">
          <a:blip r:embed="rId4">
            <a:extLst>
              <a:ext uri="{28A0092B-C50C-407E-A947-70E740481C1C}">
                <a14:useLocalDpi xmlns:a14="http://schemas.microsoft.com/office/drawing/2010/main" val="0"/>
              </a:ext>
            </a:extLst>
          </a:blip>
          <a:srcRect l="21801" t="2488" r="51640" b="54518"/>
          <a:stretch/>
        </p:blipFill>
        <p:spPr>
          <a:xfrm>
            <a:off x="3505200" y="1430577"/>
            <a:ext cx="5638800" cy="4233451"/>
          </a:xfrm>
          <a:prstGeom prst="rect">
            <a:avLst/>
          </a:prstGeom>
        </p:spPr>
      </p:pic>
    </p:spTree>
    <p:extLst>
      <p:ext uri="{BB962C8B-B14F-4D97-AF65-F5344CB8AC3E}">
        <p14:creationId xmlns:p14="http://schemas.microsoft.com/office/powerpoint/2010/main" val="11294598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Scenario: Choise ICD-9 code from problem list on 10/1/2015"/>
          <p:cNvGrpSpPr/>
          <p:nvPr/>
        </p:nvGrpSpPr>
        <p:grpSpPr>
          <a:xfrm>
            <a:off x="0" y="-355296"/>
            <a:ext cx="9144000" cy="5562600"/>
            <a:chOff x="0" y="-323850"/>
            <a:chExt cx="9144000" cy="5562600"/>
          </a:xfrm>
        </p:grpSpPr>
        <p:pic>
          <p:nvPicPr>
            <p:cNvPr id="12" name="Picture 11"/>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13"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SCENARIO #3</a:t>
              </a:r>
              <a:r>
                <a:rPr kumimoji="0" lang="en-US" sz="60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chemeClr val="accent2">
                    <a:lumMod val="75000"/>
                  </a:schemeClr>
                </a:solidFill>
                <a:effectLst/>
                <a:uLnTx/>
                <a:uFillTx/>
                <a:latin typeface="Agency FB" panose="020B0503020202020204" pitchFamily="34" charset="0"/>
                <a:ea typeface="+mj-ea"/>
                <a:cs typeface="+mj-cs"/>
              </a:endParaRPr>
            </a:p>
          </p:txBody>
        </p:sp>
        <p:sp>
          <p:nvSpPr>
            <p:cNvPr id="14" name="Title 1"/>
            <p:cNvSpPr txBox="1">
              <a:spLocks/>
            </p:cNvSpPr>
            <p:nvPr/>
          </p:nvSpPr>
          <p:spPr>
            <a:xfrm>
              <a:off x="4575627" y="317196"/>
              <a:ext cx="43397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Choose ICD-9 Code from encounter form problem list</a:t>
              </a:r>
              <a:endParaRPr kumimoji="0" lang="en-US" sz="3200" b="1" i="0" u="none" strike="noStrike" kern="1200" cap="none" spc="0" normalizeH="0" baseline="0" noProof="0" dirty="0">
                <a:ln>
                  <a:noFill/>
                </a:ln>
                <a:solidFill>
                  <a:schemeClr val="accent2">
                    <a:lumMod val="75000"/>
                  </a:schemeClr>
                </a:solidFill>
                <a:effectLst/>
                <a:uLnTx/>
                <a:uFillTx/>
                <a:latin typeface="Agency FB" panose="020B0503020202020204" pitchFamily="34" charset="0"/>
                <a:ea typeface="+mj-ea"/>
                <a:cs typeface="+mj-cs"/>
              </a:endParaRPr>
            </a:p>
          </p:txBody>
        </p:sp>
      </p:grpSp>
      <p:pic>
        <p:nvPicPr>
          <p:cNvPr id="4" name="Picture 3" descr="lookup diagnosis box"/>
          <p:cNvPicPr>
            <a:picLocks noChangeAspect="1"/>
          </p:cNvPicPr>
          <p:nvPr/>
        </p:nvPicPr>
        <p:blipFill rotWithShape="1">
          <a:blip r:embed="rId4">
            <a:extLst>
              <a:ext uri="{28A0092B-C50C-407E-A947-70E740481C1C}">
                <a14:useLocalDpi xmlns:a14="http://schemas.microsoft.com/office/drawing/2010/main" val="0"/>
              </a:ext>
            </a:extLst>
          </a:blip>
          <a:srcRect l="21801" t="2488" r="51640" b="54518"/>
          <a:stretch/>
        </p:blipFill>
        <p:spPr>
          <a:xfrm>
            <a:off x="304800" y="2115847"/>
            <a:ext cx="3343468" cy="2510181"/>
          </a:xfrm>
          <a:prstGeom prst="rect">
            <a:avLst/>
          </a:prstGeom>
        </p:spPr>
      </p:pic>
      <p:pic>
        <p:nvPicPr>
          <p:cNvPr id="9" name="Picture 2" descr="lookup diagnosis bo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038350"/>
            <a:ext cx="4121356" cy="266517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descr="Select ICD-10"/>
          <p:cNvGrpSpPr/>
          <p:nvPr/>
        </p:nvGrpSpPr>
        <p:grpSpPr>
          <a:xfrm>
            <a:off x="2801813" y="2356809"/>
            <a:ext cx="2218584" cy="2209800"/>
            <a:chOff x="5516060" y="1515898"/>
            <a:chExt cx="2697676" cy="2579852"/>
          </a:xfrm>
        </p:grpSpPr>
        <p:sp>
          <p:nvSpPr>
            <p:cNvPr id="6" name="Oval 5"/>
            <p:cNvSpPr/>
            <p:nvPr/>
          </p:nvSpPr>
          <p:spPr bwMode="auto">
            <a:xfrm>
              <a:off x="5516060" y="1515898"/>
              <a:ext cx="2697676" cy="2579852"/>
            </a:xfrm>
            <a:prstGeom prst="ellipse">
              <a:avLst/>
            </a:prstGeom>
            <a:solidFill>
              <a:schemeClr val="accent2">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ts val="4000"/>
                </a:lnSpc>
                <a:spcBef>
                  <a:spcPct val="0"/>
                </a:spcBef>
                <a:spcAft>
                  <a:spcPct val="0"/>
                </a:spcAft>
                <a:buClrTx/>
                <a:buSzTx/>
                <a:buFontTx/>
                <a:buNone/>
                <a:tabLst/>
              </a:pPr>
              <a:r>
                <a:rPr kumimoji="0" lang="en-US" sz="4000" b="0" i="0" u="none" strike="noStrike" cap="none" normalizeH="0" baseline="0" dirty="0" smtClean="0">
                  <a:ln>
                    <a:noFill/>
                  </a:ln>
                  <a:solidFill>
                    <a:schemeClr val="accent5">
                      <a:lumMod val="50000"/>
                    </a:schemeClr>
                  </a:solidFill>
                  <a:effectLst/>
                  <a:latin typeface="Agency FB" panose="020B0503020202020204" pitchFamily="34" charset="0"/>
                </a:rPr>
                <a:t>Select</a:t>
              </a:r>
              <a:br>
                <a:rPr kumimoji="0" lang="en-US" sz="4000" b="0" i="0" u="none" strike="noStrike" cap="none" normalizeH="0" baseline="0" dirty="0" smtClean="0">
                  <a:ln>
                    <a:noFill/>
                  </a:ln>
                  <a:solidFill>
                    <a:schemeClr val="accent5">
                      <a:lumMod val="50000"/>
                    </a:schemeClr>
                  </a:solidFill>
                  <a:effectLst/>
                  <a:latin typeface="Agency FB" panose="020B0503020202020204" pitchFamily="34" charset="0"/>
                </a:rPr>
              </a:br>
              <a:r>
                <a:rPr kumimoji="0" lang="en-US" sz="4000" b="0" i="0" u="none" strike="noStrike" cap="none" normalizeH="0" baseline="0" dirty="0" smtClean="0">
                  <a:ln>
                    <a:noFill/>
                  </a:ln>
                  <a:solidFill>
                    <a:schemeClr val="accent5">
                      <a:lumMod val="50000"/>
                    </a:schemeClr>
                  </a:solidFill>
                  <a:effectLst/>
                  <a:latin typeface="Agency FB" panose="020B0503020202020204" pitchFamily="34" charset="0"/>
                </a:rPr>
                <a:t>ICD-10</a:t>
              </a:r>
            </a:p>
          </p:txBody>
        </p:sp>
        <p:cxnSp>
          <p:nvCxnSpPr>
            <p:cNvPr id="8" name="Straight Arrow Connector 7"/>
            <p:cNvCxnSpPr/>
            <p:nvPr/>
          </p:nvCxnSpPr>
          <p:spPr>
            <a:xfrm>
              <a:off x="6082671" y="3295104"/>
              <a:ext cx="1588410" cy="1"/>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descr="empty search box (ESB)"/>
          <p:cNvSpPr txBox="1"/>
          <p:nvPr/>
        </p:nvSpPr>
        <p:spPr>
          <a:xfrm>
            <a:off x="5056140" y="2785589"/>
            <a:ext cx="3520973" cy="1446550"/>
          </a:xfrm>
          <a:prstGeom prst="rect">
            <a:avLst/>
          </a:prstGeom>
          <a:noFill/>
        </p:spPr>
        <p:txBody>
          <a:bodyPr wrap="square" rtlCol="0">
            <a:spAutoFit/>
          </a:bodyPr>
          <a:lstStyle/>
          <a:p>
            <a:pPr algn="ctr"/>
            <a:r>
              <a:rPr lang="en-US" sz="4400" dirty="0" smtClean="0">
                <a:solidFill>
                  <a:schemeClr val="accent5">
                    <a:lumMod val="50000"/>
                  </a:schemeClr>
                </a:solidFill>
                <a:latin typeface="Agency FB" panose="020B0503020202020204" pitchFamily="34" charset="0"/>
              </a:rPr>
              <a:t>Empty Search Box (</a:t>
            </a:r>
            <a:r>
              <a:rPr lang="en-US" sz="4400" b="1" dirty="0" smtClean="0">
                <a:solidFill>
                  <a:schemeClr val="accent5">
                    <a:lumMod val="50000"/>
                  </a:schemeClr>
                </a:solidFill>
                <a:latin typeface="Agency FB" panose="020B0503020202020204" pitchFamily="34" charset="0"/>
              </a:rPr>
              <a:t>ESB</a:t>
            </a:r>
            <a:r>
              <a:rPr lang="en-US" sz="4400" dirty="0" smtClean="0">
                <a:solidFill>
                  <a:schemeClr val="accent5">
                    <a:lumMod val="50000"/>
                  </a:schemeClr>
                </a:solidFill>
                <a:latin typeface="Agency FB" panose="020B0503020202020204" pitchFamily="34" charset="0"/>
              </a:rPr>
              <a:t>)</a:t>
            </a:r>
            <a:endParaRPr lang="en-US" sz="4400" dirty="0">
              <a:solidFill>
                <a:schemeClr val="accent5">
                  <a:lumMod val="50000"/>
                </a:schemeClr>
              </a:solidFill>
              <a:latin typeface="Agency FB" panose="020B0503020202020204" pitchFamily="34" charset="0"/>
            </a:endParaRPr>
          </a:p>
        </p:txBody>
      </p:sp>
    </p:spTree>
    <p:extLst>
      <p:ext uri="{BB962C8B-B14F-4D97-AF65-F5344CB8AC3E}">
        <p14:creationId xmlns:p14="http://schemas.microsoft.com/office/powerpoint/2010/main" val="1112422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descr="Procedure Codes"/>
          <p:cNvSpPr/>
          <p:nvPr/>
        </p:nvSpPr>
        <p:spPr>
          <a:xfrm>
            <a:off x="0" y="3969030"/>
            <a:ext cx="9144000" cy="11971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latin typeface="Agency FB" panose="020B0503020202020204" pitchFamily="34" charset="0"/>
              </a:rPr>
              <a:t>Procedure Codes</a:t>
            </a:r>
            <a:endParaRPr lang="en-US" sz="8000" dirty="0">
              <a:latin typeface="Agency FB" panose="020B0503020202020204" pitchFamily="34" charset="0"/>
            </a:endParaRPr>
          </a:p>
        </p:txBody>
      </p:sp>
      <p:grpSp>
        <p:nvGrpSpPr>
          <p:cNvPr id="14" name="Group 13" descr="ICD-9: 3,824"/>
          <p:cNvGrpSpPr/>
          <p:nvPr/>
        </p:nvGrpSpPr>
        <p:grpSpPr>
          <a:xfrm>
            <a:off x="751369" y="2190750"/>
            <a:ext cx="3581399" cy="1905000"/>
            <a:chOff x="751369" y="2038350"/>
            <a:chExt cx="3581399" cy="1905000"/>
          </a:xfrm>
        </p:grpSpPr>
        <p:pic>
          <p:nvPicPr>
            <p:cNvPr id="2" name="Picture 1"/>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t="76976"/>
            <a:stretch/>
          </p:blipFill>
          <p:spPr>
            <a:xfrm>
              <a:off x="751369" y="3382292"/>
              <a:ext cx="3581399" cy="561058"/>
            </a:xfrm>
            <a:prstGeom prst="rect">
              <a:avLst/>
            </a:prstGeom>
          </p:spPr>
        </p:pic>
        <p:sp>
          <p:nvSpPr>
            <p:cNvPr id="10" name="TextBox 9"/>
            <p:cNvSpPr txBox="1"/>
            <p:nvPr/>
          </p:nvSpPr>
          <p:spPr>
            <a:xfrm>
              <a:off x="1698552" y="3235464"/>
              <a:ext cx="1687032" cy="707886"/>
            </a:xfrm>
            <a:prstGeom prst="rect">
              <a:avLst/>
            </a:prstGeom>
            <a:noFill/>
          </p:spPr>
          <p:txBody>
            <a:bodyPr wrap="square" rtlCol="0">
              <a:spAutoFit/>
            </a:bodyPr>
            <a:lstStyle/>
            <a:p>
              <a:pPr algn="ctr"/>
              <a:r>
                <a:rPr lang="en-US" sz="4000" dirty="0" smtClean="0">
                  <a:solidFill>
                    <a:schemeClr val="accent4">
                      <a:lumMod val="20000"/>
                      <a:lumOff val="80000"/>
                    </a:schemeClr>
                  </a:solidFill>
                  <a:latin typeface="Agency FB" panose="020B0503020202020204" pitchFamily="34" charset="0"/>
                </a:rPr>
                <a:t>ICD-9</a:t>
              </a:r>
              <a:endParaRPr lang="en-US" sz="4000" dirty="0">
                <a:solidFill>
                  <a:schemeClr val="accent4">
                    <a:lumMod val="20000"/>
                    <a:lumOff val="80000"/>
                  </a:schemeClr>
                </a:solidFill>
                <a:latin typeface="Agency FB" panose="020B0503020202020204" pitchFamily="34" charset="0"/>
              </a:endParaRPr>
            </a:p>
          </p:txBody>
        </p:sp>
        <p:sp>
          <p:nvSpPr>
            <p:cNvPr id="12" name="TextBox 11"/>
            <p:cNvSpPr txBox="1"/>
            <p:nvPr/>
          </p:nvSpPr>
          <p:spPr>
            <a:xfrm>
              <a:off x="848830" y="2038350"/>
              <a:ext cx="3478177" cy="1569660"/>
            </a:xfrm>
            <a:prstGeom prst="rect">
              <a:avLst/>
            </a:prstGeom>
            <a:noFill/>
          </p:spPr>
          <p:txBody>
            <a:bodyPr wrap="square" rtlCol="0">
              <a:spAutoFit/>
            </a:bodyPr>
            <a:lstStyle/>
            <a:p>
              <a:pPr algn="ctr"/>
              <a:r>
                <a:rPr lang="en-US" sz="9600" dirty="0" smtClean="0">
                  <a:solidFill>
                    <a:schemeClr val="accent3">
                      <a:lumMod val="75000"/>
                    </a:schemeClr>
                  </a:solidFill>
                  <a:latin typeface="Agency FB" panose="020B0503020202020204" pitchFamily="34" charset="0"/>
                </a:rPr>
                <a:t>3,824</a:t>
              </a:r>
              <a:endParaRPr lang="en-US" sz="9600" dirty="0">
                <a:solidFill>
                  <a:schemeClr val="accent3">
                    <a:lumMod val="75000"/>
                  </a:schemeClr>
                </a:solidFill>
                <a:latin typeface="Agency FB" panose="020B0503020202020204" pitchFamily="34" charset="0"/>
              </a:endParaRPr>
            </a:p>
          </p:txBody>
        </p:sp>
      </p:grpSp>
      <p:grpSp>
        <p:nvGrpSpPr>
          <p:cNvPr id="15" name="Group 14" descr="ICD-10: 71,957"/>
          <p:cNvGrpSpPr/>
          <p:nvPr/>
        </p:nvGrpSpPr>
        <p:grpSpPr>
          <a:xfrm>
            <a:off x="4800600" y="-140910"/>
            <a:ext cx="3581399" cy="4244191"/>
            <a:chOff x="4800599" y="-162013"/>
            <a:chExt cx="3581399" cy="4244191"/>
          </a:xfrm>
        </p:grpSpPr>
        <p:pic>
          <p:nvPicPr>
            <p:cNvPr id="7" name="Picture 6"/>
            <p:cNvPicPr>
              <a:picLocks noChangeAspect="1"/>
            </p:cNvPicPr>
            <p:nvPr/>
          </p:nvPicPr>
          <p:blipFill rotWithShape="1">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800599" y="1179047"/>
              <a:ext cx="3581399" cy="2768880"/>
            </a:xfrm>
            <a:prstGeom prst="rect">
              <a:avLst/>
            </a:prstGeom>
          </p:spPr>
        </p:pic>
        <p:sp>
          <p:nvSpPr>
            <p:cNvPr id="11" name="TextBox 10"/>
            <p:cNvSpPr txBox="1"/>
            <p:nvPr/>
          </p:nvSpPr>
          <p:spPr>
            <a:xfrm>
              <a:off x="5747782" y="3374292"/>
              <a:ext cx="1687032" cy="707886"/>
            </a:xfrm>
            <a:prstGeom prst="rect">
              <a:avLst/>
            </a:prstGeom>
            <a:noFill/>
          </p:spPr>
          <p:txBody>
            <a:bodyPr wrap="square" rtlCol="0">
              <a:spAutoFit/>
            </a:bodyPr>
            <a:lstStyle/>
            <a:p>
              <a:pPr algn="ctr"/>
              <a:r>
                <a:rPr lang="en-US" sz="4000" dirty="0" smtClean="0">
                  <a:solidFill>
                    <a:schemeClr val="accent4">
                      <a:lumMod val="20000"/>
                      <a:lumOff val="80000"/>
                    </a:schemeClr>
                  </a:solidFill>
                  <a:latin typeface="Agency FB" panose="020B0503020202020204" pitchFamily="34" charset="0"/>
                </a:rPr>
                <a:t>ICD-10</a:t>
              </a:r>
              <a:endParaRPr lang="en-US" sz="4000" dirty="0">
                <a:solidFill>
                  <a:schemeClr val="accent4">
                    <a:lumMod val="20000"/>
                    <a:lumOff val="80000"/>
                  </a:schemeClr>
                </a:solidFill>
                <a:latin typeface="Agency FB" panose="020B0503020202020204" pitchFamily="34" charset="0"/>
              </a:endParaRPr>
            </a:p>
          </p:txBody>
        </p:sp>
        <p:sp>
          <p:nvSpPr>
            <p:cNvPr id="13" name="TextBox 12"/>
            <p:cNvSpPr txBox="1"/>
            <p:nvPr/>
          </p:nvSpPr>
          <p:spPr>
            <a:xfrm>
              <a:off x="4891416" y="-162013"/>
              <a:ext cx="3478177" cy="1569660"/>
            </a:xfrm>
            <a:prstGeom prst="rect">
              <a:avLst/>
            </a:prstGeom>
            <a:noFill/>
          </p:spPr>
          <p:txBody>
            <a:bodyPr wrap="square" rtlCol="0">
              <a:spAutoFit/>
            </a:bodyPr>
            <a:lstStyle/>
            <a:p>
              <a:pPr algn="ctr"/>
              <a:r>
                <a:rPr lang="en-US" sz="9600" dirty="0" smtClean="0">
                  <a:solidFill>
                    <a:schemeClr val="accent4"/>
                  </a:solidFill>
                  <a:latin typeface="Agency FB" panose="020B0503020202020204" pitchFamily="34" charset="0"/>
                </a:rPr>
                <a:t>71,957</a:t>
              </a:r>
              <a:endParaRPr lang="en-US" sz="9600" dirty="0">
                <a:solidFill>
                  <a:schemeClr val="accent4"/>
                </a:solidFill>
                <a:latin typeface="Agency FB" panose="020B0503020202020204" pitchFamily="34" charset="0"/>
              </a:endParaRPr>
            </a:p>
          </p:txBody>
        </p:sp>
      </p:grpSp>
    </p:spTree>
    <p:extLst>
      <p:ext uri="{BB962C8B-B14F-4D97-AF65-F5344CB8AC3E}">
        <p14:creationId xmlns:p14="http://schemas.microsoft.com/office/powerpoint/2010/main" val="2756801588"/>
      </p:ext>
    </p:extLst>
  </p:cSld>
  <p:clrMapOvr>
    <a:masterClrMapping/>
  </p:clrMapOvr>
  <mc:AlternateContent xmlns:mc="http://schemas.openxmlformats.org/markup-compatibility/2006" xmlns:p14="http://schemas.microsoft.com/office/powerpoint/2010/main">
    <mc:Choice Requires="p14">
      <p:transition p14:dur="0" advTm="35822"/>
    </mc:Choice>
    <mc:Fallback xmlns="">
      <p:transition advTm="35822"/>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ot; &quot;"/>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7553" b="554"/>
          <a:stretch/>
        </p:blipFill>
        <p:spPr>
          <a:xfrm>
            <a:off x="0" y="-355296"/>
            <a:ext cx="9144000" cy="5562600"/>
          </a:xfrm>
          <a:prstGeom prst="rect">
            <a:avLst/>
          </a:prstGeom>
        </p:spPr>
      </p:pic>
      <p:sp>
        <p:nvSpPr>
          <p:cNvPr id="10" name="Title 1" descr="&quot; &quot;"/>
          <p:cNvSpPr txBox="1">
            <a:spLocks/>
          </p:cNvSpPr>
          <p:nvPr/>
        </p:nvSpPr>
        <p:spPr>
          <a:xfrm>
            <a:off x="1952360" y="602490"/>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SCENARIO #3</a:t>
            </a:r>
            <a:r>
              <a:rPr kumimoji="0" lang="en-US" sz="60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chemeClr val="accent2">
                  <a:lumMod val="75000"/>
                </a:schemeClr>
              </a:solidFill>
              <a:effectLst/>
              <a:uLnTx/>
              <a:uFillTx/>
              <a:latin typeface="Agency FB" panose="020B0503020202020204" pitchFamily="34" charset="0"/>
              <a:ea typeface="+mj-ea"/>
              <a:cs typeface="+mj-cs"/>
            </a:endParaRPr>
          </a:p>
        </p:txBody>
      </p:sp>
      <p:sp>
        <p:nvSpPr>
          <p:cNvPr id="11" name="Title 1" descr="Scenario: Choose ICD-9 code from problem list on 10/1/2015"/>
          <p:cNvSpPr txBox="1">
            <a:spLocks/>
          </p:cNvSpPr>
          <p:nvPr/>
        </p:nvSpPr>
        <p:spPr>
          <a:xfrm>
            <a:off x="4575627" y="285750"/>
            <a:ext cx="43397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2">
                    <a:lumMod val="75000"/>
                  </a:schemeClr>
                </a:solidFill>
                <a:effectLst/>
                <a:uLnTx/>
                <a:uFillTx/>
                <a:latin typeface="Agency FB" panose="020B0503020202020204" pitchFamily="34" charset="0"/>
                <a:ea typeface="+mj-ea"/>
                <a:cs typeface="+mj-cs"/>
              </a:rPr>
              <a:t>Choose ICD-9 Code from encounter form problem list</a:t>
            </a:r>
            <a:endParaRPr kumimoji="0" lang="en-US" sz="3200" b="1" i="0" u="none" strike="noStrike" kern="1200" cap="none" spc="0" normalizeH="0" baseline="0" noProof="0" dirty="0">
              <a:ln>
                <a:noFill/>
              </a:ln>
              <a:solidFill>
                <a:schemeClr val="accent2">
                  <a:lumMod val="75000"/>
                </a:schemeClr>
              </a:solidFill>
              <a:effectLst/>
              <a:uLnTx/>
              <a:uFillTx/>
              <a:latin typeface="Agency FB" panose="020B0503020202020204" pitchFamily="34" charset="0"/>
              <a:ea typeface="+mj-ea"/>
              <a:cs typeface="+mj-cs"/>
            </a:endParaRPr>
          </a:p>
        </p:txBody>
      </p:sp>
      <p:grpSp>
        <p:nvGrpSpPr>
          <p:cNvPr id="3" name="Group 2" descr="Empty Search box (ESB)"/>
          <p:cNvGrpSpPr/>
          <p:nvPr/>
        </p:nvGrpSpPr>
        <p:grpSpPr>
          <a:xfrm>
            <a:off x="203156" y="2190750"/>
            <a:ext cx="3073444" cy="2007651"/>
            <a:chOff x="172897" y="1923053"/>
            <a:chExt cx="2417903" cy="1563594"/>
          </a:xfrm>
        </p:grpSpPr>
        <p:pic>
          <p:nvPicPr>
            <p:cNvPr id="12" name="Picture 2" descr="C:\Users\VHAORLMcKeeD\Desktop\Slides for ICD10 talk\Screen Shot 2015-02-08 at 7.27.27 P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898" y="1923053"/>
              <a:ext cx="2417902" cy="15635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72897" y="2227853"/>
              <a:ext cx="2417903" cy="934837"/>
            </a:xfrm>
            <a:prstGeom prst="rect">
              <a:avLst/>
            </a:prstGeom>
            <a:noFill/>
          </p:spPr>
          <p:txBody>
            <a:bodyPr wrap="square" rtlCol="0">
              <a:spAutoFit/>
            </a:bodyPr>
            <a:lstStyle/>
            <a:p>
              <a:pPr algn="ctr"/>
              <a:r>
                <a:rPr lang="en-US" sz="3600" dirty="0" smtClean="0">
                  <a:solidFill>
                    <a:schemeClr val="accent5">
                      <a:lumMod val="50000"/>
                    </a:schemeClr>
                  </a:solidFill>
                  <a:latin typeface="Agency FB" panose="020B0503020202020204" pitchFamily="34" charset="0"/>
                </a:rPr>
                <a:t>Empty Search Box </a:t>
              </a:r>
              <a:br>
                <a:rPr lang="en-US" sz="3600" dirty="0" smtClean="0">
                  <a:solidFill>
                    <a:schemeClr val="accent5">
                      <a:lumMod val="50000"/>
                    </a:schemeClr>
                  </a:solidFill>
                  <a:latin typeface="Agency FB" panose="020B0503020202020204" pitchFamily="34" charset="0"/>
                </a:rPr>
              </a:br>
              <a:r>
                <a:rPr lang="en-US" sz="3600" dirty="0" smtClean="0">
                  <a:solidFill>
                    <a:schemeClr val="accent5">
                      <a:lumMod val="50000"/>
                    </a:schemeClr>
                  </a:solidFill>
                  <a:latin typeface="Agency FB" panose="020B0503020202020204" pitchFamily="34" charset="0"/>
                </a:rPr>
                <a:t>(</a:t>
              </a:r>
              <a:r>
                <a:rPr lang="en-US" sz="3600" b="1" dirty="0" smtClean="0">
                  <a:solidFill>
                    <a:schemeClr val="accent5">
                      <a:lumMod val="50000"/>
                    </a:schemeClr>
                  </a:solidFill>
                  <a:latin typeface="Agency FB" panose="020B0503020202020204" pitchFamily="34" charset="0"/>
                </a:rPr>
                <a:t>ESB</a:t>
              </a:r>
              <a:r>
                <a:rPr lang="en-US" sz="3600" dirty="0" smtClean="0">
                  <a:solidFill>
                    <a:schemeClr val="accent5">
                      <a:lumMod val="50000"/>
                    </a:schemeClr>
                  </a:solidFill>
                  <a:latin typeface="Agency FB" panose="020B0503020202020204" pitchFamily="34" charset="0"/>
                </a:rPr>
                <a:t>)</a:t>
              </a:r>
              <a:endParaRPr lang="en-US" sz="3600" dirty="0">
                <a:solidFill>
                  <a:schemeClr val="accent5">
                    <a:lumMod val="50000"/>
                  </a:schemeClr>
                </a:solidFill>
                <a:latin typeface="Agency FB" panose="020B0503020202020204" pitchFamily="34" charset="0"/>
              </a:endParaRPr>
            </a:p>
          </p:txBody>
        </p:sp>
      </p:grpSp>
      <p:pic>
        <p:nvPicPr>
          <p:cNvPr id="6" name="Picture 5" descr="Lookup other diagnosis box"/>
          <p:cNvPicPr>
            <a:picLocks noChangeAspect="1"/>
          </p:cNvPicPr>
          <p:nvPr/>
        </p:nvPicPr>
        <p:blipFill rotWithShape="1">
          <a:blip r:embed="rId5">
            <a:extLst>
              <a:ext uri="{28A0092B-C50C-407E-A947-70E740481C1C}">
                <a14:useLocalDpi xmlns:a14="http://schemas.microsoft.com/office/drawing/2010/main" val="0"/>
              </a:ext>
            </a:extLst>
          </a:blip>
          <a:srcRect l="22226" t="1795" r="48403" b="60992"/>
          <a:stretch/>
        </p:blipFill>
        <p:spPr>
          <a:xfrm>
            <a:off x="3533275" y="1395551"/>
            <a:ext cx="5610726" cy="3538399"/>
          </a:xfrm>
          <a:prstGeom prst="rect">
            <a:avLst/>
          </a:prstGeom>
        </p:spPr>
      </p:pic>
      <p:sp>
        <p:nvSpPr>
          <p:cNvPr id="21" name="Oval 20" descr="SNOMED Linked to &#10;ICD-10&#10;"/>
          <p:cNvSpPr/>
          <p:nvPr/>
        </p:nvSpPr>
        <p:spPr bwMode="auto">
          <a:xfrm>
            <a:off x="6273843" y="2426004"/>
            <a:ext cx="2465258" cy="2398114"/>
          </a:xfrm>
          <a:prstGeom prst="ellipse">
            <a:avLst/>
          </a:prstGeom>
          <a:solidFill>
            <a:schemeClr val="accent2">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ts val="4000"/>
              </a:lnSpc>
              <a:spcBef>
                <a:spcPct val="0"/>
              </a:spcBef>
              <a:spcAft>
                <a:spcPct val="0"/>
              </a:spcAft>
              <a:buClrTx/>
              <a:buSzTx/>
              <a:buFontTx/>
              <a:buNone/>
              <a:tabLst/>
            </a:pPr>
            <a:r>
              <a:rPr kumimoji="0" lang="en-US" sz="4400" b="0" i="0" u="none" strike="noStrike" cap="none" normalizeH="0" baseline="0" dirty="0" smtClean="0">
                <a:ln>
                  <a:noFill/>
                </a:ln>
                <a:solidFill>
                  <a:schemeClr val="accent5">
                    <a:lumMod val="50000"/>
                  </a:schemeClr>
                </a:solidFill>
                <a:effectLst/>
                <a:latin typeface="Agency FB" panose="020B0503020202020204" pitchFamily="34" charset="0"/>
              </a:rPr>
              <a:t>SNOMED </a:t>
            </a:r>
            <a:r>
              <a:rPr kumimoji="0" lang="en-US" sz="4000" b="0" i="0" u="none" strike="noStrike" cap="none" normalizeH="0" baseline="0" dirty="0" smtClean="0">
                <a:ln>
                  <a:noFill/>
                </a:ln>
                <a:solidFill>
                  <a:schemeClr val="accent5">
                    <a:lumMod val="50000"/>
                  </a:schemeClr>
                </a:solidFill>
                <a:effectLst/>
                <a:latin typeface="Agency FB" panose="020B0503020202020204" pitchFamily="34" charset="0"/>
              </a:rPr>
              <a:t>Linked to </a:t>
            </a:r>
            <a:r>
              <a:rPr kumimoji="0" lang="en-US" sz="4400" b="0" i="0" u="none" strike="noStrike" cap="none" normalizeH="0" baseline="0" dirty="0" smtClean="0">
                <a:ln>
                  <a:noFill/>
                </a:ln>
                <a:solidFill>
                  <a:schemeClr val="accent5">
                    <a:lumMod val="50000"/>
                  </a:schemeClr>
                </a:solidFill>
                <a:effectLst/>
                <a:latin typeface="Agency FB" panose="020B0503020202020204" pitchFamily="34" charset="0"/>
              </a:rPr>
              <a:t/>
            </a:r>
            <a:br>
              <a:rPr kumimoji="0" lang="en-US" sz="4400" b="0" i="0" u="none" strike="noStrike" cap="none" normalizeH="0" baseline="0" dirty="0" smtClean="0">
                <a:ln>
                  <a:noFill/>
                </a:ln>
                <a:solidFill>
                  <a:schemeClr val="accent5">
                    <a:lumMod val="50000"/>
                  </a:schemeClr>
                </a:solidFill>
                <a:effectLst/>
                <a:latin typeface="Agency FB" panose="020B0503020202020204" pitchFamily="34" charset="0"/>
              </a:rPr>
            </a:br>
            <a:r>
              <a:rPr kumimoji="0" lang="en-US" sz="4400" b="0" i="0" u="none" strike="noStrike" cap="none" normalizeH="0" baseline="0" dirty="0" smtClean="0">
                <a:ln>
                  <a:noFill/>
                </a:ln>
                <a:solidFill>
                  <a:schemeClr val="accent5">
                    <a:lumMod val="50000"/>
                  </a:schemeClr>
                </a:solidFill>
                <a:effectLst/>
                <a:latin typeface="Agency FB" panose="020B0503020202020204" pitchFamily="34" charset="0"/>
              </a:rPr>
              <a:t>ICD-10</a:t>
            </a:r>
          </a:p>
        </p:txBody>
      </p:sp>
      <p:cxnSp>
        <p:nvCxnSpPr>
          <p:cNvPr id="14" name="Straight Arrow Connector 13" descr="&quot; &quot;"/>
          <p:cNvCxnSpPr/>
          <p:nvPr/>
        </p:nvCxnSpPr>
        <p:spPr>
          <a:xfrm flipV="1">
            <a:off x="2362200" y="2495550"/>
            <a:ext cx="1278738" cy="1"/>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9469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descr="&quot; &quot;"/>
          <p:cNvSpPr/>
          <p:nvPr/>
        </p:nvSpPr>
        <p:spPr>
          <a:xfrm>
            <a:off x="0" y="-23336"/>
            <a:ext cx="9144000" cy="1197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sp>
        <p:nvSpPr>
          <p:cNvPr id="10" name="Title 1" descr="Poll Results"/>
          <p:cNvSpPr txBox="1">
            <a:spLocks/>
          </p:cNvSpPr>
          <p:nvPr/>
        </p:nvSpPr>
        <p:spPr bwMode="auto">
          <a:xfrm>
            <a:off x="228600" y="152400"/>
            <a:ext cx="8778922" cy="87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r"/>
            <a:r>
              <a:rPr lang="en-US" sz="8800" kern="0" dirty="0" smtClean="0">
                <a:solidFill>
                  <a:srgbClr val="3494BA">
                    <a:lumMod val="50000"/>
                  </a:srgbClr>
                </a:solidFill>
                <a:latin typeface="Agency FB" panose="020B0503020202020204" pitchFamily="34" charset="0"/>
              </a:rPr>
              <a:t>POLL RESULTS</a:t>
            </a:r>
            <a:endParaRPr lang="en-US" sz="8800" kern="0" dirty="0">
              <a:solidFill>
                <a:srgbClr val="3494BA">
                  <a:lumMod val="50000"/>
                </a:srgbClr>
              </a:solidFill>
              <a:latin typeface="Agency FB" panose="020B0503020202020204" pitchFamily="34" charset="0"/>
            </a:endParaRPr>
          </a:p>
        </p:txBody>
      </p:sp>
      <p:sp>
        <p:nvSpPr>
          <p:cNvPr id="7" name="Title 1" descr="When you choose an ICD10 problem from the primary care encounter form then add it to the problem list, how will the problem appear in the problem list tab? &#10;"/>
          <p:cNvSpPr txBox="1">
            <a:spLocks/>
          </p:cNvSpPr>
          <p:nvPr/>
        </p:nvSpPr>
        <p:spPr bwMode="auto">
          <a:xfrm>
            <a:off x="327546" y="1274446"/>
            <a:ext cx="8587854" cy="122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l">
              <a:lnSpc>
                <a:spcPts val="2700"/>
              </a:lnSpc>
            </a:pPr>
            <a:r>
              <a:rPr lang="en-US" sz="2800" kern="0" dirty="0">
                <a:solidFill>
                  <a:srgbClr val="3494BA">
                    <a:lumMod val="50000"/>
                  </a:srgbClr>
                </a:solidFill>
                <a:latin typeface="Agency FB" panose="020B0503020202020204" pitchFamily="34" charset="0"/>
                <a:cs typeface="Levenim MT" panose="02010502060101010101" pitchFamily="2" charset="-79"/>
              </a:rPr>
              <a:t>When you choose an ICD10 problem from the primary care encounter form then add it to the problem list, how will the problem appear in the problem list tab? </a:t>
            </a:r>
            <a:endParaRPr lang="en-US" sz="2000" kern="0" dirty="0" smtClean="0">
              <a:solidFill>
                <a:srgbClr val="3494BA">
                  <a:lumMod val="50000"/>
                </a:srgbClr>
              </a:solidFill>
              <a:latin typeface="Agency FB" panose="020B0503020202020204" pitchFamily="34" charset="0"/>
              <a:cs typeface="Levenim MT" panose="02010502060101010101" pitchFamily="2" charset="-79"/>
            </a:endParaRPr>
          </a:p>
        </p:txBody>
      </p:sp>
      <p:sp>
        <p:nvSpPr>
          <p:cNvPr id="8" name="Title 1" descr="A. SNOMED TERM&#10;B. ICD10 term&#10;C. ICD9 term&#10;D. Nothing will transfer to the problem list&#10;"/>
          <p:cNvSpPr txBox="1">
            <a:spLocks/>
          </p:cNvSpPr>
          <p:nvPr/>
        </p:nvSpPr>
        <p:spPr bwMode="auto">
          <a:xfrm>
            <a:off x="-76200" y="2443818"/>
            <a:ext cx="4267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marL="914400" lvl="1" indent="-457200" algn="l">
              <a:lnSpc>
                <a:spcPts val="2500"/>
              </a:lnSpc>
              <a:buFont typeface="+mj-lt"/>
              <a:buAutoNum type="alphaUcPeriod"/>
            </a:pPr>
            <a:r>
              <a:rPr lang="en-US" sz="2400" kern="0" dirty="0">
                <a:solidFill>
                  <a:srgbClr val="3494BA">
                    <a:lumMod val="50000"/>
                  </a:srgbClr>
                </a:solidFill>
                <a:latin typeface="Agency FB" panose="020B0503020202020204" pitchFamily="34" charset="0"/>
                <a:cs typeface="Levenim MT" panose="02010502060101010101" pitchFamily="2" charset="-79"/>
              </a:rPr>
              <a:t>SNOMED TERM</a:t>
            </a:r>
          </a:p>
          <a:p>
            <a:pPr marL="914400" lvl="1" indent="-457200" algn="l">
              <a:lnSpc>
                <a:spcPts val="2500"/>
              </a:lnSpc>
              <a:buFont typeface="+mj-lt"/>
              <a:buAutoNum type="alphaUcPeriod"/>
            </a:pPr>
            <a:r>
              <a:rPr lang="en-US" sz="2400" kern="0" dirty="0">
                <a:solidFill>
                  <a:srgbClr val="3494BA">
                    <a:lumMod val="50000"/>
                  </a:srgbClr>
                </a:solidFill>
                <a:latin typeface="Agency FB" panose="020B0503020202020204" pitchFamily="34" charset="0"/>
                <a:cs typeface="Levenim MT" panose="02010502060101010101" pitchFamily="2" charset="-79"/>
              </a:rPr>
              <a:t>ICD10 term</a:t>
            </a:r>
          </a:p>
          <a:p>
            <a:pPr marL="914400" lvl="1" indent="-457200" algn="l">
              <a:lnSpc>
                <a:spcPts val="2500"/>
              </a:lnSpc>
              <a:buFont typeface="+mj-lt"/>
              <a:buAutoNum type="alphaUcPeriod"/>
            </a:pPr>
            <a:r>
              <a:rPr lang="en-US" sz="2400" kern="0" dirty="0">
                <a:solidFill>
                  <a:srgbClr val="3494BA">
                    <a:lumMod val="50000"/>
                  </a:srgbClr>
                </a:solidFill>
                <a:latin typeface="Agency FB" panose="020B0503020202020204" pitchFamily="34" charset="0"/>
                <a:cs typeface="Levenim MT" panose="02010502060101010101" pitchFamily="2" charset="-79"/>
              </a:rPr>
              <a:t>ICD9 term</a:t>
            </a:r>
          </a:p>
          <a:p>
            <a:pPr marL="914400" lvl="1" indent="-457200" algn="l">
              <a:lnSpc>
                <a:spcPts val="2500"/>
              </a:lnSpc>
              <a:buFont typeface="+mj-lt"/>
              <a:buAutoNum type="alphaUcPeriod"/>
            </a:pPr>
            <a:r>
              <a:rPr lang="en-US" sz="2400" kern="0" dirty="0">
                <a:solidFill>
                  <a:srgbClr val="3494BA">
                    <a:lumMod val="50000"/>
                  </a:srgbClr>
                </a:solidFill>
                <a:latin typeface="Agency FB" panose="020B0503020202020204" pitchFamily="34" charset="0"/>
                <a:cs typeface="Levenim MT" panose="02010502060101010101" pitchFamily="2" charset="-79"/>
              </a:rPr>
              <a:t>Nothing will transfer to the problem list</a:t>
            </a:r>
          </a:p>
          <a:p>
            <a:pPr algn="l">
              <a:lnSpc>
                <a:spcPts val="2500"/>
              </a:lnSpc>
            </a:pPr>
            <a:endParaRPr lang="en-US" sz="2400" kern="0" dirty="0" smtClean="0">
              <a:solidFill>
                <a:srgbClr val="3494BA">
                  <a:lumMod val="50000"/>
                </a:srgbClr>
              </a:solidFill>
              <a:latin typeface="Agency FB" panose="020B0503020202020204" pitchFamily="34" charset="0"/>
              <a:cs typeface="Levenim MT" panose="02010502060101010101" pitchFamily="2" charset="-79"/>
            </a:endParaRPr>
          </a:p>
        </p:txBody>
      </p:sp>
      <p:pic>
        <p:nvPicPr>
          <p:cNvPr id="11" name="Picture 10"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 y="-290"/>
            <a:ext cx="1151021" cy="115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6190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descr="&quot; &quot;"/>
          <p:cNvSpPr/>
          <p:nvPr/>
        </p:nvSpPr>
        <p:spPr>
          <a:xfrm>
            <a:off x="0" y="-23336"/>
            <a:ext cx="9144000" cy="1197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sp>
        <p:nvSpPr>
          <p:cNvPr id="10" name="Title 1" descr="Poll Results"/>
          <p:cNvSpPr txBox="1">
            <a:spLocks/>
          </p:cNvSpPr>
          <p:nvPr/>
        </p:nvSpPr>
        <p:spPr bwMode="auto">
          <a:xfrm>
            <a:off x="228600" y="152400"/>
            <a:ext cx="8778922" cy="87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r"/>
            <a:r>
              <a:rPr lang="en-US" sz="8800" kern="0" dirty="0" smtClean="0">
                <a:solidFill>
                  <a:srgbClr val="3494BA">
                    <a:lumMod val="50000"/>
                  </a:srgbClr>
                </a:solidFill>
                <a:latin typeface="Agency FB" panose="020B0503020202020204" pitchFamily="34" charset="0"/>
              </a:rPr>
              <a:t>POLL RESULTS</a:t>
            </a:r>
            <a:endParaRPr lang="en-US" sz="8800" kern="0" dirty="0">
              <a:solidFill>
                <a:srgbClr val="3494BA">
                  <a:lumMod val="50000"/>
                </a:srgbClr>
              </a:solidFill>
              <a:latin typeface="Agency FB" panose="020B0503020202020204" pitchFamily="34" charset="0"/>
            </a:endParaRPr>
          </a:p>
        </p:txBody>
      </p:sp>
      <p:sp>
        <p:nvSpPr>
          <p:cNvPr id="8" name="Title 1" descr="When you choose an ICD10 problem from the primary care encounter form then add it to the problem list, how will the problem appear in the problem list tab? &#10;"/>
          <p:cNvSpPr txBox="1">
            <a:spLocks/>
          </p:cNvSpPr>
          <p:nvPr/>
        </p:nvSpPr>
        <p:spPr bwMode="auto">
          <a:xfrm>
            <a:off x="327546" y="1274446"/>
            <a:ext cx="8587854" cy="1221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l">
              <a:lnSpc>
                <a:spcPts val="2700"/>
              </a:lnSpc>
            </a:pPr>
            <a:r>
              <a:rPr lang="en-US" sz="2800" kern="0" dirty="0">
                <a:solidFill>
                  <a:srgbClr val="3494BA">
                    <a:lumMod val="50000"/>
                  </a:srgbClr>
                </a:solidFill>
                <a:latin typeface="Agency FB" panose="020B0503020202020204" pitchFamily="34" charset="0"/>
                <a:cs typeface="Levenim MT" panose="02010502060101010101" pitchFamily="2" charset="-79"/>
              </a:rPr>
              <a:t>When you choose an ICD10 problem from the primary care encounter form then add it to the problem list, how will the problem appear in the problem list tab? </a:t>
            </a:r>
            <a:endParaRPr lang="en-US" sz="2000" kern="0" dirty="0" smtClean="0">
              <a:solidFill>
                <a:srgbClr val="3494BA">
                  <a:lumMod val="50000"/>
                </a:srgbClr>
              </a:solidFill>
              <a:latin typeface="Agency FB" panose="020B0503020202020204" pitchFamily="34" charset="0"/>
              <a:cs typeface="Levenim MT" panose="02010502060101010101" pitchFamily="2" charset="-79"/>
            </a:endParaRPr>
          </a:p>
        </p:txBody>
      </p:sp>
      <p:sp>
        <p:nvSpPr>
          <p:cNvPr id="9" name="Title 1" descr="A. SNOMED TERM&#10;B. ICD10 term&#10;C. ICD9 term&#10;D. Nothing will transfer to the problem list&#10;"/>
          <p:cNvSpPr txBox="1">
            <a:spLocks/>
          </p:cNvSpPr>
          <p:nvPr/>
        </p:nvSpPr>
        <p:spPr bwMode="auto">
          <a:xfrm>
            <a:off x="-76200" y="2443818"/>
            <a:ext cx="4267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marL="914400" lvl="1" indent="-457200" algn="l">
              <a:lnSpc>
                <a:spcPts val="2500"/>
              </a:lnSpc>
              <a:buFont typeface="+mj-lt"/>
              <a:buAutoNum type="alphaUcPeriod"/>
            </a:pPr>
            <a:r>
              <a:rPr lang="en-US" sz="2400" kern="0" dirty="0">
                <a:solidFill>
                  <a:srgbClr val="3494BA">
                    <a:lumMod val="50000"/>
                  </a:srgbClr>
                </a:solidFill>
                <a:latin typeface="Agency FB" panose="020B0503020202020204" pitchFamily="34" charset="0"/>
                <a:cs typeface="Levenim MT" panose="02010502060101010101" pitchFamily="2" charset="-79"/>
              </a:rPr>
              <a:t>SNOMED TERM</a:t>
            </a:r>
          </a:p>
          <a:p>
            <a:pPr marL="914400" lvl="1" indent="-457200" algn="l">
              <a:lnSpc>
                <a:spcPts val="2500"/>
              </a:lnSpc>
              <a:buFont typeface="+mj-lt"/>
              <a:buAutoNum type="alphaUcPeriod"/>
            </a:pPr>
            <a:r>
              <a:rPr lang="en-US" sz="2400" kern="0" dirty="0">
                <a:solidFill>
                  <a:srgbClr val="3494BA">
                    <a:lumMod val="50000"/>
                  </a:srgbClr>
                </a:solidFill>
                <a:latin typeface="Agency FB" panose="020B0503020202020204" pitchFamily="34" charset="0"/>
                <a:cs typeface="Levenim MT" panose="02010502060101010101" pitchFamily="2" charset="-79"/>
              </a:rPr>
              <a:t>ICD10 term</a:t>
            </a:r>
          </a:p>
          <a:p>
            <a:pPr marL="914400" lvl="1" indent="-457200" algn="l">
              <a:lnSpc>
                <a:spcPts val="2500"/>
              </a:lnSpc>
              <a:buFont typeface="+mj-lt"/>
              <a:buAutoNum type="alphaUcPeriod"/>
            </a:pPr>
            <a:r>
              <a:rPr lang="en-US" sz="2400" kern="0" dirty="0">
                <a:solidFill>
                  <a:srgbClr val="3494BA">
                    <a:lumMod val="50000"/>
                  </a:srgbClr>
                </a:solidFill>
                <a:latin typeface="Agency FB" panose="020B0503020202020204" pitchFamily="34" charset="0"/>
                <a:cs typeface="Levenim MT" panose="02010502060101010101" pitchFamily="2" charset="-79"/>
              </a:rPr>
              <a:t>ICD9 term</a:t>
            </a:r>
          </a:p>
          <a:p>
            <a:pPr marL="914400" lvl="1" indent="-457200" algn="l">
              <a:lnSpc>
                <a:spcPts val="2500"/>
              </a:lnSpc>
              <a:buFont typeface="+mj-lt"/>
              <a:buAutoNum type="alphaUcPeriod"/>
            </a:pPr>
            <a:r>
              <a:rPr lang="en-US" sz="2400" kern="0" dirty="0">
                <a:solidFill>
                  <a:srgbClr val="3494BA">
                    <a:lumMod val="50000"/>
                  </a:srgbClr>
                </a:solidFill>
                <a:latin typeface="Agency FB" panose="020B0503020202020204" pitchFamily="34" charset="0"/>
                <a:cs typeface="Levenim MT" panose="02010502060101010101" pitchFamily="2" charset="-79"/>
              </a:rPr>
              <a:t>Nothing will transfer to the problem list</a:t>
            </a:r>
          </a:p>
          <a:p>
            <a:pPr algn="l">
              <a:lnSpc>
                <a:spcPts val="2500"/>
              </a:lnSpc>
            </a:pPr>
            <a:endParaRPr lang="en-US" sz="2400" kern="0" dirty="0" smtClean="0">
              <a:solidFill>
                <a:srgbClr val="3494BA">
                  <a:lumMod val="50000"/>
                </a:srgbClr>
              </a:solidFill>
              <a:latin typeface="Agency FB" panose="020B0503020202020204" pitchFamily="34" charset="0"/>
              <a:cs typeface="Levenim MT" panose="02010502060101010101" pitchFamily="2" charset="-79"/>
            </a:endParaRPr>
          </a:p>
        </p:txBody>
      </p:sp>
      <p:pic>
        <p:nvPicPr>
          <p:cNvPr id="11" name="Picture 10"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28600" y="-290"/>
            <a:ext cx="1151021" cy="115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6249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descr="&quot; &quot;"/>
          <p:cNvSpPr/>
          <p:nvPr/>
        </p:nvSpPr>
        <p:spPr>
          <a:xfrm>
            <a:off x="0" y="-23336"/>
            <a:ext cx="9144000" cy="1197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sp>
        <p:nvSpPr>
          <p:cNvPr id="10" name="Title 1" descr="Poll Question"/>
          <p:cNvSpPr txBox="1">
            <a:spLocks/>
          </p:cNvSpPr>
          <p:nvPr/>
        </p:nvSpPr>
        <p:spPr bwMode="auto">
          <a:xfrm>
            <a:off x="228600" y="152400"/>
            <a:ext cx="8778922" cy="87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r"/>
            <a:r>
              <a:rPr lang="en-US" sz="8800" kern="0" dirty="0" smtClean="0">
                <a:solidFill>
                  <a:srgbClr val="3494BA">
                    <a:lumMod val="50000"/>
                  </a:srgbClr>
                </a:solidFill>
                <a:latin typeface="Agency FB" panose="020B0503020202020204" pitchFamily="34" charset="0"/>
              </a:rPr>
              <a:t>POLL QUESTION</a:t>
            </a:r>
            <a:endParaRPr lang="en-US" sz="8800" kern="0" dirty="0">
              <a:solidFill>
                <a:srgbClr val="3494BA">
                  <a:lumMod val="50000"/>
                </a:srgbClr>
              </a:solidFill>
              <a:latin typeface="Agency FB" panose="020B0503020202020204" pitchFamily="34" charset="0"/>
            </a:endParaRPr>
          </a:p>
        </p:txBody>
      </p:sp>
      <p:sp>
        <p:nvSpPr>
          <p:cNvPr id="17" name="Title 1" descr="What will you see when you pull up the “details” view of the SNOMED code you just added to the problem list tab from the encounter form?&#10;"/>
          <p:cNvSpPr txBox="1">
            <a:spLocks/>
          </p:cNvSpPr>
          <p:nvPr/>
        </p:nvSpPr>
        <p:spPr bwMode="auto">
          <a:xfrm>
            <a:off x="327546" y="1047750"/>
            <a:ext cx="8511654"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l">
              <a:lnSpc>
                <a:spcPts val="3500"/>
              </a:lnSpc>
            </a:pPr>
            <a:r>
              <a:rPr lang="en-US" sz="3600" kern="0" dirty="0">
                <a:solidFill>
                  <a:srgbClr val="3494BA">
                    <a:lumMod val="50000"/>
                  </a:srgbClr>
                </a:solidFill>
                <a:latin typeface="Agency FB" panose="020B0503020202020204" pitchFamily="34" charset="0"/>
                <a:cs typeface="Levenim MT" panose="02010502060101010101" pitchFamily="2" charset="-79"/>
              </a:rPr>
              <a:t>What will you see when you pull up the “details” view of the SNOMED code you just added to the problem list tab from the encounter form</a:t>
            </a:r>
            <a:r>
              <a:rPr lang="en-US" sz="3600" kern="0" dirty="0" smtClean="0">
                <a:solidFill>
                  <a:srgbClr val="3494BA">
                    <a:lumMod val="50000"/>
                  </a:srgbClr>
                </a:solidFill>
                <a:latin typeface="Agency FB" panose="020B0503020202020204" pitchFamily="34" charset="0"/>
                <a:cs typeface="Levenim MT" panose="02010502060101010101" pitchFamily="2" charset="-79"/>
              </a:rPr>
              <a:t>?</a:t>
            </a:r>
            <a:endParaRPr lang="en-US" sz="3600" kern="0" dirty="0">
              <a:solidFill>
                <a:srgbClr val="3494BA">
                  <a:lumMod val="50000"/>
                </a:srgbClr>
              </a:solidFill>
              <a:latin typeface="Agency FB" panose="020B0503020202020204" pitchFamily="34" charset="0"/>
              <a:cs typeface="Levenim MT" panose="02010502060101010101" pitchFamily="2" charset="-79"/>
            </a:endParaRPr>
          </a:p>
        </p:txBody>
      </p:sp>
      <p:sp>
        <p:nvSpPr>
          <p:cNvPr id="6" name="Title 1" descr="A. Only a SNOMED term, nothing else&#10;B. SNOMED term with the linked ICD10 code you chose showing in the detail only&#10;C. SNOMED term with the R69 ICD10 code in the detail&#10;D. SNOMED term with an ICD9 code in the detail&#10;"/>
          <p:cNvSpPr txBox="1">
            <a:spLocks/>
          </p:cNvSpPr>
          <p:nvPr/>
        </p:nvSpPr>
        <p:spPr bwMode="auto">
          <a:xfrm>
            <a:off x="457200" y="2495550"/>
            <a:ext cx="8077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marL="914400" lvl="1" indent="-457200" algn="l">
              <a:lnSpc>
                <a:spcPts val="3500"/>
              </a:lnSpc>
              <a:buFont typeface="+mj-lt"/>
              <a:buAutoNum type="alphaUcPeriod"/>
            </a:pPr>
            <a:r>
              <a:rPr lang="en-US" sz="3200" kern="0" dirty="0" smtClean="0">
                <a:solidFill>
                  <a:srgbClr val="3494BA">
                    <a:lumMod val="50000"/>
                  </a:srgbClr>
                </a:solidFill>
                <a:latin typeface="Agency FB" panose="020B0503020202020204" pitchFamily="34" charset="0"/>
                <a:cs typeface="Levenim MT" panose="02010502060101010101" pitchFamily="2" charset="-79"/>
              </a:rPr>
              <a:t>Only </a:t>
            </a:r>
            <a:r>
              <a:rPr lang="en-US" sz="3200" kern="0" dirty="0">
                <a:solidFill>
                  <a:srgbClr val="3494BA">
                    <a:lumMod val="50000"/>
                  </a:srgbClr>
                </a:solidFill>
                <a:latin typeface="Agency FB" panose="020B0503020202020204" pitchFamily="34" charset="0"/>
                <a:cs typeface="Levenim MT" panose="02010502060101010101" pitchFamily="2" charset="-79"/>
              </a:rPr>
              <a:t>a SNOMED </a:t>
            </a:r>
            <a:r>
              <a:rPr lang="en-US" sz="3200" kern="0" dirty="0" smtClean="0">
                <a:solidFill>
                  <a:srgbClr val="3494BA">
                    <a:lumMod val="50000"/>
                  </a:srgbClr>
                </a:solidFill>
                <a:latin typeface="Agency FB" panose="020B0503020202020204" pitchFamily="34" charset="0"/>
                <a:cs typeface="Levenim MT" panose="02010502060101010101" pitchFamily="2" charset="-79"/>
              </a:rPr>
              <a:t>term</a:t>
            </a:r>
          </a:p>
          <a:p>
            <a:pPr marL="914400" lvl="1" indent="-457200" algn="l">
              <a:lnSpc>
                <a:spcPts val="3500"/>
              </a:lnSpc>
              <a:buFont typeface="+mj-lt"/>
              <a:buAutoNum type="alphaUcPeriod"/>
            </a:pPr>
            <a:r>
              <a:rPr lang="en-US" sz="3200" kern="0" dirty="0" smtClean="0">
                <a:solidFill>
                  <a:srgbClr val="3494BA">
                    <a:lumMod val="50000"/>
                  </a:srgbClr>
                </a:solidFill>
                <a:latin typeface="Agency FB" panose="020B0503020202020204" pitchFamily="34" charset="0"/>
                <a:cs typeface="Levenim MT" panose="02010502060101010101" pitchFamily="2" charset="-79"/>
              </a:rPr>
              <a:t>SNOMED </a:t>
            </a:r>
            <a:r>
              <a:rPr lang="en-US" sz="3200" kern="0" dirty="0">
                <a:solidFill>
                  <a:srgbClr val="3494BA">
                    <a:lumMod val="50000"/>
                  </a:srgbClr>
                </a:solidFill>
                <a:latin typeface="Agency FB" panose="020B0503020202020204" pitchFamily="34" charset="0"/>
                <a:cs typeface="Levenim MT" panose="02010502060101010101" pitchFamily="2" charset="-79"/>
              </a:rPr>
              <a:t>term with the linked ICD10 code </a:t>
            </a:r>
            <a:r>
              <a:rPr lang="en-US" sz="3200" kern="0" dirty="0" smtClean="0">
                <a:solidFill>
                  <a:srgbClr val="3494BA">
                    <a:lumMod val="50000"/>
                  </a:srgbClr>
                </a:solidFill>
                <a:latin typeface="Agency FB" panose="020B0503020202020204" pitchFamily="34" charset="0"/>
                <a:cs typeface="Levenim MT" panose="02010502060101010101" pitchFamily="2" charset="-79"/>
              </a:rPr>
              <a:t> </a:t>
            </a:r>
            <a:r>
              <a:rPr lang="en-US" sz="3200" kern="0" dirty="0">
                <a:solidFill>
                  <a:srgbClr val="3494BA">
                    <a:lumMod val="50000"/>
                  </a:srgbClr>
                </a:solidFill>
                <a:latin typeface="Agency FB" panose="020B0503020202020204" pitchFamily="34" charset="0"/>
                <a:cs typeface="Levenim MT" panose="02010502060101010101" pitchFamily="2" charset="-79"/>
              </a:rPr>
              <a:t>in the detail </a:t>
            </a:r>
          </a:p>
          <a:p>
            <a:pPr marL="914400" lvl="1" indent="-457200" algn="l">
              <a:lnSpc>
                <a:spcPts val="3500"/>
              </a:lnSpc>
              <a:buFont typeface="+mj-lt"/>
              <a:buAutoNum type="alphaUcPeriod"/>
            </a:pPr>
            <a:r>
              <a:rPr lang="en-US" sz="3200" kern="0" dirty="0">
                <a:solidFill>
                  <a:srgbClr val="3494BA">
                    <a:lumMod val="50000"/>
                  </a:srgbClr>
                </a:solidFill>
                <a:latin typeface="Agency FB" panose="020B0503020202020204" pitchFamily="34" charset="0"/>
                <a:cs typeface="Levenim MT" panose="02010502060101010101" pitchFamily="2" charset="-79"/>
              </a:rPr>
              <a:t>SNOMED term with </a:t>
            </a:r>
            <a:r>
              <a:rPr lang="en-US" sz="3200" kern="0" dirty="0" smtClean="0">
                <a:solidFill>
                  <a:srgbClr val="3494BA">
                    <a:lumMod val="50000"/>
                  </a:srgbClr>
                </a:solidFill>
                <a:latin typeface="Agency FB" panose="020B0503020202020204" pitchFamily="34" charset="0"/>
                <a:cs typeface="Levenim MT" panose="02010502060101010101" pitchFamily="2" charset="-79"/>
              </a:rPr>
              <a:t>a linked ICD9 code in the detail</a:t>
            </a:r>
            <a:endParaRPr lang="en-US" sz="3200" kern="0" dirty="0">
              <a:solidFill>
                <a:srgbClr val="3494BA">
                  <a:lumMod val="50000"/>
                </a:srgbClr>
              </a:solidFill>
              <a:latin typeface="Agency FB" panose="020B0503020202020204" pitchFamily="34" charset="0"/>
              <a:cs typeface="Levenim MT" panose="02010502060101010101" pitchFamily="2" charset="-79"/>
            </a:endParaRPr>
          </a:p>
          <a:p>
            <a:pPr marL="914400" lvl="1" indent="-457200" algn="l">
              <a:lnSpc>
                <a:spcPts val="3500"/>
              </a:lnSpc>
              <a:buFont typeface="+mj-lt"/>
              <a:buAutoNum type="alphaUcPeriod"/>
            </a:pPr>
            <a:r>
              <a:rPr lang="en-US" sz="3200" kern="0" dirty="0" smtClean="0">
                <a:solidFill>
                  <a:srgbClr val="3494BA">
                    <a:lumMod val="50000"/>
                  </a:srgbClr>
                </a:solidFill>
                <a:latin typeface="Agency FB" panose="020B0503020202020204" pitchFamily="34" charset="0"/>
                <a:cs typeface="Levenim MT" panose="02010502060101010101" pitchFamily="2" charset="-79"/>
              </a:rPr>
              <a:t>Empty search box</a:t>
            </a:r>
            <a:endParaRPr lang="en-US" sz="3200" kern="0" dirty="0">
              <a:solidFill>
                <a:srgbClr val="3494BA">
                  <a:lumMod val="50000"/>
                </a:srgbClr>
              </a:solidFill>
              <a:latin typeface="Agency FB" panose="020B0503020202020204" pitchFamily="34" charset="0"/>
              <a:cs typeface="Levenim MT" panose="02010502060101010101" pitchFamily="2" charset="-79"/>
            </a:endParaRPr>
          </a:p>
        </p:txBody>
      </p:sp>
      <p:pic>
        <p:nvPicPr>
          <p:cNvPr id="11" name="Picture 10"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 y="-290"/>
            <a:ext cx="1151021" cy="115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1730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ot; &quot;"/>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100" y="-1314450"/>
            <a:ext cx="9153099" cy="8641079"/>
          </a:xfrm>
          <a:prstGeom prst="rect">
            <a:avLst/>
          </a:prstGeom>
        </p:spPr>
      </p:pic>
      <p:sp>
        <p:nvSpPr>
          <p:cNvPr id="2" name="Title 1"/>
          <p:cNvSpPr>
            <a:spLocks noGrp="1"/>
          </p:cNvSpPr>
          <p:nvPr>
            <p:ph type="title" idx="4294967295"/>
          </p:nvPr>
        </p:nvSpPr>
        <p:spPr>
          <a:xfrm>
            <a:off x="0" y="1962150"/>
            <a:ext cx="9143999" cy="3276600"/>
          </a:xfrm>
          <a:solidFill>
            <a:schemeClr val="bg2">
              <a:alpha val="50000"/>
            </a:schemeClr>
          </a:solidFill>
        </p:spPr>
        <p:txBody>
          <a:bodyPr>
            <a:noAutofit/>
          </a:bodyPr>
          <a:lstStyle/>
          <a:p>
            <a:pPr>
              <a:lnSpc>
                <a:spcPts val="3000"/>
              </a:lnSpc>
            </a:pPr>
            <a:r>
              <a:rPr lang="en-US" sz="6000" u="sng" dirty="0" smtClean="0">
                <a:solidFill>
                  <a:schemeClr val="accent5">
                    <a:lumMod val="50000"/>
                  </a:schemeClr>
                </a:solidFill>
              </a:rPr>
              <a:t>S C E N A R I O S</a:t>
            </a:r>
            <a:r>
              <a:rPr lang="en-US" sz="2200" u="sng" dirty="0" smtClean="0">
                <a:solidFill>
                  <a:schemeClr val="accent5">
                    <a:lumMod val="50000"/>
                  </a:schemeClr>
                </a:solidFill>
              </a:rPr>
              <a:t>   </a:t>
            </a:r>
            <a:br>
              <a:rPr lang="en-US" sz="2200" u="sng" dirty="0" smtClean="0">
                <a:solidFill>
                  <a:schemeClr val="accent5">
                    <a:lumMod val="50000"/>
                  </a:schemeClr>
                </a:solidFill>
              </a:rPr>
            </a:br>
            <a:r>
              <a:rPr lang="en-US" sz="2200" dirty="0" smtClean="0">
                <a:solidFill>
                  <a:schemeClr val="accent4"/>
                </a:solidFill>
              </a:rPr>
              <a:t>Search New Problem: Other Diagnosis Button</a:t>
            </a:r>
            <a:r>
              <a:rPr lang="en-US" sz="2200" dirty="0" smtClean="0">
                <a:solidFill>
                  <a:schemeClr val="accent5">
                    <a:lumMod val="50000"/>
                  </a:schemeClr>
                </a:solidFill>
              </a:rPr>
              <a:t/>
            </a:r>
            <a:br>
              <a:rPr lang="en-US" sz="2200" dirty="0" smtClean="0">
                <a:solidFill>
                  <a:schemeClr val="accent5">
                    <a:lumMod val="50000"/>
                  </a:schemeClr>
                </a:solidFill>
              </a:rPr>
            </a:br>
            <a:r>
              <a:rPr lang="en-US" sz="2400" dirty="0" smtClean="0">
                <a:solidFill>
                  <a:schemeClr val="accent4"/>
                </a:solidFill>
              </a:rPr>
              <a:t>Choose New Problem in Encounter Form</a:t>
            </a:r>
            <a:r>
              <a:rPr lang="en-US" sz="2200" dirty="0" smtClean="0">
                <a:solidFill>
                  <a:schemeClr val="accent5">
                    <a:lumMod val="50000"/>
                  </a:schemeClr>
                </a:solidFill>
              </a:rPr>
              <a:t/>
            </a:r>
            <a:br>
              <a:rPr lang="en-US" sz="2200" dirty="0" smtClean="0">
                <a:solidFill>
                  <a:schemeClr val="accent5">
                    <a:lumMod val="50000"/>
                  </a:schemeClr>
                </a:solidFill>
              </a:rPr>
            </a:br>
            <a:r>
              <a:rPr lang="en-US" sz="2400" dirty="0" smtClean="0">
                <a:solidFill>
                  <a:schemeClr val="accent4"/>
                </a:solidFill>
              </a:rPr>
              <a:t>Choose ICD-9 Code from Encounter Form</a:t>
            </a:r>
            <a:br>
              <a:rPr lang="en-US" sz="2400" dirty="0" smtClean="0">
                <a:solidFill>
                  <a:schemeClr val="accent4"/>
                </a:solidFill>
              </a:rPr>
            </a:br>
            <a:r>
              <a:rPr lang="en-US" sz="3200" b="1" dirty="0" smtClean="0">
                <a:solidFill>
                  <a:schemeClr val="accent5">
                    <a:lumMod val="50000"/>
                  </a:schemeClr>
                </a:solidFill>
              </a:rPr>
              <a:t>Choose SNOMED Term from Encounter Form</a:t>
            </a:r>
            <a:br>
              <a:rPr lang="en-US" sz="3200" b="1" dirty="0" smtClean="0">
                <a:solidFill>
                  <a:schemeClr val="accent5">
                    <a:lumMod val="50000"/>
                  </a:schemeClr>
                </a:solidFill>
              </a:rPr>
            </a:br>
            <a:r>
              <a:rPr lang="en-US" sz="2200" dirty="0" smtClean="0">
                <a:solidFill>
                  <a:schemeClr val="accent4"/>
                </a:solidFill>
              </a:rPr>
              <a:t>Choose New Problem from Encounter Form after adding to Problem List</a:t>
            </a:r>
            <a:endParaRPr lang="en-US" sz="2200" dirty="0">
              <a:solidFill>
                <a:schemeClr val="accent4"/>
              </a:solidFill>
            </a:endParaRPr>
          </a:p>
        </p:txBody>
      </p:sp>
    </p:spTree>
    <p:extLst>
      <p:ext uri="{BB962C8B-B14F-4D97-AF65-F5344CB8AC3E}">
        <p14:creationId xmlns:p14="http://schemas.microsoft.com/office/powerpoint/2010/main" val="20257383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enario: Choose SNOMED Term from problem list on 10/1/2015"/>
          <p:cNvGrpSpPr/>
          <p:nvPr/>
        </p:nvGrpSpPr>
        <p:grpSpPr>
          <a:xfrm>
            <a:off x="0" y="-355296"/>
            <a:ext cx="9144000" cy="5562600"/>
            <a:chOff x="0" y="-323850"/>
            <a:chExt cx="9144000" cy="5562600"/>
          </a:xfrm>
        </p:grpSpPr>
        <p:pic>
          <p:nvPicPr>
            <p:cNvPr id="6" name="Picture 5"/>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7"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accent3">
                      <a:lumMod val="50000"/>
                    </a:schemeClr>
                  </a:solidFill>
                  <a:effectLst/>
                  <a:uLnTx/>
                  <a:uFillTx/>
                  <a:latin typeface="Agency FB" panose="020B0503020202020204" pitchFamily="34" charset="0"/>
                  <a:ea typeface="+mj-ea"/>
                  <a:cs typeface="+mj-cs"/>
                </a:rPr>
                <a:t>SCENARIO #4</a:t>
              </a:r>
              <a:r>
                <a:rPr kumimoji="0" lang="en-US" sz="6000" b="0" i="0" u="none" strike="noStrike" kern="1200" cap="none" spc="0" normalizeH="0" baseline="0" noProof="0" dirty="0" smtClean="0">
                  <a:ln>
                    <a:noFill/>
                  </a:ln>
                  <a:solidFill>
                    <a:schemeClr val="accent3">
                      <a:lumMod val="50000"/>
                    </a:scheme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chemeClr val="accent3">
                      <a:lumMod val="50000"/>
                    </a:scheme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chemeClr val="accent3">
                      <a:lumMod val="50000"/>
                    </a:scheme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chemeClr val="accent3">
                    <a:lumMod val="50000"/>
                  </a:schemeClr>
                </a:solidFill>
                <a:effectLst/>
                <a:uLnTx/>
                <a:uFillTx/>
                <a:latin typeface="Agency FB" panose="020B0503020202020204" pitchFamily="34" charset="0"/>
                <a:ea typeface="+mj-ea"/>
                <a:cs typeface="+mj-cs"/>
              </a:endParaRPr>
            </a:p>
          </p:txBody>
        </p:sp>
        <p:sp>
          <p:nvSpPr>
            <p:cNvPr id="8" name="Title 1"/>
            <p:cNvSpPr txBox="1">
              <a:spLocks/>
            </p:cNvSpPr>
            <p:nvPr/>
          </p:nvSpPr>
          <p:spPr>
            <a:xfrm>
              <a:off x="4575627" y="317196"/>
              <a:ext cx="43397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3">
                      <a:lumMod val="50000"/>
                    </a:schemeClr>
                  </a:solidFill>
                  <a:effectLst/>
                  <a:uLnTx/>
                  <a:uFillTx/>
                  <a:latin typeface="Agency FB" panose="020B0503020202020204" pitchFamily="34" charset="0"/>
                  <a:ea typeface="+mj-ea"/>
                  <a:cs typeface="+mj-cs"/>
                </a:rPr>
                <a:t>Choose SNOMED Term from encounter form problem list</a:t>
              </a:r>
              <a:endParaRPr kumimoji="0" lang="en-US" sz="3200" b="1" i="0" u="none" strike="noStrike" kern="1200" cap="none" spc="0" normalizeH="0" baseline="0" noProof="0" dirty="0">
                <a:ln>
                  <a:noFill/>
                </a:ln>
                <a:solidFill>
                  <a:schemeClr val="accent3">
                    <a:lumMod val="50000"/>
                  </a:schemeClr>
                </a:solidFill>
                <a:effectLst/>
                <a:uLnTx/>
                <a:uFillTx/>
                <a:latin typeface="Agency FB" panose="020B0503020202020204" pitchFamily="34" charset="0"/>
                <a:ea typeface="+mj-ea"/>
                <a:cs typeface="+mj-cs"/>
              </a:endParaRPr>
            </a:p>
          </p:txBody>
        </p:sp>
      </p:grpSp>
      <p:pic>
        <p:nvPicPr>
          <p:cNvPr id="9" name="Picture 8" descr="problem list items box"/>
          <p:cNvPicPr>
            <a:picLocks noChangeAspect="1"/>
          </p:cNvPicPr>
          <p:nvPr/>
        </p:nvPicPr>
        <p:blipFill rotWithShape="1">
          <a:blip r:embed="rId4">
            <a:extLst>
              <a:ext uri="{28A0092B-C50C-407E-A947-70E740481C1C}">
                <a14:useLocalDpi xmlns:a14="http://schemas.microsoft.com/office/drawing/2010/main" val="0"/>
              </a:ext>
            </a:extLst>
          </a:blip>
          <a:srcRect r="2304" b="-829"/>
          <a:stretch/>
        </p:blipFill>
        <p:spPr>
          <a:xfrm>
            <a:off x="112552" y="1962150"/>
            <a:ext cx="3581400" cy="2354539"/>
          </a:xfrm>
          <a:prstGeom prst="rect">
            <a:avLst/>
          </a:prstGeom>
        </p:spPr>
      </p:pic>
      <p:sp>
        <p:nvSpPr>
          <p:cNvPr id="10" name="Rectangular Callout 9" descr="problem list items"/>
          <p:cNvSpPr/>
          <p:nvPr/>
        </p:nvSpPr>
        <p:spPr>
          <a:xfrm>
            <a:off x="2362200" y="1473504"/>
            <a:ext cx="6705600" cy="3384247"/>
          </a:xfrm>
          <a:prstGeom prst="wedgeRectCallout">
            <a:avLst>
              <a:gd name="adj1" fmla="val -62976"/>
              <a:gd name="adj2" fmla="val 331"/>
            </a:avLst>
          </a:prstGeom>
          <a:solidFill>
            <a:schemeClr val="accent3">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11" name="Picture 10" descr="problem list items box"/>
          <p:cNvPicPr>
            <a:picLocks noChangeAspect="1"/>
          </p:cNvPicPr>
          <p:nvPr/>
        </p:nvPicPr>
        <p:blipFill rotWithShape="1">
          <a:blip r:embed="rId4">
            <a:extLst>
              <a:ext uri="{28A0092B-C50C-407E-A947-70E740481C1C}">
                <a14:useLocalDpi xmlns:a14="http://schemas.microsoft.com/office/drawing/2010/main" val="0"/>
              </a:ext>
            </a:extLst>
          </a:blip>
          <a:srcRect l="33258" t="8258" r="4383" b="46059"/>
          <a:stretch/>
        </p:blipFill>
        <p:spPr>
          <a:xfrm>
            <a:off x="2519628" y="1677248"/>
            <a:ext cx="6395772" cy="2984693"/>
          </a:xfrm>
          <a:prstGeom prst="rect">
            <a:avLst/>
          </a:prstGeom>
        </p:spPr>
      </p:pic>
      <p:sp>
        <p:nvSpPr>
          <p:cNvPr id="12" name="Oval 11" descr="SNOMED Term linked to ICD-9&#10;"/>
          <p:cNvSpPr/>
          <p:nvPr/>
        </p:nvSpPr>
        <p:spPr bwMode="auto">
          <a:xfrm>
            <a:off x="5943600" y="1997885"/>
            <a:ext cx="2465258" cy="2398114"/>
          </a:xfrm>
          <a:prstGeom prst="ellipse">
            <a:avLst/>
          </a:prstGeom>
          <a:solidFill>
            <a:schemeClr val="accent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ts val="3500"/>
              </a:lnSpc>
              <a:spcBef>
                <a:spcPct val="0"/>
              </a:spcBef>
              <a:spcAft>
                <a:spcPct val="0"/>
              </a:spcAft>
              <a:buClrTx/>
              <a:buSzTx/>
              <a:buFontTx/>
              <a:buNone/>
              <a:tabLst/>
            </a:pPr>
            <a:r>
              <a:rPr kumimoji="0" lang="en-US" sz="4000" b="0" i="0" u="none" strike="noStrike" cap="none" normalizeH="0" baseline="0" dirty="0" smtClean="0">
                <a:ln>
                  <a:noFill/>
                </a:ln>
                <a:solidFill>
                  <a:schemeClr val="bg2">
                    <a:lumMod val="25000"/>
                  </a:schemeClr>
                </a:solidFill>
                <a:effectLst/>
                <a:latin typeface="Agency FB" panose="020B0503020202020204" pitchFamily="34" charset="0"/>
              </a:rPr>
              <a:t>SNOMED </a:t>
            </a:r>
            <a:r>
              <a:rPr kumimoji="0" lang="en-US" sz="3600" b="0" i="0" u="none" strike="noStrike" cap="none" normalizeH="0" baseline="0" dirty="0" smtClean="0">
                <a:ln>
                  <a:noFill/>
                </a:ln>
                <a:solidFill>
                  <a:schemeClr val="bg2">
                    <a:lumMod val="25000"/>
                  </a:schemeClr>
                </a:solidFill>
                <a:effectLst/>
                <a:latin typeface="Agency FB" panose="020B0503020202020204" pitchFamily="34" charset="0"/>
              </a:rPr>
              <a:t>Term linked to ICD-9</a:t>
            </a:r>
            <a:endParaRPr kumimoji="0" lang="en-US" sz="4000" b="0" i="0" u="none" strike="noStrike" cap="none" normalizeH="0" baseline="0" dirty="0" smtClean="0">
              <a:ln>
                <a:noFill/>
              </a:ln>
              <a:solidFill>
                <a:schemeClr val="bg2">
                  <a:lumMod val="25000"/>
                </a:schemeClr>
              </a:solidFill>
              <a:effectLst/>
              <a:latin typeface="Agency FB" panose="020B0503020202020204" pitchFamily="34" charset="0"/>
            </a:endParaRPr>
          </a:p>
        </p:txBody>
      </p:sp>
    </p:spTree>
    <p:extLst>
      <p:ext uri="{BB962C8B-B14F-4D97-AF65-F5344CB8AC3E}">
        <p14:creationId xmlns:p14="http://schemas.microsoft.com/office/powerpoint/2010/main" val="41437638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Scenario: Choose SNOWMED term from problem list on 10/1/2015"/>
          <p:cNvGrpSpPr/>
          <p:nvPr/>
        </p:nvGrpSpPr>
        <p:grpSpPr>
          <a:xfrm>
            <a:off x="0" y="-355296"/>
            <a:ext cx="9144000" cy="5562600"/>
            <a:chOff x="0" y="-323850"/>
            <a:chExt cx="9144000" cy="5562600"/>
          </a:xfrm>
        </p:grpSpPr>
        <p:pic>
          <p:nvPicPr>
            <p:cNvPr id="10" name="Picture 9"/>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11"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accent3">
                      <a:lumMod val="50000"/>
                    </a:schemeClr>
                  </a:solidFill>
                  <a:effectLst/>
                  <a:uLnTx/>
                  <a:uFillTx/>
                  <a:latin typeface="Agency FB" panose="020B0503020202020204" pitchFamily="34" charset="0"/>
                  <a:ea typeface="+mj-ea"/>
                  <a:cs typeface="+mj-cs"/>
                </a:rPr>
                <a:t>SCENARIO #4</a:t>
              </a:r>
              <a:r>
                <a:rPr kumimoji="0" lang="en-US" sz="6000" b="0" i="0" u="none" strike="noStrike" kern="1200" cap="none" spc="0" normalizeH="0" baseline="0" noProof="0" dirty="0" smtClean="0">
                  <a:ln>
                    <a:noFill/>
                  </a:ln>
                  <a:solidFill>
                    <a:schemeClr val="accent3">
                      <a:lumMod val="50000"/>
                    </a:scheme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chemeClr val="accent3">
                      <a:lumMod val="50000"/>
                    </a:scheme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chemeClr val="accent3">
                      <a:lumMod val="50000"/>
                    </a:scheme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chemeClr val="accent3">
                    <a:lumMod val="50000"/>
                  </a:schemeClr>
                </a:solidFill>
                <a:effectLst/>
                <a:uLnTx/>
                <a:uFillTx/>
                <a:latin typeface="Agency FB" panose="020B0503020202020204" pitchFamily="34" charset="0"/>
                <a:ea typeface="+mj-ea"/>
                <a:cs typeface="+mj-cs"/>
              </a:endParaRPr>
            </a:p>
          </p:txBody>
        </p:sp>
        <p:sp>
          <p:nvSpPr>
            <p:cNvPr id="12" name="Title 1"/>
            <p:cNvSpPr txBox="1">
              <a:spLocks/>
            </p:cNvSpPr>
            <p:nvPr/>
          </p:nvSpPr>
          <p:spPr>
            <a:xfrm>
              <a:off x="4575627" y="317196"/>
              <a:ext cx="43397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3">
                      <a:lumMod val="50000"/>
                    </a:schemeClr>
                  </a:solidFill>
                  <a:effectLst/>
                  <a:uLnTx/>
                  <a:uFillTx/>
                  <a:latin typeface="Agency FB" panose="020B0503020202020204" pitchFamily="34" charset="0"/>
                  <a:ea typeface="+mj-ea"/>
                  <a:cs typeface="+mj-cs"/>
                </a:rPr>
                <a:t>Choose SNOMED Term from encounter form problem list</a:t>
              </a:r>
              <a:endParaRPr kumimoji="0" lang="en-US" sz="3200" b="1" i="0" u="none" strike="noStrike" kern="1200" cap="none" spc="0" normalizeH="0" baseline="0" noProof="0" dirty="0">
                <a:ln>
                  <a:noFill/>
                </a:ln>
                <a:solidFill>
                  <a:schemeClr val="accent3">
                    <a:lumMod val="50000"/>
                  </a:schemeClr>
                </a:solidFill>
                <a:effectLst/>
                <a:uLnTx/>
                <a:uFillTx/>
                <a:latin typeface="Agency FB" panose="020B0503020202020204" pitchFamily="34" charset="0"/>
                <a:ea typeface="+mj-ea"/>
                <a:cs typeface="+mj-cs"/>
              </a:endParaRPr>
            </a:p>
          </p:txBody>
        </p:sp>
      </p:grpSp>
      <p:sp>
        <p:nvSpPr>
          <p:cNvPr id="33" name="Rectangle 32" descr="SNOMED + ICD-10 = Problem List&#10;"/>
          <p:cNvSpPr/>
          <p:nvPr/>
        </p:nvSpPr>
        <p:spPr bwMode="auto">
          <a:xfrm>
            <a:off x="4011" y="3867150"/>
            <a:ext cx="9144000" cy="1305512"/>
          </a:xfrm>
          <a:prstGeom prst="rect">
            <a:avLst/>
          </a:prstGeom>
          <a:solidFill>
            <a:schemeClr val="accent3">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6600" dirty="0" smtClean="0">
                <a:solidFill>
                  <a:schemeClr val="accent4">
                    <a:lumMod val="20000"/>
                    <a:lumOff val="80000"/>
                  </a:schemeClr>
                </a:solidFill>
                <a:latin typeface="Agency FB" panose="020B0503020202020204" pitchFamily="34" charset="0"/>
              </a:rPr>
              <a:t> SNOMED + ICD-10 = Problem List</a:t>
            </a:r>
            <a:endParaRPr lang="en-US" sz="5400" dirty="0" smtClean="0">
              <a:solidFill>
                <a:schemeClr val="accent4">
                  <a:lumMod val="20000"/>
                  <a:lumOff val="80000"/>
                </a:schemeClr>
              </a:solidFill>
              <a:latin typeface="Agency FB" panose="020B0503020202020204" pitchFamily="34" charset="0"/>
            </a:endParaRPr>
          </a:p>
        </p:txBody>
      </p:sp>
      <p:grpSp>
        <p:nvGrpSpPr>
          <p:cNvPr id="15" name="Group 14" descr="Empty Search box (ESB)"/>
          <p:cNvGrpSpPr/>
          <p:nvPr/>
        </p:nvGrpSpPr>
        <p:grpSpPr>
          <a:xfrm>
            <a:off x="203156" y="1838739"/>
            <a:ext cx="2812614" cy="1876008"/>
            <a:chOff x="172897" y="1923054"/>
            <a:chExt cx="2417903" cy="1461068"/>
          </a:xfrm>
        </p:grpSpPr>
        <p:pic>
          <p:nvPicPr>
            <p:cNvPr id="16" name="Picture 2" descr="C:\Users\VHAORLMcKeeD\Desktop\Slides for ICD10 talk\Screen Shot 2015-02-08 at 7.27.27 P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898" y="1923054"/>
              <a:ext cx="2417902" cy="14610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descr="Empty Search Box &#10;(ESB)&#10;"/>
            <p:cNvSpPr txBox="1"/>
            <p:nvPr/>
          </p:nvSpPr>
          <p:spPr>
            <a:xfrm>
              <a:off x="172897" y="2227853"/>
              <a:ext cx="2417903" cy="934837"/>
            </a:xfrm>
            <a:prstGeom prst="rect">
              <a:avLst/>
            </a:prstGeom>
            <a:noFill/>
          </p:spPr>
          <p:txBody>
            <a:bodyPr wrap="square" rtlCol="0">
              <a:spAutoFit/>
            </a:bodyPr>
            <a:lstStyle/>
            <a:p>
              <a:pPr algn="ctr"/>
              <a:r>
                <a:rPr lang="en-US" sz="3600" dirty="0" smtClean="0">
                  <a:solidFill>
                    <a:schemeClr val="accent5">
                      <a:lumMod val="50000"/>
                    </a:schemeClr>
                  </a:solidFill>
                  <a:latin typeface="Agency FB" panose="020B0503020202020204" pitchFamily="34" charset="0"/>
                </a:rPr>
                <a:t>Empty Search Box </a:t>
              </a:r>
              <a:br>
                <a:rPr lang="en-US" sz="3600" dirty="0" smtClean="0">
                  <a:solidFill>
                    <a:schemeClr val="accent5">
                      <a:lumMod val="50000"/>
                    </a:schemeClr>
                  </a:solidFill>
                  <a:latin typeface="Agency FB" panose="020B0503020202020204" pitchFamily="34" charset="0"/>
                </a:rPr>
              </a:br>
              <a:r>
                <a:rPr lang="en-US" sz="3600" dirty="0" smtClean="0">
                  <a:solidFill>
                    <a:schemeClr val="accent5">
                      <a:lumMod val="50000"/>
                    </a:schemeClr>
                  </a:solidFill>
                  <a:latin typeface="Agency FB" panose="020B0503020202020204" pitchFamily="34" charset="0"/>
                </a:rPr>
                <a:t>(</a:t>
              </a:r>
              <a:r>
                <a:rPr lang="en-US" sz="3600" b="1" dirty="0" smtClean="0">
                  <a:solidFill>
                    <a:schemeClr val="accent5">
                      <a:lumMod val="50000"/>
                    </a:schemeClr>
                  </a:solidFill>
                  <a:latin typeface="Agency FB" panose="020B0503020202020204" pitchFamily="34" charset="0"/>
                </a:rPr>
                <a:t>ESB</a:t>
              </a:r>
              <a:r>
                <a:rPr lang="en-US" sz="3600" dirty="0" smtClean="0">
                  <a:solidFill>
                    <a:schemeClr val="accent5">
                      <a:lumMod val="50000"/>
                    </a:schemeClr>
                  </a:solidFill>
                  <a:latin typeface="Agency FB" panose="020B0503020202020204" pitchFamily="34" charset="0"/>
                </a:rPr>
                <a:t>)</a:t>
              </a:r>
              <a:endParaRPr lang="en-US" sz="3600" dirty="0">
                <a:solidFill>
                  <a:schemeClr val="accent5">
                    <a:lumMod val="50000"/>
                  </a:schemeClr>
                </a:solidFill>
                <a:latin typeface="Agency FB" panose="020B0503020202020204" pitchFamily="34" charset="0"/>
              </a:endParaRPr>
            </a:p>
          </p:txBody>
        </p:sp>
      </p:grpSp>
      <p:cxnSp>
        <p:nvCxnSpPr>
          <p:cNvPr id="18" name="Straight Arrow Connector 17" descr="right arrow"/>
          <p:cNvCxnSpPr/>
          <p:nvPr/>
        </p:nvCxnSpPr>
        <p:spPr>
          <a:xfrm flipV="1">
            <a:off x="2376401" y="3134138"/>
            <a:ext cx="1278738" cy="1"/>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descr="Type SNOMED Term&#10;"/>
          <p:cNvGrpSpPr/>
          <p:nvPr/>
        </p:nvGrpSpPr>
        <p:grpSpPr>
          <a:xfrm>
            <a:off x="3165693" y="1823249"/>
            <a:ext cx="2812614" cy="1891498"/>
            <a:chOff x="172897" y="1933569"/>
            <a:chExt cx="2417903" cy="1473132"/>
          </a:xfrm>
        </p:grpSpPr>
        <p:pic>
          <p:nvPicPr>
            <p:cNvPr id="22" name="Picture 2" descr="C:\Users\VHAORLMcKeeD\Desktop\Slides for ICD10 talk\Screen Shot 2015-02-08 at 7.27.27 P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898" y="1933569"/>
              <a:ext cx="2417902" cy="147313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72897" y="2227853"/>
              <a:ext cx="2417903" cy="934837"/>
            </a:xfrm>
            <a:prstGeom prst="rect">
              <a:avLst/>
            </a:prstGeom>
            <a:noFill/>
          </p:spPr>
          <p:txBody>
            <a:bodyPr wrap="square" rtlCol="0">
              <a:spAutoFit/>
            </a:bodyPr>
            <a:lstStyle/>
            <a:p>
              <a:pPr algn="ctr"/>
              <a:r>
                <a:rPr lang="en-US" sz="3600" dirty="0" smtClean="0">
                  <a:solidFill>
                    <a:schemeClr val="accent5">
                      <a:lumMod val="50000"/>
                    </a:schemeClr>
                  </a:solidFill>
                  <a:latin typeface="Agency FB" panose="020B0503020202020204" pitchFamily="34" charset="0"/>
                </a:rPr>
                <a:t>Type SNOMED Term</a:t>
              </a:r>
              <a:endParaRPr lang="en-US" sz="3600" dirty="0">
                <a:solidFill>
                  <a:schemeClr val="accent5">
                    <a:lumMod val="50000"/>
                  </a:schemeClr>
                </a:solidFill>
                <a:latin typeface="Agency FB" panose="020B0503020202020204" pitchFamily="34" charset="0"/>
              </a:endParaRPr>
            </a:p>
          </p:txBody>
        </p:sp>
      </p:grpSp>
      <p:cxnSp>
        <p:nvCxnSpPr>
          <p:cNvPr id="27" name="Straight Arrow Connector 26" descr="right arrow"/>
          <p:cNvCxnSpPr/>
          <p:nvPr/>
        </p:nvCxnSpPr>
        <p:spPr>
          <a:xfrm flipV="1">
            <a:off x="5295216" y="3147639"/>
            <a:ext cx="1278738" cy="1"/>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descr="ICD-10&#10;Code&#10;"/>
          <p:cNvGrpSpPr/>
          <p:nvPr/>
        </p:nvGrpSpPr>
        <p:grpSpPr>
          <a:xfrm>
            <a:off x="6084508" y="1823249"/>
            <a:ext cx="2812614" cy="1891501"/>
            <a:chOff x="172897" y="1923054"/>
            <a:chExt cx="2417903" cy="1473134"/>
          </a:xfrm>
        </p:grpSpPr>
        <p:pic>
          <p:nvPicPr>
            <p:cNvPr id="25" name="Picture 2" descr="C:\Users\VHAORLMcKeeD\Desktop\Slides for ICD10 talk\Screen Shot 2015-02-08 at 7.27.27 P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898" y="1923054"/>
              <a:ext cx="2417902" cy="147313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72897" y="2227853"/>
              <a:ext cx="2417903" cy="934837"/>
            </a:xfrm>
            <a:prstGeom prst="rect">
              <a:avLst/>
            </a:prstGeom>
            <a:noFill/>
          </p:spPr>
          <p:txBody>
            <a:bodyPr wrap="square" rtlCol="0">
              <a:spAutoFit/>
            </a:bodyPr>
            <a:lstStyle/>
            <a:p>
              <a:pPr algn="ctr"/>
              <a:r>
                <a:rPr lang="en-US" sz="3600" dirty="0" smtClean="0">
                  <a:solidFill>
                    <a:schemeClr val="accent5">
                      <a:lumMod val="50000"/>
                    </a:schemeClr>
                  </a:solidFill>
                  <a:latin typeface="Agency FB" panose="020B0503020202020204" pitchFamily="34" charset="0"/>
                </a:rPr>
                <a:t>ICD-10</a:t>
              </a:r>
              <a:br>
                <a:rPr lang="en-US" sz="3600" dirty="0" smtClean="0">
                  <a:solidFill>
                    <a:schemeClr val="accent5">
                      <a:lumMod val="50000"/>
                    </a:schemeClr>
                  </a:solidFill>
                  <a:latin typeface="Agency FB" panose="020B0503020202020204" pitchFamily="34" charset="0"/>
                </a:rPr>
              </a:br>
              <a:r>
                <a:rPr lang="en-US" sz="3600" dirty="0" smtClean="0">
                  <a:solidFill>
                    <a:schemeClr val="accent5">
                      <a:lumMod val="50000"/>
                    </a:schemeClr>
                  </a:solidFill>
                  <a:latin typeface="Agency FB" panose="020B0503020202020204" pitchFamily="34" charset="0"/>
                </a:rPr>
                <a:t>Code</a:t>
              </a:r>
              <a:endParaRPr lang="en-US" sz="3600" dirty="0">
                <a:solidFill>
                  <a:schemeClr val="accent5">
                    <a:lumMod val="50000"/>
                  </a:schemeClr>
                </a:solidFill>
                <a:latin typeface="Agency FB" panose="020B0503020202020204" pitchFamily="34" charset="0"/>
              </a:endParaRPr>
            </a:p>
          </p:txBody>
        </p:sp>
      </p:grpSp>
    </p:spTree>
    <p:extLst>
      <p:ext uri="{BB962C8B-B14F-4D97-AF65-F5344CB8AC3E}">
        <p14:creationId xmlns:p14="http://schemas.microsoft.com/office/powerpoint/2010/main" val="33140714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golden retriever dogs"/>
          <p:cNvPicPr>
            <a:picLocks noChangeAspect="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100" y="-1314450"/>
            <a:ext cx="9153099" cy="8641079"/>
          </a:xfrm>
          <a:prstGeom prst="rect">
            <a:avLst/>
          </a:prstGeom>
        </p:spPr>
      </p:pic>
      <p:sp>
        <p:nvSpPr>
          <p:cNvPr id="5" name="Title 1" descr="S C E N A R I O S   &#10;Search New Problem: Other Diagnosis Button&#10;Choose New Problem in Encounter Form&#10;Choose ICD-9 Code from Encounter Form&#10;Choose SNOMED Term from Encounter Form&#10;Choose New Problem from Encounter Form after adding to Problem List&#10;"/>
          <p:cNvSpPr txBox="1">
            <a:spLocks/>
          </p:cNvSpPr>
          <p:nvPr/>
        </p:nvSpPr>
        <p:spPr bwMode="auto">
          <a:xfrm>
            <a:off x="0" y="1962150"/>
            <a:ext cx="9143999" cy="3276600"/>
          </a:xfrm>
          <a:prstGeom prst="rect">
            <a:avLst/>
          </a:prstGeom>
          <a:solidFill>
            <a:schemeClr val="bg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3300">
                <a:solidFill>
                  <a:schemeClr val="tx2"/>
                </a:solidFill>
                <a:latin typeface="Agency FB" panose="020B0503020202020204" pitchFamily="34" charset="0"/>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nSpc>
                <a:spcPts val="3000"/>
              </a:lnSpc>
            </a:pPr>
            <a:r>
              <a:rPr lang="en-US" sz="6000" u="sng" kern="0" dirty="0" smtClean="0">
                <a:solidFill>
                  <a:schemeClr val="accent5">
                    <a:lumMod val="50000"/>
                  </a:schemeClr>
                </a:solidFill>
              </a:rPr>
              <a:t>S C E N A R I O S</a:t>
            </a:r>
            <a:r>
              <a:rPr lang="en-US" sz="2200" u="sng" kern="0" dirty="0" smtClean="0">
                <a:solidFill>
                  <a:schemeClr val="accent5">
                    <a:lumMod val="50000"/>
                  </a:schemeClr>
                </a:solidFill>
              </a:rPr>
              <a:t>   </a:t>
            </a:r>
            <a:br>
              <a:rPr lang="en-US" sz="2200" u="sng" kern="0" dirty="0" smtClean="0">
                <a:solidFill>
                  <a:schemeClr val="accent5">
                    <a:lumMod val="50000"/>
                  </a:schemeClr>
                </a:solidFill>
              </a:rPr>
            </a:br>
            <a:r>
              <a:rPr lang="en-US" sz="2200" kern="0" dirty="0" smtClean="0">
                <a:solidFill>
                  <a:schemeClr val="accent4"/>
                </a:solidFill>
              </a:rPr>
              <a:t>Search New Problem: Other Diagnosis Button</a:t>
            </a:r>
            <a:r>
              <a:rPr lang="en-US" sz="2200" kern="0" dirty="0" smtClean="0">
                <a:solidFill>
                  <a:schemeClr val="accent5">
                    <a:lumMod val="50000"/>
                  </a:schemeClr>
                </a:solidFill>
              </a:rPr>
              <a:t/>
            </a:r>
            <a:br>
              <a:rPr lang="en-US" sz="2200" kern="0" dirty="0" smtClean="0">
                <a:solidFill>
                  <a:schemeClr val="accent5">
                    <a:lumMod val="50000"/>
                  </a:schemeClr>
                </a:solidFill>
              </a:rPr>
            </a:br>
            <a:r>
              <a:rPr lang="en-US" sz="2400" kern="0" dirty="0" smtClean="0">
                <a:solidFill>
                  <a:schemeClr val="accent4"/>
                </a:solidFill>
              </a:rPr>
              <a:t>Choose New Problem in Encounter Form</a:t>
            </a:r>
            <a:r>
              <a:rPr lang="en-US" sz="2200" kern="0" dirty="0" smtClean="0">
                <a:solidFill>
                  <a:schemeClr val="accent5">
                    <a:lumMod val="50000"/>
                  </a:schemeClr>
                </a:solidFill>
              </a:rPr>
              <a:t/>
            </a:r>
            <a:br>
              <a:rPr lang="en-US" sz="2200" kern="0" dirty="0" smtClean="0">
                <a:solidFill>
                  <a:schemeClr val="accent5">
                    <a:lumMod val="50000"/>
                  </a:schemeClr>
                </a:solidFill>
              </a:rPr>
            </a:br>
            <a:r>
              <a:rPr lang="en-US" sz="2400" kern="0" dirty="0" smtClean="0">
                <a:solidFill>
                  <a:schemeClr val="accent4"/>
                </a:solidFill>
              </a:rPr>
              <a:t>Choose ICD-9 Code from Encounter Form</a:t>
            </a:r>
            <a:br>
              <a:rPr lang="en-US" sz="2400" kern="0" dirty="0" smtClean="0">
                <a:solidFill>
                  <a:schemeClr val="accent4"/>
                </a:solidFill>
              </a:rPr>
            </a:br>
            <a:r>
              <a:rPr lang="en-US" sz="2400" kern="0" dirty="0" smtClean="0">
                <a:solidFill>
                  <a:schemeClr val="accent4"/>
                </a:solidFill>
              </a:rPr>
              <a:t>Choose SNOMED Term from Encounter Form</a:t>
            </a:r>
            <a:r>
              <a:rPr lang="en-US" sz="3200" b="1" kern="0" dirty="0" smtClean="0">
                <a:solidFill>
                  <a:schemeClr val="accent5">
                    <a:lumMod val="50000"/>
                  </a:schemeClr>
                </a:solidFill>
              </a:rPr>
              <a:t/>
            </a:r>
            <a:br>
              <a:rPr lang="en-US" sz="3200" b="1" kern="0" dirty="0" smtClean="0">
                <a:solidFill>
                  <a:schemeClr val="accent5">
                    <a:lumMod val="50000"/>
                  </a:schemeClr>
                </a:solidFill>
              </a:rPr>
            </a:br>
            <a:r>
              <a:rPr lang="en-US" sz="2800" b="1" kern="0" dirty="0" smtClean="0">
                <a:solidFill>
                  <a:schemeClr val="accent5">
                    <a:lumMod val="50000"/>
                  </a:schemeClr>
                </a:solidFill>
              </a:rPr>
              <a:t>Choose New Problem from Encounter Form after adding to Problem List</a:t>
            </a:r>
            <a:endParaRPr lang="en-US" sz="2800" b="1" kern="0" dirty="0">
              <a:solidFill>
                <a:schemeClr val="accent5">
                  <a:lumMod val="50000"/>
                </a:schemeClr>
              </a:solidFill>
            </a:endParaRPr>
          </a:p>
        </p:txBody>
      </p:sp>
      <p:pic>
        <p:nvPicPr>
          <p:cNvPr id="3074" name="Picture 2" descr="&quot; &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934200" y="95250"/>
            <a:ext cx="186690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7723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Scenario: Choose new problem from encounter form after adding to problem list"/>
          <p:cNvGrpSpPr/>
          <p:nvPr/>
        </p:nvGrpSpPr>
        <p:grpSpPr>
          <a:xfrm>
            <a:off x="0" y="-355296"/>
            <a:ext cx="9144000" cy="5562600"/>
            <a:chOff x="0" y="-323850"/>
            <a:chExt cx="9144000" cy="5562600"/>
          </a:xfrm>
        </p:grpSpPr>
        <p:pic>
          <p:nvPicPr>
            <p:cNvPr id="6" name="Picture 5"/>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8"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SCENARIO #5</a:t>
              </a:r>
              <a:r>
                <a:rPr kumimoji="0" lang="en-US" sz="60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chemeClr val="accent4">
                    <a:lumMod val="75000"/>
                  </a:schemeClr>
                </a:solidFill>
                <a:effectLst/>
                <a:uLnTx/>
                <a:uFillTx/>
                <a:latin typeface="Agency FB" panose="020B0503020202020204" pitchFamily="34" charset="0"/>
                <a:ea typeface="+mj-ea"/>
                <a:cs typeface="+mj-cs"/>
              </a:endParaRPr>
            </a:p>
          </p:txBody>
        </p:sp>
        <p:sp>
          <p:nvSpPr>
            <p:cNvPr id="9" name="Title 1"/>
            <p:cNvSpPr txBox="1">
              <a:spLocks/>
            </p:cNvSpPr>
            <p:nvPr/>
          </p:nvSpPr>
          <p:spPr>
            <a:xfrm>
              <a:off x="4563979" y="570132"/>
              <a:ext cx="45683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Choose New Problem from  Encounter Form after adding to Problem List Tab</a:t>
              </a:r>
              <a:endParaRPr kumimoji="0" lang="en-US" sz="3200" b="1" i="0" u="none" strike="noStrike" kern="1200" cap="none" spc="0" normalizeH="0" baseline="0" noProof="0" dirty="0">
                <a:ln>
                  <a:noFill/>
                </a:ln>
                <a:solidFill>
                  <a:schemeClr val="accent4">
                    <a:lumMod val="75000"/>
                  </a:schemeClr>
                </a:solidFill>
                <a:effectLst/>
                <a:uLnTx/>
                <a:uFillTx/>
                <a:latin typeface="Agency FB" panose="020B0503020202020204" pitchFamily="34" charset="0"/>
                <a:ea typeface="+mj-ea"/>
                <a:cs typeface="+mj-cs"/>
              </a:endParaRPr>
            </a:p>
          </p:txBody>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8732"/>
            <a:ext cx="9144000" cy="3764818"/>
          </a:xfrm>
          <a:prstGeom prst="rect">
            <a:avLst/>
          </a:prstGeom>
        </p:spPr>
      </p:pic>
    </p:spTree>
    <p:extLst>
      <p:ext uri="{BB962C8B-B14F-4D97-AF65-F5344CB8AC3E}">
        <p14:creationId xmlns:p14="http://schemas.microsoft.com/office/powerpoint/2010/main" val="37382955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enario: Choose new problem from encounter form after adding to problem list"/>
          <p:cNvGrpSpPr/>
          <p:nvPr/>
        </p:nvGrpSpPr>
        <p:grpSpPr>
          <a:xfrm>
            <a:off x="0" y="-355296"/>
            <a:ext cx="9144000" cy="5562600"/>
            <a:chOff x="0" y="-323850"/>
            <a:chExt cx="9144000" cy="5562600"/>
          </a:xfrm>
        </p:grpSpPr>
        <p:pic>
          <p:nvPicPr>
            <p:cNvPr id="5" name="Picture 4"/>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7"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SCENARIO #5</a:t>
              </a:r>
              <a:r>
                <a:rPr kumimoji="0" lang="en-US" sz="60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chemeClr val="accent4">
                    <a:lumMod val="75000"/>
                  </a:schemeClr>
                </a:solidFill>
                <a:effectLst/>
                <a:uLnTx/>
                <a:uFillTx/>
                <a:latin typeface="Agency FB" panose="020B0503020202020204" pitchFamily="34" charset="0"/>
                <a:ea typeface="+mj-ea"/>
                <a:cs typeface="+mj-cs"/>
              </a:endParaRPr>
            </a:p>
          </p:txBody>
        </p:sp>
        <p:sp>
          <p:nvSpPr>
            <p:cNvPr id="8" name="Title 1"/>
            <p:cNvSpPr txBox="1">
              <a:spLocks/>
            </p:cNvSpPr>
            <p:nvPr/>
          </p:nvSpPr>
          <p:spPr>
            <a:xfrm>
              <a:off x="4563979" y="570132"/>
              <a:ext cx="45683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Choose New Problem from  Encounter Form after adding to Problem List tab</a:t>
              </a:r>
              <a:endParaRPr kumimoji="0" lang="en-US" sz="3200" b="1" i="0" u="none" strike="noStrike" kern="1200" cap="none" spc="0" normalizeH="0" baseline="0" noProof="0" dirty="0">
                <a:ln>
                  <a:noFill/>
                </a:ln>
                <a:solidFill>
                  <a:schemeClr val="accent4">
                    <a:lumMod val="75000"/>
                  </a:schemeClr>
                </a:solidFill>
                <a:effectLst/>
                <a:uLnTx/>
                <a:uFillTx/>
                <a:latin typeface="Agency FB" panose="020B0503020202020204" pitchFamily="34" charset="0"/>
                <a:ea typeface="+mj-ea"/>
                <a:cs typeface="+mj-cs"/>
              </a:endParaRP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8732"/>
            <a:ext cx="9144000" cy="3764818"/>
          </a:xfrm>
          <a:prstGeom prst="rect">
            <a:avLst/>
          </a:prstGeom>
        </p:spPr>
      </p:pic>
      <p:sp>
        <p:nvSpPr>
          <p:cNvPr id="10" name="Rectangle 9" descr="box around New problem button"/>
          <p:cNvSpPr/>
          <p:nvPr/>
        </p:nvSpPr>
        <p:spPr>
          <a:xfrm rot="16200000">
            <a:off x="779919" y="2934833"/>
            <a:ext cx="343081" cy="1902916"/>
          </a:xfrm>
          <a:prstGeom prst="rect">
            <a:avLst/>
          </a:prstGeom>
          <a:noFill/>
          <a:ln w="1270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1" name="Rectangular Callout 10" descr="callout box around empty search box (ESB)"/>
          <p:cNvSpPr/>
          <p:nvPr/>
        </p:nvSpPr>
        <p:spPr>
          <a:xfrm>
            <a:off x="2819400" y="2087029"/>
            <a:ext cx="4114800" cy="2923121"/>
          </a:xfrm>
          <a:prstGeom prst="wedgeRectCallout">
            <a:avLst>
              <a:gd name="adj1" fmla="val -71611"/>
              <a:gd name="adj2" fmla="val 12196"/>
            </a:avLst>
          </a:prstGeom>
          <a:solidFill>
            <a:schemeClr val="accent4">
              <a:alpha val="9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6" name="Picture 5" descr="ESB"/>
          <p:cNvPicPr>
            <a:picLocks noChangeAspect="1"/>
          </p:cNvPicPr>
          <p:nvPr/>
        </p:nvPicPr>
        <p:blipFill rotWithShape="1">
          <a:blip r:embed="rId5" cstate="print">
            <a:extLst>
              <a:ext uri="{28A0092B-C50C-407E-A947-70E740481C1C}">
                <a14:useLocalDpi xmlns:a14="http://schemas.microsoft.com/office/drawing/2010/main" val="0"/>
              </a:ext>
            </a:extLst>
          </a:blip>
          <a:srcRect l="33810" t="14824" r="-263" b="12591"/>
          <a:stretch/>
        </p:blipFill>
        <p:spPr>
          <a:xfrm>
            <a:off x="3048000" y="2269651"/>
            <a:ext cx="3733800" cy="2487679"/>
          </a:xfrm>
          <a:prstGeom prst="rect">
            <a:avLst/>
          </a:prstGeom>
        </p:spPr>
      </p:pic>
      <p:sp>
        <p:nvSpPr>
          <p:cNvPr id="12" name="TextBox 11" descr="Empty Search Box (ESB)&#10;"/>
          <p:cNvSpPr txBox="1"/>
          <p:nvPr/>
        </p:nvSpPr>
        <p:spPr>
          <a:xfrm>
            <a:off x="3154413" y="2887444"/>
            <a:ext cx="3520973" cy="1446550"/>
          </a:xfrm>
          <a:prstGeom prst="rect">
            <a:avLst/>
          </a:prstGeom>
          <a:noFill/>
        </p:spPr>
        <p:txBody>
          <a:bodyPr wrap="square" rtlCol="0">
            <a:spAutoFit/>
          </a:bodyPr>
          <a:lstStyle/>
          <a:p>
            <a:pPr algn="ctr"/>
            <a:r>
              <a:rPr lang="en-US" sz="4400" dirty="0" smtClean="0">
                <a:solidFill>
                  <a:schemeClr val="accent5">
                    <a:lumMod val="50000"/>
                  </a:schemeClr>
                </a:solidFill>
                <a:latin typeface="Agency FB" panose="020B0503020202020204" pitchFamily="34" charset="0"/>
              </a:rPr>
              <a:t>Empty Search Box (</a:t>
            </a:r>
            <a:r>
              <a:rPr lang="en-US" sz="4400" b="1" dirty="0" smtClean="0">
                <a:solidFill>
                  <a:schemeClr val="accent5">
                    <a:lumMod val="50000"/>
                  </a:schemeClr>
                </a:solidFill>
                <a:latin typeface="Agency FB" panose="020B0503020202020204" pitchFamily="34" charset="0"/>
              </a:rPr>
              <a:t>ESB</a:t>
            </a:r>
            <a:r>
              <a:rPr lang="en-US" sz="4400" dirty="0" smtClean="0">
                <a:solidFill>
                  <a:schemeClr val="accent5">
                    <a:lumMod val="50000"/>
                  </a:schemeClr>
                </a:solidFill>
                <a:latin typeface="Agency FB" panose="020B0503020202020204" pitchFamily="34" charset="0"/>
              </a:rPr>
              <a:t>)</a:t>
            </a:r>
            <a:endParaRPr lang="en-US" sz="4400" dirty="0">
              <a:solidFill>
                <a:schemeClr val="accent5">
                  <a:lumMod val="50000"/>
                </a:schemeClr>
              </a:solidFill>
              <a:latin typeface="Agency FB" panose="020B0503020202020204" pitchFamily="34" charset="0"/>
            </a:endParaRPr>
          </a:p>
        </p:txBody>
      </p:sp>
    </p:spTree>
    <p:extLst>
      <p:ext uri="{BB962C8B-B14F-4D97-AF65-F5344CB8AC3E}">
        <p14:creationId xmlns:p14="http://schemas.microsoft.com/office/powerpoint/2010/main" val="1327225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 name="Picture 1" descr="&quot; &quot;"/>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rot="10800000">
            <a:off x="-609600" y="-171450"/>
            <a:ext cx="10629900" cy="5314950"/>
          </a:xfrm>
          <a:prstGeom prst="rect">
            <a:avLst/>
          </a:prstGeom>
        </p:spPr>
      </p:pic>
      <p:sp>
        <p:nvSpPr>
          <p:cNvPr id="6" name="TextBox 5" descr="X90.27XA&#10;"/>
          <p:cNvSpPr txBox="1"/>
          <p:nvPr/>
        </p:nvSpPr>
        <p:spPr>
          <a:xfrm>
            <a:off x="762000" y="190320"/>
            <a:ext cx="3668232" cy="1200329"/>
          </a:xfrm>
          <a:prstGeom prst="rect">
            <a:avLst/>
          </a:prstGeom>
          <a:noFill/>
        </p:spPr>
        <p:txBody>
          <a:bodyPr wrap="square" rtlCol="0">
            <a:spAutoFit/>
          </a:bodyPr>
          <a:lstStyle/>
          <a:p>
            <a:pPr algn="ctr"/>
            <a:r>
              <a:rPr lang="en-US" sz="7200" b="1" dirty="0" smtClean="0">
                <a:solidFill>
                  <a:schemeClr val="accent5">
                    <a:lumMod val="50000"/>
                  </a:schemeClr>
                </a:solidFill>
                <a:latin typeface="Agency FB" panose="020B0503020202020204" pitchFamily="34" charset="0"/>
              </a:rPr>
              <a:t>X90.27XA</a:t>
            </a:r>
          </a:p>
        </p:txBody>
      </p:sp>
      <p:sp>
        <p:nvSpPr>
          <p:cNvPr id="7" name="Rectangle 6" descr="Drowning and submersion due to falling and jumping from burning water skis&#10;"/>
          <p:cNvSpPr/>
          <p:nvPr/>
        </p:nvSpPr>
        <p:spPr>
          <a:xfrm>
            <a:off x="-57150" y="2952751"/>
            <a:ext cx="9296400" cy="167640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500"/>
              </a:lnSpc>
            </a:pPr>
            <a:r>
              <a:rPr lang="en-US" sz="4800" dirty="0" smtClean="0">
                <a:solidFill>
                  <a:schemeClr val="accent5">
                    <a:lumMod val="50000"/>
                  </a:schemeClr>
                </a:solidFill>
                <a:latin typeface="Agency FB" panose="020B0503020202020204" pitchFamily="34" charset="0"/>
              </a:rPr>
              <a:t>Drowning and submersion due to falling and jumping from burning water skis</a:t>
            </a:r>
            <a:endParaRPr lang="en-US" sz="4800" dirty="0">
              <a:solidFill>
                <a:schemeClr val="accent5">
                  <a:lumMod val="50000"/>
                </a:schemeClr>
              </a:solidFill>
              <a:latin typeface="Agency FB" panose="020B0503020202020204" pitchFamily="34" charset="0"/>
            </a:endParaRPr>
          </a:p>
        </p:txBody>
      </p:sp>
    </p:spTree>
    <p:extLst>
      <p:ext uri="{BB962C8B-B14F-4D97-AF65-F5344CB8AC3E}">
        <p14:creationId xmlns:p14="http://schemas.microsoft.com/office/powerpoint/2010/main" val="1596961199"/>
      </p:ext>
    </p:extLst>
  </p:cSld>
  <p:clrMapOvr>
    <a:masterClrMapping/>
  </p:clrMapOvr>
  <mc:AlternateContent xmlns:mc="http://schemas.openxmlformats.org/markup-compatibility/2006" xmlns:p14="http://schemas.microsoft.com/office/powerpoint/2010/main">
    <mc:Choice Requires="p14">
      <p:transition spd="slow" p14:dur="2000" advTm="16481"/>
    </mc:Choice>
    <mc:Fallback xmlns="">
      <p:transition xmlns:p14="http://schemas.microsoft.com/office/powerpoint/2010/main" spd="slow" advTm="16481"/>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enario: Choose new problem from encounter form after adding to problem list"/>
          <p:cNvGrpSpPr/>
          <p:nvPr/>
        </p:nvGrpSpPr>
        <p:grpSpPr>
          <a:xfrm>
            <a:off x="0" y="-355296"/>
            <a:ext cx="9144000" cy="5562600"/>
            <a:chOff x="0" y="-323850"/>
            <a:chExt cx="9144000" cy="5562600"/>
          </a:xfrm>
        </p:grpSpPr>
        <p:pic>
          <p:nvPicPr>
            <p:cNvPr id="5" name="Picture 4"/>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6"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SCENARIO #5</a:t>
              </a:r>
              <a:r>
                <a:rPr kumimoji="0" lang="en-US" sz="60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chemeClr val="accent4">
                    <a:lumMod val="75000"/>
                  </a:schemeClr>
                </a:solidFill>
                <a:effectLst/>
                <a:uLnTx/>
                <a:uFillTx/>
                <a:latin typeface="Agency FB" panose="020B0503020202020204" pitchFamily="34" charset="0"/>
                <a:ea typeface="+mj-ea"/>
                <a:cs typeface="+mj-cs"/>
              </a:endParaRPr>
            </a:p>
          </p:txBody>
        </p:sp>
        <p:sp>
          <p:nvSpPr>
            <p:cNvPr id="7" name="Title 1"/>
            <p:cNvSpPr txBox="1">
              <a:spLocks/>
            </p:cNvSpPr>
            <p:nvPr/>
          </p:nvSpPr>
          <p:spPr>
            <a:xfrm>
              <a:off x="4563979" y="570132"/>
              <a:ext cx="45683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Choose New Problem from  Encounter Form after adding to Problem List tab</a:t>
              </a:r>
              <a:endParaRPr kumimoji="0" lang="en-US" sz="3200" b="1" i="0" u="none" strike="noStrike" kern="1200" cap="none" spc="0" normalizeH="0" baseline="0" noProof="0" dirty="0">
                <a:ln>
                  <a:noFill/>
                </a:ln>
                <a:solidFill>
                  <a:schemeClr val="accent4">
                    <a:lumMod val="75000"/>
                  </a:schemeClr>
                </a:solidFill>
                <a:effectLst/>
                <a:uLnTx/>
                <a:uFillTx/>
                <a:latin typeface="Agency FB" panose="020B0503020202020204" pitchFamily="34" charset="0"/>
                <a:ea typeface="+mj-ea"/>
                <a:cs typeface="+mj-cs"/>
              </a:endParaRPr>
            </a:p>
          </p:txBody>
        </p:sp>
      </p:grpSp>
      <p:pic>
        <p:nvPicPr>
          <p:cNvPr id="8" name="Picture 7" descr="problem list lexicon search"/>
          <p:cNvPicPr>
            <a:picLocks noChangeAspect="1"/>
          </p:cNvPicPr>
          <p:nvPr/>
        </p:nvPicPr>
        <p:blipFill rotWithShape="1">
          <a:blip r:embed="rId4">
            <a:extLst>
              <a:ext uri="{28A0092B-C50C-407E-A947-70E740481C1C}">
                <a14:useLocalDpi xmlns:a14="http://schemas.microsoft.com/office/drawing/2010/main" val="0"/>
              </a:ext>
            </a:extLst>
          </a:blip>
          <a:srcRect l="19317" t="13058" r="33097" b="47447"/>
          <a:stretch/>
        </p:blipFill>
        <p:spPr>
          <a:xfrm>
            <a:off x="2971800" y="1824581"/>
            <a:ext cx="6248400" cy="3445906"/>
          </a:xfrm>
          <a:prstGeom prst="rect">
            <a:avLst/>
          </a:prstGeom>
        </p:spPr>
      </p:pic>
      <p:sp>
        <p:nvSpPr>
          <p:cNvPr id="9" name="Oval 8" descr="SNomed Term"/>
          <p:cNvSpPr/>
          <p:nvPr/>
        </p:nvSpPr>
        <p:spPr bwMode="auto">
          <a:xfrm>
            <a:off x="152400" y="2177823"/>
            <a:ext cx="2465258" cy="2398114"/>
          </a:xfrm>
          <a:prstGeom prst="ellipse">
            <a:avLst/>
          </a:prstGeom>
          <a:solidFill>
            <a:schemeClr val="accent4">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ts val="3500"/>
              </a:lnSpc>
              <a:spcBef>
                <a:spcPct val="0"/>
              </a:spcBef>
              <a:spcAft>
                <a:spcPct val="0"/>
              </a:spcAft>
              <a:buClrTx/>
              <a:buSzTx/>
              <a:buFontTx/>
              <a:buNone/>
              <a:tabLst/>
            </a:pPr>
            <a:r>
              <a:rPr kumimoji="0" lang="en-US" sz="4400" b="0" i="0" u="none" strike="noStrike" cap="none" normalizeH="0" baseline="0" dirty="0" smtClean="0">
                <a:ln>
                  <a:noFill/>
                </a:ln>
                <a:solidFill>
                  <a:schemeClr val="bg2">
                    <a:lumMod val="25000"/>
                  </a:schemeClr>
                </a:solidFill>
                <a:effectLst/>
                <a:latin typeface="Agency FB" panose="020B0503020202020204" pitchFamily="34" charset="0"/>
              </a:rPr>
              <a:t/>
            </a:r>
            <a:br>
              <a:rPr kumimoji="0" lang="en-US" sz="4400" b="0" i="0" u="none" strike="noStrike" cap="none" normalizeH="0" baseline="0" dirty="0" smtClean="0">
                <a:ln>
                  <a:noFill/>
                </a:ln>
                <a:solidFill>
                  <a:schemeClr val="bg2">
                    <a:lumMod val="25000"/>
                  </a:schemeClr>
                </a:solidFill>
                <a:effectLst/>
                <a:latin typeface="Agency FB" panose="020B0503020202020204" pitchFamily="34" charset="0"/>
              </a:rPr>
            </a:br>
            <a:r>
              <a:rPr kumimoji="0" lang="en-US" sz="4400" b="0" i="0" u="none" strike="noStrike" cap="none" normalizeH="0" baseline="0" dirty="0" smtClean="0">
                <a:ln>
                  <a:noFill/>
                </a:ln>
                <a:solidFill>
                  <a:schemeClr val="bg2">
                    <a:lumMod val="25000"/>
                  </a:schemeClr>
                </a:solidFill>
                <a:effectLst/>
                <a:latin typeface="Agency FB" panose="020B0503020202020204" pitchFamily="34" charset="0"/>
              </a:rPr>
              <a:t>SNOMED </a:t>
            </a:r>
            <a:r>
              <a:rPr kumimoji="0" lang="en-US" sz="4000" b="0" i="0" u="none" strike="noStrike" cap="none" normalizeH="0" baseline="0" dirty="0" smtClean="0">
                <a:ln>
                  <a:noFill/>
                </a:ln>
                <a:solidFill>
                  <a:schemeClr val="bg2">
                    <a:lumMod val="25000"/>
                  </a:schemeClr>
                </a:solidFill>
                <a:effectLst/>
                <a:latin typeface="Agency FB" panose="020B0503020202020204" pitchFamily="34" charset="0"/>
              </a:rPr>
              <a:t>Term</a:t>
            </a:r>
            <a:endParaRPr kumimoji="0" lang="en-US" sz="4400" b="0" i="0" u="none" strike="noStrike" cap="none" normalizeH="0" baseline="0" dirty="0" smtClean="0">
              <a:ln>
                <a:noFill/>
              </a:ln>
              <a:solidFill>
                <a:schemeClr val="bg2">
                  <a:lumMod val="25000"/>
                </a:schemeClr>
              </a:solidFill>
              <a:effectLst/>
              <a:latin typeface="Agency FB" panose="020B0503020202020204" pitchFamily="34" charset="0"/>
            </a:endParaRPr>
          </a:p>
        </p:txBody>
      </p:sp>
    </p:spTree>
    <p:extLst>
      <p:ext uri="{BB962C8B-B14F-4D97-AF65-F5344CB8AC3E}">
        <p14:creationId xmlns:p14="http://schemas.microsoft.com/office/powerpoint/2010/main" val="36651095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Scenario: Choose new problem from encounter form after adding to problem list"/>
          <p:cNvGrpSpPr/>
          <p:nvPr/>
        </p:nvGrpSpPr>
        <p:grpSpPr>
          <a:xfrm>
            <a:off x="0" y="-355296"/>
            <a:ext cx="9144000" cy="5562600"/>
            <a:chOff x="0" y="-323850"/>
            <a:chExt cx="9144000" cy="5562600"/>
          </a:xfrm>
        </p:grpSpPr>
        <p:pic>
          <p:nvPicPr>
            <p:cNvPr id="9" name="Picture 8"/>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10"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SCENARIO #5</a:t>
              </a:r>
              <a:r>
                <a:rPr kumimoji="0" lang="en-US" sz="60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chemeClr val="accent4">
                    <a:lumMod val="75000"/>
                  </a:schemeClr>
                </a:solidFill>
                <a:effectLst/>
                <a:uLnTx/>
                <a:uFillTx/>
                <a:latin typeface="Agency FB" panose="020B0503020202020204" pitchFamily="34" charset="0"/>
                <a:ea typeface="+mj-ea"/>
                <a:cs typeface="+mj-cs"/>
              </a:endParaRPr>
            </a:p>
          </p:txBody>
        </p:sp>
        <p:sp>
          <p:nvSpPr>
            <p:cNvPr id="11" name="Title 1"/>
            <p:cNvSpPr txBox="1">
              <a:spLocks/>
            </p:cNvSpPr>
            <p:nvPr/>
          </p:nvSpPr>
          <p:spPr>
            <a:xfrm>
              <a:off x="4563979" y="570132"/>
              <a:ext cx="45683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Choose New Problem from  Encounter Form after adding to Problem List tab</a:t>
              </a:r>
              <a:endParaRPr kumimoji="0" lang="en-US" sz="3200" b="1" i="0" u="none" strike="noStrike" kern="1200" cap="none" spc="0" normalizeH="0" baseline="0" noProof="0" dirty="0">
                <a:ln>
                  <a:noFill/>
                </a:ln>
                <a:solidFill>
                  <a:schemeClr val="accent4">
                    <a:lumMod val="75000"/>
                  </a:schemeClr>
                </a:solidFill>
                <a:effectLst/>
                <a:uLnTx/>
                <a:uFillTx/>
                <a:latin typeface="Agency FB" panose="020B0503020202020204" pitchFamily="34" charset="0"/>
                <a:ea typeface="+mj-ea"/>
                <a:cs typeface="+mj-cs"/>
              </a:endParaRPr>
            </a:p>
          </p:txBody>
        </p:sp>
      </p:grpSp>
      <p:sp>
        <p:nvSpPr>
          <p:cNvPr id="18" name="Oval 17" descr="Leprosy&#10;(SCT 81004002)&#10;"/>
          <p:cNvSpPr/>
          <p:nvPr/>
        </p:nvSpPr>
        <p:spPr bwMode="auto">
          <a:xfrm>
            <a:off x="152400" y="2177823"/>
            <a:ext cx="2465258" cy="2398114"/>
          </a:xfrm>
          <a:prstGeom prst="ellipse">
            <a:avLst/>
          </a:prstGeom>
          <a:solidFill>
            <a:schemeClr val="accent4">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ts val="3500"/>
              </a:lnSpc>
              <a:spcBef>
                <a:spcPct val="0"/>
              </a:spcBef>
              <a:spcAft>
                <a:spcPct val="0"/>
              </a:spcAft>
              <a:buClrTx/>
              <a:buSzTx/>
              <a:buFontTx/>
              <a:buNone/>
              <a:tabLst/>
            </a:pPr>
            <a:r>
              <a:rPr kumimoji="0" lang="en-US" sz="4400" b="0" i="0" u="none" strike="noStrike" cap="none" normalizeH="0" baseline="0" dirty="0" smtClean="0">
                <a:ln>
                  <a:noFill/>
                </a:ln>
                <a:solidFill>
                  <a:schemeClr val="bg2">
                    <a:lumMod val="25000"/>
                  </a:schemeClr>
                </a:solidFill>
                <a:effectLst/>
                <a:latin typeface="Agency FB" panose="020B0503020202020204" pitchFamily="34" charset="0"/>
              </a:rPr>
              <a:t/>
            </a:r>
            <a:br>
              <a:rPr kumimoji="0" lang="en-US" sz="4400" b="0" i="0" u="none" strike="noStrike" cap="none" normalizeH="0" baseline="0" dirty="0" smtClean="0">
                <a:ln>
                  <a:noFill/>
                </a:ln>
                <a:solidFill>
                  <a:schemeClr val="bg2">
                    <a:lumMod val="25000"/>
                  </a:schemeClr>
                </a:solidFill>
                <a:effectLst/>
                <a:latin typeface="Agency FB" panose="020B0503020202020204" pitchFamily="34" charset="0"/>
              </a:rPr>
            </a:br>
            <a:r>
              <a:rPr kumimoji="0" lang="en-US" sz="4400" b="0" i="0" u="none" strike="noStrike" cap="none" normalizeH="0" baseline="0" dirty="0" smtClean="0">
                <a:ln>
                  <a:noFill/>
                </a:ln>
                <a:solidFill>
                  <a:schemeClr val="bg2">
                    <a:lumMod val="25000"/>
                  </a:schemeClr>
                </a:solidFill>
                <a:effectLst/>
                <a:latin typeface="Agency FB" panose="020B0503020202020204" pitchFamily="34" charset="0"/>
              </a:rPr>
              <a:t>Leprosy</a:t>
            </a:r>
            <a:br>
              <a:rPr kumimoji="0" lang="en-US" sz="4400" b="0" i="0" u="none" strike="noStrike" cap="none" normalizeH="0" baseline="0" dirty="0" smtClean="0">
                <a:ln>
                  <a:noFill/>
                </a:ln>
                <a:solidFill>
                  <a:schemeClr val="bg2">
                    <a:lumMod val="25000"/>
                  </a:schemeClr>
                </a:solidFill>
                <a:effectLst/>
                <a:latin typeface="Agency FB" panose="020B0503020202020204" pitchFamily="34" charset="0"/>
              </a:rPr>
            </a:br>
            <a:r>
              <a:rPr kumimoji="0" lang="en-US" sz="2400" i="0" u="none" strike="noStrike" cap="none" normalizeH="0" baseline="0" dirty="0" smtClean="0">
                <a:ln>
                  <a:noFill/>
                </a:ln>
                <a:solidFill>
                  <a:schemeClr val="bg2">
                    <a:lumMod val="25000"/>
                  </a:schemeClr>
                </a:solidFill>
                <a:effectLst/>
                <a:latin typeface="Agency FB" panose="020B0503020202020204" pitchFamily="34" charset="0"/>
              </a:rPr>
              <a:t>(SCT</a:t>
            </a:r>
            <a:r>
              <a:rPr kumimoji="0" lang="en-US" sz="2400" i="0" u="none" strike="noStrike" cap="none" normalizeH="0" dirty="0" smtClean="0">
                <a:ln>
                  <a:noFill/>
                </a:ln>
                <a:solidFill>
                  <a:schemeClr val="bg2">
                    <a:lumMod val="25000"/>
                  </a:schemeClr>
                </a:solidFill>
                <a:effectLst/>
                <a:latin typeface="Agency FB" panose="020B0503020202020204" pitchFamily="34" charset="0"/>
              </a:rPr>
              <a:t> 81004002)</a:t>
            </a:r>
            <a:endParaRPr kumimoji="0" lang="en-US" sz="2400" i="0" u="none" strike="noStrike" cap="none" normalizeH="0" baseline="0" dirty="0" smtClean="0">
              <a:ln>
                <a:noFill/>
              </a:ln>
              <a:solidFill>
                <a:schemeClr val="bg2">
                  <a:lumMod val="25000"/>
                </a:schemeClr>
              </a:solidFill>
              <a:effectLst/>
              <a:latin typeface="Agency FB" panose="020B0503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2078" y="1784881"/>
            <a:ext cx="6388080" cy="3358619"/>
          </a:xfrm>
          <a:prstGeom prst="rect">
            <a:avLst/>
          </a:prstGeom>
        </p:spPr>
      </p:pic>
    </p:spTree>
    <p:extLst>
      <p:ext uri="{BB962C8B-B14F-4D97-AF65-F5344CB8AC3E}">
        <p14:creationId xmlns:p14="http://schemas.microsoft.com/office/powerpoint/2010/main" val="25130567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enario: Choose new problem from encounter form after adding to problem list"/>
          <p:cNvGrpSpPr/>
          <p:nvPr/>
        </p:nvGrpSpPr>
        <p:grpSpPr>
          <a:xfrm>
            <a:off x="0" y="-355296"/>
            <a:ext cx="9144000" cy="5562600"/>
            <a:chOff x="0" y="-323850"/>
            <a:chExt cx="9144000" cy="5562600"/>
          </a:xfrm>
        </p:grpSpPr>
        <p:pic>
          <p:nvPicPr>
            <p:cNvPr id="5" name="Picture 4"/>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6"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SCENARIO #5</a:t>
              </a:r>
              <a:r>
                <a:rPr kumimoji="0" lang="en-US" sz="60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chemeClr val="accent4">
                    <a:lumMod val="75000"/>
                  </a:schemeClr>
                </a:solidFill>
                <a:effectLst/>
                <a:uLnTx/>
                <a:uFillTx/>
                <a:latin typeface="Agency FB" panose="020B0503020202020204" pitchFamily="34" charset="0"/>
                <a:ea typeface="+mj-ea"/>
                <a:cs typeface="+mj-cs"/>
              </a:endParaRPr>
            </a:p>
          </p:txBody>
        </p:sp>
        <p:sp>
          <p:nvSpPr>
            <p:cNvPr id="7" name="Title 1"/>
            <p:cNvSpPr txBox="1">
              <a:spLocks/>
            </p:cNvSpPr>
            <p:nvPr/>
          </p:nvSpPr>
          <p:spPr>
            <a:xfrm>
              <a:off x="4563979" y="570132"/>
              <a:ext cx="45683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Choose New Problem from  Encounter Form after adding to Problem List tab</a:t>
              </a:r>
              <a:endParaRPr kumimoji="0" lang="en-US" sz="3200" b="1" i="0" u="none" strike="noStrike" kern="1200" cap="none" spc="0" normalizeH="0" baseline="0" noProof="0" dirty="0">
                <a:ln>
                  <a:noFill/>
                </a:ln>
                <a:solidFill>
                  <a:schemeClr val="accent4">
                    <a:lumMod val="75000"/>
                  </a:schemeClr>
                </a:solidFill>
                <a:effectLst/>
                <a:uLnTx/>
                <a:uFillTx/>
                <a:latin typeface="Agency FB" panose="020B0503020202020204" pitchFamily="34" charset="0"/>
                <a:ea typeface="+mj-ea"/>
                <a:cs typeface="+mj-cs"/>
              </a:endParaRPr>
            </a:p>
          </p:txBody>
        </p:sp>
      </p:grpSp>
      <p:pic>
        <p:nvPicPr>
          <p:cNvPr id="11" name="Picture 10" descr="Active problem box"/>
          <p:cNvPicPr>
            <a:picLocks noChangeAspect="1"/>
          </p:cNvPicPr>
          <p:nvPr/>
        </p:nvPicPr>
        <p:blipFill rotWithShape="1">
          <a:blip r:embed="rId4">
            <a:extLst>
              <a:ext uri="{28A0092B-C50C-407E-A947-70E740481C1C}">
                <a14:useLocalDpi xmlns:a14="http://schemas.microsoft.com/office/drawing/2010/main" val="0"/>
              </a:ext>
            </a:extLst>
          </a:blip>
          <a:srcRect l="19088" t="14027" r="485" b="46900"/>
          <a:stretch/>
        </p:blipFill>
        <p:spPr>
          <a:xfrm>
            <a:off x="44116" y="3450880"/>
            <a:ext cx="9176084" cy="2971800"/>
          </a:xfrm>
          <a:prstGeom prst="rect">
            <a:avLst/>
          </a:prstGeom>
        </p:spPr>
      </p:pic>
      <p:sp>
        <p:nvSpPr>
          <p:cNvPr id="9" name="Rectangle 8" descr="box around leprosy"/>
          <p:cNvSpPr/>
          <p:nvPr/>
        </p:nvSpPr>
        <p:spPr>
          <a:xfrm rot="16200000">
            <a:off x="1844131" y="2472962"/>
            <a:ext cx="800281" cy="4350657"/>
          </a:xfrm>
          <a:prstGeom prst="rect">
            <a:avLst/>
          </a:prstGeom>
          <a:noFill/>
          <a:ln w="1270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0" name="Rectangular Callout 9" descr="Leprosy (SCT 81004002)&#10;Primary ICD-10-CM: R69&#10;"/>
          <p:cNvSpPr/>
          <p:nvPr/>
        </p:nvSpPr>
        <p:spPr>
          <a:xfrm>
            <a:off x="2590800" y="1537308"/>
            <a:ext cx="6324600" cy="1817781"/>
          </a:xfrm>
          <a:prstGeom prst="wedgeRectCallout">
            <a:avLst>
              <a:gd name="adj1" fmla="val -40218"/>
              <a:gd name="adj2" fmla="val 116815"/>
            </a:avLst>
          </a:prstGeom>
          <a:solidFill>
            <a:schemeClr val="accent4">
              <a:alpha val="90000"/>
            </a:schemeClr>
          </a:solidFill>
          <a:ln w="25400" cap="flat" cmpd="sng" algn="ctr">
            <a:noFill/>
            <a:prstDash val="solid"/>
          </a:ln>
          <a:effectLst/>
        </p:spPr>
        <p:txBody>
          <a:bodyPr rtlCol="0" anchor="ctr"/>
          <a:lstStyle/>
          <a:p>
            <a:pPr lvl="1">
              <a:defRPr/>
            </a:pPr>
            <a:r>
              <a:rPr kumimoji="0" lang="en-US" sz="4000" b="0" i="0" u="none" strike="noStrike" kern="0" cap="none" spc="0" normalizeH="0" baseline="0" noProof="0" dirty="0" smtClean="0">
                <a:ln>
                  <a:noFill/>
                </a:ln>
                <a:solidFill>
                  <a:schemeClr val="accent5">
                    <a:lumMod val="50000"/>
                  </a:schemeClr>
                </a:solidFill>
                <a:effectLst/>
                <a:uLnTx/>
                <a:uFillTx/>
                <a:latin typeface="Agency FB" panose="020B0503020202020204" pitchFamily="34" charset="0"/>
              </a:rPr>
              <a:t>Leprosy (SCT </a:t>
            </a:r>
            <a:r>
              <a:rPr kumimoji="0" lang="en-US" sz="4000" b="1" i="0" u="none" strike="noStrike" kern="0" cap="none" spc="0" normalizeH="0" baseline="0" noProof="0" dirty="0" smtClean="0">
                <a:ln>
                  <a:noFill/>
                </a:ln>
                <a:solidFill>
                  <a:schemeClr val="accent5">
                    <a:lumMod val="50000"/>
                  </a:schemeClr>
                </a:solidFill>
                <a:effectLst/>
                <a:uLnTx/>
                <a:uFillTx/>
                <a:latin typeface="Agency FB" panose="020B0503020202020204" pitchFamily="34" charset="0"/>
              </a:rPr>
              <a:t>81004002</a:t>
            </a:r>
            <a:r>
              <a:rPr kumimoji="0" lang="en-US" sz="4000" b="0" i="0" u="none" strike="noStrike" kern="0" cap="none" spc="0" normalizeH="0" baseline="0" noProof="0" dirty="0" smtClean="0">
                <a:ln>
                  <a:noFill/>
                </a:ln>
                <a:solidFill>
                  <a:schemeClr val="accent5">
                    <a:lumMod val="50000"/>
                  </a:schemeClr>
                </a:solidFill>
                <a:effectLst/>
                <a:uLnTx/>
                <a:uFillTx/>
                <a:latin typeface="Agency FB" panose="020B0503020202020204" pitchFamily="34" charset="0"/>
              </a:rPr>
              <a:t>)</a:t>
            </a:r>
            <a:br>
              <a:rPr kumimoji="0" lang="en-US" sz="4000" b="0" i="0" u="none" strike="noStrike" kern="0" cap="none" spc="0" normalizeH="0" baseline="0" noProof="0" dirty="0" smtClean="0">
                <a:ln>
                  <a:noFill/>
                </a:ln>
                <a:solidFill>
                  <a:schemeClr val="accent5">
                    <a:lumMod val="50000"/>
                  </a:schemeClr>
                </a:solidFill>
                <a:effectLst/>
                <a:uLnTx/>
                <a:uFillTx/>
                <a:latin typeface="Agency FB" panose="020B0503020202020204" pitchFamily="34" charset="0"/>
              </a:rPr>
            </a:br>
            <a:r>
              <a:rPr kumimoji="0" lang="en-US" sz="4000" b="0" i="0" u="none" strike="noStrike" kern="0" cap="none" spc="0" normalizeH="0" baseline="0" noProof="0" dirty="0" smtClean="0">
                <a:ln>
                  <a:noFill/>
                </a:ln>
                <a:solidFill>
                  <a:schemeClr val="accent5">
                    <a:lumMod val="50000"/>
                  </a:schemeClr>
                </a:solidFill>
                <a:effectLst/>
                <a:uLnTx/>
                <a:uFillTx/>
                <a:latin typeface="Agency FB" panose="020B0503020202020204" pitchFamily="34" charset="0"/>
              </a:rPr>
              <a:t>Primary</a:t>
            </a:r>
            <a:r>
              <a:rPr kumimoji="0" lang="en-US" sz="4000" b="0" i="0" u="none" strike="noStrike" kern="0" cap="none" spc="0" normalizeH="0" noProof="0" dirty="0" smtClean="0">
                <a:ln>
                  <a:noFill/>
                </a:ln>
                <a:solidFill>
                  <a:schemeClr val="accent5">
                    <a:lumMod val="50000"/>
                  </a:schemeClr>
                </a:solidFill>
                <a:effectLst/>
                <a:uLnTx/>
                <a:uFillTx/>
                <a:latin typeface="Agency FB" panose="020B0503020202020204" pitchFamily="34" charset="0"/>
              </a:rPr>
              <a:t> ICD-10-CM: </a:t>
            </a:r>
            <a:r>
              <a:rPr kumimoji="0" lang="en-US" sz="4000" b="1" i="0" u="none" strike="noStrike" kern="0" cap="none" spc="0" normalizeH="0" noProof="0" dirty="0" smtClean="0">
                <a:ln>
                  <a:noFill/>
                </a:ln>
                <a:solidFill>
                  <a:schemeClr val="accent5">
                    <a:lumMod val="50000"/>
                  </a:schemeClr>
                </a:solidFill>
                <a:effectLst/>
                <a:uLnTx/>
                <a:uFillTx/>
                <a:latin typeface="Agency FB" panose="020B0503020202020204" pitchFamily="34" charset="0"/>
              </a:rPr>
              <a:t>R69 (Illness unspecified)</a:t>
            </a:r>
            <a:endParaRPr kumimoji="0" lang="en-US" sz="4000" b="1" i="0" u="none" strike="noStrike" kern="0" cap="none" spc="0" normalizeH="0" baseline="0" noProof="0" dirty="0" smtClean="0">
              <a:ln>
                <a:noFill/>
              </a:ln>
              <a:solidFill>
                <a:schemeClr val="accent5">
                  <a:lumMod val="50000"/>
                </a:schemeClr>
              </a:solidFill>
              <a:effectLst/>
              <a:uLnTx/>
              <a:uFillTx/>
              <a:latin typeface="Agency FB" panose="020B0503020202020204" pitchFamily="34" charset="0"/>
            </a:endParaRPr>
          </a:p>
        </p:txBody>
      </p:sp>
    </p:spTree>
    <p:extLst>
      <p:ext uri="{BB962C8B-B14F-4D97-AF65-F5344CB8AC3E}">
        <p14:creationId xmlns:p14="http://schemas.microsoft.com/office/powerpoint/2010/main" val="15911312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descr="&quot; &quot;"/>
          <p:cNvSpPr/>
          <p:nvPr/>
        </p:nvSpPr>
        <p:spPr>
          <a:xfrm>
            <a:off x="0" y="-23336"/>
            <a:ext cx="9144000" cy="1197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sp>
        <p:nvSpPr>
          <p:cNvPr id="10" name="Title 1" descr="&quot; &quot;"/>
          <p:cNvSpPr txBox="1">
            <a:spLocks/>
          </p:cNvSpPr>
          <p:nvPr/>
        </p:nvSpPr>
        <p:spPr bwMode="auto">
          <a:xfrm>
            <a:off x="228600" y="152400"/>
            <a:ext cx="8778922" cy="87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r"/>
            <a:r>
              <a:rPr lang="en-US" sz="8800" kern="0" dirty="0" smtClean="0">
                <a:solidFill>
                  <a:srgbClr val="3494BA">
                    <a:lumMod val="50000"/>
                  </a:srgbClr>
                </a:solidFill>
                <a:latin typeface="Agency FB" panose="020B0503020202020204" pitchFamily="34" charset="0"/>
              </a:rPr>
              <a:t>POLL RESULTS</a:t>
            </a:r>
            <a:endParaRPr lang="en-US" sz="8800" kern="0" dirty="0">
              <a:solidFill>
                <a:srgbClr val="3494BA">
                  <a:lumMod val="50000"/>
                </a:srgbClr>
              </a:solidFill>
              <a:latin typeface="Agency FB" panose="020B0503020202020204" pitchFamily="34" charset="0"/>
            </a:endParaRPr>
          </a:p>
        </p:txBody>
      </p:sp>
      <p:pic>
        <p:nvPicPr>
          <p:cNvPr id="11" name="Picture 10"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 y="-290"/>
            <a:ext cx="1151021" cy="115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descr="What will you see when you pull up the “details” view of the SNOMED code you just added to the problem list tab from the encounter form?&#10;"/>
          <p:cNvSpPr txBox="1">
            <a:spLocks/>
          </p:cNvSpPr>
          <p:nvPr/>
        </p:nvSpPr>
        <p:spPr bwMode="auto">
          <a:xfrm>
            <a:off x="327546" y="1047750"/>
            <a:ext cx="5768454"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l">
              <a:lnSpc>
                <a:spcPts val="2700"/>
              </a:lnSpc>
            </a:pPr>
            <a:r>
              <a:rPr lang="en-US" sz="2800" kern="0" dirty="0">
                <a:solidFill>
                  <a:srgbClr val="3494BA">
                    <a:lumMod val="50000"/>
                  </a:srgbClr>
                </a:solidFill>
                <a:latin typeface="Agency FB" panose="020B0503020202020204" pitchFamily="34" charset="0"/>
                <a:cs typeface="Levenim MT" panose="02010502060101010101" pitchFamily="2" charset="-79"/>
              </a:rPr>
              <a:t>What will you see when you pull up the “details” view of the SNOMED code </a:t>
            </a:r>
            <a:r>
              <a:rPr lang="en-US" sz="2800" kern="0" dirty="0" smtClean="0">
                <a:solidFill>
                  <a:srgbClr val="3494BA">
                    <a:lumMod val="50000"/>
                  </a:srgbClr>
                </a:solidFill>
                <a:latin typeface="Agency FB" panose="020B0503020202020204" pitchFamily="34" charset="0"/>
                <a:cs typeface="Levenim MT" panose="02010502060101010101" pitchFamily="2" charset="-79"/>
              </a:rPr>
              <a:t>you added </a:t>
            </a:r>
            <a:r>
              <a:rPr lang="en-US" sz="2800" kern="0" dirty="0">
                <a:solidFill>
                  <a:srgbClr val="3494BA">
                    <a:lumMod val="50000"/>
                  </a:srgbClr>
                </a:solidFill>
                <a:latin typeface="Agency FB" panose="020B0503020202020204" pitchFamily="34" charset="0"/>
                <a:cs typeface="Levenim MT" panose="02010502060101010101" pitchFamily="2" charset="-79"/>
              </a:rPr>
              <a:t>to the problem list tab from the encounter form</a:t>
            </a:r>
            <a:r>
              <a:rPr lang="en-US" sz="2800" kern="0" dirty="0" smtClean="0">
                <a:solidFill>
                  <a:srgbClr val="3494BA">
                    <a:lumMod val="50000"/>
                  </a:srgbClr>
                </a:solidFill>
                <a:latin typeface="Agency FB" panose="020B0503020202020204" pitchFamily="34" charset="0"/>
                <a:cs typeface="Levenim MT" panose="02010502060101010101" pitchFamily="2" charset="-79"/>
              </a:rPr>
              <a:t>?</a:t>
            </a:r>
            <a:endParaRPr lang="en-US" sz="2800" kern="0" dirty="0">
              <a:solidFill>
                <a:srgbClr val="3494BA">
                  <a:lumMod val="50000"/>
                </a:srgbClr>
              </a:solidFill>
              <a:latin typeface="Agency FB" panose="020B0503020202020204" pitchFamily="34" charset="0"/>
              <a:cs typeface="Levenim MT" panose="02010502060101010101" pitchFamily="2" charset="-79"/>
            </a:endParaRPr>
          </a:p>
        </p:txBody>
      </p:sp>
      <p:sp>
        <p:nvSpPr>
          <p:cNvPr id="12" name="Title 1" descr="A. Only a SNOMED term, nothing else&#10;B. SNOMED term with the linked ICD10 code you chose showing in the detail only&#10;C. SNOMED term with the R69 ICD10 code in the detail&#10;D. SNOMED term with an ICD9 code in the detail&#10;"/>
          <p:cNvSpPr txBox="1">
            <a:spLocks/>
          </p:cNvSpPr>
          <p:nvPr/>
        </p:nvSpPr>
        <p:spPr bwMode="auto">
          <a:xfrm>
            <a:off x="0" y="2495550"/>
            <a:ext cx="4800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marL="914400" lvl="1" indent="-457200" algn="l">
              <a:lnSpc>
                <a:spcPts val="2500"/>
              </a:lnSpc>
              <a:buFont typeface="+mj-lt"/>
              <a:buAutoNum type="alphaUcPeriod"/>
            </a:pPr>
            <a:r>
              <a:rPr lang="en-US" sz="2200" kern="0" dirty="0">
                <a:solidFill>
                  <a:srgbClr val="3494BA">
                    <a:lumMod val="50000"/>
                  </a:srgbClr>
                </a:solidFill>
                <a:latin typeface="Agency FB" panose="020B0503020202020204" pitchFamily="34" charset="0"/>
                <a:cs typeface="Levenim MT" panose="02010502060101010101" pitchFamily="2" charset="-79"/>
              </a:rPr>
              <a:t>Only a SNOMED term</a:t>
            </a:r>
          </a:p>
          <a:p>
            <a:pPr marL="914400" lvl="1" indent="-457200" algn="l">
              <a:lnSpc>
                <a:spcPts val="2500"/>
              </a:lnSpc>
              <a:buFont typeface="+mj-lt"/>
              <a:buAutoNum type="alphaUcPeriod"/>
            </a:pPr>
            <a:r>
              <a:rPr lang="en-US" sz="2200" kern="0" dirty="0">
                <a:solidFill>
                  <a:srgbClr val="3494BA">
                    <a:lumMod val="50000"/>
                  </a:srgbClr>
                </a:solidFill>
                <a:latin typeface="Agency FB" panose="020B0503020202020204" pitchFamily="34" charset="0"/>
                <a:cs typeface="Levenim MT" panose="02010502060101010101" pitchFamily="2" charset="-79"/>
              </a:rPr>
              <a:t>SNOMED term with the linked ICD10 code  in the detail </a:t>
            </a:r>
          </a:p>
          <a:p>
            <a:pPr marL="914400" lvl="1" indent="-457200" algn="l">
              <a:lnSpc>
                <a:spcPts val="2500"/>
              </a:lnSpc>
              <a:buFont typeface="+mj-lt"/>
              <a:buAutoNum type="alphaUcPeriod"/>
            </a:pPr>
            <a:r>
              <a:rPr lang="en-US" sz="2200" kern="0" dirty="0">
                <a:solidFill>
                  <a:srgbClr val="3494BA">
                    <a:lumMod val="50000"/>
                  </a:srgbClr>
                </a:solidFill>
                <a:latin typeface="Agency FB" panose="020B0503020202020204" pitchFamily="34" charset="0"/>
                <a:cs typeface="Levenim MT" panose="02010502060101010101" pitchFamily="2" charset="-79"/>
              </a:rPr>
              <a:t>SNOMED term with a linked ICD9 code in the detail</a:t>
            </a:r>
          </a:p>
          <a:p>
            <a:pPr marL="914400" lvl="1" indent="-457200" algn="l">
              <a:lnSpc>
                <a:spcPts val="2500"/>
              </a:lnSpc>
              <a:buFont typeface="+mj-lt"/>
              <a:buAutoNum type="alphaUcPeriod"/>
            </a:pPr>
            <a:r>
              <a:rPr lang="en-US" sz="2200" kern="0" dirty="0">
                <a:solidFill>
                  <a:srgbClr val="3494BA">
                    <a:lumMod val="50000"/>
                  </a:srgbClr>
                </a:solidFill>
                <a:latin typeface="Agency FB" panose="020B0503020202020204" pitchFamily="34" charset="0"/>
                <a:cs typeface="Levenim MT" panose="02010502060101010101" pitchFamily="2" charset="-79"/>
              </a:rPr>
              <a:t>Empty search box</a:t>
            </a:r>
          </a:p>
        </p:txBody>
      </p:sp>
    </p:spTree>
    <p:extLst>
      <p:ext uri="{BB962C8B-B14F-4D97-AF65-F5344CB8AC3E}">
        <p14:creationId xmlns:p14="http://schemas.microsoft.com/office/powerpoint/2010/main" val="4056025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descr="&quot; &quot;"/>
          <p:cNvSpPr/>
          <p:nvPr/>
        </p:nvSpPr>
        <p:spPr>
          <a:xfrm>
            <a:off x="0" y="-23336"/>
            <a:ext cx="9144000" cy="11971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sp>
        <p:nvSpPr>
          <p:cNvPr id="10" name="Title 1" descr="Poll Results"/>
          <p:cNvSpPr txBox="1">
            <a:spLocks/>
          </p:cNvSpPr>
          <p:nvPr/>
        </p:nvSpPr>
        <p:spPr bwMode="auto">
          <a:xfrm>
            <a:off x="228600" y="152400"/>
            <a:ext cx="8778922" cy="87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r"/>
            <a:r>
              <a:rPr lang="en-US" sz="8800" kern="0" dirty="0" smtClean="0">
                <a:solidFill>
                  <a:srgbClr val="3494BA">
                    <a:lumMod val="50000"/>
                  </a:srgbClr>
                </a:solidFill>
                <a:latin typeface="Agency FB" panose="020B0503020202020204" pitchFamily="34" charset="0"/>
              </a:rPr>
              <a:t>POLL RESULTS</a:t>
            </a:r>
            <a:endParaRPr lang="en-US" sz="8800" kern="0" dirty="0">
              <a:solidFill>
                <a:srgbClr val="3494BA">
                  <a:lumMod val="50000"/>
                </a:srgbClr>
              </a:solidFill>
              <a:latin typeface="Agency FB" panose="020B0503020202020204" pitchFamily="34" charset="0"/>
            </a:endParaRPr>
          </a:p>
        </p:txBody>
      </p:sp>
      <p:pic>
        <p:nvPicPr>
          <p:cNvPr id="11" name="Picture 10"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28600" y="-290"/>
            <a:ext cx="1151021" cy="115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descr="What will you see when you pull up the “details” view of the SNOMED code you just added to the problem list tab from the encounter form?&#10;"/>
          <p:cNvSpPr txBox="1">
            <a:spLocks/>
          </p:cNvSpPr>
          <p:nvPr/>
        </p:nvSpPr>
        <p:spPr bwMode="auto">
          <a:xfrm>
            <a:off x="327546" y="1047750"/>
            <a:ext cx="5768454"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l">
              <a:lnSpc>
                <a:spcPts val="2700"/>
              </a:lnSpc>
            </a:pPr>
            <a:r>
              <a:rPr lang="en-US" sz="2800" kern="0" dirty="0">
                <a:solidFill>
                  <a:srgbClr val="3494BA">
                    <a:lumMod val="50000"/>
                  </a:srgbClr>
                </a:solidFill>
                <a:latin typeface="Agency FB" panose="020B0503020202020204" pitchFamily="34" charset="0"/>
                <a:cs typeface="Levenim MT" panose="02010502060101010101" pitchFamily="2" charset="-79"/>
              </a:rPr>
              <a:t>What will you see when you pull up the “details” view of the SNOMED code </a:t>
            </a:r>
            <a:r>
              <a:rPr lang="en-US" sz="2800" kern="0" dirty="0" smtClean="0">
                <a:solidFill>
                  <a:srgbClr val="3494BA">
                    <a:lumMod val="50000"/>
                  </a:srgbClr>
                </a:solidFill>
                <a:latin typeface="Agency FB" panose="020B0503020202020204" pitchFamily="34" charset="0"/>
                <a:cs typeface="Levenim MT" panose="02010502060101010101" pitchFamily="2" charset="-79"/>
              </a:rPr>
              <a:t>you added </a:t>
            </a:r>
            <a:r>
              <a:rPr lang="en-US" sz="2800" kern="0" dirty="0">
                <a:solidFill>
                  <a:srgbClr val="3494BA">
                    <a:lumMod val="50000"/>
                  </a:srgbClr>
                </a:solidFill>
                <a:latin typeface="Agency FB" panose="020B0503020202020204" pitchFamily="34" charset="0"/>
                <a:cs typeface="Levenim MT" panose="02010502060101010101" pitchFamily="2" charset="-79"/>
              </a:rPr>
              <a:t>to the problem list tab from the encounter form</a:t>
            </a:r>
            <a:r>
              <a:rPr lang="en-US" sz="2800" kern="0" dirty="0" smtClean="0">
                <a:solidFill>
                  <a:srgbClr val="3494BA">
                    <a:lumMod val="50000"/>
                  </a:srgbClr>
                </a:solidFill>
                <a:latin typeface="Agency FB" panose="020B0503020202020204" pitchFamily="34" charset="0"/>
                <a:cs typeface="Levenim MT" panose="02010502060101010101" pitchFamily="2" charset="-79"/>
              </a:rPr>
              <a:t>?</a:t>
            </a:r>
            <a:endParaRPr lang="en-US" sz="2800" kern="0" dirty="0">
              <a:solidFill>
                <a:srgbClr val="3494BA">
                  <a:lumMod val="50000"/>
                </a:srgbClr>
              </a:solidFill>
              <a:latin typeface="Agency FB" panose="020B0503020202020204" pitchFamily="34" charset="0"/>
              <a:cs typeface="Levenim MT" panose="02010502060101010101" pitchFamily="2" charset="-79"/>
            </a:endParaRPr>
          </a:p>
        </p:txBody>
      </p:sp>
      <p:sp>
        <p:nvSpPr>
          <p:cNvPr id="9" name="Title 1" descr="A. Only a SNOMED term, nothing else&#10;B. SNOMED term with the linked ICD10 code you chose showing in the detail only&#10;C. SNOMED term with the R69 ICD10 code in the detail&#10;D. SNOMED term with an ICD9 code in the detail&#10;"/>
          <p:cNvSpPr txBox="1">
            <a:spLocks/>
          </p:cNvSpPr>
          <p:nvPr/>
        </p:nvSpPr>
        <p:spPr bwMode="auto">
          <a:xfrm>
            <a:off x="0" y="2495550"/>
            <a:ext cx="4800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marL="914400" lvl="1" indent="-457200" algn="l">
              <a:lnSpc>
                <a:spcPts val="2500"/>
              </a:lnSpc>
              <a:buFont typeface="+mj-lt"/>
              <a:buAutoNum type="alphaUcPeriod"/>
            </a:pPr>
            <a:r>
              <a:rPr lang="en-US" sz="2200" kern="0" dirty="0">
                <a:solidFill>
                  <a:srgbClr val="3494BA">
                    <a:lumMod val="50000"/>
                  </a:srgbClr>
                </a:solidFill>
                <a:latin typeface="Agency FB" panose="020B0503020202020204" pitchFamily="34" charset="0"/>
                <a:cs typeface="Levenim MT" panose="02010502060101010101" pitchFamily="2" charset="-79"/>
              </a:rPr>
              <a:t>Only a SNOMED term</a:t>
            </a:r>
          </a:p>
          <a:p>
            <a:pPr marL="914400" lvl="1" indent="-457200" algn="l">
              <a:lnSpc>
                <a:spcPts val="2500"/>
              </a:lnSpc>
              <a:buFont typeface="+mj-lt"/>
              <a:buAutoNum type="alphaUcPeriod"/>
            </a:pPr>
            <a:r>
              <a:rPr lang="en-US" sz="2200" kern="0" dirty="0">
                <a:solidFill>
                  <a:srgbClr val="3494BA">
                    <a:lumMod val="50000"/>
                  </a:srgbClr>
                </a:solidFill>
                <a:latin typeface="Agency FB" panose="020B0503020202020204" pitchFamily="34" charset="0"/>
                <a:cs typeface="Levenim MT" panose="02010502060101010101" pitchFamily="2" charset="-79"/>
              </a:rPr>
              <a:t>SNOMED term with the linked ICD10 code  in the detail </a:t>
            </a:r>
          </a:p>
          <a:p>
            <a:pPr marL="914400" lvl="1" indent="-457200" algn="l">
              <a:lnSpc>
                <a:spcPts val="2500"/>
              </a:lnSpc>
              <a:buFont typeface="+mj-lt"/>
              <a:buAutoNum type="alphaUcPeriod"/>
            </a:pPr>
            <a:r>
              <a:rPr lang="en-US" sz="2200" kern="0" dirty="0">
                <a:solidFill>
                  <a:srgbClr val="3494BA">
                    <a:lumMod val="50000"/>
                  </a:srgbClr>
                </a:solidFill>
                <a:latin typeface="Agency FB" panose="020B0503020202020204" pitchFamily="34" charset="0"/>
                <a:cs typeface="Levenim MT" panose="02010502060101010101" pitchFamily="2" charset="-79"/>
              </a:rPr>
              <a:t>SNOMED term with a linked ICD9 code in the detail</a:t>
            </a:r>
          </a:p>
          <a:p>
            <a:pPr marL="914400" lvl="1" indent="-457200" algn="l">
              <a:lnSpc>
                <a:spcPts val="2500"/>
              </a:lnSpc>
              <a:buFont typeface="+mj-lt"/>
              <a:buAutoNum type="alphaUcPeriod"/>
            </a:pPr>
            <a:r>
              <a:rPr lang="en-US" sz="2200" kern="0" dirty="0">
                <a:solidFill>
                  <a:srgbClr val="3494BA">
                    <a:lumMod val="50000"/>
                  </a:srgbClr>
                </a:solidFill>
                <a:latin typeface="Agency FB" panose="020B0503020202020204" pitchFamily="34" charset="0"/>
                <a:cs typeface="Levenim MT" panose="02010502060101010101" pitchFamily="2" charset="-79"/>
              </a:rPr>
              <a:t>Empty search box</a:t>
            </a:r>
          </a:p>
        </p:txBody>
      </p:sp>
    </p:spTree>
    <p:extLst>
      <p:ext uri="{BB962C8B-B14F-4D97-AF65-F5344CB8AC3E}">
        <p14:creationId xmlns:p14="http://schemas.microsoft.com/office/powerpoint/2010/main" val="8871876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enario: Choose new problem from encounter form after adding to problem list"/>
          <p:cNvGrpSpPr/>
          <p:nvPr/>
        </p:nvGrpSpPr>
        <p:grpSpPr>
          <a:xfrm>
            <a:off x="0" y="-355296"/>
            <a:ext cx="9144000" cy="5562600"/>
            <a:chOff x="0" y="-323850"/>
            <a:chExt cx="9144000" cy="5562600"/>
          </a:xfrm>
        </p:grpSpPr>
        <p:pic>
          <p:nvPicPr>
            <p:cNvPr id="6" name="Picture 5"/>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7"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SCENARIO #5</a:t>
              </a:r>
              <a:r>
                <a:rPr kumimoji="0" lang="en-US" sz="60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chemeClr val="accent4">
                    <a:lumMod val="75000"/>
                  </a:schemeClr>
                </a:solidFill>
                <a:effectLst/>
                <a:uLnTx/>
                <a:uFillTx/>
                <a:latin typeface="Agency FB" panose="020B0503020202020204" pitchFamily="34" charset="0"/>
                <a:ea typeface="+mj-ea"/>
                <a:cs typeface="+mj-cs"/>
              </a:endParaRPr>
            </a:p>
          </p:txBody>
        </p:sp>
        <p:sp>
          <p:nvSpPr>
            <p:cNvPr id="8" name="Title 1"/>
            <p:cNvSpPr txBox="1">
              <a:spLocks/>
            </p:cNvSpPr>
            <p:nvPr/>
          </p:nvSpPr>
          <p:spPr>
            <a:xfrm>
              <a:off x="4563979" y="570132"/>
              <a:ext cx="45683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Choose New Problem from  Encounter Form after adding to Problem List tab</a:t>
              </a:r>
              <a:endParaRPr kumimoji="0" lang="en-US" sz="3200" b="1" i="0" u="none" strike="noStrike" kern="1200" cap="none" spc="0" normalizeH="0" baseline="0" noProof="0" dirty="0">
                <a:ln>
                  <a:noFill/>
                </a:ln>
                <a:solidFill>
                  <a:schemeClr val="accent4">
                    <a:lumMod val="75000"/>
                  </a:schemeClr>
                </a:solidFill>
                <a:effectLst/>
                <a:uLnTx/>
                <a:uFillTx/>
                <a:latin typeface="Agency FB" panose="020B0503020202020204" pitchFamily="34" charset="0"/>
                <a:ea typeface="+mj-ea"/>
                <a:cs typeface="+mj-cs"/>
              </a:endParaRPr>
            </a:p>
          </p:txBody>
        </p:sp>
      </p:grpSp>
      <p:pic>
        <p:nvPicPr>
          <p:cNvPr id="9" name="Picture 8" descr="active problem box"/>
          <p:cNvPicPr>
            <a:picLocks noChangeAspect="1"/>
          </p:cNvPicPr>
          <p:nvPr/>
        </p:nvPicPr>
        <p:blipFill rotWithShape="1">
          <a:blip r:embed="rId4">
            <a:extLst>
              <a:ext uri="{28A0092B-C50C-407E-A947-70E740481C1C}">
                <a14:useLocalDpi xmlns:a14="http://schemas.microsoft.com/office/drawing/2010/main" val="0"/>
              </a:ext>
            </a:extLst>
          </a:blip>
          <a:srcRect l="19088" t="14027" r="485" b="46900"/>
          <a:stretch/>
        </p:blipFill>
        <p:spPr>
          <a:xfrm>
            <a:off x="44116" y="3139426"/>
            <a:ext cx="9176084" cy="2971800"/>
          </a:xfrm>
          <a:prstGeom prst="rect">
            <a:avLst/>
          </a:prstGeom>
        </p:spPr>
      </p:pic>
      <p:sp>
        <p:nvSpPr>
          <p:cNvPr id="10" name="Rectangle 9" descr="box around leprosy"/>
          <p:cNvSpPr/>
          <p:nvPr/>
        </p:nvSpPr>
        <p:spPr>
          <a:xfrm rot="16200000">
            <a:off x="1844131" y="2161508"/>
            <a:ext cx="800281" cy="4350657"/>
          </a:xfrm>
          <a:prstGeom prst="rect">
            <a:avLst/>
          </a:prstGeom>
          <a:noFill/>
          <a:ln w="1270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1" name="Rectangular Callout 10" descr="Primary ICD-10-CM: R69 = Placeholder code &#10;"/>
          <p:cNvSpPr/>
          <p:nvPr/>
        </p:nvSpPr>
        <p:spPr>
          <a:xfrm>
            <a:off x="838200" y="2114550"/>
            <a:ext cx="8073572" cy="796014"/>
          </a:xfrm>
          <a:prstGeom prst="wedgeRectCallout">
            <a:avLst>
              <a:gd name="adj1" fmla="val -31615"/>
              <a:gd name="adj2" fmla="val 183144"/>
            </a:avLst>
          </a:prstGeom>
          <a:solidFill>
            <a:schemeClr val="accent4">
              <a:alpha val="90000"/>
            </a:schemeClr>
          </a:solidFill>
          <a:ln w="25400" cap="flat" cmpd="sng" algn="ctr">
            <a:noFill/>
            <a:prstDash val="solid"/>
          </a:ln>
          <a:effectLst/>
        </p:spPr>
        <p:txBody>
          <a:bodyPr rtlCol="0" anchor="ctr"/>
          <a:lstStyle/>
          <a:p>
            <a:pPr lvl="1">
              <a:defRPr/>
            </a:pPr>
            <a:r>
              <a:rPr lang="en-US" sz="4000" kern="0" dirty="0">
                <a:solidFill>
                  <a:schemeClr val="accent5">
                    <a:lumMod val="50000"/>
                  </a:schemeClr>
                </a:solidFill>
                <a:latin typeface="Agency FB" panose="020B0503020202020204" pitchFamily="34" charset="0"/>
              </a:rPr>
              <a:t>Primary ICD-10-CM: </a:t>
            </a:r>
            <a:r>
              <a:rPr kumimoji="0" lang="en-US" sz="4000" b="1" i="0" u="none" strike="noStrike" kern="0" cap="none" spc="0" normalizeH="0" noProof="0" dirty="0" smtClean="0">
                <a:ln>
                  <a:noFill/>
                </a:ln>
                <a:solidFill>
                  <a:schemeClr val="accent5">
                    <a:lumMod val="50000"/>
                  </a:schemeClr>
                </a:solidFill>
                <a:effectLst/>
                <a:uLnTx/>
                <a:uFillTx/>
                <a:latin typeface="Agency FB" panose="020B0503020202020204" pitchFamily="34" charset="0"/>
              </a:rPr>
              <a:t>R69 = </a:t>
            </a:r>
            <a:r>
              <a:rPr kumimoji="0" lang="en-US" sz="4000" i="0" u="none" strike="noStrike" kern="0" cap="none" spc="0" normalizeH="0" noProof="0" dirty="0" smtClean="0">
                <a:ln>
                  <a:noFill/>
                </a:ln>
                <a:solidFill>
                  <a:schemeClr val="accent5">
                    <a:lumMod val="50000"/>
                  </a:schemeClr>
                </a:solidFill>
                <a:effectLst/>
                <a:uLnTx/>
                <a:uFillTx/>
                <a:latin typeface="Agency FB" panose="020B0503020202020204" pitchFamily="34" charset="0"/>
              </a:rPr>
              <a:t>Placeholder code</a:t>
            </a:r>
            <a:r>
              <a:rPr kumimoji="0" lang="en-US" sz="4000" b="1" i="0" u="none" strike="noStrike" kern="0" cap="none" spc="0" normalizeH="0" noProof="0" dirty="0" smtClean="0">
                <a:ln>
                  <a:noFill/>
                </a:ln>
                <a:solidFill>
                  <a:schemeClr val="accent5">
                    <a:lumMod val="50000"/>
                  </a:schemeClr>
                </a:solidFill>
                <a:effectLst/>
                <a:uLnTx/>
                <a:uFillTx/>
                <a:latin typeface="Agency FB" panose="020B0503020202020204" pitchFamily="34" charset="0"/>
              </a:rPr>
              <a:t> </a:t>
            </a:r>
            <a:endParaRPr kumimoji="0" lang="en-US" sz="4000" b="1" i="0" u="none" strike="noStrike" kern="0" cap="none" spc="0" normalizeH="0" baseline="0" noProof="0" dirty="0" smtClean="0">
              <a:ln>
                <a:noFill/>
              </a:ln>
              <a:solidFill>
                <a:schemeClr val="accent5">
                  <a:lumMod val="50000"/>
                </a:schemeClr>
              </a:solidFill>
              <a:effectLst/>
              <a:uLnTx/>
              <a:uFillTx/>
              <a:latin typeface="Agency FB" panose="020B0503020202020204" pitchFamily="34" charset="0"/>
            </a:endParaRPr>
          </a:p>
        </p:txBody>
      </p:sp>
    </p:spTree>
    <p:extLst>
      <p:ext uri="{BB962C8B-B14F-4D97-AF65-F5344CB8AC3E}">
        <p14:creationId xmlns:p14="http://schemas.microsoft.com/office/powerpoint/2010/main" val="32672338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enario: Choose new problem from encounter form after adding to problem list"/>
          <p:cNvGrpSpPr/>
          <p:nvPr/>
        </p:nvGrpSpPr>
        <p:grpSpPr>
          <a:xfrm>
            <a:off x="0" y="-355296"/>
            <a:ext cx="9144000" cy="5562600"/>
            <a:chOff x="0" y="-323850"/>
            <a:chExt cx="9144000" cy="5562600"/>
          </a:xfrm>
        </p:grpSpPr>
        <p:pic>
          <p:nvPicPr>
            <p:cNvPr id="5" name="Picture 4"/>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7"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SCENARIO #5</a:t>
              </a:r>
              <a:r>
                <a:rPr kumimoji="0" lang="en-US" sz="60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chemeClr val="accent4">
                    <a:lumMod val="75000"/>
                  </a:schemeClr>
                </a:solidFill>
                <a:effectLst/>
                <a:uLnTx/>
                <a:uFillTx/>
                <a:latin typeface="Agency FB" panose="020B0503020202020204" pitchFamily="34" charset="0"/>
                <a:ea typeface="+mj-ea"/>
                <a:cs typeface="+mj-cs"/>
              </a:endParaRPr>
            </a:p>
          </p:txBody>
        </p:sp>
        <p:sp>
          <p:nvSpPr>
            <p:cNvPr id="8" name="Title 1"/>
            <p:cNvSpPr txBox="1">
              <a:spLocks/>
            </p:cNvSpPr>
            <p:nvPr/>
          </p:nvSpPr>
          <p:spPr>
            <a:xfrm>
              <a:off x="4563979" y="570132"/>
              <a:ext cx="45683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Choose New Problem from  Encounter Form after adding to Problem List tab</a:t>
              </a:r>
              <a:endParaRPr kumimoji="0" lang="en-US" sz="3200" b="1" i="0" u="none" strike="noStrike" kern="1200" cap="none" spc="0" normalizeH="0" baseline="0" noProof="0" dirty="0">
                <a:ln>
                  <a:noFill/>
                </a:ln>
                <a:solidFill>
                  <a:schemeClr val="accent4">
                    <a:lumMod val="75000"/>
                  </a:schemeClr>
                </a:solidFill>
                <a:effectLst/>
                <a:uLnTx/>
                <a:uFillTx/>
                <a:latin typeface="Agency FB" panose="020B0503020202020204" pitchFamily="34" charset="0"/>
                <a:ea typeface="+mj-ea"/>
                <a:cs typeface="+mj-cs"/>
              </a:endParaRPr>
            </a:p>
          </p:txBody>
        </p:sp>
      </p:grpSp>
      <p:pic>
        <p:nvPicPr>
          <p:cNvPr id="6" name="Picture 5" descr="encounter form box"/>
          <p:cNvPicPr>
            <a:picLocks noChangeAspect="1"/>
          </p:cNvPicPr>
          <p:nvPr/>
        </p:nvPicPr>
        <p:blipFill rotWithShape="1">
          <a:blip r:embed="rId4">
            <a:extLst>
              <a:ext uri="{28A0092B-C50C-407E-A947-70E740481C1C}">
                <a14:useLocalDpi xmlns:a14="http://schemas.microsoft.com/office/drawing/2010/main" val="0"/>
              </a:ext>
            </a:extLst>
          </a:blip>
          <a:srcRect b="42965"/>
          <a:stretch/>
        </p:blipFill>
        <p:spPr>
          <a:xfrm>
            <a:off x="-8021" y="2241532"/>
            <a:ext cx="9132352" cy="2817428"/>
          </a:xfrm>
          <a:prstGeom prst="rect">
            <a:avLst/>
          </a:prstGeom>
        </p:spPr>
      </p:pic>
      <p:sp>
        <p:nvSpPr>
          <p:cNvPr id="9" name="Rectangle 8" descr="box around leprosy"/>
          <p:cNvSpPr/>
          <p:nvPr/>
        </p:nvSpPr>
        <p:spPr>
          <a:xfrm rot="16200000">
            <a:off x="3684807" y="4043126"/>
            <a:ext cx="330218" cy="1756229"/>
          </a:xfrm>
          <a:prstGeom prst="rect">
            <a:avLst/>
          </a:prstGeom>
          <a:noFill/>
          <a:ln w="1270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0" name="Rectangular Callout 9" descr="Leprosy &#10;(SCT 81004002)&#10;&#10;"/>
          <p:cNvSpPr/>
          <p:nvPr/>
        </p:nvSpPr>
        <p:spPr>
          <a:xfrm>
            <a:off x="228600" y="3169163"/>
            <a:ext cx="2743201" cy="1438624"/>
          </a:xfrm>
          <a:prstGeom prst="wedgeRectCallout">
            <a:avLst>
              <a:gd name="adj1" fmla="val 40561"/>
              <a:gd name="adj2" fmla="val 67379"/>
            </a:avLst>
          </a:prstGeom>
          <a:solidFill>
            <a:schemeClr val="accent4">
              <a:alpha val="90000"/>
            </a:schemeClr>
          </a:solidFill>
          <a:ln w="25400" cap="flat" cmpd="sng" algn="ctr">
            <a:noFill/>
            <a:prstDash val="solid"/>
          </a:ln>
          <a:effectLst/>
        </p:spPr>
        <p:txBody>
          <a:bodyPr rtlCol="0" anchor="ctr"/>
          <a:lstStyle/>
          <a:p>
            <a:pPr algn="ctr">
              <a:defRPr/>
            </a:pPr>
            <a:r>
              <a:rPr lang="en-US" sz="4400" kern="0" dirty="0">
                <a:solidFill>
                  <a:schemeClr val="accent5">
                    <a:lumMod val="50000"/>
                  </a:schemeClr>
                </a:solidFill>
                <a:latin typeface="Agency FB" panose="020B0503020202020204" pitchFamily="34" charset="0"/>
              </a:rPr>
              <a:t>Leprosy</a:t>
            </a:r>
            <a:r>
              <a:rPr lang="en-US" sz="3600" kern="0" dirty="0">
                <a:solidFill>
                  <a:schemeClr val="accent5">
                    <a:lumMod val="50000"/>
                  </a:schemeClr>
                </a:solidFill>
                <a:latin typeface="Agency FB" panose="020B0503020202020204" pitchFamily="34" charset="0"/>
              </a:rPr>
              <a:t> </a:t>
            </a:r>
            <a:r>
              <a:rPr lang="en-US" sz="2400" kern="0" dirty="0" smtClean="0">
                <a:solidFill>
                  <a:schemeClr val="accent5">
                    <a:lumMod val="50000"/>
                  </a:schemeClr>
                </a:solidFill>
                <a:latin typeface="Agency FB" panose="020B0503020202020204" pitchFamily="34" charset="0"/>
              </a:rPr>
              <a:t/>
            </a:r>
            <a:br>
              <a:rPr lang="en-US" sz="2400" kern="0" dirty="0" smtClean="0">
                <a:solidFill>
                  <a:schemeClr val="accent5">
                    <a:lumMod val="50000"/>
                  </a:schemeClr>
                </a:solidFill>
                <a:latin typeface="Agency FB" panose="020B0503020202020204" pitchFamily="34" charset="0"/>
              </a:rPr>
            </a:br>
            <a:r>
              <a:rPr lang="en-US" sz="3600" kern="0" dirty="0" smtClean="0">
                <a:solidFill>
                  <a:schemeClr val="accent5">
                    <a:lumMod val="50000"/>
                  </a:schemeClr>
                </a:solidFill>
                <a:latin typeface="Agency FB" panose="020B0503020202020204" pitchFamily="34" charset="0"/>
              </a:rPr>
              <a:t>(</a:t>
            </a:r>
            <a:r>
              <a:rPr lang="en-US" sz="3600" kern="0" dirty="0">
                <a:solidFill>
                  <a:schemeClr val="accent5">
                    <a:lumMod val="50000"/>
                  </a:schemeClr>
                </a:solidFill>
                <a:latin typeface="Agency FB" panose="020B0503020202020204" pitchFamily="34" charset="0"/>
              </a:rPr>
              <a:t>SCT </a:t>
            </a:r>
            <a:r>
              <a:rPr lang="en-US" sz="3600" b="1" kern="0" dirty="0">
                <a:solidFill>
                  <a:schemeClr val="accent5">
                    <a:lumMod val="50000"/>
                  </a:schemeClr>
                </a:solidFill>
                <a:latin typeface="Agency FB" panose="020B0503020202020204" pitchFamily="34" charset="0"/>
              </a:rPr>
              <a:t>81004002</a:t>
            </a:r>
            <a:r>
              <a:rPr lang="en-US" sz="3600" kern="0" dirty="0">
                <a:solidFill>
                  <a:schemeClr val="accent5">
                    <a:lumMod val="50000"/>
                  </a:schemeClr>
                </a:solidFill>
                <a:latin typeface="Agency FB" panose="020B0503020202020204" pitchFamily="34" charset="0"/>
              </a:rPr>
              <a:t>)</a:t>
            </a:r>
            <a:r>
              <a:rPr lang="en-US" sz="2400" kern="0" dirty="0">
                <a:solidFill>
                  <a:schemeClr val="accent5">
                    <a:lumMod val="50000"/>
                  </a:schemeClr>
                </a:solidFill>
                <a:latin typeface="Agency FB" panose="020B0503020202020204" pitchFamily="34" charset="0"/>
              </a:rPr>
              <a:t/>
            </a:r>
            <a:br>
              <a:rPr lang="en-US" sz="2400" kern="0" dirty="0">
                <a:solidFill>
                  <a:schemeClr val="accent5">
                    <a:lumMod val="50000"/>
                  </a:schemeClr>
                </a:solidFill>
                <a:latin typeface="Agency FB" panose="020B0503020202020204" pitchFamily="34" charset="0"/>
              </a:rPr>
            </a:br>
            <a:endParaRPr kumimoji="0" lang="en-US" sz="2400" b="1" i="0" u="none" strike="noStrike" kern="0" cap="none" spc="0" normalizeH="0" baseline="0" noProof="0" dirty="0" smtClean="0">
              <a:ln>
                <a:noFill/>
              </a:ln>
              <a:solidFill>
                <a:schemeClr val="accent5">
                  <a:lumMod val="50000"/>
                </a:schemeClr>
              </a:solidFill>
              <a:effectLst/>
              <a:uLnTx/>
              <a:uFillTx/>
              <a:latin typeface="Agency FB" panose="020B0503020202020204" pitchFamily="34" charset="0"/>
            </a:endParaRPr>
          </a:p>
        </p:txBody>
      </p:sp>
    </p:spTree>
    <p:extLst>
      <p:ext uri="{BB962C8B-B14F-4D97-AF65-F5344CB8AC3E}">
        <p14:creationId xmlns:p14="http://schemas.microsoft.com/office/powerpoint/2010/main" val="11190147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Scenario: Choose new problem from encounter form after adding to problem list"/>
          <p:cNvGrpSpPr/>
          <p:nvPr/>
        </p:nvGrpSpPr>
        <p:grpSpPr>
          <a:xfrm>
            <a:off x="0" y="-355296"/>
            <a:ext cx="9144000" cy="5562600"/>
            <a:chOff x="0" y="-323850"/>
            <a:chExt cx="9144000" cy="5562600"/>
          </a:xfrm>
        </p:grpSpPr>
        <p:pic>
          <p:nvPicPr>
            <p:cNvPr id="8" name="Picture 7"/>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7553" b="554"/>
            <a:stretch/>
          </p:blipFill>
          <p:spPr>
            <a:xfrm>
              <a:off x="0" y="-323850"/>
              <a:ext cx="9144000" cy="5562600"/>
            </a:xfrm>
            <a:prstGeom prst="rect">
              <a:avLst/>
            </a:prstGeom>
          </p:spPr>
        </p:pic>
        <p:sp>
          <p:nvSpPr>
            <p:cNvPr id="9" name="Title 1"/>
            <p:cNvSpPr txBox="1">
              <a:spLocks/>
            </p:cNvSpPr>
            <p:nvPr/>
          </p:nvSpPr>
          <p:spPr>
            <a:xfrm>
              <a:off x="1952360" y="633936"/>
              <a:ext cx="2775668" cy="871014"/>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SCENARIO #5</a:t>
              </a:r>
              <a:r>
                <a:rPr kumimoji="0" lang="en-US" sz="60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a:t>
              </a:r>
              <a:r>
                <a:rPr kumimoji="0" lang="en-US" sz="2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
              </a:r>
              <a:br>
                <a:rPr kumimoji="0" lang="en-US" sz="2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br>
              <a:endParaRPr kumimoji="0" lang="en-US" sz="2200" b="0" i="0" u="none" strike="noStrike" kern="1200" cap="none" spc="0" normalizeH="0" baseline="0" noProof="0" dirty="0">
                <a:ln>
                  <a:noFill/>
                </a:ln>
                <a:solidFill>
                  <a:schemeClr val="accent4">
                    <a:lumMod val="75000"/>
                  </a:schemeClr>
                </a:solidFill>
                <a:effectLst/>
                <a:uLnTx/>
                <a:uFillTx/>
                <a:latin typeface="Agency FB" panose="020B0503020202020204" pitchFamily="34" charset="0"/>
                <a:ea typeface="+mj-ea"/>
                <a:cs typeface="+mj-cs"/>
              </a:endParaRPr>
            </a:p>
          </p:txBody>
        </p:sp>
        <p:sp>
          <p:nvSpPr>
            <p:cNvPr id="10" name="Title 1"/>
            <p:cNvSpPr txBox="1">
              <a:spLocks/>
            </p:cNvSpPr>
            <p:nvPr/>
          </p:nvSpPr>
          <p:spPr>
            <a:xfrm>
              <a:off x="4563979" y="570132"/>
              <a:ext cx="4568373" cy="828087"/>
            </a:xfrm>
            <a:prstGeom prst="rect">
              <a:avLst/>
            </a:prstGeom>
            <a:no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marL="0" marR="0" lvl="0" indent="0" algn="l" defTabSz="685800" rtl="0" eaLnBrk="1" fontAlgn="auto" latinLnBrk="0" hangingPunct="1">
                <a:lnSpc>
                  <a:spcPts val="3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accent4">
                      <a:lumMod val="75000"/>
                    </a:schemeClr>
                  </a:solidFill>
                  <a:effectLst/>
                  <a:uLnTx/>
                  <a:uFillTx/>
                  <a:latin typeface="Agency FB" panose="020B0503020202020204" pitchFamily="34" charset="0"/>
                  <a:ea typeface="+mj-ea"/>
                  <a:cs typeface="+mj-cs"/>
                </a:rPr>
                <a:t>Choose New Problem from  Encounter Form after adding to Problem List tab</a:t>
              </a:r>
              <a:endParaRPr kumimoji="0" lang="en-US" sz="3200" b="1" i="0" u="none" strike="noStrike" kern="1200" cap="none" spc="0" normalizeH="0" baseline="0" noProof="0" dirty="0">
                <a:ln>
                  <a:noFill/>
                </a:ln>
                <a:solidFill>
                  <a:schemeClr val="accent4">
                    <a:lumMod val="75000"/>
                  </a:schemeClr>
                </a:solidFill>
                <a:effectLst/>
                <a:uLnTx/>
                <a:uFillTx/>
                <a:latin typeface="Agency FB" panose="020B0503020202020204" pitchFamily="34" charset="0"/>
                <a:ea typeface="+mj-ea"/>
                <a:cs typeface="+mj-cs"/>
              </a:endParaRPr>
            </a:p>
          </p:txBody>
        </p:sp>
      </p:grpSp>
      <p:pic>
        <p:nvPicPr>
          <p:cNvPr id="5" name="Picture 4" descr="Empty search box"/>
          <p:cNvPicPr>
            <a:picLocks noChangeAspect="1"/>
          </p:cNvPicPr>
          <p:nvPr/>
        </p:nvPicPr>
        <p:blipFill rotWithShape="1">
          <a:blip r:embed="rId4" cstate="print">
            <a:extLst>
              <a:ext uri="{28A0092B-C50C-407E-A947-70E740481C1C}">
                <a14:useLocalDpi xmlns:a14="http://schemas.microsoft.com/office/drawing/2010/main" val="0"/>
              </a:ext>
            </a:extLst>
          </a:blip>
          <a:srcRect l="33810" t="14824" r="-263" b="12591"/>
          <a:stretch/>
        </p:blipFill>
        <p:spPr>
          <a:xfrm>
            <a:off x="112927" y="2190750"/>
            <a:ext cx="3336134" cy="2222730"/>
          </a:xfrm>
          <a:prstGeom prst="rect">
            <a:avLst/>
          </a:prstGeom>
        </p:spPr>
      </p:pic>
      <p:sp>
        <p:nvSpPr>
          <p:cNvPr id="6" name="TextBox 5" descr="Empty Search Box (ESB)&#10;"/>
          <p:cNvSpPr txBox="1"/>
          <p:nvPr/>
        </p:nvSpPr>
        <p:spPr>
          <a:xfrm>
            <a:off x="0" y="2854310"/>
            <a:ext cx="3520973" cy="1323439"/>
          </a:xfrm>
          <a:prstGeom prst="rect">
            <a:avLst/>
          </a:prstGeom>
          <a:noFill/>
        </p:spPr>
        <p:txBody>
          <a:bodyPr wrap="square" rtlCol="0">
            <a:spAutoFit/>
          </a:bodyPr>
          <a:lstStyle/>
          <a:p>
            <a:pPr algn="ctr"/>
            <a:r>
              <a:rPr lang="en-US" sz="4000" dirty="0" smtClean="0">
                <a:solidFill>
                  <a:schemeClr val="accent5">
                    <a:lumMod val="50000"/>
                  </a:schemeClr>
                </a:solidFill>
                <a:latin typeface="Agency FB" panose="020B0503020202020204" pitchFamily="34" charset="0"/>
              </a:rPr>
              <a:t>Empty Search Box (</a:t>
            </a:r>
            <a:r>
              <a:rPr lang="en-US" sz="4000" b="1" dirty="0" smtClean="0">
                <a:solidFill>
                  <a:schemeClr val="accent5">
                    <a:lumMod val="50000"/>
                  </a:schemeClr>
                </a:solidFill>
                <a:latin typeface="Agency FB" panose="020B0503020202020204" pitchFamily="34" charset="0"/>
              </a:rPr>
              <a:t>ESB</a:t>
            </a:r>
            <a:r>
              <a:rPr lang="en-US" sz="4000" dirty="0" smtClean="0">
                <a:solidFill>
                  <a:schemeClr val="accent5">
                    <a:lumMod val="50000"/>
                  </a:schemeClr>
                </a:solidFill>
                <a:latin typeface="Agency FB" panose="020B0503020202020204" pitchFamily="34" charset="0"/>
              </a:rPr>
              <a:t>)</a:t>
            </a:r>
            <a:endParaRPr lang="en-US" sz="4000" dirty="0">
              <a:solidFill>
                <a:schemeClr val="accent5">
                  <a:lumMod val="50000"/>
                </a:schemeClr>
              </a:solidFill>
              <a:latin typeface="Agency FB" panose="020B0503020202020204" pitchFamily="34" charset="0"/>
            </a:endParaRPr>
          </a:p>
        </p:txBody>
      </p:sp>
      <p:sp>
        <p:nvSpPr>
          <p:cNvPr id="11" name="Rectangular Callout 10" descr="Selecting valid ICD-10 code will link to SNOMED term and get rid of R69&#10;"/>
          <p:cNvSpPr/>
          <p:nvPr/>
        </p:nvSpPr>
        <p:spPr>
          <a:xfrm>
            <a:off x="3745505" y="1739977"/>
            <a:ext cx="5101772" cy="3048000"/>
          </a:xfrm>
          <a:prstGeom prst="wedgeRectCallout">
            <a:avLst>
              <a:gd name="adj1" fmla="val -72178"/>
              <a:gd name="adj2" fmla="val 21039"/>
            </a:avLst>
          </a:prstGeom>
          <a:solidFill>
            <a:schemeClr val="accent4">
              <a:alpha val="90000"/>
            </a:schemeClr>
          </a:solidFill>
          <a:ln w="25400" cap="flat" cmpd="sng" algn="ctr">
            <a:noFill/>
            <a:prstDash val="solid"/>
          </a:ln>
          <a:effectLst/>
        </p:spPr>
        <p:txBody>
          <a:bodyPr rtlCol="0" anchor="ctr"/>
          <a:lstStyle/>
          <a:p>
            <a:pPr>
              <a:defRPr/>
            </a:pPr>
            <a:r>
              <a:rPr lang="en-US" sz="4800" kern="0" dirty="0" smtClean="0">
                <a:solidFill>
                  <a:schemeClr val="accent5">
                    <a:lumMod val="50000"/>
                  </a:schemeClr>
                </a:solidFill>
                <a:latin typeface="Agency FB" panose="020B0503020202020204" pitchFamily="34" charset="0"/>
              </a:rPr>
              <a:t>Selecting valid </a:t>
            </a:r>
            <a:r>
              <a:rPr lang="en-US" sz="4800" b="1" kern="0" dirty="0" smtClean="0">
                <a:solidFill>
                  <a:schemeClr val="accent5">
                    <a:lumMod val="50000"/>
                  </a:schemeClr>
                </a:solidFill>
                <a:latin typeface="Agency FB" panose="020B0503020202020204" pitchFamily="34" charset="0"/>
              </a:rPr>
              <a:t>ICD-10</a:t>
            </a:r>
            <a:r>
              <a:rPr lang="en-US" sz="4800" kern="0" dirty="0" smtClean="0">
                <a:solidFill>
                  <a:schemeClr val="accent5">
                    <a:lumMod val="50000"/>
                  </a:schemeClr>
                </a:solidFill>
                <a:latin typeface="Agency FB" panose="020B0503020202020204" pitchFamily="34" charset="0"/>
              </a:rPr>
              <a:t> code will </a:t>
            </a:r>
            <a:r>
              <a:rPr lang="en-US" sz="4800" b="1" kern="0" dirty="0" smtClean="0">
                <a:solidFill>
                  <a:schemeClr val="accent5">
                    <a:lumMod val="50000"/>
                  </a:schemeClr>
                </a:solidFill>
                <a:latin typeface="Agency FB" panose="020B0503020202020204" pitchFamily="34" charset="0"/>
              </a:rPr>
              <a:t>link</a:t>
            </a:r>
            <a:r>
              <a:rPr lang="en-US" sz="4800" kern="0" dirty="0" smtClean="0">
                <a:solidFill>
                  <a:schemeClr val="accent5">
                    <a:lumMod val="50000"/>
                  </a:schemeClr>
                </a:solidFill>
                <a:latin typeface="Agency FB" panose="020B0503020202020204" pitchFamily="34" charset="0"/>
              </a:rPr>
              <a:t> to </a:t>
            </a:r>
            <a:r>
              <a:rPr lang="en-US" sz="4800" b="1" kern="0" dirty="0" smtClean="0">
                <a:solidFill>
                  <a:schemeClr val="accent5">
                    <a:lumMod val="50000"/>
                  </a:schemeClr>
                </a:solidFill>
                <a:latin typeface="Agency FB" panose="020B0503020202020204" pitchFamily="34" charset="0"/>
              </a:rPr>
              <a:t>SNOMED</a:t>
            </a:r>
            <a:r>
              <a:rPr lang="en-US" sz="4800" kern="0" dirty="0" smtClean="0">
                <a:solidFill>
                  <a:schemeClr val="accent5">
                    <a:lumMod val="50000"/>
                  </a:schemeClr>
                </a:solidFill>
                <a:latin typeface="Agency FB" panose="020B0503020202020204" pitchFamily="34" charset="0"/>
              </a:rPr>
              <a:t> term and get rid of R69</a:t>
            </a:r>
            <a:endParaRPr kumimoji="0" lang="en-US" sz="4800" i="0" u="none" strike="noStrike" kern="0" cap="none" spc="0" normalizeH="0" baseline="0" noProof="0" dirty="0" smtClean="0">
              <a:ln>
                <a:noFill/>
              </a:ln>
              <a:solidFill>
                <a:schemeClr val="accent5">
                  <a:lumMod val="50000"/>
                </a:schemeClr>
              </a:solidFill>
              <a:effectLst/>
              <a:uLnTx/>
              <a:uFillTx/>
              <a:latin typeface="Agency FB" panose="020B0503020202020204" pitchFamily="34" charset="0"/>
            </a:endParaRPr>
          </a:p>
        </p:txBody>
      </p:sp>
    </p:spTree>
    <p:extLst>
      <p:ext uri="{BB962C8B-B14F-4D97-AF65-F5344CB8AC3E}">
        <p14:creationId xmlns:p14="http://schemas.microsoft.com/office/powerpoint/2010/main" val="12424808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grpSp>
        <p:nvGrpSpPr>
          <p:cNvPr id="9" name="Group 8" descr="ICD-10 codes cannot be added to Problem List from Problem List Tab&#10;Only SNOMED codes can be added directly to the problem list&#10;ICD- Codes cannot be typed into Problem List Search Box&#10;"/>
          <p:cNvGrpSpPr/>
          <p:nvPr/>
        </p:nvGrpSpPr>
        <p:grpSpPr>
          <a:xfrm>
            <a:off x="-1371600" y="-150395"/>
            <a:ext cx="12066665" cy="5389145"/>
            <a:chOff x="-1371600" y="-150395"/>
            <a:chExt cx="12066665" cy="5389145"/>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8320" r="10290" b="4199"/>
            <a:stretch/>
          </p:blipFill>
          <p:spPr>
            <a:xfrm flipH="1">
              <a:off x="-1371600" y="-150395"/>
              <a:ext cx="12066665" cy="5314950"/>
            </a:xfrm>
            <a:prstGeom prst="rect">
              <a:avLst/>
            </a:prstGeom>
          </p:spPr>
        </p:pic>
        <p:sp>
          <p:nvSpPr>
            <p:cNvPr id="5" name="Rectangle 4"/>
            <p:cNvSpPr/>
            <p:nvPr/>
          </p:nvSpPr>
          <p:spPr>
            <a:xfrm>
              <a:off x="417095" y="3657600"/>
              <a:ext cx="7583905" cy="1581150"/>
            </a:xfrm>
            <a:prstGeom prst="rect">
              <a:avLst/>
            </a:prstGeom>
          </p:spPr>
          <p:txBody>
            <a:bodyPr wrap="square">
              <a:spAutoFit/>
            </a:bodyPr>
            <a:lstStyle/>
            <a:p>
              <a:pPr algn="r"/>
              <a:r>
                <a:rPr lang="en-US" sz="9600" dirty="0" smtClean="0">
                  <a:solidFill>
                    <a:schemeClr val="accent5">
                      <a:lumMod val="50000"/>
                    </a:schemeClr>
                  </a:solidFill>
                  <a:latin typeface="Agency FB" panose="020B0503020202020204" pitchFamily="34" charset="0"/>
                </a:rPr>
                <a:t>REMEMBER</a:t>
              </a:r>
              <a:endParaRPr lang="en-US" sz="9600" dirty="0">
                <a:solidFill>
                  <a:schemeClr val="accent5">
                    <a:lumMod val="50000"/>
                  </a:schemeClr>
                </a:solidFill>
                <a:latin typeface="Agency FB" panose="020B0503020202020204" pitchFamily="34" charset="0"/>
              </a:endParaRPr>
            </a:p>
          </p:txBody>
        </p:sp>
        <p:sp>
          <p:nvSpPr>
            <p:cNvPr id="7" name="Rectangle 6"/>
            <p:cNvSpPr/>
            <p:nvPr/>
          </p:nvSpPr>
          <p:spPr>
            <a:xfrm>
              <a:off x="-8022" y="439162"/>
              <a:ext cx="9152021" cy="3046988"/>
            </a:xfrm>
            <a:prstGeom prst="rect">
              <a:avLst/>
            </a:prstGeom>
            <a:solidFill>
              <a:schemeClr val="accent5">
                <a:alpha val="95000"/>
              </a:schemeClr>
            </a:solidFill>
          </p:spPr>
          <p:txBody>
            <a:bodyPr wrap="square">
              <a:spAutoFit/>
            </a:bodyPr>
            <a:lstStyle/>
            <a:p>
              <a:pPr lvl="1"/>
              <a:endParaRPr lang="en-US" sz="3200" dirty="0" smtClean="0">
                <a:solidFill>
                  <a:schemeClr val="accent4">
                    <a:lumMod val="20000"/>
                    <a:lumOff val="80000"/>
                  </a:schemeClr>
                </a:solidFill>
                <a:latin typeface="Agency FB" panose="020B0503020202020204" pitchFamily="34" charset="0"/>
              </a:endParaRPr>
            </a:p>
            <a:p>
              <a:pPr lvl="1"/>
              <a:endParaRPr lang="en-US" sz="3200" dirty="0">
                <a:solidFill>
                  <a:schemeClr val="accent4">
                    <a:lumMod val="20000"/>
                    <a:lumOff val="80000"/>
                  </a:schemeClr>
                </a:solidFill>
                <a:latin typeface="Agency FB" panose="020B0503020202020204" pitchFamily="34" charset="0"/>
              </a:endParaRPr>
            </a:p>
            <a:p>
              <a:pPr lvl="1"/>
              <a:endParaRPr lang="en-US" sz="3200" dirty="0" smtClean="0">
                <a:solidFill>
                  <a:schemeClr val="accent4">
                    <a:lumMod val="20000"/>
                    <a:lumOff val="80000"/>
                  </a:schemeClr>
                </a:solidFill>
                <a:latin typeface="Agency FB" panose="020B0503020202020204" pitchFamily="34" charset="0"/>
              </a:endParaRPr>
            </a:p>
            <a:p>
              <a:pPr lvl="1"/>
              <a:endParaRPr lang="en-US" sz="3200" dirty="0">
                <a:solidFill>
                  <a:schemeClr val="accent4">
                    <a:lumMod val="20000"/>
                    <a:lumOff val="80000"/>
                  </a:schemeClr>
                </a:solidFill>
                <a:latin typeface="Agency FB" panose="020B0503020202020204" pitchFamily="34" charset="0"/>
              </a:endParaRPr>
            </a:p>
            <a:p>
              <a:pPr lvl="1"/>
              <a:endParaRPr lang="en-US" sz="3200" dirty="0" smtClean="0">
                <a:solidFill>
                  <a:schemeClr val="accent4">
                    <a:lumMod val="20000"/>
                    <a:lumOff val="80000"/>
                  </a:schemeClr>
                </a:solidFill>
                <a:latin typeface="Agency FB" panose="020B0503020202020204" pitchFamily="34" charset="0"/>
              </a:endParaRPr>
            </a:p>
            <a:p>
              <a:pPr lvl="1"/>
              <a:endParaRPr lang="en-US" sz="3200" dirty="0">
                <a:solidFill>
                  <a:schemeClr val="accent4">
                    <a:lumMod val="20000"/>
                    <a:lumOff val="80000"/>
                  </a:schemeClr>
                </a:solidFill>
                <a:latin typeface="Agency FB" panose="020B0503020202020204" pitchFamily="34" charset="0"/>
              </a:endParaRPr>
            </a:p>
          </p:txBody>
        </p:sp>
        <p:sp>
          <p:nvSpPr>
            <p:cNvPr id="3" name="Rectangle 2" descr="ICD-10 codes cannot be added to Problem List from Problem List Tab&#10;Only SNOMED codes can be added directly to the problem list&#10;ICD- Codes cannot be typed into Problem List Search Box&#10;"/>
            <p:cNvSpPr/>
            <p:nvPr/>
          </p:nvSpPr>
          <p:spPr>
            <a:xfrm>
              <a:off x="0" y="469940"/>
              <a:ext cx="8001000" cy="3016210"/>
            </a:xfrm>
            <a:prstGeom prst="rect">
              <a:avLst/>
            </a:prstGeom>
            <a:noFill/>
          </p:spPr>
          <p:txBody>
            <a:bodyPr wrap="square">
              <a:spAutoFit/>
            </a:bodyPr>
            <a:lstStyle/>
            <a:p>
              <a:pPr marL="1014413" lvl="1" indent="-557213">
                <a:lnSpc>
                  <a:spcPts val="3800"/>
                </a:lnSpc>
                <a:buFont typeface="Wingdings" panose="05000000000000000000" pitchFamily="2" charset="2"/>
                <a:buChar char="§"/>
              </a:pPr>
              <a:r>
                <a:rPr lang="en-US" sz="3600" b="1" dirty="0" smtClean="0">
                  <a:solidFill>
                    <a:schemeClr val="bg1"/>
                  </a:solidFill>
                  <a:latin typeface="Agency FB" panose="020B0503020202020204" pitchFamily="34" charset="0"/>
                </a:rPr>
                <a:t>ICD-10 </a:t>
              </a:r>
              <a:r>
                <a:rPr lang="en-US" sz="3600" dirty="0" smtClean="0">
                  <a:solidFill>
                    <a:schemeClr val="bg1"/>
                  </a:solidFill>
                  <a:latin typeface="Agency FB" panose="020B0503020202020204" pitchFamily="34" charset="0"/>
                </a:rPr>
                <a:t>codes </a:t>
              </a:r>
              <a:r>
                <a:rPr lang="en-US" sz="3600" b="1" dirty="0" smtClean="0">
                  <a:solidFill>
                    <a:schemeClr val="bg1"/>
                  </a:solidFill>
                  <a:latin typeface="Agency FB" panose="020B0503020202020204" pitchFamily="34" charset="0"/>
                </a:rPr>
                <a:t>cannot be added </a:t>
              </a:r>
              <a:r>
                <a:rPr lang="en-US" sz="3600" dirty="0" smtClean="0">
                  <a:solidFill>
                    <a:schemeClr val="bg1"/>
                  </a:solidFill>
                  <a:latin typeface="Agency FB" panose="020B0503020202020204" pitchFamily="34" charset="0"/>
                </a:rPr>
                <a:t>to Problem List from Problem List Tab</a:t>
              </a:r>
            </a:p>
            <a:p>
              <a:pPr marL="1014413" lvl="1" indent="-557213">
                <a:lnSpc>
                  <a:spcPts val="3800"/>
                </a:lnSpc>
                <a:buFont typeface="Wingdings" panose="05000000000000000000" pitchFamily="2" charset="2"/>
                <a:buChar char="§"/>
              </a:pPr>
              <a:r>
                <a:rPr lang="en-US" sz="3600" dirty="0" smtClean="0">
                  <a:solidFill>
                    <a:schemeClr val="bg1"/>
                  </a:solidFill>
                  <a:latin typeface="Agency FB" panose="020B0503020202020204" pitchFamily="34" charset="0"/>
                </a:rPr>
                <a:t>Only </a:t>
              </a:r>
              <a:r>
                <a:rPr lang="en-US" sz="3600" b="1" dirty="0" smtClean="0">
                  <a:solidFill>
                    <a:schemeClr val="bg1"/>
                  </a:solidFill>
                  <a:latin typeface="Agency FB" panose="020B0503020202020204" pitchFamily="34" charset="0"/>
                </a:rPr>
                <a:t>SNOMED</a:t>
              </a:r>
              <a:r>
                <a:rPr lang="en-US" sz="3600" dirty="0" smtClean="0">
                  <a:solidFill>
                    <a:schemeClr val="bg1"/>
                  </a:solidFill>
                  <a:latin typeface="Agency FB" panose="020B0503020202020204" pitchFamily="34" charset="0"/>
                </a:rPr>
                <a:t> codes </a:t>
              </a:r>
              <a:r>
                <a:rPr lang="en-US" sz="3600" b="1" dirty="0" smtClean="0">
                  <a:solidFill>
                    <a:schemeClr val="bg1"/>
                  </a:solidFill>
                  <a:latin typeface="Agency FB" panose="020B0503020202020204" pitchFamily="34" charset="0"/>
                </a:rPr>
                <a:t>can be added </a:t>
              </a:r>
              <a:r>
                <a:rPr lang="en-US" sz="3600" dirty="0" smtClean="0">
                  <a:solidFill>
                    <a:schemeClr val="bg1"/>
                  </a:solidFill>
                  <a:latin typeface="Agency FB" panose="020B0503020202020204" pitchFamily="34" charset="0"/>
                </a:rPr>
                <a:t>directly to the problem list</a:t>
              </a:r>
            </a:p>
            <a:p>
              <a:pPr marL="1014413" lvl="1" indent="-557213">
                <a:lnSpc>
                  <a:spcPts val="3800"/>
                </a:lnSpc>
                <a:buFont typeface="Wingdings" panose="05000000000000000000" pitchFamily="2" charset="2"/>
                <a:buChar char="§"/>
              </a:pPr>
              <a:r>
                <a:rPr lang="en-US" sz="3600" b="1" dirty="0" smtClean="0">
                  <a:solidFill>
                    <a:schemeClr val="bg1"/>
                  </a:solidFill>
                  <a:latin typeface="Agency FB" panose="020B0503020202020204" pitchFamily="34" charset="0"/>
                </a:rPr>
                <a:t>ICD- Codes cannot</a:t>
              </a:r>
              <a:r>
                <a:rPr lang="en-US" sz="3600" dirty="0" smtClean="0">
                  <a:solidFill>
                    <a:schemeClr val="bg1"/>
                  </a:solidFill>
                  <a:latin typeface="Agency FB" panose="020B0503020202020204" pitchFamily="34" charset="0"/>
                </a:rPr>
                <a:t> </a:t>
              </a:r>
              <a:r>
                <a:rPr lang="en-US" sz="3600" b="1" dirty="0" smtClean="0">
                  <a:solidFill>
                    <a:schemeClr val="bg1"/>
                  </a:solidFill>
                  <a:latin typeface="Agency FB" panose="020B0503020202020204" pitchFamily="34" charset="0"/>
                </a:rPr>
                <a:t>be typed into </a:t>
              </a:r>
              <a:r>
                <a:rPr lang="en-US" sz="3600" dirty="0" smtClean="0">
                  <a:solidFill>
                    <a:schemeClr val="bg1"/>
                  </a:solidFill>
                  <a:latin typeface="Agency FB" panose="020B0503020202020204" pitchFamily="34" charset="0"/>
                </a:rPr>
                <a:t>Problem List tab </a:t>
              </a:r>
              <a:r>
                <a:rPr lang="en-US" sz="3600" b="1" dirty="0" smtClean="0">
                  <a:solidFill>
                    <a:schemeClr val="bg1"/>
                  </a:solidFill>
                  <a:latin typeface="Agency FB" panose="020B0503020202020204" pitchFamily="34" charset="0"/>
                </a:rPr>
                <a:t>Search Box</a:t>
              </a:r>
              <a:endParaRPr lang="en-US" sz="3600" dirty="0">
                <a:solidFill>
                  <a:schemeClr val="bg1"/>
                </a:solidFill>
                <a:latin typeface="Agency FB" panose="020B0503020202020204" pitchFamily="34" charset="0"/>
              </a:endParaRPr>
            </a:p>
          </p:txBody>
        </p:sp>
      </p:grpSp>
      <p:sp>
        <p:nvSpPr>
          <p:cNvPr id="4" name="Rectangle 3" descr="Remember"/>
          <p:cNvSpPr/>
          <p:nvPr/>
        </p:nvSpPr>
        <p:spPr>
          <a:xfrm>
            <a:off x="7371347" y="-1343442"/>
            <a:ext cx="1676399" cy="7725192"/>
          </a:xfrm>
          <a:prstGeom prst="rect">
            <a:avLst/>
          </a:prstGeom>
        </p:spPr>
        <p:txBody>
          <a:bodyPr wrap="square">
            <a:spAutoFit/>
          </a:bodyPr>
          <a:lstStyle/>
          <a:p>
            <a:pPr algn="r"/>
            <a:r>
              <a:rPr lang="en-US" sz="49600" dirty="0" smtClean="0">
                <a:solidFill>
                  <a:schemeClr val="accent5">
                    <a:lumMod val="50000"/>
                  </a:schemeClr>
                </a:solidFill>
                <a:latin typeface="Agency FB" panose="020B0503020202020204" pitchFamily="34" charset="0"/>
              </a:rPr>
              <a:t>!</a:t>
            </a:r>
            <a:endParaRPr lang="en-US" sz="49600" dirty="0">
              <a:solidFill>
                <a:schemeClr val="accent5">
                  <a:lumMod val="50000"/>
                </a:schemeClr>
              </a:solidFill>
              <a:latin typeface="Agency FB" panose="020B0503020202020204" pitchFamily="34" charset="0"/>
            </a:endParaRPr>
          </a:p>
        </p:txBody>
      </p:sp>
    </p:spTree>
    <p:extLst>
      <p:ext uri="{BB962C8B-B14F-4D97-AF65-F5344CB8AC3E}">
        <p14:creationId xmlns:p14="http://schemas.microsoft.com/office/powerpoint/2010/main" val="24232634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3" name="Picture 2" descr="mountain sid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61871"/>
            <a:ext cx="6248400" cy="5197167"/>
          </a:xfrm>
          <a:prstGeom prst="rect">
            <a:avLst/>
          </a:prstGeom>
        </p:spPr>
      </p:pic>
      <p:sp>
        <p:nvSpPr>
          <p:cNvPr id="4" name="TextBox 3" descr="CPRS&#10;ICD-10 &#10;Workflow&#10;"/>
          <p:cNvSpPr txBox="1"/>
          <p:nvPr/>
        </p:nvSpPr>
        <p:spPr>
          <a:xfrm>
            <a:off x="76200" y="1047750"/>
            <a:ext cx="2743200" cy="3139321"/>
          </a:xfrm>
          <a:prstGeom prst="rect">
            <a:avLst/>
          </a:prstGeom>
          <a:noFill/>
        </p:spPr>
        <p:txBody>
          <a:bodyPr wrap="square" rtlCol="0">
            <a:spAutoFit/>
          </a:bodyPr>
          <a:lstStyle/>
          <a:p>
            <a:pPr algn="ctr"/>
            <a:r>
              <a:rPr lang="en-US" sz="6600" dirty="0" smtClean="0">
                <a:solidFill>
                  <a:schemeClr val="bg1"/>
                </a:solidFill>
                <a:latin typeface="Agency FB" panose="020B0503020202020204" pitchFamily="34" charset="0"/>
              </a:rPr>
              <a:t>CPRS</a:t>
            </a:r>
            <a:br>
              <a:rPr lang="en-US" sz="6600" dirty="0" smtClean="0">
                <a:solidFill>
                  <a:schemeClr val="bg1"/>
                </a:solidFill>
                <a:latin typeface="Agency FB" panose="020B0503020202020204" pitchFamily="34" charset="0"/>
              </a:rPr>
            </a:br>
            <a:r>
              <a:rPr lang="en-US" sz="6600" dirty="0" smtClean="0">
                <a:solidFill>
                  <a:schemeClr val="bg1"/>
                </a:solidFill>
                <a:latin typeface="Agency FB" panose="020B0503020202020204" pitchFamily="34" charset="0"/>
              </a:rPr>
              <a:t>ICD-10 </a:t>
            </a:r>
            <a:br>
              <a:rPr lang="en-US" sz="6600" dirty="0" smtClean="0">
                <a:solidFill>
                  <a:schemeClr val="bg1"/>
                </a:solidFill>
                <a:latin typeface="Agency FB" panose="020B0503020202020204" pitchFamily="34" charset="0"/>
              </a:rPr>
            </a:br>
            <a:r>
              <a:rPr lang="en-US" sz="6600" dirty="0" smtClean="0">
                <a:solidFill>
                  <a:schemeClr val="bg1"/>
                </a:solidFill>
                <a:latin typeface="Agency FB" panose="020B0503020202020204" pitchFamily="34" charset="0"/>
              </a:rPr>
              <a:t>Workflow</a:t>
            </a:r>
            <a:endParaRPr lang="en-US" sz="6600"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4216322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descr="Format Difference"/>
          <p:cNvSpPr/>
          <p:nvPr/>
        </p:nvSpPr>
        <p:spPr>
          <a:xfrm>
            <a:off x="0" y="3969030"/>
            <a:ext cx="9144000" cy="11971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grpSp>
        <p:nvGrpSpPr>
          <p:cNvPr id="19" name="Group 18" descr="ICD-9-CM code Format: first three characters signify the category, then a period, then the last two characters signify the etiology, anatomic site, manifestation&#10; and ICD-10-CM Code Format: &#10;first three characters signify the category, then a period, then the next three characters signify the etiology, anatomic site, severity then the last character signifies the ext"/>
          <p:cNvGrpSpPr/>
          <p:nvPr/>
        </p:nvGrpSpPr>
        <p:grpSpPr>
          <a:xfrm>
            <a:off x="152400" y="1200150"/>
            <a:ext cx="8839200" cy="2806980"/>
            <a:chOff x="0" y="1062344"/>
            <a:chExt cx="9144000" cy="2903092"/>
          </a:xfrm>
        </p:grpSpPr>
        <p:pic>
          <p:nvPicPr>
            <p:cNvPr id="12" name="Picture 2"/>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4935" t="50836" r="1310" b="7500"/>
            <a:stretch/>
          </p:blipFill>
          <p:spPr>
            <a:xfrm>
              <a:off x="0" y="1581150"/>
              <a:ext cx="9144000" cy="2384286"/>
            </a:xfrm>
            <a:prstGeom prst="rect">
              <a:avLst/>
            </a:prstGeom>
          </p:spPr>
        </p:pic>
        <p:pic>
          <p:nvPicPr>
            <p:cNvPr id="14" name="Picture 2"/>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4935" t="33911" r="1310" b="55692"/>
            <a:stretch/>
          </p:blipFill>
          <p:spPr>
            <a:xfrm>
              <a:off x="0" y="1062344"/>
              <a:ext cx="9144000" cy="595006"/>
            </a:xfrm>
            <a:prstGeom prst="rect">
              <a:avLst/>
            </a:prstGeom>
          </p:spPr>
        </p:pic>
      </p:grpSp>
      <p:sp>
        <p:nvSpPr>
          <p:cNvPr id="13" name="TextBox 12" descr="7th digit = visit encounter or sequelae for injuries...&#10;"/>
          <p:cNvSpPr txBox="1"/>
          <p:nvPr/>
        </p:nvSpPr>
        <p:spPr>
          <a:xfrm>
            <a:off x="152400" y="365559"/>
            <a:ext cx="8439150" cy="830997"/>
          </a:xfrm>
          <a:prstGeom prst="rect">
            <a:avLst/>
          </a:prstGeom>
          <a:noFill/>
        </p:spPr>
        <p:txBody>
          <a:bodyPr wrap="square" rtlCol="0">
            <a:spAutoFit/>
          </a:bodyPr>
          <a:lstStyle/>
          <a:p>
            <a:r>
              <a:rPr lang="en-US" sz="4800" dirty="0" smtClean="0">
                <a:solidFill>
                  <a:schemeClr val="accent4">
                    <a:lumMod val="50000"/>
                  </a:schemeClr>
                </a:solidFill>
                <a:latin typeface="Agency FB" panose="020B0503020202020204" pitchFamily="34" charset="0"/>
              </a:rPr>
              <a:t>7</a:t>
            </a:r>
            <a:r>
              <a:rPr lang="en-US" sz="4800" baseline="30000" dirty="0" smtClean="0">
                <a:solidFill>
                  <a:schemeClr val="accent4">
                    <a:lumMod val="50000"/>
                  </a:schemeClr>
                </a:solidFill>
                <a:latin typeface="Agency FB" panose="020B0503020202020204" pitchFamily="34" charset="0"/>
              </a:rPr>
              <a:t>th</a:t>
            </a:r>
            <a:r>
              <a:rPr lang="en-US" sz="4000" dirty="0" smtClean="0">
                <a:solidFill>
                  <a:schemeClr val="accent4">
                    <a:lumMod val="50000"/>
                  </a:schemeClr>
                </a:solidFill>
                <a:latin typeface="Agency FB" panose="020B0503020202020204" pitchFamily="34" charset="0"/>
              </a:rPr>
              <a:t> digit = visit encounter or </a:t>
            </a:r>
            <a:r>
              <a:rPr lang="en-US" sz="4000" dirty="0" err="1" smtClean="0">
                <a:solidFill>
                  <a:schemeClr val="accent4">
                    <a:lumMod val="50000"/>
                  </a:schemeClr>
                </a:solidFill>
                <a:latin typeface="Agency FB" panose="020B0503020202020204" pitchFamily="34" charset="0"/>
              </a:rPr>
              <a:t>sequelae</a:t>
            </a:r>
            <a:r>
              <a:rPr lang="en-US" sz="4000" dirty="0" smtClean="0">
                <a:solidFill>
                  <a:schemeClr val="accent4">
                    <a:lumMod val="50000"/>
                  </a:schemeClr>
                </a:solidFill>
                <a:latin typeface="Agency FB" panose="020B0503020202020204" pitchFamily="34" charset="0"/>
              </a:rPr>
              <a:t> for injuries...</a:t>
            </a:r>
            <a:endParaRPr lang="en-US" sz="4000" dirty="0">
              <a:solidFill>
                <a:schemeClr val="accent4">
                  <a:lumMod val="50000"/>
                </a:schemeClr>
              </a:solidFill>
              <a:latin typeface="Agency FB" panose="020B0503020202020204" pitchFamily="34" charset="0"/>
            </a:endParaRPr>
          </a:p>
        </p:txBody>
      </p:sp>
      <p:sp>
        <p:nvSpPr>
          <p:cNvPr id="10" name="Rectangle 9" descr="&quot; &quot;"/>
          <p:cNvSpPr/>
          <p:nvPr/>
        </p:nvSpPr>
        <p:spPr>
          <a:xfrm>
            <a:off x="0" y="3969030"/>
            <a:ext cx="9144000" cy="11971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sp>
        <p:nvSpPr>
          <p:cNvPr id="11" name="TextBox 10" descr="&quot; &quot;"/>
          <p:cNvSpPr txBox="1"/>
          <p:nvPr/>
        </p:nvSpPr>
        <p:spPr>
          <a:xfrm>
            <a:off x="228600" y="3839111"/>
            <a:ext cx="8686800" cy="1323439"/>
          </a:xfrm>
          <a:prstGeom prst="rect">
            <a:avLst/>
          </a:prstGeom>
          <a:noFill/>
        </p:spPr>
        <p:txBody>
          <a:bodyPr wrap="square" rtlCol="0">
            <a:spAutoFit/>
          </a:bodyPr>
          <a:lstStyle/>
          <a:p>
            <a:pPr algn="ctr"/>
            <a:r>
              <a:rPr lang="en-US" sz="8000" dirty="0" smtClean="0">
                <a:latin typeface="Agency FB" panose="020B0503020202020204" pitchFamily="34" charset="0"/>
              </a:rPr>
              <a:t>Format Differences</a:t>
            </a:r>
            <a:endParaRPr lang="en-US" sz="8000" dirty="0">
              <a:latin typeface="Agency FB" panose="020B0503020202020204" pitchFamily="34" charset="0"/>
            </a:endParaRPr>
          </a:p>
        </p:txBody>
      </p:sp>
      <p:sp>
        <p:nvSpPr>
          <p:cNvPr id="3" name="Rectangle 2" descr="highlight around Ext. "/>
          <p:cNvSpPr/>
          <p:nvPr/>
        </p:nvSpPr>
        <p:spPr>
          <a:xfrm>
            <a:off x="8153400" y="2114550"/>
            <a:ext cx="800100" cy="1750079"/>
          </a:xfrm>
          <a:prstGeom prst="rect">
            <a:avLst/>
          </a:prstGeom>
          <a:solidFill>
            <a:schemeClr val="accent4">
              <a:alpha val="25000"/>
            </a:schemeClr>
          </a:solidFill>
          <a:ln w="1270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cxnSp>
        <p:nvCxnSpPr>
          <p:cNvPr id="16" name="Straight Arrow Connector 15" descr="arrow"/>
          <p:cNvCxnSpPr/>
          <p:nvPr/>
        </p:nvCxnSpPr>
        <p:spPr>
          <a:xfrm>
            <a:off x="8534400" y="1196556"/>
            <a:ext cx="0" cy="813593"/>
          </a:xfrm>
          <a:prstGeom prst="straightConnector1">
            <a:avLst/>
          </a:prstGeom>
          <a:ln w="1016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015492"/>
      </p:ext>
    </p:extLst>
  </p:cSld>
  <p:clrMapOvr>
    <a:masterClrMapping/>
  </p:clrMapOvr>
  <mc:AlternateContent xmlns:mc="http://schemas.openxmlformats.org/markup-compatibility/2006" xmlns:p14="http://schemas.microsoft.com/office/powerpoint/2010/main">
    <mc:Choice Requires="p14">
      <p:transition spd="slow" p14:dur="2000" advTm="59815"/>
    </mc:Choice>
    <mc:Fallback xmlns="">
      <p:transition xmlns:p14="http://schemas.microsoft.com/office/powerpoint/2010/main" spd="slow" advTm="59815"/>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nd tim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150515"/>
            <a:ext cx="3531108" cy="5294015"/>
          </a:xfrm>
          <a:prstGeom prst="rect">
            <a:avLst/>
          </a:prstGeom>
        </p:spPr>
      </p:pic>
      <p:sp>
        <p:nvSpPr>
          <p:cNvPr id="9" name="TextBox 8" descr="Change takes time…&#10;"/>
          <p:cNvSpPr txBox="1"/>
          <p:nvPr/>
        </p:nvSpPr>
        <p:spPr>
          <a:xfrm>
            <a:off x="457200" y="2114550"/>
            <a:ext cx="4419600" cy="2800767"/>
          </a:xfrm>
          <a:prstGeom prst="rect">
            <a:avLst/>
          </a:prstGeom>
          <a:noFill/>
        </p:spPr>
        <p:txBody>
          <a:bodyPr wrap="square" rtlCol="0">
            <a:spAutoFit/>
          </a:bodyPr>
          <a:lstStyle/>
          <a:p>
            <a:r>
              <a:rPr lang="en-US" sz="8800" dirty="0" smtClean="0">
                <a:solidFill>
                  <a:schemeClr val="accent5"/>
                </a:solidFill>
                <a:latin typeface="Agency FB" panose="020B0503020202020204" pitchFamily="34" charset="0"/>
              </a:rPr>
              <a:t>Change takes time…</a:t>
            </a:r>
            <a:endParaRPr lang="en-US" sz="8800" dirty="0">
              <a:solidFill>
                <a:schemeClr val="accent5"/>
              </a:solidFill>
              <a:latin typeface="Agency FB" panose="020B0503020202020204" pitchFamily="34" charset="0"/>
            </a:endParaRPr>
          </a:p>
        </p:txBody>
      </p:sp>
    </p:spTree>
    <p:extLst>
      <p:ext uri="{BB962C8B-B14F-4D97-AF65-F5344CB8AC3E}">
        <p14:creationId xmlns:p14="http://schemas.microsoft.com/office/powerpoint/2010/main" val="25530030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 name="Picture 4" descr="&quot; &quot;"/>
          <p:cNvPicPr>
            <a:picLocks noChangeAspect="1"/>
          </p:cNvPicPr>
          <p:nvPr/>
        </p:nvPicPr>
        <p:blipFill rotWithShape="1">
          <a:blip r:embed="rId3" cstate="print">
            <a:extLst>
              <a:ext uri="{28A0092B-C50C-407E-A947-70E740481C1C}">
                <a14:useLocalDpi xmlns:a14="http://schemas.microsoft.com/office/drawing/2010/main" val="0"/>
              </a:ext>
            </a:extLst>
          </a:blip>
          <a:srcRect t="5474" b="36888"/>
          <a:stretch/>
        </p:blipFill>
        <p:spPr>
          <a:xfrm>
            <a:off x="0" y="0"/>
            <a:ext cx="9144000" cy="3409950"/>
          </a:xfrm>
          <a:prstGeom prst="rect">
            <a:avLst/>
          </a:prstGeom>
        </p:spPr>
      </p:pic>
      <p:sp>
        <p:nvSpPr>
          <p:cNvPr id="2" name="Title 1"/>
          <p:cNvSpPr>
            <a:spLocks noGrp="1"/>
          </p:cNvSpPr>
          <p:nvPr>
            <p:ph type="title" idx="4294967295"/>
          </p:nvPr>
        </p:nvSpPr>
        <p:spPr>
          <a:xfrm>
            <a:off x="1295400" y="3848100"/>
            <a:ext cx="7772400" cy="857250"/>
          </a:xfrm>
        </p:spPr>
        <p:txBody>
          <a:bodyPr>
            <a:noAutofit/>
          </a:bodyPr>
          <a:lstStyle/>
          <a:p>
            <a:pPr algn="r"/>
            <a:r>
              <a:rPr lang="en-US" sz="6000" dirty="0" smtClean="0">
                <a:solidFill>
                  <a:schemeClr val="accent4">
                    <a:lumMod val="20000"/>
                    <a:lumOff val="80000"/>
                  </a:schemeClr>
                </a:solidFill>
              </a:rPr>
              <a:t>Lexicon Search Functionality</a:t>
            </a:r>
            <a:endParaRPr lang="en-US" sz="6000" dirty="0">
              <a:solidFill>
                <a:schemeClr val="accent4">
                  <a:lumMod val="20000"/>
                  <a:lumOff val="80000"/>
                </a:schemeClr>
              </a:solidFill>
            </a:endParaRPr>
          </a:p>
        </p:txBody>
      </p:sp>
    </p:spTree>
    <p:extLst>
      <p:ext uri="{BB962C8B-B14F-4D97-AF65-F5344CB8AC3E}">
        <p14:creationId xmlns:p14="http://schemas.microsoft.com/office/powerpoint/2010/main" val="2609270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ot; &quot;"/>
          <p:cNvPicPr>
            <a:picLocks noChangeAspect="1"/>
          </p:cNvPicPr>
          <p:nvPr/>
        </p:nvPicPr>
        <p:blipFill rotWithShape="1">
          <a:blip r:embed="rId3" cstate="print">
            <a:extLst>
              <a:ext uri="{28A0092B-C50C-407E-A947-70E740481C1C}">
                <a14:useLocalDpi xmlns:a14="http://schemas.microsoft.com/office/drawing/2010/main" val="0"/>
              </a:ext>
            </a:extLst>
          </a:blip>
          <a:srcRect t="5474" b="36888"/>
          <a:stretch/>
        </p:blipFill>
        <p:spPr>
          <a:xfrm>
            <a:off x="0" y="0"/>
            <a:ext cx="10165676" cy="3790950"/>
          </a:xfrm>
          <a:prstGeom prst="rect">
            <a:avLst/>
          </a:prstGeom>
        </p:spPr>
      </p:pic>
      <p:sp>
        <p:nvSpPr>
          <p:cNvPr id="5" name="Title 1" descr="THINGS TO KNOW: ICD-10-CM"/>
          <p:cNvSpPr txBox="1">
            <a:spLocks/>
          </p:cNvSpPr>
          <p:nvPr/>
        </p:nvSpPr>
        <p:spPr bwMode="auto">
          <a:xfrm>
            <a:off x="28074" y="4486275"/>
            <a:ext cx="88392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3300">
                <a:solidFill>
                  <a:schemeClr val="tx2"/>
                </a:solidFill>
                <a:latin typeface="Agency FB" panose="020B0503020202020204" pitchFamily="34" charset="0"/>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r">
              <a:lnSpc>
                <a:spcPts val="4000"/>
              </a:lnSpc>
            </a:pPr>
            <a:r>
              <a:rPr lang="en-US" sz="4800" kern="0" dirty="0">
                <a:solidFill>
                  <a:schemeClr val="accent5">
                    <a:lumMod val="50000"/>
                  </a:schemeClr>
                </a:solidFill>
              </a:rPr>
              <a:t>THINGS TO </a:t>
            </a:r>
            <a:r>
              <a:rPr lang="en-US" sz="4800" kern="0" dirty="0" smtClean="0">
                <a:solidFill>
                  <a:schemeClr val="accent5">
                    <a:lumMod val="50000"/>
                  </a:schemeClr>
                </a:solidFill>
              </a:rPr>
              <a:t>KNOW</a:t>
            </a:r>
            <a:r>
              <a:rPr lang="en-US" sz="8800" kern="0" dirty="0" smtClean="0">
                <a:solidFill>
                  <a:schemeClr val="accent5">
                    <a:lumMod val="50000"/>
                  </a:schemeClr>
                </a:solidFill>
              </a:rPr>
              <a:t>: ICD-10-CM</a:t>
            </a:r>
            <a:r>
              <a:rPr lang="en-US" sz="6000" kern="0" dirty="0" smtClean="0">
                <a:solidFill>
                  <a:schemeClr val="accent5">
                    <a:lumMod val="50000"/>
                  </a:schemeClr>
                </a:solidFill>
              </a:rPr>
              <a:t/>
            </a:r>
            <a:br>
              <a:rPr lang="en-US" sz="6000" kern="0" dirty="0" smtClean="0">
                <a:solidFill>
                  <a:schemeClr val="accent5">
                    <a:lumMod val="50000"/>
                  </a:schemeClr>
                </a:solidFill>
              </a:rPr>
            </a:br>
            <a:endParaRPr lang="en-US" sz="4400" kern="0" dirty="0">
              <a:solidFill>
                <a:schemeClr val="accent5">
                  <a:lumMod val="50000"/>
                </a:schemeClr>
              </a:solidFill>
            </a:endParaRPr>
          </a:p>
        </p:txBody>
      </p:sp>
      <p:sp>
        <p:nvSpPr>
          <p:cNvPr id="3" name="Content Placeholder 2"/>
          <p:cNvSpPr>
            <a:spLocks noGrp="1"/>
          </p:cNvSpPr>
          <p:nvPr>
            <p:ph idx="4294967295"/>
          </p:nvPr>
        </p:nvSpPr>
        <p:spPr>
          <a:xfrm>
            <a:off x="1447800" y="895350"/>
            <a:ext cx="7239000" cy="1981201"/>
          </a:xfrm>
          <a:solidFill>
            <a:schemeClr val="accent5">
              <a:lumMod val="20000"/>
              <a:lumOff val="80000"/>
              <a:alpha val="75000"/>
            </a:schemeClr>
          </a:solidFill>
        </p:spPr>
        <p:txBody>
          <a:bodyPr/>
          <a:lstStyle/>
          <a:p>
            <a:pPr marL="0" indent="0" algn="ctr">
              <a:lnSpc>
                <a:spcPts val="4500"/>
              </a:lnSpc>
              <a:buNone/>
            </a:pPr>
            <a:endParaRPr lang="en-US" sz="7200" dirty="0" smtClean="0">
              <a:solidFill>
                <a:schemeClr val="accent5">
                  <a:lumMod val="50000"/>
                </a:schemeClr>
              </a:solidFill>
            </a:endParaRPr>
          </a:p>
          <a:p>
            <a:pPr marL="0" indent="0" algn="ctr">
              <a:lnSpc>
                <a:spcPts val="4500"/>
              </a:lnSpc>
              <a:buNone/>
            </a:pPr>
            <a:r>
              <a:rPr lang="en-US" sz="7200" dirty="0" smtClean="0">
                <a:solidFill>
                  <a:schemeClr val="accent5">
                    <a:lumMod val="50000"/>
                  </a:schemeClr>
                </a:solidFill>
              </a:rPr>
              <a:t>Crosswalk/Mappings </a:t>
            </a:r>
            <a:endParaRPr lang="en-US" sz="7200" dirty="0" smtClean="0">
              <a:solidFill>
                <a:schemeClr val="accent5">
                  <a:lumMod val="50000"/>
                </a:schemeClr>
              </a:solidFill>
            </a:endParaRPr>
          </a:p>
        </p:txBody>
      </p:sp>
    </p:spTree>
    <p:extLst>
      <p:ext uri="{BB962C8B-B14F-4D97-AF65-F5344CB8AC3E}">
        <p14:creationId xmlns:p14="http://schemas.microsoft.com/office/powerpoint/2010/main" val="18595104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ot; &quot;"/>
          <p:cNvPicPr>
            <a:picLocks noChangeAspect="1"/>
          </p:cNvPicPr>
          <p:nvPr/>
        </p:nvPicPr>
        <p:blipFill rotWithShape="1">
          <a:blip r:embed="rId3" cstate="print">
            <a:extLst>
              <a:ext uri="{28A0092B-C50C-407E-A947-70E740481C1C}">
                <a14:useLocalDpi xmlns:a14="http://schemas.microsoft.com/office/drawing/2010/main" val="0"/>
              </a:ext>
            </a:extLst>
          </a:blip>
          <a:srcRect t="5474" b="36888"/>
          <a:stretch/>
        </p:blipFill>
        <p:spPr>
          <a:xfrm>
            <a:off x="0" y="0"/>
            <a:ext cx="10165676" cy="3790950"/>
          </a:xfrm>
          <a:prstGeom prst="rect">
            <a:avLst/>
          </a:prstGeom>
        </p:spPr>
      </p:pic>
      <p:sp>
        <p:nvSpPr>
          <p:cNvPr id="5" name="Title 1" descr="DEFINITIONS: ICD-10-CM&#10;&#10;"/>
          <p:cNvSpPr txBox="1">
            <a:spLocks/>
          </p:cNvSpPr>
          <p:nvPr/>
        </p:nvSpPr>
        <p:spPr bwMode="auto">
          <a:xfrm>
            <a:off x="28074" y="4486275"/>
            <a:ext cx="88392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3300">
                <a:solidFill>
                  <a:schemeClr val="tx2"/>
                </a:solidFill>
                <a:latin typeface="Agency FB" panose="020B0503020202020204" pitchFamily="34" charset="0"/>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gn="r">
              <a:lnSpc>
                <a:spcPts val="4000"/>
              </a:lnSpc>
            </a:pPr>
            <a:r>
              <a:rPr lang="en-US" sz="4800" kern="0" dirty="0" smtClean="0">
                <a:solidFill>
                  <a:schemeClr val="accent5">
                    <a:lumMod val="50000"/>
                  </a:schemeClr>
                </a:solidFill>
              </a:rPr>
              <a:t>DEFINITIONS</a:t>
            </a:r>
            <a:r>
              <a:rPr lang="en-US" sz="8800" kern="0" dirty="0" smtClean="0">
                <a:solidFill>
                  <a:schemeClr val="accent5">
                    <a:lumMod val="50000"/>
                  </a:schemeClr>
                </a:solidFill>
              </a:rPr>
              <a:t>: ICD-10-CM</a:t>
            </a:r>
            <a:r>
              <a:rPr lang="en-US" sz="6000" kern="0" dirty="0" smtClean="0">
                <a:solidFill>
                  <a:schemeClr val="accent5">
                    <a:lumMod val="50000"/>
                  </a:schemeClr>
                </a:solidFill>
              </a:rPr>
              <a:t/>
            </a:r>
            <a:br>
              <a:rPr lang="en-US" sz="6000" kern="0" dirty="0" smtClean="0">
                <a:solidFill>
                  <a:schemeClr val="accent5">
                    <a:lumMod val="50000"/>
                  </a:schemeClr>
                </a:solidFill>
              </a:rPr>
            </a:br>
            <a:endParaRPr lang="en-US" sz="4400" kern="0" dirty="0">
              <a:solidFill>
                <a:schemeClr val="accent5">
                  <a:lumMod val="50000"/>
                </a:schemeClr>
              </a:solidFill>
            </a:endParaRPr>
          </a:p>
        </p:txBody>
      </p:sp>
      <p:sp>
        <p:nvSpPr>
          <p:cNvPr id="3" name="Content Placeholder 2"/>
          <p:cNvSpPr>
            <a:spLocks noGrp="1"/>
          </p:cNvSpPr>
          <p:nvPr>
            <p:ph idx="4294967295"/>
          </p:nvPr>
        </p:nvSpPr>
        <p:spPr>
          <a:xfrm>
            <a:off x="0" y="409574"/>
            <a:ext cx="9144000" cy="2771776"/>
          </a:xfrm>
          <a:solidFill>
            <a:schemeClr val="accent5">
              <a:lumMod val="20000"/>
              <a:lumOff val="80000"/>
              <a:alpha val="90000"/>
            </a:schemeClr>
          </a:solidFill>
        </p:spPr>
        <p:txBody>
          <a:bodyPr/>
          <a:lstStyle/>
          <a:p>
            <a:pPr marL="342900" lvl="1" indent="0">
              <a:lnSpc>
                <a:spcPts val="3000"/>
              </a:lnSpc>
              <a:buNone/>
            </a:pPr>
            <a:r>
              <a:rPr lang="en-US" sz="3200" u="sng" dirty="0" smtClean="0">
                <a:solidFill>
                  <a:schemeClr val="accent5">
                    <a:lumMod val="50000"/>
                  </a:schemeClr>
                </a:solidFill>
              </a:rPr>
              <a:t/>
            </a:r>
            <a:br>
              <a:rPr lang="en-US" sz="3200" u="sng" dirty="0" smtClean="0">
                <a:solidFill>
                  <a:schemeClr val="accent5">
                    <a:lumMod val="50000"/>
                  </a:schemeClr>
                </a:solidFill>
              </a:rPr>
            </a:br>
            <a:r>
              <a:rPr lang="en-US" sz="3200" u="sng" dirty="0" smtClean="0">
                <a:solidFill>
                  <a:schemeClr val="accent5">
                    <a:lumMod val="50000"/>
                  </a:schemeClr>
                </a:solidFill>
              </a:rPr>
              <a:t>Initial Encounter</a:t>
            </a:r>
            <a:r>
              <a:rPr lang="en-US" sz="3200" dirty="0" smtClean="0">
                <a:solidFill>
                  <a:schemeClr val="accent5">
                    <a:lumMod val="50000"/>
                  </a:schemeClr>
                </a:solidFill>
              </a:rPr>
              <a:t>: </a:t>
            </a:r>
            <a:r>
              <a:rPr lang="en-US" sz="2800" dirty="0" smtClean="0">
                <a:solidFill>
                  <a:schemeClr val="accent5">
                    <a:lumMod val="50000"/>
                  </a:schemeClr>
                </a:solidFill>
              </a:rPr>
              <a:t>first </a:t>
            </a:r>
            <a:r>
              <a:rPr lang="en-US" sz="2800" dirty="0">
                <a:solidFill>
                  <a:schemeClr val="accent5">
                    <a:lumMod val="50000"/>
                  </a:schemeClr>
                </a:solidFill>
              </a:rPr>
              <a:t>time treatment for this condition with this </a:t>
            </a:r>
            <a:r>
              <a:rPr lang="en-US" sz="2800" dirty="0" smtClean="0">
                <a:solidFill>
                  <a:schemeClr val="accent5">
                    <a:lumMod val="50000"/>
                  </a:schemeClr>
                </a:solidFill>
              </a:rPr>
              <a:t>provider </a:t>
            </a:r>
            <a:r>
              <a:rPr lang="en-US" sz="1050" dirty="0" smtClean="0">
                <a:solidFill>
                  <a:schemeClr val="accent5">
                    <a:lumMod val="50000"/>
                  </a:schemeClr>
                </a:solidFill>
              </a:rPr>
              <a:t> </a:t>
            </a:r>
            <a:endParaRPr lang="en-US" sz="2800" u="sng" dirty="0">
              <a:solidFill>
                <a:schemeClr val="accent5">
                  <a:lumMod val="50000"/>
                </a:schemeClr>
              </a:solidFill>
            </a:endParaRPr>
          </a:p>
          <a:p>
            <a:pPr marL="342900" lvl="1" indent="0">
              <a:lnSpc>
                <a:spcPts val="3000"/>
              </a:lnSpc>
              <a:buNone/>
            </a:pPr>
            <a:r>
              <a:rPr lang="en-US" sz="3200" u="sng" dirty="0" smtClean="0">
                <a:solidFill>
                  <a:schemeClr val="accent5">
                    <a:lumMod val="50000"/>
                  </a:schemeClr>
                </a:solidFill>
              </a:rPr>
              <a:t>Subsequent Encounter</a:t>
            </a:r>
            <a:r>
              <a:rPr lang="en-US" sz="3200" dirty="0" smtClean="0">
                <a:solidFill>
                  <a:schemeClr val="accent5">
                    <a:lumMod val="50000"/>
                  </a:schemeClr>
                </a:solidFill>
              </a:rPr>
              <a:t>: </a:t>
            </a:r>
            <a:r>
              <a:rPr lang="en-US" sz="2800" dirty="0" smtClean="0">
                <a:solidFill>
                  <a:schemeClr val="accent5">
                    <a:lumMod val="50000"/>
                  </a:schemeClr>
                </a:solidFill>
              </a:rPr>
              <a:t>second </a:t>
            </a:r>
            <a:r>
              <a:rPr lang="en-US" sz="2800" dirty="0">
                <a:solidFill>
                  <a:schemeClr val="accent5">
                    <a:lumMod val="50000"/>
                  </a:schemeClr>
                </a:solidFill>
              </a:rPr>
              <a:t>or more treatment for condition with this </a:t>
            </a:r>
            <a:r>
              <a:rPr lang="en-US" sz="2800" dirty="0" smtClean="0">
                <a:solidFill>
                  <a:schemeClr val="accent5">
                    <a:lumMod val="50000"/>
                  </a:schemeClr>
                </a:solidFill>
              </a:rPr>
              <a:t>provider </a:t>
            </a:r>
            <a:endParaRPr lang="en-US" sz="2800" u="sng" dirty="0">
              <a:solidFill>
                <a:schemeClr val="accent5">
                  <a:lumMod val="50000"/>
                </a:schemeClr>
              </a:solidFill>
            </a:endParaRPr>
          </a:p>
          <a:p>
            <a:pPr marL="342900" lvl="1" indent="0">
              <a:lnSpc>
                <a:spcPts val="3000"/>
              </a:lnSpc>
              <a:buNone/>
            </a:pPr>
            <a:r>
              <a:rPr lang="en-US" sz="3200" u="sng" dirty="0" err="1" smtClean="0">
                <a:solidFill>
                  <a:schemeClr val="accent5">
                    <a:lumMod val="50000"/>
                  </a:schemeClr>
                </a:solidFill>
              </a:rPr>
              <a:t>Sequela</a:t>
            </a:r>
            <a:r>
              <a:rPr lang="en-US" sz="3200" dirty="0" smtClean="0">
                <a:solidFill>
                  <a:schemeClr val="accent5">
                    <a:lumMod val="50000"/>
                  </a:schemeClr>
                </a:solidFill>
              </a:rPr>
              <a:t>: </a:t>
            </a:r>
            <a:r>
              <a:rPr lang="en-US" sz="2800" dirty="0" smtClean="0">
                <a:solidFill>
                  <a:schemeClr val="accent5">
                    <a:lumMod val="50000"/>
                  </a:schemeClr>
                </a:solidFill>
              </a:rPr>
              <a:t>treatment </a:t>
            </a:r>
            <a:r>
              <a:rPr lang="en-US" sz="2800" dirty="0">
                <a:solidFill>
                  <a:schemeClr val="accent5">
                    <a:lumMod val="50000"/>
                  </a:schemeClr>
                </a:solidFill>
              </a:rPr>
              <a:t>for residual conditions after the healing or acute phase is over</a:t>
            </a:r>
          </a:p>
        </p:txBody>
      </p:sp>
    </p:spTree>
    <p:extLst>
      <p:ext uri="{BB962C8B-B14F-4D97-AF65-F5344CB8AC3E}">
        <p14:creationId xmlns:p14="http://schemas.microsoft.com/office/powerpoint/2010/main" val="12882218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ot; &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2450"/>
            <a:ext cx="9144000" cy="6117336"/>
          </a:xfrm>
          <a:prstGeom prst="rect">
            <a:avLst/>
          </a:prstGeom>
        </p:spPr>
      </p:pic>
      <p:sp>
        <p:nvSpPr>
          <p:cNvPr id="5" name="Rectangle 4" descr="&quot; &quot;"/>
          <p:cNvSpPr/>
          <p:nvPr/>
        </p:nvSpPr>
        <p:spPr bwMode="auto">
          <a:xfrm>
            <a:off x="-228600" y="-461442"/>
            <a:ext cx="9601200" cy="6026327"/>
          </a:xfrm>
          <a:prstGeom prst="rect">
            <a:avLst/>
          </a:prstGeom>
          <a:solidFill>
            <a:schemeClr val="bg2">
              <a:alpha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ctrTitle" idx="4294967295"/>
          </p:nvPr>
        </p:nvSpPr>
        <p:spPr>
          <a:xfrm>
            <a:off x="1143000" y="4019550"/>
            <a:ext cx="7772400" cy="1101725"/>
          </a:xfrm>
        </p:spPr>
        <p:txBody>
          <a:bodyPr/>
          <a:lstStyle/>
          <a:p>
            <a:pPr algn="r"/>
            <a:r>
              <a:rPr lang="en-US" sz="8000" dirty="0" smtClean="0">
                <a:solidFill>
                  <a:schemeClr val="accent5">
                    <a:lumMod val="50000"/>
                  </a:schemeClr>
                </a:solidFill>
              </a:rPr>
              <a:t>Documentation</a:t>
            </a:r>
            <a:endParaRPr lang="en-US" dirty="0">
              <a:solidFill>
                <a:schemeClr val="accent5">
                  <a:lumMod val="50000"/>
                </a:schemeClr>
              </a:solidFill>
            </a:endParaRPr>
          </a:p>
        </p:txBody>
      </p:sp>
      <p:sp>
        <p:nvSpPr>
          <p:cNvPr id="4" name="Content Placeholder 6" descr="Where: CPRS Notes Tab                                                                                     &#10;What: Documentation by physicians and advanced practice nurses&#10;Why: Not for billing &#10;"/>
          <p:cNvSpPr txBox="1">
            <a:spLocks/>
          </p:cNvSpPr>
          <p:nvPr/>
        </p:nvSpPr>
        <p:spPr bwMode="auto">
          <a:xfrm>
            <a:off x="4114800" y="285750"/>
            <a:ext cx="5029200" cy="3043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har char="•"/>
              <a:defRPr sz="2400">
                <a:solidFill>
                  <a:schemeClr val="tx1"/>
                </a:solidFill>
                <a:latin typeface="Agency FB" panose="020B0503020202020204" pitchFamily="34" charset="0"/>
                <a:ea typeface="+mn-ea"/>
                <a:cs typeface="+mn-cs"/>
              </a:defRPr>
            </a:lvl1pPr>
            <a:lvl2pPr marL="557213" indent="-214313" algn="l" rtl="0" eaLnBrk="1" fontAlgn="base" hangingPunct="1">
              <a:spcBef>
                <a:spcPct val="20000"/>
              </a:spcBef>
              <a:spcAft>
                <a:spcPct val="0"/>
              </a:spcAft>
              <a:buChar char="–"/>
              <a:defRPr sz="2100">
                <a:solidFill>
                  <a:schemeClr val="tx1"/>
                </a:solidFill>
                <a:latin typeface="Agency FB" panose="020B0503020202020204" pitchFamily="34" charset="0"/>
              </a:defRPr>
            </a:lvl2pPr>
            <a:lvl3pPr marL="857250" indent="-171450" algn="l" rtl="0" eaLnBrk="1" fontAlgn="base" hangingPunct="1">
              <a:spcBef>
                <a:spcPct val="20000"/>
              </a:spcBef>
              <a:spcAft>
                <a:spcPct val="0"/>
              </a:spcAft>
              <a:buChar char="•"/>
              <a:defRPr sz="1800">
                <a:solidFill>
                  <a:schemeClr val="tx1"/>
                </a:solidFill>
                <a:latin typeface="Agency FB" panose="020B0503020202020204" pitchFamily="34" charset="0"/>
              </a:defRPr>
            </a:lvl3pPr>
            <a:lvl4pPr marL="1200150" indent="-171450" algn="l" rtl="0" eaLnBrk="1" fontAlgn="base" hangingPunct="1">
              <a:spcBef>
                <a:spcPct val="20000"/>
              </a:spcBef>
              <a:spcAft>
                <a:spcPct val="0"/>
              </a:spcAft>
              <a:buChar char="–"/>
              <a:defRPr sz="1500">
                <a:solidFill>
                  <a:schemeClr val="tx1"/>
                </a:solidFill>
                <a:latin typeface="Agency FB" panose="020B0503020202020204" pitchFamily="34" charset="0"/>
              </a:defRPr>
            </a:lvl4pPr>
            <a:lvl5pPr marL="1543050" indent="-171450" algn="l" rtl="0" eaLnBrk="1" fontAlgn="base" hangingPunct="1">
              <a:spcBef>
                <a:spcPct val="20000"/>
              </a:spcBef>
              <a:spcAft>
                <a:spcPct val="0"/>
              </a:spcAft>
              <a:buChar char="»"/>
              <a:defRPr sz="1500">
                <a:solidFill>
                  <a:schemeClr val="tx1"/>
                </a:solidFill>
                <a:latin typeface="Agency FB" panose="020B0503020202020204" pitchFamily="34" charset="0"/>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a:lstStyle>
          <a:p>
            <a:pPr marL="0" indent="0">
              <a:lnSpc>
                <a:spcPts val="3000"/>
              </a:lnSpc>
              <a:buFontTx/>
              <a:buNone/>
            </a:pPr>
            <a:r>
              <a:rPr lang="en-US" sz="3200" b="1" kern="0" dirty="0" smtClean="0">
                <a:solidFill>
                  <a:schemeClr val="accent5">
                    <a:lumMod val="50000"/>
                  </a:schemeClr>
                </a:solidFill>
              </a:rPr>
              <a:t>Where</a:t>
            </a:r>
            <a:r>
              <a:rPr lang="en-US" sz="3200" kern="0" dirty="0" smtClean="0">
                <a:solidFill>
                  <a:schemeClr val="accent5">
                    <a:lumMod val="50000"/>
                  </a:schemeClr>
                </a:solidFill>
              </a:rPr>
              <a:t>: CPRS Notes Tab </a:t>
            </a:r>
            <a:r>
              <a:rPr lang="en-US" sz="1100" kern="0" dirty="0" smtClean="0">
                <a:solidFill>
                  <a:schemeClr val="accent5">
                    <a:lumMod val="50000"/>
                  </a:schemeClr>
                </a:solidFill>
              </a:rPr>
              <a:t>                                                                                    </a:t>
            </a:r>
            <a:endParaRPr lang="en-US" sz="3200" kern="0" dirty="0" smtClean="0">
              <a:solidFill>
                <a:schemeClr val="accent5">
                  <a:lumMod val="50000"/>
                </a:schemeClr>
              </a:solidFill>
            </a:endParaRPr>
          </a:p>
          <a:p>
            <a:pPr marL="0" indent="0">
              <a:lnSpc>
                <a:spcPts val="3000"/>
              </a:lnSpc>
              <a:buFontTx/>
              <a:buNone/>
            </a:pPr>
            <a:r>
              <a:rPr lang="en-US" sz="3200" b="1" kern="0" dirty="0" smtClean="0">
                <a:solidFill>
                  <a:schemeClr val="accent5">
                    <a:lumMod val="50000"/>
                  </a:schemeClr>
                </a:solidFill>
              </a:rPr>
              <a:t>Why</a:t>
            </a:r>
            <a:r>
              <a:rPr lang="en-US" sz="3200" kern="0" dirty="0" smtClean="0">
                <a:solidFill>
                  <a:schemeClr val="accent5">
                    <a:lumMod val="50000"/>
                  </a:schemeClr>
                </a:solidFill>
              </a:rPr>
              <a:t>: Not just for billing </a:t>
            </a:r>
          </a:p>
          <a:p>
            <a:pPr marL="0" indent="0">
              <a:lnSpc>
                <a:spcPts val="3000"/>
              </a:lnSpc>
              <a:buFontTx/>
              <a:buNone/>
            </a:pPr>
            <a:endParaRPr lang="en-US" sz="3200" kern="0" dirty="0" smtClean="0">
              <a:solidFill>
                <a:schemeClr val="accent5">
                  <a:lumMod val="50000"/>
                </a:schemeClr>
              </a:solidFill>
            </a:endParaRPr>
          </a:p>
          <a:p>
            <a:pPr marL="0" indent="0">
              <a:lnSpc>
                <a:spcPts val="3000"/>
              </a:lnSpc>
              <a:buFontTx/>
              <a:buNone/>
            </a:pPr>
            <a:endParaRPr lang="en-US" sz="3200" kern="0" dirty="0">
              <a:solidFill>
                <a:schemeClr val="accent5">
                  <a:lumMod val="50000"/>
                </a:schemeClr>
              </a:solidFill>
            </a:endParaRPr>
          </a:p>
        </p:txBody>
      </p:sp>
    </p:spTree>
    <p:extLst>
      <p:ext uri="{BB962C8B-B14F-4D97-AF65-F5344CB8AC3E}">
        <p14:creationId xmlns:p14="http://schemas.microsoft.com/office/powerpoint/2010/main" val="34417363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quot; &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528599"/>
            <a:ext cx="9220200" cy="6149873"/>
          </a:xfrm>
          <a:prstGeom prst="rect">
            <a:avLst/>
          </a:prstGeom>
        </p:spPr>
      </p:pic>
      <p:sp>
        <p:nvSpPr>
          <p:cNvPr id="5" name="Content Placeholder 6" descr="Specificity"/>
          <p:cNvSpPr txBox="1">
            <a:spLocks/>
          </p:cNvSpPr>
          <p:nvPr/>
        </p:nvSpPr>
        <p:spPr bwMode="auto">
          <a:xfrm>
            <a:off x="-457200" y="-443163"/>
            <a:ext cx="10363200" cy="5619750"/>
          </a:xfrm>
          <a:prstGeom prst="rect">
            <a:avLst/>
          </a:prstGeom>
          <a:solidFill>
            <a:schemeClr val="bg2">
              <a:alpha val="50000"/>
            </a:schemeClr>
          </a:solidFill>
          <a:ln>
            <a:noFill/>
          </a:ln>
          <a:effectLst/>
          <a:extLst/>
        </p:spPr>
        <p:txBody>
          <a:bodyPr vert="horz" wrap="square" lIns="91440" tIns="45720" rIns="91440" bIns="45720" numCol="1" anchor="t" anchorCtr="0" compatLnSpc="1">
            <a:prstTxWarp prst="textNoShape">
              <a:avLst/>
            </a:prstTxWarp>
          </a:bodyPr>
          <a:lstStyle>
            <a:lvl1pPr marL="257175" indent="-257175" algn="l" rtl="0" eaLnBrk="1" fontAlgn="base" hangingPunct="1">
              <a:spcBef>
                <a:spcPct val="20000"/>
              </a:spcBef>
              <a:spcAft>
                <a:spcPct val="0"/>
              </a:spcAft>
              <a:buChar char="•"/>
              <a:defRPr sz="2400">
                <a:solidFill>
                  <a:schemeClr val="tx1"/>
                </a:solidFill>
                <a:latin typeface="Agency FB" panose="020B0503020202020204" pitchFamily="34" charset="0"/>
                <a:ea typeface="+mn-ea"/>
                <a:cs typeface="+mn-cs"/>
              </a:defRPr>
            </a:lvl1pPr>
            <a:lvl2pPr marL="557213" indent="-214313" algn="l" rtl="0" eaLnBrk="1" fontAlgn="base" hangingPunct="1">
              <a:spcBef>
                <a:spcPct val="20000"/>
              </a:spcBef>
              <a:spcAft>
                <a:spcPct val="0"/>
              </a:spcAft>
              <a:buChar char="–"/>
              <a:defRPr sz="2100">
                <a:solidFill>
                  <a:schemeClr val="tx1"/>
                </a:solidFill>
                <a:latin typeface="Agency FB" panose="020B0503020202020204" pitchFamily="34" charset="0"/>
              </a:defRPr>
            </a:lvl2pPr>
            <a:lvl3pPr marL="857250" indent="-171450" algn="l" rtl="0" eaLnBrk="1" fontAlgn="base" hangingPunct="1">
              <a:spcBef>
                <a:spcPct val="20000"/>
              </a:spcBef>
              <a:spcAft>
                <a:spcPct val="0"/>
              </a:spcAft>
              <a:buChar char="•"/>
              <a:defRPr sz="1800">
                <a:solidFill>
                  <a:schemeClr val="tx1"/>
                </a:solidFill>
                <a:latin typeface="Agency FB" panose="020B0503020202020204" pitchFamily="34" charset="0"/>
              </a:defRPr>
            </a:lvl3pPr>
            <a:lvl4pPr marL="1200150" indent="-171450" algn="l" rtl="0" eaLnBrk="1" fontAlgn="base" hangingPunct="1">
              <a:spcBef>
                <a:spcPct val="20000"/>
              </a:spcBef>
              <a:spcAft>
                <a:spcPct val="0"/>
              </a:spcAft>
              <a:buChar char="–"/>
              <a:defRPr sz="1500">
                <a:solidFill>
                  <a:schemeClr val="tx1"/>
                </a:solidFill>
                <a:latin typeface="Agency FB" panose="020B0503020202020204" pitchFamily="34" charset="0"/>
              </a:defRPr>
            </a:lvl4pPr>
            <a:lvl5pPr marL="1543050" indent="-171450" algn="l" rtl="0" eaLnBrk="1" fontAlgn="base" hangingPunct="1">
              <a:spcBef>
                <a:spcPct val="20000"/>
              </a:spcBef>
              <a:spcAft>
                <a:spcPct val="0"/>
              </a:spcAft>
              <a:buChar char="»"/>
              <a:defRPr sz="1500">
                <a:solidFill>
                  <a:schemeClr val="tx1"/>
                </a:solidFill>
                <a:latin typeface="Agency FB" panose="020B0503020202020204" pitchFamily="34" charset="0"/>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a:lstStyle>
          <a:p>
            <a:pPr marL="0" indent="0">
              <a:lnSpc>
                <a:spcPts val="3000"/>
              </a:lnSpc>
              <a:buFontTx/>
              <a:buNone/>
            </a:pPr>
            <a:endParaRPr lang="en-US" sz="8000" kern="0" dirty="0" smtClean="0">
              <a:solidFill>
                <a:schemeClr val="accent5">
                  <a:lumMod val="50000"/>
                </a:schemeClr>
              </a:solidFill>
            </a:endParaRPr>
          </a:p>
          <a:p>
            <a:pPr marL="0" indent="0">
              <a:lnSpc>
                <a:spcPts val="3000"/>
              </a:lnSpc>
              <a:buFontTx/>
              <a:buNone/>
            </a:pPr>
            <a:endParaRPr lang="en-US" sz="8000" kern="0" dirty="0">
              <a:solidFill>
                <a:schemeClr val="accent5">
                  <a:lumMod val="50000"/>
                </a:schemeClr>
              </a:solidFill>
            </a:endParaRPr>
          </a:p>
          <a:p>
            <a:pPr marL="0" indent="0">
              <a:lnSpc>
                <a:spcPts val="3000"/>
              </a:lnSpc>
              <a:buFontTx/>
              <a:buNone/>
            </a:pPr>
            <a:endParaRPr lang="en-US" sz="8000" kern="0" dirty="0" smtClean="0">
              <a:solidFill>
                <a:schemeClr val="accent5">
                  <a:lumMod val="50000"/>
                </a:schemeClr>
              </a:solidFill>
            </a:endParaRPr>
          </a:p>
          <a:p>
            <a:pPr marL="0" indent="0">
              <a:lnSpc>
                <a:spcPts val="3000"/>
              </a:lnSpc>
              <a:buFontTx/>
              <a:buNone/>
            </a:pPr>
            <a:endParaRPr lang="en-US" sz="8000" kern="0" dirty="0">
              <a:solidFill>
                <a:schemeClr val="accent5">
                  <a:lumMod val="50000"/>
                </a:schemeClr>
              </a:solidFill>
            </a:endParaRPr>
          </a:p>
          <a:p>
            <a:pPr marL="0" indent="0">
              <a:lnSpc>
                <a:spcPts val="3000"/>
              </a:lnSpc>
              <a:buFontTx/>
              <a:buNone/>
            </a:pPr>
            <a:endParaRPr lang="en-US" sz="8000" kern="0" dirty="0" smtClean="0">
              <a:solidFill>
                <a:schemeClr val="accent5">
                  <a:lumMod val="50000"/>
                </a:schemeClr>
              </a:solidFill>
            </a:endParaRPr>
          </a:p>
          <a:p>
            <a:pPr marL="0" indent="0">
              <a:lnSpc>
                <a:spcPts val="3000"/>
              </a:lnSpc>
              <a:buFontTx/>
              <a:buNone/>
            </a:pPr>
            <a:endParaRPr lang="en-US" sz="8000" kern="0" dirty="0">
              <a:solidFill>
                <a:schemeClr val="accent5">
                  <a:lumMod val="50000"/>
                </a:schemeClr>
              </a:solidFill>
            </a:endParaRPr>
          </a:p>
          <a:p>
            <a:pPr marL="0" indent="0">
              <a:lnSpc>
                <a:spcPts val="3000"/>
              </a:lnSpc>
              <a:buFontTx/>
              <a:buNone/>
            </a:pPr>
            <a:endParaRPr lang="en-US" sz="8000" kern="0" dirty="0" smtClean="0">
              <a:solidFill>
                <a:schemeClr val="accent5">
                  <a:lumMod val="50000"/>
                </a:schemeClr>
              </a:solidFill>
            </a:endParaRPr>
          </a:p>
          <a:p>
            <a:pPr marL="0" indent="0">
              <a:lnSpc>
                <a:spcPts val="3000"/>
              </a:lnSpc>
              <a:buNone/>
            </a:pPr>
            <a:endParaRPr lang="en-US" sz="8000" kern="0" dirty="0" smtClean="0">
              <a:solidFill>
                <a:schemeClr val="accent5">
                  <a:lumMod val="50000"/>
                </a:schemeClr>
              </a:solidFill>
            </a:endParaRPr>
          </a:p>
          <a:p>
            <a:pPr marL="0" indent="0">
              <a:lnSpc>
                <a:spcPts val="3000"/>
              </a:lnSpc>
              <a:buNone/>
            </a:pPr>
            <a:r>
              <a:rPr lang="en-US" sz="8000" kern="0" dirty="0" smtClean="0">
                <a:solidFill>
                  <a:schemeClr val="bg2">
                    <a:lumMod val="10000"/>
                  </a:schemeClr>
                </a:solidFill>
              </a:rPr>
              <a:t>	SPECIFICITY</a:t>
            </a:r>
          </a:p>
        </p:txBody>
      </p:sp>
    </p:spTree>
    <p:extLst>
      <p:ext uri="{BB962C8B-B14F-4D97-AF65-F5344CB8AC3E}">
        <p14:creationId xmlns:p14="http://schemas.microsoft.com/office/powerpoint/2010/main" val="42143740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quot; &quot;"/>
          <p:cNvSpPr/>
          <p:nvPr/>
        </p:nvSpPr>
        <p:spPr bwMode="auto">
          <a:xfrm>
            <a:off x="4011" y="3867150"/>
            <a:ext cx="9144000" cy="1305512"/>
          </a:xfrm>
          <a:prstGeom prst="rect">
            <a:avLst/>
          </a:prstGeom>
          <a:solidFill>
            <a:schemeClr val="accent1">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lvl="1" eaLnBrk="0" fontAlgn="base" hangingPunct="0">
              <a:spcBef>
                <a:spcPct val="0"/>
              </a:spcBef>
              <a:spcAft>
                <a:spcPct val="0"/>
              </a:spcAft>
            </a:pPr>
            <a:endParaRPr lang="en-US" sz="5400" dirty="0" smtClean="0">
              <a:solidFill>
                <a:schemeClr val="accent4">
                  <a:lumMod val="20000"/>
                  <a:lumOff val="80000"/>
                </a:schemeClr>
              </a:solidFill>
              <a:latin typeface="Agency FB" panose="020B0503020202020204" pitchFamily="34" charset="0"/>
            </a:endParaRPr>
          </a:p>
        </p:txBody>
      </p:sp>
      <p:sp>
        <p:nvSpPr>
          <p:cNvPr id="2" name="Title 1" descr="Impact of "/>
          <p:cNvSpPr>
            <a:spLocks noGrp="1"/>
          </p:cNvSpPr>
          <p:nvPr>
            <p:ph type="title" idx="4294967295"/>
          </p:nvPr>
        </p:nvSpPr>
        <p:spPr>
          <a:xfrm>
            <a:off x="461211" y="4094742"/>
            <a:ext cx="4114800" cy="857250"/>
          </a:xfrm>
        </p:spPr>
        <p:txBody>
          <a:bodyPr>
            <a:noAutofit/>
          </a:bodyPr>
          <a:lstStyle/>
          <a:p>
            <a:pPr algn="l"/>
            <a:r>
              <a:rPr lang="en-US" sz="8800" dirty="0" smtClean="0">
                <a:solidFill>
                  <a:schemeClr val="accent4">
                    <a:lumMod val="20000"/>
                    <a:lumOff val="80000"/>
                  </a:schemeClr>
                </a:solidFill>
              </a:rPr>
              <a:t>IMPACT OF</a:t>
            </a:r>
            <a:endParaRPr lang="en-US" sz="8800" dirty="0">
              <a:solidFill>
                <a:schemeClr val="accent4">
                  <a:lumMod val="20000"/>
                  <a:lumOff val="80000"/>
                </a:schemeClr>
              </a:solidFill>
            </a:endParaRPr>
          </a:p>
        </p:txBody>
      </p:sp>
      <p:sp>
        <p:nvSpPr>
          <p:cNvPr id="10" name="Title 1" descr="Documentation and &#10;Encounter Code Selection&#10;"/>
          <p:cNvSpPr txBox="1">
            <a:spLocks/>
          </p:cNvSpPr>
          <p:nvPr/>
        </p:nvSpPr>
        <p:spPr bwMode="auto">
          <a:xfrm>
            <a:off x="3981460" y="4143375"/>
            <a:ext cx="46482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3300">
                <a:solidFill>
                  <a:schemeClr val="tx2"/>
                </a:solidFill>
                <a:latin typeface="Agency FB" panose="020B0503020202020204" pitchFamily="34" charset="0"/>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lvl="1" algn="l">
              <a:lnSpc>
                <a:spcPts val="3300"/>
              </a:lnSpc>
            </a:pPr>
            <a:r>
              <a:rPr lang="en-US" sz="3600" kern="0" dirty="0" smtClean="0">
                <a:solidFill>
                  <a:schemeClr val="accent4">
                    <a:lumMod val="20000"/>
                    <a:lumOff val="80000"/>
                  </a:schemeClr>
                </a:solidFill>
                <a:latin typeface="Agency FB" panose="020B0503020202020204" pitchFamily="34" charset="0"/>
              </a:rPr>
              <a:t>Documentation and </a:t>
            </a:r>
            <a:br>
              <a:rPr lang="en-US" sz="3600" kern="0" dirty="0" smtClean="0">
                <a:solidFill>
                  <a:schemeClr val="accent4">
                    <a:lumMod val="20000"/>
                    <a:lumOff val="80000"/>
                  </a:schemeClr>
                </a:solidFill>
                <a:latin typeface="Agency FB" panose="020B0503020202020204" pitchFamily="34" charset="0"/>
              </a:rPr>
            </a:br>
            <a:r>
              <a:rPr lang="en-US" sz="3600" kern="0" dirty="0" smtClean="0">
                <a:solidFill>
                  <a:schemeClr val="accent4">
                    <a:lumMod val="20000"/>
                    <a:lumOff val="80000"/>
                  </a:schemeClr>
                </a:solidFill>
                <a:latin typeface="Agency FB" panose="020B0503020202020204" pitchFamily="34" charset="0"/>
              </a:rPr>
              <a:t>Encounter Code Selection</a:t>
            </a:r>
            <a:endParaRPr lang="en-US" sz="3600" kern="0" dirty="0">
              <a:solidFill>
                <a:schemeClr val="accent4">
                  <a:lumMod val="20000"/>
                  <a:lumOff val="80000"/>
                </a:schemeClr>
              </a:solidFill>
              <a:latin typeface="Agency FB" panose="020B0503020202020204" pitchFamily="34" charset="0"/>
            </a:endParaRPr>
          </a:p>
        </p:txBody>
      </p:sp>
      <p:sp>
        <p:nvSpPr>
          <p:cNvPr id="3" name="Content Placeholder 2" descr="Operational Budget&#10;"/>
          <p:cNvSpPr>
            <a:spLocks noGrp="1"/>
          </p:cNvSpPr>
          <p:nvPr>
            <p:ph idx="4294967295"/>
          </p:nvPr>
        </p:nvSpPr>
        <p:spPr>
          <a:xfrm>
            <a:off x="164926" y="568350"/>
            <a:ext cx="3255556" cy="1074265"/>
          </a:xfrm>
        </p:spPr>
        <p:txBody>
          <a:bodyPr>
            <a:noAutofit/>
          </a:bodyPr>
          <a:lstStyle/>
          <a:p>
            <a:pPr marL="0" indent="0">
              <a:buNone/>
            </a:pPr>
            <a:r>
              <a:rPr lang="en-US" sz="3200" dirty="0" smtClean="0">
                <a:solidFill>
                  <a:schemeClr val="accent3">
                    <a:lumMod val="75000"/>
                  </a:schemeClr>
                </a:solidFill>
              </a:rPr>
              <a:t>Operational Budget</a:t>
            </a:r>
          </a:p>
        </p:txBody>
      </p:sp>
      <p:sp>
        <p:nvSpPr>
          <p:cNvPr id="13" name="Content Placeholder 2" descr="Performance measures"/>
          <p:cNvSpPr txBox="1">
            <a:spLocks/>
          </p:cNvSpPr>
          <p:nvPr/>
        </p:nvSpPr>
        <p:spPr bwMode="auto">
          <a:xfrm>
            <a:off x="2895600" y="576806"/>
            <a:ext cx="3255556" cy="107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257175" indent="-257175" algn="l" rtl="0" eaLnBrk="1" fontAlgn="base" hangingPunct="1">
              <a:spcBef>
                <a:spcPct val="20000"/>
              </a:spcBef>
              <a:spcAft>
                <a:spcPct val="0"/>
              </a:spcAft>
              <a:buChar char="•"/>
              <a:defRPr sz="2400">
                <a:solidFill>
                  <a:schemeClr val="tx1"/>
                </a:solidFill>
                <a:latin typeface="Agency FB" panose="020B0503020202020204" pitchFamily="34" charset="0"/>
                <a:ea typeface="+mn-ea"/>
                <a:cs typeface="+mn-cs"/>
              </a:defRPr>
            </a:lvl1pPr>
            <a:lvl2pPr marL="557213" indent="-214313" algn="l" rtl="0" eaLnBrk="1" fontAlgn="base" hangingPunct="1">
              <a:spcBef>
                <a:spcPct val="20000"/>
              </a:spcBef>
              <a:spcAft>
                <a:spcPct val="0"/>
              </a:spcAft>
              <a:buChar char="–"/>
              <a:defRPr sz="2100">
                <a:solidFill>
                  <a:schemeClr val="tx1"/>
                </a:solidFill>
                <a:latin typeface="Agency FB" panose="020B0503020202020204" pitchFamily="34" charset="0"/>
              </a:defRPr>
            </a:lvl2pPr>
            <a:lvl3pPr marL="857250" indent="-171450" algn="l" rtl="0" eaLnBrk="1" fontAlgn="base" hangingPunct="1">
              <a:spcBef>
                <a:spcPct val="20000"/>
              </a:spcBef>
              <a:spcAft>
                <a:spcPct val="0"/>
              </a:spcAft>
              <a:buChar char="•"/>
              <a:defRPr sz="1800">
                <a:solidFill>
                  <a:schemeClr val="tx1"/>
                </a:solidFill>
                <a:latin typeface="Agency FB" panose="020B0503020202020204" pitchFamily="34" charset="0"/>
              </a:defRPr>
            </a:lvl3pPr>
            <a:lvl4pPr marL="1200150" indent="-171450" algn="l" rtl="0" eaLnBrk="1" fontAlgn="base" hangingPunct="1">
              <a:spcBef>
                <a:spcPct val="20000"/>
              </a:spcBef>
              <a:spcAft>
                <a:spcPct val="0"/>
              </a:spcAft>
              <a:buChar char="–"/>
              <a:defRPr sz="1500">
                <a:solidFill>
                  <a:schemeClr val="tx1"/>
                </a:solidFill>
                <a:latin typeface="Agency FB" panose="020B0503020202020204" pitchFamily="34" charset="0"/>
              </a:defRPr>
            </a:lvl4pPr>
            <a:lvl5pPr marL="1543050" indent="-171450" algn="l" rtl="0" eaLnBrk="1" fontAlgn="base" hangingPunct="1">
              <a:spcBef>
                <a:spcPct val="20000"/>
              </a:spcBef>
              <a:spcAft>
                <a:spcPct val="0"/>
              </a:spcAft>
              <a:buChar char="»"/>
              <a:defRPr sz="1500">
                <a:solidFill>
                  <a:schemeClr val="tx1"/>
                </a:solidFill>
                <a:latin typeface="Agency FB" panose="020B0503020202020204" pitchFamily="34" charset="0"/>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a:lstStyle>
          <a:p>
            <a:pPr marL="0" indent="0">
              <a:buFontTx/>
              <a:buNone/>
            </a:pPr>
            <a:r>
              <a:rPr lang="en-US" sz="3200" kern="0" dirty="0" smtClean="0">
                <a:solidFill>
                  <a:schemeClr val="accent2">
                    <a:lumMod val="75000"/>
                  </a:schemeClr>
                </a:solidFill>
              </a:rPr>
              <a:t>Performance Measures</a:t>
            </a:r>
          </a:p>
        </p:txBody>
      </p:sp>
      <p:sp>
        <p:nvSpPr>
          <p:cNvPr id="14" name="Content Placeholder 2" descr="patient satisfaction"/>
          <p:cNvSpPr txBox="1">
            <a:spLocks/>
          </p:cNvSpPr>
          <p:nvPr/>
        </p:nvSpPr>
        <p:spPr bwMode="auto">
          <a:xfrm>
            <a:off x="6096000" y="583085"/>
            <a:ext cx="3255556" cy="107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257175" indent="-257175" algn="l" rtl="0" eaLnBrk="1" fontAlgn="base" hangingPunct="1">
              <a:spcBef>
                <a:spcPct val="20000"/>
              </a:spcBef>
              <a:spcAft>
                <a:spcPct val="0"/>
              </a:spcAft>
              <a:buChar char="•"/>
              <a:defRPr sz="2400">
                <a:solidFill>
                  <a:schemeClr val="tx1"/>
                </a:solidFill>
                <a:latin typeface="Agency FB" panose="020B0503020202020204" pitchFamily="34" charset="0"/>
                <a:ea typeface="+mn-ea"/>
                <a:cs typeface="+mn-cs"/>
              </a:defRPr>
            </a:lvl1pPr>
            <a:lvl2pPr marL="557213" indent="-214313" algn="l" rtl="0" eaLnBrk="1" fontAlgn="base" hangingPunct="1">
              <a:spcBef>
                <a:spcPct val="20000"/>
              </a:spcBef>
              <a:spcAft>
                <a:spcPct val="0"/>
              </a:spcAft>
              <a:buChar char="–"/>
              <a:defRPr sz="2100">
                <a:solidFill>
                  <a:schemeClr val="tx1"/>
                </a:solidFill>
                <a:latin typeface="Agency FB" panose="020B0503020202020204" pitchFamily="34" charset="0"/>
              </a:defRPr>
            </a:lvl2pPr>
            <a:lvl3pPr marL="857250" indent="-171450" algn="l" rtl="0" eaLnBrk="1" fontAlgn="base" hangingPunct="1">
              <a:spcBef>
                <a:spcPct val="20000"/>
              </a:spcBef>
              <a:spcAft>
                <a:spcPct val="0"/>
              </a:spcAft>
              <a:buChar char="•"/>
              <a:defRPr sz="1800">
                <a:solidFill>
                  <a:schemeClr val="tx1"/>
                </a:solidFill>
                <a:latin typeface="Agency FB" panose="020B0503020202020204" pitchFamily="34" charset="0"/>
              </a:defRPr>
            </a:lvl3pPr>
            <a:lvl4pPr marL="1200150" indent="-171450" algn="l" rtl="0" eaLnBrk="1" fontAlgn="base" hangingPunct="1">
              <a:spcBef>
                <a:spcPct val="20000"/>
              </a:spcBef>
              <a:spcAft>
                <a:spcPct val="0"/>
              </a:spcAft>
              <a:buChar char="–"/>
              <a:defRPr sz="1500">
                <a:solidFill>
                  <a:schemeClr val="tx1"/>
                </a:solidFill>
                <a:latin typeface="Agency FB" panose="020B0503020202020204" pitchFamily="34" charset="0"/>
              </a:defRPr>
            </a:lvl4pPr>
            <a:lvl5pPr marL="1543050" indent="-171450" algn="l" rtl="0" eaLnBrk="1" fontAlgn="base" hangingPunct="1">
              <a:spcBef>
                <a:spcPct val="20000"/>
              </a:spcBef>
              <a:spcAft>
                <a:spcPct val="0"/>
              </a:spcAft>
              <a:buChar char="»"/>
              <a:defRPr sz="1500">
                <a:solidFill>
                  <a:schemeClr val="tx1"/>
                </a:solidFill>
                <a:latin typeface="Agency FB" panose="020B0503020202020204" pitchFamily="34" charset="0"/>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a:lstStyle>
          <a:p>
            <a:pPr marL="0" indent="0">
              <a:buFontTx/>
              <a:buNone/>
            </a:pPr>
            <a:r>
              <a:rPr lang="en-US" sz="3200" kern="0" dirty="0" smtClean="0">
                <a:solidFill>
                  <a:schemeClr val="accent4">
                    <a:lumMod val="75000"/>
                  </a:schemeClr>
                </a:solidFill>
              </a:rPr>
              <a:t>Patient Satisfaction</a:t>
            </a:r>
          </a:p>
        </p:txBody>
      </p:sp>
      <p:grpSp>
        <p:nvGrpSpPr>
          <p:cNvPr id="12" name="Group 11" descr="Pie graph, chart icon, hands shaking icon"/>
          <p:cNvGrpSpPr/>
          <p:nvPr/>
        </p:nvGrpSpPr>
        <p:grpSpPr>
          <a:xfrm>
            <a:off x="234855" y="408244"/>
            <a:ext cx="8458200" cy="3320793"/>
            <a:chOff x="461210" y="499208"/>
            <a:chExt cx="8458200" cy="3320793"/>
          </a:xfrm>
        </p:grpSpPr>
        <p:pic>
          <p:nvPicPr>
            <p:cNvPr id="5" name="Picture 4"/>
            <p:cNvPicPr>
              <a:picLocks noChangeAspect="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62224" b="74076" l="83323" r="95226">
                          <a14:foregroundMark x1="89205" y1="63864" x2="89205" y2="63864"/>
                          <a14:foregroundMark x1="90422" y1="65481" x2="90422" y2="65481"/>
                          <a14:foregroundMark x1="92695" y1="68472" x2="92695" y2="68472"/>
                          <a14:foregroundMark x1="91802" y1="68553" x2="91802" y2="68553"/>
                          <a14:foregroundMark x1="90260" y1="68472" x2="92695" y2="70251"/>
                          <a14:foregroundMark x1="89692" y1="68553" x2="91883" y2="65885"/>
                          <a14:foregroundMark x1="91883" y1="72110" x2="91883" y2="72110"/>
                          <a14:foregroundMark x1="90747" y1="71302" x2="90747" y2="71302"/>
                          <a14:foregroundMark x1="90747" y1="71706" x2="90747" y2="71706"/>
                          <a14:foregroundMark x1="89854" y1="70655" x2="89854" y2="70655"/>
                          <a14:foregroundMark x1="89205" y1="70170" x2="89205" y2="70170"/>
                          <a14:foregroundMark x1="89042" y1="69927" x2="89042" y2="69927"/>
                        </a14:backgroundRemoval>
                      </a14:imgEffect>
                      <a14:imgEffect>
                        <a14:brightnessContrast contrast="20000"/>
                      </a14:imgEffect>
                    </a14:imgLayer>
                  </a14:imgProps>
                </a:ext>
                <a:ext uri="{28A0092B-C50C-407E-A947-70E740481C1C}">
                  <a14:useLocalDpi xmlns:a14="http://schemas.microsoft.com/office/drawing/2010/main" val="0"/>
                </a:ext>
              </a:extLst>
            </a:blip>
            <a:srcRect l="81835" t="60742" r="3286" b="24443"/>
            <a:stretch/>
          </p:blipFill>
          <p:spPr>
            <a:xfrm>
              <a:off x="461210" y="1090365"/>
              <a:ext cx="2662989" cy="2662989"/>
            </a:xfrm>
            <a:prstGeom prst="rect">
              <a:avLst/>
            </a:prstGeom>
          </p:spPr>
        </p:pic>
        <p:pic>
          <p:nvPicPr>
            <p:cNvPr id="7" name="Picture 6"/>
            <p:cNvPicPr>
              <a:picLocks noChangeAspect="1"/>
            </p:cNvPicPr>
            <p:nvPr/>
          </p:nvPicPr>
          <p:blipFill rotWithShape="1">
            <a:blip r:embed="rId5"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42963" b="54815" l="5952" r="17855"/>
                      </a14:imgEffect>
                      <a14:imgEffect>
                        <a14:brightnessContrast contrast="20000"/>
                      </a14:imgEffect>
                    </a14:imgLayer>
                  </a14:imgProps>
                </a:ext>
                <a:ext uri="{28A0092B-C50C-407E-A947-70E740481C1C}">
                  <a14:useLocalDpi xmlns:a14="http://schemas.microsoft.com/office/drawing/2010/main" val="0"/>
                </a:ext>
              </a:extLst>
            </a:blip>
            <a:srcRect l="4464" t="41482" r="80657" b="43703"/>
            <a:stretch/>
          </p:blipFill>
          <p:spPr>
            <a:xfrm>
              <a:off x="2895600" y="499208"/>
              <a:ext cx="3320793" cy="3320793"/>
            </a:xfrm>
            <a:prstGeom prst="rect">
              <a:avLst/>
            </a:prstGeom>
          </p:spPr>
        </p:pic>
        <p:pic>
          <p:nvPicPr>
            <p:cNvPr id="9" name="Picture 8"/>
            <p:cNvPicPr>
              <a:picLocks noChangeAspect="1"/>
            </p:cNvPicPr>
            <p:nvPr/>
          </p:nvPicPr>
          <p:blipFill rotWithShape="1">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backgroundRemoval t="16721" b="21971" l="59064" r="68129">
                          <a14:foregroundMark x1="60039" y1="17286" x2="60234" y2="20113"/>
                          <a14:foregroundMark x1="60136" y1="17205" x2="62671" y2="17932"/>
                          <a14:foregroundMark x1="62963" y1="18174" x2="65010" y2="18094"/>
                          <a14:foregroundMark x1="65107" y1="17932" x2="66959" y2="17367"/>
                          <a14:foregroundMark x1="67057" y1="17367" x2="67739" y2="17771"/>
                          <a14:foregroundMark x1="67641" y1="17447" x2="67739" y2="19871"/>
                          <a14:foregroundMark x1="67739" y1="19871" x2="66277" y2="20598"/>
                          <a14:foregroundMark x1="66082" y1="20679" x2="64717" y2="21648"/>
                          <a14:foregroundMark x1="64620" y1="21729" x2="62086" y2="21244"/>
                          <a14:foregroundMark x1="60039" y1="20275" x2="62183" y2="21002"/>
                          <a14:backgroundMark x1="64230" y1="21082" x2="64230" y2="21082"/>
                        </a14:backgroundRemoval>
                      </a14:imgEffect>
                      <a14:imgEffect>
                        <a14:brightnessContrast contrast="20000"/>
                      </a14:imgEffect>
                    </a14:imgLayer>
                  </a14:imgProps>
                </a:ext>
                <a:ext uri="{28A0092B-C50C-407E-A947-70E740481C1C}">
                  <a14:useLocalDpi xmlns:a14="http://schemas.microsoft.com/office/drawing/2010/main" val="0"/>
                </a:ext>
              </a:extLst>
            </a:blip>
            <a:srcRect l="59299" t="16222" r="31812" b="77937"/>
            <a:stretch/>
          </p:blipFill>
          <p:spPr>
            <a:xfrm>
              <a:off x="6173666" y="1517455"/>
              <a:ext cx="2745744" cy="2177658"/>
            </a:xfrm>
            <a:prstGeom prst="rect">
              <a:avLst/>
            </a:prstGeom>
          </p:spPr>
        </p:pic>
      </p:grpSp>
    </p:spTree>
    <p:extLst>
      <p:ext uri="{BB962C8B-B14F-4D97-AF65-F5344CB8AC3E}">
        <p14:creationId xmlns:p14="http://schemas.microsoft.com/office/powerpoint/2010/main" val="31738922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7" name="TextBox 6" descr="Change takes time..."/>
          <p:cNvSpPr txBox="1"/>
          <p:nvPr/>
        </p:nvSpPr>
        <p:spPr>
          <a:xfrm>
            <a:off x="228600" y="514350"/>
            <a:ext cx="8305800" cy="792781"/>
          </a:xfrm>
          <a:prstGeom prst="rect">
            <a:avLst/>
          </a:prstGeom>
          <a:noFill/>
        </p:spPr>
        <p:txBody>
          <a:bodyPr wrap="square" rtlCol="0">
            <a:spAutoFit/>
          </a:bodyPr>
          <a:lstStyle/>
          <a:p>
            <a:pPr>
              <a:lnSpc>
                <a:spcPts val="5000"/>
              </a:lnSpc>
            </a:pPr>
            <a:r>
              <a:rPr lang="en-US" sz="8000" dirty="0" smtClean="0">
                <a:solidFill>
                  <a:schemeClr val="bg2">
                    <a:lumMod val="90000"/>
                  </a:schemeClr>
                </a:solidFill>
                <a:latin typeface="Agency FB" panose="020B0503020202020204" pitchFamily="34" charset="0"/>
              </a:rPr>
              <a:t>CHANGE TAKES TIME…</a:t>
            </a:r>
            <a:endParaRPr lang="en-US" sz="8000" dirty="0">
              <a:solidFill>
                <a:schemeClr val="bg2">
                  <a:lumMod val="90000"/>
                </a:schemeClr>
              </a:solidFill>
              <a:latin typeface="Agency FB" panose="020B0503020202020204" pitchFamily="34" charset="0"/>
            </a:endParaRPr>
          </a:p>
        </p:txBody>
      </p:sp>
      <p:pic>
        <p:nvPicPr>
          <p:cNvPr id="3" name="Picture 2" descr="railroad tracks"/>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44578"/>
          <a:stretch/>
        </p:blipFill>
        <p:spPr>
          <a:xfrm>
            <a:off x="-76200" y="1085486"/>
            <a:ext cx="9260030" cy="3505200"/>
          </a:xfrm>
          <a:prstGeom prst="rect">
            <a:avLst/>
          </a:prstGeom>
        </p:spPr>
      </p:pic>
      <p:sp>
        <p:nvSpPr>
          <p:cNvPr id="9" name="TextBox 8" descr="and preparation"/>
          <p:cNvSpPr txBox="1"/>
          <p:nvPr/>
        </p:nvSpPr>
        <p:spPr>
          <a:xfrm>
            <a:off x="2743200" y="3904886"/>
            <a:ext cx="6236208" cy="1029064"/>
          </a:xfrm>
          <a:prstGeom prst="rect">
            <a:avLst/>
          </a:prstGeom>
          <a:noFill/>
        </p:spPr>
        <p:txBody>
          <a:bodyPr wrap="square" rtlCol="0">
            <a:spAutoFit/>
          </a:bodyPr>
          <a:lstStyle/>
          <a:p>
            <a:pPr algn="r">
              <a:lnSpc>
                <a:spcPts val="7000"/>
              </a:lnSpc>
            </a:pPr>
            <a:r>
              <a:rPr lang="en-US" sz="9600" b="1" dirty="0" smtClean="0">
                <a:solidFill>
                  <a:schemeClr val="accent5">
                    <a:lumMod val="50000"/>
                  </a:schemeClr>
                </a:solidFill>
                <a:latin typeface="Agency FB" panose="020B0503020202020204" pitchFamily="34" charset="0"/>
              </a:rPr>
              <a:t>PREPARATION</a:t>
            </a:r>
            <a:endParaRPr lang="en-US" sz="9600" b="1" dirty="0">
              <a:solidFill>
                <a:schemeClr val="accent5">
                  <a:lumMod val="50000"/>
                </a:schemeClr>
              </a:solidFill>
              <a:latin typeface="Agency FB" panose="020B0503020202020204" pitchFamily="34" charset="0"/>
            </a:endParaRPr>
          </a:p>
        </p:txBody>
      </p:sp>
      <p:sp>
        <p:nvSpPr>
          <p:cNvPr id="10" name="TextBox 9" descr="&quot; &quot;"/>
          <p:cNvSpPr txBox="1"/>
          <p:nvPr/>
        </p:nvSpPr>
        <p:spPr>
          <a:xfrm>
            <a:off x="717621" y="3867735"/>
            <a:ext cx="2482779" cy="990015"/>
          </a:xfrm>
          <a:prstGeom prst="rect">
            <a:avLst/>
          </a:prstGeom>
          <a:noFill/>
        </p:spPr>
        <p:txBody>
          <a:bodyPr wrap="square" rtlCol="0">
            <a:spAutoFit/>
          </a:bodyPr>
          <a:lstStyle/>
          <a:p>
            <a:pPr algn="r">
              <a:lnSpc>
                <a:spcPts val="7000"/>
              </a:lnSpc>
            </a:pPr>
            <a:r>
              <a:rPr lang="en-US" sz="7200" dirty="0" smtClean="0">
                <a:solidFill>
                  <a:schemeClr val="accent5">
                    <a:lumMod val="50000"/>
                  </a:schemeClr>
                </a:solidFill>
                <a:latin typeface="Agency FB" panose="020B0503020202020204" pitchFamily="34" charset="0"/>
              </a:rPr>
              <a:t>and</a:t>
            </a:r>
            <a:endParaRPr lang="en-US" sz="7200" dirty="0">
              <a:solidFill>
                <a:schemeClr val="accent5">
                  <a:lumMod val="50000"/>
                </a:schemeClr>
              </a:solidFill>
              <a:latin typeface="Agency FB" panose="020B0503020202020204" pitchFamily="34" charset="0"/>
            </a:endParaRPr>
          </a:p>
        </p:txBody>
      </p:sp>
    </p:spTree>
    <p:extLst>
      <p:ext uri="{BB962C8B-B14F-4D97-AF65-F5344CB8AC3E}">
        <p14:creationId xmlns:p14="http://schemas.microsoft.com/office/powerpoint/2010/main" val="16151043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3" name="Picture 2" descr="rail road tracks"/>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44578"/>
          <a:stretch/>
        </p:blipFill>
        <p:spPr>
          <a:xfrm>
            <a:off x="-76200" y="-1238250"/>
            <a:ext cx="9260030" cy="3505200"/>
          </a:xfrm>
          <a:prstGeom prst="rect">
            <a:avLst/>
          </a:prstGeom>
        </p:spPr>
      </p:pic>
      <p:sp>
        <p:nvSpPr>
          <p:cNvPr id="5" name="TextBox 4" descr="PREPARATION&#10;"/>
          <p:cNvSpPr txBox="1"/>
          <p:nvPr/>
        </p:nvSpPr>
        <p:spPr>
          <a:xfrm>
            <a:off x="2743200" y="1581150"/>
            <a:ext cx="6236208" cy="1029064"/>
          </a:xfrm>
          <a:prstGeom prst="rect">
            <a:avLst/>
          </a:prstGeom>
          <a:noFill/>
        </p:spPr>
        <p:txBody>
          <a:bodyPr wrap="square" rtlCol="0">
            <a:spAutoFit/>
          </a:bodyPr>
          <a:lstStyle/>
          <a:p>
            <a:pPr algn="r">
              <a:lnSpc>
                <a:spcPts val="7000"/>
              </a:lnSpc>
            </a:pPr>
            <a:r>
              <a:rPr lang="en-US" sz="9600" b="1" dirty="0" smtClean="0">
                <a:solidFill>
                  <a:schemeClr val="accent5">
                    <a:lumMod val="50000"/>
                  </a:schemeClr>
                </a:solidFill>
                <a:latin typeface="Agency FB" panose="020B0503020202020204" pitchFamily="34" charset="0"/>
              </a:rPr>
              <a:t>PREPARATION</a:t>
            </a:r>
            <a:endParaRPr lang="en-US" sz="9600" b="1" dirty="0">
              <a:solidFill>
                <a:schemeClr val="accent5">
                  <a:lumMod val="50000"/>
                </a:schemeClr>
              </a:solidFill>
              <a:latin typeface="Agency FB" panose="020B0503020202020204" pitchFamily="34" charset="0"/>
            </a:endParaRPr>
          </a:p>
        </p:txBody>
      </p:sp>
      <p:sp>
        <p:nvSpPr>
          <p:cNvPr id="6" name="TextBox 5" descr="Documentation Improvement Process&#10;My VeHU Campus Sessions&#10;National ICD-10 SharePoint site&#10;Test Accounts&#10;Problem List Conversions&#10;"/>
          <p:cNvSpPr txBox="1"/>
          <p:nvPr/>
        </p:nvSpPr>
        <p:spPr>
          <a:xfrm>
            <a:off x="254611" y="2343150"/>
            <a:ext cx="8598408" cy="2657138"/>
          </a:xfrm>
          <a:prstGeom prst="rect">
            <a:avLst/>
          </a:prstGeom>
          <a:noFill/>
        </p:spPr>
        <p:txBody>
          <a:bodyPr wrap="square" rtlCol="0">
            <a:spAutoFit/>
          </a:bodyPr>
          <a:lstStyle/>
          <a:p>
            <a:pPr marL="571500" indent="-571500">
              <a:lnSpc>
                <a:spcPts val="4000"/>
              </a:lnSpc>
              <a:buFont typeface="Wingdings" panose="05000000000000000000" pitchFamily="2" charset="2"/>
              <a:buChar char="ü"/>
            </a:pPr>
            <a:r>
              <a:rPr lang="en-US" sz="3600" dirty="0" smtClean="0">
                <a:solidFill>
                  <a:schemeClr val="accent4">
                    <a:lumMod val="20000"/>
                    <a:lumOff val="80000"/>
                  </a:schemeClr>
                </a:solidFill>
                <a:latin typeface="Agency FB" panose="020B0503020202020204" pitchFamily="34" charset="0"/>
              </a:rPr>
              <a:t>Documentation Improvement Process</a:t>
            </a:r>
          </a:p>
          <a:p>
            <a:pPr marL="571500" indent="-571500">
              <a:lnSpc>
                <a:spcPts val="4000"/>
              </a:lnSpc>
              <a:buFont typeface="Wingdings" panose="05000000000000000000" pitchFamily="2" charset="2"/>
              <a:buChar char="ü"/>
            </a:pPr>
            <a:r>
              <a:rPr lang="en-US" sz="3600" dirty="0" smtClean="0">
                <a:solidFill>
                  <a:schemeClr val="accent4">
                    <a:lumMod val="20000"/>
                    <a:lumOff val="80000"/>
                  </a:schemeClr>
                </a:solidFill>
                <a:latin typeface="Agency FB" panose="020B0503020202020204" pitchFamily="34" charset="0"/>
              </a:rPr>
              <a:t>My </a:t>
            </a:r>
            <a:r>
              <a:rPr lang="en-US" sz="3600" dirty="0" err="1" smtClean="0">
                <a:solidFill>
                  <a:schemeClr val="accent4">
                    <a:lumMod val="20000"/>
                    <a:lumOff val="80000"/>
                  </a:schemeClr>
                </a:solidFill>
                <a:latin typeface="Agency FB" panose="020B0503020202020204" pitchFamily="34" charset="0"/>
              </a:rPr>
              <a:t>VeHU</a:t>
            </a:r>
            <a:r>
              <a:rPr lang="en-US" sz="3600" dirty="0" smtClean="0">
                <a:solidFill>
                  <a:schemeClr val="accent4">
                    <a:lumMod val="20000"/>
                    <a:lumOff val="80000"/>
                  </a:schemeClr>
                </a:solidFill>
                <a:latin typeface="Agency FB" panose="020B0503020202020204" pitchFamily="34" charset="0"/>
              </a:rPr>
              <a:t> Campus Sessions</a:t>
            </a:r>
          </a:p>
          <a:p>
            <a:pPr marL="571500" indent="-571500">
              <a:lnSpc>
                <a:spcPts val="4000"/>
              </a:lnSpc>
              <a:buFont typeface="Wingdings" panose="05000000000000000000" pitchFamily="2" charset="2"/>
              <a:buChar char="ü"/>
            </a:pPr>
            <a:r>
              <a:rPr lang="en-US" sz="3600" dirty="0" smtClean="0">
                <a:solidFill>
                  <a:schemeClr val="accent4">
                    <a:lumMod val="20000"/>
                    <a:lumOff val="80000"/>
                  </a:schemeClr>
                </a:solidFill>
                <a:latin typeface="Agency FB" panose="020B0503020202020204" pitchFamily="34" charset="0"/>
              </a:rPr>
              <a:t>National ICD-10 HIM Intranet Site</a:t>
            </a:r>
          </a:p>
          <a:p>
            <a:pPr marL="571500" indent="-571500">
              <a:lnSpc>
                <a:spcPts val="4000"/>
              </a:lnSpc>
              <a:buFont typeface="Wingdings" panose="05000000000000000000" pitchFamily="2" charset="2"/>
              <a:buChar char="ü"/>
            </a:pPr>
            <a:r>
              <a:rPr lang="en-US" sz="3600" dirty="0" smtClean="0">
                <a:solidFill>
                  <a:schemeClr val="accent4">
                    <a:lumMod val="20000"/>
                    <a:lumOff val="80000"/>
                  </a:schemeClr>
                </a:solidFill>
                <a:latin typeface="Agency FB" panose="020B0503020202020204" pitchFamily="34" charset="0"/>
              </a:rPr>
              <a:t>Test Accounts</a:t>
            </a:r>
          </a:p>
          <a:p>
            <a:pPr marL="571500" indent="-571500">
              <a:lnSpc>
                <a:spcPts val="4000"/>
              </a:lnSpc>
              <a:buFont typeface="Wingdings" panose="05000000000000000000" pitchFamily="2" charset="2"/>
              <a:buChar char="ü"/>
            </a:pPr>
            <a:r>
              <a:rPr lang="en-US" sz="3600" dirty="0" smtClean="0">
                <a:solidFill>
                  <a:schemeClr val="accent4">
                    <a:lumMod val="20000"/>
                    <a:lumOff val="80000"/>
                  </a:schemeClr>
                </a:solidFill>
                <a:latin typeface="Agency FB" panose="020B0503020202020204" pitchFamily="34" charset="0"/>
              </a:rPr>
              <a:t>Problem List Conversions</a:t>
            </a:r>
          </a:p>
        </p:txBody>
      </p:sp>
    </p:spTree>
    <p:extLst>
      <p:ext uri="{BB962C8B-B14F-4D97-AF65-F5344CB8AC3E}">
        <p14:creationId xmlns:p14="http://schemas.microsoft.com/office/powerpoint/2010/main" val="32431224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5" name="Picture 4" descr="&quot; &quot;"/>
          <p:cNvPicPr>
            <a:picLocks noChangeAspect="1"/>
          </p:cNvPicPr>
          <p:nvPr/>
        </p:nvPicPr>
        <p:blipFill rotWithShape="1">
          <a:blip r:embed="rId3" cstate="print">
            <a:extLst>
              <a:ext uri="{28A0092B-C50C-407E-A947-70E740481C1C}">
                <a14:useLocalDpi xmlns:a14="http://schemas.microsoft.com/office/drawing/2010/main" val="0"/>
              </a:ext>
            </a:extLst>
          </a:blip>
          <a:srcRect t="38320" r="10290" b="4199"/>
          <a:stretch/>
        </p:blipFill>
        <p:spPr>
          <a:xfrm>
            <a:off x="-4011" y="-610361"/>
            <a:ext cx="9300412" cy="4096511"/>
          </a:xfrm>
          <a:prstGeom prst="rect">
            <a:avLst/>
          </a:prstGeom>
        </p:spPr>
      </p:pic>
      <p:sp>
        <p:nvSpPr>
          <p:cNvPr id="6" name="Title 1" descr="ICD-10"/>
          <p:cNvSpPr txBox="1">
            <a:spLocks/>
          </p:cNvSpPr>
          <p:nvPr/>
        </p:nvSpPr>
        <p:spPr>
          <a:xfrm>
            <a:off x="76200" y="1882104"/>
            <a:ext cx="7111666" cy="1604046"/>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Corbel" panose="020B0503020204020204" pitchFamily="34" charset="0"/>
                <a:ea typeface="+mj-ea"/>
                <a:cs typeface="+mj-cs"/>
              </a:defRPr>
            </a:lvl1pPr>
          </a:lstStyle>
          <a:p>
            <a:pPr algn="l"/>
            <a:r>
              <a:rPr lang="en-US" sz="16600" dirty="0" smtClean="0">
                <a:solidFill>
                  <a:srgbClr val="7BA79D">
                    <a:lumMod val="75000"/>
                  </a:srgbClr>
                </a:solidFill>
                <a:latin typeface="Agency FB" panose="020B0503020202020204" pitchFamily="34" charset="0"/>
              </a:rPr>
              <a:t>ICD-10</a:t>
            </a:r>
            <a:endParaRPr lang="en-US" sz="16600" dirty="0">
              <a:solidFill>
                <a:srgbClr val="7BA79D">
                  <a:lumMod val="75000"/>
                </a:srgbClr>
              </a:solidFill>
              <a:latin typeface="Agency FB" panose="020B0503020202020204" pitchFamily="34" charset="0"/>
            </a:endParaRPr>
          </a:p>
        </p:txBody>
      </p:sp>
      <p:sp>
        <p:nvSpPr>
          <p:cNvPr id="2" name="Title 1"/>
          <p:cNvSpPr>
            <a:spLocks noGrp="1"/>
          </p:cNvSpPr>
          <p:nvPr>
            <p:ph type="ctrTitle" idx="4294967295"/>
          </p:nvPr>
        </p:nvSpPr>
        <p:spPr>
          <a:xfrm>
            <a:off x="304800" y="3257550"/>
            <a:ext cx="8686800" cy="1103313"/>
          </a:xfrm>
        </p:spPr>
        <p:txBody>
          <a:bodyPr>
            <a:noAutofit/>
          </a:bodyPr>
          <a:lstStyle/>
          <a:p>
            <a:pPr algn="r"/>
            <a:r>
              <a:rPr lang="en-US" sz="4400" dirty="0" smtClean="0">
                <a:solidFill>
                  <a:schemeClr val="accent4">
                    <a:lumMod val="20000"/>
                    <a:lumOff val="80000"/>
                  </a:schemeClr>
                </a:solidFill>
                <a:latin typeface="Agency FB" panose="020B0503020202020204" pitchFamily="34" charset="0"/>
              </a:rPr>
              <a:t>and the </a:t>
            </a:r>
            <a:r>
              <a:rPr lang="en-US" sz="5400" dirty="0" smtClean="0">
                <a:solidFill>
                  <a:schemeClr val="accent4">
                    <a:lumMod val="20000"/>
                    <a:lumOff val="80000"/>
                  </a:schemeClr>
                </a:solidFill>
                <a:latin typeface="Agency FB" panose="020B0503020202020204" pitchFamily="34" charset="0"/>
              </a:rPr>
              <a:t>Impact </a:t>
            </a:r>
            <a:r>
              <a:rPr lang="en-US" sz="4400" dirty="0" smtClean="0">
                <a:solidFill>
                  <a:schemeClr val="accent4">
                    <a:lumMod val="20000"/>
                    <a:lumOff val="80000"/>
                  </a:schemeClr>
                </a:solidFill>
                <a:latin typeface="Agency FB" panose="020B0503020202020204" pitchFamily="34" charset="0"/>
              </a:rPr>
              <a:t>on</a:t>
            </a:r>
            <a:r>
              <a:rPr lang="en-US" sz="5400" dirty="0" smtClean="0">
                <a:solidFill>
                  <a:schemeClr val="accent4">
                    <a:lumMod val="20000"/>
                    <a:lumOff val="80000"/>
                  </a:schemeClr>
                </a:solidFill>
                <a:latin typeface="Agency FB" panose="020B0503020202020204" pitchFamily="34" charset="0"/>
              </a:rPr>
              <a:t> Clinical Workflow</a:t>
            </a:r>
            <a:endParaRPr lang="en-US" sz="5400" dirty="0">
              <a:solidFill>
                <a:schemeClr val="accent4">
                  <a:lumMod val="20000"/>
                  <a:lumOff val="80000"/>
                </a:schemeClr>
              </a:solidFill>
              <a:latin typeface="Agency FB" panose="020B0503020202020204" pitchFamily="34" charset="0"/>
            </a:endParaRPr>
          </a:p>
        </p:txBody>
      </p:sp>
      <p:sp>
        <p:nvSpPr>
          <p:cNvPr id="3" name="Subtitle 2"/>
          <p:cNvSpPr>
            <a:spLocks noGrp="1"/>
          </p:cNvSpPr>
          <p:nvPr>
            <p:ph type="subTitle" idx="4294967295"/>
          </p:nvPr>
        </p:nvSpPr>
        <p:spPr>
          <a:xfrm>
            <a:off x="76200" y="4646613"/>
            <a:ext cx="8915400" cy="704850"/>
          </a:xfrm>
        </p:spPr>
        <p:txBody>
          <a:bodyPr>
            <a:noAutofit/>
          </a:bodyPr>
          <a:lstStyle/>
          <a:p>
            <a:pPr marL="0" indent="0" algn="r">
              <a:lnSpc>
                <a:spcPts val="3000"/>
              </a:lnSpc>
              <a:buNone/>
            </a:pPr>
            <a:r>
              <a:rPr lang="en-US" sz="8000" b="1" dirty="0" smtClean="0">
                <a:solidFill>
                  <a:schemeClr val="accent4">
                    <a:lumMod val="20000"/>
                    <a:lumOff val="80000"/>
                  </a:schemeClr>
                </a:solidFill>
              </a:rPr>
              <a:t>SUMMARY</a:t>
            </a:r>
            <a:endParaRPr lang="en-US" sz="8000" dirty="0" smtClean="0">
              <a:solidFill>
                <a:schemeClr val="accent4">
                  <a:lumMod val="20000"/>
                  <a:lumOff val="80000"/>
                </a:schemeClr>
              </a:solidFill>
            </a:endParaRPr>
          </a:p>
          <a:p>
            <a:pPr marL="0" indent="0" algn="r">
              <a:lnSpc>
                <a:spcPts val="3000"/>
              </a:lnSpc>
              <a:buNone/>
            </a:pPr>
            <a:endParaRPr lang="en-US" sz="8000" dirty="0" smtClean="0">
              <a:solidFill>
                <a:schemeClr val="accent4">
                  <a:lumMod val="20000"/>
                  <a:lumOff val="80000"/>
                </a:schemeClr>
              </a:solidFill>
            </a:endParaRPr>
          </a:p>
        </p:txBody>
      </p:sp>
    </p:spTree>
    <p:extLst>
      <p:ext uri="{BB962C8B-B14F-4D97-AF65-F5344CB8AC3E}">
        <p14:creationId xmlns:p14="http://schemas.microsoft.com/office/powerpoint/2010/main" val="484223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descr="Example: Laceration with foreign body of abdominal wall, right lower quadrant with penetration into peritoneal cavity, initial encounter&#10;"/>
          <p:cNvSpPr txBox="1"/>
          <p:nvPr/>
        </p:nvSpPr>
        <p:spPr>
          <a:xfrm>
            <a:off x="228600" y="464436"/>
            <a:ext cx="9067800" cy="735714"/>
          </a:xfrm>
          <a:prstGeom prst="rect">
            <a:avLst/>
          </a:prstGeom>
          <a:noFill/>
        </p:spPr>
        <p:txBody>
          <a:bodyPr wrap="square" rtlCol="0">
            <a:spAutoFit/>
          </a:bodyPr>
          <a:lstStyle/>
          <a:p>
            <a:pPr>
              <a:lnSpc>
                <a:spcPts val="2500"/>
              </a:lnSpc>
            </a:pPr>
            <a:r>
              <a:rPr lang="en-US" sz="5400" dirty="0" smtClean="0">
                <a:solidFill>
                  <a:schemeClr val="accent4">
                    <a:lumMod val="50000"/>
                  </a:schemeClr>
                </a:solidFill>
                <a:latin typeface="Agency FB" panose="020B0503020202020204" pitchFamily="34" charset="0"/>
              </a:rPr>
              <a:t>Example</a:t>
            </a:r>
            <a:r>
              <a:rPr lang="en-US" sz="8000" dirty="0" smtClean="0">
                <a:solidFill>
                  <a:schemeClr val="accent4">
                    <a:lumMod val="50000"/>
                  </a:schemeClr>
                </a:solidFill>
                <a:latin typeface="Agency FB" panose="020B0503020202020204" pitchFamily="34" charset="0"/>
              </a:rPr>
              <a:t>: </a:t>
            </a:r>
            <a:r>
              <a:rPr lang="en-US" sz="3000" dirty="0" smtClean="0">
                <a:solidFill>
                  <a:schemeClr val="accent4">
                    <a:lumMod val="50000"/>
                  </a:schemeClr>
                </a:solidFill>
                <a:latin typeface="Agency FB" panose="020B0503020202020204" pitchFamily="34" charset="0"/>
              </a:rPr>
              <a:t>Laceration with foreign body of abdominal wall, right lower quadrant with penetration into peritoneal cavity, initial encounter</a:t>
            </a:r>
            <a:endParaRPr lang="en-US" sz="3000" dirty="0">
              <a:solidFill>
                <a:schemeClr val="accent4">
                  <a:lumMod val="50000"/>
                </a:schemeClr>
              </a:solidFill>
              <a:latin typeface="Agency FB" panose="020B0503020202020204" pitchFamily="34" charset="0"/>
            </a:endParaRPr>
          </a:p>
        </p:txBody>
      </p:sp>
      <p:grpSp>
        <p:nvGrpSpPr>
          <p:cNvPr id="2" name="Group 1" descr="ICD-10-CM Code Format: &#10;first three characters signify the category, then a period, then the next three characters signify the etiology, anatomic site, severity then the last character signifies the extension.&#10;&#10;Code extensions (seventh character0 have been added for injuries and external cause to identify the encounter as intial (a), subsequent (d), or sequla (s)"/>
          <p:cNvGrpSpPr/>
          <p:nvPr/>
        </p:nvGrpSpPr>
        <p:grpSpPr>
          <a:xfrm>
            <a:off x="0" y="1295400"/>
            <a:ext cx="9144000" cy="3790950"/>
            <a:chOff x="0" y="1276350"/>
            <a:chExt cx="9144000" cy="3790950"/>
          </a:xfrm>
        </p:grpSpPr>
        <p:pic>
          <p:nvPicPr>
            <p:cNvPr id="9218" name="Picture 2" descr="Graphic display showing configuration of ICD-10 code set:  3 characters, decimal, 3 characters and a one character extension"/>
            <p:cNvPicPr>
              <a:picLocks noChangeAspect="1" noChangeArrowheads="1"/>
            </p:cNvPicPr>
            <p:nvPr/>
          </p:nvPicPr>
          <p:blipFill rotWithShape="1">
            <a:blip r:embed="rId3" cstate="print">
              <a:duotone>
                <a:prstClr val="black"/>
                <a:schemeClr val="accent5">
                  <a:tint val="45000"/>
                  <a:satMod val="400000"/>
                </a:schemeClr>
              </a:duotone>
            </a:blip>
            <a:srcRect l="2421" t="46965" r="2607" b="1966"/>
            <a:stretch/>
          </p:blipFill>
          <p:spPr bwMode="auto">
            <a:xfrm>
              <a:off x="0" y="1276350"/>
              <a:ext cx="9144000" cy="3790950"/>
            </a:xfrm>
            <a:prstGeom prst="rect">
              <a:avLst/>
            </a:prstGeom>
            <a:noFill/>
            <a:ln>
              <a:noFill/>
            </a:ln>
          </p:spPr>
        </p:pic>
        <p:sp>
          <p:nvSpPr>
            <p:cNvPr id="12" name="Rectangle 11"/>
            <p:cNvSpPr/>
            <p:nvPr/>
          </p:nvSpPr>
          <p:spPr>
            <a:xfrm rot="16200000">
              <a:off x="4343402" y="-171451"/>
              <a:ext cx="304800" cy="8839201"/>
            </a:xfrm>
            <a:prstGeom prst="rect">
              <a:avLst/>
            </a:prstGeom>
            <a:solidFill>
              <a:schemeClr val="accent5">
                <a:lumMod val="50000"/>
                <a:alpha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3" name="Rectangle 12"/>
            <p:cNvSpPr/>
            <p:nvPr/>
          </p:nvSpPr>
          <p:spPr>
            <a:xfrm rot="16200000">
              <a:off x="2167692" y="2301040"/>
              <a:ext cx="304801" cy="4503821"/>
            </a:xfrm>
            <a:prstGeom prst="rect">
              <a:avLst/>
            </a:prstGeom>
            <a:solidFill>
              <a:schemeClr val="accent5">
                <a:lumMod val="50000"/>
                <a:alpha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sp>
          <p:nvSpPr>
            <p:cNvPr id="14" name="Rectangle 13"/>
            <p:cNvSpPr/>
            <p:nvPr/>
          </p:nvSpPr>
          <p:spPr>
            <a:xfrm>
              <a:off x="7543800" y="1581151"/>
              <a:ext cx="762000" cy="762000"/>
            </a:xfrm>
            <a:prstGeom prst="rect">
              <a:avLst/>
            </a:prstGeom>
            <a:solidFill>
              <a:schemeClr val="accent4">
                <a:alpha val="25000"/>
              </a:schemeClr>
            </a:solidFill>
            <a:ln w="1270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spTree>
    <p:extLst>
      <p:ext uri="{BB962C8B-B14F-4D97-AF65-F5344CB8AC3E}">
        <p14:creationId xmlns:p14="http://schemas.microsoft.com/office/powerpoint/2010/main" val="217341311"/>
      </p:ext>
    </p:extLst>
  </p:cSld>
  <p:clrMapOvr>
    <a:masterClrMapping/>
  </p:clrMapOvr>
  <mc:AlternateContent xmlns:mc="http://schemas.openxmlformats.org/markup-compatibility/2006" xmlns:p14="http://schemas.microsoft.com/office/powerpoint/2010/main">
    <mc:Choice Requires="p14">
      <p:transition spd="slow" p14:dur="2000" advTm="92491"/>
    </mc:Choice>
    <mc:Fallback xmlns="">
      <p:transition xmlns:p14="http://schemas.microsoft.com/office/powerpoint/2010/main" spd="slow" advTm="92491"/>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 name="Picture 4" descr="Image of the My VeHU Campus &quot;Ask The Presenter&quot; Icon"/>
          <p:cNvPicPr>
            <a:picLocks noChangeAspect="1"/>
          </p:cNvPicPr>
          <p:nvPr/>
        </p:nvPicPr>
        <p:blipFill>
          <a:blip r:embed="rId3"/>
          <a:srcRect/>
          <a:stretch>
            <a:fillRect/>
          </a:stretch>
        </p:blipFill>
        <p:spPr bwMode="auto">
          <a:xfrm>
            <a:off x="-76200" y="-84830"/>
            <a:ext cx="5257800" cy="5257800"/>
          </a:xfrm>
          <a:prstGeom prst="rect">
            <a:avLst/>
          </a:prstGeom>
          <a:noFill/>
          <a:ln w="9525">
            <a:noFill/>
            <a:miter lim="800000"/>
            <a:headEnd/>
            <a:tailEnd/>
          </a:ln>
        </p:spPr>
      </p:pic>
      <p:sp>
        <p:nvSpPr>
          <p:cNvPr id="3" name="Title 2"/>
          <p:cNvSpPr txBox="1">
            <a:spLocks/>
          </p:cNvSpPr>
          <p:nvPr/>
        </p:nvSpPr>
        <p:spPr bwMode="auto">
          <a:xfrm>
            <a:off x="4857007" y="2032895"/>
            <a:ext cx="4274483"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a:solidFill>
                  <a:schemeClr val="tx2"/>
                </a:solidFill>
                <a:latin typeface="Levenim MT" panose="02010502060101010101" pitchFamily="2" charset="-79"/>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a:lstStyle>
          <a:p>
            <a:pPr>
              <a:lnSpc>
                <a:spcPts val="6000"/>
              </a:lnSpc>
            </a:pPr>
            <a:r>
              <a:rPr lang="en-US" sz="4800" kern="0" dirty="0" smtClean="0">
                <a:solidFill>
                  <a:schemeClr val="accent4">
                    <a:lumMod val="20000"/>
                    <a:lumOff val="80000"/>
                  </a:schemeClr>
                </a:solidFill>
              </a:rPr>
              <a:t>ASK THE</a:t>
            </a:r>
          </a:p>
          <a:p>
            <a:pPr>
              <a:lnSpc>
                <a:spcPts val="6000"/>
              </a:lnSpc>
            </a:pPr>
            <a:r>
              <a:rPr lang="en-US" sz="4800" kern="0" dirty="0" smtClean="0">
                <a:solidFill>
                  <a:schemeClr val="accent4">
                    <a:lumMod val="20000"/>
                    <a:lumOff val="80000"/>
                  </a:schemeClr>
                </a:solidFill>
              </a:rPr>
              <a:t>PRESENTER</a:t>
            </a:r>
            <a:endParaRPr lang="en-US" sz="4800" kern="0" dirty="0">
              <a:solidFill>
                <a:schemeClr val="accent4">
                  <a:lumMod val="20000"/>
                  <a:lumOff val="80000"/>
                </a:schemeClr>
              </a:solidFill>
            </a:endParaRPr>
          </a:p>
        </p:txBody>
      </p:sp>
    </p:spTree>
    <p:extLst>
      <p:ext uri="{BB962C8B-B14F-4D97-AF65-F5344CB8AC3E}">
        <p14:creationId xmlns:p14="http://schemas.microsoft.com/office/powerpoint/2010/main" val="2039802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grpSp>
        <p:nvGrpSpPr>
          <p:cNvPr id="4" name="Group 3" descr="&quot; &quot;"/>
          <p:cNvGrpSpPr/>
          <p:nvPr/>
        </p:nvGrpSpPr>
        <p:grpSpPr>
          <a:xfrm>
            <a:off x="-457200" y="-400050"/>
            <a:ext cx="9829800" cy="5810250"/>
            <a:chOff x="-457200" y="-400050"/>
            <a:chExt cx="9829800" cy="581025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35" t="18940" r="-20" b="564"/>
            <a:stretch/>
          </p:blipFill>
          <p:spPr>
            <a:xfrm>
              <a:off x="-304800" y="-171450"/>
              <a:ext cx="9677400" cy="5314950"/>
            </a:xfrm>
            <a:prstGeom prst="rect">
              <a:avLst/>
            </a:prstGeom>
          </p:spPr>
        </p:pic>
        <p:sp>
          <p:nvSpPr>
            <p:cNvPr id="6" name="Rectangle 5"/>
            <p:cNvSpPr/>
            <p:nvPr/>
          </p:nvSpPr>
          <p:spPr>
            <a:xfrm>
              <a:off x="-457200" y="-400050"/>
              <a:ext cx="9753600" cy="5810250"/>
            </a:xfrm>
            <a:prstGeom prst="rect">
              <a:avLst/>
            </a:prstGeom>
            <a:solidFill>
              <a:schemeClr val="accent5">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sp>
        <p:nvSpPr>
          <p:cNvPr id="8" name="Title 1" descr="Problem List"/>
          <p:cNvSpPr txBox="1">
            <a:spLocks/>
          </p:cNvSpPr>
          <p:nvPr/>
        </p:nvSpPr>
        <p:spPr>
          <a:xfrm>
            <a:off x="725906" y="3333750"/>
            <a:ext cx="5839326" cy="857250"/>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algn="l"/>
            <a:r>
              <a:rPr lang="en-US" sz="8000" dirty="0" smtClean="0">
                <a:solidFill>
                  <a:schemeClr val="accent5">
                    <a:lumMod val="75000"/>
                  </a:schemeClr>
                </a:solidFill>
              </a:rPr>
              <a:t>Problem List</a:t>
            </a:r>
            <a:endParaRPr lang="en-US" sz="8000" dirty="0">
              <a:solidFill>
                <a:schemeClr val="accent5">
                  <a:lumMod val="75000"/>
                </a:schemeClr>
              </a:solidFill>
            </a:endParaRPr>
          </a:p>
        </p:txBody>
      </p:sp>
      <p:sp>
        <p:nvSpPr>
          <p:cNvPr id="7" name="Title 1" descr="Encounter Form"/>
          <p:cNvSpPr txBox="1">
            <a:spLocks/>
          </p:cNvSpPr>
          <p:nvPr/>
        </p:nvSpPr>
        <p:spPr>
          <a:xfrm>
            <a:off x="-609600" y="3914775"/>
            <a:ext cx="8229600" cy="857250"/>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Agency FB" panose="020B0503020202020204" pitchFamily="34" charset="0"/>
                <a:ea typeface="+mj-ea"/>
                <a:cs typeface="+mj-cs"/>
              </a:defRPr>
            </a:lvl1pPr>
          </a:lstStyle>
          <a:p>
            <a:pPr algn="r"/>
            <a:r>
              <a:rPr lang="en-US" sz="11500" dirty="0" smtClean="0">
                <a:solidFill>
                  <a:schemeClr val="accent5">
                    <a:lumMod val="50000"/>
                  </a:schemeClr>
                </a:solidFill>
              </a:rPr>
              <a:t>Encounter</a:t>
            </a:r>
            <a:r>
              <a:rPr lang="en-US" sz="11500" dirty="0" smtClean="0">
                <a:solidFill>
                  <a:schemeClr val="accent5">
                    <a:lumMod val="75000"/>
                  </a:schemeClr>
                </a:solidFill>
              </a:rPr>
              <a:t> </a:t>
            </a:r>
            <a:r>
              <a:rPr lang="en-US" sz="11500" dirty="0" smtClean="0">
                <a:solidFill>
                  <a:schemeClr val="accent5">
                    <a:lumMod val="50000"/>
                  </a:schemeClr>
                </a:solidFill>
              </a:rPr>
              <a:t>Form</a:t>
            </a:r>
            <a:endParaRPr lang="en-US" sz="11500" dirty="0">
              <a:solidFill>
                <a:schemeClr val="accent5">
                  <a:lumMod val="50000"/>
                </a:schemeClr>
              </a:solidFill>
            </a:endParaRPr>
          </a:p>
        </p:txBody>
      </p:sp>
    </p:spTree>
    <p:extLst>
      <p:ext uri="{BB962C8B-B14F-4D97-AF65-F5344CB8AC3E}">
        <p14:creationId xmlns:p14="http://schemas.microsoft.com/office/powerpoint/2010/main" val="3554167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descr="&quot; &quot;"/>
          <p:cNvSpPr/>
          <p:nvPr/>
        </p:nvSpPr>
        <p:spPr>
          <a:xfrm>
            <a:off x="0" y="-41531"/>
            <a:ext cx="9144000" cy="1197114"/>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gency FB" panose="020B0503020202020204" pitchFamily="34" charset="0"/>
            </a:endParaRPr>
          </a:p>
        </p:txBody>
      </p:sp>
      <p:sp>
        <p:nvSpPr>
          <p:cNvPr id="10" name="TextBox 9" descr="Old Workflow&#10;"/>
          <p:cNvSpPr txBox="1"/>
          <p:nvPr/>
        </p:nvSpPr>
        <p:spPr>
          <a:xfrm>
            <a:off x="228600" y="-171450"/>
            <a:ext cx="8686800" cy="1323439"/>
          </a:xfrm>
          <a:prstGeom prst="rect">
            <a:avLst/>
          </a:prstGeom>
          <a:noFill/>
        </p:spPr>
        <p:txBody>
          <a:bodyPr wrap="square" rtlCol="0">
            <a:spAutoFit/>
          </a:bodyPr>
          <a:lstStyle/>
          <a:p>
            <a:pPr algn="ctr"/>
            <a:r>
              <a:rPr lang="en-US" sz="8000" dirty="0" smtClean="0">
                <a:solidFill>
                  <a:schemeClr val="accent5">
                    <a:lumMod val="50000"/>
                  </a:schemeClr>
                </a:solidFill>
                <a:latin typeface="Agency FB" panose="020B0503020202020204" pitchFamily="34" charset="0"/>
              </a:rPr>
              <a:t>Old Workflow</a:t>
            </a:r>
            <a:endParaRPr lang="en-US" sz="8000" dirty="0">
              <a:solidFill>
                <a:schemeClr val="accent5">
                  <a:lumMod val="50000"/>
                </a:schemeClr>
              </a:solidFill>
              <a:latin typeface="Agency FB" panose="020B0503020202020204" pitchFamily="34" charset="0"/>
            </a:endParaRPr>
          </a:p>
        </p:txBody>
      </p:sp>
      <p:graphicFrame>
        <p:nvGraphicFramePr>
          <p:cNvPr id="3" name="Diagram 2" descr="Open encounter form&#10;to &#10; Choose problem from the problem list&#10;SNOMED &amp; ICD9&#10;or&#10;  &#10; Search for a new problem&#10;ICD9&#10;&#10;to Finish encounter&#10;ICD9&#10;to&#10;  Add to the problem list&#10;SNOMED &amp; ICD9&#10;"/>
          <p:cNvGraphicFramePr/>
          <p:nvPr>
            <p:extLst>
              <p:ext uri="{D42A27DB-BD31-4B8C-83A1-F6EECF244321}">
                <p14:modId xmlns:p14="http://schemas.microsoft.com/office/powerpoint/2010/main" val="1197442471"/>
              </p:ext>
            </p:extLst>
          </p:nvPr>
        </p:nvGraphicFramePr>
        <p:xfrm>
          <a:off x="152400" y="1321011"/>
          <a:ext cx="8839200" cy="36520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descr="&quot; &quot;"/>
          <p:cNvCxnSpPr/>
          <p:nvPr/>
        </p:nvCxnSpPr>
        <p:spPr>
          <a:xfrm flipH="1">
            <a:off x="5715000" y="2495550"/>
            <a:ext cx="914400" cy="175260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96539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C19BE7A861C86488EBDCD0333273E41" ma:contentTypeVersion="0" ma:contentTypeDescription="Create a new document." ma:contentTypeScope="" ma:versionID="a6cd26eed22d6ef41bde4afd46e1b71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3F67A3-7E9A-429D-9B0F-0599822572EA}">
  <ds:schemaRefs>
    <ds:schemaRef ds:uri="http://schemas.microsoft.com/office/2006/metadata/properties"/>
    <ds:schemaRef ds:uri="http://schemas.openxmlformats.org/package/2006/metadata/core-properties"/>
    <ds:schemaRef ds:uri="http://schemas.microsoft.com/office/2006/documentManagement/types"/>
    <ds:schemaRef ds:uri="http://purl.org/dc/terms/"/>
    <ds:schemaRef ds:uri="http://www.w3.org/XML/1998/namespace"/>
    <ds:schemaRef ds:uri="http://purl.org/dc/elements/1.1/"/>
    <ds:schemaRef ds:uri="http://purl.org/dc/dcmitype/"/>
    <ds:schemaRef ds:uri="http://schemas.microsoft.com/office/infopath/2007/PartnerControls"/>
  </ds:schemaRefs>
</ds:datastoreItem>
</file>

<file path=customXml/itemProps2.xml><?xml version="1.0" encoding="utf-8"?>
<ds:datastoreItem xmlns:ds="http://schemas.openxmlformats.org/officeDocument/2006/customXml" ds:itemID="{85F477EB-152E-45BD-A08C-9E44C9112408}">
  <ds:schemaRefs>
    <ds:schemaRef ds:uri="http://schemas.microsoft.com/sharepoint/v3/contenttype/forms"/>
  </ds:schemaRefs>
</ds:datastoreItem>
</file>

<file path=customXml/itemProps3.xml><?xml version="1.0" encoding="utf-8"?>
<ds:datastoreItem xmlns:ds="http://schemas.openxmlformats.org/officeDocument/2006/customXml" ds:itemID="{B73F8661-0154-4A93-B59D-57E59DE213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27617</TotalTime>
  <Words>7399</Words>
  <Application>Microsoft Office PowerPoint</Application>
  <PresentationFormat>On-screen Show (16:9)</PresentationFormat>
  <Paragraphs>570</Paragraphs>
  <Slides>70</Slides>
  <Notes>70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70</vt:i4>
      </vt:variant>
    </vt:vector>
  </HeadingPairs>
  <TitlesOfParts>
    <vt:vector size="79" baseType="lpstr">
      <vt:lpstr>ＭＳ Ｐゴシック</vt:lpstr>
      <vt:lpstr>Agency FB</vt:lpstr>
      <vt:lpstr>Arial</vt:lpstr>
      <vt:lpstr>Calibri</vt:lpstr>
      <vt:lpstr>Levenim MT</vt:lpstr>
      <vt:lpstr>Times New Roman</vt:lpstr>
      <vt:lpstr>Wingdings</vt:lpstr>
      <vt:lpstr>1_Office Theme</vt:lpstr>
      <vt:lpstr>blank</vt:lpstr>
      <vt:lpstr>and the Impact on Clinical Workflow</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“Meaningful Use 2”</vt:lpstr>
      <vt:lpstr>SNOMED</vt:lpstr>
      <vt:lpstr>PowerPoint Presentation</vt:lpstr>
      <vt:lpstr>ICD-10 codes are required for encounter diagnoses</vt:lpstr>
      <vt:lpstr>PowerPoint Presentation</vt:lpstr>
      <vt:lpstr>PowerPoint Presentation</vt:lpstr>
      <vt:lpstr>Encounter form problem List</vt:lpstr>
      <vt:lpstr>PowerPoint Presentation</vt:lpstr>
      <vt:lpstr>PowerPoint Presentation</vt:lpstr>
      <vt:lpstr>PowerPoint Presentation</vt:lpstr>
      <vt:lpstr>PowerPoint Presentation</vt:lpstr>
      <vt:lpstr>PowerPoint Presentation</vt:lpstr>
      <vt:lpstr>S C E N A R I O S    Search New Problem: Other Diagnosis Button Choose New Problem in Encounter Form Choose ICD-9 Code from the problem list in the Encounter Form Choose SNOMED Term from the problem list in Encounter Form Choose New Problem from Encounter Form after adding to Problem 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 C E N A R I O S    Search New Problem: Other Diagnosis Button Choose New Problem in Encounter Form Choose ICD-9 Code from Encounter Form Choose SNOMED Term from Encounter Form Choose New Problem from Encounter Form after adding to Problem List</vt:lpstr>
      <vt:lpstr>PowerPoint Presentation</vt:lpstr>
      <vt:lpstr>PowerPoint Presentation</vt:lpstr>
      <vt:lpstr>S C E N A R I O S    Search New Problem: Other Diagnosis Button Choose New Problem in Encounter Form Choose ICD-9 Code from Encounter Form Choose SNOMED Term from Encounter Form Choose New Problem from Encounter Form after adding to Problem 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 C E N A R I O S    Search New Problem: Other Diagnosis Button Choose New Problem in Encounter Form Choose ICD-9 Code from Encounter Form Choose SNOMED Term from Encounter Form Choose New Problem from Encounter Form after adding to Problem 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Lexicon Search Functionality</vt:lpstr>
      <vt:lpstr>PowerPoint Presentation</vt:lpstr>
      <vt:lpstr>PowerPoint Presentation</vt:lpstr>
      <vt:lpstr>Documentation</vt:lpstr>
      <vt:lpstr>PowerPoint Presentation</vt:lpstr>
      <vt:lpstr>IMPACT OF</vt:lpstr>
      <vt:lpstr>PowerPoint Presentation</vt:lpstr>
      <vt:lpstr>PowerPoint Presentation</vt:lpstr>
      <vt:lpstr>and the Impact on Clinical Workflow</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ICD-10 and the impact on clinical workflow</dc:title>
  <dc:creator>VHA OIA Training Strategy</dc:creator>
  <cp:keywords>ICD-10, CPRS, clinical workflow</cp:keywords>
  <cp:lastModifiedBy>Presenter</cp:lastModifiedBy>
  <cp:revision>311</cp:revision>
  <dcterms:created xsi:type="dcterms:W3CDTF">2012-09-17T16:29:14Z</dcterms:created>
  <dcterms:modified xsi:type="dcterms:W3CDTF">2015-02-25T22:37:03Z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0x010100FC19BE7A861C86488EBDCD0333273E41</vt:lpwstr>
  </property>
</Properties>
</file>