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notesSlides/notesSlide38.xml" ContentType="application/vnd.openxmlformats-officedocument.presentationml.notesSlide+xml"/>
  <Override PartName="/ppt/diagrams/data24.xml" ContentType="application/vnd.openxmlformats-officedocument.drawingml.diagramData+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layout20.xml" ContentType="application/vnd.openxmlformats-officedocument.drawingml.diagramLayout+xml"/>
  <Override PartName="/ppt/theme/theme2.xml" ContentType="application/vnd.openxmlformats-officedocument.theme+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diagrams/data21.xml" ContentType="application/vnd.openxmlformats-officedocument.drawingml.diagramData+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quickStyle25.xml" ContentType="application/vnd.openxmlformats-officedocument.drawingml.diagramStyle+xml"/>
  <Override PartName="/ppt/diagrams/drawing26.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rawing8.xml" ContentType="application/vnd.ms-office.drawingml.diagramDrawing+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5.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slides/slide49.xml" ContentType="application/vnd.openxmlformats-officedocument.presentationml.slide+xml"/>
  <Override PartName="/ppt/notesSlides/notesSlide4.xml" ContentType="application/vnd.openxmlformats-officedocument.presentationml.notesSlide+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notesSlides/notesSlide29.xml" ContentType="application/vnd.openxmlformats-officedocument.presentationml.notesSlide+xml"/>
  <Override PartName="/ppt/diagrams/colors20.xml" ContentType="application/vnd.openxmlformats-officedocument.drawingml.diagramColors+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diagrams/data11.xml" ContentType="application/vnd.openxmlformats-officedocument.drawingml.diagramData+xml"/>
  <Override PartName="/ppt/diagrams/quickStyle19.xml" ContentType="application/vnd.openxmlformats-officedocument.drawingml.diagramStyle+xml"/>
  <Override PartName="/ppt/notesSlides/notesSlide36.xml" ContentType="application/vnd.openxmlformats-officedocument.presentationml.notesSlid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notesSlides/notesSlide32.xml" ContentType="application/vnd.openxmlformats-officedocument.presentationml.notesSlide+xml"/>
  <Override PartName="/ppt/diagrams/layout19.xml" ContentType="application/vnd.openxmlformats-officedocument.drawingml.diagramLayout+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diagrams/drawing9.xml" ContentType="application/vnd.ms-office.drawingml.diagramDrawing+xml"/>
  <Override PartName="/ppt/notesSlides/notesSlide21.xml" ContentType="application/vnd.openxmlformats-officedocument.presentationml.notesSlide+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layout26.xml" ContentType="application/vnd.openxmlformats-officedocument.drawingml.diagramLayout+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notesSlides/notesSlide19.xml" ContentType="application/vnd.openxmlformats-officedocument.presentationml.notesSlide+xml"/>
  <Override PartName="/ppt/diagrams/colors21.xml" ContentType="application/vnd.openxmlformats-officedocument.drawingml.diagramColors+xml"/>
  <Override PartName="/ppt/diagrams/data23.xml" ContentType="application/vnd.openxmlformats-officedocument.drawingml.diagramData+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notesSlides/notesSlide26.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notesSlides/notesSlide44.xml" ContentType="application/vnd.openxmlformats-officedocument.presentationml.notesSlide+xml"/>
  <Override PartName="/ppt/diagrams/quickStyle27.xml" ContentType="application/vnd.openxmlformats-officedocument.drawingml.diagramStyl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27.xml" ContentType="application/vnd.openxmlformats-officedocument.drawingml.diagramLayout+xml"/>
  <Override PartName="/ppt/notesSlides/notesSlide51.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notesSlides/notesSlide40.xml" ContentType="application/vnd.openxmlformats-officedocument.presentationml.notesSlide+xml"/>
  <Override PartName="/ppt/diagrams/quickStyle23.xml" ContentType="application/vnd.openxmlformats-officedocument.drawingml.diagramStyle+xml"/>
  <Override PartName="/ppt/diagrams/drawing24.xml" ContentType="application/vnd.ms-office.drawingml.diagramDrawing+xml"/>
  <Override PartName="/ppt/notesSlides/notesSlide6.xml" ContentType="application/vnd.openxmlformats-officedocument.presentationml.notesSlide+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quickStyle24.xml" ContentType="application/vnd.openxmlformats-officedocument.drawingml.diagramStyle+xml"/>
  <Override PartName="/ppt/diagrams/drawing25.xml" ContentType="application/vnd.ms-office.drawingml.diagramDrawing+xml"/>
  <Override PartName="/docProps/custom.xml" ContentType="application/vnd.openxmlformats-officedocument.custom-properties+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drawing19.xml" ContentType="application/vnd.ms-office.drawingml.diagramDrawing+xml"/>
  <Override PartName="/ppt/slides/slide51.xml" ContentType="application/vnd.openxmlformats-officedocument.presentationml.slide+xml"/>
  <Override PartName="/ppt/diagrams/quickStyle18.xml" ContentType="application/vnd.openxmlformats-officedocument.drawingml.diagramStyle+xml"/>
  <Override PartName="/ppt/slides/slide40.xml" ContentType="application/vnd.openxmlformats-officedocument.presentationml.slide+xml"/>
  <Override PartName="/ppt/diagrams/layout18.xml" ContentType="application/vnd.openxmlformats-officedocument.drawingml.diagramLayout+xml"/>
  <Override PartName="/ppt/notesSlides/notesSlide42.xml" ContentType="application/vnd.openxmlformats-officedocument.presentationml.notes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56"/>
  </p:notesMasterIdLst>
  <p:sldIdLst>
    <p:sldId id="271" r:id="rId5"/>
    <p:sldId id="280" r:id="rId6"/>
    <p:sldId id="257" r:id="rId7"/>
    <p:sldId id="258" r:id="rId8"/>
    <p:sldId id="308" r:id="rId9"/>
    <p:sldId id="309" r:id="rId10"/>
    <p:sldId id="259" r:id="rId11"/>
    <p:sldId id="332" r:id="rId12"/>
    <p:sldId id="345" r:id="rId13"/>
    <p:sldId id="260" r:id="rId14"/>
    <p:sldId id="261" r:id="rId15"/>
    <p:sldId id="340" r:id="rId16"/>
    <p:sldId id="341" r:id="rId17"/>
    <p:sldId id="264" r:id="rId18"/>
    <p:sldId id="334" r:id="rId19"/>
    <p:sldId id="346" r:id="rId20"/>
    <p:sldId id="265" r:id="rId21"/>
    <p:sldId id="317" r:id="rId22"/>
    <p:sldId id="266" r:id="rId23"/>
    <p:sldId id="335" r:id="rId24"/>
    <p:sldId id="347" r:id="rId25"/>
    <p:sldId id="304" r:id="rId26"/>
    <p:sldId id="267" r:id="rId27"/>
    <p:sldId id="343" r:id="rId28"/>
    <p:sldId id="310" r:id="rId29"/>
    <p:sldId id="311" r:id="rId30"/>
    <p:sldId id="336" r:id="rId31"/>
    <p:sldId id="344" r:id="rId32"/>
    <p:sldId id="272" r:id="rId33"/>
    <p:sldId id="353" r:id="rId34"/>
    <p:sldId id="337" r:id="rId35"/>
    <p:sldId id="348" r:id="rId36"/>
    <p:sldId id="318" r:id="rId37"/>
    <p:sldId id="312" r:id="rId38"/>
    <p:sldId id="274" r:id="rId39"/>
    <p:sldId id="275" r:id="rId40"/>
    <p:sldId id="276" r:id="rId41"/>
    <p:sldId id="349" r:id="rId42"/>
    <p:sldId id="338" r:id="rId43"/>
    <p:sldId id="350" r:id="rId44"/>
    <p:sldId id="306" r:id="rId45"/>
    <p:sldId id="278" r:id="rId46"/>
    <p:sldId id="351" r:id="rId47"/>
    <p:sldId id="313" r:id="rId48"/>
    <p:sldId id="314" r:id="rId49"/>
    <p:sldId id="339" r:id="rId50"/>
    <p:sldId id="352" r:id="rId51"/>
    <p:sldId id="316" r:id="rId52"/>
    <p:sldId id="269" r:id="rId53"/>
    <p:sldId id="315" r:id="rId54"/>
    <p:sldId id="270" r:id="rId55"/>
  </p:sldIdLst>
  <p:sldSz cx="9144000" cy="6858000" type="screen4x3"/>
  <p:notesSz cx="7077075" cy="9051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3CC33"/>
    <a:srgbClr val="00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0" autoAdjust="0"/>
    <p:restoredTop sz="91473" autoAdjust="0"/>
  </p:normalViewPr>
  <p:slideViewPr>
    <p:cSldViewPr>
      <p:cViewPr varScale="1">
        <p:scale>
          <a:sx n="45" d="100"/>
          <a:sy n="45" d="100"/>
        </p:scale>
        <p:origin x="-1272" y="-8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214"/>
    </p:cViewPr>
  </p:sorterViewPr>
  <p:notesViewPr>
    <p:cSldViewPr>
      <p:cViewPr>
        <p:scale>
          <a:sx n="80" d="100"/>
          <a:sy n="80" d="100"/>
        </p:scale>
        <p:origin x="-1373" y="-62"/>
      </p:cViewPr>
      <p:guideLst>
        <p:guide orient="horz" pos="2851"/>
        <p:guide pos="222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_rels/data11.xml.rels><?xml version="1.0" encoding="UTF-8" standalone="yes"?>
<Relationships xmlns="http://schemas.openxmlformats.org/package/2006/relationships"><Relationship Id="rId1" Type="http://schemas.openxmlformats.org/officeDocument/2006/relationships/image" Target="../media/image11.jpeg"/></Relationships>
</file>

<file path=ppt/diagrams/_rels/data26.xml.rels><?xml version="1.0" encoding="UTF-8" standalone="yes"?>
<Relationships xmlns="http://schemas.openxmlformats.org/package/2006/relationships"><Relationship Id="rId1" Type="http://schemas.openxmlformats.org/officeDocument/2006/relationships/image" Target="../media/image22.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26.xml.rels><?xml version="1.0" encoding="UTF-8" standalone="yes"?>
<Relationships xmlns="http://schemas.openxmlformats.org/package/2006/relationships"><Relationship Id="rId1"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FC1CE9-BD87-4D7D-94BB-2B7A75EB27FE}"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en-US"/>
        </a:p>
      </dgm:t>
    </dgm:pt>
    <dgm:pt modelId="{7FC82AEE-EEAF-41D6-9B5A-F994D9C19498}">
      <dgm:prSet/>
      <dgm:spPr/>
      <dgm:t>
        <a:bodyPr/>
        <a:lstStyle/>
        <a:p>
          <a:pPr rtl="0"/>
          <a:r>
            <a:rPr lang="en-US" dirty="0" smtClean="0"/>
            <a:t>New chapter</a:t>
          </a:r>
          <a:endParaRPr lang="en-US" dirty="0"/>
        </a:p>
      </dgm:t>
      <dgm:extLst>
        <a:ext uri="{E40237B7-FDA0-4F09-8148-C483321AD2D9}">
          <dgm14:cNvPr xmlns="" xmlns:dgm14="http://schemas.microsoft.com/office/drawing/2010/diagram" id="0" name="" descr="New chapter&#10;Laterality&#10;Greater &#10;specificity&#10;"/>
        </a:ext>
      </dgm:extLst>
    </dgm:pt>
    <dgm:pt modelId="{F49E2820-514B-417D-95BB-5F8F34650B08}" type="parTrans" cxnId="{4069BE50-5BD8-4B1B-8140-3603D4F8C0BD}">
      <dgm:prSet/>
      <dgm:spPr/>
      <dgm:t>
        <a:bodyPr/>
        <a:lstStyle/>
        <a:p>
          <a:endParaRPr lang="en-US"/>
        </a:p>
      </dgm:t>
    </dgm:pt>
    <dgm:pt modelId="{602D7756-1455-41B1-B918-BCB75D0B807E}" type="sibTrans" cxnId="{4069BE50-5BD8-4B1B-8140-3603D4F8C0BD}">
      <dgm:prSet/>
      <dgm:spPr/>
      <dgm:t>
        <a:bodyPr/>
        <a:lstStyle/>
        <a:p>
          <a:endParaRPr lang="en-US"/>
        </a:p>
      </dgm:t>
    </dgm:pt>
    <dgm:pt modelId="{6D7F8CA4-0210-4EB1-94C5-3DFB03916625}">
      <dgm:prSet/>
      <dgm:spPr>
        <a:gradFill rotWithShape="0">
          <a:gsLst>
            <a:gs pos="0">
              <a:srgbClr val="33CC33"/>
            </a:gs>
            <a:gs pos="80000">
              <a:schemeClr val="accent2">
                <a:hueOff val="-4157948"/>
                <a:satOff val="29661"/>
                <a:lumOff val="-5098"/>
                <a:alphaOff val="0"/>
                <a:shade val="93000"/>
                <a:satMod val="130000"/>
              </a:schemeClr>
            </a:gs>
            <a:gs pos="100000">
              <a:schemeClr val="accent2">
                <a:hueOff val="-4157948"/>
                <a:satOff val="29661"/>
                <a:lumOff val="-5098"/>
                <a:alphaOff val="0"/>
                <a:shade val="94000"/>
                <a:satMod val="135000"/>
              </a:schemeClr>
            </a:gs>
          </a:gsLst>
        </a:gradFill>
      </dgm:spPr>
      <dgm:t>
        <a:bodyPr/>
        <a:lstStyle/>
        <a:p>
          <a:pPr rtl="0"/>
          <a:r>
            <a:rPr lang="en-US" dirty="0" smtClean="0"/>
            <a:t>Laterality</a:t>
          </a:r>
          <a:endParaRPr lang="en-US" dirty="0"/>
        </a:p>
      </dgm:t>
      <dgm:extLst>
        <a:ext uri="{E40237B7-FDA0-4F09-8148-C483321AD2D9}">
          <dgm14:cNvPr xmlns="" xmlns:dgm14="http://schemas.microsoft.com/office/drawing/2010/diagram" id="0" name="" descr="New chapter&#10;Laterality&#10;Greater specificity&#10;"/>
        </a:ext>
      </dgm:extLst>
    </dgm:pt>
    <dgm:pt modelId="{4B2EEC4D-66B4-4E15-BD9B-8FF9998BC5CE}" type="parTrans" cxnId="{5078029C-CB43-4D3D-904C-B5BAFC18413E}">
      <dgm:prSet/>
      <dgm:spPr/>
      <dgm:t>
        <a:bodyPr/>
        <a:lstStyle/>
        <a:p>
          <a:endParaRPr lang="en-US"/>
        </a:p>
      </dgm:t>
    </dgm:pt>
    <dgm:pt modelId="{DA93E0A8-F9EF-4872-927C-B0D0EE2E9350}" type="sibTrans" cxnId="{5078029C-CB43-4D3D-904C-B5BAFC18413E}">
      <dgm:prSet/>
      <dgm:spPr/>
      <dgm:t>
        <a:bodyPr/>
        <a:lstStyle/>
        <a:p>
          <a:endParaRPr lang="en-US"/>
        </a:p>
      </dgm:t>
    </dgm:pt>
    <dgm:pt modelId="{33778759-ADFE-4D20-9BEB-4965C9DCCC78}">
      <dgm:prSet/>
      <dgm:spPr/>
      <dgm:t>
        <a:bodyPr/>
        <a:lstStyle/>
        <a:p>
          <a:pPr rtl="0"/>
          <a:r>
            <a:rPr lang="en-US" dirty="0" smtClean="0"/>
            <a:t>Greater </a:t>
          </a:r>
          <a:br>
            <a:rPr lang="en-US" dirty="0" smtClean="0"/>
          </a:br>
          <a:r>
            <a:rPr lang="en-US" dirty="0" smtClean="0"/>
            <a:t>specificity</a:t>
          </a:r>
          <a:endParaRPr lang="en-US" dirty="0"/>
        </a:p>
      </dgm:t>
      <dgm:extLst>
        <a:ext uri="{E40237B7-FDA0-4F09-8148-C483321AD2D9}">
          <dgm14:cNvPr xmlns="" xmlns:dgm14="http://schemas.microsoft.com/office/drawing/2010/diagram" id="0" name="" descr="New chapter&#10;Laterality&#10;Greater &#10;specificity&#10;"/>
        </a:ext>
      </dgm:extLst>
    </dgm:pt>
    <dgm:pt modelId="{86D05C00-F562-4556-A60F-7E93109CA1D7}" type="parTrans" cxnId="{E20FAF84-83E9-4E38-A6A3-53A4E3EE2619}">
      <dgm:prSet/>
      <dgm:spPr/>
      <dgm:t>
        <a:bodyPr/>
        <a:lstStyle/>
        <a:p>
          <a:endParaRPr lang="en-US"/>
        </a:p>
      </dgm:t>
    </dgm:pt>
    <dgm:pt modelId="{C9278673-8D4C-4CEE-8C8C-4494569986C6}" type="sibTrans" cxnId="{E20FAF84-83E9-4E38-A6A3-53A4E3EE2619}">
      <dgm:prSet/>
      <dgm:spPr/>
      <dgm:t>
        <a:bodyPr/>
        <a:lstStyle/>
        <a:p>
          <a:endParaRPr lang="en-US"/>
        </a:p>
      </dgm:t>
    </dgm:pt>
    <dgm:pt modelId="{20C4F151-7A72-4917-A98C-13A2ED311D56}" type="pres">
      <dgm:prSet presAssocID="{B2FC1CE9-BD87-4D7D-94BB-2B7A75EB27FE}" presName="linear" presStyleCnt="0">
        <dgm:presLayoutVars>
          <dgm:animLvl val="lvl"/>
          <dgm:resizeHandles val="exact"/>
        </dgm:presLayoutVars>
      </dgm:prSet>
      <dgm:spPr/>
      <dgm:t>
        <a:bodyPr/>
        <a:lstStyle/>
        <a:p>
          <a:endParaRPr lang="en-US"/>
        </a:p>
      </dgm:t>
    </dgm:pt>
    <dgm:pt modelId="{18A8CE48-8249-4A11-90E9-ACCC2A092954}" type="pres">
      <dgm:prSet presAssocID="{7FC82AEE-EEAF-41D6-9B5A-F994D9C19498}" presName="parentText" presStyleLbl="node1" presStyleIdx="0" presStyleCnt="3">
        <dgm:presLayoutVars>
          <dgm:chMax val="0"/>
          <dgm:bulletEnabled val="1"/>
        </dgm:presLayoutVars>
      </dgm:prSet>
      <dgm:spPr/>
      <dgm:t>
        <a:bodyPr/>
        <a:lstStyle/>
        <a:p>
          <a:endParaRPr lang="en-US"/>
        </a:p>
      </dgm:t>
    </dgm:pt>
    <dgm:pt modelId="{68DC3506-82CC-415C-B51F-027E1965457D}" type="pres">
      <dgm:prSet presAssocID="{602D7756-1455-41B1-B918-BCB75D0B807E}" presName="spacer" presStyleCnt="0"/>
      <dgm:spPr/>
      <dgm:t>
        <a:bodyPr/>
        <a:lstStyle/>
        <a:p>
          <a:endParaRPr lang="en-US"/>
        </a:p>
      </dgm:t>
    </dgm:pt>
    <dgm:pt modelId="{089A6514-B813-4B34-82F4-4221B33BA578}" type="pres">
      <dgm:prSet presAssocID="{6D7F8CA4-0210-4EB1-94C5-3DFB03916625}" presName="parentText" presStyleLbl="node1" presStyleIdx="1" presStyleCnt="3">
        <dgm:presLayoutVars>
          <dgm:chMax val="0"/>
          <dgm:bulletEnabled val="1"/>
        </dgm:presLayoutVars>
      </dgm:prSet>
      <dgm:spPr/>
      <dgm:t>
        <a:bodyPr/>
        <a:lstStyle/>
        <a:p>
          <a:endParaRPr lang="en-US"/>
        </a:p>
      </dgm:t>
    </dgm:pt>
    <dgm:pt modelId="{947614AD-2245-4835-8F50-282366CB4D38}" type="pres">
      <dgm:prSet presAssocID="{DA93E0A8-F9EF-4872-927C-B0D0EE2E9350}" presName="spacer" presStyleCnt="0"/>
      <dgm:spPr/>
      <dgm:t>
        <a:bodyPr/>
        <a:lstStyle/>
        <a:p>
          <a:endParaRPr lang="en-US"/>
        </a:p>
      </dgm:t>
    </dgm:pt>
    <dgm:pt modelId="{35CFC50A-765B-45A3-A1AB-7943C128FB51}" type="pres">
      <dgm:prSet presAssocID="{33778759-ADFE-4D20-9BEB-4965C9DCCC78}" presName="parentText" presStyleLbl="node1" presStyleIdx="2" presStyleCnt="3">
        <dgm:presLayoutVars>
          <dgm:chMax val="0"/>
          <dgm:bulletEnabled val="1"/>
        </dgm:presLayoutVars>
      </dgm:prSet>
      <dgm:spPr/>
      <dgm:t>
        <a:bodyPr/>
        <a:lstStyle/>
        <a:p>
          <a:endParaRPr lang="en-US"/>
        </a:p>
      </dgm:t>
    </dgm:pt>
  </dgm:ptLst>
  <dgm:cxnLst>
    <dgm:cxn modelId="{1119564B-2152-4006-8923-7FAB680EF3D2}" type="presOf" srcId="{6D7F8CA4-0210-4EB1-94C5-3DFB03916625}" destId="{089A6514-B813-4B34-82F4-4221B33BA578}" srcOrd="0" destOrd="0" presId="urn:microsoft.com/office/officeart/2005/8/layout/vList2"/>
    <dgm:cxn modelId="{9B09AFD1-C7B3-4A84-9B53-B7C4109D84D7}" type="presOf" srcId="{7FC82AEE-EEAF-41D6-9B5A-F994D9C19498}" destId="{18A8CE48-8249-4A11-90E9-ACCC2A092954}" srcOrd="0" destOrd="0" presId="urn:microsoft.com/office/officeart/2005/8/layout/vList2"/>
    <dgm:cxn modelId="{4069BE50-5BD8-4B1B-8140-3603D4F8C0BD}" srcId="{B2FC1CE9-BD87-4D7D-94BB-2B7A75EB27FE}" destId="{7FC82AEE-EEAF-41D6-9B5A-F994D9C19498}" srcOrd="0" destOrd="0" parTransId="{F49E2820-514B-417D-95BB-5F8F34650B08}" sibTransId="{602D7756-1455-41B1-B918-BCB75D0B807E}"/>
    <dgm:cxn modelId="{76756E15-5E39-405D-B708-F77D37F07C11}" type="presOf" srcId="{33778759-ADFE-4D20-9BEB-4965C9DCCC78}" destId="{35CFC50A-765B-45A3-A1AB-7943C128FB51}" srcOrd="0" destOrd="0" presId="urn:microsoft.com/office/officeart/2005/8/layout/vList2"/>
    <dgm:cxn modelId="{E20FAF84-83E9-4E38-A6A3-53A4E3EE2619}" srcId="{B2FC1CE9-BD87-4D7D-94BB-2B7A75EB27FE}" destId="{33778759-ADFE-4D20-9BEB-4965C9DCCC78}" srcOrd="2" destOrd="0" parTransId="{86D05C00-F562-4556-A60F-7E93109CA1D7}" sibTransId="{C9278673-8D4C-4CEE-8C8C-4494569986C6}"/>
    <dgm:cxn modelId="{3853C0AF-B7D1-4D8B-ABDF-F185E0E64994}" type="presOf" srcId="{B2FC1CE9-BD87-4D7D-94BB-2B7A75EB27FE}" destId="{20C4F151-7A72-4917-A98C-13A2ED311D56}" srcOrd="0" destOrd="0" presId="urn:microsoft.com/office/officeart/2005/8/layout/vList2"/>
    <dgm:cxn modelId="{5078029C-CB43-4D3D-904C-B5BAFC18413E}" srcId="{B2FC1CE9-BD87-4D7D-94BB-2B7A75EB27FE}" destId="{6D7F8CA4-0210-4EB1-94C5-3DFB03916625}" srcOrd="1" destOrd="0" parTransId="{4B2EEC4D-66B4-4E15-BD9B-8FF9998BC5CE}" sibTransId="{DA93E0A8-F9EF-4872-927C-B0D0EE2E9350}"/>
    <dgm:cxn modelId="{4CA96FE5-3400-4F09-9933-F45C60779C1E}" type="presParOf" srcId="{20C4F151-7A72-4917-A98C-13A2ED311D56}" destId="{18A8CE48-8249-4A11-90E9-ACCC2A092954}" srcOrd="0" destOrd="0" presId="urn:microsoft.com/office/officeart/2005/8/layout/vList2"/>
    <dgm:cxn modelId="{8E2F3CAB-135A-4349-AA6F-90D252ECB11E}" type="presParOf" srcId="{20C4F151-7A72-4917-A98C-13A2ED311D56}" destId="{68DC3506-82CC-415C-B51F-027E1965457D}" srcOrd="1" destOrd="0" presId="urn:microsoft.com/office/officeart/2005/8/layout/vList2"/>
    <dgm:cxn modelId="{0F9326C6-D442-4B75-99D2-754BD8215D36}" type="presParOf" srcId="{20C4F151-7A72-4917-A98C-13A2ED311D56}" destId="{089A6514-B813-4B34-82F4-4221B33BA578}" srcOrd="2" destOrd="0" presId="urn:microsoft.com/office/officeart/2005/8/layout/vList2"/>
    <dgm:cxn modelId="{C840FBD6-AA04-4111-8818-AFFCC3C6F204}" type="presParOf" srcId="{20C4F151-7A72-4917-A98C-13A2ED311D56}" destId="{947614AD-2245-4835-8F50-282366CB4D38}" srcOrd="3" destOrd="0" presId="urn:microsoft.com/office/officeart/2005/8/layout/vList2"/>
    <dgm:cxn modelId="{320058EE-8FA6-4D31-A6D6-A63DD95BA126}" type="presParOf" srcId="{20C4F151-7A72-4917-A98C-13A2ED311D56}" destId="{35CFC50A-765B-45A3-A1AB-7943C128FB51}" srcOrd="4" destOrd="0" presId="urn:microsoft.com/office/officeart/2005/8/layout/v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BE44597-D86C-4EED-A30C-D708160D5F3C}" type="doc">
      <dgm:prSet loTypeId="urn:microsoft.com/office/officeart/2005/8/layout/default#2" loCatId="list" qsTypeId="urn:microsoft.com/office/officeart/2005/8/quickstyle/3d1" qsCatId="3D" csTypeId="urn:microsoft.com/office/officeart/2005/8/colors/colorful2" csCatId="colorful" phldr="1"/>
      <dgm:spPr/>
      <dgm:t>
        <a:bodyPr/>
        <a:lstStyle/>
        <a:p>
          <a:endParaRPr lang="en-US"/>
        </a:p>
      </dgm:t>
    </dgm:pt>
    <dgm:pt modelId="{7E2392BE-6C5D-485D-975E-4E217C7D86BE}">
      <dgm:prSet custT="1"/>
      <dgm:spPr/>
      <dgm:t>
        <a:bodyPr/>
        <a:lstStyle/>
        <a:p>
          <a:pPr rtl="0"/>
          <a:r>
            <a:rPr lang="en-US" sz="2800" dirty="0" smtClean="0"/>
            <a:t>New instruction notes</a:t>
          </a:r>
          <a:endParaRPr lang="en-US" sz="2800" dirty="0"/>
        </a:p>
      </dgm:t>
      <dgm:extLst>
        <a:ext uri="{E40237B7-FDA0-4F09-8148-C483321AD2D9}">
          <dgm14:cNvPr xmlns="" xmlns:dgm14="http://schemas.microsoft.com/office/drawing/2010/diagram" id="0" name="" descr="New instruction notes&#10;"/>
        </a:ext>
      </dgm:extLst>
    </dgm:pt>
    <dgm:pt modelId="{081B0BA9-5DFD-4092-B4C1-B1EE105BB911}" type="parTrans" cxnId="{EE264B03-22FB-492F-9972-CCAC3A03820C}">
      <dgm:prSet/>
      <dgm:spPr/>
      <dgm:t>
        <a:bodyPr/>
        <a:lstStyle/>
        <a:p>
          <a:endParaRPr lang="en-US" sz="2800"/>
        </a:p>
      </dgm:t>
    </dgm:pt>
    <dgm:pt modelId="{AE19AC6B-545E-4EB2-803E-3E740CE9792A}" type="sibTrans" cxnId="{EE264B03-22FB-492F-9972-CCAC3A03820C}">
      <dgm:prSet/>
      <dgm:spPr/>
      <dgm:t>
        <a:bodyPr/>
        <a:lstStyle/>
        <a:p>
          <a:endParaRPr lang="en-US" sz="2800"/>
        </a:p>
      </dgm:t>
    </dgm:pt>
    <dgm:pt modelId="{9216CF34-6168-4FB9-8817-612964C09EE8}">
      <dgm:prSet custT="1"/>
      <dgm:spPr/>
      <dgm:t>
        <a:bodyPr/>
        <a:lstStyle/>
        <a:p>
          <a:pPr rtl="0"/>
          <a:r>
            <a:rPr lang="en-US" sz="2800" dirty="0" smtClean="0"/>
            <a:t>Greater specificity</a:t>
          </a:r>
          <a:endParaRPr lang="en-US" sz="2800" dirty="0"/>
        </a:p>
      </dgm:t>
      <dgm:extLst>
        <a:ext uri="{E40237B7-FDA0-4F09-8148-C483321AD2D9}">
          <dgm14:cNvPr xmlns="" xmlns:dgm14="http://schemas.microsoft.com/office/drawing/2010/diagram" id="0" name="" descr="Greater specificity&#10;"/>
        </a:ext>
      </dgm:extLst>
    </dgm:pt>
    <dgm:pt modelId="{A0FEBFE0-DFB5-4A97-917D-064F4DEDBFA8}" type="parTrans" cxnId="{6CB6C466-5689-4344-BA11-DE1802A0C49F}">
      <dgm:prSet/>
      <dgm:spPr/>
      <dgm:t>
        <a:bodyPr/>
        <a:lstStyle/>
        <a:p>
          <a:endParaRPr lang="en-US" sz="2800"/>
        </a:p>
      </dgm:t>
    </dgm:pt>
    <dgm:pt modelId="{8E7687BD-0B9B-49FE-A6E4-0B533E720C57}" type="sibTrans" cxnId="{6CB6C466-5689-4344-BA11-DE1802A0C49F}">
      <dgm:prSet/>
      <dgm:spPr/>
      <dgm:t>
        <a:bodyPr/>
        <a:lstStyle/>
        <a:p>
          <a:endParaRPr lang="en-US" sz="2800"/>
        </a:p>
      </dgm:t>
    </dgm:pt>
    <dgm:pt modelId="{C23987CB-807C-4F43-B871-492441D2813F}">
      <dgm:prSet custT="1"/>
      <dgm:spPr/>
      <dgm:t>
        <a:bodyPr/>
        <a:lstStyle/>
        <a:p>
          <a:pPr rtl="0"/>
          <a:r>
            <a:rPr lang="en-US" sz="2800" dirty="0" smtClean="0"/>
            <a:t>Terminology changes</a:t>
          </a:r>
          <a:endParaRPr lang="en-US" sz="2800" dirty="0"/>
        </a:p>
      </dgm:t>
      <dgm:extLst>
        <a:ext uri="{E40237B7-FDA0-4F09-8148-C483321AD2D9}">
          <dgm14:cNvPr xmlns="" xmlns:dgm14="http://schemas.microsoft.com/office/drawing/2010/diagram" id="0" name="" descr="Terminology changes&#10;"/>
        </a:ext>
      </dgm:extLst>
    </dgm:pt>
    <dgm:pt modelId="{A1CFC631-73A9-4669-9AE2-11EE3B967427}" type="parTrans" cxnId="{7170A788-E197-46E8-B7BF-E3E8DF13FB2D}">
      <dgm:prSet/>
      <dgm:spPr/>
      <dgm:t>
        <a:bodyPr/>
        <a:lstStyle/>
        <a:p>
          <a:endParaRPr lang="en-US" sz="2800"/>
        </a:p>
      </dgm:t>
    </dgm:pt>
    <dgm:pt modelId="{52EB8A2D-C5D8-445B-83C3-8F44CAF1B0C1}" type="sibTrans" cxnId="{7170A788-E197-46E8-B7BF-E3E8DF13FB2D}">
      <dgm:prSet/>
      <dgm:spPr/>
      <dgm:t>
        <a:bodyPr/>
        <a:lstStyle/>
        <a:p>
          <a:endParaRPr lang="en-US" sz="2800"/>
        </a:p>
      </dgm:t>
    </dgm:pt>
    <dgm:pt modelId="{CBDDDA24-C4F1-43D0-BDF1-9ED941A9082E}" type="pres">
      <dgm:prSet presAssocID="{EBE44597-D86C-4EED-A30C-D708160D5F3C}" presName="diagram" presStyleCnt="0">
        <dgm:presLayoutVars>
          <dgm:dir/>
          <dgm:resizeHandles val="exact"/>
        </dgm:presLayoutVars>
      </dgm:prSet>
      <dgm:spPr/>
      <dgm:t>
        <a:bodyPr/>
        <a:lstStyle/>
        <a:p>
          <a:endParaRPr lang="en-US"/>
        </a:p>
      </dgm:t>
    </dgm:pt>
    <dgm:pt modelId="{1196BFC2-F57C-4517-A88D-7A0082C89F2D}" type="pres">
      <dgm:prSet presAssocID="{7E2392BE-6C5D-485D-975E-4E217C7D86BE}" presName="node" presStyleLbl="node1" presStyleIdx="0" presStyleCnt="3">
        <dgm:presLayoutVars>
          <dgm:bulletEnabled val="1"/>
        </dgm:presLayoutVars>
      </dgm:prSet>
      <dgm:spPr/>
      <dgm:t>
        <a:bodyPr/>
        <a:lstStyle/>
        <a:p>
          <a:endParaRPr lang="en-US"/>
        </a:p>
      </dgm:t>
    </dgm:pt>
    <dgm:pt modelId="{8AF96950-A75A-409A-84CD-00316168A790}" type="pres">
      <dgm:prSet presAssocID="{AE19AC6B-545E-4EB2-803E-3E740CE9792A}" presName="sibTrans" presStyleCnt="0"/>
      <dgm:spPr/>
      <dgm:t>
        <a:bodyPr/>
        <a:lstStyle/>
        <a:p>
          <a:endParaRPr lang="en-US"/>
        </a:p>
      </dgm:t>
    </dgm:pt>
    <dgm:pt modelId="{327F60E5-0620-4E99-942C-DEEC26B199F8}" type="pres">
      <dgm:prSet presAssocID="{9216CF34-6168-4FB9-8817-612964C09EE8}" presName="node" presStyleLbl="node1" presStyleIdx="1" presStyleCnt="3">
        <dgm:presLayoutVars>
          <dgm:bulletEnabled val="1"/>
        </dgm:presLayoutVars>
      </dgm:prSet>
      <dgm:spPr/>
      <dgm:t>
        <a:bodyPr/>
        <a:lstStyle/>
        <a:p>
          <a:endParaRPr lang="en-US"/>
        </a:p>
      </dgm:t>
    </dgm:pt>
    <dgm:pt modelId="{0F1562CE-B579-47FD-BA75-92F58F70E6F9}" type="pres">
      <dgm:prSet presAssocID="{8E7687BD-0B9B-49FE-A6E4-0B533E720C57}" presName="sibTrans" presStyleCnt="0"/>
      <dgm:spPr/>
      <dgm:t>
        <a:bodyPr/>
        <a:lstStyle/>
        <a:p>
          <a:endParaRPr lang="en-US"/>
        </a:p>
      </dgm:t>
    </dgm:pt>
    <dgm:pt modelId="{8696AA01-533E-40F5-B578-CD7278F69A70}" type="pres">
      <dgm:prSet presAssocID="{C23987CB-807C-4F43-B871-492441D2813F}" presName="node" presStyleLbl="node1" presStyleIdx="2" presStyleCnt="3">
        <dgm:presLayoutVars>
          <dgm:bulletEnabled val="1"/>
        </dgm:presLayoutVars>
      </dgm:prSet>
      <dgm:spPr/>
      <dgm:t>
        <a:bodyPr/>
        <a:lstStyle/>
        <a:p>
          <a:endParaRPr lang="en-US"/>
        </a:p>
      </dgm:t>
    </dgm:pt>
  </dgm:ptLst>
  <dgm:cxnLst>
    <dgm:cxn modelId="{6CB6C466-5689-4344-BA11-DE1802A0C49F}" srcId="{EBE44597-D86C-4EED-A30C-D708160D5F3C}" destId="{9216CF34-6168-4FB9-8817-612964C09EE8}" srcOrd="1" destOrd="0" parTransId="{A0FEBFE0-DFB5-4A97-917D-064F4DEDBFA8}" sibTransId="{8E7687BD-0B9B-49FE-A6E4-0B533E720C57}"/>
    <dgm:cxn modelId="{5D348D5E-EE54-40EE-BCA1-03C32B96B20D}" type="presOf" srcId="{7E2392BE-6C5D-485D-975E-4E217C7D86BE}" destId="{1196BFC2-F57C-4517-A88D-7A0082C89F2D}" srcOrd="0" destOrd="0" presId="urn:microsoft.com/office/officeart/2005/8/layout/default#2"/>
    <dgm:cxn modelId="{39CFA709-9FB1-451F-A069-728B8BCCC2C1}" type="presOf" srcId="{9216CF34-6168-4FB9-8817-612964C09EE8}" destId="{327F60E5-0620-4E99-942C-DEEC26B199F8}" srcOrd="0" destOrd="0" presId="urn:microsoft.com/office/officeart/2005/8/layout/default#2"/>
    <dgm:cxn modelId="{55188D3A-899F-4AB6-A210-85BF33B169CB}" type="presOf" srcId="{EBE44597-D86C-4EED-A30C-D708160D5F3C}" destId="{CBDDDA24-C4F1-43D0-BDF1-9ED941A9082E}" srcOrd="0" destOrd="0" presId="urn:microsoft.com/office/officeart/2005/8/layout/default#2"/>
    <dgm:cxn modelId="{7170A788-E197-46E8-B7BF-E3E8DF13FB2D}" srcId="{EBE44597-D86C-4EED-A30C-D708160D5F3C}" destId="{C23987CB-807C-4F43-B871-492441D2813F}" srcOrd="2" destOrd="0" parTransId="{A1CFC631-73A9-4669-9AE2-11EE3B967427}" sibTransId="{52EB8A2D-C5D8-445B-83C3-8F44CAF1B0C1}"/>
    <dgm:cxn modelId="{EE264B03-22FB-492F-9972-CCAC3A03820C}" srcId="{EBE44597-D86C-4EED-A30C-D708160D5F3C}" destId="{7E2392BE-6C5D-485D-975E-4E217C7D86BE}" srcOrd="0" destOrd="0" parTransId="{081B0BA9-5DFD-4092-B4C1-B1EE105BB911}" sibTransId="{AE19AC6B-545E-4EB2-803E-3E740CE9792A}"/>
    <dgm:cxn modelId="{A738C8AB-7368-47A9-8B8C-6E4E8F8F80FD}" type="presOf" srcId="{C23987CB-807C-4F43-B871-492441D2813F}" destId="{8696AA01-533E-40F5-B578-CD7278F69A70}" srcOrd="0" destOrd="0" presId="urn:microsoft.com/office/officeart/2005/8/layout/default#2"/>
    <dgm:cxn modelId="{2080CB62-5D0B-43FA-BF42-A9EF254CF1FB}" type="presParOf" srcId="{CBDDDA24-C4F1-43D0-BDF1-9ED941A9082E}" destId="{1196BFC2-F57C-4517-A88D-7A0082C89F2D}" srcOrd="0" destOrd="0" presId="urn:microsoft.com/office/officeart/2005/8/layout/default#2"/>
    <dgm:cxn modelId="{560D7717-E5DB-4BE1-BC6D-948305DADF2D}" type="presParOf" srcId="{CBDDDA24-C4F1-43D0-BDF1-9ED941A9082E}" destId="{8AF96950-A75A-409A-84CD-00316168A790}" srcOrd="1" destOrd="0" presId="urn:microsoft.com/office/officeart/2005/8/layout/default#2"/>
    <dgm:cxn modelId="{88EFF9E3-E00C-4B8C-9A39-AFC8931848D4}" type="presParOf" srcId="{CBDDDA24-C4F1-43D0-BDF1-9ED941A9082E}" destId="{327F60E5-0620-4E99-942C-DEEC26B199F8}" srcOrd="2" destOrd="0" presId="urn:microsoft.com/office/officeart/2005/8/layout/default#2"/>
    <dgm:cxn modelId="{D6790DFB-E0E1-4F53-84AF-5601DA2D0130}" type="presParOf" srcId="{CBDDDA24-C4F1-43D0-BDF1-9ED941A9082E}" destId="{0F1562CE-B579-47FD-BA75-92F58F70E6F9}" srcOrd="3" destOrd="0" presId="urn:microsoft.com/office/officeart/2005/8/layout/default#2"/>
    <dgm:cxn modelId="{9A09B115-B0F9-484A-8613-9EB8FF16D026}" type="presParOf" srcId="{CBDDDA24-C4F1-43D0-BDF1-9ED941A9082E}" destId="{8696AA01-533E-40F5-B578-CD7278F69A70}" srcOrd="4" destOrd="0" presId="urn:microsoft.com/office/officeart/2005/8/layout/defaul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19BF643-CF44-4F98-A6BD-4975B9AD2C1A}" type="doc">
      <dgm:prSet loTypeId="urn:microsoft.com/office/officeart/2005/8/layout/bList2#1" loCatId="picture" qsTypeId="urn:microsoft.com/office/officeart/2005/8/quickstyle/simple5" qsCatId="simple" csTypeId="urn:microsoft.com/office/officeart/2005/8/colors/accent4_2" csCatId="accent4" phldr="1"/>
      <dgm:spPr/>
      <dgm:t>
        <a:bodyPr/>
        <a:lstStyle/>
        <a:p>
          <a:endParaRPr lang="en-US"/>
        </a:p>
      </dgm:t>
    </dgm:pt>
    <dgm:pt modelId="{0FCD4964-E2EA-4A64-BAF6-11AEE93A86FB}">
      <dgm:prSet custT="1"/>
      <dgm:spPr/>
      <dgm:t>
        <a:bodyPr/>
        <a:lstStyle/>
        <a:p>
          <a:pPr algn="l" rtl="0"/>
          <a:r>
            <a:rPr lang="en-US" sz="3000" dirty="0" smtClean="0"/>
            <a:t>Exposure to environmental tobacco smoke in the perinatal period – P96.81</a:t>
          </a:r>
          <a:endParaRPr lang="en-US" sz="3000" dirty="0"/>
        </a:p>
      </dgm:t>
    </dgm:pt>
    <dgm:pt modelId="{0701F094-6611-4C14-AB01-823E9B98EE0D}" type="parTrans" cxnId="{5681F727-1021-4CC2-8ABA-23E99F6BCB55}">
      <dgm:prSet/>
      <dgm:spPr/>
      <dgm:t>
        <a:bodyPr/>
        <a:lstStyle/>
        <a:p>
          <a:endParaRPr lang="en-US" sz="2700"/>
        </a:p>
      </dgm:t>
    </dgm:pt>
    <dgm:pt modelId="{CF5195F1-C96C-41B3-AA03-1C662098AD1F}" type="sibTrans" cxnId="{5681F727-1021-4CC2-8ABA-23E99F6BCB55}">
      <dgm:prSet custT="1"/>
      <dgm:spPr/>
      <dgm:t>
        <a:bodyPr/>
        <a:lstStyle/>
        <a:p>
          <a:endParaRPr lang="en-US" sz="2700"/>
        </a:p>
      </dgm:t>
    </dgm:pt>
    <dgm:pt modelId="{C804E3CC-D027-40A8-911D-3D25CFC03796}">
      <dgm:prSet custT="1"/>
      <dgm:spPr/>
      <dgm:t>
        <a:bodyPr/>
        <a:lstStyle/>
        <a:p>
          <a:pPr algn="l" rtl="0"/>
          <a:r>
            <a:rPr lang="en-US" sz="3000" dirty="0" smtClean="0"/>
            <a:t>History of tobacco use – Z87.891</a:t>
          </a:r>
          <a:endParaRPr lang="en-US" sz="3000" dirty="0"/>
        </a:p>
      </dgm:t>
    </dgm:pt>
    <dgm:pt modelId="{4388981C-C671-4A34-814F-E84D108F1A51}" type="parTrans" cxnId="{53C34D41-3BD0-4B3A-B6AC-174F22267E57}">
      <dgm:prSet/>
      <dgm:spPr/>
      <dgm:t>
        <a:bodyPr/>
        <a:lstStyle/>
        <a:p>
          <a:endParaRPr lang="en-US" sz="2700"/>
        </a:p>
      </dgm:t>
    </dgm:pt>
    <dgm:pt modelId="{70EEAF03-2F42-4D69-9616-BBEBAEF860B0}" type="sibTrans" cxnId="{53C34D41-3BD0-4B3A-B6AC-174F22267E57}">
      <dgm:prSet custT="1"/>
      <dgm:spPr/>
      <dgm:t>
        <a:bodyPr/>
        <a:lstStyle/>
        <a:p>
          <a:endParaRPr lang="en-US" sz="2700"/>
        </a:p>
      </dgm:t>
    </dgm:pt>
    <dgm:pt modelId="{EC961925-0C11-4069-A7E9-862DE35313C7}">
      <dgm:prSet custT="1"/>
      <dgm:spPr/>
      <dgm:t>
        <a:bodyPr/>
        <a:lstStyle/>
        <a:p>
          <a:pPr algn="l" rtl="0"/>
          <a:r>
            <a:rPr lang="en-US" sz="3000" dirty="0" smtClean="0"/>
            <a:t>Occupational exposure to environmental tobacco smoke – Z57.31</a:t>
          </a:r>
          <a:endParaRPr lang="en-US" sz="3000" dirty="0"/>
        </a:p>
      </dgm:t>
    </dgm:pt>
    <dgm:pt modelId="{9FE9E16A-5197-4B64-9AB5-3E5176FB97F1}" type="parTrans" cxnId="{221F2C61-5CB3-480F-BC82-438A2AE7796B}">
      <dgm:prSet/>
      <dgm:spPr/>
      <dgm:t>
        <a:bodyPr/>
        <a:lstStyle/>
        <a:p>
          <a:endParaRPr lang="en-US" sz="2700"/>
        </a:p>
      </dgm:t>
    </dgm:pt>
    <dgm:pt modelId="{782DC5B0-74B6-4857-9DE4-4A7731DC1BDD}" type="sibTrans" cxnId="{221F2C61-5CB3-480F-BC82-438A2AE7796B}">
      <dgm:prSet custT="1"/>
      <dgm:spPr/>
      <dgm:t>
        <a:bodyPr/>
        <a:lstStyle/>
        <a:p>
          <a:endParaRPr lang="en-US" sz="2700"/>
        </a:p>
      </dgm:t>
    </dgm:pt>
    <dgm:pt modelId="{A258D34B-75CB-4201-B6E8-927173348A87}">
      <dgm:prSet custT="1"/>
      <dgm:spPr/>
      <dgm:t>
        <a:bodyPr/>
        <a:lstStyle/>
        <a:p>
          <a:pPr algn="l" rtl="0"/>
          <a:r>
            <a:rPr lang="en-US" sz="3000" dirty="0" smtClean="0"/>
            <a:t>Tobacco </a:t>
          </a:r>
          <a:r>
            <a:rPr lang="en-US" sz="3000" smtClean="0"/>
            <a:t>use - Z72.0</a:t>
          </a:r>
          <a:endParaRPr lang="en-US" sz="3000" dirty="0"/>
        </a:p>
      </dgm:t>
    </dgm:pt>
    <dgm:pt modelId="{5B0C580D-9F36-4A12-B92F-BE17992E2FAA}" type="parTrans" cxnId="{13FC62BD-23E0-46C4-A60A-C5401424F85A}">
      <dgm:prSet/>
      <dgm:spPr/>
      <dgm:t>
        <a:bodyPr/>
        <a:lstStyle/>
        <a:p>
          <a:endParaRPr lang="en-US" sz="2700"/>
        </a:p>
      </dgm:t>
    </dgm:pt>
    <dgm:pt modelId="{264C5EDF-5467-4673-A993-D17EA28272F6}" type="sibTrans" cxnId="{13FC62BD-23E0-46C4-A60A-C5401424F85A}">
      <dgm:prSet/>
      <dgm:spPr/>
      <dgm:t>
        <a:bodyPr/>
        <a:lstStyle/>
        <a:p>
          <a:endParaRPr lang="en-US" sz="2700"/>
        </a:p>
      </dgm:t>
    </dgm:pt>
    <dgm:pt modelId="{58D6030A-F3D2-49BC-9386-DE79A9E8161D}">
      <dgm:prSet custT="1"/>
      <dgm:spPr/>
      <dgm:t>
        <a:bodyPr/>
        <a:lstStyle/>
        <a:p>
          <a:pPr algn="l" rtl="0"/>
          <a:r>
            <a:rPr lang="en-US" sz="3000" dirty="0" smtClean="0"/>
            <a:t>Tobacco dependence – F17.-</a:t>
          </a:r>
          <a:endParaRPr lang="en-US" sz="3000" dirty="0"/>
        </a:p>
      </dgm:t>
    </dgm:pt>
    <dgm:pt modelId="{1D350881-6E87-46DA-940B-48381BE81481}" type="parTrans" cxnId="{820BE5F7-BE49-4A89-A785-9F70DB7C57E8}">
      <dgm:prSet/>
      <dgm:spPr/>
      <dgm:t>
        <a:bodyPr/>
        <a:lstStyle/>
        <a:p>
          <a:endParaRPr lang="en-US"/>
        </a:p>
      </dgm:t>
    </dgm:pt>
    <dgm:pt modelId="{19CFD26B-B5AF-4581-AD11-E82E636934D1}" type="sibTrans" cxnId="{820BE5F7-BE49-4A89-A785-9F70DB7C57E8}">
      <dgm:prSet/>
      <dgm:spPr/>
      <dgm:t>
        <a:bodyPr/>
        <a:lstStyle/>
        <a:p>
          <a:endParaRPr lang="en-US"/>
        </a:p>
      </dgm:t>
    </dgm:pt>
    <dgm:pt modelId="{6C4A9581-BD13-49EE-930D-DC1E3B9114C1}">
      <dgm:prSet custT="1"/>
      <dgm:spPr/>
      <dgm:t>
        <a:bodyPr/>
        <a:lstStyle/>
        <a:p>
          <a:pPr algn="ctr" rtl="0"/>
          <a:r>
            <a:rPr lang="en-US" sz="3600" b="1" dirty="0" smtClean="0"/>
            <a:t>Use additional </a:t>
          </a:r>
          <a:r>
            <a:rPr lang="en-US" sz="3600" b="1" dirty="0" smtClean="0"/>
            <a:t>code, </a:t>
          </a:r>
          <a:r>
            <a:rPr lang="en-US" sz="3600" b="1" dirty="0" smtClean="0"/>
            <a:t>where applicable, to identify:</a:t>
          </a:r>
          <a:endParaRPr lang="en-US" sz="3600" b="1" dirty="0"/>
        </a:p>
      </dgm:t>
      <dgm:extLst>
        <a:ext uri="{E40237B7-FDA0-4F09-8148-C483321AD2D9}">
          <dgm14:cNvPr xmlns="" xmlns:dgm14="http://schemas.microsoft.com/office/drawing/2010/diagram" id="0" name="" descr="Use additional coded, where applicable, to identify:&#10;"/>
        </a:ext>
      </dgm:extLst>
    </dgm:pt>
    <dgm:pt modelId="{E6672DB4-C876-4705-A86B-30AFE772ED53}" type="sibTrans" cxnId="{801A937F-5A2B-44BB-A18A-18C3C89DE67E}">
      <dgm:prSet/>
      <dgm:spPr/>
      <dgm:t>
        <a:bodyPr/>
        <a:lstStyle/>
        <a:p>
          <a:endParaRPr lang="en-US"/>
        </a:p>
      </dgm:t>
    </dgm:pt>
    <dgm:pt modelId="{54DBF5F7-1E06-480F-8AAE-B98D26CFD29F}" type="parTrans" cxnId="{801A937F-5A2B-44BB-A18A-18C3C89DE67E}">
      <dgm:prSet/>
      <dgm:spPr/>
      <dgm:t>
        <a:bodyPr/>
        <a:lstStyle/>
        <a:p>
          <a:endParaRPr lang="en-US"/>
        </a:p>
      </dgm:t>
    </dgm:pt>
    <dgm:pt modelId="{FAFFBF4C-4752-4423-93D2-459BADEA2FFB}">
      <dgm:prSet custT="1"/>
      <dgm:spPr/>
      <dgm:t>
        <a:bodyPr/>
        <a:lstStyle/>
        <a:p>
          <a:pPr algn="l" rtl="0"/>
          <a:r>
            <a:rPr lang="en-US" sz="3000" dirty="0" smtClean="0"/>
            <a:t>Exposure to environmental tobacco smoke - Z77.22</a:t>
          </a:r>
          <a:endParaRPr lang="en-US" sz="3000" dirty="0"/>
        </a:p>
      </dgm:t>
      <dgm:extLst>
        <a:ext uri="{E40237B7-FDA0-4F09-8148-C483321AD2D9}">
          <dgm14:cNvPr xmlns="" xmlns:dgm14="http://schemas.microsoft.com/office/drawing/2010/diagram" id="0" name="" descr="Use additional coded, where applicable, to identify:&#10; Exposure to environmental tobacco smoke - Z77.22&#10; Exposure to environmental tobacco smoke in the perinatal period – P96.81&#10; History of tobacco use – Z87.891&#10; Occupational exposure to environmental tobacco smoke – Z57.31&#10; Tobacco dependence – F17.-&#10; Tobacco use - Z72.0&#10;"/>
        </a:ext>
      </dgm:extLst>
    </dgm:pt>
    <dgm:pt modelId="{467565B8-9508-4BF3-81F7-5E343F54F2B9}" type="parTrans" cxnId="{C39AD0C4-88E9-43C2-804B-450D6D2DE660}">
      <dgm:prSet/>
      <dgm:spPr/>
      <dgm:t>
        <a:bodyPr/>
        <a:lstStyle/>
        <a:p>
          <a:endParaRPr lang="en-US"/>
        </a:p>
      </dgm:t>
    </dgm:pt>
    <dgm:pt modelId="{DF3C2C0A-D790-44BF-B6D0-0FA6071E53C4}" type="sibTrans" cxnId="{C39AD0C4-88E9-43C2-804B-450D6D2DE660}">
      <dgm:prSet/>
      <dgm:spPr/>
      <dgm:t>
        <a:bodyPr/>
        <a:lstStyle/>
        <a:p>
          <a:endParaRPr lang="en-US"/>
        </a:p>
      </dgm:t>
    </dgm:pt>
    <dgm:pt modelId="{6834301D-8277-457F-9EB7-B6570283CE30}" type="pres">
      <dgm:prSet presAssocID="{919BF643-CF44-4F98-A6BD-4975B9AD2C1A}" presName="diagram" presStyleCnt="0">
        <dgm:presLayoutVars>
          <dgm:dir/>
          <dgm:animLvl val="lvl"/>
          <dgm:resizeHandles val="exact"/>
        </dgm:presLayoutVars>
      </dgm:prSet>
      <dgm:spPr/>
      <dgm:t>
        <a:bodyPr/>
        <a:lstStyle/>
        <a:p>
          <a:endParaRPr lang="en-US"/>
        </a:p>
      </dgm:t>
    </dgm:pt>
    <dgm:pt modelId="{59FF9267-6AB9-420F-B980-45A880334F26}" type="pres">
      <dgm:prSet presAssocID="{6C4A9581-BD13-49EE-930D-DC1E3B9114C1}" presName="compNode" presStyleCnt="0"/>
      <dgm:spPr/>
    </dgm:pt>
    <dgm:pt modelId="{AB3024F3-1B59-47D9-8AC6-0DB80B937ACD}" type="pres">
      <dgm:prSet presAssocID="{6C4A9581-BD13-49EE-930D-DC1E3B9114C1}" presName="childRect" presStyleLbl="bgAcc1" presStyleIdx="0" presStyleCnt="1" custScaleX="117144" custScaleY="113069" custLinFactNeighborX="-237" custLinFactNeighborY="48921">
        <dgm:presLayoutVars>
          <dgm:bulletEnabled val="1"/>
        </dgm:presLayoutVars>
      </dgm:prSet>
      <dgm:spPr>
        <a:prstGeom prst="rect">
          <a:avLst/>
        </a:prstGeom>
      </dgm:spPr>
      <dgm:t>
        <a:bodyPr/>
        <a:lstStyle/>
        <a:p>
          <a:endParaRPr lang="en-US"/>
        </a:p>
      </dgm:t>
    </dgm:pt>
    <dgm:pt modelId="{D2B9D2CC-D8B0-451A-82E5-29AABA65F6C4}" type="pres">
      <dgm:prSet presAssocID="{6C4A9581-BD13-49EE-930D-DC1E3B9114C1}" presName="parentText" presStyleLbl="node1" presStyleIdx="0" presStyleCnt="0">
        <dgm:presLayoutVars>
          <dgm:chMax val="0"/>
          <dgm:bulletEnabled val="1"/>
        </dgm:presLayoutVars>
      </dgm:prSet>
      <dgm:spPr/>
      <dgm:t>
        <a:bodyPr/>
        <a:lstStyle/>
        <a:p>
          <a:endParaRPr lang="en-US"/>
        </a:p>
      </dgm:t>
    </dgm:pt>
    <dgm:pt modelId="{DBD3BB34-9F1E-4B9E-8066-F8257CC0C45E}" type="pres">
      <dgm:prSet presAssocID="{6C4A9581-BD13-49EE-930D-DC1E3B9114C1}" presName="parentRect" presStyleLbl="alignNode1" presStyleIdx="0" presStyleCnt="1" custScaleX="117144" custLinFactY="-100000" custLinFactNeighborX="-237" custLinFactNeighborY="-132868"/>
      <dgm:spPr/>
      <dgm:t>
        <a:bodyPr/>
        <a:lstStyle/>
        <a:p>
          <a:endParaRPr lang="en-US"/>
        </a:p>
      </dgm:t>
    </dgm:pt>
    <dgm:pt modelId="{140EEC76-E2D8-41B7-881D-E209869F7900}" type="pres">
      <dgm:prSet presAssocID="{6C4A9581-BD13-49EE-930D-DC1E3B9114C1}" presName="adorn" presStyleLbl="fgAccFollowNode1" presStyleIdx="0" presStyleCnt="1" custLinFactY="-100000" custLinFactNeighborX="33063" custLinFactNeighborY="-134064"/>
      <dgm:spPr>
        <a:blipFill>
          <a:blip xmlns:r="http://schemas.openxmlformats.org/officeDocument/2006/relationships" r:embed="rId1" cstate="print">
            <a:extLst>
              <a:ext uri="{28A0092B-C50C-407E-A947-70E740481C1C}">
                <a14:useLocalDpi xmlns="" xmlns:a14="http://schemas.microsoft.com/office/drawing/2010/main" val="0"/>
              </a:ext>
            </a:extLst>
          </a:blip>
          <a:srcRect/>
          <a:stretch>
            <a:fillRect/>
          </a:stretch>
        </a:blipFill>
      </dgm:spPr>
      <dgm:t>
        <a:bodyPr/>
        <a:lstStyle/>
        <a:p>
          <a:endParaRPr lang="en-US"/>
        </a:p>
      </dgm:t>
      <dgm:extLst>
        <a:ext uri="{E40237B7-FDA0-4F09-8148-C483321AD2D9}">
          <dgm14:cNvPr xmlns="" xmlns:dgm14="http://schemas.microsoft.com/office/drawing/2010/diagram" id="0" name="" descr="burning cigarette"/>
        </a:ext>
      </dgm:extLst>
    </dgm:pt>
  </dgm:ptLst>
  <dgm:cxnLst>
    <dgm:cxn modelId="{221F2C61-5CB3-480F-BC82-438A2AE7796B}" srcId="{6C4A9581-BD13-49EE-930D-DC1E3B9114C1}" destId="{EC961925-0C11-4069-A7E9-862DE35313C7}" srcOrd="3" destOrd="0" parTransId="{9FE9E16A-5197-4B64-9AB5-3E5176FB97F1}" sibTransId="{782DC5B0-74B6-4857-9DE4-4A7731DC1BDD}"/>
    <dgm:cxn modelId="{FCC3065F-225D-4B72-AC1F-478A99FD262C}" type="presOf" srcId="{A258D34B-75CB-4201-B6E8-927173348A87}" destId="{AB3024F3-1B59-47D9-8AC6-0DB80B937ACD}" srcOrd="0" destOrd="5" presId="urn:microsoft.com/office/officeart/2005/8/layout/bList2#1"/>
    <dgm:cxn modelId="{A181048C-C366-4782-B65E-4A950EA1169C}" type="presOf" srcId="{C804E3CC-D027-40A8-911D-3D25CFC03796}" destId="{AB3024F3-1B59-47D9-8AC6-0DB80B937ACD}" srcOrd="0" destOrd="2" presId="urn:microsoft.com/office/officeart/2005/8/layout/bList2#1"/>
    <dgm:cxn modelId="{801A937F-5A2B-44BB-A18A-18C3C89DE67E}" srcId="{919BF643-CF44-4F98-A6BD-4975B9AD2C1A}" destId="{6C4A9581-BD13-49EE-930D-DC1E3B9114C1}" srcOrd="0" destOrd="0" parTransId="{54DBF5F7-1E06-480F-8AAE-B98D26CFD29F}" sibTransId="{E6672DB4-C876-4705-A86B-30AFE772ED53}"/>
    <dgm:cxn modelId="{86386D6F-7728-493C-BAD9-F80AFB68C6D0}" type="presOf" srcId="{FAFFBF4C-4752-4423-93D2-459BADEA2FFB}" destId="{AB3024F3-1B59-47D9-8AC6-0DB80B937ACD}" srcOrd="0" destOrd="0" presId="urn:microsoft.com/office/officeart/2005/8/layout/bList2#1"/>
    <dgm:cxn modelId="{C75BABF8-DC47-4CDF-860F-007C58E6234D}" type="presOf" srcId="{58D6030A-F3D2-49BC-9386-DE79A9E8161D}" destId="{AB3024F3-1B59-47D9-8AC6-0DB80B937ACD}" srcOrd="0" destOrd="4" presId="urn:microsoft.com/office/officeart/2005/8/layout/bList2#1"/>
    <dgm:cxn modelId="{5681F727-1021-4CC2-8ABA-23E99F6BCB55}" srcId="{6C4A9581-BD13-49EE-930D-DC1E3B9114C1}" destId="{0FCD4964-E2EA-4A64-BAF6-11AEE93A86FB}" srcOrd="1" destOrd="0" parTransId="{0701F094-6611-4C14-AB01-823E9B98EE0D}" sibTransId="{CF5195F1-C96C-41B3-AA03-1C662098AD1F}"/>
    <dgm:cxn modelId="{3416E753-BA6F-4AF6-AEEF-C75AAECE9E19}" type="presOf" srcId="{0FCD4964-E2EA-4A64-BAF6-11AEE93A86FB}" destId="{AB3024F3-1B59-47D9-8AC6-0DB80B937ACD}" srcOrd="0" destOrd="1" presId="urn:microsoft.com/office/officeart/2005/8/layout/bList2#1"/>
    <dgm:cxn modelId="{0EA529FF-7BF3-4F0D-A88D-6D662BCFCAFC}" type="presOf" srcId="{919BF643-CF44-4F98-A6BD-4975B9AD2C1A}" destId="{6834301D-8277-457F-9EB7-B6570283CE30}" srcOrd="0" destOrd="0" presId="urn:microsoft.com/office/officeart/2005/8/layout/bList2#1"/>
    <dgm:cxn modelId="{820BE5F7-BE49-4A89-A785-9F70DB7C57E8}" srcId="{6C4A9581-BD13-49EE-930D-DC1E3B9114C1}" destId="{58D6030A-F3D2-49BC-9386-DE79A9E8161D}" srcOrd="4" destOrd="0" parTransId="{1D350881-6E87-46DA-940B-48381BE81481}" sibTransId="{19CFD26B-B5AF-4581-AD11-E82E636934D1}"/>
    <dgm:cxn modelId="{53C34D41-3BD0-4B3A-B6AC-174F22267E57}" srcId="{6C4A9581-BD13-49EE-930D-DC1E3B9114C1}" destId="{C804E3CC-D027-40A8-911D-3D25CFC03796}" srcOrd="2" destOrd="0" parTransId="{4388981C-C671-4A34-814F-E84D108F1A51}" sibTransId="{70EEAF03-2F42-4D69-9616-BBEBAEF860B0}"/>
    <dgm:cxn modelId="{0B78718B-0E6D-498C-92F8-DF86789C6630}" type="presOf" srcId="{6C4A9581-BD13-49EE-930D-DC1E3B9114C1}" destId="{DBD3BB34-9F1E-4B9E-8066-F8257CC0C45E}" srcOrd="1" destOrd="0" presId="urn:microsoft.com/office/officeart/2005/8/layout/bList2#1"/>
    <dgm:cxn modelId="{861847E1-A593-41C4-8A7B-B9153A77C151}" type="presOf" srcId="{EC961925-0C11-4069-A7E9-862DE35313C7}" destId="{AB3024F3-1B59-47D9-8AC6-0DB80B937ACD}" srcOrd="0" destOrd="3" presId="urn:microsoft.com/office/officeart/2005/8/layout/bList2#1"/>
    <dgm:cxn modelId="{C39AD0C4-88E9-43C2-804B-450D6D2DE660}" srcId="{6C4A9581-BD13-49EE-930D-DC1E3B9114C1}" destId="{FAFFBF4C-4752-4423-93D2-459BADEA2FFB}" srcOrd="0" destOrd="0" parTransId="{467565B8-9508-4BF3-81F7-5E343F54F2B9}" sibTransId="{DF3C2C0A-D790-44BF-B6D0-0FA6071E53C4}"/>
    <dgm:cxn modelId="{13FC62BD-23E0-46C4-A60A-C5401424F85A}" srcId="{6C4A9581-BD13-49EE-930D-DC1E3B9114C1}" destId="{A258D34B-75CB-4201-B6E8-927173348A87}" srcOrd="5" destOrd="0" parTransId="{5B0C580D-9F36-4A12-B92F-BE17992E2FAA}" sibTransId="{264C5EDF-5467-4673-A993-D17EA28272F6}"/>
    <dgm:cxn modelId="{5662335C-6205-42E2-A923-DA34859BC5DB}" type="presOf" srcId="{6C4A9581-BD13-49EE-930D-DC1E3B9114C1}" destId="{D2B9D2CC-D8B0-451A-82E5-29AABA65F6C4}" srcOrd="0" destOrd="0" presId="urn:microsoft.com/office/officeart/2005/8/layout/bList2#1"/>
    <dgm:cxn modelId="{CD7ACABD-F88A-4217-A6E1-DA7058933BDF}" type="presParOf" srcId="{6834301D-8277-457F-9EB7-B6570283CE30}" destId="{59FF9267-6AB9-420F-B980-45A880334F26}" srcOrd="0" destOrd="0" presId="urn:microsoft.com/office/officeart/2005/8/layout/bList2#1"/>
    <dgm:cxn modelId="{9139761F-E0B9-4129-AD6A-5570A71030DE}" type="presParOf" srcId="{59FF9267-6AB9-420F-B980-45A880334F26}" destId="{AB3024F3-1B59-47D9-8AC6-0DB80B937ACD}" srcOrd="0" destOrd="0" presId="urn:microsoft.com/office/officeart/2005/8/layout/bList2#1"/>
    <dgm:cxn modelId="{C2655C66-9F7E-4B30-A3A4-6CBFB2A08C6E}" type="presParOf" srcId="{59FF9267-6AB9-420F-B980-45A880334F26}" destId="{D2B9D2CC-D8B0-451A-82E5-29AABA65F6C4}" srcOrd="1" destOrd="0" presId="urn:microsoft.com/office/officeart/2005/8/layout/bList2#1"/>
    <dgm:cxn modelId="{A4E2CEF1-DC39-4BB8-BA1B-B1D2413B2532}" type="presParOf" srcId="{59FF9267-6AB9-420F-B980-45A880334F26}" destId="{DBD3BB34-9F1E-4B9E-8066-F8257CC0C45E}" srcOrd="2" destOrd="0" presId="urn:microsoft.com/office/officeart/2005/8/layout/bList2#1"/>
    <dgm:cxn modelId="{4D16321E-1707-41E6-B1B4-220C989069AC}" type="presParOf" srcId="{59FF9267-6AB9-420F-B980-45A880334F26}" destId="{140EEC76-E2D8-41B7-881D-E209869F7900}" srcOrd="3" destOrd="0" presId="urn:microsoft.com/office/officeart/2005/8/layout/b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E70BBCD-894D-4451-9D68-6DCCFB754F2F}"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84282EBB-1AF6-49B4-B429-C4FAB483E139}">
      <dgm:prSet phldrT="[Text]" custT="1"/>
      <dgm:spPr>
        <a:solidFill>
          <a:srgbClr val="33CC33"/>
        </a:solidFill>
      </dgm:spPr>
      <dgm:t>
        <a:bodyPr/>
        <a:lstStyle/>
        <a:p>
          <a:r>
            <a:rPr lang="en-US" sz="4000" b="1" dirty="0" smtClean="0">
              <a:solidFill>
                <a:schemeClr val="accent1">
                  <a:lumMod val="20000"/>
                  <a:lumOff val="80000"/>
                </a:schemeClr>
              </a:solidFill>
            </a:rPr>
            <a:t>ICD-9</a:t>
          </a:r>
          <a:endParaRPr lang="en-US" sz="4000" b="1" dirty="0">
            <a:solidFill>
              <a:schemeClr val="accent1">
                <a:lumMod val="20000"/>
                <a:lumOff val="80000"/>
              </a:schemeClr>
            </a:solidFill>
          </a:endParaRPr>
        </a:p>
      </dgm:t>
      <dgm:extLst>
        <a:ext uri="{E40237B7-FDA0-4F09-8148-C483321AD2D9}">
          <dgm14:cNvPr xmlns="" xmlns:dgm14="http://schemas.microsoft.com/office/drawing/2010/diagram" id="0" name="" descr="ICD-9&#10; 493.00 Extrinsic asthma, unspecified&#10; 493.01 Extrinsic asthma with status asthmaticus&#10; 493.02 Extrinsic asthma with (acute) exacerbation&#10; 493.10 Intrinsic asthma, unspecified&#10; 493.11 Intrinsic asthma with status asthmaticus&#10; 493.12 Intrinsic asthma with (acute) exacerbation&#10;ICD-10&#10; J45.20  Mild intermittent asthma, uncomplicated&#10; J45.21  Mild intermittent asthma with (acute) exacerbation&#10; J45.22  Mild intermittent asthma with status asthmaticus&#10; J45.30  Mild persistent asthma, uncomplicated&#10; J45.31  Mild persistent asthma with (acute) exacerbation&#10; J45.32  Mild persistent asthma with status asthmaticus&#10; J45.40  Moderate persistent asthma, uncomplicated&#10; J45.41  Moderate persistent asthma with (acute)  exacerbation&#10; J45.42  Moderate persistent asthma with status asthmaticus&#10; J45.50   Severe persistent asthma, uncomplicated&#10; J45.51  Severe persistent asthma with (acute) exacerbation&#10; J45.52  Severe persistent asthma with status asthmaticus&#10;"/>
        </a:ext>
      </dgm:extLst>
    </dgm:pt>
    <dgm:pt modelId="{C10C33B2-8278-4417-851E-B9E6DD0638BE}" type="parTrans" cxnId="{AD74A882-2C5B-4801-90E5-11D67F04F4F0}">
      <dgm:prSet/>
      <dgm:spPr/>
      <dgm:t>
        <a:bodyPr/>
        <a:lstStyle/>
        <a:p>
          <a:endParaRPr lang="en-US" sz="2000" b="1"/>
        </a:p>
      </dgm:t>
    </dgm:pt>
    <dgm:pt modelId="{09D29285-D7C9-4E4D-AE96-9197E966B554}" type="sibTrans" cxnId="{AD74A882-2C5B-4801-90E5-11D67F04F4F0}">
      <dgm:prSet/>
      <dgm:spPr/>
      <dgm:t>
        <a:bodyPr/>
        <a:lstStyle/>
        <a:p>
          <a:endParaRPr lang="en-US" sz="2000" b="1"/>
        </a:p>
      </dgm:t>
    </dgm:pt>
    <dgm:pt modelId="{0068EF12-4CF2-4F59-9C82-E478F0DBD3A9}">
      <dgm:prSet phldrT="[Text]" custT="1"/>
      <dgm:spPr/>
      <dgm:t>
        <a:bodyPr/>
        <a:lstStyle/>
        <a:p>
          <a:r>
            <a:rPr lang="en-US" sz="1800" b="1" dirty="0" smtClean="0"/>
            <a:t>493.00	Extrinsic asthma, unspecified</a:t>
          </a:r>
          <a:endParaRPr lang="en-US" sz="1800" b="1" dirty="0"/>
        </a:p>
      </dgm:t>
      <dgm:extLst>
        <a:ext uri="{E40237B7-FDA0-4F09-8148-C483321AD2D9}">
          <dgm14:cNvPr xmlns="" xmlns:dgm14="http://schemas.microsoft.com/office/drawing/2010/diagram" id="0" name="" descr="ICD-9&#10; 493.00 Extrinsic asthma, unspecified&#10; 493.01 Extrinsic asthma with status asthmaticus&#10; 493.02 Extrinsic asthma with (acute) exacerbation&#10; 493.10 Intrinsic asthma, unspecified&#10; 493.11 Intrinsic asthma with status asthmaticus&#10; 493.12 Intrinsic asthma with (acute) exacerbation&#10;ICD-10&#10; J45.20  Mild intermittent asthma, uncomplicated&#10; J45.21  Mild intermittent asthma with (acute) exacerbation&#10; J45.22  Mild intermittent asthma with status asthmaticus&#10; J45.30  Mild persistent asthma, uncomplicated&#10; J45.31  Mild persistent asthma with (acute) exacerbation&#10; J45.32  Mild persistent asthma with status asthmaticus&#10; J45.40  Moderate persistent asthma, uncomplicated&#10; J45.41  Moderate persistent asthma with (acute)  exacerbation&#10; J45.42  Moderate persistent asthma with status asthmaticus&#10; J45.50   Severe persistent asthma, uncomplicated&#10; J45.51  Severe persistent asthma with (acute) exacerbation&#10; J45.52  Severe persistent asthma with status asthmaticus&#10;"/>
        </a:ext>
      </dgm:extLst>
    </dgm:pt>
    <dgm:pt modelId="{F33B8C30-D510-4753-8139-2FA267C1E7FA}" type="parTrans" cxnId="{66713E4A-461A-4E6D-802E-E1997AD979CA}">
      <dgm:prSet/>
      <dgm:spPr/>
      <dgm:t>
        <a:bodyPr/>
        <a:lstStyle/>
        <a:p>
          <a:endParaRPr lang="en-US" sz="2000" b="1"/>
        </a:p>
      </dgm:t>
    </dgm:pt>
    <dgm:pt modelId="{826AACB8-9BD4-443E-9472-4DFF30FC6F53}" type="sibTrans" cxnId="{66713E4A-461A-4E6D-802E-E1997AD979CA}">
      <dgm:prSet/>
      <dgm:spPr/>
      <dgm:t>
        <a:bodyPr/>
        <a:lstStyle/>
        <a:p>
          <a:endParaRPr lang="en-US" sz="2000" b="1"/>
        </a:p>
      </dgm:t>
    </dgm:pt>
    <dgm:pt modelId="{8ECDDC9F-E5B3-4807-B810-A0319880F5A9}">
      <dgm:prSet custT="1"/>
      <dgm:spPr/>
      <dgm:t>
        <a:bodyPr/>
        <a:lstStyle/>
        <a:p>
          <a:r>
            <a:rPr lang="en-US" sz="1800" b="1" dirty="0" smtClean="0"/>
            <a:t>493.01	Extrinsic asthma with status </a:t>
          </a:r>
          <a:r>
            <a:rPr lang="en-US" sz="1800" b="1" dirty="0" err="1" smtClean="0"/>
            <a:t>asthmaticus</a:t>
          </a:r>
          <a:endParaRPr lang="en-US" sz="1800" b="1" dirty="0"/>
        </a:p>
      </dgm:t>
    </dgm:pt>
    <dgm:pt modelId="{3E2FE657-C5D6-471C-B789-D61C43644910}" type="parTrans" cxnId="{C5865070-6FF0-41BC-983C-52FE5A0D12EA}">
      <dgm:prSet/>
      <dgm:spPr/>
      <dgm:t>
        <a:bodyPr/>
        <a:lstStyle/>
        <a:p>
          <a:endParaRPr lang="en-US" sz="2000" b="1"/>
        </a:p>
      </dgm:t>
    </dgm:pt>
    <dgm:pt modelId="{019C73C4-ABB8-448A-8AA3-9FC19A75A17B}" type="sibTrans" cxnId="{C5865070-6FF0-41BC-983C-52FE5A0D12EA}">
      <dgm:prSet/>
      <dgm:spPr/>
      <dgm:t>
        <a:bodyPr/>
        <a:lstStyle/>
        <a:p>
          <a:endParaRPr lang="en-US" sz="2000" b="1"/>
        </a:p>
      </dgm:t>
    </dgm:pt>
    <dgm:pt modelId="{535C1169-CB0B-4F4B-8A96-14C79F310A97}">
      <dgm:prSet custT="1"/>
      <dgm:spPr/>
      <dgm:t>
        <a:bodyPr/>
        <a:lstStyle/>
        <a:p>
          <a:r>
            <a:rPr lang="en-US" sz="1800" b="1" dirty="0" smtClean="0"/>
            <a:t>493.02	Extrinsic asthma with (acute) exacerbation</a:t>
          </a:r>
          <a:endParaRPr lang="en-US" sz="1800" b="1" dirty="0"/>
        </a:p>
      </dgm:t>
    </dgm:pt>
    <dgm:pt modelId="{28B338B3-D88A-4EA5-87C8-B53BDDE9F7C4}" type="parTrans" cxnId="{13FB8424-344E-4F81-AA90-F2C9DABC7FDD}">
      <dgm:prSet/>
      <dgm:spPr/>
      <dgm:t>
        <a:bodyPr/>
        <a:lstStyle/>
        <a:p>
          <a:endParaRPr lang="en-US" sz="2000" b="1"/>
        </a:p>
      </dgm:t>
    </dgm:pt>
    <dgm:pt modelId="{9F4E0FED-968A-45D8-9E60-CB41F8176177}" type="sibTrans" cxnId="{13FB8424-344E-4F81-AA90-F2C9DABC7FDD}">
      <dgm:prSet/>
      <dgm:spPr/>
      <dgm:t>
        <a:bodyPr/>
        <a:lstStyle/>
        <a:p>
          <a:endParaRPr lang="en-US" sz="2000" b="1"/>
        </a:p>
      </dgm:t>
    </dgm:pt>
    <dgm:pt modelId="{6194EDC3-4A94-4E01-A169-1F9F675C32A6}">
      <dgm:prSet custT="1"/>
      <dgm:spPr/>
      <dgm:t>
        <a:bodyPr/>
        <a:lstStyle/>
        <a:p>
          <a:r>
            <a:rPr lang="en-US" sz="1800" b="1" dirty="0" smtClean="0"/>
            <a:t>493.10	Intrinsic asthma, unspecified</a:t>
          </a:r>
          <a:endParaRPr lang="en-US" sz="1800" b="1" dirty="0"/>
        </a:p>
      </dgm:t>
    </dgm:pt>
    <dgm:pt modelId="{DE29C9C7-6866-4499-9E06-6E9ED41909CE}" type="parTrans" cxnId="{B6432F6B-BE26-4597-9FC3-BCB62777A5DF}">
      <dgm:prSet/>
      <dgm:spPr/>
      <dgm:t>
        <a:bodyPr/>
        <a:lstStyle/>
        <a:p>
          <a:endParaRPr lang="en-US" sz="2000" b="1"/>
        </a:p>
      </dgm:t>
    </dgm:pt>
    <dgm:pt modelId="{E63C21C1-7A13-4E1A-A9CE-712A75EED6F6}" type="sibTrans" cxnId="{B6432F6B-BE26-4597-9FC3-BCB62777A5DF}">
      <dgm:prSet/>
      <dgm:spPr/>
      <dgm:t>
        <a:bodyPr/>
        <a:lstStyle/>
        <a:p>
          <a:endParaRPr lang="en-US" sz="2000" b="1"/>
        </a:p>
      </dgm:t>
    </dgm:pt>
    <dgm:pt modelId="{1D699800-DD9D-4E28-AFA5-A6F98C912EF8}">
      <dgm:prSet custT="1"/>
      <dgm:spPr/>
      <dgm:t>
        <a:bodyPr/>
        <a:lstStyle/>
        <a:p>
          <a:r>
            <a:rPr lang="en-US" sz="1800" b="1" smtClean="0"/>
            <a:t>493.11	Intrinsic asthma with status asthmaticus</a:t>
          </a:r>
          <a:endParaRPr lang="en-US" sz="1800" b="1"/>
        </a:p>
      </dgm:t>
    </dgm:pt>
    <dgm:pt modelId="{EC0117EA-3DA2-401E-9548-CAE3B56C5F83}" type="parTrans" cxnId="{D2F5333D-8BE3-4390-85FB-CE435CAED4A1}">
      <dgm:prSet/>
      <dgm:spPr/>
      <dgm:t>
        <a:bodyPr/>
        <a:lstStyle/>
        <a:p>
          <a:endParaRPr lang="en-US" sz="2000" b="1"/>
        </a:p>
      </dgm:t>
    </dgm:pt>
    <dgm:pt modelId="{E95A8677-3E62-4B44-9592-805983BB3A70}" type="sibTrans" cxnId="{D2F5333D-8BE3-4390-85FB-CE435CAED4A1}">
      <dgm:prSet/>
      <dgm:spPr/>
      <dgm:t>
        <a:bodyPr/>
        <a:lstStyle/>
        <a:p>
          <a:endParaRPr lang="en-US" sz="2000" b="1"/>
        </a:p>
      </dgm:t>
    </dgm:pt>
    <dgm:pt modelId="{23D649C9-98FA-4345-99F5-870C2F3D34B9}">
      <dgm:prSet custT="1"/>
      <dgm:spPr/>
      <dgm:t>
        <a:bodyPr/>
        <a:lstStyle/>
        <a:p>
          <a:r>
            <a:rPr lang="en-US" sz="1800" b="1" smtClean="0"/>
            <a:t>493.12	Intrinsic asthma with (acute) exacerbation</a:t>
          </a:r>
          <a:endParaRPr lang="en-US" sz="1800" b="1"/>
        </a:p>
      </dgm:t>
    </dgm:pt>
    <dgm:pt modelId="{8C78F2AB-AF86-4541-9EB0-D37820D94252}" type="parTrans" cxnId="{C7A4381A-CF28-41A4-94F8-5F1F132A3DC1}">
      <dgm:prSet/>
      <dgm:spPr/>
      <dgm:t>
        <a:bodyPr/>
        <a:lstStyle/>
        <a:p>
          <a:endParaRPr lang="en-US" sz="2000" b="1"/>
        </a:p>
      </dgm:t>
    </dgm:pt>
    <dgm:pt modelId="{4903C5F9-5B0E-45EF-8851-3556F7551155}" type="sibTrans" cxnId="{C7A4381A-CF28-41A4-94F8-5F1F132A3DC1}">
      <dgm:prSet/>
      <dgm:spPr/>
      <dgm:t>
        <a:bodyPr/>
        <a:lstStyle/>
        <a:p>
          <a:endParaRPr lang="en-US" sz="2000" b="1"/>
        </a:p>
      </dgm:t>
    </dgm:pt>
    <dgm:pt modelId="{581EA3D8-ED6A-4740-B650-4C1F9E06D4F3}">
      <dgm:prSet phldrT="[Text]" custT="1"/>
      <dgm:spPr>
        <a:solidFill>
          <a:srgbClr val="33CC33"/>
        </a:solidFill>
      </dgm:spPr>
      <dgm:t>
        <a:bodyPr/>
        <a:lstStyle/>
        <a:p>
          <a:r>
            <a:rPr lang="en-US" sz="4000" b="1" dirty="0" smtClean="0">
              <a:solidFill>
                <a:schemeClr val="accent1">
                  <a:lumMod val="20000"/>
                  <a:lumOff val="80000"/>
                </a:schemeClr>
              </a:solidFill>
            </a:rPr>
            <a:t>ICD-10</a:t>
          </a:r>
          <a:endParaRPr lang="en-US" sz="4000" b="1" dirty="0">
            <a:solidFill>
              <a:schemeClr val="accent1">
                <a:lumMod val="20000"/>
                <a:lumOff val="80000"/>
              </a:schemeClr>
            </a:solidFill>
          </a:endParaRPr>
        </a:p>
      </dgm:t>
      <dgm:extLst>
        <a:ext uri="{E40237B7-FDA0-4F09-8148-C483321AD2D9}">
          <dgm14:cNvPr xmlns="" xmlns:dgm14="http://schemas.microsoft.com/office/drawing/2010/diagram" id="0" name="" descr="ICD-9&#10; 493.00 Extrinsic asthma, unspecified&#10; 493.01 Extrinsic asthma with status asthmaticus&#10; 493.02 Extrinsic asthma with (acute) exacerbation&#10; 493.10 Intrinsic asthma, unspecified&#10; 493.11 Intrinsic asthma with status asthmaticus&#10; 493.12 Intrinsic asthma with (acute) exacerbation&#10;ICD-10&#10; J45.20  Mild intermittent asthma, uncomplicated&#10; J45.21  Mild intermittent asthma with (acute) exacerbation&#10; J45.22  Mild intermittent asthma with status asthmaticus&#10; J45.30  Mild persistent asthma, uncomplicated&#10; J45.31  Mild persistent asthma with (acute) exacerbation&#10; J45.32  Mild persistent asthma with status asthmaticus&#10; J45.40  Moderate persistent asthma, uncomplicated&#10; J45.41  Moderate persistent asthma with (acute)  exacerbation&#10; J45.42  Moderate persistent asthma with status asthmaticus&#10; J45.50   Severe persistent asthma, uncomplicated&#10; J45.51  Severe persistent asthma with (acute) exacerbation&#10; J45.52  Severe persistent asthma with status asthmaticus&#10;"/>
        </a:ext>
      </dgm:extLst>
    </dgm:pt>
    <dgm:pt modelId="{F99FAE7E-BC2D-420C-B0D8-38D48C6A5936}" type="sibTrans" cxnId="{9296EDC5-4926-4596-A59A-722A0A8ED32C}">
      <dgm:prSet/>
      <dgm:spPr/>
      <dgm:t>
        <a:bodyPr/>
        <a:lstStyle/>
        <a:p>
          <a:endParaRPr lang="en-US" sz="2000" b="1"/>
        </a:p>
      </dgm:t>
    </dgm:pt>
    <dgm:pt modelId="{C6E204EC-964D-48F3-A163-BC9767954882}" type="parTrans" cxnId="{9296EDC5-4926-4596-A59A-722A0A8ED32C}">
      <dgm:prSet/>
      <dgm:spPr/>
      <dgm:t>
        <a:bodyPr/>
        <a:lstStyle/>
        <a:p>
          <a:endParaRPr lang="en-US" sz="2000" b="1"/>
        </a:p>
      </dgm:t>
    </dgm:pt>
    <dgm:pt modelId="{2239C529-AD07-4682-A036-58524C5B7CEB}">
      <dgm:prSet custT="1"/>
      <dgm:spPr/>
      <dgm:t>
        <a:bodyPr/>
        <a:lstStyle/>
        <a:p>
          <a:r>
            <a:rPr lang="en-US" sz="1800" b="1" dirty="0" smtClean="0"/>
            <a:t>J45.52 	Severe persistent asthma with status </a:t>
          </a:r>
          <a:r>
            <a:rPr lang="en-US" sz="1800" b="1" dirty="0" err="1" smtClean="0"/>
            <a:t>asthmaticus</a:t>
          </a:r>
          <a:endParaRPr lang="en-US" sz="1800" b="1" dirty="0"/>
        </a:p>
      </dgm:t>
    </dgm:pt>
    <dgm:pt modelId="{B939336B-8793-4D45-A0ED-DB01AA0AEDF4}" type="sibTrans" cxnId="{C931A974-D429-4E6B-BF43-9C915D89C486}">
      <dgm:prSet/>
      <dgm:spPr/>
      <dgm:t>
        <a:bodyPr/>
        <a:lstStyle/>
        <a:p>
          <a:endParaRPr lang="en-US" sz="2000" b="1"/>
        </a:p>
      </dgm:t>
    </dgm:pt>
    <dgm:pt modelId="{3D5AC46A-254A-4E97-8834-FA02DE543845}" type="parTrans" cxnId="{C931A974-D429-4E6B-BF43-9C915D89C486}">
      <dgm:prSet/>
      <dgm:spPr/>
      <dgm:t>
        <a:bodyPr/>
        <a:lstStyle/>
        <a:p>
          <a:endParaRPr lang="en-US" sz="2000" b="1"/>
        </a:p>
      </dgm:t>
    </dgm:pt>
    <dgm:pt modelId="{1DE65150-DF3C-44B3-89E7-6C886E0658C4}">
      <dgm:prSet custT="1"/>
      <dgm:spPr/>
      <dgm:t>
        <a:bodyPr/>
        <a:lstStyle/>
        <a:p>
          <a:r>
            <a:rPr lang="en-US" sz="1800" b="1" dirty="0" smtClean="0"/>
            <a:t>J45.51 	Severe persistent asthma with (acute) exacerbation</a:t>
          </a:r>
          <a:endParaRPr lang="en-US" sz="1800" b="1" dirty="0"/>
        </a:p>
      </dgm:t>
    </dgm:pt>
    <dgm:pt modelId="{2A779BE7-3135-4497-A437-E6960F44E95D}" type="sibTrans" cxnId="{ECE48853-FD27-437C-8B99-2EB34173DD4C}">
      <dgm:prSet/>
      <dgm:spPr/>
      <dgm:t>
        <a:bodyPr/>
        <a:lstStyle/>
        <a:p>
          <a:endParaRPr lang="en-US" sz="2000" b="1"/>
        </a:p>
      </dgm:t>
    </dgm:pt>
    <dgm:pt modelId="{94277B28-CEE8-4232-8E07-964FF2CE6535}" type="parTrans" cxnId="{ECE48853-FD27-437C-8B99-2EB34173DD4C}">
      <dgm:prSet/>
      <dgm:spPr/>
      <dgm:t>
        <a:bodyPr/>
        <a:lstStyle/>
        <a:p>
          <a:endParaRPr lang="en-US" sz="2000" b="1"/>
        </a:p>
      </dgm:t>
    </dgm:pt>
    <dgm:pt modelId="{70DD24AD-6F6A-4E04-845D-A70BE0766042}">
      <dgm:prSet custT="1"/>
      <dgm:spPr/>
      <dgm:t>
        <a:bodyPr/>
        <a:lstStyle/>
        <a:p>
          <a:r>
            <a:rPr lang="en-US" sz="1800" b="1" dirty="0" smtClean="0"/>
            <a:t>J45.50	 	Severe persistent asthma, uncomplicated</a:t>
          </a:r>
          <a:endParaRPr lang="en-US" sz="1800" b="1" dirty="0"/>
        </a:p>
      </dgm:t>
    </dgm:pt>
    <dgm:pt modelId="{60D08C2E-247E-45FC-A5E1-BE4DB57AB354}" type="sibTrans" cxnId="{001E71AF-8E7C-468F-BC57-3892B55F3BAD}">
      <dgm:prSet/>
      <dgm:spPr/>
      <dgm:t>
        <a:bodyPr/>
        <a:lstStyle/>
        <a:p>
          <a:endParaRPr lang="en-US" sz="2000" b="1"/>
        </a:p>
      </dgm:t>
    </dgm:pt>
    <dgm:pt modelId="{AC8E9DEB-BF3A-4A8E-AFBF-12B13A76F4C1}" type="parTrans" cxnId="{001E71AF-8E7C-468F-BC57-3892B55F3BAD}">
      <dgm:prSet/>
      <dgm:spPr/>
      <dgm:t>
        <a:bodyPr/>
        <a:lstStyle/>
        <a:p>
          <a:endParaRPr lang="en-US" sz="2000" b="1"/>
        </a:p>
      </dgm:t>
    </dgm:pt>
    <dgm:pt modelId="{E42DABE8-0C0D-44B1-9990-4E01AA665936}">
      <dgm:prSet custT="1"/>
      <dgm:spPr/>
      <dgm:t>
        <a:bodyPr/>
        <a:lstStyle/>
        <a:p>
          <a:r>
            <a:rPr lang="en-US" sz="1800" b="1" dirty="0" smtClean="0"/>
            <a:t>J45.42 	Moderate persistent asthma with status </a:t>
          </a:r>
          <a:r>
            <a:rPr lang="en-US" sz="1800" b="1" dirty="0" err="1" smtClean="0"/>
            <a:t>asthmaticus</a:t>
          </a:r>
          <a:endParaRPr lang="en-US" sz="1800" b="1" dirty="0"/>
        </a:p>
      </dgm:t>
    </dgm:pt>
    <dgm:pt modelId="{AC117A60-730E-4A62-8C6C-CE7146BD5BB3}" type="sibTrans" cxnId="{8A732080-36CC-4826-BEF8-2F8B0CD593DE}">
      <dgm:prSet/>
      <dgm:spPr/>
      <dgm:t>
        <a:bodyPr/>
        <a:lstStyle/>
        <a:p>
          <a:endParaRPr lang="en-US" sz="2000" b="1"/>
        </a:p>
      </dgm:t>
    </dgm:pt>
    <dgm:pt modelId="{DC08FCFA-0E80-48CF-8947-30958D8ABFAE}" type="parTrans" cxnId="{8A732080-36CC-4826-BEF8-2F8B0CD593DE}">
      <dgm:prSet/>
      <dgm:spPr/>
      <dgm:t>
        <a:bodyPr/>
        <a:lstStyle/>
        <a:p>
          <a:endParaRPr lang="en-US" sz="2000" b="1"/>
        </a:p>
      </dgm:t>
    </dgm:pt>
    <dgm:pt modelId="{4788EC9B-12A1-4952-81E6-EFA08EF2535F}">
      <dgm:prSet custT="1"/>
      <dgm:spPr/>
      <dgm:t>
        <a:bodyPr/>
        <a:lstStyle/>
        <a:p>
          <a:r>
            <a:rPr lang="en-US" sz="1800" b="1" dirty="0" smtClean="0"/>
            <a:t>J45.41 	Moderate persistent asthma with (acute) </a:t>
          </a:r>
          <a:r>
            <a:rPr lang="en-US" sz="1800" b="1" smtClean="0"/>
            <a:t>	exacerbation</a:t>
          </a:r>
          <a:endParaRPr lang="en-US" sz="1800" b="1" dirty="0"/>
        </a:p>
      </dgm:t>
    </dgm:pt>
    <dgm:pt modelId="{A82A7A35-E847-4F68-A4DC-BAE4C40A8BC0}" type="sibTrans" cxnId="{B784D2D0-CDCE-43A0-931A-45D854D4A476}">
      <dgm:prSet/>
      <dgm:spPr/>
      <dgm:t>
        <a:bodyPr/>
        <a:lstStyle/>
        <a:p>
          <a:endParaRPr lang="en-US" sz="2000" b="1"/>
        </a:p>
      </dgm:t>
    </dgm:pt>
    <dgm:pt modelId="{829130AB-4BA8-477F-BE9E-0E02AE743974}" type="parTrans" cxnId="{B784D2D0-CDCE-43A0-931A-45D854D4A476}">
      <dgm:prSet/>
      <dgm:spPr/>
      <dgm:t>
        <a:bodyPr/>
        <a:lstStyle/>
        <a:p>
          <a:endParaRPr lang="en-US" sz="2000" b="1"/>
        </a:p>
      </dgm:t>
    </dgm:pt>
    <dgm:pt modelId="{5E357E5C-1E6C-4238-B892-5312AE65BEEF}">
      <dgm:prSet custT="1"/>
      <dgm:spPr/>
      <dgm:t>
        <a:bodyPr/>
        <a:lstStyle/>
        <a:p>
          <a:r>
            <a:rPr lang="en-US" sz="1800" b="1" dirty="0" smtClean="0"/>
            <a:t>J45.40 	Moderate persistent asthma, uncomplicated</a:t>
          </a:r>
          <a:endParaRPr lang="en-US" sz="1800" b="1" dirty="0"/>
        </a:p>
      </dgm:t>
    </dgm:pt>
    <dgm:pt modelId="{789F4B39-6C2C-4DD2-B5BB-230E74B69DC2}" type="sibTrans" cxnId="{7E3F3CF1-21E3-4000-A189-EA780250AF6D}">
      <dgm:prSet/>
      <dgm:spPr/>
      <dgm:t>
        <a:bodyPr/>
        <a:lstStyle/>
        <a:p>
          <a:endParaRPr lang="en-US" sz="2000" b="1"/>
        </a:p>
      </dgm:t>
    </dgm:pt>
    <dgm:pt modelId="{8AD917A4-D098-433B-A30B-B5625E857046}" type="parTrans" cxnId="{7E3F3CF1-21E3-4000-A189-EA780250AF6D}">
      <dgm:prSet/>
      <dgm:spPr/>
      <dgm:t>
        <a:bodyPr/>
        <a:lstStyle/>
        <a:p>
          <a:endParaRPr lang="en-US" sz="2000" b="1"/>
        </a:p>
      </dgm:t>
    </dgm:pt>
    <dgm:pt modelId="{66CD2C93-06DE-482A-AF3B-C7CDFC07ED5F}">
      <dgm:prSet custT="1"/>
      <dgm:spPr/>
      <dgm:t>
        <a:bodyPr/>
        <a:lstStyle/>
        <a:p>
          <a:r>
            <a:rPr lang="en-US" sz="1800" b="1" dirty="0" smtClean="0"/>
            <a:t>J45.32 	Mild persistent asthma with status </a:t>
          </a:r>
          <a:r>
            <a:rPr lang="en-US" sz="1800" b="1" dirty="0" err="1" smtClean="0"/>
            <a:t>asthmaticus</a:t>
          </a:r>
          <a:endParaRPr lang="en-US" sz="1800" b="1" dirty="0"/>
        </a:p>
      </dgm:t>
    </dgm:pt>
    <dgm:pt modelId="{41AFC397-913D-49E5-BD37-C81875E92AB6}" type="sibTrans" cxnId="{C2AD84B4-A938-4A72-AC14-FCDC08107953}">
      <dgm:prSet/>
      <dgm:spPr/>
      <dgm:t>
        <a:bodyPr/>
        <a:lstStyle/>
        <a:p>
          <a:endParaRPr lang="en-US" sz="2000" b="1"/>
        </a:p>
      </dgm:t>
    </dgm:pt>
    <dgm:pt modelId="{42E80CFB-81C1-41E7-A7BC-927B16A43E3A}" type="parTrans" cxnId="{C2AD84B4-A938-4A72-AC14-FCDC08107953}">
      <dgm:prSet/>
      <dgm:spPr/>
      <dgm:t>
        <a:bodyPr/>
        <a:lstStyle/>
        <a:p>
          <a:endParaRPr lang="en-US" sz="2000" b="1"/>
        </a:p>
      </dgm:t>
    </dgm:pt>
    <dgm:pt modelId="{82E8DDBC-3B9D-43BB-93FE-90C1CDF27D11}">
      <dgm:prSet custT="1"/>
      <dgm:spPr/>
      <dgm:t>
        <a:bodyPr/>
        <a:lstStyle/>
        <a:p>
          <a:r>
            <a:rPr lang="en-US" sz="1800" b="1" dirty="0" smtClean="0"/>
            <a:t>J45.31 	Mild persistent asthma with (acute) exacerbation</a:t>
          </a:r>
          <a:endParaRPr lang="en-US" sz="1800" b="1" dirty="0"/>
        </a:p>
      </dgm:t>
    </dgm:pt>
    <dgm:pt modelId="{962E17E2-BCB6-4161-A6E1-DA7859519399}" type="sibTrans" cxnId="{C991017C-286C-4983-8261-2AE3E8A6A1A3}">
      <dgm:prSet/>
      <dgm:spPr/>
      <dgm:t>
        <a:bodyPr/>
        <a:lstStyle/>
        <a:p>
          <a:endParaRPr lang="en-US" sz="2000" b="1"/>
        </a:p>
      </dgm:t>
    </dgm:pt>
    <dgm:pt modelId="{451C9ED8-758B-4490-9DB9-DF4A17C6DD74}" type="parTrans" cxnId="{C991017C-286C-4983-8261-2AE3E8A6A1A3}">
      <dgm:prSet/>
      <dgm:spPr/>
      <dgm:t>
        <a:bodyPr/>
        <a:lstStyle/>
        <a:p>
          <a:endParaRPr lang="en-US" sz="2000" b="1"/>
        </a:p>
      </dgm:t>
    </dgm:pt>
    <dgm:pt modelId="{BF339B16-D727-4758-AA29-8D1753403352}">
      <dgm:prSet custT="1"/>
      <dgm:spPr/>
      <dgm:t>
        <a:bodyPr/>
        <a:lstStyle/>
        <a:p>
          <a:r>
            <a:rPr lang="en-US" sz="1800" b="1" dirty="0" smtClean="0"/>
            <a:t>J45.30 	Mild persistent asthma, uncomplicated</a:t>
          </a:r>
          <a:endParaRPr lang="en-US" sz="1800" b="1" dirty="0"/>
        </a:p>
      </dgm:t>
    </dgm:pt>
    <dgm:pt modelId="{3C1379BB-C99F-4E78-96E2-AC72CB6BA651}" type="sibTrans" cxnId="{17D95E34-60AF-42BD-A2DA-71F01158C2C1}">
      <dgm:prSet/>
      <dgm:spPr/>
      <dgm:t>
        <a:bodyPr/>
        <a:lstStyle/>
        <a:p>
          <a:endParaRPr lang="en-US" sz="2000" b="1"/>
        </a:p>
      </dgm:t>
    </dgm:pt>
    <dgm:pt modelId="{9AFA591B-761C-44B7-B8A4-D85CB0BE1F68}" type="parTrans" cxnId="{17D95E34-60AF-42BD-A2DA-71F01158C2C1}">
      <dgm:prSet/>
      <dgm:spPr/>
      <dgm:t>
        <a:bodyPr/>
        <a:lstStyle/>
        <a:p>
          <a:endParaRPr lang="en-US" sz="2000" b="1"/>
        </a:p>
      </dgm:t>
    </dgm:pt>
    <dgm:pt modelId="{48CAB300-D821-42E2-B67E-BA706FBE7207}">
      <dgm:prSet custT="1"/>
      <dgm:spPr/>
      <dgm:t>
        <a:bodyPr/>
        <a:lstStyle/>
        <a:p>
          <a:r>
            <a:rPr lang="en-US" sz="1800" b="1" dirty="0" smtClean="0"/>
            <a:t>J45.22 	Mild intermittent asthma with status </a:t>
          </a:r>
          <a:r>
            <a:rPr lang="en-US" sz="1800" b="1" dirty="0" err="1" smtClean="0"/>
            <a:t>asthmaticus</a:t>
          </a:r>
          <a:endParaRPr lang="en-US" sz="1800" b="1" dirty="0"/>
        </a:p>
      </dgm:t>
    </dgm:pt>
    <dgm:pt modelId="{B20D6DB7-AC00-4AA3-885A-6468E05A85A3}" type="sibTrans" cxnId="{8BE5444C-1116-42AA-8A99-091E14BB2D85}">
      <dgm:prSet/>
      <dgm:spPr/>
      <dgm:t>
        <a:bodyPr/>
        <a:lstStyle/>
        <a:p>
          <a:endParaRPr lang="en-US" sz="2000" b="1"/>
        </a:p>
      </dgm:t>
    </dgm:pt>
    <dgm:pt modelId="{62D80E56-D98A-4AAB-950F-5E728679D283}" type="parTrans" cxnId="{8BE5444C-1116-42AA-8A99-091E14BB2D85}">
      <dgm:prSet/>
      <dgm:spPr/>
      <dgm:t>
        <a:bodyPr/>
        <a:lstStyle/>
        <a:p>
          <a:endParaRPr lang="en-US" sz="2000" b="1"/>
        </a:p>
      </dgm:t>
    </dgm:pt>
    <dgm:pt modelId="{C8BC2C00-B7E2-4B3D-9FA9-024C49CD6D1A}">
      <dgm:prSet custT="1"/>
      <dgm:spPr/>
      <dgm:t>
        <a:bodyPr/>
        <a:lstStyle/>
        <a:p>
          <a:r>
            <a:rPr lang="en-US" sz="1800" b="1" dirty="0" smtClean="0"/>
            <a:t>J45.21 	Mild intermittent asthma with (acute) exacerbation</a:t>
          </a:r>
          <a:endParaRPr lang="en-US" sz="1800" b="1" dirty="0"/>
        </a:p>
      </dgm:t>
    </dgm:pt>
    <dgm:pt modelId="{3B6EA1BA-C992-4495-A2EE-75B56A87C84B}" type="sibTrans" cxnId="{2FDE1FF4-53F3-468B-A5E1-C2DB04E04AD5}">
      <dgm:prSet/>
      <dgm:spPr/>
      <dgm:t>
        <a:bodyPr/>
        <a:lstStyle/>
        <a:p>
          <a:endParaRPr lang="en-US" sz="2000" b="1"/>
        </a:p>
      </dgm:t>
    </dgm:pt>
    <dgm:pt modelId="{6AF9843B-9368-4480-A021-3E7D03FC7E62}" type="parTrans" cxnId="{2FDE1FF4-53F3-468B-A5E1-C2DB04E04AD5}">
      <dgm:prSet/>
      <dgm:spPr/>
      <dgm:t>
        <a:bodyPr/>
        <a:lstStyle/>
        <a:p>
          <a:endParaRPr lang="en-US" sz="2000" b="1"/>
        </a:p>
      </dgm:t>
    </dgm:pt>
    <dgm:pt modelId="{10A673E4-EA55-4FC6-B93A-8FB6E87E0583}">
      <dgm:prSet phldrT="[Text]" custT="1"/>
      <dgm:spPr/>
      <dgm:t>
        <a:bodyPr/>
        <a:lstStyle/>
        <a:p>
          <a:r>
            <a:rPr lang="en-US" sz="1800" b="1" dirty="0" smtClean="0"/>
            <a:t>J45.20 	Mild intermittent asthma, uncomplicated</a:t>
          </a:r>
          <a:endParaRPr lang="en-US" sz="1800" b="1" dirty="0"/>
        </a:p>
      </dgm:t>
      <dgm:extLst>
        <a:ext uri="{E40237B7-FDA0-4F09-8148-C483321AD2D9}">
          <dgm14:cNvPr xmlns="" xmlns:dgm14="http://schemas.microsoft.com/office/drawing/2010/diagram" id="0" name="" descr="ICD-9&#10; 493.00 Extrinsic asthma, unspecified&#10; 493.01 Extrinsic asthma with status asthmaticus&#10; 493.02 Extrinsic asthma with (acute) exacerbation&#10; 493.10 Intrinsic asthma, unspecified&#10; 493.11 Intrinsic asthma with status asthmaticus&#10; 493.12 Intrinsic asthma with (acute) exacerbation&#10;ICD-10&#10; J45.20  Mild intermittent asthma, uncomplicated&#10; J45.21  Mild intermittent asthma with (acute) exacerbation&#10; J45.22  Mild intermittent asthma with status asthmaticus&#10; J45.30  Mild persistent asthma, uncomplicated&#10; J45.31  Mild persistent asthma with (acute) exacerbation&#10; J45.32  Mild persistent asthma with status asthmaticus&#10; J45.40  Moderate persistent asthma, uncomplicated&#10; J45.41  Moderate persistent asthma with (acute)  exacerbation&#10; J45.42  Moderate persistent asthma with status asthmaticus&#10; J45.50   Severe persistent asthma, uncomplicated&#10; J45.51  Severe persistent asthma with (acute) exacerbation&#10; J45.52  Severe persistent asthma with status asthmaticus&#10;"/>
        </a:ext>
      </dgm:extLst>
    </dgm:pt>
    <dgm:pt modelId="{83FBC295-D657-4E58-99B7-67EC558DEB98}" type="sibTrans" cxnId="{7C0ABEB8-3A5D-46F8-818E-28245575BAF5}">
      <dgm:prSet/>
      <dgm:spPr/>
      <dgm:t>
        <a:bodyPr/>
        <a:lstStyle/>
        <a:p>
          <a:endParaRPr lang="en-US" sz="2000" b="1"/>
        </a:p>
      </dgm:t>
    </dgm:pt>
    <dgm:pt modelId="{E66CBB42-F281-42B2-9234-BF7DE8A8C8C8}" type="parTrans" cxnId="{7C0ABEB8-3A5D-46F8-818E-28245575BAF5}">
      <dgm:prSet/>
      <dgm:spPr/>
      <dgm:t>
        <a:bodyPr/>
        <a:lstStyle/>
        <a:p>
          <a:endParaRPr lang="en-US" sz="2000" b="1"/>
        </a:p>
      </dgm:t>
    </dgm:pt>
    <dgm:pt modelId="{73DB59D3-EF12-4D34-81A1-EE01D32DC2E2}" type="pres">
      <dgm:prSet presAssocID="{6E70BBCD-894D-4451-9D68-6DCCFB754F2F}" presName="linear" presStyleCnt="0">
        <dgm:presLayoutVars>
          <dgm:dir/>
          <dgm:animLvl val="lvl"/>
          <dgm:resizeHandles val="exact"/>
        </dgm:presLayoutVars>
      </dgm:prSet>
      <dgm:spPr/>
      <dgm:t>
        <a:bodyPr/>
        <a:lstStyle/>
        <a:p>
          <a:endParaRPr lang="en-US"/>
        </a:p>
      </dgm:t>
    </dgm:pt>
    <dgm:pt modelId="{741D9ED3-7722-4254-8908-55988B063892}" type="pres">
      <dgm:prSet presAssocID="{84282EBB-1AF6-49B4-B429-C4FAB483E139}" presName="parentLin" presStyleCnt="0"/>
      <dgm:spPr/>
    </dgm:pt>
    <dgm:pt modelId="{F2AC0875-B696-426B-A4A8-68F17DFED7CB}" type="pres">
      <dgm:prSet presAssocID="{84282EBB-1AF6-49B4-B429-C4FAB483E139}" presName="parentLeftMargin" presStyleLbl="node1" presStyleIdx="0" presStyleCnt="2"/>
      <dgm:spPr/>
      <dgm:t>
        <a:bodyPr/>
        <a:lstStyle/>
        <a:p>
          <a:endParaRPr lang="en-US"/>
        </a:p>
      </dgm:t>
    </dgm:pt>
    <dgm:pt modelId="{35B29088-6468-415B-BA9B-2881FC0F2B8F}" type="pres">
      <dgm:prSet presAssocID="{84282EBB-1AF6-49B4-B429-C4FAB483E139}" presName="parentText" presStyleLbl="node1" presStyleIdx="0" presStyleCnt="2" custScaleX="110000" custScaleY="110000">
        <dgm:presLayoutVars>
          <dgm:chMax val="0"/>
          <dgm:bulletEnabled val="1"/>
        </dgm:presLayoutVars>
      </dgm:prSet>
      <dgm:spPr/>
      <dgm:t>
        <a:bodyPr/>
        <a:lstStyle/>
        <a:p>
          <a:endParaRPr lang="en-US"/>
        </a:p>
      </dgm:t>
    </dgm:pt>
    <dgm:pt modelId="{6739A78B-8CB6-4EAB-8506-B9D40CBF962D}" type="pres">
      <dgm:prSet presAssocID="{84282EBB-1AF6-49B4-B429-C4FAB483E139}" presName="negativeSpace" presStyleCnt="0"/>
      <dgm:spPr/>
    </dgm:pt>
    <dgm:pt modelId="{49FFC928-D0E1-45DD-8209-0AF5DBAB364F}" type="pres">
      <dgm:prSet presAssocID="{84282EBB-1AF6-49B4-B429-C4FAB483E139}" presName="childText" presStyleLbl="conFgAcc1" presStyleIdx="0" presStyleCnt="2">
        <dgm:presLayoutVars>
          <dgm:bulletEnabled val="1"/>
        </dgm:presLayoutVars>
      </dgm:prSet>
      <dgm:spPr/>
      <dgm:t>
        <a:bodyPr/>
        <a:lstStyle/>
        <a:p>
          <a:endParaRPr lang="en-US"/>
        </a:p>
      </dgm:t>
    </dgm:pt>
    <dgm:pt modelId="{9F64929C-3E3D-46D2-AC57-7516638B3C2D}" type="pres">
      <dgm:prSet presAssocID="{09D29285-D7C9-4E4D-AE96-9197E966B554}" presName="spaceBetweenRectangles" presStyleCnt="0"/>
      <dgm:spPr/>
    </dgm:pt>
    <dgm:pt modelId="{635CCAB4-ABDE-4627-B271-70CE56D59553}" type="pres">
      <dgm:prSet presAssocID="{581EA3D8-ED6A-4740-B650-4C1F9E06D4F3}" presName="parentLin" presStyleCnt="0"/>
      <dgm:spPr/>
    </dgm:pt>
    <dgm:pt modelId="{BD824E31-C2FB-447E-8DFA-A71732339F83}" type="pres">
      <dgm:prSet presAssocID="{581EA3D8-ED6A-4740-B650-4C1F9E06D4F3}" presName="parentLeftMargin" presStyleLbl="node1" presStyleIdx="0" presStyleCnt="2"/>
      <dgm:spPr/>
      <dgm:t>
        <a:bodyPr/>
        <a:lstStyle/>
        <a:p>
          <a:endParaRPr lang="en-US"/>
        </a:p>
      </dgm:t>
    </dgm:pt>
    <dgm:pt modelId="{0E525EC6-B220-4D9D-A580-C9B7F368ED51}" type="pres">
      <dgm:prSet presAssocID="{581EA3D8-ED6A-4740-B650-4C1F9E06D4F3}" presName="parentText" presStyleLbl="node1" presStyleIdx="1" presStyleCnt="2" custScaleX="110000" custScaleY="110000">
        <dgm:presLayoutVars>
          <dgm:chMax val="0"/>
          <dgm:bulletEnabled val="1"/>
        </dgm:presLayoutVars>
      </dgm:prSet>
      <dgm:spPr/>
      <dgm:t>
        <a:bodyPr/>
        <a:lstStyle/>
        <a:p>
          <a:endParaRPr lang="en-US"/>
        </a:p>
      </dgm:t>
    </dgm:pt>
    <dgm:pt modelId="{CB7FB697-E64A-4394-A7BF-7B0D54003A41}" type="pres">
      <dgm:prSet presAssocID="{581EA3D8-ED6A-4740-B650-4C1F9E06D4F3}" presName="negativeSpace" presStyleCnt="0"/>
      <dgm:spPr/>
    </dgm:pt>
    <dgm:pt modelId="{3248F8DD-EA3E-4422-B084-3970518557F8}" type="pres">
      <dgm:prSet presAssocID="{581EA3D8-ED6A-4740-B650-4C1F9E06D4F3}" presName="childText" presStyleLbl="conFgAcc1" presStyleIdx="1" presStyleCnt="2">
        <dgm:presLayoutVars>
          <dgm:bulletEnabled val="1"/>
        </dgm:presLayoutVars>
      </dgm:prSet>
      <dgm:spPr/>
      <dgm:t>
        <a:bodyPr/>
        <a:lstStyle/>
        <a:p>
          <a:endParaRPr lang="en-US"/>
        </a:p>
      </dgm:t>
    </dgm:pt>
  </dgm:ptLst>
  <dgm:cxnLst>
    <dgm:cxn modelId="{262B44E6-9D23-4B9D-BC17-69F09B8F72D7}" type="presOf" srcId="{535C1169-CB0B-4F4B-8A96-14C79F310A97}" destId="{49FFC928-D0E1-45DD-8209-0AF5DBAB364F}" srcOrd="0" destOrd="2" presId="urn:microsoft.com/office/officeart/2005/8/layout/list1"/>
    <dgm:cxn modelId="{9FD638AA-A4F8-4A2B-907A-F31D05AB0789}" type="presOf" srcId="{C8BC2C00-B7E2-4B3D-9FA9-024C49CD6D1A}" destId="{3248F8DD-EA3E-4422-B084-3970518557F8}" srcOrd="0" destOrd="1" presId="urn:microsoft.com/office/officeart/2005/8/layout/list1"/>
    <dgm:cxn modelId="{E4BC2CC5-CAEF-4457-82CB-3B4ACC52E1EE}" type="presOf" srcId="{10A673E4-EA55-4FC6-B93A-8FB6E87E0583}" destId="{3248F8DD-EA3E-4422-B084-3970518557F8}" srcOrd="0" destOrd="0" presId="urn:microsoft.com/office/officeart/2005/8/layout/list1"/>
    <dgm:cxn modelId="{759D9A06-4F78-4B85-8726-E53F09A8EC4A}" type="presOf" srcId="{581EA3D8-ED6A-4740-B650-4C1F9E06D4F3}" destId="{0E525EC6-B220-4D9D-A580-C9B7F368ED51}" srcOrd="1" destOrd="0" presId="urn:microsoft.com/office/officeart/2005/8/layout/list1"/>
    <dgm:cxn modelId="{3B28F836-D373-49C1-B58B-9875EE126D38}" type="presOf" srcId="{6E70BBCD-894D-4451-9D68-6DCCFB754F2F}" destId="{73DB59D3-EF12-4D34-81A1-EE01D32DC2E2}" srcOrd="0" destOrd="0" presId="urn:microsoft.com/office/officeart/2005/8/layout/list1"/>
    <dgm:cxn modelId="{B784D2D0-CDCE-43A0-931A-45D854D4A476}" srcId="{581EA3D8-ED6A-4740-B650-4C1F9E06D4F3}" destId="{4788EC9B-12A1-4952-81E6-EFA08EF2535F}" srcOrd="7" destOrd="0" parTransId="{829130AB-4BA8-477F-BE9E-0E02AE743974}" sibTransId="{A82A7A35-E847-4F68-A4DC-BAE4C40A8BC0}"/>
    <dgm:cxn modelId="{AD74A882-2C5B-4801-90E5-11D67F04F4F0}" srcId="{6E70BBCD-894D-4451-9D68-6DCCFB754F2F}" destId="{84282EBB-1AF6-49B4-B429-C4FAB483E139}" srcOrd="0" destOrd="0" parTransId="{C10C33B2-8278-4417-851E-B9E6DD0638BE}" sibTransId="{09D29285-D7C9-4E4D-AE96-9197E966B554}"/>
    <dgm:cxn modelId="{9296EDC5-4926-4596-A59A-722A0A8ED32C}" srcId="{6E70BBCD-894D-4451-9D68-6DCCFB754F2F}" destId="{581EA3D8-ED6A-4740-B650-4C1F9E06D4F3}" srcOrd="1" destOrd="0" parTransId="{C6E204EC-964D-48F3-A163-BC9767954882}" sibTransId="{F99FAE7E-BC2D-420C-B0D8-38D48C6A5936}"/>
    <dgm:cxn modelId="{ECE48853-FD27-437C-8B99-2EB34173DD4C}" srcId="{581EA3D8-ED6A-4740-B650-4C1F9E06D4F3}" destId="{1DE65150-DF3C-44B3-89E7-6C886E0658C4}" srcOrd="10" destOrd="0" parTransId="{94277B28-CEE8-4232-8E07-964FF2CE6535}" sibTransId="{2A779BE7-3135-4497-A437-E6960F44E95D}"/>
    <dgm:cxn modelId="{7E3F3CF1-21E3-4000-A189-EA780250AF6D}" srcId="{581EA3D8-ED6A-4740-B650-4C1F9E06D4F3}" destId="{5E357E5C-1E6C-4238-B892-5312AE65BEEF}" srcOrd="6" destOrd="0" parTransId="{8AD917A4-D098-433B-A30B-B5625E857046}" sibTransId="{789F4B39-6C2C-4DD2-B5BB-230E74B69DC2}"/>
    <dgm:cxn modelId="{13FB8424-344E-4F81-AA90-F2C9DABC7FDD}" srcId="{84282EBB-1AF6-49B4-B429-C4FAB483E139}" destId="{535C1169-CB0B-4F4B-8A96-14C79F310A97}" srcOrd="2" destOrd="0" parTransId="{28B338B3-D88A-4EA5-87C8-B53BDDE9F7C4}" sibTransId="{9F4E0FED-968A-45D8-9E60-CB41F8176177}"/>
    <dgm:cxn modelId="{8BE5444C-1116-42AA-8A99-091E14BB2D85}" srcId="{581EA3D8-ED6A-4740-B650-4C1F9E06D4F3}" destId="{48CAB300-D821-42E2-B67E-BA706FBE7207}" srcOrd="2" destOrd="0" parTransId="{62D80E56-D98A-4AAB-950F-5E728679D283}" sibTransId="{B20D6DB7-AC00-4AA3-885A-6468E05A85A3}"/>
    <dgm:cxn modelId="{C7A4381A-CF28-41A4-94F8-5F1F132A3DC1}" srcId="{84282EBB-1AF6-49B4-B429-C4FAB483E139}" destId="{23D649C9-98FA-4345-99F5-870C2F3D34B9}" srcOrd="5" destOrd="0" parTransId="{8C78F2AB-AF86-4541-9EB0-D37820D94252}" sibTransId="{4903C5F9-5B0E-45EF-8851-3556F7551155}"/>
    <dgm:cxn modelId="{1F02BDFF-3A88-482B-88C9-C4E1FB89DD5D}" type="presOf" srcId="{2239C529-AD07-4682-A036-58524C5B7CEB}" destId="{3248F8DD-EA3E-4422-B084-3970518557F8}" srcOrd="0" destOrd="11" presId="urn:microsoft.com/office/officeart/2005/8/layout/list1"/>
    <dgm:cxn modelId="{0C3292DE-BA65-4A70-BE10-2755F70DA46A}" type="presOf" srcId="{84282EBB-1AF6-49B4-B429-C4FAB483E139}" destId="{35B29088-6468-415B-BA9B-2881FC0F2B8F}" srcOrd="1" destOrd="0" presId="urn:microsoft.com/office/officeart/2005/8/layout/list1"/>
    <dgm:cxn modelId="{C5865070-6FF0-41BC-983C-52FE5A0D12EA}" srcId="{84282EBB-1AF6-49B4-B429-C4FAB483E139}" destId="{8ECDDC9F-E5B3-4807-B810-A0319880F5A9}" srcOrd="1" destOrd="0" parTransId="{3E2FE657-C5D6-471C-B789-D61C43644910}" sibTransId="{019C73C4-ABB8-448A-8AA3-9FC19A75A17B}"/>
    <dgm:cxn modelId="{139764D0-469D-46EC-99CC-5BC44F9CB29E}" type="presOf" srcId="{48CAB300-D821-42E2-B67E-BA706FBE7207}" destId="{3248F8DD-EA3E-4422-B084-3970518557F8}" srcOrd="0" destOrd="2" presId="urn:microsoft.com/office/officeart/2005/8/layout/list1"/>
    <dgm:cxn modelId="{37BCB097-90EA-4A77-8CF3-6778EFF9B9A9}" type="presOf" srcId="{5E357E5C-1E6C-4238-B892-5312AE65BEEF}" destId="{3248F8DD-EA3E-4422-B084-3970518557F8}" srcOrd="0" destOrd="6" presId="urn:microsoft.com/office/officeart/2005/8/layout/list1"/>
    <dgm:cxn modelId="{A71CDB88-4ABB-4A9C-8849-0C40F71A9583}" type="presOf" srcId="{E42DABE8-0C0D-44B1-9990-4E01AA665936}" destId="{3248F8DD-EA3E-4422-B084-3970518557F8}" srcOrd="0" destOrd="8" presId="urn:microsoft.com/office/officeart/2005/8/layout/list1"/>
    <dgm:cxn modelId="{538E51B8-A3B1-4907-91BF-E8B7EDD90004}" type="presOf" srcId="{23D649C9-98FA-4345-99F5-870C2F3D34B9}" destId="{49FFC928-D0E1-45DD-8209-0AF5DBAB364F}" srcOrd="0" destOrd="5" presId="urn:microsoft.com/office/officeart/2005/8/layout/list1"/>
    <dgm:cxn modelId="{8A732080-36CC-4826-BEF8-2F8B0CD593DE}" srcId="{581EA3D8-ED6A-4740-B650-4C1F9E06D4F3}" destId="{E42DABE8-0C0D-44B1-9990-4E01AA665936}" srcOrd="8" destOrd="0" parTransId="{DC08FCFA-0E80-48CF-8947-30958D8ABFAE}" sibTransId="{AC117A60-730E-4A62-8C6C-CE7146BD5BB3}"/>
    <dgm:cxn modelId="{F898D17A-C1AD-488E-A107-CEFB2495EC95}" type="presOf" srcId="{0068EF12-4CF2-4F59-9C82-E478F0DBD3A9}" destId="{49FFC928-D0E1-45DD-8209-0AF5DBAB364F}" srcOrd="0" destOrd="0" presId="urn:microsoft.com/office/officeart/2005/8/layout/list1"/>
    <dgm:cxn modelId="{E5FA8CC5-5B76-4DFC-9BA3-F6CB288E9A4F}" type="presOf" srcId="{4788EC9B-12A1-4952-81E6-EFA08EF2535F}" destId="{3248F8DD-EA3E-4422-B084-3970518557F8}" srcOrd="0" destOrd="7" presId="urn:microsoft.com/office/officeart/2005/8/layout/list1"/>
    <dgm:cxn modelId="{17D95E34-60AF-42BD-A2DA-71F01158C2C1}" srcId="{581EA3D8-ED6A-4740-B650-4C1F9E06D4F3}" destId="{BF339B16-D727-4758-AA29-8D1753403352}" srcOrd="3" destOrd="0" parTransId="{9AFA591B-761C-44B7-B8A4-D85CB0BE1F68}" sibTransId="{3C1379BB-C99F-4E78-96E2-AC72CB6BA651}"/>
    <dgm:cxn modelId="{2FDE1FF4-53F3-468B-A5E1-C2DB04E04AD5}" srcId="{581EA3D8-ED6A-4740-B650-4C1F9E06D4F3}" destId="{C8BC2C00-B7E2-4B3D-9FA9-024C49CD6D1A}" srcOrd="1" destOrd="0" parTransId="{6AF9843B-9368-4480-A021-3E7D03FC7E62}" sibTransId="{3B6EA1BA-C992-4495-A2EE-75B56A87C84B}"/>
    <dgm:cxn modelId="{6F43953C-1D1B-4517-AC84-B61A4B179BBA}" type="presOf" srcId="{70DD24AD-6F6A-4E04-845D-A70BE0766042}" destId="{3248F8DD-EA3E-4422-B084-3970518557F8}" srcOrd="0" destOrd="9" presId="urn:microsoft.com/office/officeart/2005/8/layout/list1"/>
    <dgm:cxn modelId="{975418CA-6261-4409-9EE3-8A28F4E69723}" type="presOf" srcId="{6194EDC3-4A94-4E01-A169-1F9F675C32A6}" destId="{49FFC928-D0E1-45DD-8209-0AF5DBAB364F}" srcOrd="0" destOrd="3" presId="urn:microsoft.com/office/officeart/2005/8/layout/list1"/>
    <dgm:cxn modelId="{001E71AF-8E7C-468F-BC57-3892B55F3BAD}" srcId="{581EA3D8-ED6A-4740-B650-4C1F9E06D4F3}" destId="{70DD24AD-6F6A-4E04-845D-A70BE0766042}" srcOrd="9" destOrd="0" parTransId="{AC8E9DEB-BF3A-4A8E-AFBF-12B13A76F4C1}" sibTransId="{60D08C2E-247E-45FC-A5E1-BE4DB57AB354}"/>
    <dgm:cxn modelId="{C931A974-D429-4E6B-BF43-9C915D89C486}" srcId="{581EA3D8-ED6A-4740-B650-4C1F9E06D4F3}" destId="{2239C529-AD07-4682-A036-58524C5B7CEB}" srcOrd="11" destOrd="0" parTransId="{3D5AC46A-254A-4E97-8834-FA02DE543845}" sibTransId="{B939336B-8793-4D45-A0ED-DB01AA0AEDF4}"/>
    <dgm:cxn modelId="{C991017C-286C-4983-8261-2AE3E8A6A1A3}" srcId="{581EA3D8-ED6A-4740-B650-4C1F9E06D4F3}" destId="{82E8DDBC-3B9D-43BB-93FE-90C1CDF27D11}" srcOrd="4" destOrd="0" parTransId="{451C9ED8-758B-4490-9DB9-DF4A17C6DD74}" sibTransId="{962E17E2-BCB6-4161-A6E1-DA7859519399}"/>
    <dgm:cxn modelId="{9559F8E6-D317-40F9-8211-E30D1AFEDDD3}" type="presOf" srcId="{1D699800-DD9D-4E28-AFA5-A6F98C912EF8}" destId="{49FFC928-D0E1-45DD-8209-0AF5DBAB364F}" srcOrd="0" destOrd="4" presId="urn:microsoft.com/office/officeart/2005/8/layout/list1"/>
    <dgm:cxn modelId="{BF4DD582-6FBC-4627-9AB5-1F74611C4872}" type="presOf" srcId="{8ECDDC9F-E5B3-4807-B810-A0319880F5A9}" destId="{49FFC928-D0E1-45DD-8209-0AF5DBAB364F}" srcOrd="0" destOrd="1" presId="urn:microsoft.com/office/officeart/2005/8/layout/list1"/>
    <dgm:cxn modelId="{C2AD84B4-A938-4A72-AC14-FCDC08107953}" srcId="{581EA3D8-ED6A-4740-B650-4C1F9E06D4F3}" destId="{66CD2C93-06DE-482A-AF3B-C7CDFC07ED5F}" srcOrd="5" destOrd="0" parTransId="{42E80CFB-81C1-41E7-A7BC-927B16A43E3A}" sibTransId="{41AFC397-913D-49E5-BD37-C81875E92AB6}"/>
    <dgm:cxn modelId="{F018889E-C2EE-4149-9497-CBABFC0FE18C}" type="presOf" srcId="{BF339B16-D727-4758-AA29-8D1753403352}" destId="{3248F8DD-EA3E-4422-B084-3970518557F8}" srcOrd="0" destOrd="3" presId="urn:microsoft.com/office/officeart/2005/8/layout/list1"/>
    <dgm:cxn modelId="{66713E4A-461A-4E6D-802E-E1997AD979CA}" srcId="{84282EBB-1AF6-49B4-B429-C4FAB483E139}" destId="{0068EF12-4CF2-4F59-9C82-E478F0DBD3A9}" srcOrd="0" destOrd="0" parTransId="{F33B8C30-D510-4753-8139-2FA267C1E7FA}" sibTransId="{826AACB8-9BD4-443E-9472-4DFF30FC6F53}"/>
    <dgm:cxn modelId="{2BCB2DA8-2B3F-4C26-9ED6-611F88F7F1EB}" type="presOf" srcId="{82E8DDBC-3B9D-43BB-93FE-90C1CDF27D11}" destId="{3248F8DD-EA3E-4422-B084-3970518557F8}" srcOrd="0" destOrd="4" presId="urn:microsoft.com/office/officeart/2005/8/layout/list1"/>
    <dgm:cxn modelId="{7C0ABEB8-3A5D-46F8-818E-28245575BAF5}" srcId="{581EA3D8-ED6A-4740-B650-4C1F9E06D4F3}" destId="{10A673E4-EA55-4FC6-B93A-8FB6E87E0583}" srcOrd="0" destOrd="0" parTransId="{E66CBB42-F281-42B2-9234-BF7DE8A8C8C8}" sibTransId="{83FBC295-D657-4E58-99B7-67EC558DEB98}"/>
    <dgm:cxn modelId="{D2F5333D-8BE3-4390-85FB-CE435CAED4A1}" srcId="{84282EBB-1AF6-49B4-B429-C4FAB483E139}" destId="{1D699800-DD9D-4E28-AFA5-A6F98C912EF8}" srcOrd="4" destOrd="0" parTransId="{EC0117EA-3DA2-401E-9548-CAE3B56C5F83}" sibTransId="{E95A8677-3E62-4B44-9592-805983BB3A70}"/>
    <dgm:cxn modelId="{759ABD16-A855-4D7B-BA55-E17631E05831}" type="presOf" srcId="{84282EBB-1AF6-49B4-B429-C4FAB483E139}" destId="{F2AC0875-B696-426B-A4A8-68F17DFED7CB}" srcOrd="0" destOrd="0" presId="urn:microsoft.com/office/officeart/2005/8/layout/list1"/>
    <dgm:cxn modelId="{77ABB64D-1D6F-4F39-A4B1-AC1F6E254F5E}" type="presOf" srcId="{581EA3D8-ED6A-4740-B650-4C1F9E06D4F3}" destId="{BD824E31-C2FB-447E-8DFA-A71732339F83}" srcOrd="0" destOrd="0" presId="urn:microsoft.com/office/officeart/2005/8/layout/list1"/>
    <dgm:cxn modelId="{FEC87C88-63BE-4874-AA7A-9C729630B913}" type="presOf" srcId="{66CD2C93-06DE-482A-AF3B-C7CDFC07ED5F}" destId="{3248F8DD-EA3E-4422-B084-3970518557F8}" srcOrd="0" destOrd="5" presId="urn:microsoft.com/office/officeart/2005/8/layout/list1"/>
    <dgm:cxn modelId="{B6432F6B-BE26-4597-9FC3-BCB62777A5DF}" srcId="{84282EBB-1AF6-49B4-B429-C4FAB483E139}" destId="{6194EDC3-4A94-4E01-A169-1F9F675C32A6}" srcOrd="3" destOrd="0" parTransId="{DE29C9C7-6866-4499-9E06-6E9ED41909CE}" sibTransId="{E63C21C1-7A13-4E1A-A9CE-712A75EED6F6}"/>
    <dgm:cxn modelId="{5D43D678-7B88-481D-960C-2511FC614146}" type="presOf" srcId="{1DE65150-DF3C-44B3-89E7-6C886E0658C4}" destId="{3248F8DD-EA3E-4422-B084-3970518557F8}" srcOrd="0" destOrd="10" presId="urn:microsoft.com/office/officeart/2005/8/layout/list1"/>
    <dgm:cxn modelId="{5F5B3B77-2C09-4894-B69A-661097A90E76}" type="presParOf" srcId="{73DB59D3-EF12-4D34-81A1-EE01D32DC2E2}" destId="{741D9ED3-7722-4254-8908-55988B063892}" srcOrd="0" destOrd="0" presId="urn:microsoft.com/office/officeart/2005/8/layout/list1"/>
    <dgm:cxn modelId="{F366677A-1B9A-40F3-81F1-FD00E9BB32E6}" type="presParOf" srcId="{741D9ED3-7722-4254-8908-55988B063892}" destId="{F2AC0875-B696-426B-A4A8-68F17DFED7CB}" srcOrd="0" destOrd="0" presId="urn:microsoft.com/office/officeart/2005/8/layout/list1"/>
    <dgm:cxn modelId="{5E6F6EE5-5D63-4B0A-ACD8-32611038B0F8}" type="presParOf" srcId="{741D9ED3-7722-4254-8908-55988B063892}" destId="{35B29088-6468-415B-BA9B-2881FC0F2B8F}" srcOrd="1" destOrd="0" presId="urn:microsoft.com/office/officeart/2005/8/layout/list1"/>
    <dgm:cxn modelId="{76204BBA-57B1-4F57-9AE9-E8C1CC4C14FB}" type="presParOf" srcId="{73DB59D3-EF12-4D34-81A1-EE01D32DC2E2}" destId="{6739A78B-8CB6-4EAB-8506-B9D40CBF962D}" srcOrd="1" destOrd="0" presId="urn:microsoft.com/office/officeart/2005/8/layout/list1"/>
    <dgm:cxn modelId="{0B7EAD1D-790E-43A6-9BB4-672601AB011A}" type="presParOf" srcId="{73DB59D3-EF12-4D34-81A1-EE01D32DC2E2}" destId="{49FFC928-D0E1-45DD-8209-0AF5DBAB364F}" srcOrd="2" destOrd="0" presId="urn:microsoft.com/office/officeart/2005/8/layout/list1"/>
    <dgm:cxn modelId="{B93E2F9E-A217-474F-9DDB-F466455B7876}" type="presParOf" srcId="{73DB59D3-EF12-4D34-81A1-EE01D32DC2E2}" destId="{9F64929C-3E3D-46D2-AC57-7516638B3C2D}" srcOrd="3" destOrd="0" presId="urn:microsoft.com/office/officeart/2005/8/layout/list1"/>
    <dgm:cxn modelId="{CB526B12-FB29-4710-AC8B-1D6E1E0C647A}" type="presParOf" srcId="{73DB59D3-EF12-4D34-81A1-EE01D32DC2E2}" destId="{635CCAB4-ABDE-4627-B271-70CE56D59553}" srcOrd="4" destOrd="0" presId="urn:microsoft.com/office/officeart/2005/8/layout/list1"/>
    <dgm:cxn modelId="{31316BAC-FC3B-40B4-AD9A-BE3D5679B2FE}" type="presParOf" srcId="{635CCAB4-ABDE-4627-B271-70CE56D59553}" destId="{BD824E31-C2FB-447E-8DFA-A71732339F83}" srcOrd="0" destOrd="0" presId="urn:microsoft.com/office/officeart/2005/8/layout/list1"/>
    <dgm:cxn modelId="{06DD36B9-124E-401A-A7CF-A9B6808A1A8B}" type="presParOf" srcId="{635CCAB4-ABDE-4627-B271-70CE56D59553}" destId="{0E525EC6-B220-4D9D-A580-C9B7F368ED51}" srcOrd="1" destOrd="0" presId="urn:microsoft.com/office/officeart/2005/8/layout/list1"/>
    <dgm:cxn modelId="{46C83A72-271F-4BDA-BA63-ABE36883DD55}" type="presParOf" srcId="{73DB59D3-EF12-4D34-81A1-EE01D32DC2E2}" destId="{CB7FB697-E64A-4394-A7BF-7B0D54003A41}" srcOrd="5" destOrd="0" presId="urn:microsoft.com/office/officeart/2005/8/layout/list1"/>
    <dgm:cxn modelId="{2A2A5D3B-4AE8-4C0B-B325-79E712A4E8EA}" type="presParOf" srcId="{73DB59D3-EF12-4D34-81A1-EE01D32DC2E2}" destId="{3248F8DD-EA3E-4422-B084-3970518557F8}"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A75DC57-4089-4412-B61B-13BE57798227}" type="doc">
      <dgm:prSet loTypeId="urn:microsoft.com/office/officeart/2005/8/layout/vList2" loCatId="list" qsTypeId="urn:microsoft.com/office/officeart/2005/8/quickstyle/3d1" qsCatId="3D" csTypeId="urn:microsoft.com/office/officeart/2005/8/colors/accent3_2" csCatId="accent3" phldr="1"/>
      <dgm:spPr/>
      <dgm:t>
        <a:bodyPr/>
        <a:lstStyle/>
        <a:p>
          <a:endParaRPr lang="en-US"/>
        </a:p>
      </dgm:t>
    </dgm:pt>
    <dgm:pt modelId="{6B690F54-C88F-4CF8-9B40-20B64C6AC488}">
      <dgm:prSet/>
      <dgm:spPr/>
      <dgm:t>
        <a:bodyPr/>
        <a:lstStyle/>
        <a:p>
          <a:pPr rtl="0"/>
          <a:r>
            <a:rPr lang="en-US" dirty="0" smtClean="0"/>
            <a:t>J44.1 – Chronic obstructive pulmonary disease with (acute) exacerbation</a:t>
          </a:r>
          <a:endParaRPr lang="en-US" dirty="0"/>
        </a:p>
      </dgm:t>
      <dgm:extLst>
        <a:ext uri="{E40237B7-FDA0-4F09-8148-C483321AD2D9}">
          <dgm14:cNvPr xmlns="" xmlns:dgm14="http://schemas.microsoft.com/office/drawing/2010/diagram" id="0" name="" descr="J44.1 – Chronic obstructive pulmonary disease with (acute) exacerbation&#10;"/>
        </a:ext>
      </dgm:extLst>
    </dgm:pt>
    <dgm:pt modelId="{95B28553-1E60-47D5-8644-A174FBF7A447}" type="parTrans" cxnId="{58DEDCAB-5D10-4DD8-B613-438C31D74D06}">
      <dgm:prSet/>
      <dgm:spPr/>
      <dgm:t>
        <a:bodyPr/>
        <a:lstStyle/>
        <a:p>
          <a:endParaRPr lang="en-US"/>
        </a:p>
      </dgm:t>
    </dgm:pt>
    <dgm:pt modelId="{ACBAD8F9-DDC6-44ED-9E3D-B59894A09264}" type="sibTrans" cxnId="{58DEDCAB-5D10-4DD8-B613-438C31D74D06}">
      <dgm:prSet/>
      <dgm:spPr/>
      <dgm:t>
        <a:bodyPr/>
        <a:lstStyle/>
        <a:p>
          <a:endParaRPr lang="en-US"/>
        </a:p>
      </dgm:t>
    </dgm:pt>
    <dgm:pt modelId="{15AC72A4-D173-426F-A7CC-0B9DBDD8DE70}">
      <dgm:prSet/>
      <dgm:spPr/>
      <dgm:t>
        <a:bodyPr/>
        <a:lstStyle/>
        <a:p>
          <a:pPr rtl="0"/>
          <a:r>
            <a:rPr lang="en-US" dirty="0" smtClean="0"/>
            <a:t>F17.200 – Nicotine dependence, unspecified, uncomplicated</a:t>
          </a:r>
          <a:endParaRPr lang="en-US" dirty="0"/>
        </a:p>
      </dgm:t>
      <dgm:extLst>
        <a:ext uri="{E40237B7-FDA0-4F09-8148-C483321AD2D9}">
          <dgm14:cNvPr xmlns="" xmlns:dgm14="http://schemas.microsoft.com/office/drawing/2010/diagram" id="0" name="" descr="F17.200 – Nicotine dependence, unspecified, uncomplicated&#10;"/>
        </a:ext>
      </dgm:extLst>
    </dgm:pt>
    <dgm:pt modelId="{0800C43D-03B7-46F7-9FC0-DF304DAEE6EB}" type="parTrans" cxnId="{0F0A7899-4E01-465B-899E-F98C11945AA3}">
      <dgm:prSet/>
      <dgm:spPr/>
      <dgm:t>
        <a:bodyPr/>
        <a:lstStyle/>
        <a:p>
          <a:endParaRPr lang="en-US"/>
        </a:p>
      </dgm:t>
    </dgm:pt>
    <dgm:pt modelId="{1123C5F5-F546-4CED-9ADF-69E6413D1072}" type="sibTrans" cxnId="{0F0A7899-4E01-465B-899E-F98C11945AA3}">
      <dgm:prSet/>
      <dgm:spPr/>
      <dgm:t>
        <a:bodyPr/>
        <a:lstStyle/>
        <a:p>
          <a:endParaRPr lang="en-US"/>
        </a:p>
      </dgm:t>
    </dgm:pt>
    <dgm:pt modelId="{FCC8EE34-6799-424C-94BD-78C0CC5F2A8A}">
      <dgm:prSet/>
      <dgm:spPr/>
      <dgm:t>
        <a:bodyPr/>
        <a:lstStyle/>
        <a:p>
          <a:pPr rtl="0"/>
          <a:r>
            <a:rPr lang="en-US" b="0" dirty="0" smtClean="0"/>
            <a:t>Z71.6 – Tobacco abuse counseling</a:t>
          </a:r>
          <a:endParaRPr lang="en-US" b="0" dirty="0"/>
        </a:p>
      </dgm:t>
      <dgm:extLst>
        <a:ext uri="{E40237B7-FDA0-4F09-8148-C483321AD2D9}">
          <dgm14:cNvPr xmlns="" xmlns:dgm14="http://schemas.microsoft.com/office/drawing/2010/diagram" id="0" name="" descr="Z71.6 – Tobacco abuse counseling&#10;"/>
        </a:ext>
      </dgm:extLst>
    </dgm:pt>
    <dgm:pt modelId="{66A6CDDA-109B-4A9D-9771-CD11074BD87D}" type="parTrans" cxnId="{158C591C-606C-4036-9204-C79094D676B7}">
      <dgm:prSet/>
      <dgm:spPr/>
      <dgm:t>
        <a:bodyPr/>
        <a:lstStyle/>
        <a:p>
          <a:endParaRPr lang="en-US"/>
        </a:p>
      </dgm:t>
    </dgm:pt>
    <dgm:pt modelId="{590924D3-F1F9-42A8-9A08-9C280CB0D957}" type="sibTrans" cxnId="{158C591C-606C-4036-9204-C79094D676B7}">
      <dgm:prSet/>
      <dgm:spPr/>
      <dgm:t>
        <a:bodyPr/>
        <a:lstStyle/>
        <a:p>
          <a:endParaRPr lang="en-US"/>
        </a:p>
      </dgm:t>
    </dgm:pt>
    <dgm:pt modelId="{C3BFC0CE-BE5F-4B4F-8C02-63E92C674732}" type="pres">
      <dgm:prSet presAssocID="{CA75DC57-4089-4412-B61B-13BE57798227}" presName="linear" presStyleCnt="0">
        <dgm:presLayoutVars>
          <dgm:animLvl val="lvl"/>
          <dgm:resizeHandles val="exact"/>
        </dgm:presLayoutVars>
      </dgm:prSet>
      <dgm:spPr/>
      <dgm:t>
        <a:bodyPr/>
        <a:lstStyle/>
        <a:p>
          <a:endParaRPr lang="en-US"/>
        </a:p>
      </dgm:t>
    </dgm:pt>
    <dgm:pt modelId="{A6488127-0834-4DE3-8038-3347A661827D}" type="pres">
      <dgm:prSet presAssocID="{6B690F54-C88F-4CF8-9B40-20B64C6AC488}" presName="parentText" presStyleLbl="node1" presStyleIdx="0" presStyleCnt="3">
        <dgm:presLayoutVars>
          <dgm:chMax val="0"/>
          <dgm:bulletEnabled val="1"/>
        </dgm:presLayoutVars>
      </dgm:prSet>
      <dgm:spPr/>
      <dgm:t>
        <a:bodyPr/>
        <a:lstStyle/>
        <a:p>
          <a:endParaRPr lang="en-US"/>
        </a:p>
      </dgm:t>
    </dgm:pt>
    <dgm:pt modelId="{8D580D49-385E-44C7-B2DF-1079135C17A7}" type="pres">
      <dgm:prSet presAssocID="{ACBAD8F9-DDC6-44ED-9E3D-B59894A09264}" presName="spacer" presStyleCnt="0"/>
      <dgm:spPr/>
      <dgm:t>
        <a:bodyPr/>
        <a:lstStyle/>
        <a:p>
          <a:endParaRPr lang="en-US"/>
        </a:p>
      </dgm:t>
    </dgm:pt>
    <dgm:pt modelId="{A94F0641-0A34-43D4-8BB4-9AA900CE7AD2}" type="pres">
      <dgm:prSet presAssocID="{15AC72A4-D173-426F-A7CC-0B9DBDD8DE70}" presName="parentText" presStyleLbl="node1" presStyleIdx="1" presStyleCnt="3">
        <dgm:presLayoutVars>
          <dgm:chMax val="0"/>
          <dgm:bulletEnabled val="1"/>
        </dgm:presLayoutVars>
      </dgm:prSet>
      <dgm:spPr/>
      <dgm:t>
        <a:bodyPr/>
        <a:lstStyle/>
        <a:p>
          <a:endParaRPr lang="en-US"/>
        </a:p>
      </dgm:t>
    </dgm:pt>
    <dgm:pt modelId="{6B716C63-3773-4FCB-BC11-4DABA940D3F0}" type="pres">
      <dgm:prSet presAssocID="{1123C5F5-F546-4CED-9ADF-69E6413D1072}" presName="spacer" presStyleCnt="0"/>
      <dgm:spPr/>
      <dgm:t>
        <a:bodyPr/>
        <a:lstStyle/>
        <a:p>
          <a:endParaRPr lang="en-US"/>
        </a:p>
      </dgm:t>
    </dgm:pt>
    <dgm:pt modelId="{A16EB0D6-261B-477C-A969-313AEF6A3410}" type="pres">
      <dgm:prSet presAssocID="{FCC8EE34-6799-424C-94BD-78C0CC5F2A8A}" presName="parentText" presStyleLbl="node1" presStyleIdx="2" presStyleCnt="3">
        <dgm:presLayoutVars>
          <dgm:chMax val="0"/>
          <dgm:bulletEnabled val="1"/>
        </dgm:presLayoutVars>
      </dgm:prSet>
      <dgm:spPr/>
      <dgm:t>
        <a:bodyPr/>
        <a:lstStyle/>
        <a:p>
          <a:endParaRPr lang="en-US"/>
        </a:p>
      </dgm:t>
    </dgm:pt>
  </dgm:ptLst>
  <dgm:cxnLst>
    <dgm:cxn modelId="{4A6D4008-F488-4E55-88A7-82C799CADFC4}" type="presOf" srcId="{FCC8EE34-6799-424C-94BD-78C0CC5F2A8A}" destId="{A16EB0D6-261B-477C-A969-313AEF6A3410}" srcOrd="0" destOrd="0" presId="urn:microsoft.com/office/officeart/2005/8/layout/vList2"/>
    <dgm:cxn modelId="{158C591C-606C-4036-9204-C79094D676B7}" srcId="{CA75DC57-4089-4412-B61B-13BE57798227}" destId="{FCC8EE34-6799-424C-94BD-78C0CC5F2A8A}" srcOrd="2" destOrd="0" parTransId="{66A6CDDA-109B-4A9D-9771-CD11074BD87D}" sibTransId="{590924D3-F1F9-42A8-9A08-9C280CB0D957}"/>
    <dgm:cxn modelId="{58DEDCAB-5D10-4DD8-B613-438C31D74D06}" srcId="{CA75DC57-4089-4412-B61B-13BE57798227}" destId="{6B690F54-C88F-4CF8-9B40-20B64C6AC488}" srcOrd="0" destOrd="0" parTransId="{95B28553-1E60-47D5-8644-A174FBF7A447}" sibTransId="{ACBAD8F9-DDC6-44ED-9E3D-B59894A09264}"/>
    <dgm:cxn modelId="{34BA20A8-0F49-4916-9A37-7A446AB9F7EB}" type="presOf" srcId="{6B690F54-C88F-4CF8-9B40-20B64C6AC488}" destId="{A6488127-0834-4DE3-8038-3347A661827D}" srcOrd="0" destOrd="0" presId="urn:microsoft.com/office/officeart/2005/8/layout/vList2"/>
    <dgm:cxn modelId="{89DF3131-31F8-4668-99BB-7E0BD2D058BD}" type="presOf" srcId="{CA75DC57-4089-4412-B61B-13BE57798227}" destId="{C3BFC0CE-BE5F-4B4F-8C02-63E92C674732}" srcOrd="0" destOrd="0" presId="urn:microsoft.com/office/officeart/2005/8/layout/vList2"/>
    <dgm:cxn modelId="{0F0A7899-4E01-465B-899E-F98C11945AA3}" srcId="{CA75DC57-4089-4412-B61B-13BE57798227}" destId="{15AC72A4-D173-426F-A7CC-0B9DBDD8DE70}" srcOrd="1" destOrd="0" parTransId="{0800C43D-03B7-46F7-9FC0-DF304DAEE6EB}" sibTransId="{1123C5F5-F546-4CED-9ADF-69E6413D1072}"/>
    <dgm:cxn modelId="{7FD2A3D7-43AD-4121-BB3A-509CCD9856BA}" type="presOf" srcId="{15AC72A4-D173-426F-A7CC-0B9DBDD8DE70}" destId="{A94F0641-0A34-43D4-8BB4-9AA900CE7AD2}" srcOrd="0" destOrd="0" presId="urn:microsoft.com/office/officeart/2005/8/layout/vList2"/>
    <dgm:cxn modelId="{F9BD7500-C4D9-4E32-A22C-7A5F7A099991}" type="presParOf" srcId="{C3BFC0CE-BE5F-4B4F-8C02-63E92C674732}" destId="{A6488127-0834-4DE3-8038-3347A661827D}" srcOrd="0" destOrd="0" presId="urn:microsoft.com/office/officeart/2005/8/layout/vList2"/>
    <dgm:cxn modelId="{7979A4F5-B3F0-4DE9-854F-719CDBB56554}" type="presParOf" srcId="{C3BFC0CE-BE5F-4B4F-8C02-63E92C674732}" destId="{8D580D49-385E-44C7-B2DF-1079135C17A7}" srcOrd="1" destOrd="0" presId="urn:microsoft.com/office/officeart/2005/8/layout/vList2"/>
    <dgm:cxn modelId="{B97495AE-4DE5-453E-932A-6E3D7EF153E6}" type="presParOf" srcId="{C3BFC0CE-BE5F-4B4F-8C02-63E92C674732}" destId="{A94F0641-0A34-43D4-8BB4-9AA900CE7AD2}" srcOrd="2" destOrd="0" presId="urn:microsoft.com/office/officeart/2005/8/layout/vList2"/>
    <dgm:cxn modelId="{1F54B6D6-0423-43D9-B667-A5CF0E52CB3E}" type="presParOf" srcId="{C3BFC0CE-BE5F-4B4F-8C02-63E92C674732}" destId="{6B716C63-3773-4FCB-BC11-4DABA940D3F0}" srcOrd="3" destOrd="0" presId="urn:microsoft.com/office/officeart/2005/8/layout/vList2"/>
    <dgm:cxn modelId="{225405BF-39C5-43FA-981F-67BB40917372}" type="presParOf" srcId="{C3BFC0CE-BE5F-4B4F-8C02-63E92C674732}" destId="{A16EB0D6-261B-477C-A969-313AEF6A3410}"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21AEEC6-3A5E-412F-B819-E12F73D690A4}" type="doc">
      <dgm:prSet loTypeId="urn:microsoft.com/office/officeart/2005/8/layout/default#3" loCatId="list" qsTypeId="urn:microsoft.com/office/officeart/2005/8/quickstyle/3d1" qsCatId="3D" csTypeId="urn:microsoft.com/office/officeart/2005/8/colors/colorful2" csCatId="colorful" phldr="1"/>
      <dgm:spPr/>
      <dgm:t>
        <a:bodyPr/>
        <a:lstStyle/>
        <a:p>
          <a:endParaRPr lang="en-US"/>
        </a:p>
      </dgm:t>
    </dgm:pt>
    <dgm:pt modelId="{EB6DB98D-A575-41E7-BAAD-8AB64F57202D}">
      <dgm:prSet/>
      <dgm:spPr/>
      <dgm:t>
        <a:bodyPr/>
        <a:lstStyle/>
        <a:p>
          <a:pPr rtl="0"/>
          <a:r>
            <a:rPr lang="en-US" dirty="0" smtClean="0"/>
            <a:t>Classification changes</a:t>
          </a:r>
          <a:endParaRPr lang="en-US" dirty="0"/>
        </a:p>
      </dgm:t>
      <dgm:extLst>
        <a:ext uri="{E40237B7-FDA0-4F09-8148-C483321AD2D9}">
          <dgm14:cNvPr xmlns="" xmlns:dgm14="http://schemas.microsoft.com/office/drawing/2010/diagram" id="0" name="" descr="Classification changes&#10;"/>
        </a:ext>
      </dgm:extLst>
    </dgm:pt>
    <dgm:pt modelId="{6EEF843C-C82F-48D7-B97F-A1F7F91007E6}" type="parTrans" cxnId="{6F45B9BF-BEEC-463E-B734-E376A874E25A}">
      <dgm:prSet/>
      <dgm:spPr/>
      <dgm:t>
        <a:bodyPr/>
        <a:lstStyle/>
        <a:p>
          <a:endParaRPr lang="en-US"/>
        </a:p>
      </dgm:t>
    </dgm:pt>
    <dgm:pt modelId="{2CA7BBD7-B341-48CF-84F6-D3007B446965}" type="sibTrans" cxnId="{6F45B9BF-BEEC-463E-B734-E376A874E25A}">
      <dgm:prSet/>
      <dgm:spPr/>
      <dgm:t>
        <a:bodyPr/>
        <a:lstStyle/>
        <a:p>
          <a:endParaRPr lang="en-US"/>
        </a:p>
      </dgm:t>
    </dgm:pt>
    <dgm:pt modelId="{81074FC1-0964-4B9D-BE75-68486BCFA4D6}">
      <dgm:prSet/>
      <dgm:spPr/>
      <dgm:t>
        <a:bodyPr/>
        <a:lstStyle/>
        <a:p>
          <a:pPr rtl="0"/>
          <a:r>
            <a:rPr lang="en-US" dirty="0" smtClean="0"/>
            <a:t>Terminology updates</a:t>
          </a:r>
          <a:endParaRPr lang="en-US" dirty="0"/>
        </a:p>
      </dgm:t>
      <dgm:extLst>
        <a:ext uri="{E40237B7-FDA0-4F09-8148-C483321AD2D9}">
          <dgm14:cNvPr xmlns="" xmlns:dgm14="http://schemas.microsoft.com/office/drawing/2010/diagram" id="0" name="" descr="Terminology updates&#10;&#10;"/>
        </a:ext>
      </dgm:extLst>
    </dgm:pt>
    <dgm:pt modelId="{9743D8E3-CBF5-418C-8AB1-ADBF67C0A021}" type="parTrans" cxnId="{C8B22DB5-C2B0-40E9-95D0-187F8EC4D0D5}">
      <dgm:prSet/>
      <dgm:spPr/>
      <dgm:t>
        <a:bodyPr/>
        <a:lstStyle/>
        <a:p>
          <a:endParaRPr lang="en-US"/>
        </a:p>
      </dgm:t>
    </dgm:pt>
    <dgm:pt modelId="{EFE43A6D-A49C-4E7C-B0E1-C76BAD9D3140}" type="sibTrans" cxnId="{C8B22DB5-C2B0-40E9-95D0-187F8EC4D0D5}">
      <dgm:prSet/>
      <dgm:spPr/>
      <dgm:t>
        <a:bodyPr/>
        <a:lstStyle/>
        <a:p>
          <a:endParaRPr lang="en-US"/>
        </a:p>
      </dgm:t>
    </dgm:pt>
    <dgm:pt modelId="{D47272AF-97F6-48B9-87B6-7CAC1FCA8ECA}">
      <dgm:prSet/>
      <dgm:spPr/>
      <dgm:t>
        <a:bodyPr/>
        <a:lstStyle/>
        <a:p>
          <a:pPr rtl="0"/>
          <a:r>
            <a:rPr lang="en-US" dirty="0" smtClean="0"/>
            <a:t>More detail</a:t>
          </a:r>
          <a:endParaRPr lang="en-US" dirty="0"/>
        </a:p>
      </dgm:t>
      <dgm:extLst>
        <a:ext uri="{E40237B7-FDA0-4F09-8148-C483321AD2D9}">
          <dgm14:cNvPr xmlns="" xmlns:dgm14="http://schemas.microsoft.com/office/drawing/2010/diagram" id="0" name="" descr="More detail&#10;"/>
        </a:ext>
      </dgm:extLst>
    </dgm:pt>
    <dgm:pt modelId="{BC26A061-FF10-4F9E-9B6F-2FE51F9EEF7A}" type="parTrans" cxnId="{1144DC13-5FA9-41BF-9CAD-64899B063B92}">
      <dgm:prSet/>
      <dgm:spPr/>
      <dgm:t>
        <a:bodyPr/>
        <a:lstStyle/>
        <a:p>
          <a:endParaRPr lang="en-US"/>
        </a:p>
      </dgm:t>
    </dgm:pt>
    <dgm:pt modelId="{1280573F-CC98-42B8-B9A4-EE7ADF873AF2}" type="sibTrans" cxnId="{1144DC13-5FA9-41BF-9CAD-64899B063B92}">
      <dgm:prSet/>
      <dgm:spPr/>
      <dgm:t>
        <a:bodyPr/>
        <a:lstStyle/>
        <a:p>
          <a:endParaRPr lang="en-US"/>
        </a:p>
      </dgm:t>
    </dgm:pt>
    <dgm:pt modelId="{85C59481-455D-423D-8746-70E45B381211}" type="pres">
      <dgm:prSet presAssocID="{421AEEC6-3A5E-412F-B819-E12F73D690A4}" presName="diagram" presStyleCnt="0">
        <dgm:presLayoutVars>
          <dgm:dir/>
          <dgm:resizeHandles val="exact"/>
        </dgm:presLayoutVars>
      </dgm:prSet>
      <dgm:spPr/>
      <dgm:t>
        <a:bodyPr/>
        <a:lstStyle/>
        <a:p>
          <a:endParaRPr lang="en-US"/>
        </a:p>
      </dgm:t>
    </dgm:pt>
    <dgm:pt modelId="{76E2AFDF-3FA1-492D-874C-5F72B943BA17}" type="pres">
      <dgm:prSet presAssocID="{EB6DB98D-A575-41E7-BAAD-8AB64F57202D}" presName="node" presStyleLbl="node1" presStyleIdx="0" presStyleCnt="3">
        <dgm:presLayoutVars>
          <dgm:bulletEnabled val="1"/>
        </dgm:presLayoutVars>
      </dgm:prSet>
      <dgm:spPr/>
      <dgm:t>
        <a:bodyPr/>
        <a:lstStyle/>
        <a:p>
          <a:endParaRPr lang="en-US"/>
        </a:p>
      </dgm:t>
    </dgm:pt>
    <dgm:pt modelId="{7DD0F33C-DA58-405E-A1E2-05941274AAAB}" type="pres">
      <dgm:prSet presAssocID="{2CA7BBD7-B341-48CF-84F6-D3007B446965}" presName="sibTrans" presStyleCnt="0"/>
      <dgm:spPr/>
      <dgm:t>
        <a:bodyPr/>
        <a:lstStyle/>
        <a:p>
          <a:endParaRPr lang="en-US"/>
        </a:p>
      </dgm:t>
    </dgm:pt>
    <dgm:pt modelId="{EC2593AF-577D-4EF9-A846-677CFFFA7D75}" type="pres">
      <dgm:prSet presAssocID="{81074FC1-0964-4B9D-BE75-68486BCFA4D6}" presName="node" presStyleLbl="node1" presStyleIdx="1" presStyleCnt="3">
        <dgm:presLayoutVars>
          <dgm:bulletEnabled val="1"/>
        </dgm:presLayoutVars>
      </dgm:prSet>
      <dgm:spPr/>
      <dgm:t>
        <a:bodyPr/>
        <a:lstStyle/>
        <a:p>
          <a:endParaRPr lang="en-US"/>
        </a:p>
      </dgm:t>
    </dgm:pt>
    <dgm:pt modelId="{7CAE3C18-A7D8-4CA0-B123-C72B94506128}" type="pres">
      <dgm:prSet presAssocID="{EFE43A6D-A49C-4E7C-B0E1-C76BAD9D3140}" presName="sibTrans" presStyleCnt="0"/>
      <dgm:spPr/>
      <dgm:t>
        <a:bodyPr/>
        <a:lstStyle/>
        <a:p>
          <a:endParaRPr lang="en-US"/>
        </a:p>
      </dgm:t>
    </dgm:pt>
    <dgm:pt modelId="{952FA4A2-F237-43D7-A285-1D6A985B82E5}" type="pres">
      <dgm:prSet presAssocID="{D47272AF-97F6-48B9-87B6-7CAC1FCA8ECA}" presName="node" presStyleLbl="node1" presStyleIdx="2" presStyleCnt="3">
        <dgm:presLayoutVars>
          <dgm:bulletEnabled val="1"/>
        </dgm:presLayoutVars>
      </dgm:prSet>
      <dgm:spPr/>
      <dgm:t>
        <a:bodyPr/>
        <a:lstStyle/>
        <a:p>
          <a:endParaRPr lang="en-US"/>
        </a:p>
      </dgm:t>
    </dgm:pt>
  </dgm:ptLst>
  <dgm:cxnLst>
    <dgm:cxn modelId="{48DCF030-CC6F-4E62-B3D4-4C990500ADB1}" type="presOf" srcId="{D47272AF-97F6-48B9-87B6-7CAC1FCA8ECA}" destId="{952FA4A2-F237-43D7-A285-1D6A985B82E5}" srcOrd="0" destOrd="0" presId="urn:microsoft.com/office/officeart/2005/8/layout/default#3"/>
    <dgm:cxn modelId="{2D49E7DB-5ED5-4622-9E0B-3D12C18BD1D4}" type="presOf" srcId="{421AEEC6-3A5E-412F-B819-E12F73D690A4}" destId="{85C59481-455D-423D-8746-70E45B381211}" srcOrd="0" destOrd="0" presId="urn:microsoft.com/office/officeart/2005/8/layout/default#3"/>
    <dgm:cxn modelId="{1144DC13-5FA9-41BF-9CAD-64899B063B92}" srcId="{421AEEC6-3A5E-412F-B819-E12F73D690A4}" destId="{D47272AF-97F6-48B9-87B6-7CAC1FCA8ECA}" srcOrd="2" destOrd="0" parTransId="{BC26A061-FF10-4F9E-9B6F-2FE51F9EEF7A}" sibTransId="{1280573F-CC98-42B8-B9A4-EE7ADF873AF2}"/>
    <dgm:cxn modelId="{27556868-3BBD-49D8-B554-A26F5B28A2E4}" type="presOf" srcId="{EB6DB98D-A575-41E7-BAAD-8AB64F57202D}" destId="{76E2AFDF-3FA1-492D-874C-5F72B943BA17}" srcOrd="0" destOrd="0" presId="urn:microsoft.com/office/officeart/2005/8/layout/default#3"/>
    <dgm:cxn modelId="{C8B22DB5-C2B0-40E9-95D0-187F8EC4D0D5}" srcId="{421AEEC6-3A5E-412F-B819-E12F73D690A4}" destId="{81074FC1-0964-4B9D-BE75-68486BCFA4D6}" srcOrd="1" destOrd="0" parTransId="{9743D8E3-CBF5-418C-8AB1-ADBF67C0A021}" sibTransId="{EFE43A6D-A49C-4E7C-B0E1-C76BAD9D3140}"/>
    <dgm:cxn modelId="{BCA74A16-ED2F-47D6-86C2-9C247B42284E}" type="presOf" srcId="{81074FC1-0964-4B9D-BE75-68486BCFA4D6}" destId="{EC2593AF-577D-4EF9-A846-677CFFFA7D75}" srcOrd="0" destOrd="0" presId="urn:microsoft.com/office/officeart/2005/8/layout/default#3"/>
    <dgm:cxn modelId="{6F45B9BF-BEEC-463E-B734-E376A874E25A}" srcId="{421AEEC6-3A5E-412F-B819-E12F73D690A4}" destId="{EB6DB98D-A575-41E7-BAAD-8AB64F57202D}" srcOrd="0" destOrd="0" parTransId="{6EEF843C-C82F-48D7-B97F-A1F7F91007E6}" sibTransId="{2CA7BBD7-B341-48CF-84F6-D3007B446965}"/>
    <dgm:cxn modelId="{37AF270D-1FDB-416D-8964-4CFDD8D00594}" type="presParOf" srcId="{85C59481-455D-423D-8746-70E45B381211}" destId="{76E2AFDF-3FA1-492D-874C-5F72B943BA17}" srcOrd="0" destOrd="0" presId="urn:microsoft.com/office/officeart/2005/8/layout/default#3"/>
    <dgm:cxn modelId="{E5394F17-0F66-423B-86CA-BF2B2337E947}" type="presParOf" srcId="{85C59481-455D-423D-8746-70E45B381211}" destId="{7DD0F33C-DA58-405E-A1E2-05941274AAAB}" srcOrd="1" destOrd="0" presId="urn:microsoft.com/office/officeart/2005/8/layout/default#3"/>
    <dgm:cxn modelId="{E8BB79B6-3027-4AE4-9130-E9DD93B04077}" type="presParOf" srcId="{85C59481-455D-423D-8746-70E45B381211}" destId="{EC2593AF-577D-4EF9-A846-677CFFFA7D75}" srcOrd="2" destOrd="0" presId="urn:microsoft.com/office/officeart/2005/8/layout/default#3"/>
    <dgm:cxn modelId="{D65869DA-3353-4DCF-90A1-982F30F6B1DC}" type="presParOf" srcId="{85C59481-455D-423D-8746-70E45B381211}" destId="{7CAE3C18-A7D8-4CA0-B123-C72B94506128}" srcOrd="3" destOrd="0" presId="urn:microsoft.com/office/officeart/2005/8/layout/default#3"/>
    <dgm:cxn modelId="{9B47D82C-14FA-4233-B405-3F20F73079EF}" type="presParOf" srcId="{85C59481-455D-423D-8746-70E45B381211}" destId="{952FA4A2-F237-43D7-A285-1D6A985B82E5}" srcOrd="4" destOrd="0" presId="urn:microsoft.com/office/officeart/2005/8/layout/defaul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E70BBCD-894D-4451-9D68-6DCCFB754F2F}" type="doc">
      <dgm:prSet loTypeId="urn:microsoft.com/office/officeart/2005/8/layout/lProcess1" loCatId="process" qsTypeId="urn:microsoft.com/office/officeart/2005/8/quickstyle/3d1" qsCatId="3D" csTypeId="urn:microsoft.com/office/officeart/2005/8/colors/accent1_2" csCatId="accent1" phldr="1"/>
      <dgm:spPr/>
      <dgm:t>
        <a:bodyPr/>
        <a:lstStyle/>
        <a:p>
          <a:endParaRPr lang="en-US"/>
        </a:p>
      </dgm:t>
    </dgm:pt>
    <dgm:pt modelId="{84282EBB-1AF6-49B4-B429-C4FAB483E139}">
      <dgm:prSet phldrT="[Text]" custT="1"/>
      <dgm:spPr>
        <a:solidFill>
          <a:srgbClr val="33CC33"/>
        </a:solidFill>
      </dgm:spPr>
      <dgm:t>
        <a:bodyPr/>
        <a:lstStyle/>
        <a:p>
          <a:r>
            <a:rPr lang="en-US" sz="4400" b="1" dirty="0" smtClean="0"/>
            <a:t>ICD-9</a:t>
          </a:r>
          <a:endParaRPr lang="en-US" sz="4400" b="1" dirty="0"/>
        </a:p>
      </dgm:t>
      <dgm:extLst>
        <a:ext uri="{E40237B7-FDA0-4F09-8148-C483321AD2D9}">
          <dgm14:cNvPr xmlns="" xmlns:dgm14="http://schemas.microsoft.com/office/drawing/2010/diagram" id="0" name="" descr="ICD-9&#10; 555.0, Regional Enteritis Small Intestine&#10; 560.9, Intestinal Obstruction NOS&#10;ICD-10&#10; K50.012, Crohn's disease of small intestine with intestinal obstruction&#10;"/>
        </a:ext>
      </dgm:extLst>
    </dgm:pt>
    <dgm:pt modelId="{C10C33B2-8278-4417-851E-B9E6DD0638BE}" type="parTrans" cxnId="{AD74A882-2C5B-4801-90E5-11D67F04F4F0}">
      <dgm:prSet/>
      <dgm:spPr/>
      <dgm:t>
        <a:bodyPr/>
        <a:lstStyle/>
        <a:p>
          <a:endParaRPr lang="en-US" sz="2700"/>
        </a:p>
      </dgm:t>
    </dgm:pt>
    <dgm:pt modelId="{09D29285-D7C9-4E4D-AE96-9197E966B554}" type="sibTrans" cxnId="{AD74A882-2C5B-4801-90E5-11D67F04F4F0}">
      <dgm:prSet/>
      <dgm:spPr/>
      <dgm:t>
        <a:bodyPr/>
        <a:lstStyle/>
        <a:p>
          <a:endParaRPr lang="en-US" sz="2700"/>
        </a:p>
      </dgm:t>
    </dgm:pt>
    <dgm:pt modelId="{0068EF12-4CF2-4F59-9C82-E478F0DBD3A9}">
      <dgm:prSet phldrT="[Text]" custT="1"/>
      <dgm:spPr/>
      <dgm:t>
        <a:bodyPr/>
        <a:lstStyle/>
        <a:p>
          <a:r>
            <a:rPr lang="en-US" sz="2700" dirty="0" smtClean="0"/>
            <a:t>555.0, Regional Enteritis Small Intestine</a:t>
          </a:r>
          <a:endParaRPr lang="en-US" sz="2700" dirty="0"/>
        </a:p>
      </dgm:t>
      <dgm:extLst>
        <a:ext uri="{E40237B7-FDA0-4F09-8148-C483321AD2D9}">
          <dgm14:cNvPr xmlns="" xmlns:dgm14="http://schemas.microsoft.com/office/drawing/2010/diagram" id="0" name="" descr="ICD-9&#10; 555.0, Regional Enteritis Small Intestine&#10; 560.9, Intestinal Obstruction NOS&#10;ICD-10&#10; K50.012, Crohn's disease of small intestine with intestinal obstruction&#10;"/>
        </a:ext>
      </dgm:extLst>
    </dgm:pt>
    <dgm:pt modelId="{F33B8C30-D510-4753-8139-2FA267C1E7FA}" type="parTrans" cxnId="{66713E4A-461A-4E6D-802E-E1997AD979CA}">
      <dgm:prSet/>
      <dgm:spPr/>
      <dgm:t>
        <a:bodyPr/>
        <a:lstStyle/>
        <a:p>
          <a:endParaRPr lang="en-US" sz="2700"/>
        </a:p>
      </dgm:t>
      <dgm:extLst>
        <a:ext uri="{E40237B7-FDA0-4F09-8148-C483321AD2D9}">
          <dgm14:cNvPr xmlns="" xmlns:dgm14="http://schemas.microsoft.com/office/drawing/2010/diagram" id="0" name="" descr="ICD-9&#10; 555.0, Regional Enteritis Small Intestine&#10; 560.9, Intestinal Obstruction NOS&#10;ICD-10&#10; K50.012, Crohn's disease of small intestine with intestinal obstruction&#10;"/>
        </a:ext>
      </dgm:extLst>
    </dgm:pt>
    <dgm:pt modelId="{826AACB8-9BD4-443E-9472-4DFF30FC6F53}" type="sibTrans" cxnId="{66713E4A-461A-4E6D-802E-E1997AD979CA}">
      <dgm:prSet/>
      <dgm:spPr/>
      <dgm:t>
        <a:bodyPr/>
        <a:lstStyle/>
        <a:p>
          <a:endParaRPr lang="en-US" sz="2700"/>
        </a:p>
      </dgm:t>
      <dgm:extLst>
        <a:ext uri="{E40237B7-FDA0-4F09-8148-C483321AD2D9}">
          <dgm14:cNvPr xmlns="" xmlns:dgm14="http://schemas.microsoft.com/office/drawing/2010/diagram" id="0" name="" descr="ICD-9&#10; 555.0, Regional Enteritis Small Intestine&#10; 560.9, Intestinal Obstruction NOS&#10;ICD-10&#10; K50.012, Crohn's disease of small intestine with intestinal obstruction&#10;"/>
        </a:ext>
      </dgm:extLst>
    </dgm:pt>
    <dgm:pt modelId="{581EA3D8-ED6A-4740-B650-4C1F9E06D4F3}">
      <dgm:prSet phldrT="[Text]" custT="1"/>
      <dgm:spPr>
        <a:solidFill>
          <a:srgbClr val="33CC33"/>
        </a:solidFill>
      </dgm:spPr>
      <dgm:t>
        <a:bodyPr/>
        <a:lstStyle/>
        <a:p>
          <a:r>
            <a:rPr lang="en-US" sz="4400" b="1" dirty="0" smtClean="0"/>
            <a:t>ICD-10</a:t>
          </a:r>
          <a:endParaRPr lang="en-US" sz="4400" b="1" dirty="0"/>
        </a:p>
      </dgm:t>
      <dgm:extLst>
        <a:ext uri="{E40237B7-FDA0-4F09-8148-C483321AD2D9}">
          <dgm14:cNvPr xmlns="" xmlns:dgm14="http://schemas.microsoft.com/office/drawing/2010/diagram" id="0" name="" descr="ICD-9&#10; 555.0, Regional Enteritis Small Intestine&#10; 560.9, Intestinal Obstruction NOS&#10;ICD-10&#10; K50.012, Crohn's disease of small intestine with intestinal obstruction&#10;"/>
        </a:ext>
      </dgm:extLst>
    </dgm:pt>
    <dgm:pt modelId="{C6E204EC-964D-48F3-A163-BC9767954882}" type="parTrans" cxnId="{9296EDC5-4926-4596-A59A-722A0A8ED32C}">
      <dgm:prSet/>
      <dgm:spPr/>
      <dgm:t>
        <a:bodyPr/>
        <a:lstStyle/>
        <a:p>
          <a:endParaRPr lang="en-US" sz="2700"/>
        </a:p>
      </dgm:t>
    </dgm:pt>
    <dgm:pt modelId="{F99FAE7E-BC2D-420C-B0D8-38D48C6A5936}" type="sibTrans" cxnId="{9296EDC5-4926-4596-A59A-722A0A8ED32C}">
      <dgm:prSet/>
      <dgm:spPr/>
      <dgm:t>
        <a:bodyPr/>
        <a:lstStyle/>
        <a:p>
          <a:endParaRPr lang="en-US" sz="2700"/>
        </a:p>
      </dgm:t>
    </dgm:pt>
    <dgm:pt modelId="{10A673E4-EA55-4FC6-B93A-8FB6E87E0583}">
      <dgm:prSet phldrT="[Text]" custT="1"/>
      <dgm:spPr/>
      <dgm:t>
        <a:bodyPr/>
        <a:lstStyle/>
        <a:p>
          <a:r>
            <a:rPr lang="en-US" sz="2700" dirty="0" smtClean="0"/>
            <a:t>K50.012, </a:t>
          </a:r>
          <a:r>
            <a:rPr lang="en-US" sz="2700" dirty="0" err="1" smtClean="0"/>
            <a:t>Crohn's</a:t>
          </a:r>
          <a:r>
            <a:rPr lang="en-US" sz="2700" dirty="0" smtClean="0"/>
            <a:t> disease of small intestine with intestinal obstruction</a:t>
          </a:r>
          <a:endParaRPr lang="en-US" sz="2700" dirty="0"/>
        </a:p>
      </dgm:t>
      <dgm:extLst>
        <a:ext uri="{E40237B7-FDA0-4F09-8148-C483321AD2D9}">
          <dgm14:cNvPr xmlns="" xmlns:dgm14="http://schemas.microsoft.com/office/drawing/2010/diagram" id="0" name="" descr="ICD-9&#10; 555.0, Regional Enteritis Small Intestine&#10; 560.9, Intestinal Obstruction NOS&#10;ICD-10&#10; K50.012, Crohn's disease of small intestine with intestinal obstruction&#10;"/>
        </a:ext>
      </dgm:extLst>
    </dgm:pt>
    <dgm:pt modelId="{E66CBB42-F281-42B2-9234-BF7DE8A8C8C8}" type="parTrans" cxnId="{7C0ABEB8-3A5D-46F8-818E-28245575BAF5}">
      <dgm:prSet/>
      <dgm:spPr/>
      <dgm:t>
        <a:bodyPr/>
        <a:lstStyle/>
        <a:p>
          <a:endParaRPr lang="en-US" sz="2700"/>
        </a:p>
      </dgm:t>
      <dgm:extLst>
        <a:ext uri="{E40237B7-FDA0-4F09-8148-C483321AD2D9}">
          <dgm14:cNvPr xmlns="" xmlns:dgm14="http://schemas.microsoft.com/office/drawing/2010/diagram" id="0" name="" descr="ICD-9&#10; 555.0, Regional Enteritis Small Intestine&#10; 560.9, Intestinal Obstruction NOS&#10;ICD-10&#10; K50.012, Crohn's disease of small intestine with intestinal obstruction&#10;"/>
        </a:ext>
      </dgm:extLst>
    </dgm:pt>
    <dgm:pt modelId="{83FBC295-D657-4E58-99B7-67EC558DEB98}" type="sibTrans" cxnId="{7C0ABEB8-3A5D-46F8-818E-28245575BAF5}">
      <dgm:prSet/>
      <dgm:spPr/>
      <dgm:t>
        <a:bodyPr/>
        <a:lstStyle/>
        <a:p>
          <a:endParaRPr lang="en-US" sz="2700"/>
        </a:p>
      </dgm:t>
    </dgm:pt>
    <dgm:pt modelId="{7E535E28-8CE0-4127-BB8D-5DDB7E0A6EC0}">
      <dgm:prSet phldrT="[Text]" custT="1"/>
      <dgm:spPr/>
      <dgm:t>
        <a:bodyPr/>
        <a:lstStyle/>
        <a:p>
          <a:r>
            <a:rPr lang="en-US" sz="2700" dirty="0" smtClean="0"/>
            <a:t>560.9, Intestinal Obstruction NOS</a:t>
          </a:r>
          <a:endParaRPr lang="en-US" sz="2700" dirty="0"/>
        </a:p>
      </dgm:t>
      <dgm:extLst>
        <a:ext uri="{E40237B7-FDA0-4F09-8148-C483321AD2D9}">
          <dgm14:cNvPr xmlns="" xmlns:dgm14="http://schemas.microsoft.com/office/drawing/2010/diagram" id="0" name="" descr="ICD-9&#10; 555.0, Regional Enteritis Small Intestine&#10; 560.9, Intestinal Obstruction NOS&#10;ICD-10&#10; K50.012, Crohn's disease of small intestine with intestinal obstruction&#10;"/>
        </a:ext>
      </dgm:extLst>
    </dgm:pt>
    <dgm:pt modelId="{14F90F00-2154-4DF6-8A1C-03D46E8CD230}" type="parTrans" cxnId="{8B585BC3-8C58-4303-B6C3-3CF5C29C1445}">
      <dgm:prSet/>
      <dgm:spPr/>
      <dgm:t>
        <a:bodyPr/>
        <a:lstStyle/>
        <a:p>
          <a:endParaRPr lang="en-US" sz="2700"/>
        </a:p>
      </dgm:t>
    </dgm:pt>
    <dgm:pt modelId="{69354CFD-C5B6-4F78-A81C-CAFD7B2A932F}" type="sibTrans" cxnId="{8B585BC3-8C58-4303-B6C3-3CF5C29C1445}">
      <dgm:prSet/>
      <dgm:spPr/>
      <dgm:t>
        <a:bodyPr/>
        <a:lstStyle/>
        <a:p>
          <a:endParaRPr lang="en-US" sz="2700"/>
        </a:p>
      </dgm:t>
    </dgm:pt>
    <dgm:pt modelId="{27A6F5F6-45B6-4825-BB13-77FE5CB86919}" type="pres">
      <dgm:prSet presAssocID="{6E70BBCD-894D-4451-9D68-6DCCFB754F2F}" presName="Name0" presStyleCnt="0">
        <dgm:presLayoutVars>
          <dgm:dir/>
          <dgm:animLvl val="lvl"/>
          <dgm:resizeHandles val="exact"/>
        </dgm:presLayoutVars>
      </dgm:prSet>
      <dgm:spPr/>
      <dgm:t>
        <a:bodyPr/>
        <a:lstStyle/>
        <a:p>
          <a:endParaRPr lang="en-US"/>
        </a:p>
      </dgm:t>
    </dgm:pt>
    <dgm:pt modelId="{51BFD257-CC03-4F45-ABE9-52B4759F1050}" type="pres">
      <dgm:prSet presAssocID="{84282EBB-1AF6-49B4-B429-C4FAB483E139}" presName="vertFlow" presStyleCnt="0"/>
      <dgm:spPr/>
      <dgm:t>
        <a:bodyPr/>
        <a:lstStyle/>
        <a:p>
          <a:endParaRPr lang="en-US"/>
        </a:p>
      </dgm:t>
    </dgm:pt>
    <dgm:pt modelId="{D2960BAD-99A1-494A-B5C8-1E73F37C707A}" type="pres">
      <dgm:prSet presAssocID="{84282EBB-1AF6-49B4-B429-C4FAB483E139}" presName="header" presStyleLbl="node1" presStyleIdx="0" presStyleCnt="2" custScaleX="133100" custScaleY="133100"/>
      <dgm:spPr/>
      <dgm:t>
        <a:bodyPr/>
        <a:lstStyle/>
        <a:p>
          <a:endParaRPr lang="en-US"/>
        </a:p>
      </dgm:t>
    </dgm:pt>
    <dgm:pt modelId="{4E4ACF92-9E74-4C80-B0BC-65CAAF299808}" type="pres">
      <dgm:prSet presAssocID="{F33B8C30-D510-4753-8139-2FA267C1E7FA}" presName="parTrans" presStyleLbl="sibTrans2D1" presStyleIdx="0" presStyleCnt="3"/>
      <dgm:spPr/>
      <dgm:t>
        <a:bodyPr/>
        <a:lstStyle/>
        <a:p>
          <a:endParaRPr lang="en-US"/>
        </a:p>
      </dgm:t>
    </dgm:pt>
    <dgm:pt modelId="{21FB3DFF-278C-48AA-BB1B-EDD2712D4A80}" type="pres">
      <dgm:prSet presAssocID="{0068EF12-4CF2-4F59-9C82-E478F0DBD3A9}" presName="child" presStyleLbl="alignAccFollowNode1" presStyleIdx="0" presStyleCnt="3" custScaleX="133100" custScaleY="133100">
        <dgm:presLayoutVars>
          <dgm:chMax val="0"/>
          <dgm:bulletEnabled val="1"/>
        </dgm:presLayoutVars>
      </dgm:prSet>
      <dgm:spPr/>
      <dgm:t>
        <a:bodyPr/>
        <a:lstStyle/>
        <a:p>
          <a:endParaRPr lang="en-US"/>
        </a:p>
      </dgm:t>
    </dgm:pt>
    <dgm:pt modelId="{A00C47C9-7723-4F21-89DF-A382191DE308}" type="pres">
      <dgm:prSet presAssocID="{826AACB8-9BD4-443E-9472-4DFF30FC6F53}" presName="sibTrans" presStyleLbl="sibTrans2D1" presStyleIdx="1" presStyleCnt="3"/>
      <dgm:spPr/>
      <dgm:t>
        <a:bodyPr/>
        <a:lstStyle/>
        <a:p>
          <a:endParaRPr lang="en-US"/>
        </a:p>
      </dgm:t>
    </dgm:pt>
    <dgm:pt modelId="{4E7784C5-0325-455D-8373-6E52024341E4}" type="pres">
      <dgm:prSet presAssocID="{7E535E28-8CE0-4127-BB8D-5DDB7E0A6EC0}" presName="child" presStyleLbl="alignAccFollowNode1" presStyleIdx="1" presStyleCnt="3" custScaleX="133100" custScaleY="133100">
        <dgm:presLayoutVars>
          <dgm:chMax val="0"/>
          <dgm:bulletEnabled val="1"/>
        </dgm:presLayoutVars>
      </dgm:prSet>
      <dgm:spPr/>
      <dgm:t>
        <a:bodyPr/>
        <a:lstStyle/>
        <a:p>
          <a:endParaRPr lang="en-US"/>
        </a:p>
      </dgm:t>
    </dgm:pt>
    <dgm:pt modelId="{0978E670-E4D5-4C12-9CC9-43BBB134F60B}" type="pres">
      <dgm:prSet presAssocID="{84282EBB-1AF6-49B4-B429-C4FAB483E139}" presName="hSp" presStyleCnt="0"/>
      <dgm:spPr/>
      <dgm:t>
        <a:bodyPr/>
        <a:lstStyle/>
        <a:p>
          <a:endParaRPr lang="en-US"/>
        </a:p>
      </dgm:t>
    </dgm:pt>
    <dgm:pt modelId="{27517768-9C81-4E80-AA19-E42EBD57B0B9}" type="pres">
      <dgm:prSet presAssocID="{581EA3D8-ED6A-4740-B650-4C1F9E06D4F3}" presName="vertFlow" presStyleCnt="0"/>
      <dgm:spPr/>
      <dgm:t>
        <a:bodyPr/>
        <a:lstStyle/>
        <a:p>
          <a:endParaRPr lang="en-US"/>
        </a:p>
      </dgm:t>
    </dgm:pt>
    <dgm:pt modelId="{F1C7D773-371C-48FF-820E-E849BEE4D7D9}" type="pres">
      <dgm:prSet presAssocID="{581EA3D8-ED6A-4740-B650-4C1F9E06D4F3}" presName="header" presStyleLbl="node1" presStyleIdx="1" presStyleCnt="2" custScaleX="133100" custScaleY="133100"/>
      <dgm:spPr/>
      <dgm:t>
        <a:bodyPr/>
        <a:lstStyle/>
        <a:p>
          <a:endParaRPr lang="en-US"/>
        </a:p>
      </dgm:t>
    </dgm:pt>
    <dgm:pt modelId="{FF46E7FB-0EE4-48E1-A130-679BABC63AFC}" type="pres">
      <dgm:prSet presAssocID="{E66CBB42-F281-42B2-9234-BF7DE8A8C8C8}" presName="parTrans" presStyleLbl="sibTrans2D1" presStyleIdx="2" presStyleCnt="3"/>
      <dgm:spPr/>
      <dgm:t>
        <a:bodyPr/>
        <a:lstStyle/>
        <a:p>
          <a:endParaRPr lang="en-US"/>
        </a:p>
      </dgm:t>
    </dgm:pt>
    <dgm:pt modelId="{21D71052-5D0C-4201-8471-57012442E5C8}" type="pres">
      <dgm:prSet presAssocID="{10A673E4-EA55-4FC6-B93A-8FB6E87E0583}" presName="child" presStyleLbl="alignAccFollowNode1" presStyleIdx="2" presStyleCnt="3" custScaleX="133100" custScaleY="133100">
        <dgm:presLayoutVars>
          <dgm:chMax val="0"/>
          <dgm:bulletEnabled val="1"/>
        </dgm:presLayoutVars>
      </dgm:prSet>
      <dgm:spPr/>
      <dgm:t>
        <a:bodyPr/>
        <a:lstStyle/>
        <a:p>
          <a:endParaRPr lang="en-US"/>
        </a:p>
      </dgm:t>
    </dgm:pt>
  </dgm:ptLst>
  <dgm:cxnLst>
    <dgm:cxn modelId="{AD74A882-2C5B-4801-90E5-11D67F04F4F0}" srcId="{6E70BBCD-894D-4451-9D68-6DCCFB754F2F}" destId="{84282EBB-1AF6-49B4-B429-C4FAB483E139}" srcOrd="0" destOrd="0" parTransId="{C10C33B2-8278-4417-851E-B9E6DD0638BE}" sibTransId="{09D29285-D7C9-4E4D-AE96-9197E966B554}"/>
    <dgm:cxn modelId="{16E25E3C-64E4-49AB-920D-C3EC9C91C307}" type="presOf" srcId="{0068EF12-4CF2-4F59-9C82-E478F0DBD3A9}" destId="{21FB3DFF-278C-48AA-BB1B-EDD2712D4A80}" srcOrd="0" destOrd="0" presId="urn:microsoft.com/office/officeart/2005/8/layout/lProcess1"/>
    <dgm:cxn modelId="{888F63C7-5705-4A7C-9194-B869B3023BCC}" type="presOf" srcId="{84282EBB-1AF6-49B4-B429-C4FAB483E139}" destId="{D2960BAD-99A1-494A-B5C8-1E73F37C707A}" srcOrd="0" destOrd="0" presId="urn:microsoft.com/office/officeart/2005/8/layout/lProcess1"/>
    <dgm:cxn modelId="{DC7904D1-58E4-49FA-B7BF-5494B7B361F9}" type="presOf" srcId="{826AACB8-9BD4-443E-9472-4DFF30FC6F53}" destId="{A00C47C9-7723-4F21-89DF-A382191DE308}" srcOrd="0" destOrd="0" presId="urn:microsoft.com/office/officeart/2005/8/layout/lProcess1"/>
    <dgm:cxn modelId="{7C0ABEB8-3A5D-46F8-818E-28245575BAF5}" srcId="{581EA3D8-ED6A-4740-B650-4C1F9E06D4F3}" destId="{10A673E4-EA55-4FC6-B93A-8FB6E87E0583}" srcOrd="0" destOrd="0" parTransId="{E66CBB42-F281-42B2-9234-BF7DE8A8C8C8}" sibTransId="{83FBC295-D657-4E58-99B7-67EC558DEB98}"/>
    <dgm:cxn modelId="{66713E4A-461A-4E6D-802E-E1997AD979CA}" srcId="{84282EBB-1AF6-49B4-B429-C4FAB483E139}" destId="{0068EF12-4CF2-4F59-9C82-E478F0DBD3A9}" srcOrd="0" destOrd="0" parTransId="{F33B8C30-D510-4753-8139-2FA267C1E7FA}" sibTransId="{826AACB8-9BD4-443E-9472-4DFF30FC6F53}"/>
    <dgm:cxn modelId="{10386C98-30F4-4519-A7D9-3315E8E5CD1E}" type="presOf" srcId="{6E70BBCD-894D-4451-9D68-6DCCFB754F2F}" destId="{27A6F5F6-45B6-4825-BB13-77FE5CB86919}" srcOrd="0" destOrd="0" presId="urn:microsoft.com/office/officeart/2005/8/layout/lProcess1"/>
    <dgm:cxn modelId="{9296EDC5-4926-4596-A59A-722A0A8ED32C}" srcId="{6E70BBCD-894D-4451-9D68-6DCCFB754F2F}" destId="{581EA3D8-ED6A-4740-B650-4C1F9E06D4F3}" srcOrd="1" destOrd="0" parTransId="{C6E204EC-964D-48F3-A163-BC9767954882}" sibTransId="{F99FAE7E-BC2D-420C-B0D8-38D48C6A5936}"/>
    <dgm:cxn modelId="{E933B200-A881-4A75-B003-7D3343D9E860}" type="presOf" srcId="{F33B8C30-D510-4753-8139-2FA267C1E7FA}" destId="{4E4ACF92-9E74-4C80-B0BC-65CAAF299808}" srcOrd="0" destOrd="0" presId="urn:microsoft.com/office/officeart/2005/8/layout/lProcess1"/>
    <dgm:cxn modelId="{8B355BB7-1283-4E54-8CE8-E2A3ADA4204E}" type="presOf" srcId="{7E535E28-8CE0-4127-BB8D-5DDB7E0A6EC0}" destId="{4E7784C5-0325-455D-8373-6E52024341E4}" srcOrd="0" destOrd="0" presId="urn:microsoft.com/office/officeart/2005/8/layout/lProcess1"/>
    <dgm:cxn modelId="{F12AC527-D45F-4554-90D4-300E791B4399}" type="presOf" srcId="{581EA3D8-ED6A-4740-B650-4C1F9E06D4F3}" destId="{F1C7D773-371C-48FF-820E-E849BEE4D7D9}" srcOrd="0" destOrd="0" presId="urn:microsoft.com/office/officeart/2005/8/layout/lProcess1"/>
    <dgm:cxn modelId="{4A10A842-808F-4CEC-869D-FD94B80D73B6}" type="presOf" srcId="{10A673E4-EA55-4FC6-B93A-8FB6E87E0583}" destId="{21D71052-5D0C-4201-8471-57012442E5C8}" srcOrd="0" destOrd="0" presId="urn:microsoft.com/office/officeart/2005/8/layout/lProcess1"/>
    <dgm:cxn modelId="{8B585BC3-8C58-4303-B6C3-3CF5C29C1445}" srcId="{84282EBB-1AF6-49B4-B429-C4FAB483E139}" destId="{7E535E28-8CE0-4127-BB8D-5DDB7E0A6EC0}" srcOrd="1" destOrd="0" parTransId="{14F90F00-2154-4DF6-8A1C-03D46E8CD230}" sibTransId="{69354CFD-C5B6-4F78-A81C-CAFD7B2A932F}"/>
    <dgm:cxn modelId="{55683E4E-E848-4E6F-BEED-DC291A2B65DD}" type="presOf" srcId="{E66CBB42-F281-42B2-9234-BF7DE8A8C8C8}" destId="{FF46E7FB-0EE4-48E1-A130-679BABC63AFC}" srcOrd="0" destOrd="0" presId="urn:microsoft.com/office/officeart/2005/8/layout/lProcess1"/>
    <dgm:cxn modelId="{C7A7D131-B5BD-413D-88D5-CCF5C0E43CA8}" type="presParOf" srcId="{27A6F5F6-45B6-4825-BB13-77FE5CB86919}" destId="{51BFD257-CC03-4F45-ABE9-52B4759F1050}" srcOrd="0" destOrd="0" presId="urn:microsoft.com/office/officeart/2005/8/layout/lProcess1"/>
    <dgm:cxn modelId="{157A0655-38D2-401D-8E4E-750DDA18584C}" type="presParOf" srcId="{51BFD257-CC03-4F45-ABE9-52B4759F1050}" destId="{D2960BAD-99A1-494A-B5C8-1E73F37C707A}" srcOrd="0" destOrd="0" presId="urn:microsoft.com/office/officeart/2005/8/layout/lProcess1"/>
    <dgm:cxn modelId="{BA44FF74-B09F-464D-AEF1-9DCAD71F14D6}" type="presParOf" srcId="{51BFD257-CC03-4F45-ABE9-52B4759F1050}" destId="{4E4ACF92-9E74-4C80-B0BC-65CAAF299808}" srcOrd="1" destOrd="0" presId="urn:microsoft.com/office/officeart/2005/8/layout/lProcess1"/>
    <dgm:cxn modelId="{AA5869D3-679D-4FD6-B71F-B4DBA7692471}" type="presParOf" srcId="{51BFD257-CC03-4F45-ABE9-52B4759F1050}" destId="{21FB3DFF-278C-48AA-BB1B-EDD2712D4A80}" srcOrd="2" destOrd="0" presId="urn:microsoft.com/office/officeart/2005/8/layout/lProcess1"/>
    <dgm:cxn modelId="{0F19B915-96CC-4E48-8527-B05821CD07CB}" type="presParOf" srcId="{51BFD257-CC03-4F45-ABE9-52B4759F1050}" destId="{A00C47C9-7723-4F21-89DF-A382191DE308}" srcOrd="3" destOrd="0" presId="urn:microsoft.com/office/officeart/2005/8/layout/lProcess1"/>
    <dgm:cxn modelId="{E6A98014-D6B1-4D35-943A-AB37B1DD37F7}" type="presParOf" srcId="{51BFD257-CC03-4F45-ABE9-52B4759F1050}" destId="{4E7784C5-0325-455D-8373-6E52024341E4}" srcOrd="4" destOrd="0" presId="urn:microsoft.com/office/officeart/2005/8/layout/lProcess1"/>
    <dgm:cxn modelId="{14F556BF-0AAB-45C1-B84B-51EFC23596FE}" type="presParOf" srcId="{27A6F5F6-45B6-4825-BB13-77FE5CB86919}" destId="{0978E670-E4D5-4C12-9CC9-43BBB134F60B}" srcOrd="1" destOrd="0" presId="urn:microsoft.com/office/officeart/2005/8/layout/lProcess1"/>
    <dgm:cxn modelId="{11B1C5ED-E1AE-4E33-84DF-A7254B63EA75}" type="presParOf" srcId="{27A6F5F6-45B6-4825-BB13-77FE5CB86919}" destId="{27517768-9C81-4E80-AA19-E42EBD57B0B9}" srcOrd="2" destOrd="0" presId="urn:microsoft.com/office/officeart/2005/8/layout/lProcess1"/>
    <dgm:cxn modelId="{D2907F78-4D3F-4ECD-B7CC-DD9B777CC76E}" type="presParOf" srcId="{27517768-9C81-4E80-AA19-E42EBD57B0B9}" destId="{F1C7D773-371C-48FF-820E-E849BEE4D7D9}" srcOrd="0" destOrd="0" presId="urn:microsoft.com/office/officeart/2005/8/layout/lProcess1"/>
    <dgm:cxn modelId="{BD0EBCDE-93E9-4D9A-B6C3-368C6956F4AB}" type="presParOf" srcId="{27517768-9C81-4E80-AA19-E42EBD57B0B9}" destId="{FF46E7FB-0EE4-48E1-A130-679BABC63AFC}" srcOrd="1" destOrd="0" presId="urn:microsoft.com/office/officeart/2005/8/layout/lProcess1"/>
    <dgm:cxn modelId="{8529A394-0291-41CE-83FA-6172E3A3C734}" type="presParOf" srcId="{27517768-9C81-4E80-AA19-E42EBD57B0B9}" destId="{21D71052-5D0C-4201-8471-57012442E5C8}" srcOrd="2" destOrd="0" presId="urn:microsoft.com/office/officeart/2005/8/layout/l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A75DC57-4089-4412-B61B-13BE57798227}" type="doc">
      <dgm:prSet loTypeId="urn:microsoft.com/office/officeart/2005/8/layout/vList2" loCatId="list" qsTypeId="urn:microsoft.com/office/officeart/2005/8/quickstyle/simple5" qsCatId="simple" csTypeId="urn:microsoft.com/office/officeart/2005/8/colors/accent3_2" csCatId="accent3" phldr="1"/>
      <dgm:spPr/>
      <dgm:t>
        <a:bodyPr/>
        <a:lstStyle/>
        <a:p>
          <a:endParaRPr lang="en-US"/>
        </a:p>
      </dgm:t>
    </dgm:pt>
    <dgm:pt modelId="{6B690F54-C88F-4CF8-9B40-20B64C6AC488}">
      <dgm:prSet/>
      <dgm:spPr/>
      <dgm:t>
        <a:bodyPr/>
        <a:lstStyle/>
        <a:p>
          <a:pPr rtl="0"/>
          <a:r>
            <a:rPr lang="en-US" dirty="0" smtClean="0"/>
            <a:t>K94.22 – Gastrostomy infection</a:t>
          </a:r>
          <a:endParaRPr lang="en-US" dirty="0"/>
        </a:p>
      </dgm:t>
      <dgm:extLst>
        <a:ext uri="{E40237B7-FDA0-4F09-8148-C483321AD2D9}">
          <dgm14:cNvPr xmlns="" xmlns:dgm14="http://schemas.microsoft.com/office/drawing/2010/diagram" id="0" name="" descr="K94.22 – Gastrostomy infection&#10;"/>
        </a:ext>
      </dgm:extLst>
    </dgm:pt>
    <dgm:pt modelId="{95B28553-1E60-47D5-8644-A174FBF7A447}" type="parTrans" cxnId="{58DEDCAB-5D10-4DD8-B613-438C31D74D06}">
      <dgm:prSet/>
      <dgm:spPr/>
      <dgm:t>
        <a:bodyPr/>
        <a:lstStyle/>
        <a:p>
          <a:endParaRPr lang="en-US"/>
        </a:p>
      </dgm:t>
    </dgm:pt>
    <dgm:pt modelId="{ACBAD8F9-DDC6-44ED-9E3D-B59894A09264}" type="sibTrans" cxnId="{58DEDCAB-5D10-4DD8-B613-438C31D74D06}">
      <dgm:prSet/>
      <dgm:spPr/>
      <dgm:t>
        <a:bodyPr/>
        <a:lstStyle/>
        <a:p>
          <a:endParaRPr lang="en-US"/>
        </a:p>
      </dgm:t>
    </dgm:pt>
    <dgm:pt modelId="{15AC72A4-D173-426F-A7CC-0B9DBDD8DE70}">
      <dgm:prSet/>
      <dgm:spPr/>
      <dgm:t>
        <a:bodyPr/>
        <a:lstStyle/>
        <a:p>
          <a:pPr rtl="0"/>
          <a:r>
            <a:rPr lang="en-US" dirty="0" smtClean="0"/>
            <a:t>L03.311 – Cellulitis of abdominal wall</a:t>
          </a:r>
          <a:endParaRPr lang="en-US" dirty="0"/>
        </a:p>
      </dgm:t>
      <dgm:extLst>
        <a:ext uri="{E40237B7-FDA0-4F09-8148-C483321AD2D9}">
          <dgm14:cNvPr xmlns="" xmlns:dgm14="http://schemas.microsoft.com/office/drawing/2010/diagram" id="0" name="" descr="L03.311 – Cellulitis of abdominal wall&#10;"/>
        </a:ext>
      </dgm:extLst>
    </dgm:pt>
    <dgm:pt modelId="{0800C43D-03B7-46F7-9FC0-DF304DAEE6EB}" type="parTrans" cxnId="{0F0A7899-4E01-465B-899E-F98C11945AA3}">
      <dgm:prSet/>
      <dgm:spPr/>
      <dgm:t>
        <a:bodyPr/>
        <a:lstStyle/>
        <a:p>
          <a:endParaRPr lang="en-US"/>
        </a:p>
      </dgm:t>
    </dgm:pt>
    <dgm:pt modelId="{1123C5F5-F546-4CED-9ADF-69E6413D1072}" type="sibTrans" cxnId="{0F0A7899-4E01-465B-899E-F98C11945AA3}">
      <dgm:prSet/>
      <dgm:spPr/>
      <dgm:t>
        <a:bodyPr/>
        <a:lstStyle/>
        <a:p>
          <a:endParaRPr lang="en-US"/>
        </a:p>
      </dgm:t>
    </dgm:pt>
    <dgm:pt modelId="{FCC8EE34-6799-424C-94BD-78C0CC5F2A8A}">
      <dgm:prSet/>
      <dgm:spPr/>
      <dgm:t>
        <a:bodyPr/>
        <a:lstStyle/>
        <a:p>
          <a:pPr rtl="0"/>
          <a:r>
            <a:rPr lang="en-US" b="0" dirty="0" smtClean="0"/>
            <a:t>C15.4 – Malignant neoplasm of middle third of esophagus</a:t>
          </a:r>
          <a:endParaRPr lang="en-US" b="0" dirty="0"/>
        </a:p>
      </dgm:t>
      <dgm:extLst>
        <a:ext uri="{E40237B7-FDA0-4F09-8148-C483321AD2D9}">
          <dgm14:cNvPr xmlns="" xmlns:dgm14="http://schemas.microsoft.com/office/drawing/2010/diagram" id="0" name="" descr="C15.4 – Malignant neoplasm of middle third of esophagus&#10;"/>
        </a:ext>
      </dgm:extLst>
    </dgm:pt>
    <dgm:pt modelId="{66A6CDDA-109B-4A9D-9771-CD11074BD87D}" type="parTrans" cxnId="{158C591C-606C-4036-9204-C79094D676B7}">
      <dgm:prSet/>
      <dgm:spPr/>
      <dgm:t>
        <a:bodyPr/>
        <a:lstStyle/>
        <a:p>
          <a:endParaRPr lang="en-US"/>
        </a:p>
      </dgm:t>
    </dgm:pt>
    <dgm:pt modelId="{590924D3-F1F9-42A8-9A08-9C280CB0D957}" type="sibTrans" cxnId="{158C591C-606C-4036-9204-C79094D676B7}">
      <dgm:prSet/>
      <dgm:spPr/>
      <dgm:t>
        <a:bodyPr/>
        <a:lstStyle/>
        <a:p>
          <a:endParaRPr lang="en-US"/>
        </a:p>
      </dgm:t>
    </dgm:pt>
    <dgm:pt modelId="{E681D83A-E3BB-415E-9290-F8CF2B7A6B1A}">
      <dgm:prSet/>
      <dgm:spPr/>
      <dgm:t>
        <a:bodyPr/>
        <a:lstStyle/>
        <a:p>
          <a:pPr rtl="0"/>
          <a:r>
            <a:rPr lang="en-US" b="0" dirty="0" smtClean="0"/>
            <a:t>B95.62 – Methicillin resistant Staphylococcus </a:t>
          </a:r>
          <a:r>
            <a:rPr lang="en-US" b="0" dirty="0" err="1" smtClean="0"/>
            <a:t>aureus</a:t>
          </a:r>
          <a:r>
            <a:rPr lang="en-US" b="0" dirty="0" smtClean="0"/>
            <a:t> infection as the cause of diseases </a:t>
          </a:r>
          <a:r>
            <a:rPr lang="en-US" b="0" dirty="0" err="1" smtClean="0"/>
            <a:t>classifiedelsewhere</a:t>
          </a:r>
          <a:endParaRPr lang="en-US" b="0" dirty="0"/>
        </a:p>
      </dgm:t>
      <dgm:extLst>
        <a:ext uri="{E40237B7-FDA0-4F09-8148-C483321AD2D9}">
          <dgm14:cNvPr xmlns="" xmlns:dgm14="http://schemas.microsoft.com/office/drawing/2010/diagram" id="0" name="" descr="B95.62 – Methicillin resistant Staphylococcus aureus infection as the cause of diseases classifiedelsewhere&#10;"/>
        </a:ext>
      </dgm:extLst>
    </dgm:pt>
    <dgm:pt modelId="{C04F38B6-197D-412E-BDDA-FB3FEC19E9A2}" type="parTrans" cxnId="{DF9566C7-AA32-4371-A27B-02BA6ED77E7B}">
      <dgm:prSet/>
      <dgm:spPr/>
      <dgm:t>
        <a:bodyPr/>
        <a:lstStyle/>
        <a:p>
          <a:endParaRPr lang="en-US"/>
        </a:p>
      </dgm:t>
    </dgm:pt>
    <dgm:pt modelId="{7DDA7088-1F08-493E-A28B-808F4E139DBF}" type="sibTrans" cxnId="{DF9566C7-AA32-4371-A27B-02BA6ED77E7B}">
      <dgm:prSet/>
      <dgm:spPr/>
      <dgm:t>
        <a:bodyPr/>
        <a:lstStyle/>
        <a:p>
          <a:endParaRPr lang="en-US"/>
        </a:p>
      </dgm:t>
    </dgm:pt>
    <dgm:pt modelId="{C3BFC0CE-BE5F-4B4F-8C02-63E92C674732}" type="pres">
      <dgm:prSet presAssocID="{CA75DC57-4089-4412-B61B-13BE57798227}" presName="linear" presStyleCnt="0">
        <dgm:presLayoutVars>
          <dgm:animLvl val="lvl"/>
          <dgm:resizeHandles val="exact"/>
        </dgm:presLayoutVars>
      </dgm:prSet>
      <dgm:spPr/>
      <dgm:t>
        <a:bodyPr/>
        <a:lstStyle/>
        <a:p>
          <a:endParaRPr lang="en-US"/>
        </a:p>
      </dgm:t>
    </dgm:pt>
    <dgm:pt modelId="{A6488127-0834-4DE3-8038-3347A661827D}" type="pres">
      <dgm:prSet presAssocID="{6B690F54-C88F-4CF8-9B40-20B64C6AC488}" presName="parentText" presStyleLbl="node1" presStyleIdx="0" presStyleCnt="4" custLinFactNeighborX="-3424" custLinFactNeighborY="-1725">
        <dgm:presLayoutVars>
          <dgm:chMax val="0"/>
          <dgm:bulletEnabled val="1"/>
        </dgm:presLayoutVars>
      </dgm:prSet>
      <dgm:spPr/>
      <dgm:t>
        <a:bodyPr/>
        <a:lstStyle/>
        <a:p>
          <a:endParaRPr lang="en-US"/>
        </a:p>
      </dgm:t>
    </dgm:pt>
    <dgm:pt modelId="{8D580D49-385E-44C7-B2DF-1079135C17A7}" type="pres">
      <dgm:prSet presAssocID="{ACBAD8F9-DDC6-44ED-9E3D-B59894A09264}" presName="spacer" presStyleCnt="0"/>
      <dgm:spPr/>
      <dgm:t>
        <a:bodyPr/>
        <a:lstStyle/>
        <a:p>
          <a:endParaRPr lang="en-US"/>
        </a:p>
      </dgm:t>
    </dgm:pt>
    <dgm:pt modelId="{A94F0641-0A34-43D4-8BB4-9AA900CE7AD2}" type="pres">
      <dgm:prSet presAssocID="{15AC72A4-D173-426F-A7CC-0B9DBDD8DE70}" presName="parentText" presStyleLbl="node1" presStyleIdx="1" presStyleCnt="4">
        <dgm:presLayoutVars>
          <dgm:chMax val="0"/>
          <dgm:bulletEnabled val="1"/>
        </dgm:presLayoutVars>
      </dgm:prSet>
      <dgm:spPr/>
      <dgm:t>
        <a:bodyPr/>
        <a:lstStyle/>
        <a:p>
          <a:endParaRPr lang="en-US"/>
        </a:p>
      </dgm:t>
    </dgm:pt>
    <dgm:pt modelId="{6B716C63-3773-4FCB-BC11-4DABA940D3F0}" type="pres">
      <dgm:prSet presAssocID="{1123C5F5-F546-4CED-9ADF-69E6413D1072}" presName="spacer" presStyleCnt="0"/>
      <dgm:spPr/>
      <dgm:t>
        <a:bodyPr/>
        <a:lstStyle/>
        <a:p>
          <a:endParaRPr lang="en-US"/>
        </a:p>
      </dgm:t>
    </dgm:pt>
    <dgm:pt modelId="{A16EB0D6-261B-477C-A969-313AEF6A3410}" type="pres">
      <dgm:prSet presAssocID="{FCC8EE34-6799-424C-94BD-78C0CC5F2A8A}" presName="parentText" presStyleLbl="node1" presStyleIdx="2" presStyleCnt="4">
        <dgm:presLayoutVars>
          <dgm:chMax val="0"/>
          <dgm:bulletEnabled val="1"/>
        </dgm:presLayoutVars>
      </dgm:prSet>
      <dgm:spPr/>
      <dgm:t>
        <a:bodyPr/>
        <a:lstStyle/>
        <a:p>
          <a:endParaRPr lang="en-US"/>
        </a:p>
      </dgm:t>
    </dgm:pt>
    <dgm:pt modelId="{7C5624E9-E98E-4D6E-9E54-EB4269084BE4}" type="pres">
      <dgm:prSet presAssocID="{590924D3-F1F9-42A8-9A08-9C280CB0D957}" presName="spacer" presStyleCnt="0"/>
      <dgm:spPr/>
      <dgm:t>
        <a:bodyPr/>
        <a:lstStyle/>
        <a:p>
          <a:endParaRPr lang="en-US"/>
        </a:p>
      </dgm:t>
    </dgm:pt>
    <dgm:pt modelId="{30F74DAD-2684-4DDD-AA32-C99007E6CDDD}" type="pres">
      <dgm:prSet presAssocID="{E681D83A-E3BB-415E-9290-F8CF2B7A6B1A}" presName="parentText" presStyleLbl="node1" presStyleIdx="3" presStyleCnt="4">
        <dgm:presLayoutVars>
          <dgm:chMax val="0"/>
          <dgm:bulletEnabled val="1"/>
        </dgm:presLayoutVars>
      </dgm:prSet>
      <dgm:spPr/>
      <dgm:t>
        <a:bodyPr/>
        <a:lstStyle/>
        <a:p>
          <a:endParaRPr lang="en-US"/>
        </a:p>
      </dgm:t>
    </dgm:pt>
  </dgm:ptLst>
  <dgm:cxnLst>
    <dgm:cxn modelId="{DC068F28-414E-4C86-A59A-AA6706C291BE}" type="presOf" srcId="{E681D83A-E3BB-415E-9290-F8CF2B7A6B1A}" destId="{30F74DAD-2684-4DDD-AA32-C99007E6CDDD}" srcOrd="0" destOrd="0" presId="urn:microsoft.com/office/officeart/2005/8/layout/vList2"/>
    <dgm:cxn modelId="{DF9566C7-AA32-4371-A27B-02BA6ED77E7B}" srcId="{CA75DC57-4089-4412-B61B-13BE57798227}" destId="{E681D83A-E3BB-415E-9290-F8CF2B7A6B1A}" srcOrd="3" destOrd="0" parTransId="{C04F38B6-197D-412E-BDDA-FB3FEC19E9A2}" sibTransId="{7DDA7088-1F08-493E-A28B-808F4E139DBF}"/>
    <dgm:cxn modelId="{9EFE3227-3C75-40F9-9911-075D7661E49B}" type="presOf" srcId="{6B690F54-C88F-4CF8-9B40-20B64C6AC488}" destId="{A6488127-0834-4DE3-8038-3347A661827D}" srcOrd="0" destOrd="0" presId="urn:microsoft.com/office/officeart/2005/8/layout/vList2"/>
    <dgm:cxn modelId="{754D1992-0CC3-4E6D-9233-A45AAA3168D4}" type="presOf" srcId="{CA75DC57-4089-4412-B61B-13BE57798227}" destId="{C3BFC0CE-BE5F-4B4F-8C02-63E92C674732}" srcOrd="0" destOrd="0" presId="urn:microsoft.com/office/officeart/2005/8/layout/vList2"/>
    <dgm:cxn modelId="{BF5C3980-1792-4153-B7B1-2F3FE972248B}" type="presOf" srcId="{FCC8EE34-6799-424C-94BD-78C0CC5F2A8A}" destId="{A16EB0D6-261B-477C-A969-313AEF6A3410}" srcOrd="0" destOrd="0" presId="urn:microsoft.com/office/officeart/2005/8/layout/vList2"/>
    <dgm:cxn modelId="{158C591C-606C-4036-9204-C79094D676B7}" srcId="{CA75DC57-4089-4412-B61B-13BE57798227}" destId="{FCC8EE34-6799-424C-94BD-78C0CC5F2A8A}" srcOrd="2" destOrd="0" parTransId="{66A6CDDA-109B-4A9D-9771-CD11074BD87D}" sibTransId="{590924D3-F1F9-42A8-9A08-9C280CB0D957}"/>
    <dgm:cxn modelId="{58DEDCAB-5D10-4DD8-B613-438C31D74D06}" srcId="{CA75DC57-4089-4412-B61B-13BE57798227}" destId="{6B690F54-C88F-4CF8-9B40-20B64C6AC488}" srcOrd="0" destOrd="0" parTransId="{95B28553-1E60-47D5-8644-A174FBF7A447}" sibTransId="{ACBAD8F9-DDC6-44ED-9E3D-B59894A09264}"/>
    <dgm:cxn modelId="{6BC249B2-7365-4E47-95D8-088BFBB1E25D}" type="presOf" srcId="{15AC72A4-D173-426F-A7CC-0B9DBDD8DE70}" destId="{A94F0641-0A34-43D4-8BB4-9AA900CE7AD2}" srcOrd="0" destOrd="0" presId="urn:microsoft.com/office/officeart/2005/8/layout/vList2"/>
    <dgm:cxn modelId="{0F0A7899-4E01-465B-899E-F98C11945AA3}" srcId="{CA75DC57-4089-4412-B61B-13BE57798227}" destId="{15AC72A4-D173-426F-A7CC-0B9DBDD8DE70}" srcOrd="1" destOrd="0" parTransId="{0800C43D-03B7-46F7-9FC0-DF304DAEE6EB}" sibTransId="{1123C5F5-F546-4CED-9ADF-69E6413D1072}"/>
    <dgm:cxn modelId="{9584F792-81F6-4F40-B686-AD73B99B6DF3}" type="presParOf" srcId="{C3BFC0CE-BE5F-4B4F-8C02-63E92C674732}" destId="{A6488127-0834-4DE3-8038-3347A661827D}" srcOrd="0" destOrd="0" presId="urn:microsoft.com/office/officeart/2005/8/layout/vList2"/>
    <dgm:cxn modelId="{ADF0F121-008A-4A01-A640-A62E5C551B19}" type="presParOf" srcId="{C3BFC0CE-BE5F-4B4F-8C02-63E92C674732}" destId="{8D580D49-385E-44C7-B2DF-1079135C17A7}" srcOrd="1" destOrd="0" presId="urn:microsoft.com/office/officeart/2005/8/layout/vList2"/>
    <dgm:cxn modelId="{0A3B85AC-EF4B-449B-A26F-B31CDFA0D935}" type="presParOf" srcId="{C3BFC0CE-BE5F-4B4F-8C02-63E92C674732}" destId="{A94F0641-0A34-43D4-8BB4-9AA900CE7AD2}" srcOrd="2" destOrd="0" presId="urn:microsoft.com/office/officeart/2005/8/layout/vList2"/>
    <dgm:cxn modelId="{21DB8624-5EA5-49E6-89AC-2524DC949C7F}" type="presParOf" srcId="{C3BFC0CE-BE5F-4B4F-8C02-63E92C674732}" destId="{6B716C63-3773-4FCB-BC11-4DABA940D3F0}" srcOrd="3" destOrd="0" presId="urn:microsoft.com/office/officeart/2005/8/layout/vList2"/>
    <dgm:cxn modelId="{0D8A6242-B6C5-41BC-9941-FD363DCB5F7F}" type="presParOf" srcId="{C3BFC0CE-BE5F-4B4F-8C02-63E92C674732}" destId="{A16EB0D6-261B-477C-A969-313AEF6A3410}" srcOrd="4" destOrd="0" presId="urn:microsoft.com/office/officeart/2005/8/layout/vList2"/>
    <dgm:cxn modelId="{E2EE97F9-CDC5-4A78-88AF-7C9590AE042A}" type="presParOf" srcId="{C3BFC0CE-BE5F-4B4F-8C02-63E92C674732}" destId="{7C5624E9-E98E-4D6E-9E54-EB4269084BE4}" srcOrd="5" destOrd="0" presId="urn:microsoft.com/office/officeart/2005/8/layout/vList2"/>
    <dgm:cxn modelId="{F932F66A-BCAA-435C-AF7C-91571FB70FD9}" type="presParOf" srcId="{C3BFC0CE-BE5F-4B4F-8C02-63E92C674732}" destId="{30F74DAD-2684-4DDD-AA32-C99007E6CDDD}"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2E589EE-7939-4CC0-8C7E-AE9E682F61C2}" type="doc">
      <dgm:prSet loTypeId="urn:microsoft.com/office/officeart/2005/8/layout/default#4" loCatId="list" qsTypeId="urn:microsoft.com/office/officeart/2005/8/quickstyle/simple4" qsCatId="simple" csTypeId="urn:microsoft.com/office/officeart/2005/8/colors/accent2_2" csCatId="accent2" phldr="1"/>
      <dgm:spPr/>
      <dgm:t>
        <a:bodyPr/>
        <a:lstStyle/>
        <a:p>
          <a:endParaRPr lang="en-US"/>
        </a:p>
      </dgm:t>
    </dgm:pt>
    <dgm:pt modelId="{A213AEAF-438C-4380-BF94-6D307EB13525}">
      <dgm:prSet custT="1"/>
      <dgm:spPr/>
      <dgm:t>
        <a:bodyPr/>
        <a:lstStyle/>
        <a:p>
          <a:pPr rtl="0"/>
          <a:r>
            <a:rPr lang="en-US" sz="2600" b="0" dirty="0" smtClean="0"/>
            <a:t>L00-L08  Infections of the skin and subcutaneous tissue</a:t>
          </a:r>
          <a:endParaRPr lang="en-US" sz="2600" b="0" dirty="0"/>
        </a:p>
      </dgm:t>
      <dgm:extLst>
        <a:ext uri="{E40237B7-FDA0-4F09-8148-C483321AD2D9}">
          <dgm14:cNvPr xmlns="" xmlns:dgm14="http://schemas.microsoft.com/office/drawing/2010/diagram" id="0" name="" descr="L00-L08  Infections of the skin and subcutaneous tissue&#10;L10-L14  Bullous disorders&#10;L20-L30  Dermatitis and eczema&#10;L40-L45  Papulosquamous disorders&#10;L49-L54  Urticaria and erythema&#10;L55-L59  Radiation-related disorders of the skin and subcutaneous tissue&#10;L60-L75  Disorders of skin appendages&#10;L76  Intraoperative &amp; postprocedural complications of skin &amp;  subcutaneous tissue&#10;L80-L99  Other disorders of the skin and subcutaneous tissue&#10;"/>
        </a:ext>
      </dgm:extLst>
    </dgm:pt>
    <dgm:pt modelId="{DAF1A2BF-577A-43EC-B84C-9A448C3E4858}" type="parTrans" cxnId="{4F6EE669-9B4F-4771-BFE5-8799EDEA47BD}">
      <dgm:prSet/>
      <dgm:spPr/>
      <dgm:t>
        <a:bodyPr/>
        <a:lstStyle/>
        <a:p>
          <a:endParaRPr lang="en-US" sz="2600">
            <a:solidFill>
              <a:schemeClr val="tx1"/>
            </a:solidFill>
          </a:endParaRPr>
        </a:p>
      </dgm:t>
    </dgm:pt>
    <dgm:pt modelId="{7AD86700-5DCD-485E-A2B9-923C6781BA2E}" type="sibTrans" cxnId="{4F6EE669-9B4F-4771-BFE5-8799EDEA47BD}">
      <dgm:prSet/>
      <dgm:spPr/>
      <dgm:t>
        <a:bodyPr/>
        <a:lstStyle/>
        <a:p>
          <a:endParaRPr lang="en-US" sz="2600">
            <a:solidFill>
              <a:schemeClr val="tx1"/>
            </a:solidFill>
          </a:endParaRPr>
        </a:p>
      </dgm:t>
    </dgm:pt>
    <dgm:pt modelId="{E4C609EC-CF2C-4002-996D-4170A346D227}">
      <dgm:prSet custT="1"/>
      <dgm:spPr/>
      <dgm:t>
        <a:bodyPr/>
        <a:lstStyle/>
        <a:p>
          <a:pPr rtl="0"/>
          <a:r>
            <a:rPr lang="en-US" sz="2600" b="0" smtClean="0"/>
            <a:t>L10-L14  Bullous disorders</a:t>
          </a:r>
          <a:endParaRPr lang="en-US" sz="2600" b="0"/>
        </a:p>
      </dgm:t>
      <dgm:extLst>
        <a:ext uri="{E40237B7-FDA0-4F09-8148-C483321AD2D9}">
          <dgm14:cNvPr xmlns="" xmlns:dgm14="http://schemas.microsoft.com/office/drawing/2010/diagram" id="0" name="" descr="L00-L08  Infections of the skin and subcutaneous tissue&#10;L10-L14  Bullous disorders&#10;L20-L30  Dermatitis and eczema&#10;L40-L45  Papulosquamous disorders&#10;L49-L54  Urticaria and erythema&#10;L55-L59  Radiation-related disorders of the skin and subcutaneous tissue&#10;L60-L75  Disorders of skin appendages&#10;L76  Intraoperative &amp; postprocedural complications of skin &amp;  subcutaneous tissue&#10;L80-L99  Other disorders of the skin and subcutaneous tissue&#10;"/>
        </a:ext>
      </dgm:extLst>
    </dgm:pt>
    <dgm:pt modelId="{065B711A-1F3C-4205-AFC5-B7458F6FC604}" type="parTrans" cxnId="{C2B81971-64B8-4903-91A9-8FD464B2850C}">
      <dgm:prSet/>
      <dgm:spPr/>
      <dgm:t>
        <a:bodyPr/>
        <a:lstStyle/>
        <a:p>
          <a:endParaRPr lang="en-US" sz="2600">
            <a:solidFill>
              <a:schemeClr val="tx1"/>
            </a:solidFill>
          </a:endParaRPr>
        </a:p>
      </dgm:t>
    </dgm:pt>
    <dgm:pt modelId="{EC929C2C-FA58-4681-B768-506E0818C83D}" type="sibTrans" cxnId="{C2B81971-64B8-4903-91A9-8FD464B2850C}">
      <dgm:prSet/>
      <dgm:spPr/>
      <dgm:t>
        <a:bodyPr/>
        <a:lstStyle/>
        <a:p>
          <a:endParaRPr lang="en-US" sz="2600">
            <a:solidFill>
              <a:schemeClr val="tx1"/>
            </a:solidFill>
          </a:endParaRPr>
        </a:p>
      </dgm:t>
    </dgm:pt>
    <dgm:pt modelId="{9A2B616C-1D0C-4F40-98F1-1427EDBD167C}">
      <dgm:prSet custT="1"/>
      <dgm:spPr/>
      <dgm:t>
        <a:bodyPr/>
        <a:lstStyle/>
        <a:p>
          <a:pPr rtl="0"/>
          <a:r>
            <a:rPr lang="en-US" sz="2600" b="0" smtClean="0"/>
            <a:t>L20-L30  Dermatitis and eczema</a:t>
          </a:r>
          <a:endParaRPr lang="en-US" sz="2600" b="0"/>
        </a:p>
      </dgm:t>
      <dgm:extLst>
        <a:ext uri="{E40237B7-FDA0-4F09-8148-C483321AD2D9}">
          <dgm14:cNvPr xmlns="" xmlns:dgm14="http://schemas.microsoft.com/office/drawing/2010/diagram" id="0" name="" descr="L00-L08  Infections of the skin and subcutaneous tissue&#10;L10-L14  Bullous disorders&#10;L20-L30  Dermatitis and eczema&#10;L40-L45  Papulosquamous disorders&#10;L49-L54  Urticaria and erythema&#10;L55-L59  Radiation-related disorders of the skin and subcutaneous tissue&#10;L60-L75  Disorders of skin appendages&#10;L76  Intraoperative &amp; postprocedural complications of skin &amp;  subcutaneous tissue&#10;L80-L99  Other disorders of the skin and subcutaneous tissue&#10;"/>
        </a:ext>
      </dgm:extLst>
    </dgm:pt>
    <dgm:pt modelId="{2842D23F-8992-4DEF-9B99-CC80D946247B}" type="parTrans" cxnId="{810AFDB9-AE07-42E3-8F7E-E7C2F9C3D0A9}">
      <dgm:prSet/>
      <dgm:spPr/>
      <dgm:t>
        <a:bodyPr/>
        <a:lstStyle/>
        <a:p>
          <a:endParaRPr lang="en-US" sz="2600">
            <a:solidFill>
              <a:schemeClr val="tx1"/>
            </a:solidFill>
          </a:endParaRPr>
        </a:p>
      </dgm:t>
    </dgm:pt>
    <dgm:pt modelId="{EC0F80C7-F13A-435B-8943-409DD42CAB03}" type="sibTrans" cxnId="{810AFDB9-AE07-42E3-8F7E-E7C2F9C3D0A9}">
      <dgm:prSet/>
      <dgm:spPr/>
      <dgm:t>
        <a:bodyPr/>
        <a:lstStyle/>
        <a:p>
          <a:endParaRPr lang="en-US" sz="2600">
            <a:solidFill>
              <a:schemeClr val="tx1"/>
            </a:solidFill>
          </a:endParaRPr>
        </a:p>
      </dgm:t>
    </dgm:pt>
    <dgm:pt modelId="{46A9BC2B-FFD7-46E5-B6DA-FCFF39AA3826}">
      <dgm:prSet custT="1"/>
      <dgm:spPr/>
      <dgm:t>
        <a:bodyPr/>
        <a:lstStyle/>
        <a:p>
          <a:pPr rtl="0"/>
          <a:r>
            <a:rPr lang="en-US" sz="2600" b="0" dirty="0" smtClean="0"/>
            <a:t>L40-L45  </a:t>
          </a:r>
          <a:r>
            <a:rPr lang="en-US" sz="2600" b="0" dirty="0" err="1" smtClean="0"/>
            <a:t>Papulosquamous</a:t>
          </a:r>
          <a:r>
            <a:rPr lang="en-US" sz="2600" b="0" dirty="0" smtClean="0"/>
            <a:t> disorders</a:t>
          </a:r>
          <a:endParaRPr lang="en-US" sz="2600" b="0" dirty="0"/>
        </a:p>
      </dgm:t>
      <dgm:extLst>
        <a:ext uri="{E40237B7-FDA0-4F09-8148-C483321AD2D9}">
          <dgm14:cNvPr xmlns="" xmlns:dgm14="http://schemas.microsoft.com/office/drawing/2010/diagram" id="0" name="" descr="L00-L08  Infections of the skin and subcutaneous tissue&#10;L10-L14  Bullous disorders&#10;L20-L30  Dermatitis and eczema&#10;L40-L45  Papulosquamous disorders&#10;L49-L54  Urticaria and erythema&#10;L55-L59  Radiation-related disorders of the skin and subcutaneous tissue&#10;L60-L75  Disorders of skin appendages&#10;L76  Intraoperative &amp; postprocedural complications of skin &amp;  subcutaneous tissue&#10;L80-L99  Other disorders of the skin and subcutaneous tissue&#10;"/>
        </a:ext>
      </dgm:extLst>
    </dgm:pt>
    <dgm:pt modelId="{E61D8390-B7DE-49E9-931A-3D622916782A}" type="parTrans" cxnId="{4CEF76BC-FF98-43B8-80D5-A311C08A1873}">
      <dgm:prSet/>
      <dgm:spPr/>
      <dgm:t>
        <a:bodyPr/>
        <a:lstStyle/>
        <a:p>
          <a:endParaRPr lang="en-US" sz="2600">
            <a:solidFill>
              <a:schemeClr val="tx1"/>
            </a:solidFill>
          </a:endParaRPr>
        </a:p>
      </dgm:t>
    </dgm:pt>
    <dgm:pt modelId="{BA5BF3B6-4CAE-4A51-803E-D0C172A6B990}" type="sibTrans" cxnId="{4CEF76BC-FF98-43B8-80D5-A311C08A1873}">
      <dgm:prSet/>
      <dgm:spPr/>
      <dgm:t>
        <a:bodyPr/>
        <a:lstStyle/>
        <a:p>
          <a:endParaRPr lang="en-US" sz="2600">
            <a:solidFill>
              <a:schemeClr val="tx1"/>
            </a:solidFill>
          </a:endParaRPr>
        </a:p>
      </dgm:t>
    </dgm:pt>
    <dgm:pt modelId="{EBBD200D-E6F4-41FC-827B-92BCBD5468C5}">
      <dgm:prSet custT="1"/>
      <dgm:spPr/>
      <dgm:t>
        <a:bodyPr/>
        <a:lstStyle/>
        <a:p>
          <a:pPr rtl="0"/>
          <a:r>
            <a:rPr lang="en-US" sz="2600" b="0" dirty="0" smtClean="0"/>
            <a:t>L49-L54  </a:t>
          </a:r>
          <a:r>
            <a:rPr lang="en-US" sz="2600" b="0" dirty="0" err="1" smtClean="0"/>
            <a:t>Urticaria</a:t>
          </a:r>
          <a:r>
            <a:rPr lang="en-US" sz="2600" b="0" dirty="0" smtClean="0"/>
            <a:t> and erythema</a:t>
          </a:r>
          <a:endParaRPr lang="en-US" sz="2600" b="0" dirty="0"/>
        </a:p>
      </dgm:t>
      <dgm:extLst>
        <a:ext uri="{E40237B7-FDA0-4F09-8148-C483321AD2D9}">
          <dgm14:cNvPr xmlns="" xmlns:dgm14="http://schemas.microsoft.com/office/drawing/2010/diagram" id="0" name="" descr="L00-L08  Infections of the skin and subcutaneous tissue&#10;L10-L14  Bullous disorders&#10;L20-L30  Dermatitis and eczema&#10;L40-L45  Papulosquamous disorders&#10;L49-L54  Urticaria and erythema&#10;L55-L59  Radiation-related disorders of the skin and subcutaneous tissue&#10;L60-L75  Disorders of skin appendages&#10;L76  Intraoperative &amp; postprocedural complications of skin &amp;  subcutaneous tissue&#10;L80-L99  Other disorders of the skin and subcutaneous tissue&#10;"/>
        </a:ext>
      </dgm:extLst>
    </dgm:pt>
    <dgm:pt modelId="{A18DDD76-727F-4D20-80B0-FC70037EF33D}" type="parTrans" cxnId="{40DE5226-F389-49D0-A86C-15C590F2D776}">
      <dgm:prSet/>
      <dgm:spPr/>
      <dgm:t>
        <a:bodyPr/>
        <a:lstStyle/>
        <a:p>
          <a:endParaRPr lang="en-US" sz="2600">
            <a:solidFill>
              <a:schemeClr val="tx1"/>
            </a:solidFill>
          </a:endParaRPr>
        </a:p>
      </dgm:t>
    </dgm:pt>
    <dgm:pt modelId="{0D5DBE0C-C619-4D86-8934-971D275289FC}" type="sibTrans" cxnId="{40DE5226-F389-49D0-A86C-15C590F2D776}">
      <dgm:prSet/>
      <dgm:spPr/>
      <dgm:t>
        <a:bodyPr/>
        <a:lstStyle/>
        <a:p>
          <a:endParaRPr lang="en-US" sz="2600">
            <a:solidFill>
              <a:schemeClr val="tx1"/>
            </a:solidFill>
          </a:endParaRPr>
        </a:p>
      </dgm:t>
    </dgm:pt>
    <dgm:pt modelId="{E4323264-2BF7-4A84-8EF1-DE6DD335EBFD}">
      <dgm:prSet custT="1"/>
      <dgm:spPr/>
      <dgm:t>
        <a:bodyPr/>
        <a:lstStyle/>
        <a:p>
          <a:pPr rtl="0"/>
          <a:r>
            <a:rPr lang="en-US" sz="2600" b="0" smtClean="0"/>
            <a:t>L55-L59  Radiation-related disorders of the skin and subcutaneous tissue</a:t>
          </a:r>
          <a:endParaRPr lang="en-US" sz="2600" b="0" dirty="0"/>
        </a:p>
      </dgm:t>
      <dgm:extLst>
        <a:ext uri="{E40237B7-FDA0-4F09-8148-C483321AD2D9}">
          <dgm14:cNvPr xmlns="" xmlns:dgm14="http://schemas.microsoft.com/office/drawing/2010/diagram" id="0" name="" descr="L00-L08  Infections of the skin and subcutaneous tissue&#10;L10-L14  Bullous disorders&#10;L20-L30  Dermatitis and eczema&#10;L40-L45  Papulosquamous disorders&#10;L49-L54  Urticaria and erythema&#10;L55-L59  Radiation-related disorders of the skin and subcutaneous tissue&#10;L60-L75  Disorders of skin appendages&#10;L76  Intraoperative &amp; postprocedural complications of skin &amp;  subcutaneous tissue&#10;L80-L99  Other disorders of the skin and subcutaneous tissue&#10;"/>
        </a:ext>
      </dgm:extLst>
    </dgm:pt>
    <dgm:pt modelId="{8F8E6DC5-387B-4E7B-9165-C825DB6F70B1}" type="parTrans" cxnId="{C839DF44-4332-428C-8C36-11C0272E5F7A}">
      <dgm:prSet/>
      <dgm:spPr/>
      <dgm:t>
        <a:bodyPr/>
        <a:lstStyle/>
        <a:p>
          <a:endParaRPr lang="en-US" sz="2600">
            <a:solidFill>
              <a:schemeClr val="tx1"/>
            </a:solidFill>
          </a:endParaRPr>
        </a:p>
      </dgm:t>
    </dgm:pt>
    <dgm:pt modelId="{CD7703EB-AFA6-463C-8593-4FA52F94139B}" type="sibTrans" cxnId="{C839DF44-4332-428C-8C36-11C0272E5F7A}">
      <dgm:prSet/>
      <dgm:spPr/>
      <dgm:t>
        <a:bodyPr/>
        <a:lstStyle/>
        <a:p>
          <a:endParaRPr lang="en-US" sz="2600">
            <a:solidFill>
              <a:schemeClr val="tx1"/>
            </a:solidFill>
          </a:endParaRPr>
        </a:p>
      </dgm:t>
    </dgm:pt>
    <dgm:pt modelId="{DC0BD302-1D44-4236-95F8-56BCB3B9B6AF}">
      <dgm:prSet custT="1"/>
      <dgm:spPr/>
      <dgm:t>
        <a:bodyPr/>
        <a:lstStyle/>
        <a:p>
          <a:pPr rtl="0"/>
          <a:r>
            <a:rPr lang="en-US" sz="2600" b="0" smtClean="0"/>
            <a:t>L60-L75  Disorders of skin appendages</a:t>
          </a:r>
          <a:endParaRPr lang="en-US" sz="2600" b="0"/>
        </a:p>
      </dgm:t>
      <dgm:extLst>
        <a:ext uri="{E40237B7-FDA0-4F09-8148-C483321AD2D9}">
          <dgm14:cNvPr xmlns="" xmlns:dgm14="http://schemas.microsoft.com/office/drawing/2010/diagram" id="0" name="" descr="L00-L08  Infections of the skin and subcutaneous tissue&#10;L10-L14  Bullous disorders&#10;L20-L30  Dermatitis and eczema&#10;L40-L45  Papulosquamous disorders&#10;L49-L54  Urticaria and erythema&#10;L55-L59  Radiation-related disorders of the skin and subcutaneous tissue&#10;L60-L75  Disorders of skin appendages&#10;L76  Intraoperative &amp; postprocedural complications of skin &amp;  subcutaneous tissue&#10;L80-L99  Other disorders of the skin and subcutaneous tissue&#10;"/>
        </a:ext>
      </dgm:extLst>
    </dgm:pt>
    <dgm:pt modelId="{6F1F9E18-9CC5-4B39-AA57-2C1510D5146E}" type="parTrans" cxnId="{ADFAD4AF-B79C-4862-8C0E-ECE316A8754C}">
      <dgm:prSet/>
      <dgm:spPr/>
      <dgm:t>
        <a:bodyPr/>
        <a:lstStyle/>
        <a:p>
          <a:endParaRPr lang="en-US" sz="2600">
            <a:solidFill>
              <a:schemeClr val="tx1"/>
            </a:solidFill>
          </a:endParaRPr>
        </a:p>
      </dgm:t>
    </dgm:pt>
    <dgm:pt modelId="{A1FB7740-FC30-4044-B430-58522F41F900}" type="sibTrans" cxnId="{ADFAD4AF-B79C-4862-8C0E-ECE316A8754C}">
      <dgm:prSet/>
      <dgm:spPr/>
      <dgm:t>
        <a:bodyPr/>
        <a:lstStyle/>
        <a:p>
          <a:endParaRPr lang="en-US" sz="2600">
            <a:solidFill>
              <a:schemeClr val="tx1"/>
            </a:solidFill>
          </a:endParaRPr>
        </a:p>
      </dgm:t>
    </dgm:pt>
    <dgm:pt modelId="{9820E9FF-7220-4C41-A3F7-DF2B76881FB3}">
      <dgm:prSet custT="1"/>
      <dgm:spPr/>
      <dgm:t>
        <a:bodyPr/>
        <a:lstStyle/>
        <a:p>
          <a:pPr rtl="0"/>
          <a:r>
            <a:rPr lang="en-US" sz="2600" b="0" dirty="0" smtClean="0"/>
            <a:t>L76  Intraoperative &amp; </a:t>
          </a:r>
          <a:r>
            <a:rPr lang="en-US" sz="2600" b="0" dirty="0" err="1" smtClean="0"/>
            <a:t>postprocedural</a:t>
          </a:r>
          <a:r>
            <a:rPr lang="en-US" sz="2600" b="0" dirty="0" smtClean="0"/>
            <a:t> complications of skin &amp;  subcutaneous tissue</a:t>
          </a:r>
          <a:endParaRPr lang="en-US" sz="2600" b="0" dirty="0"/>
        </a:p>
      </dgm:t>
      <dgm:extLst>
        <a:ext uri="{E40237B7-FDA0-4F09-8148-C483321AD2D9}">
          <dgm14:cNvPr xmlns="" xmlns:dgm14="http://schemas.microsoft.com/office/drawing/2010/diagram" id="0" name="" descr="L00-L08  Infections of the skin and subcutaneous tissue&#10;L10-L14  Bullous disorders&#10;L20-L30  Dermatitis and eczema&#10;L40-L45  Papulosquamous disorders&#10;L49-L54  Urticaria and erythema&#10;L55-L59  Radiation-related disorders of the skin and subcutaneous tissue&#10;L60-L75  Disorders of skin appendages&#10;L76  Intraoperative &amp; postprocedural complications of skin &amp;  subcutaneous tissue&#10;L80-L99  Other disorders of the skin and subcutaneous tissue&#10;"/>
        </a:ext>
      </dgm:extLst>
    </dgm:pt>
    <dgm:pt modelId="{47D7ECB5-42EC-4B8C-9429-41E44C55C508}" type="parTrans" cxnId="{CE203624-D21B-4A21-B7A4-0362ABB6AC2C}">
      <dgm:prSet/>
      <dgm:spPr/>
      <dgm:t>
        <a:bodyPr/>
        <a:lstStyle/>
        <a:p>
          <a:endParaRPr lang="en-US" sz="2600">
            <a:solidFill>
              <a:schemeClr val="tx1"/>
            </a:solidFill>
          </a:endParaRPr>
        </a:p>
      </dgm:t>
    </dgm:pt>
    <dgm:pt modelId="{3831DCBC-25D3-4B89-A8D3-4252A6D8A8B1}" type="sibTrans" cxnId="{CE203624-D21B-4A21-B7A4-0362ABB6AC2C}">
      <dgm:prSet/>
      <dgm:spPr/>
      <dgm:t>
        <a:bodyPr/>
        <a:lstStyle/>
        <a:p>
          <a:endParaRPr lang="en-US" sz="2600">
            <a:solidFill>
              <a:schemeClr val="tx1"/>
            </a:solidFill>
          </a:endParaRPr>
        </a:p>
      </dgm:t>
    </dgm:pt>
    <dgm:pt modelId="{63CDA79B-EB39-4F29-92F1-7619D6F13E3F}">
      <dgm:prSet custT="1"/>
      <dgm:spPr/>
      <dgm:t>
        <a:bodyPr/>
        <a:lstStyle/>
        <a:p>
          <a:pPr rtl="0"/>
          <a:r>
            <a:rPr lang="en-US" sz="2600" b="0" smtClean="0"/>
            <a:t>L80-L99  Other disorders of the skin and subcutaneous tissue</a:t>
          </a:r>
          <a:endParaRPr lang="en-US" sz="2600" b="0"/>
        </a:p>
      </dgm:t>
      <dgm:extLst>
        <a:ext uri="{E40237B7-FDA0-4F09-8148-C483321AD2D9}">
          <dgm14:cNvPr xmlns="" xmlns:dgm14="http://schemas.microsoft.com/office/drawing/2010/diagram" id="0" name="" descr="L00-L08  Infections of the skin and subcutaneous tissue&#10;L10-L14  Bullous disorders&#10;L20-L30  Dermatitis and eczema&#10;L40-L45  Papulosquamous disorders&#10;L49-L54  Urticaria and erythema&#10;L55-L59  Radiation-related disorders of the skin and subcutaneous tissue&#10;L60-L75  Disorders of skin appendages&#10;L76  Intraoperative &amp; postprocedural complications of skin &amp;  subcutaneous tissue&#10;L80-L99  Other disorders of the skin and subcutaneous tissue&#10;"/>
        </a:ext>
      </dgm:extLst>
    </dgm:pt>
    <dgm:pt modelId="{4A8B766A-7CF9-45A8-A5A1-08A0847B237C}" type="parTrans" cxnId="{7D9AD003-91C5-405F-A048-82D5DFC9DBA9}">
      <dgm:prSet/>
      <dgm:spPr/>
      <dgm:t>
        <a:bodyPr/>
        <a:lstStyle/>
        <a:p>
          <a:endParaRPr lang="en-US" sz="2600">
            <a:solidFill>
              <a:schemeClr val="tx1"/>
            </a:solidFill>
          </a:endParaRPr>
        </a:p>
      </dgm:t>
    </dgm:pt>
    <dgm:pt modelId="{0B6FEEB9-523A-437F-BC1D-EB4B0D74EB01}" type="sibTrans" cxnId="{7D9AD003-91C5-405F-A048-82D5DFC9DBA9}">
      <dgm:prSet/>
      <dgm:spPr/>
      <dgm:t>
        <a:bodyPr/>
        <a:lstStyle/>
        <a:p>
          <a:endParaRPr lang="en-US" sz="2600">
            <a:solidFill>
              <a:schemeClr val="tx1"/>
            </a:solidFill>
          </a:endParaRPr>
        </a:p>
      </dgm:t>
    </dgm:pt>
    <dgm:pt modelId="{FCFA8A95-8F9C-430B-BE16-DADD92F9D87E}" type="pres">
      <dgm:prSet presAssocID="{72E589EE-7939-4CC0-8C7E-AE9E682F61C2}" presName="diagram" presStyleCnt="0">
        <dgm:presLayoutVars>
          <dgm:dir/>
          <dgm:resizeHandles val="exact"/>
        </dgm:presLayoutVars>
      </dgm:prSet>
      <dgm:spPr/>
      <dgm:t>
        <a:bodyPr/>
        <a:lstStyle/>
        <a:p>
          <a:endParaRPr lang="en-US"/>
        </a:p>
      </dgm:t>
    </dgm:pt>
    <dgm:pt modelId="{BB74FA89-F686-4811-B9E8-EBB253C6F537}" type="pres">
      <dgm:prSet presAssocID="{A213AEAF-438C-4380-BF94-6D307EB13525}" presName="node" presStyleLbl="node1" presStyleIdx="0" presStyleCnt="9" custScaleX="1310998" custScaleY="1310998">
        <dgm:presLayoutVars>
          <dgm:bulletEnabled val="1"/>
        </dgm:presLayoutVars>
      </dgm:prSet>
      <dgm:spPr/>
      <dgm:t>
        <a:bodyPr/>
        <a:lstStyle/>
        <a:p>
          <a:endParaRPr lang="en-US"/>
        </a:p>
      </dgm:t>
    </dgm:pt>
    <dgm:pt modelId="{D869B56C-6F4F-4BF3-9C1B-A3EA4683A369}" type="pres">
      <dgm:prSet presAssocID="{7AD86700-5DCD-485E-A2B9-923C6781BA2E}" presName="sibTrans" presStyleCnt="0"/>
      <dgm:spPr/>
      <dgm:t>
        <a:bodyPr/>
        <a:lstStyle/>
        <a:p>
          <a:endParaRPr lang="en-US"/>
        </a:p>
      </dgm:t>
    </dgm:pt>
    <dgm:pt modelId="{AC8BCD2D-329D-40D3-A52C-7E6F687F8965}" type="pres">
      <dgm:prSet presAssocID="{E4C609EC-CF2C-4002-996D-4170A346D227}" presName="node" presStyleLbl="node1" presStyleIdx="1" presStyleCnt="9" custScaleX="1310998" custScaleY="1310998">
        <dgm:presLayoutVars>
          <dgm:bulletEnabled val="1"/>
        </dgm:presLayoutVars>
      </dgm:prSet>
      <dgm:spPr/>
      <dgm:t>
        <a:bodyPr/>
        <a:lstStyle/>
        <a:p>
          <a:endParaRPr lang="en-US"/>
        </a:p>
      </dgm:t>
    </dgm:pt>
    <dgm:pt modelId="{52AA87FD-EACB-4EC5-A336-EBDF53097FA6}" type="pres">
      <dgm:prSet presAssocID="{EC929C2C-FA58-4681-B768-506E0818C83D}" presName="sibTrans" presStyleCnt="0"/>
      <dgm:spPr/>
      <dgm:t>
        <a:bodyPr/>
        <a:lstStyle/>
        <a:p>
          <a:endParaRPr lang="en-US"/>
        </a:p>
      </dgm:t>
    </dgm:pt>
    <dgm:pt modelId="{9CD7A554-F445-4B00-ACA3-E3AF7804FD39}" type="pres">
      <dgm:prSet presAssocID="{9A2B616C-1D0C-4F40-98F1-1427EDBD167C}" presName="node" presStyleLbl="node1" presStyleIdx="2" presStyleCnt="9" custScaleX="1310998" custScaleY="1310998">
        <dgm:presLayoutVars>
          <dgm:bulletEnabled val="1"/>
        </dgm:presLayoutVars>
      </dgm:prSet>
      <dgm:spPr/>
      <dgm:t>
        <a:bodyPr/>
        <a:lstStyle/>
        <a:p>
          <a:endParaRPr lang="en-US"/>
        </a:p>
      </dgm:t>
    </dgm:pt>
    <dgm:pt modelId="{FFEBE3FC-5099-4643-8441-5B67A0C950F0}" type="pres">
      <dgm:prSet presAssocID="{EC0F80C7-F13A-435B-8943-409DD42CAB03}" presName="sibTrans" presStyleCnt="0"/>
      <dgm:spPr/>
      <dgm:t>
        <a:bodyPr/>
        <a:lstStyle/>
        <a:p>
          <a:endParaRPr lang="en-US"/>
        </a:p>
      </dgm:t>
    </dgm:pt>
    <dgm:pt modelId="{601324FC-0ADE-4A6F-BA89-CD8FEF300B5D}" type="pres">
      <dgm:prSet presAssocID="{46A9BC2B-FFD7-46E5-B6DA-FCFF39AA3826}" presName="node" presStyleLbl="node1" presStyleIdx="3" presStyleCnt="9" custScaleX="1310998" custScaleY="1310998">
        <dgm:presLayoutVars>
          <dgm:bulletEnabled val="1"/>
        </dgm:presLayoutVars>
      </dgm:prSet>
      <dgm:spPr/>
      <dgm:t>
        <a:bodyPr/>
        <a:lstStyle/>
        <a:p>
          <a:endParaRPr lang="en-US"/>
        </a:p>
      </dgm:t>
    </dgm:pt>
    <dgm:pt modelId="{DEC76DF0-9F27-45BD-A2B3-8A8933257AF8}" type="pres">
      <dgm:prSet presAssocID="{BA5BF3B6-4CAE-4A51-803E-D0C172A6B990}" presName="sibTrans" presStyleCnt="0"/>
      <dgm:spPr/>
      <dgm:t>
        <a:bodyPr/>
        <a:lstStyle/>
        <a:p>
          <a:endParaRPr lang="en-US"/>
        </a:p>
      </dgm:t>
    </dgm:pt>
    <dgm:pt modelId="{D8662F32-EA51-4E17-B958-95B07A416B88}" type="pres">
      <dgm:prSet presAssocID="{EBBD200D-E6F4-41FC-827B-92BCBD5468C5}" presName="node" presStyleLbl="node1" presStyleIdx="4" presStyleCnt="9" custScaleX="1310998" custScaleY="1310998">
        <dgm:presLayoutVars>
          <dgm:bulletEnabled val="1"/>
        </dgm:presLayoutVars>
      </dgm:prSet>
      <dgm:spPr/>
      <dgm:t>
        <a:bodyPr/>
        <a:lstStyle/>
        <a:p>
          <a:endParaRPr lang="en-US"/>
        </a:p>
      </dgm:t>
    </dgm:pt>
    <dgm:pt modelId="{7BB4457A-5262-48E3-AFF2-5DF05F0E9EC4}" type="pres">
      <dgm:prSet presAssocID="{0D5DBE0C-C619-4D86-8934-971D275289FC}" presName="sibTrans" presStyleCnt="0"/>
      <dgm:spPr/>
      <dgm:t>
        <a:bodyPr/>
        <a:lstStyle/>
        <a:p>
          <a:endParaRPr lang="en-US"/>
        </a:p>
      </dgm:t>
    </dgm:pt>
    <dgm:pt modelId="{7876BCDF-A187-40FF-89E8-33E2B5569E95}" type="pres">
      <dgm:prSet presAssocID="{E4323264-2BF7-4A84-8EF1-DE6DD335EBFD}" presName="node" presStyleLbl="node1" presStyleIdx="5" presStyleCnt="9" custScaleX="1310998" custScaleY="1310998">
        <dgm:presLayoutVars>
          <dgm:bulletEnabled val="1"/>
        </dgm:presLayoutVars>
      </dgm:prSet>
      <dgm:spPr/>
      <dgm:t>
        <a:bodyPr/>
        <a:lstStyle/>
        <a:p>
          <a:endParaRPr lang="en-US"/>
        </a:p>
      </dgm:t>
    </dgm:pt>
    <dgm:pt modelId="{90233FC8-40E6-42C0-B4FE-D39040F23425}" type="pres">
      <dgm:prSet presAssocID="{CD7703EB-AFA6-463C-8593-4FA52F94139B}" presName="sibTrans" presStyleCnt="0"/>
      <dgm:spPr/>
      <dgm:t>
        <a:bodyPr/>
        <a:lstStyle/>
        <a:p>
          <a:endParaRPr lang="en-US"/>
        </a:p>
      </dgm:t>
    </dgm:pt>
    <dgm:pt modelId="{C1D9D916-083C-4140-BF62-191891242A5F}" type="pres">
      <dgm:prSet presAssocID="{DC0BD302-1D44-4236-95F8-56BCB3B9B6AF}" presName="node" presStyleLbl="node1" presStyleIdx="6" presStyleCnt="9" custScaleX="1310998" custScaleY="1438625">
        <dgm:presLayoutVars>
          <dgm:bulletEnabled val="1"/>
        </dgm:presLayoutVars>
      </dgm:prSet>
      <dgm:spPr/>
      <dgm:t>
        <a:bodyPr/>
        <a:lstStyle/>
        <a:p>
          <a:endParaRPr lang="en-US"/>
        </a:p>
      </dgm:t>
    </dgm:pt>
    <dgm:pt modelId="{763230F7-5A7A-43CD-81EB-CE2C2EAC3B1A}" type="pres">
      <dgm:prSet presAssocID="{A1FB7740-FC30-4044-B430-58522F41F900}" presName="sibTrans" presStyleCnt="0"/>
      <dgm:spPr/>
      <dgm:t>
        <a:bodyPr/>
        <a:lstStyle/>
        <a:p>
          <a:endParaRPr lang="en-US"/>
        </a:p>
      </dgm:t>
    </dgm:pt>
    <dgm:pt modelId="{2E28F45E-CB63-49BD-834D-F6083852C16E}" type="pres">
      <dgm:prSet presAssocID="{9820E9FF-7220-4C41-A3F7-DF2B76881FB3}" presName="node" presStyleLbl="node1" presStyleIdx="7" presStyleCnt="9" custScaleX="1310998" custScaleY="1438625">
        <dgm:presLayoutVars>
          <dgm:bulletEnabled val="1"/>
        </dgm:presLayoutVars>
      </dgm:prSet>
      <dgm:spPr/>
      <dgm:t>
        <a:bodyPr/>
        <a:lstStyle/>
        <a:p>
          <a:endParaRPr lang="en-US"/>
        </a:p>
      </dgm:t>
    </dgm:pt>
    <dgm:pt modelId="{238304FB-4200-4759-85E7-02866F6F1DA3}" type="pres">
      <dgm:prSet presAssocID="{3831DCBC-25D3-4B89-A8D3-4252A6D8A8B1}" presName="sibTrans" presStyleCnt="0"/>
      <dgm:spPr/>
      <dgm:t>
        <a:bodyPr/>
        <a:lstStyle/>
        <a:p>
          <a:endParaRPr lang="en-US"/>
        </a:p>
      </dgm:t>
    </dgm:pt>
    <dgm:pt modelId="{107C955E-F9DC-4744-9810-FE58ADFB4F27}" type="pres">
      <dgm:prSet presAssocID="{63CDA79B-EB39-4F29-92F1-7619D6F13E3F}" presName="node" presStyleLbl="node1" presStyleIdx="8" presStyleCnt="9" custScaleX="1310998" custScaleY="1438625">
        <dgm:presLayoutVars>
          <dgm:bulletEnabled val="1"/>
        </dgm:presLayoutVars>
      </dgm:prSet>
      <dgm:spPr/>
      <dgm:t>
        <a:bodyPr/>
        <a:lstStyle/>
        <a:p>
          <a:endParaRPr lang="en-US"/>
        </a:p>
      </dgm:t>
    </dgm:pt>
  </dgm:ptLst>
  <dgm:cxnLst>
    <dgm:cxn modelId="{F62963A0-4FA6-4341-A08F-C15CDF8636A8}" type="presOf" srcId="{9A2B616C-1D0C-4F40-98F1-1427EDBD167C}" destId="{9CD7A554-F445-4B00-ACA3-E3AF7804FD39}" srcOrd="0" destOrd="0" presId="urn:microsoft.com/office/officeart/2005/8/layout/default#4"/>
    <dgm:cxn modelId="{A9AADFFA-42EF-4BCE-B432-62FDB5E64A59}" type="presOf" srcId="{63CDA79B-EB39-4F29-92F1-7619D6F13E3F}" destId="{107C955E-F9DC-4744-9810-FE58ADFB4F27}" srcOrd="0" destOrd="0" presId="urn:microsoft.com/office/officeart/2005/8/layout/default#4"/>
    <dgm:cxn modelId="{C839DF44-4332-428C-8C36-11C0272E5F7A}" srcId="{72E589EE-7939-4CC0-8C7E-AE9E682F61C2}" destId="{E4323264-2BF7-4A84-8EF1-DE6DD335EBFD}" srcOrd="5" destOrd="0" parTransId="{8F8E6DC5-387B-4E7B-9165-C825DB6F70B1}" sibTransId="{CD7703EB-AFA6-463C-8593-4FA52F94139B}"/>
    <dgm:cxn modelId="{DA2EC78A-B4EE-4BEE-8B1F-6C95B350E3EC}" type="presOf" srcId="{72E589EE-7939-4CC0-8C7E-AE9E682F61C2}" destId="{FCFA8A95-8F9C-430B-BE16-DADD92F9D87E}" srcOrd="0" destOrd="0" presId="urn:microsoft.com/office/officeart/2005/8/layout/default#4"/>
    <dgm:cxn modelId="{7D9AD003-91C5-405F-A048-82D5DFC9DBA9}" srcId="{72E589EE-7939-4CC0-8C7E-AE9E682F61C2}" destId="{63CDA79B-EB39-4F29-92F1-7619D6F13E3F}" srcOrd="8" destOrd="0" parTransId="{4A8B766A-7CF9-45A8-A5A1-08A0847B237C}" sibTransId="{0B6FEEB9-523A-437F-BC1D-EB4B0D74EB01}"/>
    <dgm:cxn modelId="{ADFAD4AF-B79C-4862-8C0E-ECE316A8754C}" srcId="{72E589EE-7939-4CC0-8C7E-AE9E682F61C2}" destId="{DC0BD302-1D44-4236-95F8-56BCB3B9B6AF}" srcOrd="6" destOrd="0" parTransId="{6F1F9E18-9CC5-4B39-AA57-2C1510D5146E}" sibTransId="{A1FB7740-FC30-4044-B430-58522F41F900}"/>
    <dgm:cxn modelId="{DB90396D-4337-4888-9D55-623A8A8F611B}" type="presOf" srcId="{46A9BC2B-FFD7-46E5-B6DA-FCFF39AA3826}" destId="{601324FC-0ADE-4A6F-BA89-CD8FEF300B5D}" srcOrd="0" destOrd="0" presId="urn:microsoft.com/office/officeart/2005/8/layout/default#4"/>
    <dgm:cxn modelId="{C2B81971-64B8-4903-91A9-8FD464B2850C}" srcId="{72E589EE-7939-4CC0-8C7E-AE9E682F61C2}" destId="{E4C609EC-CF2C-4002-996D-4170A346D227}" srcOrd="1" destOrd="0" parTransId="{065B711A-1F3C-4205-AFC5-B7458F6FC604}" sibTransId="{EC929C2C-FA58-4681-B768-506E0818C83D}"/>
    <dgm:cxn modelId="{40DE5226-F389-49D0-A86C-15C590F2D776}" srcId="{72E589EE-7939-4CC0-8C7E-AE9E682F61C2}" destId="{EBBD200D-E6F4-41FC-827B-92BCBD5468C5}" srcOrd="4" destOrd="0" parTransId="{A18DDD76-727F-4D20-80B0-FC70037EF33D}" sibTransId="{0D5DBE0C-C619-4D86-8934-971D275289FC}"/>
    <dgm:cxn modelId="{CE203624-D21B-4A21-B7A4-0362ABB6AC2C}" srcId="{72E589EE-7939-4CC0-8C7E-AE9E682F61C2}" destId="{9820E9FF-7220-4C41-A3F7-DF2B76881FB3}" srcOrd="7" destOrd="0" parTransId="{47D7ECB5-42EC-4B8C-9429-41E44C55C508}" sibTransId="{3831DCBC-25D3-4B89-A8D3-4252A6D8A8B1}"/>
    <dgm:cxn modelId="{56A59AD0-A0E7-47D3-B907-F563740C4E39}" type="presOf" srcId="{E4C609EC-CF2C-4002-996D-4170A346D227}" destId="{AC8BCD2D-329D-40D3-A52C-7E6F687F8965}" srcOrd="0" destOrd="0" presId="urn:microsoft.com/office/officeart/2005/8/layout/default#4"/>
    <dgm:cxn modelId="{4D793A62-0975-432D-A493-424E90A793C9}" type="presOf" srcId="{E4323264-2BF7-4A84-8EF1-DE6DD335EBFD}" destId="{7876BCDF-A187-40FF-89E8-33E2B5569E95}" srcOrd="0" destOrd="0" presId="urn:microsoft.com/office/officeart/2005/8/layout/default#4"/>
    <dgm:cxn modelId="{0CEC20BF-091F-4546-AC9E-25DAE8B0CEBC}" type="presOf" srcId="{A213AEAF-438C-4380-BF94-6D307EB13525}" destId="{BB74FA89-F686-4811-B9E8-EBB253C6F537}" srcOrd="0" destOrd="0" presId="urn:microsoft.com/office/officeart/2005/8/layout/default#4"/>
    <dgm:cxn modelId="{4F6EE669-9B4F-4771-BFE5-8799EDEA47BD}" srcId="{72E589EE-7939-4CC0-8C7E-AE9E682F61C2}" destId="{A213AEAF-438C-4380-BF94-6D307EB13525}" srcOrd="0" destOrd="0" parTransId="{DAF1A2BF-577A-43EC-B84C-9A448C3E4858}" sibTransId="{7AD86700-5DCD-485E-A2B9-923C6781BA2E}"/>
    <dgm:cxn modelId="{BF0281A2-4833-42C1-8944-FC0D1712EEBC}" type="presOf" srcId="{9820E9FF-7220-4C41-A3F7-DF2B76881FB3}" destId="{2E28F45E-CB63-49BD-834D-F6083852C16E}" srcOrd="0" destOrd="0" presId="urn:microsoft.com/office/officeart/2005/8/layout/default#4"/>
    <dgm:cxn modelId="{EBA1876B-66E9-4667-A933-0D8F99EC14C8}" type="presOf" srcId="{DC0BD302-1D44-4236-95F8-56BCB3B9B6AF}" destId="{C1D9D916-083C-4140-BF62-191891242A5F}" srcOrd="0" destOrd="0" presId="urn:microsoft.com/office/officeart/2005/8/layout/default#4"/>
    <dgm:cxn modelId="{4CEF76BC-FF98-43B8-80D5-A311C08A1873}" srcId="{72E589EE-7939-4CC0-8C7E-AE9E682F61C2}" destId="{46A9BC2B-FFD7-46E5-B6DA-FCFF39AA3826}" srcOrd="3" destOrd="0" parTransId="{E61D8390-B7DE-49E9-931A-3D622916782A}" sibTransId="{BA5BF3B6-4CAE-4A51-803E-D0C172A6B990}"/>
    <dgm:cxn modelId="{810AFDB9-AE07-42E3-8F7E-E7C2F9C3D0A9}" srcId="{72E589EE-7939-4CC0-8C7E-AE9E682F61C2}" destId="{9A2B616C-1D0C-4F40-98F1-1427EDBD167C}" srcOrd="2" destOrd="0" parTransId="{2842D23F-8992-4DEF-9B99-CC80D946247B}" sibTransId="{EC0F80C7-F13A-435B-8943-409DD42CAB03}"/>
    <dgm:cxn modelId="{4C011D9C-D6CD-4BA7-97F7-2F29C3AD0844}" type="presOf" srcId="{EBBD200D-E6F4-41FC-827B-92BCBD5468C5}" destId="{D8662F32-EA51-4E17-B958-95B07A416B88}" srcOrd="0" destOrd="0" presId="urn:microsoft.com/office/officeart/2005/8/layout/default#4"/>
    <dgm:cxn modelId="{3BB1C060-9104-41B5-ADA2-933F47B4C53F}" type="presParOf" srcId="{FCFA8A95-8F9C-430B-BE16-DADD92F9D87E}" destId="{BB74FA89-F686-4811-B9E8-EBB253C6F537}" srcOrd="0" destOrd="0" presId="urn:microsoft.com/office/officeart/2005/8/layout/default#4"/>
    <dgm:cxn modelId="{B5D03CF7-4989-482E-8365-5A6020074BCC}" type="presParOf" srcId="{FCFA8A95-8F9C-430B-BE16-DADD92F9D87E}" destId="{D869B56C-6F4F-4BF3-9C1B-A3EA4683A369}" srcOrd="1" destOrd="0" presId="urn:microsoft.com/office/officeart/2005/8/layout/default#4"/>
    <dgm:cxn modelId="{BB970476-C233-47F6-89E8-C558770CBA79}" type="presParOf" srcId="{FCFA8A95-8F9C-430B-BE16-DADD92F9D87E}" destId="{AC8BCD2D-329D-40D3-A52C-7E6F687F8965}" srcOrd="2" destOrd="0" presId="urn:microsoft.com/office/officeart/2005/8/layout/default#4"/>
    <dgm:cxn modelId="{1FF240A0-1D12-4657-932A-5D99912E3778}" type="presParOf" srcId="{FCFA8A95-8F9C-430B-BE16-DADD92F9D87E}" destId="{52AA87FD-EACB-4EC5-A336-EBDF53097FA6}" srcOrd="3" destOrd="0" presId="urn:microsoft.com/office/officeart/2005/8/layout/default#4"/>
    <dgm:cxn modelId="{4E2C7166-5BDE-4D59-9289-B9E7B9516D0C}" type="presParOf" srcId="{FCFA8A95-8F9C-430B-BE16-DADD92F9D87E}" destId="{9CD7A554-F445-4B00-ACA3-E3AF7804FD39}" srcOrd="4" destOrd="0" presId="urn:microsoft.com/office/officeart/2005/8/layout/default#4"/>
    <dgm:cxn modelId="{185BE64D-F2D8-465B-AFB1-95D6C6B2B7DC}" type="presParOf" srcId="{FCFA8A95-8F9C-430B-BE16-DADD92F9D87E}" destId="{FFEBE3FC-5099-4643-8441-5B67A0C950F0}" srcOrd="5" destOrd="0" presId="urn:microsoft.com/office/officeart/2005/8/layout/default#4"/>
    <dgm:cxn modelId="{FEBBA875-2089-422D-90E3-D35D5159F42D}" type="presParOf" srcId="{FCFA8A95-8F9C-430B-BE16-DADD92F9D87E}" destId="{601324FC-0ADE-4A6F-BA89-CD8FEF300B5D}" srcOrd="6" destOrd="0" presId="urn:microsoft.com/office/officeart/2005/8/layout/default#4"/>
    <dgm:cxn modelId="{A7A1ADE7-0075-46FF-8436-E5CF092DA39F}" type="presParOf" srcId="{FCFA8A95-8F9C-430B-BE16-DADD92F9D87E}" destId="{DEC76DF0-9F27-45BD-A2B3-8A8933257AF8}" srcOrd="7" destOrd="0" presId="urn:microsoft.com/office/officeart/2005/8/layout/default#4"/>
    <dgm:cxn modelId="{1A1A275A-6692-45CC-A4AC-CC4F43452953}" type="presParOf" srcId="{FCFA8A95-8F9C-430B-BE16-DADD92F9D87E}" destId="{D8662F32-EA51-4E17-B958-95B07A416B88}" srcOrd="8" destOrd="0" presId="urn:microsoft.com/office/officeart/2005/8/layout/default#4"/>
    <dgm:cxn modelId="{E401E1FA-1816-4B15-9922-AB917B35A4CC}" type="presParOf" srcId="{FCFA8A95-8F9C-430B-BE16-DADD92F9D87E}" destId="{7BB4457A-5262-48E3-AFF2-5DF05F0E9EC4}" srcOrd="9" destOrd="0" presId="urn:microsoft.com/office/officeart/2005/8/layout/default#4"/>
    <dgm:cxn modelId="{5416A44F-33FC-41CB-97A5-EF3E1B708966}" type="presParOf" srcId="{FCFA8A95-8F9C-430B-BE16-DADD92F9D87E}" destId="{7876BCDF-A187-40FF-89E8-33E2B5569E95}" srcOrd="10" destOrd="0" presId="urn:microsoft.com/office/officeart/2005/8/layout/default#4"/>
    <dgm:cxn modelId="{635F6782-62E0-435F-ACA9-CD286FA726B0}" type="presParOf" srcId="{FCFA8A95-8F9C-430B-BE16-DADD92F9D87E}" destId="{90233FC8-40E6-42C0-B4FE-D39040F23425}" srcOrd="11" destOrd="0" presId="urn:microsoft.com/office/officeart/2005/8/layout/default#4"/>
    <dgm:cxn modelId="{2F4BAA66-9E37-46FD-B58E-39B23617B0F2}" type="presParOf" srcId="{FCFA8A95-8F9C-430B-BE16-DADD92F9D87E}" destId="{C1D9D916-083C-4140-BF62-191891242A5F}" srcOrd="12" destOrd="0" presId="urn:microsoft.com/office/officeart/2005/8/layout/default#4"/>
    <dgm:cxn modelId="{58524C7C-B2FC-446F-B37C-155D63238A5C}" type="presParOf" srcId="{FCFA8A95-8F9C-430B-BE16-DADD92F9D87E}" destId="{763230F7-5A7A-43CD-81EB-CE2C2EAC3B1A}" srcOrd="13" destOrd="0" presId="urn:microsoft.com/office/officeart/2005/8/layout/default#4"/>
    <dgm:cxn modelId="{E8F0AEE5-C306-4707-A1F3-8E63583E90A5}" type="presParOf" srcId="{FCFA8A95-8F9C-430B-BE16-DADD92F9D87E}" destId="{2E28F45E-CB63-49BD-834D-F6083852C16E}" srcOrd="14" destOrd="0" presId="urn:microsoft.com/office/officeart/2005/8/layout/default#4"/>
    <dgm:cxn modelId="{725BFCD1-28E4-43A0-B274-B33151F3523B}" type="presParOf" srcId="{FCFA8A95-8F9C-430B-BE16-DADD92F9D87E}" destId="{238304FB-4200-4759-85E7-02866F6F1DA3}" srcOrd="15" destOrd="0" presId="urn:microsoft.com/office/officeart/2005/8/layout/default#4"/>
    <dgm:cxn modelId="{7C0009BF-7815-4F0C-ACA6-A70B1C391F28}" type="presParOf" srcId="{FCFA8A95-8F9C-430B-BE16-DADD92F9D87E}" destId="{107C955E-F9DC-4744-9810-FE58ADFB4F27}" srcOrd="16" destOrd="0" presId="urn:microsoft.com/office/officeart/2005/8/layout/defaul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6B30B24-13FA-4BF9-85E7-34F717FDB37C}"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US"/>
        </a:p>
      </dgm:t>
    </dgm:pt>
    <dgm:pt modelId="{3227805D-828D-41D7-B77B-F7FF32264B8A}">
      <dgm:prSet phldrT="[Text]" custT="1"/>
      <dgm:spPr>
        <a:solidFill>
          <a:srgbClr val="33CC33"/>
        </a:solidFill>
      </dgm:spPr>
      <dgm:t>
        <a:bodyPr/>
        <a:lstStyle/>
        <a:p>
          <a:r>
            <a:rPr lang="en-US" sz="4400" b="1" dirty="0" smtClean="0"/>
            <a:t>ICD-9</a:t>
          </a:r>
          <a:endParaRPr lang="en-US" sz="4400" b="1" dirty="0"/>
        </a:p>
      </dgm:t>
      <dgm:extLst>
        <a:ext uri="{E40237B7-FDA0-4F09-8148-C483321AD2D9}">
          <dgm14:cNvPr xmlns="" xmlns:dgm14="http://schemas.microsoft.com/office/drawing/2010/diagram" id="0" name="" descr="ICD-9&#10; 707.04, Pressure ulcer, hip&#10; 707.01, Pressure ulcer, elbow&#10; 707.23, Pressure ulcer, stage III&#10; 707.21, Pressure ulcer, stage I&#10; 707.22, Pressure ulcer, stage II&#10;ICD-10&#10; L89.223, Pressure ulcer of left hip, stage 3&#10; L89.011, Pressure ulcer of right elbow, stage 1&#10; L89.022, Pressure ulcer of left elbow, stage 2&#10;"/>
        </a:ext>
      </dgm:extLst>
    </dgm:pt>
    <dgm:pt modelId="{2A6DC34C-41CD-403E-9DE9-72396A1A6C3E}" type="parTrans" cxnId="{903C5627-B59B-4DD6-BDF9-612E54C89A8F}">
      <dgm:prSet/>
      <dgm:spPr/>
      <dgm:t>
        <a:bodyPr/>
        <a:lstStyle/>
        <a:p>
          <a:endParaRPr lang="en-US" sz="2600" b="1"/>
        </a:p>
      </dgm:t>
    </dgm:pt>
    <dgm:pt modelId="{6F3CD63D-4EC4-4C6F-B0A0-2B113F401B61}" type="sibTrans" cxnId="{903C5627-B59B-4DD6-BDF9-612E54C89A8F}">
      <dgm:prSet/>
      <dgm:spPr/>
      <dgm:t>
        <a:bodyPr/>
        <a:lstStyle/>
        <a:p>
          <a:endParaRPr lang="en-US" sz="2600" b="1"/>
        </a:p>
      </dgm:t>
    </dgm:pt>
    <dgm:pt modelId="{D9A97960-81BC-4BDB-A6E2-2A3AEA16F748}">
      <dgm:prSet phldrT="[Text]" custT="1"/>
      <dgm:spPr/>
      <dgm:t>
        <a:bodyPr/>
        <a:lstStyle/>
        <a:p>
          <a:pPr algn="l">
            <a:lnSpc>
              <a:spcPts val="2500"/>
            </a:lnSpc>
          </a:pPr>
          <a:r>
            <a:rPr lang="en-US" sz="2600" b="1" dirty="0" smtClean="0"/>
            <a:t>707.04, Pressure ulcer, hip</a:t>
          </a:r>
          <a:endParaRPr lang="en-US" sz="2600" b="1" dirty="0"/>
        </a:p>
      </dgm:t>
      <dgm:extLst>
        <a:ext uri="{E40237B7-FDA0-4F09-8148-C483321AD2D9}">
          <dgm14:cNvPr xmlns="" xmlns:dgm14="http://schemas.microsoft.com/office/drawing/2010/diagram" id="0" name="" descr="ICD-9&#10; 707.04, Pressure ulcer, hip&#10; 707.01, Pressure ulcer, elbow&#10; 707.23, Pressure ulcer, stage III&#10; 707.21, Pressure ulcer, stage I&#10; 707.22, Pressure ulcer, stage II&#10;ICD-10&#10; L89.223, Pressure ulcer of left hip, stage 3&#10; L89.011, Pressure ulcer of right elbow, stage 1&#10; L89.022, Pressure ulcer of left elbow, stage 2&#10;"/>
        </a:ext>
      </dgm:extLst>
    </dgm:pt>
    <dgm:pt modelId="{528A09EB-9DC0-4912-8C3E-33241D310C0D}" type="parTrans" cxnId="{8BD1BCE7-5113-4925-BB4C-BB2F12DCAD43}">
      <dgm:prSet/>
      <dgm:spPr/>
      <dgm:t>
        <a:bodyPr/>
        <a:lstStyle/>
        <a:p>
          <a:endParaRPr lang="en-US" sz="2600" b="1"/>
        </a:p>
      </dgm:t>
    </dgm:pt>
    <dgm:pt modelId="{AC3CAFA2-6A74-4E06-9A74-E1FEFF77313E}" type="sibTrans" cxnId="{8BD1BCE7-5113-4925-BB4C-BB2F12DCAD43}">
      <dgm:prSet/>
      <dgm:spPr/>
      <dgm:t>
        <a:bodyPr/>
        <a:lstStyle/>
        <a:p>
          <a:endParaRPr lang="en-US" sz="2600" b="1"/>
        </a:p>
      </dgm:t>
    </dgm:pt>
    <dgm:pt modelId="{43DAD3CC-43E4-4FAD-88DD-A79DED510742}">
      <dgm:prSet phldrT="[Text]" custT="1"/>
      <dgm:spPr/>
      <dgm:t>
        <a:bodyPr/>
        <a:lstStyle/>
        <a:p>
          <a:pPr algn="l">
            <a:lnSpc>
              <a:spcPts val="2500"/>
            </a:lnSpc>
          </a:pPr>
          <a:r>
            <a:rPr lang="en-US" sz="2600" b="1" dirty="0" smtClean="0"/>
            <a:t>707.01, Pressure ulcer, elbow</a:t>
          </a:r>
          <a:endParaRPr lang="en-US" sz="2600" b="1" dirty="0"/>
        </a:p>
      </dgm:t>
    </dgm:pt>
    <dgm:pt modelId="{5D5D8FFD-3950-43CB-96DC-7794FC3F49AE}" type="parTrans" cxnId="{4F5CDB98-85D5-4E4D-AEA0-965FEDF053C2}">
      <dgm:prSet/>
      <dgm:spPr/>
      <dgm:t>
        <a:bodyPr/>
        <a:lstStyle/>
        <a:p>
          <a:endParaRPr lang="en-US" sz="2600" b="1"/>
        </a:p>
      </dgm:t>
    </dgm:pt>
    <dgm:pt modelId="{77D59AF8-6477-42C8-96B5-DDA44F85D645}" type="sibTrans" cxnId="{4F5CDB98-85D5-4E4D-AEA0-965FEDF053C2}">
      <dgm:prSet/>
      <dgm:spPr/>
      <dgm:t>
        <a:bodyPr/>
        <a:lstStyle/>
        <a:p>
          <a:endParaRPr lang="en-US" sz="2600" b="1"/>
        </a:p>
      </dgm:t>
    </dgm:pt>
    <dgm:pt modelId="{E93A1F35-DE00-462B-A57D-3A53C1F35D50}">
      <dgm:prSet phldrT="[Text]" custT="1"/>
      <dgm:spPr/>
      <dgm:t>
        <a:bodyPr/>
        <a:lstStyle/>
        <a:p>
          <a:pPr algn="l">
            <a:lnSpc>
              <a:spcPts val="2500"/>
            </a:lnSpc>
          </a:pPr>
          <a:r>
            <a:rPr lang="en-US" sz="2600" b="1" dirty="0" smtClean="0"/>
            <a:t>707.23, Pressure ulcer, stage III</a:t>
          </a:r>
          <a:endParaRPr lang="en-US" sz="2600" b="1" dirty="0"/>
        </a:p>
      </dgm:t>
    </dgm:pt>
    <dgm:pt modelId="{3D9132C5-5509-41EC-91D1-083216DAF77A}" type="parTrans" cxnId="{169A61E7-37F8-4C8E-9896-2BD2638E31BC}">
      <dgm:prSet/>
      <dgm:spPr/>
      <dgm:t>
        <a:bodyPr/>
        <a:lstStyle/>
        <a:p>
          <a:endParaRPr lang="en-US" sz="2600" b="1"/>
        </a:p>
      </dgm:t>
    </dgm:pt>
    <dgm:pt modelId="{7642CFAA-0C73-4688-9EDF-D45573F8B74B}" type="sibTrans" cxnId="{169A61E7-37F8-4C8E-9896-2BD2638E31BC}">
      <dgm:prSet/>
      <dgm:spPr/>
      <dgm:t>
        <a:bodyPr/>
        <a:lstStyle/>
        <a:p>
          <a:endParaRPr lang="en-US" sz="2600" b="1"/>
        </a:p>
      </dgm:t>
    </dgm:pt>
    <dgm:pt modelId="{2AD02198-8190-43B5-90BB-6F0D58661AF0}">
      <dgm:prSet phldrT="[Text]" custT="1"/>
      <dgm:spPr/>
      <dgm:t>
        <a:bodyPr/>
        <a:lstStyle/>
        <a:p>
          <a:pPr algn="l">
            <a:lnSpc>
              <a:spcPts val="2500"/>
            </a:lnSpc>
          </a:pPr>
          <a:r>
            <a:rPr lang="en-US" sz="2600" b="1" dirty="0" smtClean="0"/>
            <a:t>707.21, Pressure ulcer, stage I</a:t>
          </a:r>
          <a:endParaRPr lang="en-US" sz="2600" b="1" dirty="0"/>
        </a:p>
      </dgm:t>
    </dgm:pt>
    <dgm:pt modelId="{A4EFE2B2-684C-49B5-A5C8-A0D58E668B07}" type="parTrans" cxnId="{70D8F7A1-5418-4B90-9817-5D0903D1474D}">
      <dgm:prSet/>
      <dgm:spPr/>
      <dgm:t>
        <a:bodyPr/>
        <a:lstStyle/>
        <a:p>
          <a:endParaRPr lang="en-US" sz="2600" b="1"/>
        </a:p>
      </dgm:t>
    </dgm:pt>
    <dgm:pt modelId="{760437A4-553B-49C9-AD0A-D176E3080D20}" type="sibTrans" cxnId="{70D8F7A1-5418-4B90-9817-5D0903D1474D}">
      <dgm:prSet/>
      <dgm:spPr/>
      <dgm:t>
        <a:bodyPr/>
        <a:lstStyle/>
        <a:p>
          <a:endParaRPr lang="en-US" sz="2600" b="1"/>
        </a:p>
      </dgm:t>
    </dgm:pt>
    <dgm:pt modelId="{18487815-0337-4B9B-8128-6836FCBC7FE3}">
      <dgm:prSet phldrT="[Text]" custT="1"/>
      <dgm:spPr/>
      <dgm:t>
        <a:bodyPr/>
        <a:lstStyle/>
        <a:p>
          <a:pPr algn="l">
            <a:lnSpc>
              <a:spcPts val="2500"/>
            </a:lnSpc>
          </a:pPr>
          <a:r>
            <a:rPr lang="en-US" sz="2600" b="1" dirty="0" smtClean="0"/>
            <a:t>707.22, Pressure ulcer, stage II</a:t>
          </a:r>
          <a:endParaRPr lang="en-US" sz="2600" b="1" dirty="0"/>
        </a:p>
      </dgm:t>
    </dgm:pt>
    <dgm:pt modelId="{F150FBCE-4F8B-4202-B71E-097B2B85D142}" type="parTrans" cxnId="{B44477E7-2879-4298-A3D3-E5905C8D408E}">
      <dgm:prSet/>
      <dgm:spPr/>
      <dgm:t>
        <a:bodyPr/>
        <a:lstStyle/>
        <a:p>
          <a:endParaRPr lang="en-US" sz="2600" b="1"/>
        </a:p>
      </dgm:t>
    </dgm:pt>
    <dgm:pt modelId="{D25BA513-CD5A-4520-A626-5D3A63CFA97D}" type="sibTrans" cxnId="{B44477E7-2879-4298-A3D3-E5905C8D408E}">
      <dgm:prSet/>
      <dgm:spPr/>
      <dgm:t>
        <a:bodyPr/>
        <a:lstStyle/>
        <a:p>
          <a:endParaRPr lang="en-US" sz="2600" b="1"/>
        </a:p>
      </dgm:t>
    </dgm:pt>
    <dgm:pt modelId="{9D02907C-D85D-48E6-91FB-D49CD1A293CC}">
      <dgm:prSet phldrT="[Text]" custT="1"/>
      <dgm:spPr>
        <a:solidFill>
          <a:srgbClr val="33CC33"/>
        </a:solidFill>
      </dgm:spPr>
      <dgm:t>
        <a:bodyPr/>
        <a:lstStyle/>
        <a:p>
          <a:r>
            <a:rPr lang="en-US" sz="4400" b="1" dirty="0" smtClean="0"/>
            <a:t>ICD-10</a:t>
          </a:r>
          <a:endParaRPr lang="en-US" sz="4400" b="1" dirty="0"/>
        </a:p>
      </dgm:t>
      <dgm:extLst>
        <a:ext uri="{E40237B7-FDA0-4F09-8148-C483321AD2D9}">
          <dgm14:cNvPr xmlns="" xmlns:dgm14="http://schemas.microsoft.com/office/drawing/2010/diagram" id="0" name="" descr="ICD-10&#10;"/>
        </a:ext>
      </dgm:extLst>
    </dgm:pt>
    <dgm:pt modelId="{31AFA938-1A81-48B7-AADF-15AB3AAE5ADC}" type="parTrans" cxnId="{6BB250E6-0874-44D3-8D1D-3BD45033FC56}">
      <dgm:prSet/>
      <dgm:spPr/>
      <dgm:t>
        <a:bodyPr/>
        <a:lstStyle/>
        <a:p>
          <a:endParaRPr lang="en-US" sz="2600" b="1"/>
        </a:p>
      </dgm:t>
    </dgm:pt>
    <dgm:pt modelId="{E3EEF1D8-FE16-427C-8489-5B4E121738D0}" type="sibTrans" cxnId="{6BB250E6-0874-44D3-8D1D-3BD45033FC56}">
      <dgm:prSet/>
      <dgm:spPr/>
      <dgm:t>
        <a:bodyPr/>
        <a:lstStyle/>
        <a:p>
          <a:endParaRPr lang="en-US" sz="2600" b="1"/>
        </a:p>
      </dgm:t>
    </dgm:pt>
    <dgm:pt modelId="{4234260E-873C-4CCE-ABC1-1E7196CB489D}">
      <dgm:prSet phldrT="[Text]" custT="1"/>
      <dgm:spPr/>
      <dgm:t>
        <a:bodyPr/>
        <a:lstStyle/>
        <a:p>
          <a:pPr algn="l">
            <a:lnSpc>
              <a:spcPts val="2500"/>
            </a:lnSpc>
          </a:pPr>
          <a:r>
            <a:rPr lang="en-US" sz="2600" b="1" dirty="0" smtClean="0"/>
            <a:t>L89.223, Pressure ulcer of left hip, stage 3</a:t>
          </a:r>
          <a:endParaRPr lang="en-US" sz="2600" b="1" dirty="0"/>
        </a:p>
      </dgm:t>
      <dgm:extLst>
        <a:ext uri="{E40237B7-FDA0-4F09-8148-C483321AD2D9}">
          <dgm14:cNvPr xmlns="" xmlns:dgm14="http://schemas.microsoft.com/office/drawing/2010/diagram" id="0" name="" descr=" L89.223, Pressure ulcer of left hip, stage 3&#10; L89.011, Pressure ulcer of right elbow, stage 1&#10; L89.022, Pressure ulcer of left elbow, stage 2&#10;"/>
        </a:ext>
      </dgm:extLst>
    </dgm:pt>
    <dgm:pt modelId="{88DF0221-4852-4715-A789-C649F910CED8}" type="parTrans" cxnId="{632A6C13-164F-4473-9012-10EA3A9D07CC}">
      <dgm:prSet/>
      <dgm:spPr/>
      <dgm:t>
        <a:bodyPr/>
        <a:lstStyle/>
        <a:p>
          <a:endParaRPr lang="en-US" sz="2600" b="1"/>
        </a:p>
      </dgm:t>
    </dgm:pt>
    <dgm:pt modelId="{2E821379-7FFA-4D4F-B248-549A5262B9F9}" type="sibTrans" cxnId="{632A6C13-164F-4473-9012-10EA3A9D07CC}">
      <dgm:prSet/>
      <dgm:spPr/>
      <dgm:t>
        <a:bodyPr/>
        <a:lstStyle/>
        <a:p>
          <a:endParaRPr lang="en-US" sz="2600" b="1"/>
        </a:p>
      </dgm:t>
    </dgm:pt>
    <dgm:pt modelId="{49082A68-5FB5-4FD7-B999-A0C4C6008B08}">
      <dgm:prSet phldrT="[Text]" custT="1"/>
      <dgm:spPr/>
      <dgm:t>
        <a:bodyPr/>
        <a:lstStyle/>
        <a:p>
          <a:pPr algn="l">
            <a:lnSpc>
              <a:spcPts val="2500"/>
            </a:lnSpc>
          </a:pPr>
          <a:r>
            <a:rPr lang="en-US" sz="2600" b="1" dirty="0" smtClean="0"/>
            <a:t>L89.011, Pressure ulcer of right elbow, stage 1</a:t>
          </a:r>
          <a:endParaRPr lang="en-US" sz="2600" b="1" dirty="0"/>
        </a:p>
      </dgm:t>
    </dgm:pt>
    <dgm:pt modelId="{9C4FA7C7-EF1A-455C-9AD1-4C4D53D81B7C}" type="parTrans" cxnId="{6C48919C-B502-43B0-8457-8CAA26F140E3}">
      <dgm:prSet/>
      <dgm:spPr/>
      <dgm:t>
        <a:bodyPr/>
        <a:lstStyle/>
        <a:p>
          <a:endParaRPr lang="en-US" sz="2600" b="1"/>
        </a:p>
      </dgm:t>
    </dgm:pt>
    <dgm:pt modelId="{F9E38926-A1BD-442E-AFFE-EFA8E6B79B04}" type="sibTrans" cxnId="{6C48919C-B502-43B0-8457-8CAA26F140E3}">
      <dgm:prSet/>
      <dgm:spPr/>
      <dgm:t>
        <a:bodyPr/>
        <a:lstStyle/>
        <a:p>
          <a:endParaRPr lang="en-US" sz="2600" b="1"/>
        </a:p>
      </dgm:t>
    </dgm:pt>
    <dgm:pt modelId="{828535F4-7DA4-49DB-98AE-350F7029BD01}">
      <dgm:prSet phldrT="[Text]" custT="1"/>
      <dgm:spPr/>
      <dgm:t>
        <a:bodyPr/>
        <a:lstStyle/>
        <a:p>
          <a:pPr algn="l">
            <a:lnSpc>
              <a:spcPts val="2500"/>
            </a:lnSpc>
          </a:pPr>
          <a:r>
            <a:rPr lang="en-US" sz="2600" b="1" dirty="0" smtClean="0"/>
            <a:t>L89.022, Pressure ulcer of left elbow, stage 2</a:t>
          </a:r>
          <a:endParaRPr lang="en-US" sz="2600" b="1" dirty="0"/>
        </a:p>
      </dgm:t>
    </dgm:pt>
    <dgm:pt modelId="{A5E768C2-5DB1-4A43-AE31-E69B58F82A18}" type="parTrans" cxnId="{F547F151-5079-4FC7-ADCD-187600BB4724}">
      <dgm:prSet/>
      <dgm:spPr/>
      <dgm:t>
        <a:bodyPr/>
        <a:lstStyle/>
        <a:p>
          <a:endParaRPr lang="en-US" sz="2600" b="1"/>
        </a:p>
      </dgm:t>
    </dgm:pt>
    <dgm:pt modelId="{B9ED6EDC-12EA-44BA-A5A5-F44B1743DFF5}" type="sibTrans" cxnId="{F547F151-5079-4FC7-ADCD-187600BB4724}">
      <dgm:prSet/>
      <dgm:spPr/>
      <dgm:t>
        <a:bodyPr/>
        <a:lstStyle/>
        <a:p>
          <a:endParaRPr lang="en-US" sz="2600" b="1"/>
        </a:p>
      </dgm:t>
    </dgm:pt>
    <dgm:pt modelId="{5B7C0FE5-6DFB-47CB-B5C2-82774D8247D4}" type="pres">
      <dgm:prSet presAssocID="{E6B30B24-13FA-4BF9-85E7-34F717FDB37C}" presName="Name0" presStyleCnt="0">
        <dgm:presLayoutVars>
          <dgm:dir/>
          <dgm:animLvl val="lvl"/>
          <dgm:resizeHandles val="exact"/>
        </dgm:presLayoutVars>
      </dgm:prSet>
      <dgm:spPr/>
      <dgm:t>
        <a:bodyPr/>
        <a:lstStyle/>
        <a:p>
          <a:endParaRPr lang="en-US"/>
        </a:p>
      </dgm:t>
    </dgm:pt>
    <dgm:pt modelId="{2451D1A0-8287-4159-837E-76C07AABD847}" type="pres">
      <dgm:prSet presAssocID="{3227805D-828D-41D7-B77B-F7FF32264B8A}" presName="linNode" presStyleCnt="0"/>
      <dgm:spPr/>
      <dgm:t>
        <a:bodyPr/>
        <a:lstStyle/>
        <a:p>
          <a:endParaRPr lang="en-US"/>
        </a:p>
      </dgm:t>
    </dgm:pt>
    <dgm:pt modelId="{7030D173-BFC1-4B0F-B09B-A18F5DFD4DD7}" type="pres">
      <dgm:prSet presAssocID="{3227805D-828D-41D7-B77B-F7FF32264B8A}" presName="parentText" presStyleLbl="node1" presStyleIdx="0" presStyleCnt="2" custScaleX="101846">
        <dgm:presLayoutVars>
          <dgm:chMax val="1"/>
          <dgm:bulletEnabled val="1"/>
        </dgm:presLayoutVars>
      </dgm:prSet>
      <dgm:spPr/>
      <dgm:t>
        <a:bodyPr/>
        <a:lstStyle/>
        <a:p>
          <a:endParaRPr lang="en-US"/>
        </a:p>
      </dgm:t>
    </dgm:pt>
    <dgm:pt modelId="{0D0910C4-C828-4813-B6D2-674AEEA8BAA9}" type="pres">
      <dgm:prSet presAssocID="{3227805D-828D-41D7-B77B-F7FF32264B8A}" presName="descendantText" presStyleLbl="alignAccFollowNode1" presStyleIdx="0" presStyleCnt="2" custScaleY="107966">
        <dgm:presLayoutVars>
          <dgm:bulletEnabled val="1"/>
        </dgm:presLayoutVars>
      </dgm:prSet>
      <dgm:spPr/>
      <dgm:t>
        <a:bodyPr/>
        <a:lstStyle/>
        <a:p>
          <a:endParaRPr lang="en-US"/>
        </a:p>
      </dgm:t>
    </dgm:pt>
    <dgm:pt modelId="{0E8BD3A0-4CE3-4B68-A882-1371EC7E085D}" type="pres">
      <dgm:prSet presAssocID="{6F3CD63D-4EC4-4C6F-B0A0-2B113F401B61}" presName="sp" presStyleCnt="0"/>
      <dgm:spPr/>
      <dgm:t>
        <a:bodyPr/>
        <a:lstStyle/>
        <a:p>
          <a:endParaRPr lang="en-US"/>
        </a:p>
      </dgm:t>
    </dgm:pt>
    <dgm:pt modelId="{35871C31-86B6-4A09-808B-C3467A7D9208}" type="pres">
      <dgm:prSet presAssocID="{9D02907C-D85D-48E6-91FB-D49CD1A293CC}" presName="linNode" presStyleCnt="0"/>
      <dgm:spPr/>
      <dgm:t>
        <a:bodyPr/>
        <a:lstStyle/>
        <a:p>
          <a:endParaRPr lang="en-US"/>
        </a:p>
      </dgm:t>
    </dgm:pt>
    <dgm:pt modelId="{E7600029-71DF-4578-AE92-9466E7F748A0}" type="pres">
      <dgm:prSet presAssocID="{9D02907C-D85D-48E6-91FB-D49CD1A293CC}" presName="parentText" presStyleLbl="node1" presStyleIdx="1" presStyleCnt="2" custScaleX="101846">
        <dgm:presLayoutVars>
          <dgm:chMax val="1"/>
          <dgm:bulletEnabled val="1"/>
        </dgm:presLayoutVars>
      </dgm:prSet>
      <dgm:spPr/>
      <dgm:t>
        <a:bodyPr/>
        <a:lstStyle/>
        <a:p>
          <a:endParaRPr lang="en-US"/>
        </a:p>
      </dgm:t>
    </dgm:pt>
    <dgm:pt modelId="{B339D12D-2DC8-4662-B598-3075926003CD}" type="pres">
      <dgm:prSet presAssocID="{9D02907C-D85D-48E6-91FB-D49CD1A293CC}" presName="descendantText" presStyleLbl="alignAccFollowNode1" presStyleIdx="1" presStyleCnt="2" custScaleY="114599">
        <dgm:presLayoutVars>
          <dgm:bulletEnabled val="1"/>
        </dgm:presLayoutVars>
      </dgm:prSet>
      <dgm:spPr/>
      <dgm:t>
        <a:bodyPr/>
        <a:lstStyle/>
        <a:p>
          <a:endParaRPr lang="en-US"/>
        </a:p>
      </dgm:t>
    </dgm:pt>
  </dgm:ptLst>
  <dgm:cxnLst>
    <dgm:cxn modelId="{D46FE21F-F7DC-400B-8F4F-FEBABF41E9E6}" type="presOf" srcId="{E93A1F35-DE00-462B-A57D-3A53C1F35D50}" destId="{0D0910C4-C828-4813-B6D2-674AEEA8BAA9}" srcOrd="0" destOrd="2" presId="urn:microsoft.com/office/officeart/2005/8/layout/vList5"/>
    <dgm:cxn modelId="{8FA2403A-7B20-442A-9575-B1B770A57E02}" type="presOf" srcId="{18487815-0337-4B9B-8128-6836FCBC7FE3}" destId="{0D0910C4-C828-4813-B6D2-674AEEA8BAA9}" srcOrd="0" destOrd="4" presId="urn:microsoft.com/office/officeart/2005/8/layout/vList5"/>
    <dgm:cxn modelId="{C05FFCC9-9D82-4962-9959-29595A0532F0}" type="presOf" srcId="{43DAD3CC-43E4-4FAD-88DD-A79DED510742}" destId="{0D0910C4-C828-4813-B6D2-674AEEA8BAA9}" srcOrd="0" destOrd="1" presId="urn:microsoft.com/office/officeart/2005/8/layout/vList5"/>
    <dgm:cxn modelId="{4BEE0326-103E-45BF-A315-B6AC21A0B6D8}" type="presOf" srcId="{9D02907C-D85D-48E6-91FB-D49CD1A293CC}" destId="{E7600029-71DF-4578-AE92-9466E7F748A0}" srcOrd="0" destOrd="0" presId="urn:microsoft.com/office/officeart/2005/8/layout/vList5"/>
    <dgm:cxn modelId="{70D8F7A1-5418-4B90-9817-5D0903D1474D}" srcId="{3227805D-828D-41D7-B77B-F7FF32264B8A}" destId="{2AD02198-8190-43B5-90BB-6F0D58661AF0}" srcOrd="3" destOrd="0" parTransId="{A4EFE2B2-684C-49B5-A5C8-A0D58E668B07}" sibTransId="{760437A4-553B-49C9-AD0A-D176E3080D20}"/>
    <dgm:cxn modelId="{3A2BC738-A020-4044-BDC9-3DD1B51E2E1C}" type="presOf" srcId="{49082A68-5FB5-4FD7-B999-A0C4C6008B08}" destId="{B339D12D-2DC8-4662-B598-3075926003CD}" srcOrd="0" destOrd="1" presId="urn:microsoft.com/office/officeart/2005/8/layout/vList5"/>
    <dgm:cxn modelId="{F547F151-5079-4FC7-ADCD-187600BB4724}" srcId="{9D02907C-D85D-48E6-91FB-D49CD1A293CC}" destId="{828535F4-7DA4-49DB-98AE-350F7029BD01}" srcOrd="2" destOrd="0" parTransId="{A5E768C2-5DB1-4A43-AE31-E69B58F82A18}" sibTransId="{B9ED6EDC-12EA-44BA-A5A5-F44B1743DFF5}"/>
    <dgm:cxn modelId="{903C5627-B59B-4DD6-BDF9-612E54C89A8F}" srcId="{E6B30B24-13FA-4BF9-85E7-34F717FDB37C}" destId="{3227805D-828D-41D7-B77B-F7FF32264B8A}" srcOrd="0" destOrd="0" parTransId="{2A6DC34C-41CD-403E-9DE9-72396A1A6C3E}" sibTransId="{6F3CD63D-4EC4-4C6F-B0A0-2B113F401B61}"/>
    <dgm:cxn modelId="{B44477E7-2879-4298-A3D3-E5905C8D408E}" srcId="{3227805D-828D-41D7-B77B-F7FF32264B8A}" destId="{18487815-0337-4B9B-8128-6836FCBC7FE3}" srcOrd="4" destOrd="0" parTransId="{F150FBCE-4F8B-4202-B71E-097B2B85D142}" sibTransId="{D25BA513-CD5A-4520-A626-5D3A63CFA97D}"/>
    <dgm:cxn modelId="{74600758-1DE0-4478-8169-965757080F65}" type="presOf" srcId="{D9A97960-81BC-4BDB-A6E2-2A3AEA16F748}" destId="{0D0910C4-C828-4813-B6D2-674AEEA8BAA9}" srcOrd="0" destOrd="0" presId="urn:microsoft.com/office/officeart/2005/8/layout/vList5"/>
    <dgm:cxn modelId="{8BD1BCE7-5113-4925-BB4C-BB2F12DCAD43}" srcId="{3227805D-828D-41D7-B77B-F7FF32264B8A}" destId="{D9A97960-81BC-4BDB-A6E2-2A3AEA16F748}" srcOrd="0" destOrd="0" parTransId="{528A09EB-9DC0-4912-8C3E-33241D310C0D}" sibTransId="{AC3CAFA2-6A74-4E06-9A74-E1FEFF77313E}"/>
    <dgm:cxn modelId="{632A6C13-164F-4473-9012-10EA3A9D07CC}" srcId="{9D02907C-D85D-48E6-91FB-D49CD1A293CC}" destId="{4234260E-873C-4CCE-ABC1-1E7196CB489D}" srcOrd="0" destOrd="0" parTransId="{88DF0221-4852-4715-A789-C649F910CED8}" sibTransId="{2E821379-7FFA-4D4F-B248-549A5262B9F9}"/>
    <dgm:cxn modelId="{2D718B66-C433-49D3-88CF-45A6B3D80120}" type="presOf" srcId="{3227805D-828D-41D7-B77B-F7FF32264B8A}" destId="{7030D173-BFC1-4B0F-B09B-A18F5DFD4DD7}" srcOrd="0" destOrd="0" presId="urn:microsoft.com/office/officeart/2005/8/layout/vList5"/>
    <dgm:cxn modelId="{9D331DDD-35B8-4BDD-9B95-887B642EA2CC}" type="presOf" srcId="{2AD02198-8190-43B5-90BB-6F0D58661AF0}" destId="{0D0910C4-C828-4813-B6D2-674AEEA8BAA9}" srcOrd="0" destOrd="3" presId="urn:microsoft.com/office/officeart/2005/8/layout/vList5"/>
    <dgm:cxn modelId="{6C48919C-B502-43B0-8457-8CAA26F140E3}" srcId="{9D02907C-D85D-48E6-91FB-D49CD1A293CC}" destId="{49082A68-5FB5-4FD7-B999-A0C4C6008B08}" srcOrd="1" destOrd="0" parTransId="{9C4FA7C7-EF1A-455C-9AD1-4C4D53D81B7C}" sibTransId="{F9E38926-A1BD-442E-AFFE-EFA8E6B79B04}"/>
    <dgm:cxn modelId="{6BB250E6-0874-44D3-8D1D-3BD45033FC56}" srcId="{E6B30B24-13FA-4BF9-85E7-34F717FDB37C}" destId="{9D02907C-D85D-48E6-91FB-D49CD1A293CC}" srcOrd="1" destOrd="0" parTransId="{31AFA938-1A81-48B7-AADF-15AB3AAE5ADC}" sibTransId="{E3EEF1D8-FE16-427C-8489-5B4E121738D0}"/>
    <dgm:cxn modelId="{169A61E7-37F8-4C8E-9896-2BD2638E31BC}" srcId="{3227805D-828D-41D7-B77B-F7FF32264B8A}" destId="{E93A1F35-DE00-462B-A57D-3A53C1F35D50}" srcOrd="2" destOrd="0" parTransId="{3D9132C5-5509-41EC-91D1-083216DAF77A}" sibTransId="{7642CFAA-0C73-4688-9EDF-D45573F8B74B}"/>
    <dgm:cxn modelId="{E3B3F4AC-64A8-44D0-A5D0-662FCAE4B8E7}" type="presOf" srcId="{E6B30B24-13FA-4BF9-85E7-34F717FDB37C}" destId="{5B7C0FE5-6DFB-47CB-B5C2-82774D8247D4}" srcOrd="0" destOrd="0" presId="urn:microsoft.com/office/officeart/2005/8/layout/vList5"/>
    <dgm:cxn modelId="{6752B44D-0881-4B48-AEAB-7901909F4EC6}" type="presOf" srcId="{828535F4-7DA4-49DB-98AE-350F7029BD01}" destId="{B339D12D-2DC8-4662-B598-3075926003CD}" srcOrd="0" destOrd="2" presId="urn:microsoft.com/office/officeart/2005/8/layout/vList5"/>
    <dgm:cxn modelId="{DF0256E8-7A88-4EC8-B34D-244D45B9D8DE}" type="presOf" srcId="{4234260E-873C-4CCE-ABC1-1E7196CB489D}" destId="{B339D12D-2DC8-4662-B598-3075926003CD}" srcOrd="0" destOrd="0" presId="urn:microsoft.com/office/officeart/2005/8/layout/vList5"/>
    <dgm:cxn modelId="{4F5CDB98-85D5-4E4D-AEA0-965FEDF053C2}" srcId="{3227805D-828D-41D7-B77B-F7FF32264B8A}" destId="{43DAD3CC-43E4-4FAD-88DD-A79DED510742}" srcOrd="1" destOrd="0" parTransId="{5D5D8FFD-3950-43CB-96DC-7794FC3F49AE}" sibTransId="{77D59AF8-6477-42C8-96B5-DDA44F85D645}"/>
    <dgm:cxn modelId="{DC8C3D6D-CF74-41EA-963B-E8C6F1A7DF66}" type="presParOf" srcId="{5B7C0FE5-6DFB-47CB-B5C2-82774D8247D4}" destId="{2451D1A0-8287-4159-837E-76C07AABD847}" srcOrd="0" destOrd="0" presId="urn:microsoft.com/office/officeart/2005/8/layout/vList5"/>
    <dgm:cxn modelId="{9A5D6908-FB01-4597-A300-A8891804697D}" type="presParOf" srcId="{2451D1A0-8287-4159-837E-76C07AABD847}" destId="{7030D173-BFC1-4B0F-B09B-A18F5DFD4DD7}" srcOrd="0" destOrd="0" presId="urn:microsoft.com/office/officeart/2005/8/layout/vList5"/>
    <dgm:cxn modelId="{33E2F4D8-F7E6-4650-8DA7-F62BC17626BB}" type="presParOf" srcId="{2451D1A0-8287-4159-837E-76C07AABD847}" destId="{0D0910C4-C828-4813-B6D2-674AEEA8BAA9}" srcOrd="1" destOrd="0" presId="urn:microsoft.com/office/officeart/2005/8/layout/vList5"/>
    <dgm:cxn modelId="{EA42A88C-24C5-45E9-998C-0D51CF2BB6EE}" type="presParOf" srcId="{5B7C0FE5-6DFB-47CB-B5C2-82774D8247D4}" destId="{0E8BD3A0-4CE3-4B68-A882-1371EC7E085D}" srcOrd="1" destOrd="0" presId="urn:microsoft.com/office/officeart/2005/8/layout/vList5"/>
    <dgm:cxn modelId="{1C4935F5-E048-444D-BE4B-54DD9331E57B}" type="presParOf" srcId="{5B7C0FE5-6DFB-47CB-B5C2-82774D8247D4}" destId="{35871C31-86B6-4A09-808B-C3467A7D9208}" srcOrd="2" destOrd="0" presId="urn:microsoft.com/office/officeart/2005/8/layout/vList5"/>
    <dgm:cxn modelId="{62E35BA2-E050-4238-8B7D-DC8B89EB6C95}" type="presParOf" srcId="{35871C31-86B6-4A09-808B-C3467A7D9208}" destId="{E7600029-71DF-4578-AE92-9466E7F748A0}" srcOrd="0" destOrd="0" presId="urn:microsoft.com/office/officeart/2005/8/layout/vList5"/>
    <dgm:cxn modelId="{792C183E-7C26-4170-A601-CEB982C903A6}" type="presParOf" srcId="{35871C31-86B6-4A09-808B-C3467A7D9208}" destId="{B339D12D-2DC8-4662-B598-3075926003CD}"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A75DC57-4089-4412-B61B-13BE57798227}" type="doc">
      <dgm:prSet loTypeId="urn:microsoft.com/office/officeart/2005/8/layout/vList2" loCatId="list" qsTypeId="urn:microsoft.com/office/officeart/2005/8/quickstyle/3d1" qsCatId="3D" csTypeId="urn:microsoft.com/office/officeart/2005/8/colors/accent3_2" csCatId="accent3" phldr="1"/>
      <dgm:spPr/>
      <dgm:t>
        <a:bodyPr/>
        <a:lstStyle/>
        <a:p>
          <a:endParaRPr lang="en-US"/>
        </a:p>
      </dgm:t>
    </dgm:pt>
    <dgm:pt modelId="{6B690F54-C88F-4CF8-9B40-20B64C6AC488}">
      <dgm:prSet custT="1"/>
      <dgm:spPr/>
      <dgm:t>
        <a:bodyPr/>
        <a:lstStyle/>
        <a:p>
          <a:pPr rtl="0"/>
          <a:r>
            <a:rPr lang="en-US" sz="3600" dirty="0" smtClean="0"/>
            <a:t>L27.0 – Generalized skin eruption due to drugs and medicaments taken internally</a:t>
          </a:r>
          <a:endParaRPr lang="en-US" sz="3600" dirty="0"/>
        </a:p>
      </dgm:t>
      <dgm:extLst>
        <a:ext uri="{E40237B7-FDA0-4F09-8148-C483321AD2D9}">
          <dgm14:cNvPr xmlns="" xmlns:dgm14="http://schemas.microsoft.com/office/drawing/2010/diagram" id="0" name="" descr="L27.0 – Generalized skin eruption due to drugs and medicaments taken internally&#10;"/>
        </a:ext>
      </dgm:extLst>
    </dgm:pt>
    <dgm:pt modelId="{95B28553-1E60-47D5-8644-A174FBF7A447}" type="parTrans" cxnId="{58DEDCAB-5D10-4DD8-B613-438C31D74D06}">
      <dgm:prSet/>
      <dgm:spPr/>
      <dgm:t>
        <a:bodyPr/>
        <a:lstStyle/>
        <a:p>
          <a:endParaRPr lang="en-US" sz="3600"/>
        </a:p>
      </dgm:t>
    </dgm:pt>
    <dgm:pt modelId="{ACBAD8F9-DDC6-44ED-9E3D-B59894A09264}" type="sibTrans" cxnId="{58DEDCAB-5D10-4DD8-B613-438C31D74D06}">
      <dgm:prSet/>
      <dgm:spPr/>
      <dgm:t>
        <a:bodyPr/>
        <a:lstStyle/>
        <a:p>
          <a:endParaRPr lang="en-US" sz="3600"/>
        </a:p>
      </dgm:t>
    </dgm:pt>
    <dgm:pt modelId="{9F9EED36-77FF-41EB-959D-BFAA2B631D06}">
      <dgm:prSet custT="1"/>
      <dgm:spPr/>
      <dgm:t>
        <a:bodyPr/>
        <a:lstStyle/>
        <a:p>
          <a:pPr rtl="0"/>
          <a:r>
            <a:rPr lang="en-US" sz="3600" b="0" dirty="0" smtClean="0"/>
            <a:t>T36.0X5A – Adverse effect of </a:t>
          </a:r>
          <a:r>
            <a:rPr lang="en-US" sz="3600" b="0" dirty="0" err="1" smtClean="0"/>
            <a:t>penicillins</a:t>
          </a:r>
          <a:r>
            <a:rPr lang="en-US" sz="3600" b="0" dirty="0" smtClean="0"/>
            <a:t>, initial encounter</a:t>
          </a:r>
          <a:endParaRPr lang="en-US" sz="3600" b="0" dirty="0"/>
        </a:p>
      </dgm:t>
      <dgm:extLst>
        <a:ext uri="{E40237B7-FDA0-4F09-8148-C483321AD2D9}">
          <dgm14:cNvPr xmlns="" xmlns:dgm14="http://schemas.microsoft.com/office/drawing/2010/diagram" id="0" name="" descr="T36.0X5A – Adverse effect of penicillins, initial encounter&#10;"/>
        </a:ext>
      </dgm:extLst>
    </dgm:pt>
    <dgm:pt modelId="{7AC7CDE3-EE46-4293-ADC6-32DA11405821}" type="parTrans" cxnId="{115F7580-EF0D-453F-A4D5-948869186F90}">
      <dgm:prSet/>
      <dgm:spPr/>
      <dgm:t>
        <a:bodyPr/>
        <a:lstStyle/>
        <a:p>
          <a:endParaRPr lang="en-US" sz="3600"/>
        </a:p>
      </dgm:t>
    </dgm:pt>
    <dgm:pt modelId="{B9CB615F-2214-4D63-9394-486586C573D0}" type="sibTrans" cxnId="{115F7580-EF0D-453F-A4D5-948869186F90}">
      <dgm:prSet/>
      <dgm:spPr/>
      <dgm:t>
        <a:bodyPr/>
        <a:lstStyle/>
        <a:p>
          <a:endParaRPr lang="en-US" sz="3600"/>
        </a:p>
      </dgm:t>
    </dgm:pt>
    <dgm:pt modelId="{C3BFC0CE-BE5F-4B4F-8C02-63E92C674732}" type="pres">
      <dgm:prSet presAssocID="{CA75DC57-4089-4412-B61B-13BE57798227}" presName="linear" presStyleCnt="0">
        <dgm:presLayoutVars>
          <dgm:animLvl val="lvl"/>
          <dgm:resizeHandles val="exact"/>
        </dgm:presLayoutVars>
      </dgm:prSet>
      <dgm:spPr/>
      <dgm:t>
        <a:bodyPr/>
        <a:lstStyle/>
        <a:p>
          <a:endParaRPr lang="en-US"/>
        </a:p>
      </dgm:t>
    </dgm:pt>
    <dgm:pt modelId="{A6488127-0834-4DE3-8038-3347A661827D}" type="pres">
      <dgm:prSet presAssocID="{6B690F54-C88F-4CF8-9B40-20B64C6AC488}" presName="parentText" presStyleLbl="node1" presStyleIdx="0" presStyleCnt="2">
        <dgm:presLayoutVars>
          <dgm:chMax val="0"/>
          <dgm:bulletEnabled val="1"/>
        </dgm:presLayoutVars>
      </dgm:prSet>
      <dgm:spPr/>
      <dgm:t>
        <a:bodyPr/>
        <a:lstStyle/>
        <a:p>
          <a:endParaRPr lang="en-US"/>
        </a:p>
      </dgm:t>
    </dgm:pt>
    <dgm:pt modelId="{8D580D49-385E-44C7-B2DF-1079135C17A7}" type="pres">
      <dgm:prSet presAssocID="{ACBAD8F9-DDC6-44ED-9E3D-B59894A09264}" presName="spacer" presStyleCnt="0"/>
      <dgm:spPr/>
      <dgm:t>
        <a:bodyPr/>
        <a:lstStyle/>
        <a:p>
          <a:endParaRPr lang="en-US"/>
        </a:p>
      </dgm:t>
    </dgm:pt>
    <dgm:pt modelId="{9ADBE184-00F3-415A-93DB-43F01D478797}" type="pres">
      <dgm:prSet presAssocID="{9F9EED36-77FF-41EB-959D-BFAA2B631D06}" presName="parentText" presStyleLbl="node1" presStyleIdx="1" presStyleCnt="2">
        <dgm:presLayoutVars>
          <dgm:chMax val="0"/>
          <dgm:bulletEnabled val="1"/>
        </dgm:presLayoutVars>
      </dgm:prSet>
      <dgm:spPr/>
      <dgm:t>
        <a:bodyPr/>
        <a:lstStyle/>
        <a:p>
          <a:endParaRPr lang="en-US"/>
        </a:p>
      </dgm:t>
    </dgm:pt>
  </dgm:ptLst>
  <dgm:cxnLst>
    <dgm:cxn modelId="{2A906B65-22CF-49A6-9929-E13064D9A954}" type="presOf" srcId="{6B690F54-C88F-4CF8-9B40-20B64C6AC488}" destId="{A6488127-0834-4DE3-8038-3347A661827D}" srcOrd="0" destOrd="0" presId="urn:microsoft.com/office/officeart/2005/8/layout/vList2"/>
    <dgm:cxn modelId="{58DEDCAB-5D10-4DD8-B613-438C31D74D06}" srcId="{CA75DC57-4089-4412-B61B-13BE57798227}" destId="{6B690F54-C88F-4CF8-9B40-20B64C6AC488}" srcOrd="0" destOrd="0" parTransId="{95B28553-1E60-47D5-8644-A174FBF7A447}" sibTransId="{ACBAD8F9-DDC6-44ED-9E3D-B59894A09264}"/>
    <dgm:cxn modelId="{D4E46AEF-89CF-42E8-81EA-A3206FC49215}" type="presOf" srcId="{9F9EED36-77FF-41EB-959D-BFAA2B631D06}" destId="{9ADBE184-00F3-415A-93DB-43F01D478797}" srcOrd="0" destOrd="0" presId="urn:microsoft.com/office/officeart/2005/8/layout/vList2"/>
    <dgm:cxn modelId="{24AD86FE-29D0-4142-932F-7BFB94F7B9D9}" type="presOf" srcId="{CA75DC57-4089-4412-B61B-13BE57798227}" destId="{C3BFC0CE-BE5F-4B4F-8C02-63E92C674732}" srcOrd="0" destOrd="0" presId="urn:microsoft.com/office/officeart/2005/8/layout/vList2"/>
    <dgm:cxn modelId="{115F7580-EF0D-453F-A4D5-948869186F90}" srcId="{CA75DC57-4089-4412-B61B-13BE57798227}" destId="{9F9EED36-77FF-41EB-959D-BFAA2B631D06}" srcOrd="1" destOrd="0" parTransId="{7AC7CDE3-EE46-4293-ADC6-32DA11405821}" sibTransId="{B9CB615F-2214-4D63-9394-486586C573D0}"/>
    <dgm:cxn modelId="{55D7A8FB-FEE4-447E-B756-503771C282FD}" type="presParOf" srcId="{C3BFC0CE-BE5F-4B4F-8C02-63E92C674732}" destId="{A6488127-0834-4DE3-8038-3347A661827D}" srcOrd="0" destOrd="0" presId="urn:microsoft.com/office/officeart/2005/8/layout/vList2"/>
    <dgm:cxn modelId="{10DCF2AA-9713-4C66-A3B9-1C1D5FDA5A5F}" type="presParOf" srcId="{C3BFC0CE-BE5F-4B4F-8C02-63E92C674732}" destId="{8D580D49-385E-44C7-B2DF-1079135C17A7}" srcOrd="1" destOrd="0" presId="urn:microsoft.com/office/officeart/2005/8/layout/vList2"/>
    <dgm:cxn modelId="{76B4108A-88AC-4952-825C-571D4C64665E}" type="presParOf" srcId="{C3BFC0CE-BE5F-4B4F-8C02-63E92C674732}" destId="{9ADBE184-00F3-415A-93DB-43F01D478797}" srcOrd="2"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9B42A6-9FA5-40E9-B2F3-2530404687D6}" type="doc">
      <dgm:prSet loTypeId="urn:microsoft.com/office/officeart/2005/8/layout/lProcess2" loCatId="list" qsTypeId="urn:microsoft.com/office/officeart/2005/8/quickstyle/3d1" qsCatId="3D" csTypeId="urn:microsoft.com/office/officeart/2005/8/colors/accent1_2" csCatId="accent1" phldr="1"/>
      <dgm:spPr/>
      <dgm:t>
        <a:bodyPr/>
        <a:lstStyle/>
        <a:p>
          <a:endParaRPr lang="en-US"/>
        </a:p>
      </dgm:t>
    </dgm:pt>
    <dgm:pt modelId="{DBC2E37F-0070-4204-AEF9-114A4A837DAE}">
      <dgm:prSet custT="1"/>
      <dgm:spPr/>
      <dgm:t>
        <a:bodyPr/>
        <a:lstStyle/>
        <a:p>
          <a:pPr rtl="0"/>
          <a:r>
            <a:rPr lang="en-US" sz="2800" dirty="0" smtClean="0"/>
            <a:t>Patient has acute allergic serous otitis media, right ear</a:t>
          </a:r>
          <a:endParaRPr lang="en-US" sz="2800" dirty="0"/>
        </a:p>
      </dgm:t>
      <dgm:extLst>
        <a:ext uri="{E40237B7-FDA0-4F09-8148-C483321AD2D9}">
          <dgm14:cNvPr xmlns="" xmlns:dgm14="http://schemas.microsoft.com/office/drawing/2010/diagram" id="0" name="" descr="Patient has acute allergic serous otitis media, right ear&#10;"/>
        </a:ext>
      </dgm:extLst>
    </dgm:pt>
    <dgm:pt modelId="{C618256D-9F2C-4824-B616-6C3AF1403CC4}" type="parTrans" cxnId="{56D73FAE-3B3C-4F77-BE7F-7FFE72F787A1}">
      <dgm:prSet/>
      <dgm:spPr/>
      <dgm:t>
        <a:bodyPr/>
        <a:lstStyle/>
        <a:p>
          <a:endParaRPr lang="en-US" sz="2800"/>
        </a:p>
      </dgm:t>
    </dgm:pt>
    <dgm:pt modelId="{7486A444-0656-48B3-A8E4-AD55ACDEBCDB}" type="sibTrans" cxnId="{56D73FAE-3B3C-4F77-BE7F-7FFE72F787A1}">
      <dgm:prSet/>
      <dgm:spPr/>
      <dgm:t>
        <a:bodyPr/>
        <a:lstStyle/>
        <a:p>
          <a:endParaRPr lang="en-US" sz="2800"/>
        </a:p>
      </dgm:t>
    </dgm:pt>
    <dgm:pt modelId="{3354EC9B-FFFD-4DDA-B47C-CF02DB839C02}">
      <dgm:prSet custT="1"/>
      <dgm:spPr>
        <a:solidFill>
          <a:srgbClr val="33CC33"/>
        </a:solidFill>
      </dgm:spPr>
      <dgm:t>
        <a:bodyPr/>
        <a:lstStyle/>
        <a:p>
          <a:pPr rtl="0"/>
          <a:r>
            <a:rPr lang="en-US" sz="3200" b="1" dirty="0" smtClean="0"/>
            <a:t>ICD-9</a:t>
          </a:r>
          <a:endParaRPr lang="en-US" sz="3200" b="1" dirty="0"/>
        </a:p>
      </dgm:t>
      <dgm:extLst>
        <a:ext uri="{E40237B7-FDA0-4F09-8148-C483321AD2D9}">
          <dgm14:cNvPr xmlns="" xmlns:dgm14="http://schemas.microsoft.com/office/drawing/2010/diagram" id="0" name="" descr="ICD-9&#10; 381.04, Acute allergic serous otitis media&#10;"/>
        </a:ext>
      </dgm:extLst>
    </dgm:pt>
    <dgm:pt modelId="{31ACC6D4-CD73-4504-8A2C-86B2D74524C4}" type="parTrans" cxnId="{B20615DD-4B66-49BD-A247-A33EDB4F68F4}">
      <dgm:prSet/>
      <dgm:spPr/>
      <dgm:t>
        <a:bodyPr/>
        <a:lstStyle/>
        <a:p>
          <a:endParaRPr lang="en-US" sz="2800"/>
        </a:p>
      </dgm:t>
    </dgm:pt>
    <dgm:pt modelId="{428C3C56-53BD-40C7-B2D7-38C79DB7BEA9}" type="sibTrans" cxnId="{B20615DD-4B66-49BD-A247-A33EDB4F68F4}">
      <dgm:prSet/>
      <dgm:spPr/>
      <dgm:t>
        <a:bodyPr/>
        <a:lstStyle/>
        <a:p>
          <a:endParaRPr lang="en-US" sz="2800"/>
        </a:p>
      </dgm:t>
    </dgm:pt>
    <dgm:pt modelId="{0BB2B3DA-C851-4E7A-AE3A-32D613E748CB}">
      <dgm:prSet custT="1"/>
      <dgm:spPr>
        <a:solidFill>
          <a:srgbClr val="33CC33"/>
        </a:solidFill>
      </dgm:spPr>
      <dgm:t>
        <a:bodyPr/>
        <a:lstStyle/>
        <a:p>
          <a:pPr rtl="0"/>
          <a:r>
            <a:rPr lang="en-US" sz="3200" b="1" dirty="0" smtClean="0"/>
            <a:t>ICD-10</a:t>
          </a:r>
          <a:endParaRPr lang="en-US" sz="3200" b="1" dirty="0"/>
        </a:p>
      </dgm:t>
      <dgm:extLst>
        <a:ext uri="{E40237B7-FDA0-4F09-8148-C483321AD2D9}">
          <dgm14:cNvPr xmlns="" xmlns:dgm14="http://schemas.microsoft.com/office/drawing/2010/diagram" id="0" name="" descr="ICD-10&#10; H65.111, Acute and subacute allergic otitis media, right ear&#10;"/>
        </a:ext>
      </dgm:extLst>
    </dgm:pt>
    <dgm:pt modelId="{0BCF26DE-C0C8-48DF-B6A7-32883337305B}" type="parTrans" cxnId="{1A0392B8-0476-46AD-B7A2-E8C9C8EEA8F5}">
      <dgm:prSet/>
      <dgm:spPr/>
      <dgm:t>
        <a:bodyPr/>
        <a:lstStyle/>
        <a:p>
          <a:endParaRPr lang="en-US" sz="2800"/>
        </a:p>
      </dgm:t>
    </dgm:pt>
    <dgm:pt modelId="{BDFF9E08-78F6-4185-9FBF-A13BA07F92B0}" type="sibTrans" cxnId="{1A0392B8-0476-46AD-B7A2-E8C9C8EEA8F5}">
      <dgm:prSet/>
      <dgm:spPr/>
      <dgm:t>
        <a:bodyPr/>
        <a:lstStyle/>
        <a:p>
          <a:endParaRPr lang="en-US" sz="2800"/>
        </a:p>
      </dgm:t>
    </dgm:pt>
    <dgm:pt modelId="{2C6B042A-C8D5-4B24-91C5-63324000DAA5}">
      <dgm:prSet custT="1"/>
      <dgm:spPr/>
      <dgm:t>
        <a:bodyPr/>
        <a:lstStyle/>
        <a:p>
          <a:pPr rtl="0"/>
          <a:r>
            <a:rPr lang="en-US" sz="2800" dirty="0" smtClean="0"/>
            <a:t>Patient is being treated for chronic recurrent </a:t>
          </a:r>
          <a:r>
            <a:rPr lang="en-US" sz="2800" dirty="0" err="1" smtClean="0"/>
            <a:t>mastoiditis</a:t>
          </a:r>
          <a:r>
            <a:rPr lang="en-US" sz="2800" dirty="0" smtClean="0"/>
            <a:t> in the left ear</a:t>
          </a:r>
          <a:endParaRPr lang="en-US" sz="2800" dirty="0"/>
        </a:p>
      </dgm:t>
      <dgm:extLst>
        <a:ext uri="{E40237B7-FDA0-4F09-8148-C483321AD2D9}">
          <dgm14:cNvPr xmlns="" xmlns:dgm14="http://schemas.microsoft.com/office/drawing/2010/diagram" id="0" name="" descr="Patient is being treated for chronic recurrent mastoiditis in the left ear&#10;"/>
        </a:ext>
      </dgm:extLst>
    </dgm:pt>
    <dgm:pt modelId="{111E34BA-4068-4AF8-A67D-67E47DA5A379}" type="parTrans" cxnId="{A8A26AE2-0153-4211-A836-788C4AF4806E}">
      <dgm:prSet/>
      <dgm:spPr/>
      <dgm:t>
        <a:bodyPr/>
        <a:lstStyle/>
        <a:p>
          <a:endParaRPr lang="en-US" sz="2800"/>
        </a:p>
      </dgm:t>
    </dgm:pt>
    <dgm:pt modelId="{3C2CECBD-C0D6-452F-BB8B-5DFF51536A60}" type="sibTrans" cxnId="{A8A26AE2-0153-4211-A836-788C4AF4806E}">
      <dgm:prSet/>
      <dgm:spPr/>
      <dgm:t>
        <a:bodyPr/>
        <a:lstStyle/>
        <a:p>
          <a:endParaRPr lang="en-US" sz="2800"/>
        </a:p>
      </dgm:t>
    </dgm:pt>
    <dgm:pt modelId="{FA167C97-390C-4990-8934-9257F682A9FC}">
      <dgm:prSet custT="1"/>
      <dgm:spPr>
        <a:solidFill>
          <a:srgbClr val="33CC33"/>
        </a:solidFill>
      </dgm:spPr>
      <dgm:t>
        <a:bodyPr/>
        <a:lstStyle/>
        <a:p>
          <a:pPr rtl="0"/>
          <a:r>
            <a:rPr lang="en-US" sz="3200" b="1" dirty="0" smtClean="0"/>
            <a:t>ICD-9</a:t>
          </a:r>
          <a:endParaRPr lang="en-US" sz="3200" b="1" dirty="0"/>
        </a:p>
      </dgm:t>
      <dgm:extLst>
        <a:ext uri="{E40237B7-FDA0-4F09-8148-C483321AD2D9}">
          <dgm14:cNvPr xmlns="" xmlns:dgm14="http://schemas.microsoft.com/office/drawing/2010/diagram" id="0" name="" descr="ICD-9&#10; 383.1, Chronic mastoiditis&#10;"/>
        </a:ext>
      </dgm:extLst>
    </dgm:pt>
    <dgm:pt modelId="{1D149EBE-0011-40D7-8FA1-4B5EB584246C}" type="parTrans" cxnId="{98F0159C-3AFE-457A-BC28-1D37B373E9FC}">
      <dgm:prSet/>
      <dgm:spPr/>
      <dgm:t>
        <a:bodyPr/>
        <a:lstStyle/>
        <a:p>
          <a:endParaRPr lang="en-US" sz="2800"/>
        </a:p>
      </dgm:t>
    </dgm:pt>
    <dgm:pt modelId="{279C7707-8AC6-4634-BCE4-E25FFD642E57}" type="sibTrans" cxnId="{98F0159C-3AFE-457A-BC28-1D37B373E9FC}">
      <dgm:prSet/>
      <dgm:spPr/>
      <dgm:t>
        <a:bodyPr/>
        <a:lstStyle/>
        <a:p>
          <a:endParaRPr lang="en-US" sz="2800"/>
        </a:p>
      </dgm:t>
    </dgm:pt>
    <dgm:pt modelId="{CB8510BB-BFF7-4DAC-8A6D-3C4A1167510D}">
      <dgm:prSet custT="1"/>
      <dgm:spPr>
        <a:solidFill>
          <a:srgbClr val="33CC33"/>
        </a:solidFill>
      </dgm:spPr>
      <dgm:t>
        <a:bodyPr/>
        <a:lstStyle/>
        <a:p>
          <a:pPr rtl="0"/>
          <a:r>
            <a:rPr lang="en-US" sz="3200" b="1" dirty="0" smtClean="0"/>
            <a:t>ICD-10</a:t>
          </a:r>
          <a:endParaRPr lang="en-US" sz="3200" b="1" dirty="0"/>
        </a:p>
      </dgm:t>
      <dgm:extLst>
        <a:ext uri="{E40237B7-FDA0-4F09-8148-C483321AD2D9}">
          <dgm14:cNvPr xmlns="" xmlns:dgm14="http://schemas.microsoft.com/office/drawing/2010/diagram" id="0" name="" descr="ICD-10&#10; H70.12, Chronic mastoiditis, left ear&#10;"/>
        </a:ext>
      </dgm:extLst>
    </dgm:pt>
    <dgm:pt modelId="{C70C73D0-B5D4-44FB-9BD5-9D230A8567A9}" type="parTrans" cxnId="{E257305A-F10E-4935-A5A1-19766B4C21B1}">
      <dgm:prSet/>
      <dgm:spPr/>
      <dgm:t>
        <a:bodyPr/>
        <a:lstStyle/>
        <a:p>
          <a:endParaRPr lang="en-US" sz="2800"/>
        </a:p>
      </dgm:t>
    </dgm:pt>
    <dgm:pt modelId="{9F1A4041-CB70-458F-B765-DED3D3A1901C}" type="sibTrans" cxnId="{E257305A-F10E-4935-A5A1-19766B4C21B1}">
      <dgm:prSet/>
      <dgm:spPr/>
      <dgm:t>
        <a:bodyPr/>
        <a:lstStyle/>
        <a:p>
          <a:endParaRPr lang="en-US" sz="2800"/>
        </a:p>
      </dgm:t>
    </dgm:pt>
    <dgm:pt modelId="{16710ABC-72F9-4149-9A9E-84FA1B80FB5F}">
      <dgm:prSet custT="1"/>
      <dgm:spPr>
        <a:solidFill>
          <a:srgbClr val="33CC33"/>
        </a:solidFill>
      </dgm:spPr>
      <dgm:t>
        <a:bodyPr/>
        <a:lstStyle/>
        <a:p>
          <a:pPr rtl="0"/>
          <a:r>
            <a:rPr lang="en-US" sz="2800" b="1" dirty="0" smtClean="0"/>
            <a:t>381.04, Acute allergic serous otitis media</a:t>
          </a:r>
          <a:endParaRPr lang="en-US" sz="2800" b="1" dirty="0"/>
        </a:p>
      </dgm:t>
    </dgm:pt>
    <dgm:pt modelId="{A6830CEF-CBAF-472A-B44B-843B8DC6B32E}" type="parTrans" cxnId="{CF974A3D-C5D2-48A2-900D-1E89D246FBCD}">
      <dgm:prSet/>
      <dgm:spPr/>
      <dgm:t>
        <a:bodyPr/>
        <a:lstStyle/>
        <a:p>
          <a:endParaRPr lang="en-US" sz="2800"/>
        </a:p>
      </dgm:t>
    </dgm:pt>
    <dgm:pt modelId="{23F9BD65-9C41-448C-A475-93560EF09206}" type="sibTrans" cxnId="{CF974A3D-C5D2-48A2-900D-1E89D246FBCD}">
      <dgm:prSet/>
      <dgm:spPr/>
      <dgm:t>
        <a:bodyPr/>
        <a:lstStyle/>
        <a:p>
          <a:endParaRPr lang="en-US" sz="2800"/>
        </a:p>
      </dgm:t>
    </dgm:pt>
    <dgm:pt modelId="{757C446C-8871-4643-ADB7-852B1CD9AA09}">
      <dgm:prSet custT="1"/>
      <dgm:spPr>
        <a:solidFill>
          <a:srgbClr val="33CC33"/>
        </a:solidFill>
      </dgm:spPr>
      <dgm:t>
        <a:bodyPr/>
        <a:lstStyle/>
        <a:p>
          <a:pPr rtl="0"/>
          <a:r>
            <a:rPr lang="en-US" sz="2800" b="1" dirty="0" smtClean="0"/>
            <a:t>H65.111, Acute and </a:t>
          </a:r>
          <a:r>
            <a:rPr lang="en-US" sz="2800" b="1" dirty="0" err="1" smtClean="0"/>
            <a:t>subacute</a:t>
          </a:r>
          <a:r>
            <a:rPr lang="en-US" sz="2800" b="1" dirty="0" smtClean="0"/>
            <a:t> allergic otitis media, right ear</a:t>
          </a:r>
          <a:endParaRPr lang="en-US" sz="2800" b="1" dirty="0"/>
        </a:p>
      </dgm:t>
    </dgm:pt>
    <dgm:pt modelId="{C051A048-1830-4535-B42A-F1FB646C316D}" type="parTrans" cxnId="{5CCDDB0F-6D5B-44BD-AE4D-B6519ECABB3D}">
      <dgm:prSet/>
      <dgm:spPr/>
      <dgm:t>
        <a:bodyPr/>
        <a:lstStyle/>
        <a:p>
          <a:endParaRPr lang="en-US" sz="2800"/>
        </a:p>
      </dgm:t>
    </dgm:pt>
    <dgm:pt modelId="{7B4D5DFC-544A-4844-9D2F-68A2C868D2D9}" type="sibTrans" cxnId="{5CCDDB0F-6D5B-44BD-AE4D-B6519ECABB3D}">
      <dgm:prSet/>
      <dgm:spPr/>
      <dgm:t>
        <a:bodyPr/>
        <a:lstStyle/>
        <a:p>
          <a:endParaRPr lang="en-US" sz="2800"/>
        </a:p>
      </dgm:t>
    </dgm:pt>
    <dgm:pt modelId="{DB3A4B16-8F95-4853-B2FA-BEB9C9DEAEB9}">
      <dgm:prSet custT="1"/>
      <dgm:spPr>
        <a:solidFill>
          <a:srgbClr val="33CC33"/>
        </a:solidFill>
      </dgm:spPr>
      <dgm:t>
        <a:bodyPr/>
        <a:lstStyle/>
        <a:p>
          <a:pPr rtl="0"/>
          <a:r>
            <a:rPr lang="en-US" sz="2800" b="1" dirty="0" smtClean="0"/>
            <a:t>383.1, Chronic </a:t>
          </a:r>
          <a:r>
            <a:rPr lang="en-US" sz="2800" b="1" dirty="0" err="1" smtClean="0"/>
            <a:t>mastoiditis</a:t>
          </a:r>
          <a:endParaRPr lang="en-US" sz="2800" b="1" dirty="0"/>
        </a:p>
      </dgm:t>
    </dgm:pt>
    <dgm:pt modelId="{FE9EF33B-83DD-4C7F-977D-51B74618E446}" type="parTrans" cxnId="{0FE63B21-814E-451B-8394-30335C05E08C}">
      <dgm:prSet/>
      <dgm:spPr/>
      <dgm:t>
        <a:bodyPr/>
        <a:lstStyle/>
        <a:p>
          <a:endParaRPr lang="en-US" sz="2800"/>
        </a:p>
      </dgm:t>
    </dgm:pt>
    <dgm:pt modelId="{F11085D0-32E8-4AB6-B6E4-264845E4668D}" type="sibTrans" cxnId="{0FE63B21-814E-451B-8394-30335C05E08C}">
      <dgm:prSet/>
      <dgm:spPr/>
      <dgm:t>
        <a:bodyPr/>
        <a:lstStyle/>
        <a:p>
          <a:endParaRPr lang="en-US" sz="2800"/>
        </a:p>
      </dgm:t>
    </dgm:pt>
    <dgm:pt modelId="{FE6C471D-7E77-4D9B-879C-B03FBB2E857B}">
      <dgm:prSet custT="1"/>
      <dgm:spPr>
        <a:solidFill>
          <a:srgbClr val="33CC33"/>
        </a:solidFill>
      </dgm:spPr>
      <dgm:t>
        <a:bodyPr/>
        <a:lstStyle/>
        <a:p>
          <a:pPr rtl="0"/>
          <a:r>
            <a:rPr lang="en-US" sz="2800" b="1" dirty="0" smtClean="0"/>
            <a:t>H70.12, Chronic </a:t>
          </a:r>
          <a:r>
            <a:rPr lang="en-US" sz="2800" b="1" dirty="0" err="1" smtClean="0"/>
            <a:t>mastoiditis</a:t>
          </a:r>
          <a:r>
            <a:rPr lang="en-US" sz="2800" b="1" dirty="0" smtClean="0"/>
            <a:t>, left ear</a:t>
          </a:r>
          <a:endParaRPr lang="en-US" sz="2800" b="1" dirty="0"/>
        </a:p>
      </dgm:t>
    </dgm:pt>
    <dgm:pt modelId="{54EFBBE8-0F41-426E-BBEC-7CF425220F97}" type="parTrans" cxnId="{86A31776-8682-4F2E-9842-0337511D90C1}">
      <dgm:prSet/>
      <dgm:spPr/>
      <dgm:t>
        <a:bodyPr/>
        <a:lstStyle/>
        <a:p>
          <a:endParaRPr lang="en-US" sz="2800"/>
        </a:p>
      </dgm:t>
    </dgm:pt>
    <dgm:pt modelId="{2A3DF1DC-E8B6-473C-AA39-C42B972F347C}" type="sibTrans" cxnId="{86A31776-8682-4F2E-9842-0337511D90C1}">
      <dgm:prSet/>
      <dgm:spPr/>
      <dgm:t>
        <a:bodyPr/>
        <a:lstStyle/>
        <a:p>
          <a:endParaRPr lang="en-US" sz="2800"/>
        </a:p>
      </dgm:t>
    </dgm:pt>
    <dgm:pt modelId="{13341AB8-25B6-4FB0-A317-A758C9D9CB0D}" type="pres">
      <dgm:prSet presAssocID="{6A9B42A6-9FA5-40E9-B2F3-2530404687D6}" presName="theList" presStyleCnt="0">
        <dgm:presLayoutVars>
          <dgm:dir/>
          <dgm:animLvl val="lvl"/>
          <dgm:resizeHandles val="exact"/>
        </dgm:presLayoutVars>
      </dgm:prSet>
      <dgm:spPr/>
      <dgm:t>
        <a:bodyPr/>
        <a:lstStyle/>
        <a:p>
          <a:endParaRPr lang="en-US"/>
        </a:p>
      </dgm:t>
    </dgm:pt>
    <dgm:pt modelId="{8D10F9EA-05E3-45A2-A46C-8D71A9F1C84F}" type="pres">
      <dgm:prSet presAssocID="{DBC2E37F-0070-4204-AEF9-114A4A837DAE}" presName="compNode" presStyleCnt="0"/>
      <dgm:spPr/>
      <dgm:t>
        <a:bodyPr/>
        <a:lstStyle/>
        <a:p>
          <a:endParaRPr lang="en-US"/>
        </a:p>
      </dgm:t>
    </dgm:pt>
    <dgm:pt modelId="{E8BFFF8F-703F-4F93-8A5E-0ACFACFFC108}" type="pres">
      <dgm:prSet presAssocID="{DBC2E37F-0070-4204-AEF9-114A4A837DAE}" presName="aNode" presStyleLbl="bgShp" presStyleIdx="0" presStyleCnt="2"/>
      <dgm:spPr/>
      <dgm:t>
        <a:bodyPr/>
        <a:lstStyle/>
        <a:p>
          <a:endParaRPr lang="en-US"/>
        </a:p>
      </dgm:t>
    </dgm:pt>
    <dgm:pt modelId="{88587BF9-B2F2-45E0-BAE7-C5E081BBC640}" type="pres">
      <dgm:prSet presAssocID="{DBC2E37F-0070-4204-AEF9-114A4A837DAE}" presName="textNode" presStyleLbl="bgShp" presStyleIdx="0" presStyleCnt="2"/>
      <dgm:spPr/>
      <dgm:t>
        <a:bodyPr/>
        <a:lstStyle/>
        <a:p>
          <a:endParaRPr lang="en-US"/>
        </a:p>
      </dgm:t>
    </dgm:pt>
    <dgm:pt modelId="{84190E37-61B8-4729-BA30-1EB8E15EB5E5}" type="pres">
      <dgm:prSet presAssocID="{DBC2E37F-0070-4204-AEF9-114A4A837DAE}" presName="compChildNode" presStyleCnt="0"/>
      <dgm:spPr/>
      <dgm:t>
        <a:bodyPr/>
        <a:lstStyle/>
        <a:p>
          <a:endParaRPr lang="en-US"/>
        </a:p>
      </dgm:t>
    </dgm:pt>
    <dgm:pt modelId="{F84D8659-5191-4029-BA7B-6B162303E1C1}" type="pres">
      <dgm:prSet presAssocID="{DBC2E37F-0070-4204-AEF9-114A4A837DAE}" presName="theInnerList" presStyleCnt="0"/>
      <dgm:spPr/>
      <dgm:t>
        <a:bodyPr/>
        <a:lstStyle/>
        <a:p>
          <a:endParaRPr lang="en-US"/>
        </a:p>
      </dgm:t>
    </dgm:pt>
    <dgm:pt modelId="{A2EEFB67-5C59-454D-8A0F-DC915C699986}" type="pres">
      <dgm:prSet presAssocID="{3354EC9B-FFFD-4DDA-B47C-CF02DB839C02}" presName="childNode" presStyleLbl="node1" presStyleIdx="0" presStyleCnt="4" custScaleX="121000" custScaleY="121000">
        <dgm:presLayoutVars>
          <dgm:bulletEnabled val="1"/>
        </dgm:presLayoutVars>
      </dgm:prSet>
      <dgm:spPr/>
      <dgm:t>
        <a:bodyPr/>
        <a:lstStyle/>
        <a:p>
          <a:endParaRPr lang="en-US"/>
        </a:p>
      </dgm:t>
    </dgm:pt>
    <dgm:pt modelId="{37553751-8565-4A6F-9E02-40CB3562CF76}" type="pres">
      <dgm:prSet presAssocID="{3354EC9B-FFFD-4DDA-B47C-CF02DB839C02}" presName="aSpace2" presStyleCnt="0"/>
      <dgm:spPr/>
      <dgm:t>
        <a:bodyPr/>
        <a:lstStyle/>
        <a:p>
          <a:endParaRPr lang="en-US"/>
        </a:p>
      </dgm:t>
    </dgm:pt>
    <dgm:pt modelId="{422F9C63-A2C1-41DF-9343-0C57E7A4CB32}" type="pres">
      <dgm:prSet presAssocID="{0BB2B3DA-C851-4E7A-AE3A-32D613E748CB}" presName="childNode" presStyleLbl="node1" presStyleIdx="1" presStyleCnt="4" custScaleX="121000" custScaleY="153577">
        <dgm:presLayoutVars>
          <dgm:bulletEnabled val="1"/>
        </dgm:presLayoutVars>
      </dgm:prSet>
      <dgm:spPr/>
      <dgm:t>
        <a:bodyPr/>
        <a:lstStyle/>
        <a:p>
          <a:endParaRPr lang="en-US"/>
        </a:p>
      </dgm:t>
    </dgm:pt>
    <dgm:pt modelId="{4492E69A-D1A5-490D-94BF-2F2631A0D6FF}" type="pres">
      <dgm:prSet presAssocID="{DBC2E37F-0070-4204-AEF9-114A4A837DAE}" presName="aSpace" presStyleCnt="0"/>
      <dgm:spPr/>
      <dgm:t>
        <a:bodyPr/>
        <a:lstStyle/>
        <a:p>
          <a:endParaRPr lang="en-US"/>
        </a:p>
      </dgm:t>
    </dgm:pt>
    <dgm:pt modelId="{6AE73EEF-C2E4-4E15-8A36-561F41585B80}" type="pres">
      <dgm:prSet presAssocID="{2C6B042A-C8D5-4B24-91C5-63324000DAA5}" presName="compNode" presStyleCnt="0"/>
      <dgm:spPr/>
      <dgm:t>
        <a:bodyPr/>
        <a:lstStyle/>
        <a:p>
          <a:endParaRPr lang="en-US"/>
        </a:p>
      </dgm:t>
    </dgm:pt>
    <dgm:pt modelId="{E08D0F18-E920-4E9F-9CF5-B9A42B3269C1}" type="pres">
      <dgm:prSet presAssocID="{2C6B042A-C8D5-4B24-91C5-63324000DAA5}" presName="aNode" presStyleLbl="bgShp" presStyleIdx="1" presStyleCnt="2"/>
      <dgm:spPr/>
      <dgm:t>
        <a:bodyPr/>
        <a:lstStyle/>
        <a:p>
          <a:endParaRPr lang="en-US"/>
        </a:p>
      </dgm:t>
    </dgm:pt>
    <dgm:pt modelId="{8FDE6DAA-031E-4EE3-9C9C-362A6C769353}" type="pres">
      <dgm:prSet presAssocID="{2C6B042A-C8D5-4B24-91C5-63324000DAA5}" presName="textNode" presStyleLbl="bgShp" presStyleIdx="1" presStyleCnt="2"/>
      <dgm:spPr/>
      <dgm:t>
        <a:bodyPr/>
        <a:lstStyle/>
        <a:p>
          <a:endParaRPr lang="en-US"/>
        </a:p>
      </dgm:t>
    </dgm:pt>
    <dgm:pt modelId="{F5163224-221D-4B56-981E-9B8E817B7C4F}" type="pres">
      <dgm:prSet presAssocID="{2C6B042A-C8D5-4B24-91C5-63324000DAA5}" presName="compChildNode" presStyleCnt="0"/>
      <dgm:spPr/>
      <dgm:t>
        <a:bodyPr/>
        <a:lstStyle/>
        <a:p>
          <a:endParaRPr lang="en-US"/>
        </a:p>
      </dgm:t>
    </dgm:pt>
    <dgm:pt modelId="{F438B001-6FFC-4688-8B54-9C2DAE06DAEC}" type="pres">
      <dgm:prSet presAssocID="{2C6B042A-C8D5-4B24-91C5-63324000DAA5}" presName="theInnerList" presStyleCnt="0"/>
      <dgm:spPr/>
      <dgm:t>
        <a:bodyPr/>
        <a:lstStyle/>
        <a:p>
          <a:endParaRPr lang="en-US"/>
        </a:p>
      </dgm:t>
    </dgm:pt>
    <dgm:pt modelId="{FBE197BA-DDD6-48DE-89DF-CE212437EADC}" type="pres">
      <dgm:prSet presAssocID="{FA167C97-390C-4990-8934-9257F682A9FC}" presName="childNode" presStyleLbl="node1" presStyleIdx="2" presStyleCnt="4" custScaleX="121000" custScaleY="121000">
        <dgm:presLayoutVars>
          <dgm:bulletEnabled val="1"/>
        </dgm:presLayoutVars>
      </dgm:prSet>
      <dgm:spPr/>
      <dgm:t>
        <a:bodyPr/>
        <a:lstStyle/>
        <a:p>
          <a:endParaRPr lang="en-US"/>
        </a:p>
      </dgm:t>
    </dgm:pt>
    <dgm:pt modelId="{D5850076-E965-453C-A1EB-0F8D2AAF01E3}" type="pres">
      <dgm:prSet presAssocID="{FA167C97-390C-4990-8934-9257F682A9FC}" presName="aSpace2" presStyleCnt="0"/>
      <dgm:spPr/>
      <dgm:t>
        <a:bodyPr/>
        <a:lstStyle/>
        <a:p>
          <a:endParaRPr lang="en-US"/>
        </a:p>
      </dgm:t>
    </dgm:pt>
    <dgm:pt modelId="{7EEC9D90-722F-4901-934B-734693FA0E8A}" type="pres">
      <dgm:prSet presAssocID="{CB8510BB-BFF7-4DAC-8A6D-3C4A1167510D}" presName="childNode" presStyleLbl="node1" presStyleIdx="3" presStyleCnt="4" custScaleX="121000" custScaleY="153577">
        <dgm:presLayoutVars>
          <dgm:bulletEnabled val="1"/>
        </dgm:presLayoutVars>
      </dgm:prSet>
      <dgm:spPr/>
      <dgm:t>
        <a:bodyPr/>
        <a:lstStyle/>
        <a:p>
          <a:endParaRPr lang="en-US"/>
        </a:p>
      </dgm:t>
    </dgm:pt>
  </dgm:ptLst>
  <dgm:cxnLst>
    <dgm:cxn modelId="{04CB3325-364B-47D1-AAF7-BFFB758B377F}" type="presOf" srcId="{0BB2B3DA-C851-4E7A-AE3A-32D613E748CB}" destId="{422F9C63-A2C1-41DF-9343-0C57E7A4CB32}" srcOrd="0" destOrd="0" presId="urn:microsoft.com/office/officeart/2005/8/layout/lProcess2"/>
    <dgm:cxn modelId="{0FE63B21-814E-451B-8394-30335C05E08C}" srcId="{FA167C97-390C-4990-8934-9257F682A9FC}" destId="{DB3A4B16-8F95-4853-B2FA-BEB9C9DEAEB9}" srcOrd="0" destOrd="0" parTransId="{FE9EF33B-83DD-4C7F-977D-51B74618E446}" sibTransId="{F11085D0-32E8-4AB6-B6E4-264845E4668D}"/>
    <dgm:cxn modelId="{A8A26AE2-0153-4211-A836-788C4AF4806E}" srcId="{6A9B42A6-9FA5-40E9-B2F3-2530404687D6}" destId="{2C6B042A-C8D5-4B24-91C5-63324000DAA5}" srcOrd="1" destOrd="0" parTransId="{111E34BA-4068-4AF8-A67D-67E47DA5A379}" sibTransId="{3C2CECBD-C0D6-452F-BB8B-5DFF51536A60}"/>
    <dgm:cxn modelId="{11C0E3C5-8317-45CC-A80A-4A3484580DD5}" type="presOf" srcId="{CB8510BB-BFF7-4DAC-8A6D-3C4A1167510D}" destId="{7EEC9D90-722F-4901-934B-734693FA0E8A}" srcOrd="0" destOrd="0" presId="urn:microsoft.com/office/officeart/2005/8/layout/lProcess2"/>
    <dgm:cxn modelId="{5F3F980D-CF5F-4CCA-841E-0502221497A0}" type="presOf" srcId="{757C446C-8871-4643-ADB7-852B1CD9AA09}" destId="{422F9C63-A2C1-41DF-9343-0C57E7A4CB32}" srcOrd="0" destOrd="1" presId="urn:microsoft.com/office/officeart/2005/8/layout/lProcess2"/>
    <dgm:cxn modelId="{6453F0D3-D1CC-43F1-9EEF-FB3336B2940A}" type="presOf" srcId="{DBC2E37F-0070-4204-AEF9-114A4A837DAE}" destId="{88587BF9-B2F2-45E0-BAE7-C5E081BBC640}" srcOrd="1" destOrd="0" presId="urn:microsoft.com/office/officeart/2005/8/layout/lProcess2"/>
    <dgm:cxn modelId="{E257305A-F10E-4935-A5A1-19766B4C21B1}" srcId="{2C6B042A-C8D5-4B24-91C5-63324000DAA5}" destId="{CB8510BB-BFF7-4DAC-8A6D-3C4A1167510D}" srcOrd="1" destOrd="0" parTransId="{C70C73D0-B5D4-44FB-9BD5-9D230A8567A9}" sibTransId="{9F1A4041-CB70-458F-B765-DED3D3A1901C}"/>
    <dgm:cxn modelId="{86A31776-8682-4F2E-9842-0337511D90C1}" srcId="{CB8510BB-BFF7-4DAC-8A6D-3C4A1167510D}" destId="{FE6C471D-7E77-4D9B-879C-B03FBB2E857B}" srcOrd="0" destOrd="0" parTransId="{54EFBBE8-0F41-426E-BBEC-7CF425220F97}" sibTransId="{2A3DF1DC-E8B6-473C-AA39-C42B972F347C}"/>
    <dgm:cxn modelId="{38608859-B65E-4C96-963F-8990971F431E}" type="presOf" srcId="{FA167C97-390C-4990-8934-9257F682A9FC}" destId="{FBE197BA-DDD6-48DE-89DF-CE212437EADC}" srcOrd="0" destOrd="0" presId="urn:microsoft.com/office/officeart/2005/8/layout/lProcess2"/>
    <dgm:cxn modelId="{9E4C2A2F-1402-4925-8BBC-3DD0182D52F1}" type="presOf" srcId="{2C6B042A-C8D5-4B24-91C5-63324000DAA5}" destId="{8FDE6DAA-031E-4EE3-9C9C-362A6C769353}" srcOrd="1" destOrd="0" presId="urn:microsoft.com/office/officeart/2005/8/layout/lProcess2"/>
    <dgm:cxn modelId="{28634DE7-F25A-483D-B059-1A6DD7738926}" type="presOf" srcId="{DB3A4B16-8F95-4853-B2FA-BEB9C9DEAEB9}" destId="{FBE197BA-DDD6-48DE-89DF-CE212437EADC}" srcOrd="0" destOrd="1" presId="urn:microsoft.com/office/officeart/2005/8/layout/lProcess2"/>
    <dgm:cxn modelId="{29D3326E-9CF4-48E4-950D-464F5AD58487}" type="presOf" srcId="{2C6B042A-C8D5-4B24-91C5-63324000DAA5}" destId="{E08D0F18-E920-4E9F-9CF5-B9A42B3269C1}" srcOrd="0" destOrd="0" presId="urn:microsoft.com/office/officeart/2005/8/layout/lProcess2"/>
    <dgm:cxn modelId="{1A0392B8-0476-46AD-B7A2-E8C9C8EEA8F5}" srcId="{DBC2E37F-0070-4204-AEF9-114A4A837DAE}" destId="{0BB2B3DA-C851-4E7A-AE3A-32D613E748CB}" srcOrd="1" destOrd="0" parTransId="{0BCF26DE-C0C8-48DF-B6A7-32883337305B}" sibTransId="{BDFF9E08-78F6-4185-9FBF-A13BA07F92B0}"/>
    <dgm:cxn modelId="{56D73FAE-3B3C-4F77-BE7F-7FFE72F787A1}" srcId="{6A9B42A6-9FA5-40E9-B2F3-2530404687D6}" destId="{DBC2E37F-0070-4204-AEF9-114A4A837DAE}" srcOrd="0" destOrd="0" parTransId="{C618256D-9F2C-4824-B616-6C3AF1403CC4}" sibTransId="{7486A444-0656-48B3-A8E4-AD55ACDEBCDB}"/>
    <dgm:cxn modelId="{CF974A3D-C5D2-48A2-900D-1E89D246FBCD}" srcId="{3354EC9B-FFFD-4DDA-B47C-CF02DB839C02}" destId="{16710ABC-72F9-4149-9A9E-84FA1B80FB5F}" srcOrd="0" destOrd="0" parTransId="{A6830CEF-CBAF-472A-B44B-843B8DC6B32E}" sibTransId="{23F9BD65-9C41-448C-A475-93560EF09206}"/>
    <dgm:cxn modelId="{98F0159C-3AFE-457A-BC28-1D37B373E9FC}" srcId="{2C6B042A-C8D5-4B24-91C5-63324000DAA5}" destId="{FA167C97-390C-4990-8934-9257F682A9FC}" srcOrd="0" destOrd="0" parTransId="{1D149EBE-0011-40D7-8FA1-4B5EB584246C}" sibTransId="{279C7707-8AC6-4634-BCE4-E25FFD642E57}"/>
    <dgm:cxn modelId="{B20615DD-4B66-49BD-A247-A33EDB4F68F4}" srcId="{DBC2E37F-0070-4204-AEF9-114A4A837DAE}" destId="{3354EC9B-FFFD-4DDA-B47C-CF02DB839C02}" srcOrd="0" destOrd="0" parTransId="{31ACC6D4-CD73-4504-8A2C-86B2D74524C4}" sibTransId="{428C3C56-53BD-40C7-B2D7-38C79DB7BEA9}"/>
    <dgm:cxn modelId="{1EF94E93-AD10-40CA-924A-63BB375123D6}" type="presOf" srcId="{6A9B42A6-9FA5-40E9-B2F3-2530404687D6}" destId="{13341AB8-25B6-4FB0-A317-A758C9D9CB0D}" srcOrd="0" destOrd="0" presId="urn:microsoft.com/office/officeart/2005/8/layout/lProcess2"/>
    <dgm:cxn modelId="{5CCDDB0F-6D5B-44BD-AE4D-B6519ECABB3D}" srcId="{0BB2B3DA-C851-4E7A-AE3A-32D613E748CB}" destId="{757C446C-8871-4643-ADB7-852B1CD9AA09}" srcOrd="0" destOrd="0" parTransId="{C051A048-1830-4535-B42A-F1FB646C316D}" sibTransId="{7B4D5DFC-544A-4844-9D2F-68A2C868D2D9}"/>
    <dgm:cxn modelId="{7716661F-64AA-44EE-9652-E3F4B2841DB6}" type="presOf" srcId="{3354EC9B-FFFD-4DDA-B47C-CF02DB839C02}" destId="{A2EEFB67-5C59-454D-8A0F-DC915C699986}" srcOrd="0" destOrd="0" presId="urn:microsoft.com/office/officeart/2005/8/layout/lProcess2"/>
    <dgm:cxn modelId="{D18E6131-C9D4-4B1D-8FFF-92C3FA4A06A4}" type="presOf" srcId="{DBC2E37F-0070-4204-AEF9-114A4A837DAE}" destId="{E8BFFF8F-703F-4F93-8A5E-0ACFACFFC108}" srcOrd="0" destOrd="0" presId="urn:microsoft.com/office/officeart/2005/8/layout/lProcess2"/>
    <dgm:cxn modelId="{B0E9CF8C-02F6-433B-A657-26AC3FCEB738}" type="presOf" srcId="{16710ABC-72F9-4149-9A9E-84FA1B80FB5F}" destId="{A2EEFB67-5C59-454D-8A0F-DC915C699986}" srcOrd="0" destOrd="1" presId="urn:microsoft.com/office/officeart/2005/8/layout/lProcess2"/>
    <dgm:cxn modelId="{9C4C0AAF-75FB-4852-8CD5-CF120EF87244}" type="presOf" srcId="{FE6C471D-7E77-4D9B-879C-B03FBB2E857B}" destId="{7EEC9D90-722F-4901-934B-734693FA0E8A}" srcOrd="0" destOrd="1" presId="urn:microsoft.com/office/officeart/2005/8/layout/lProcess2"/>
    <dgm:cxn modelId="{365AA550-D525-4B60-B716-50276F963E24}" type="presParOf" srcId="{13341AB8-25B6-4FB0-A317-A758C9D9CB0D}" destId="{8D10F9EA-05E3-45A2-A46C-8D71A9F1C84F}" srcOrd="0" destOrd="0" presId="urn:microsoft.com/office/officeart/2005/8/layout/lProcess2"/>
    <dgm:cxn modelId="{08B9486A-C6DA-4DA9-BE91-723EB564628B}" type="presParOf" srcId="{8D10F9EA-05E3-45A2-A46C-8D71A9F1C84F}" destId="{E8BFFF8F-703F-4F93-8A5E-0ACFACFFC108}" srcOrd="0" destOrd="0" presId="urn:microsoft.com/office/officeart/2005/8/layout/lProcess2"/>
    <dgm:cxn modelId="{D2ABFE16-975E-42F9-88C1-733488145FD7}" type="presParOf" srcId="{8D10F9EA-05E3-45A2-A46C-8D71A9F1C84F}" destId="{88587BF9-B2F2-45E0-BAE7-C5E081BBC640}" srcOrd="1" destOrd="0" presId="urn:microsoft.com/office/officeart/2005/8/layout/lProcess2"/>
    <dgm:cxn modelId="{A475327E-3CEC-4475-ABB9-8C764B5E9019}" type="presParOf" srcId="{8D10F9EA-05E3-45A2-A46C-8D71A9F1C84F}" destId="{84190E37-61B8-4729-BA30-1EB8E15EB5E5}" srcOrd="2" destOrd="0" presId="urn:microsoft.com/office/officeart/2005/8/layout/lProcess2"/>
    <dgm:cxn modelId="{8C3F267E-88F6-4E8B-9C5C-6BEEC6EB82A2}" type="presParOf" srcId="{84190E37-61B8-4729-BA30-1EB8E15EB5E5}" destId="{F84D8659-5191-4029-BA7B-6B162303E1C1}" srcOrd="0" destOrd="0" presId="urn:microsoft.com/office/officeart/2005/8/layout/lProcess2"/>
    <dgm:cxn modelId="{68D6F88A-3AF6-4506-B612-13792F519A02}" type="presParOf" srcId="{F84D8659-5191-4029-BA7B-6B162303E1C1}" destId="{A2EEFB67-5C59-454D-8A0F-DC915C699986}" srcOrd="0" destOrd="0" presId="urn:microsoft.com/office/officeart/2005/8/layout/lProcess2"/>
    <dgm:cxn modelId="{71384C1D-C985-4928-AE82-F9E6E6CF252F}" type="presParOf" srcId="{F84D8659-5191-4029-BA7B-6B162303E1C1}" destId="{37553751-8565-4A6F-9E02-40CB3562CF76}" srcOrd="1" destOrd="0" presId="urn:microsoft.com/office/officeart/2005/8/layout/lProcess2"/>
    <dgm:cxn modelId="{AAEDF391-2D67-4684-8210-05A8D8BB4083}" type="presParOf" srcId="{F84D8659-5191-4029-BA7B-6B162303E1C1}" destId="{422F9C63-A2C1-41DF-9343-0C57E7A4CB32}" srcOrd="2" destOrd="0" presId="urn:microsoft.com/office/officeart/2005/8/layout/lProcess2"/>
    <dgm:cxn modelId="{2A31F9BD-4A25-4F70-8ADA-096BE1643FCA}" type="presParOf" srcId="{13341AB8-25B6-4FB0-A317-A758C9D9CB0D}" destId="{4492E69A-D1A5-490D-94BF-2F2631A0D6FF}" srcOrd="1" destOrd="0" presId="urn:microsoft.com/office/officeart/2005/8/layout/lProcess2"/>
    <dgm:cxn modelId="{8C63B2D2-D108-4356-8497-C757AD707E25}" type="presParOf" srcId="{13341AB8-25B6-4FB0-A317-A758C9D9CB0D}" destId="{6AE73EEF-C2E4-4E15-8A36-561F41585B80}" srcOrd="2" destOrd="0" presId="urn:microsoft.com/office/officeart/2005/8/layout/lProcess2"/>
    <dgm:cxn modelId="{AAA31E04-FC45-4C65-BEFE-2064870C73C4}" type="presParOf" srcId="{6AE73EEF-C2E4-4E15-8A36-561F41585B80}" destId="{E08D0F18-E920-4E9F-9CF5-B9A42B3269C1}" srcOrd="0" destOrd="0" presId="urn:microsoft.com/office/officeart/2005/8/layout/lProcess2"/>
    <dgm:cxn modelId="{50ECF3B4-0E4F-4D6B-A454-85707D701132}" type="presParOf" srcId="{6AE73EEF-C2E4-4E15-8A36-561F41585B80}" destId="{8FDE6DAA-031E-4EE3-9C9C-362A6C769353}" srcOrd="1" destOrd="0" presId="urn:microsoft.com/office/officeart/2005/8/layout/lProcess2"/>
    <dgm:cxn modelId="{215B4700-760C-41D9-B89F-B8A94FC1BC50}" type="presParOf" srcId="{6AE73EEF-C2E4-4E15-8A36-561F41585B80}" destId="{F5163224-221D-4B56-981E-9B8E817B7C4F}" srcOrd="2" destOrd="0" presId="urn:microsoft.com/office/officeart/2005/8/layout/lProcess2"/>
    <dgm:cxn modelId="{3711B5B3-9B2B-4FF0-A90B-78EC258168F2}" type="presParOf" srcId="{F5163224-221D-4B56-981E-9B8E817B7C4F}" destId="{F438B001-6FFC-4688-8B54-9C2DAE06DAEC}" srcOrd="0" destOrd="0" presId="urn:microsoft.com/office/officeart/2005/8/layout/lProcess2"/>
    <dgm:cxn modelId="{69A8CE72-7814-469F-A2B6-1BD8931B772B}" type="presParOf" srcId="{F438B001-6FFC-4688-8B54-9C2DAE06DAEC}" destId="{FBE197BA-DDD6-48DE-89DF-CE212437EADC}" srcOrd="0" destOrd="0" presId="urn:microsoft.com/office/officeart/2005/8/layout/lProcess2"/>
    <dgm:cxn modelId="{CD81F62B-DCEC-49D6-95C2-7701F2F791F0}" type="presParOf" srcId="{F438B001-6FFC-4688-8B54-9C2DAE06DAEC}" destId="{D5850076-E965-453C-A1EB-0F8D2AAF01E3}" srcOrd="1" destOrd="0" presId="urn:microsoft.com/office/officeart/2005/8/layout/lProcess2"/>
    <dgm:cxn modelId="{0D811AEE-4CF6-461A-92C0-6CBD8B64E214}" type="presParOf" srcId="{F438B001-6FFC-4688-8B54-9C2DAE06DAEC}" destId="{7EEC9D90-722F-4901-934B-734693FA0E8A}" srcOrd="2" destOrd="0" presId="urn:microsoft.com/office/officeart/2005/8/layout/lProcess2"/>
  </dgm:cxnLst>
  <dgm:bg/>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97202F4-DCC2-464D-9E9C-0F63591C7440}"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336EEEED-CA6C-4D9C-A3D8-75CD1A9DAF20}">
      <dgm:prSet/>
      <dgm:spPr/>
      <dgm:t>
        <a:bodyPr/>
        <a:lstStyle/>
        <a:p>
          <a:pPr rtl="0"/>
          <a:r>
            <a:rPr lang="en-US" dirty="0" smtClean="0"/>
            <a:t>Pathological fractures</a:t>
          </a:r>
          <a:endParaRPr lang="en-US" dirty="0"/>
        </a:p>
      </dgm:t>
      <dgm:extLst>
        <a:ext uri="{E40237B7-FDA0-4F09-8148-C483321AD2D9}">
          <dgm14:cNvPr xmlns="" xmlns:dgm14="http://schemas.microsoft.com/office/drawing/2010/diagram" id="0" name="" descr="Pathological fractures&#10;Osteoporosis&#10;Bacterial organisms&#10;Procedural complications&#10;"/>
        </a:ext>
      </dgm:extLst>
    </dgm:pt>
    <dgm:pt modelId="{5DB22B53-98C2-4A30-AB21-DB62EFC0456C}" type="parTrans" cxnId="{E3F9348C-ECA1-483C-9207-CF95EE51D6A1}">
      <dgm:prSet/>
      <dgm:spPr/>
      <dgm:t>
        <a:bodyPr/>
        <a:lstStyle/>
        <a:p>
          <a:endParaRPr lang="en-US"/>
        </a:p>
      </dgm:t>
    </dgm:pt>
    <dgm:pt modelId="{906BC3F9-780E-4782-9A9E-7E213E6DB439}" type="sibTrans" cxnId="{E3F9348C-ECA1-483C-9207-CF95EE51D6A1}">
      <dgm:prSet/>
      <dgm:spPr/>
      <dgm:t>
        <a:bodyPr/>
        <a:lstStyle/>
        <a:p>
          <a:endParaRPr lang="en-US"/>
        </a:p>
      </dgm:t>
    </dgm:pt>
    <dgm:pt modelId="{FBF7DF78-863B-421E-BA0D-90CA3D129053}">
      <dgm:prSet/>
      <dgm:spPr/>
      <dgm:t>
        <a:bodyPr/>
        <a:lstStyle/>
        <a:p>
          <a:pPr rtl="0"/>
          <a:r>
            <a:rPr lang="en-US" dirty="0" smtClean="0"/>
            <a:t>Osteoporosis</a:t>
          </a:r>
          <a:endParaRPr lang="en-US" dirty="0"/>
        </a:p>
      </dgm:t>
      <dgm:extLst>
        <a:ext uri="{E40237B7-FDA0-4F09-8148-C483321AD2D9}">
          <dgm14:cNvPr xmlns="" xmlns:dgm14="http://schemas.microsoft.com/office/drawing/2010/diagram" id="0" name="" descr="Pathological fractures&#10;Osteoporosis&#10;Bacterial organisms&#10;Procedural complications&#10;"/>
        </a:ext>
      </dgm:extLst>
    </dgm:pt>
    <dgm:pt modelId="{44A8C4A0-A11D-4F24-A371-85EB25586107}" type="parTrans" cxnId="{9F090C3A-6E0A-4F9F-AFF1-DF142B8527D0}">
      <dgm:prSet/>
      <dgm:spPr/>
      <dgm:t>
        <a:bodyPr/>
        <a:lstStyle/>
        <a:p>
          <a:endParaRPr lang="en-US"/>
        </a:p>
      </dgm:t>
    </dgm:pt>
    <dgm:pt modelId="{FCC35A93-18CD-4785-B9A6-22DC3ACF4D67}" type="sibTrans" cxnId="{9F090C3A-6E0A-4F9F-AFF1-DF142B8527D0}">
      <dgm:prSet/>
      <dgm:spPr/>
      <dgm:t>
        <a:bodyPr/>
        <a:lstStyle/>
        <a:p>
          <a:endParaRPr lang="en-US"/>
        </a:p>
      </dgm:t>
    </dgm:pt>
    <dgm:pt modelId="{3F84EAF0-CF7D-4D91-A2B2-83E755ABB348}">
      <dgm:prSet/>
      <dgm:spPr/>
      <dgm:t>
        <a:bodyPr/>
        <a:lstStyle/>
        <a:p>
          <a:pPr rtl="0"/>
          <a:r>
            <a:rPr lang="en-US" smtClean="0"/>
            <a:t>Procedural complications</a:t>
          </a:r>
          <a:endParaRPr lang="en-US"/>
        </a:p>
      </dgm:t>
      <dgm:extLst>
        <a:ext uri="{E40237B7-FDA0-4F09-8148-C483321AD2D9}">
          <dgm14:cNvPr xmlns="" xmlns:dgm14="http://schemas.microsoft.com/office/drawing/2010/diagram" id="0" name="" descr="Pathological fractures&#10;Osteoporosis&#10;Bacterial organisms&#10;Procedural complications&#10;"/>
        </a:ext>
      </dgm:extLst>
    </dgm:pt>
    <dgm:pt modelId="{5B925858-3B65-43E6-9C70-0DE4115B16D8}" type="parTrans" cxnId="{9DEA9331-D0B1-4AE6-972D-3B154006F2AD}">
      <dgm:prSet/>
      <dgm:spPr/>
      <dgm:t>
        <a:bodyPr/>
        <a:lstStyle/>
        <a:p>
          <a:endParaRPr lang="en-US"/>
        </a:p>
      </dgm:t>
    </dgm:pt>
    <dgm:pt modelId="{D01B04F1-E16B-4EFA-8983-468E7955E2F5}" type="sibTrans" cxnId="{9DEA9331-D0B1-4AE6-972D-3B154006F2AD}">
      <dgm:prSet/>
      <dgm:spPr/>
      <dgm:t>
        <a:bodyPr/>
        <a:lstStyle/>
        <a:p>
          <a:endParaRPr lang="en-US"/>
        </a:p>
      </dgm:t>
    </dgm:pt>
    <dgm:pt modelId="{524B33BF-0C2B-4228-BD63-1802127CF6AE}">
      <dgm:prSet/>
      <dgm:spPr/>
      <dgm:t>
        <a:bodyPr/>
        <a:lstStyle/>
        <a:p>
          <a:pPr rtl="0"/>
          <a:r>
            <a:rPr lang="en-US" dirty="0" smtClean="0"/>
            <a:t>Bacterial organisms</a:t>
          </a:r>
          <a:endParaRPr lang="en-US" dirty="0"/>
        </a:p>
      </dgm:t>
      <dgm:extLst>
        <a:ext uri="{E40237B7-FDA0-4F09-8148-C483321AD2D9}">
          <dgm14:cNvPr xmlns="" xmlns:dgm14="http://schemas.microsoft.com/office/drawing/2010/diagram" id="0" name="" descr="Pathological fractures&#10;Osteoporosis&#10;Bacterial organisms&#10;Procedural complications&#10;"/>
        </a:ext>
      </dgm:extLst>
    </dgm:pt>
    <dgm:pt modelId="{A6580B41-D10E-462B-81AE-83655F0F9AC8}" type="parTrans" cxnId="{631B217A-3329-4743-BD28-D74606A55852}">
      <dgm:prSet/>
      <dgm:spPr/>
      <dgm:t>
        <a:bodyPr/>
        <a:lstStyle/>
        <a:p>
          <a:endParaRPr lang="en-US"/>
        </a:p>
      </dgm:t>
    </dgm:pt>
    <dgm:pt modelId="{F0FE987A-F3D0-4B10-B20E-2D99CA0B73BA}" type="sibTrans" cxnId="{631B217A-3329-4743-BD28-D74606A55852}">
      <dgm:prSet/>
      <dgm:spPr/>
      <dgm:t>
        <a:bodyPr/>
        <a:lstStyle/>
        <a:p>
          <a:endParaRPr lang="en-US"/>
        </a:p>
      </dgm:t>
    </dgm:pt>
    <dgm:pt modelId="{786A1DDC-8E73-48E4-ADC8-26C86E3D9DAD}" type="pres">
      <dgm:prSet presAssocID="{D97202F4-DCC2-464D-9E9C-0F63591C7440}" presName="vert0" presStyleCnt="0">
        <dgm:presLayoutVars>
          <dgm:dir/>
          <dgm:animOne val="branch"/>
          <dgm:animLvl val="lvl"/>
        </dgm:presLayoutVars>
      </dgm:prSet>
      <dgm:spPr/>
      <dgm:t>
        <a:bodyPr/>
        <a:lstStyle/>
        <a:p>
          <a:endParaRPr lang="en-US"/>
        </a:p>
      </dgm:t>
    </dgm:pt>
    <dgm:pt modelId="{9ACE4D86-32F2-4414-BFBA-00E784C79E07}" type="pres">
      <dgm:prSet presAssocID="{336EEEED-CA6C-4D9C-A3D8-75CD1A9DAF20}" presName="thickLine" presStyleLbl="alignNode1" presStyleIdx="0" presStyleCnt="4"/>
      <dgm:spPr/>
      <dgm:t>
        <a:bodyPr/>
        <a:lstStyle/>
        <a:p>
          <a:endParaRPr lang="en-US"/>
        </a:p>
      </dgm:t>
      <dgm:extLst>
        <a:ext uri="{E40237B7-FDA0-4F09-8148-C483321AD2D9}">
          <dgm14:cNvPr xmlns="" xmlns:dgm14="http://schemas.microsoft.com/office/drawing/2010/diagram" id="0" name="" descr="Pathological fractures&#10;Osteoporosis&#10;Bacterial organisms&#10;Procedural complications&#10;"/>
        </a:ext>
      </dgm:extLst>
    </dgm:pt>
    <dgm:pt modelId="{FF696C9F-A08E-402B-88D4-07100FA91331}" type="pres">
      <dgm:prSet presAssocID="{336EEEED-CA6C-4D9C-A3D8-75CD1A9DAF20}" presName="horz1" presStyleCnt="0"/>
      <dgm:spPr/>
      <dgm:t>
        <a:bodyPr/>
        <a:lstStyle/>
        <a:p>
          <a:endParaRPr lang="en-US"/>
        </a:p>
      </dgm:t>
    </dgm:pt>
    <dgm:pt modelId="{257E3A11-3450-4BF6-9BAA-CE2D1B9AF52E}" type="pres">
      <dgm:prSet presAssocID="{336EEEED-CA6C-4D9C-A3D8-75CD1A9DAF20}" presName="tx1" presStyleLbl="revTx" presStyleIdx="0" presStyleCnt="4"/>
      <dgm:spPr/>
      <dgm:t>
        <a:bodyPr/>
        <a:lstStyle/>
        <a:p>
          <a:endParaRPr lang="en-US"/>
        </a:p>
      </dgm:t>
    </dgm:pt>
    <dgm:pt modelId="{775A1340-CAD7-4918-89BE-A5E439020234}" type="pres">
      <dgm:prSet presAssocID="{336EEEED-CA6C-4D9C-A3D8-75CD1A9DAF20}" presName="vert1" presStyleCnt="0"/>
      <dgm:spPr/>
      <dgm:t>
        <a:bodyPr/>
        <a:lstStyle/>
        <a:p>
          <a:endParaRPr lang="en-US"/>
        </a:p>
      </dgm:t>
    </dgm:pt>
    <dgm:pt modelId="{EF443C0C-7820-42A2-AE99-F5BD0FD4FBDD}" type="pres">
      <dgm:prSet presAssocID="{FBF7DF78-863B-421E-BA0D-90CA3D129053}" presName="thickLine" presStyleLbl="alignNode1" presStyleIdx="1" presStyleCnt="4"/>
      <dgm:spPr/>
      <dgm:t>
        <a:bodyPr/>
        <a:lstStyle/>
        <a:p>
          <a:endParaRPr lang="en-US"/>
        </a:p>
      </dgm:t>
      <dgm:extLst>
        <a:ext uri="{E40237B7-FDA0-4F09-8148-C483321AD2D9}">
          <dgm14:cNvPr xmlns="" xmlns:dgm14="http://schemas.microsoft.com/office/drawing/2010/diagram" id="0" name="" descr="Pathological fractures&#10;Osteoporosis&#10;Bacterial organisms&#10;Procedural complications&#10;"/>
        </a:ext>
      </dgm:extLst>
    </dgm:pt>
    <dgm:pt modelId="{3935A7C6-83F8-4536-8D1B-0C678F67FAF9}" type="pres">
      <dgm:prSet presAssocID="{FBF7DF78-863B-421E-BA0D-90CA3D129053}" presName="horz1" presStyleCnt="0"/>
      <dgm:spPr/>
      <dgm:t>
        <a:bodyPr/>
        <a:lstStyle/>
        <a:p>
          <a:endParaRPr lang="en-US"/>
        </a:p>
      </dgm:t>
    </dgm:pt>
    <dgm:pt modelId="{46078F8D-7043-4E5E-A3E1-D72CB849582E}" type="pres">
      <dgm:prSet presAssocID="{FBF7DF78-863B-421E-BA0D-90CA3D129053}" presName="tx1" presStyleLbl="revTx" presStyleIdx="1" presStyleCnt="4"/>
      <dgm:spPr/>
      <dgm:t>
        <a:bodyPr/>
        <a:lstStyle/>
        <a:p>
          <a:endParaRPr lang="en-US"/>
        </a:p>
      </dgm:t>
    </dgm:pt>
    <dgm:pt modelId="{AAD92535-550B-47EB-B13B-B592E9BFC8D0}" type="pres">
      <dgm:prSet presAssocID="{FBF7DF78-863B-421E-BA0D-90CA3D129053}" presName="vert1" presStyleCnt="0"/>
      <dgm:spPr/>
      <dgm:t>
        <a:bodyPr/>
        <a:lstStyle/>
        <a:p>
          <a:endParaRPr lang="en-US"/>
        </a:p>
      </dgm:t>
    </dgm:pt>
    <dgm:pt modelId="{F7795710-0F4A-4AA5-9D5A-E7104AAF6853}" type="pres">
      <dgm:prSet presAssocID="{524B33BF-0C2B-4228-BD63-1802127CF6AE}" presName="thickLine" presStyleLbl="alignNode1" presStyleIdx="2" presStyleCnt="4"/>
      <dgm:spPr/>
      <dgm:t>
        <a:bodyPr/>
        <a:lstStyle/>
        <a:p>
          <a:endParaRPr lang="en-US"/>
        </a:p>
      </dgm:t>
      <dgm:extLst>
        <a:ext uri="{E40237B7-FDA0-4F09-8148-C483321AD2D9}">
          <dgm14:cNvPr xmlns="" xmlns:dgm14="http://schemas.microsoft.com/office/drawing/2010/diagram" id="0" name="" descr="Pathological fractures&#10;Osteoporosis&#10;Bacterial organisms&#10;Procedural complications&#10;"/>
        </a:ext>
      </dgm:extLst>
    </dgm:pt>
    <dgm:pt modelId="{ABBE5F91-5403-44F2-80C0-BACD34703C5E}" type="pres">
      <dgm:prSet presAssocID="{524B33BF-0C2B-4228-BD63-1802127CF6AE}" presName="horz1" presStyleCnt="0"/>
      <dgm:spPr/>
      <dgm:t>
        <a:bodyPr/>
        <a:lstStyle/>
        <a:p>
          <a:endParaRPr lang="en-US"/>
        </a:p>
      </dgm:t>
    </dgm:pt>
    <dgm:pt modelId="{270E210A-8873-4FF4-A32A-088BCEE201E8}" type="pres">
      <dgm:prSet presAssocID="{524B33BF-0C2B-4228-BD63-1802127CF6AE}" presName="tx1" presStyleLbl="revTx" presStyleIdx="2" presStyleCnt="4"/>
      <dgm:spPr/>
      <dgm:t>
        <a:bodyPr/>
        <a:lstStyle/>
        <a:p>
          <a:endParaRPr lang="en-US"/>
        </a:p>
      </dgm:t>
    </dgm:pt>
    <dgm:pt modelId="{4472E1AE-6441-42A1-8965-6993FBFC6259}" type="pres">
      <dgm:prSet presAssocID="{524B33BF-0C2B-4228-BD63-1802127CF6AE}" presName="vert1" presStyleCnt="0"/>
      <dgm:spPr/>
      <dgm:t>
        <a:bodyPr/>
        <a:lstStyle/>
        <a:p>
          <a:endParaRPr lang="en-US"/>
        </a:p>
      </dgm:t>
    </dgm:pt>
    <dgm:pt modelId="{8F902C19-89C0-46DA-A93B-B29BFAB20002}" type="pres">
      <dgm:prSet presAssocID="{3F84EAF0-CF7D-4D91-A2B2-83E755ABB348}" presName="thickLine" presStyleLbl="alignNode1" presStyleIdx="3" presStyleCnt="4"/>
      <dgm:spPr/>
      <dgm:t>
        <a:bodyPr/>
        <a:lstStyle/>
        <a:p>
          <a:endParaRPr lang="en-US"/>
        </a:p>
      </dgm:t>
      <dgm:extLst>
        <a:ext uri="{E40237B7-FDA0-4F09-8148-C483321AD2D9}">
          <dgm14:cNvPr xmlns="" xmlns:dgm14="http://schemas.microsoft.com/office/drawing/2010/diagram" id="0" name="" descr="Pathological fractures&#10;Osteoporosis&#10;Bacterial organisms&#10;Procedural complications&#10;"/>
        </a:ext>
      </dgm:extLst>
    </dgm:pt>
    <dgm:pt modelId="{E80264FB-7500-445E-B1E9-37AFE8787679}" type="pres">
      <dgm:prSet presAssocID="{3F84EAF0-CF7D-4D91-A2B2-83E755ABB348}" presName="horz1" presStyleCnt="0"/>
      <dgm:spPr/>
      <dgm:t>
        <a:bodyPr/>
        <a:lstStyle/>
        <a:p>
          <a:endParaRPr lang="en-US"/>
        </a:p>
      </dgm:t>
    </dgm:pt>
    <dgm:pt modelId="{F5BBECB7-2E8E-4604-925C-6EF41CB32704}" type="pres">
      <dgm:prSet presAssocID="{3F84EAF0-CF7D-4D91-A2B2-83E755ABB348}" presName="tx1" presStyleLbl="revTx" presStyleIdx="3" presStyleCnt="4"/>
      <dgm:spPr/>
      <dgm:t>
        <a:bodyPr/>
        <a:lstStyle/>
        <a:p>
          <a:endParaRPr lang="en-US"/>
        </a:p>
      </dgm:t>
    </dgm:pt>
    <dgm:pt modelId="{5F28BA56-D208-4700-AAA6-A4120648967A}" type="pres">
      <dgm:prSet presAssocID="{3F84EAF0-CF7D-4D91-A2B2-83E755ABB348}" presName="vert1" presStyleCnt="0"/>
      <dgm:spPr/>
      <dgm:t>
        <a:bodyPr/>
        <a:lstStyle/>
        <a:p>
          <a:endParaRPr lang="en-US"/>
        </a:p>
      </dgm:t>
    </dgm:pt>
  </dgm:ptLst>
  <dgm:cxnLst>
    <dgm:cxn modelId="{9D50F734-0E3D-42A3-9604-A6D11A946D3F}" type="presOf" srcId="{336EEEED-CA6C-4D9C-A3D8-75CD1A9DAF20}" destId="{257E3A11-3450-4BF6-9BAA-CE2D1B9AF52E}" srcOrd="0" destOrd="0" presId="urn:microsoft.com/office/officeart/2008/layout/LinedList"/>
    <dgm:cxn modelId="{9DEA9331-D0B1-4AE6-972D-3B154006F2AD}" srcId="{D97202F4-DCC2-464D-9E9C-0F63591C7440}" destId="{3F84EAF0-CF7D-4D91-A2B2-83E755ABB348}" srcOrd="3" destOrd="0" parTransId="{5B925858-3B65-43E6-9C70-0DE4115B16D8}" sibTransId="{D01B04F1-E16B-4EFA-8983-468E7955E2F5}"/>
    <dgm:cxn modelId="{147276C8-0E92-4C98-96A1-C5170D557B7D}" type="presOf" srcId="{D97202F4-DCC2-464D-9E9C-0F63591C7440}" destId="{786A1DDC-8E73-48E4-ADC8-26C86E3D9DAD}" srcOrd="0" destOrd="0" presId="urn:microsoft.com/office/officeart/2008/layout/LinedList"/>
    <dgm:cxn modelId="{9F090C3A-6E0A-4F9F-AFF1-DF142B8527D0}" srcId="{D97202F4-DCC2-464D-9E9C-0F63591C7440}" destId="{FBF7DF78-863B-421E-BA0D-90CA3D129053}" srcOrd="1" destOrd="0" parTransId="{44A8C4A0-A11D-4F24-A371-85EB25586107}" sibTransId="{FCC35A93-18CD-4785-B9A6-22DC3ACF4D67}"/>
    <dgm:cxn modelId="{631B217A-3329-4743-BD28-D74606A55852}" srcId="{D97202F4-DCC2-464D-9E9C-0F63591C7440}" destId="{524B33BF-0C2B-4228-BD63-1802127CF6AE}" srcOrd="2" destOrd="0" parTransId="{A6580B41-D10E-462B-81AE-83655F0F9AC8}" sibTransId="{F0FE987A-F3D0-4B10-B20E-2D99CA0B73BA}"/>
    <dgm:cxn modelId="{B29F2FF1-2EB8-4DFF-AF05-5BD810524527}" type="presOf" srcId="{3F84EAF0-CF7D-4D91-A2B2-83E755ABB348}" destId="{F5BBECB7-2E8E-4604-925C-6EF41CB32704}" srcOrd="0" destOrd="0" presId="urn:microsoft.com/office/officeart/2008/layout/LinedList"/>
    <dgm:cxn modelId="{E3F9348C-ECA1-483C-9207-CF95EE51D6A1}" srcId="{D97202F4-DCC2-464D-9E9C-0F63591C7440}" destId="{336EEEED-CA6C-4D9C-A3D8-75CD1A9DAF20}" srcOrd="0" destOrd="0" parTransId="{5DB22B53-98C2-4A30-AB21-DB62EFC0456C}" sibTransId="{906BC3F9-780E-4782-9A9E-7E213E6DB439}"/>
    <dgm:cxn modelId="{07C8A9A9-FA21-42F9-9FA0-14EDC2AEEEAA}" type="presOf" srcId="{FBF7DF78-863B-421E-BA0D-90CA3D129053}" destId="{46078F8D-7043-4E5E-A3E1-D72CB849582E}" srcOrd="0" destOrd="0" presId="urn:microsoft.com/office/officeart/2008/layout/LinedList"/>
    <dgm:cxn modelId="{6CA41ECF-AB36-493E-8A35-4C8F24A01A12}" type="presOf" srcId="{524B33BF-0C2B-4228-BD63-1802127CF6AE}" destId="{270E210A-8873-4FF4-A32A-088BCEE201E8}" srcOrd="0" destOrd="0" presId="urn:microsoft.com/office/officeart/2008/layout/LinedList"/>
    <dgm:cxn modelId="{1636FE68-7A56-412B-BE1F-CEE3BEB6C190}" type="presParOf" srcId="{786A1DDC-8E73-48E4-ADC8-26C86E3D9DAD}" destId="{9ACE4D86-32F2-4414-BFBA-00E784C79E07}" srcOrd="0" destOrd="0" presId="urn:microsoft.com/office/officeart/2008/layout/LinedList"/>
    <dgm:cxn modelId="{4E3911E4-4F3D-463D-8E1F-1188F6E1BA4F}" type="presParOf" srcId="{786A1DDC-8E73-48E4-ADC8-26C86E3D9DAD}" destId="{FF696C9F-A08E-402B-88D4-07100FA91331}" srcOrd="1" destOrd="0" presId="urn:microsoft.com/office/officeart/2008/layout/LinedList"/>
    <dgm:cxn modelId="{6AB22717-EA9A-4DC2-BB7B-6A9C1FEF4FE8}" type="presParOf" srcId="{FF696C9F-A08E-402B-88D4-07100FA91331}" destId="{257E3A11-3450-4BF6-9BAA-CE2D1B9AF52E}" srcOrd="0" destOrd="0" presId="urn:microsoft.com/office/officeart/2008/layout/LinedList"/>
    <dgm:cxn modelId="{12B15FB5-C1DB-4A6F-8B25-338A687FF623}" type="presParOf" srcId="{FF696C9F-A08E-402B-88D4-07100FA91331}" destId="{775A1340-CAD7-4918-89BE-A5E439020234}" srcOrd="1" destOrd="0" presId="urn:microsoft.com/office/officeart/2008/layout/LinedList"/>
    <dgm:cxn modelId="{2F79BE93-CEB7-4365-9C29-AFF1E42EFC6A}" type="presParOf" srcId="{786A1DDC-8E73-48E4-ADC8-26C86E3D9DAD}" destId="{EF443C0C-7820-42A2-AE99-F5BD0FD4FBDD}" srcOrd="2" destOrd="0" presId="urn:microsoft.com/office/officeart/2008/layout/LinedList"/>
    <dgm:cxn modelId="{22F8732F-B955-47FD-9F03-8FC30D8C23E4}" type="presParOf" srcId="{786A1DDC-8E73-48E4-ADC8-26C86E3D9DAD}" destId="{3935A7C6-83F8-4536-8D1B-0C678F67FAF9}" srcOrd="3" destOrd="0" presId="urn:microsoft.com/office/officeart/2008/layout/LinedList"/>
    <dgm:cxn modelId="{F2B394E3-9D2F-4CBA-8704-A79E9DEA7601}" type="presParOf" srcId="{3935A7C6-83F8-4536-8D1B-0C678F67FAF9}" destId="{46078F8D-7043-4E5E-A3E1-D72CB849582E}" srcOrd="0" destOrd="0" presId="urn:microsoft.com/office/officeart/2008/layout/LinedList"/>
    <dgm:cxn modelId="{C639B133-004A-4CEC-8748-77D036AE5F6A}" type="presParOf" srcId="{3935A7C6-83F8-4536-8D1B-0C678F67FAF9}" destId="{AAD92535-550B-47EB-B13B-B592E9BFC8D0}" srcOrd="1" destOrd="0" presId="urn:microsoft.com/office/officeart/2008/layout/LinedList"/>
    <dgm:cxn modelId="{7CF28B1B-EAA5-489C-AF61-4961459EC91C}" type="presParOf" srcId="{786A1DDC-8E73-48E4-ADC8-26C86E3D9DAD}" destId="{F7795710-0F4A-4AA5-9D5A-E7104AAF6853}" srcOrd="4" destOrd="0" presId="urn:microsoft.com/office/officeart/2008/layout/LinedList"/>
    <dgm:cxn modelId="{66392122-8E22-424A-934F-03B09B2F6AAA}" type="presParOf" srcId="{786A1DDC-8E73-48E4-ADC8-26C86E3D9DAD}" destId="{ABBE5F91-5403-44F2-80C0-BACD34703C5E}" srcOrd="5" destOrd="0" presId="urn:microsoft.com/office/officeart/2008/layout/LinedList"/>
    <dgm:cxn modelId="{AF6F8A41-8809-47C9-A557-D743EA02852F}" type="presParOf" srcId="{ABBE5F91-5403-44F2-80C0-BACD34703C5E}" destId="{270E210A-8873-4FF4-A32A-088BCEE201E8}" srcOrd="0" destOrd="0" presId="urn:microsoft.com/office/officeart/2008/layout/LinedList"/>
    <dgm:cxn modelId="{CC521AEA-C15F-442F-9E25-F2C95E777A56}" type="presParOf" srcId="{ABBE5F91-5403-44F2-80C0-BACD34703C5E}" destId="{4472E1AE-6441-42A1-8965-6993FBFC6259}" srcOrd="1" destOrd="0" presId="urn:microsoft.com/office/officeart/2008/layout/LinedList"/>
    <dgm:cxn modelId="{19583BE8-E918-43E8-B056-8500DBA72B17}" type="presParOf" srcId="{786A1DDC-8E73-48E4-ADC8-26C86E3D9DAD}" destId="{8F902C19-89C0-46DA-A93B-B29BFAB20002}" srcOrd="6" destOrd="0" presId="urn:microsoft.com/office/officeart/2008/layout/LinedList"/>
    <dgm:cxn modelId="{A872F6CD-2ECC-49D5-B052-FDCC8CF6BF72}" type="presParOf" srcId="{786A1DDC-8E73-48E4-ADC8-26C86E3D9DAD}" destId="{E80264FB-7500-445E-B1E9-37AFE8787679}" srcOrd="7" destOrd="0" presId="urn:microsoft.com/office/officeart/2008/layout/LinedList"/>
    <dgm:cxn modelId="{46CF5BF3-C0ED-4474-96F6-A8B237014867}" type="presParOf" srcId="{E80264FB-7500-445E-B1E9-37AFE8787679}" destId="{F5BBECB7-2E8E-4604-925C-6EF41CB32704}" srcOrd="0" destOrd="0" presId="urn:microsoft.com/office/officeart/2008/layout/LinedList"/>
    <dgm:cxn modelId="{ED30A5AF-7CBA-4647-907A-5801FB3BDB6F}" type="presParOf" srcId="{E80264FB-7500-445E-B1E9-37AFE8787679}" destId="{5F28BA56-D208-4700-AAA6-A4120648967A}" srcOrd="1" destOrd="0" presId="urn:microsoft.com/office/officeart/2008/layout/LinedList"/>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E70BBCD-894D-4451-9D68-6DCCFB754F2F}"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84282EBB-1AF6-49B4-B429-C4FAB483E139}">
      <dgm:prSet phldrT="[Text]" custT="1"/>
      <dgm:spPr>
        <a:solidFill>
          <a:srgbClr val="33CC33"/>
        </a:solidFill>
      </dgm:spPr>
      <dgm:t>
        <a:bodyPr/>
        <a:lstStyle/>
        <a:p>
          <a:r>
            <a:rPr lang="en-US" sz="6000" b="1" dirty="0" smtClean="0"/>
            <a:t>ICD-9</a:t>
          </a:r>
          <a:endParaRPr lang="en-US" sz="6000" b="1" dirty="0"/>
        </a:p>
      </dgm:t>
      <dgm:extLst>
        <a:ext uri="{E40237B7-FDA0-4F09-8148-C483321AD2D9}">
          <dgm14:cNvPr xmlns="" xmlns:dgm14="http://schemas.microsoft.com/office/drawing/2010/diagram" id="0" name="" descr="ICD-9&#10; 733.13, Pathologic fracture of vertebrae&#10; 733.00, Osteoporosis, unspecified&#10;ICD-10&#10; M80.08XA, Age-related osteoporosis with current pathological fracture, vertebra(e), initial encounter&#10;"/>
        </a:ext>
      </dgm:extLst>
    </dgm:pt>
    <dgm:pt modelId="{C10C33B2-8278-4417-851E-B9E6DD0638BE}" type="parTrans" cxnId="{AD74A882-2C5B-4801-90E5-11D67F04F4F0}">
      <dgm:prSet/>
      <dgm:spPr/>
      <dgm:t>
        <a:bodyPr/>
        <a:lstStyle/>
        <a:p>
          <a:endParaRPr lang="en-US"/>
        </a:p>
      </dgm:t>
    </dgm:pt>
    <dgm:pt modelId="{09D29285-D7C9-4E4D-AE96-9197E966B554}" type="sibTrans" cxnId="{AD74A882-2C5B-4801-90E5-11D67F04F4F0}">
      <dgm:prSet/>
      <dgm:spPr/>
      <dgm:t>
        <a:bodyPr/>
        <a:lstStyle/>
        <a:p>
          <a:endParaRPr lang="en-US"/>
        </a:p>
      </dgm:t>
    </dgm:pt>
    <dgm:pt modelId="{0068EF12-4CF2-4F59-9C82-E478F0DBD3A9}">
      <dgm:prSet phldrT="[Text]" custT="1"/>
      <dgm:spPr/>
      <dgm:t>
        <a:bodyPr/>
        <a:lstStyle/>
        <a:p>
          <a:r>
            <a:rPr lang="en-US" sz="2800" dirty="0" smtClean="0"/>
            <a:t>733.13, Pathologic fracture of vertebrae</a:t>
          </a:r>
          <a:endParaRPr lang="en-US" sz="2800" dirty="0"/>
        </a:p>
      </dgm:t>
      <dgm:extLst>
        <a:ext uri="{E40237B7-FDA0-4F09-8148-C483321AD2D9}">
          <dgm14:cNvPr xmlns="" xmlns:dgm14="http://schemas.microsoft.com/office/drawing/2010/diagram" id="0" name="" descr="ICD-9&#10; 733.13, Pathologic fracture of vertebrae&#10; 733.00, Osteoporosis, unspecified&#10;ICD-10&#10; M80.08XA, Age-related osteoporosis with current pathological fracture, vertebra(e), initial encounter&#10;"/>
        </a:ext>
      </dgm:extLst>
    </dgm:pt>
    <dgm:pt modelId="{F33B8C30-D510-4753-8139-2FA267C1E7FA}" type="parTrans" cxnId="{66713E4A-461A-4E6D-802E-E1997AD979CA}">
      <dgm:prSet/>
      <dgm:spPr/>
      <dgm:t>
        <a:bodyPr/>
        <a:lstStyle/>
        <a:p>
          <a:endParaRPr lang="en-US"/>
        </a:p>
      </dgm:t>
    </dgm:pt>
    <dgm:pt modelId="{826AACB8-9BD4-443E-9472-4DFF30FC6F53}" type="sibTrans" cxnId="{66713E4A-461A-4E6D-802E-E1997AD979CA}">
      <dgm:prSet/>
      <dgm:spPr/>
      <dgm:t>
        <a:bodyPr/>
        <a:lstStyle/>
        <a:p>
          <a:endParaRPr lang="en-US"/>
        </a:p>
      </dgm:t>
    </dgm:pt>
    <dgm:pt modelId="{581EA3D8-ED6A-4740-B650-4C1F9E06D4F3}">
      <dgm:prSet phldrT="[Text]" custT="1"/>
      <dgm:spPr>
        <a:solidFill>
          <a:srgbClr val="33CC33"/>
        </a:solidFill>
      </dgm:spPr>
      <dgm:t>
        <a:bodyPr/>
        <a:lstStyle/>
        <a:p>
          <a:r>
            <a:rPr lang="en-US" sz="5400" b="1" dirty="0" smtClean="0"/>
            <a:t>ICD-10</a:t>
          </a:r>
          <a:endParaRPr lang="en-US" sz="5400" b="1" dirty="0"/>
        </a:p>
      </dgm:t>
      <dgm:extLst>
        <a:ext uri="{E40237B7-FDA0-4F09-8148-C483321AD2D9}">
          <dgm14:cNvPr xmlns="" xmlns:dgm14="http://schemas.microsoft.com/office/drawing/2010/diagram" id="0" name="" descr="ICD-9&#10; 733.13, Pathologic fracture of vertebrae&#10; 733.00, Osteoporosis, unspecified&#10;ICD-10&#10; M80.08XA, Age-related osteoporosis with current pathological fracture, vertebra(e), initial encounter&#10;"/>
        </a:ext>
      </dgm:extLst>
    </dgm:pt>
    <dgm:pt modelId="{C6E204EC-964D-48F3-A163-BC9767954882}" type="parTrans" cxnId="{9296EDC5-4926-4596-A59A-722A0A8ED32C}">
      <dgm:prSet/>
      <dgm:spPr/>
      <dgm:t>
        <a:bodyPr/>
        <a:lstStyle/>
        <a:p>
          <a:endParaRPr lang="en-US"/>
        </a:p>
      </dgm:t>
    </dgm:pt>
    <dgm:pt modelId="{F99FAE7E-BC2D-420C-B0D8-38D48C6A5936}" type="sibTrans" cxnId="{9296EDC5-4926-4596-A59A-722A0A8ED32C}">
      <dgm:prSet/>
      <dgm:spPr/>
      <dgm:t>
        <a:bodyPr/>
        <a:lstStyle/>
        <a:p>
          <a:endParaRPr lang="en-US"/>
        </a:p>
      </dgm:t>
    </dgm:pt>
    <dgm:pt modelId="{10A673E4-EA55-4FC6-B93A-8FB6E87E0583}">
      <dgm:prSet phldrT="[Text]" custT="1"/>
      <dgm:spPr/>
      <dgm:t>
        <a:bodyPr/>
        <a:lstStyle/>
        <a:p>
          <a:r>
            <a:rPr lang="en-US" sz="2800" dirty="0" smtClean="0"/>
            <a:t>M80.08XA, Age-related osteoporosis with current pathological fracture, vertebra(e), initial encounter</a:t>
          </a:r>
          <a:endParaRPr lang="en-US" sz="2800" dirty="0"/>
        </a:p>
      </dgm:t>
      <dgm:extLst>
        <a:ext uri="{E40237B7-FDA0-4F09-8148-C483321AD2D9}">
          <dgm14:cNvPr xmlns="" xmlns:dgm14="http://schemas.microsoft.com/office/drawing/2010/diagram" id="0" name="" descr="ICD-9&#10; 733.13, Pathologic fracture of vertebrae&#10; 733.00, Osteoporosis, unspecified&#10;ICD-10&#10; M80.08XA, Age-related osteoporosis with current pathological fracture, vertebra(e), initial encounter&#10;"/>
        </a:ext>
      </dgm:extLst>
    </dgm:pt>
    <dgm:pt modelId="{E66CBB42-F281-42B2-9234-BF7DE8A8C8C8}" type="parTrans" cxnId="{7C0ABEB8-3A5D-46F8-818E-28245575BAF5}">
      <dgm:prSet/>
      <dgm:spPr/>
      <dgm:t>
        <a:bodyPr/>
        <a:lstStyle/>
        <a:p>
          <a:endParaRPr lang="en-US"/>
        </a:p>
      </dgm:t>
    </dgm:pt>
    <dgm:pt modelId="{83FBC295-D657-4E58-99B7-67EC558DEB98}" type="sibTrans" cxnId="{7C0ABEB8-3A5D-46F8-818E-28245575BAF5}">
      <dgm:prSet/>
      <dgm:spPr/>
      <dgm:t>
        <a:bodyPr/>
        <a:lstStyle/>
        <a:p>
          <a:endParaRPr lang="en-US"/>
        </a:p>
      </dgm:t>
    </dgm:pt>
    <dgm:pt modelId="{74DB3743-EAEB-44B3-99FD-DAFDB8486BA3}">
      <dgm:prSet custT="1"/>
      <dgm:spPr/>
      <dgm:t>
        <a:bodyPr/>
        <a:lstStyle/>
        <a:p>
          <a:r>
            <a:rPr lang="en-US" sz="2800" dirty="0" smtClean="0"/>
            <a:t>733.00, Osteoporosis, unspecified</a:t>
          </a:r>
        </a:p>
      </dgm:t>
    </dgm:pt>
    <dgm:pt modelId="{F85A430E-2B51-4B29-BE9D-8BEB6939FE3F}" type="parTrans" cxnId="{73F1C58B-FA24-4D47-A7FD-A525B3B2B9D0}">
      <dgm:prSet/>
      <dgm:spPr/>
      <dgm:t>
        <a:bodyPr/>
        <a:lstStyle/>
        <a:p>
          <a:endParaRPr lang="en-US"/>
        </a:p>
      </dgm:t>
    </dgm:pt>
    <dgm:pt modelId="{C0D39256-EB5B-4E72-ACD5-501569490367}" type="sibTrans" cxnId="{73F1C58B-FA24-4D47-A7FD-A525B3B2B9D0}">
      <dgm:prSet/>
      <dgm:spPr/>
      <dgm:t>
        <a:bodyPr/>
        <a:lstStyle/>
        <a:p>
          <a:endParaRPr lang="en-US"/>
        </a:p>
      </dgm:t>
    </dgm:pt>
    <dgm:pt modelId="{A1514343-88BB-46A3-A7F0-EDC3DA109074}" type="pres">
      <dgm:prSet presAssocID="{6E70BBCD-894D-4451-9D68-6DCCFB754F2F}" presName="linear" presStyleCnt="0">
        <dgm:presLayoutVars>
          <dgm:animLvl val="lvl"/>
          <dgm:resizeHandles val="exact"/>
        </dgm:presLayoutVars>
      </dgm:prSet>
      <dgm:spPr/>
      <dgm:t>
        <a:bodyPr/>
        <a:lstStyle/>
        <a:p>
          <a:endParaRPr lang="en-US"/>
        </a:p>
      </dgm:t>
    </dgm:pt>
    <dgm:pt modelId="{427829D2-2889-472A-86DF-46EE7FE0B095}" type="pres">
      <dgm:prSet presAssocID="{84282EBB-1AF6-49B4-B429-C4FAB483E139}" presName="parentText" presStyleLbl="node1" presStyleIdx="0" presStyleCnt="2">
        <dgm:presLayoutVars>
          <dgm:chMax val="0"/>
          <dgm:bulletEnabled val="1"/>
        </dgm:presLayoutVars>
      </dgm:prSet>
      <dgm:spPr/>
      <dgm:t>
        <a:bodyPr/>
        <a:lstStyle/>
        <a:p>
          <a:endParaRPr lang="en-US"/>
        </a:p>
      </dgm:t>
    </dgm:pt>
    <dgm:pt modelId="{955D08C2-1A39-42D1-9261-73FAEFE185F8}" type="pres">
      <dgm:prSet presAssocID="{84282EBB-1AF6-49B4-B429-C4FAB483E139}" presName="childText" presStyleLbl="revTx" presStyleIdx="0" presStyleCnt="2">
        <dgm:presLayoutVars>
          <dgm:bulletEnabled val="1"/>
        </dgm:presLayoutVars>
      </dgm:prSet>
      <dgm:spPr/>
      <dgm:t>
        <a:bodyPr/>
        <a:lstStyle/>
        <a:p>
          <a:endParaRPr lang="en-US"/>
        </a:p>
      </dgm:t>
    </dgm:pt>
    <dgm:pt modelId="{593EA961-95A8-4796-BF91-54BE273624D2}" type="pres">
      <dgm:prSet presAssocID="{581EA3D8-ED6A-4740-B650-4C1F9E06D4F3}" presName="parentText" presStyleLbl="node1" presStyleIdx="1" presStyleCnt="2">
        <dgm:presLayoutVars>
          <dgm:chMax val="0"/>
          <dgm:bulletEnabled val="1"/>
        </dgm:presLayoutVars>
      </dgm:prSet>
      <dgm:spPr/>
      <dgm:t>
        <a:bodyPr/>
        <a:lstStyle/>
        <a:p>
          <a:endParaRPr lang="en-US"/>
        </a:p>
      </dgm:t>
    </dgm:pt>
    <dgm:pt modelId="{BCE259E4-F38A-4D86-A86E-28B8681D92D2}" type="pres">
      <dgm:prSet presAssocID="{581EA3D8-ED6A-4740-B650-4C1F9E06D4F3}" presName="childText" presStyleLbl="revTx" presStyleIdx="1" presStyleCnt="2">
        <dgm:presLayoutVars>
          <dgm:bulletEnabled val="1"/>
        </dgm:presLayoutVars>
      </dgm:prSet>
      <dgm:spPr/>
      <dgm:t>
        <a:bodyPr/>
        <a:lstStyle/>
        <a:p>
          <a:endParaRPr lang="en-US"/>
        </a:p>
      </dgm:t>
    </dgm:pt>
  </dgm:ptLst>
  <dgm:cxnLst>
    <dgm:cxn modelId="{AD74A882-2C5B-4801-90E5-11D67F04F4F0}" srcId="{6E70BBCD-894D-4451-9D68-6DCCFB754F2F}" destId="{84282EBB-1AF6-49B4-B429-C4FAB483E139}" srcOrd="0" destOrd="0" parTransId="{C10C33B2-8278-4417-851E-B9E6DD0638BE}" sibTransId="{09D29285-D7C9-4E4D-AE96-9197E966B554}"/>
    <dgm:cxn modelId="{73F1C58B-FA24-4D47-A7FD-A525B3B2B9D0}" srcId="{84282EBB-1AF6-49B4-B429-C4FAB483E139}" destId="{74DB3743-EAEB-44B3-99FD-DAFDB8486BA3}" srcOrd="1" destOrd="0" parTransId="{F85A430E-2B51-4B29-BE9D-8BEB6939FE3F}" sibTransId="{C0D39256-EB5B-4E72-ACD5-501569490367}"/>
    <dgm:cxn modelId="{7C0ABEB8-3A5D-46F8-818E-28245575BAF5}" srcId="{581EA3D8-ED6A-4740-B650-4C1F9E06D4F3}" destId="{10A673E4-EA55-4FC6-B93A-8FB6E87E0583}" srcOrd="0" destOrd="0" parTransId="{E66CBB42-F281-42B2-9234-BF7DE8A8C8C8}" sibTransId="{83FBC295-D657-4E58-99B7-67EC558DEB98}"/>
    <dgm:cxn modelId="{66713E4A-461A-4E6D-802E-E1997AD979CA}" srcId="{84282EBB-1AF6-49B4-B429-C4FAB483E139}" destId="{0068EF12-4CF2-4F59-9C82-E478F0DBD3A9}" srcOrd="0" destOrd="0" parTransId="{F33B8C30-D510-4753-8139-2FA267C1E7FA}" sibTransId="{826AACB8-9BD4-443E-9472-4DFF30FC6F53}"/>
    <dgm:cxn modelId="{936844A8-C049-4332-9F4D-264000C69A9C}" type="presOf" srcId="{10A673E4-EA55-4FC6-B93A-8FB6E87E0583}" destId="{BCE259E4-F38A-4D86-A86E-28B8681D92D2}" srcOrd="0" destOrd="0" presId="urn:microsoft.com/office/officeart/2005/8/layout/vList2"/>
    <dgm:cxn modelId="{9FA4FDDE-8137-47D0-AD9C-AC750DB0F590}" type="presOf" srcId="{581EA3D8-ED6A-4740-B650-4C1F9E06D4F3}" destId="{593EA961-95A8-4796-BF91-54BE273624D2}" srcOrd="0" destOrd="0" presId="urn:microsoft.com/office/officeart/2005/8/layout/vList2"/>
    <dgm:cxn modelId="{530B1855-3DC2-44E6-B89A-2753AA68C17F}" type="presOf" srcId="{6E70BBCD-894D-4451-9D68-6DCCFB754F2F}" destId="{A1514343-88BB-46A3-A7F0-EDC3DA109074}" srcOrd="0" destOrd="0" presId="urn:microsoft.com/office/officeart/2005/8/layout/vList2"/>
    <dgm:cxn modelId="{9296EDC5-4926-4596-A59A-722A0A8ED32C}" srcId="{6E70BBCD-894D-4451-9D68-6DCCFB754F2F}" destId="{581EA3D8-ED6A-4740-B650-4C1F9E06D4F3}" srcOrd="1" destOrd="0" parTransId="{C6E204EC-964D-48F3-A163-BC9767954882}" sibTransId="{F99FAE7E-BC2D-420C-B0D8-38D48C6A5936}"/>
    <dgm:cxn modelId="{DDBA3EBF-CA7B-4C9F-8203-BE5343B936A0}" type="presOf" srcId="{84282EBB-1AF6-49B4-B429-C4FAB483E139}" destId="{427829D2-2889-472A-86DF-46EE7FE0B095}" srcOrd="0" destOrd="0" presId="urn:microsoft.com/office/officeart/2005/8/layout/vList2"/>
    <dgm:cxn modelId="{1699718E-AC92-4747-9B93-A6847CF734EA}" type="presOf" srcId="{0068EF12-4CF2-4F59-9C82-E478F0DBD3A9}" destId="{955D08C2-1A39-42D1-9261-73FAEFE185F8}" srcOrd="0" destOrd="0" presId="urn:microsoft.com/office/officeart/2005/8/layout/vList2"/>
    <dgm:cxn modelId="{B92C9571-1FFB-49B6-9626-F9D4F2D0E99B}" type="presOf" srcId="{74DB3743-EAEB-44B3-99FD-DAFDB8486BA3}" destId="{955D08C2-1A39-42D1-9261-73FAEFE185F8}" srcOrd="0" destOrd="1" presId="urn:microsoft.com/office/officeart/2005/8/layout/vList2"/>
    <dgm:cxn modelId="{2C163301-D740-4820-B444-C686EE742E35}" type="presParOf" srcId="{A1514343-88BB-46A3-A7F0-EDC3DA109074}" destId="{427829D2-2889-472A-86DF-46EE7FE0B095}" srcOrd="0" destOrd="0" presId="urn:microsoft.com/office/officeart/2005/8/layout/vList2"/>
    <dgm:cxn modelId="{B9548C5C-9792-4D24-B2BE-04E01418892A}" type="presParOf" srcId="{A1514343-88BB-46A3-A7F0-EDC3DA109074}" destId="{955D08C2-1A39-42D1-9261-73FAEFE185F8}" srcOrd="1" destOrd="0" presId="urn:microsoft.com/office/officeart/2005/8/layout/vList2"/>
    <dgm:cxn modelId="{D6EDAC05-DFB2-4A67-B701-7B3925381648}" type="presParOf" srcId="{A1514343-88BB-46A3-A7F0-EDC3DA109074}" destId="{593EA961-95A8-4796-BF91-54BE273624D2}" srcOrd="2" destOrd="0" presId="urn:microsoft.com/office/officeart/2005/8/layout/vList2"/>
    <dgm:cxn modelId="{20588FEB-87D7-4ABA-94EF-015F10979FCB}" type="presParOf" srcId="{A1514343-88BB-46A3-A7F0-EDC3DA109074}" destId="{BCE259E4-F38A-4D86-A86E-28B8681D92D2}" srcOrd="3"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A75DC57-4089-4412-B61B-13BE57798227}" type="doc">
      <dgm:prSet loTypeId="urn:microsoft.com/office/officeart/2005/8/layout/vList2" loCatId="list" qsTypeId="urn:microsoft.com/office/officeart/2005/8/quickstyle/3d1" qsCatId="3D" csTypeId="urn:microsoft.com/office/officeart/2005/8/colors/accent3_2" csCatId="accent3" phldr="1"/>
      <dgm:spPr/>
      <dgm:t>
        <a:bodyPr/>
        <a:lstStyle/>
        <a:p>
          <a:endParaRPr lang="en-US"/>
        </a:p>
      </dgm:t>
    </dgm:pt>
    <dgm:pt modelId="{6B690F54-C88F-4CF8-9B40-20B64C6AC488}">
      <dgm:prSet/>
      <dgm:spPr/>
      <dgm:t>
        <a:bodyPr/>
        <a:lstStyle/>
        <a:p>
          <a:pPr rtl="0"/>
          <a:r>
            <a:rPr lang="en-US" dirty="0" smtClean="0"/>
            <a:t>M84.551A – Pathological fracture in neoplastic disease, right femur, initial encounter</a:t>
          </a:r>
          <a:endParaRPr lang="en-US" dirty="0"/>
        </a:p>
      </dgm:t>
      <dgm:extLst>
        <a:ext uri="{E40237B7-FDA0-4F09-8148-C483321AD2D9}">
          <dgm14:cNvPr xmlns="" xmlns:dgm14="http://schemas.microsoft.com/office/drawing/2010/diagram" id="0" name="" descr="M84.551A – Pathological fracture in neoplastic disease, right femur, initial encounter&#10;"/>
        </a:ext>
      </dgm:extLst>
    </dgm:pt>
    <dgm:pt modelId="{95B28553-1E60-47D5-8644-A174FBF7A447}" type="parTrans" cxnId="{58DEDCAB-5D10-4DD8-B613-438C31D74D06}">
      <dgm:prSet/>
      <dgm:spPr/>
      <dgm:t>
        <a:bodyPr/>
        <a:lstStyle/>
        <a:p>
          <a:endParaRPr lang="en-US"/>
        </a:p>
      </dgm:t>
    </dgm:pt>
    <dgm:pt modelId="{ACBAD8F9-DDC6-44ED-9E3D-B59894A09264}" type="sibTrans" cxnId="{58DEDCAB-5D10-4DD8-B613-438C31D74D06}">
      <dgm:prSet/>
      <dgm:spPr/>
      <dgm:t>
        <a:bodyPr/>
        <a:lstStyle/>
        <a:p>
          <a:endParaRPr lang="en-US"/>
        </a:p>
      </dgm:t>
    </dgm:pt>
    <dgm:pt modelId="{15AC72A4-D173-426F-A7CC-0B9DBDD8DE70}">
      <dgm:prSet/>
      <dgm:spPr/>
      <dgm:t>
        <a:bodyPr/>
        <a:lstStyle/>
        <a:p>
          <a:pPr rtl="0"/>
          <a:r>
            <a:rPr lang="en-US" dirty="0" smtClean="0"/>
            <a:t>C79.51 – Secondary malignant neoplasm of bone</a:t>
          </a:r>
          <a:endParaRPr lang="en-US" dirty="0"/>
        </a:p>
      </dgm:t>
      <dgm:extLst>
        <a:ext uri="{E40237B7-FDA0-4F09-8148-C483321AD2D9}">
          <dgm14:cNvPr xmlns="" xmlns:dgm14="http://schemas.microsoft.com/office/drawing/2010/diagram" id="0" name="" descr="C79.51 – Secondary malignant neoplasm of bone&#10;"/>
        </a:ext>
      </dgm:extLst>
    </dgm:pt>
    <dgm:pt modelId="{0800C43D-03B7-46F7-9FC0-DF304DAEE6EB}" type="parTrans" cxnId="{0F0A7899-4E01-465B-899E-F98C11945AA3}">
      <dgm:prSet/>
      <dgm:spPr/>
      <dgm:t>
        <a:bodyPr/>
        <a:lstStyle/>
        <a:p>
          <a:endParaRPr lang="en-US"/>
        </a:p>
      </dgm:t>
    </dgm:pt>
    <dgm:pt modelId="{1123C5F5-F546-4CED-9ADF-69E6413D1072}" type="sibTrans" cxnId="{0F0A7899-4E01-465B-899E-F98C11945AA3}">
      <dgm:prSet/>
      <dgm:spPr/>
      <dgm:t>
        <a:bodyPr/>
        <a:lstStyle/>
        <a:p>
          <a:endParaRPr lang="en-US"/>
        </a:p>
      </dgm:t>
    </dgm:pt>
    <dgm:pt modelId="{FCC8EE34-6799-424C-94BD-78C0CC5F2A8A}">
      <dgm:prSet/>
      <dgm:spPr/>
      <dgm:t>
        <a:bodyPr/>
        <a:lstStyle/>
        <a:p>
          <a:pPr rtl="0"/>
          <a:r>
            <a:rPr lang="en-US" b="0" dirty="0" smtClean="0"/>
            <a:t>Z85.118 – Personal history of other malignant neoplasm of bronchus and lung</a:t>
          </a:r>
          <a:endParaRPr lang="en-US" b="0" dirty="0"/>
        </a:p>
      </dgm:t>
      <dgm:extLst>
        <a:ext uri="{E40237B7-FDA0-4F09-8148-C483321AD2D9}">
          <dgm14:cNvPr xmlns="" xmlns:dgm14="http://schemas.microsoft.com/office/drawing/2010/diagram" id="0" name="" descr="Z85.118 – Personal history of other malignant neoplasm of bronchus and lung&#10;&#10;"/>
        </a:ext>
      </dgm:extLst>
    </dgm:pt>
    <dgm:pt modelId="{66A6CDDA-109B-4A9D-9771-CD11074BD87D}" type="parTrans" cxnId="{158C591C-606C-4036-9204-C79094D676B7}">
      <dgm:prSet/>
      <dgm:spPr/>
      <dgm:t>
        <a:bodyPr/>
        <a:lstStyle/>
        <a:p>
          <a:endParaRPr lang="en-US"/>
        </a:p>
      </dgm:t>
    </dgm:pt>
    <dgm:pt modelId="{590924D3-F1F9-42A8-9A08-9C280CB0D957}" type="sibTrans" cxnId="{158C591C-606C-4036-9204-C79094D676B7}">
      <dgm:prSet/>
      <dgm:spPr/>
      <dgm:t>
        <a:bodyPr/>
        <a:lstStyle/>
        <a:p>
          <a:endParaRPr lang="en-US"/>
        </a:p>
      </dgm:t>
    </dgm:pt>
    <dgm:pt modelId="{E681D83A-E3BB-415E-9290-F8CF2B7A6B1A}">
      <dgm:prSet/>
      <dgm:spPr/>
      <dgm:t>
        <a:bodyPr/>
        <a:lstStyle/>
        <a:p>
          <a:pPr rtl="0"/>
          <a:r>
            <a:rPr lang="en-US" b="0" dirty="0" smtClean="0"/>
            <a:t>Z92.3 – Personal history of irradiation</a:t>
          </a:r>
          <a:endParaRPr lang="en-US" b="0" dirty="0"/>
        </a:p>
      </dgm:t>
      <dgm:extLst>
        <a:ext uri="{E40237B7-FDA0-4F09-8148-C483321AD2D9}">
          <dgm14:cNvPr xmlns="" xmlns:dgm14="http://schemas.microsoft.com/office/drawing/2010/diagram" id="0" name="" descr="Z92.3 – Personal history of irradiation&#10;"/>
        </a:ext>
      </dgm:extLst>
    </dgm:pt>
    <dgm:pt modelId="{C04F38B6-197D-412E-BDDA-FB3FEC19E9A2}" type="parTrans" cxnId="{DF9566C7-AA32-4371-A27B-02BA6ED77E7B}">
      <dgm:prSet/>
      <dgm:spPr/>
      <dgm:t>
        <a:bodyPr/>
        <a:lstStyle/>
        <a:p>
          <a:endParaRPr lang="en-US"/>
        </a:p>
      </dgm:t>
    </dgm:pt>
    <dgm:pt modelId="{7DDA7088-1F08-493E-A28B-808F4E139DBF}" type="sibTrans" cxnId="{DF9566C7-AA32-4371-A27B-02BA6ED77E7B}">
      <dgm:prSet/>
      <dgm:spPr/>
      <dgm:t>
        <a:bodyPr/>
        <a:lstStyle/>
        <a:p>
          <a:endParaRPr lang="en-US"/>
        </a:p>
      </dgm:t>
    </dgm:pt>
    <dgm:pt modelId="{C3BFC0CE-BE5F-4B4F-8C02-63E92C674732}" type="pres">
      <dgm:prSet presAssocID="{CA75DC57-4089-4412-B61B-13BE57798227}" presName="linear" presStyleCnt="0">
        <dgm:presLayoutVars>
          <dgm:animLvl val="lvl"/>
          <dgm:resizeHandles val="exact"/>
        </dgm:presLayoutVars>
      </dgm:prSet>
      <dgm:spPr/>
      <dgm:t>
        <a:bodyPr/>
        <a:lstStyle/>
        <a:p>
          <a:endParaRPr lang="en-US"/>
        </a:p>
      </dgm:t>
    </dgm:pt>
    <dgm:pt modelId="{A6488127-0834-4DE3-8038-3347A661827D}" type="pres">
      <dgm:prSet presAssocID="{6B690F54-C88F-4CF8-9B40-20B64C6AC488}" presName="parentText" presStyleLbl="node1" presStyleIdx="0" presStyleCnt="4">
        <dgm:presLayoutVars>
          <dgm:chMax val="0"/>
          <dgm:bulletEnabled val="1"/>
        </dgm:presLayoutVars>
      </dgm:prSet>
      <dgm:spPr/>
      <dgm:t>
        <a:bodyPr/>
        <a:lstStyle/>
        <a:p>
          <a:endParaRPr lang="en-US"/>
        </a:p>
      </dgm:t>
    </dgm:pt>
    <dgm:pt modelId="{8D580D49-385E-44C7-B2DF-1079135C17A7}" type="pres">
      <dgm:prSet presAssocID="{ACBAD8F9-DDC6-44ED-9E3D-B59894A09264}" presName="spacer" presStyleCnt="0"/>
      <dgm:spPr/>
      <dgm:t>
        <a:bodyPr/>
        <a:lstStyle/>
        <a:p>
          <a:endParaRPr lang="en-US"/>
        </a:p>
      </dgm:t>
    </dgm:pt>
    <dgm:pt modelId="{A94F0641-0A34-43D4-8BB4-9AA900CE7AD2}" type="pres">
      <dgm:prSet presAssocID="{15AC72A4-D173-426F-A7CC-0B9DBDD8DE70}" presName="parentText" presStyleLbl="node1" presStyleIdx="1" presStyleCnt="4">
        <dgm:presLayoutVars>
          <dgm:chMax val="0"/>
          <dgm:bulletEnabled val="1"/>
        </dgm:presLayoutVars>
      </dgm:prSet>
      <dgm:spPr/>
      <dgm:t>
        <a:bodyPr/>
        <a:lstStyle/>
        <a:p>
          <a:endParaRPr lang="en-US"/>
        </a:p>
      </dgm:t>
    </dgm:pt>
    <dgm:pt modelId="{6B716C63-3773-4FCB-BC11-4DABA940D3F0}" type="pres">
      <dgm:prSet presAssocID="{1123C5F5-F546-4CED-9ADF-69E6413D1072}" presName="spacer" presStyleCnt="0"/>
      <dgm:spPr/>
      <dgm:t>
        <a:bodyPr/>
        <a:lstStyle/>
        <a:p>
          <a:endParaRPr lang="en-US"/>
        </a:p>
      </dgm:t>
    </dgm:pt>
    <dgm:pt modelId="{A16EB0D6-261B-477C-A969-313AEF6A3410}" type="pres">
      <dgm:prSet presAssocID="{FCC8EE34-6799-424C-94BD-78C0CC5F2A8A}" presName="parentText" presStyleLbl="node1" presStyleIdx="2" presStyleCnt="4">
        <dgm:presLayoutVars>
          <dgm:chMax val="0"/>
          <dgm:bulletEnabled val="1"/>
        </dgm:presLayoutVars>
      </dgm:prSet>
      <dgm:spPr/>
      <dgm:t>
        <a:bodyPr/>
        <a:lstStyle/>
        <a:p>
          <a:endParaRPr lang="en-US"/>
        </a:p>
      </dgm:t>
    </dgm:pt>
    <dgm:pt modelId="{7C5624E9-E98E-4D6E-9E54-EB4269084BE4}" type="pres">
      <dgm:prSet presAssocID="{590924D3-F1F9-42A8-9A08-9C280CB0D957}" presName="spacer" presStyleCnt="0"/>
      <dgm:spPr/>
      <dgm:t>
        <a:bodyPr/>
        <a:lstStyle/>
        <a:p>
          <a:endParaRPr lang="en-US"/>
        </a:p>
      </dgm:t>
    </dgm:pt>
    <dgm:pt modelId="{30F74DAD-2684-4DDD-AA32-C99007E6CDDD}" type="pres">
      <dgm:prSet presAssocID="{E681D83A-E3BB-415E-9290-F8CF2B7A6B1A}" presName="parentText" presStyleLbl="node1" presStyleIdx="3" presStyleCnt="4">
        <dgm:presLayoutVars>
          <dgm:chMax val="0"/>
          <dgm:bulletEnabled val="1"/>
        </dgm:presLayoutVars>
      </dgm:prSet>
      <dgm:spPr/>
      <dgm:t>
        <a:bodyPr/>
        <a:lstStyle/>
        <a:p>
          <a:endParaRPr lang="en-US"/>
        </a:p>
      </dgm:t>
    </dgm:pt>
  </dgm:ptLst>
  <dgm:cxnLst>
    <dgm:cxn modelId="{1F6F06D8-ACB8-4325-B8A5-457DB00D07F6}" type="presOf" srcId="{CA75DC57-4089-4412-B61B-13BE57798227}" destId="{C3BFC0CE-BE5F-4B4F-8C02-63E92C674732}" srcOrd="0" destOrd="0" presId="urn:microsoft.com/office/officeart/2005/8/layout/vList2"/>
    <dgm:cxn modelId="{DF9566C7-AA32-4371-A27B-02BA6ED77E7B}" srcId="{CA75DC57-4089-4412-B61B-13BE57798227}" destId="{E681D83A-E3BB-415E-9290-F8CF2B7A6B1A}" srcOrd="3" destOrd="0" parTransId="{C04F38B6-197D-412E-BDDA-FB3FEC19E9A2}" sibTransId="{7DDA7088-1F08-493E-A28B-808F4E139DBF}"/>
    <dgm:cxn modelId="{3CEDF040-B16E-4B19-B387-1B1D8EFB7448}" type="presOf" srcId="{E681D83A-E3BB-415E-9290-F8CF2B7A6B1A}" destId="{30F74DAD-2684-4DDD-AA32-C99007E6CDDD}" srcOrd="0" destOrd="0" presId="urn:microsoft.com/office/officeart/2005/8/layout/vList2"/>
    <dgm:cxn modelId="{158C591C-606C-4036-9204-C79094D676B7}" srcId="{CA75DC57-4089-4412-B61B-13BE57798227}" destId="{FCC8EE34-6799-424C-94BD-78C0CC5F2A8A}" srcOrd="2" destOrd="0" parTransId="{66A6CDDA-109B-4A9D-9771-CD11074BD87D}" sibTransId="{590924D3-F1F9-42A8-9A08-9C280CB0D957}"/>
    <dgm:cxn modelId="{58DEDCAB-5D10-4DD8-B613-438C31D74D06}" srcId="{CA75DC57-4089-4412-B61B-13BE57798227}" destId="{6B690F54-C88F-4CF8-9B40-20B64C6AC488}" srcOrd="0" destOrd="0" parTransId="{95B28553-1E60-47D5-8644-A174FBF7A447}" sibTransId="{ACBAD8F9-DDC6-44ED-9E3D-B59894A09264}"/>
    <dgm:cxn modelId="{453FB4AA-FA39-422C-A55F-4022AA65756A}" type="presOf" srcId="{6B690F54-C88F-4CF8-9B40-20B64C6AC488}" destId="{A6488127-0834-4DE3-8038-3347A661827D}" srcOrd="0" destOrd="0" presId="urn:microsoft.com/office/officeart/2005/8/layout/vList2"/>
    <dgm:cxn modelId="{A1448456-C215-452B-AADE-AAA8F517B8E6}" type="presOf" srcId="{FCC8EE34-6799-424C-94BD-78C0CC5F2A8A}" destId="{A16EB0D6-261B-477C-A969-313AEF6A3410}" srcOrd="0" destOrd="0" presId="urn:microsoft.com/office/officeart/2005/8/layout/vList2"/>
    <dgm:cxn modelId="{AFDD7E1E-A117-476A-805A-C920D385F5F7}" type="presOf" srcId="{15AC72A4-D173-426F-A7CC-0B9DBDD8DE70}" destId="{A94F0641-0A34-43D4-8BB4-9AA900CE7AD2}" srcOrd="0" destOrd="0" presId="urn:microsoft.com/office/officeart/2005/8/layout/vList2"/>
    <dgm:cxn modelId="{0F0A7899-4E01-465B-899E-F98C11945AA3}" srcId="{CA75DC57-4089-4412-B61B-13BE57798227}" destId="{15AC72A4-D173-426F-A7CC-0B9DBDD8DE70}" srcOrd="1" destOrd="0" parTransId="{0800C43D-03B7-46F7-9FC0-DF304DAEE6EB}" sibTransId="{1123C5F5-F546-4CED-9ADF-69E6413D1072}"/>
    <dgm:cxn modelId="{B47B345E-AB8D-49F6-83FA-AE729EA25C18}" type="presParOf" srcId="{C3BFC0CE-BE5F-4B4F-8C02-63E92C674732}" destId="{A6488127-0834-4DE3-8038-3347A661827D}" srcOrd="0" destOrd="0" presId="urn:microsoft.com/office/officeart/2005/8/layout/vList2"/>
    <dgm:cxn modelId="{B96E6BDA-0D01-4076-AC8D-311A35233F82}" type="presParOf" srcId="{C3BFC0CE-BE5F-4B4F-8C02-63E92C674732}" destId="{8D580D49-385E-44C7-B2DF-1079135C17A7}" srcOrd="1" destOrd="0" presId="urn:microsoft.com/office/officeart/2005/8/layout/vList2"/>
    <dgm:cxn modelId="{C2E6E528-83A6-4646-BB7F-F89193B6049C}" type="presParOf" srcId="{C3BFC0CE-BE5F-4B4F-8C02-63E92C674732}" destId="{A94F0641-0A34-43D4-8BB4-9AA900CE7AD2}" srcOrd="2" destOrd="0" presId="urn:microsoft.com/office/officeart/2005/8/layout/vList2"/>
    <dgm:cxn modelId="{DF269773-ABA4-4934-8907-23C65AB0E08E}" type="presParOf" srcId="{C3BFC0CE-BE5F-4B4F-8C02-63E92C674732}" destId="{6B716C63-3773-4FCB-BC11-4DABA940D3F0}" srcOrd="3" destOrd="0" presId="urn:microsoft.com/office/officeart/2005/8/layout/vList2"/>
    <dgm:cxn modelId="{39B16E61-664E-41F9-B3D0-CC05E95E1950}" type="presParOf" srcId="{C3BFC0CE-BE5F-4B4F-8C02-63E92C674732}" destId="{A16EB0D6-261B-477C-A969-313AEF6A3410}" srcOrd="4" destOrd="0" presId="urn:microsoft.com/office/officeart/2005/8/layout/vList2"/>
    <dgm:cxn modelId="{041CCF11-0104-4BCD-A219-B8672BF1E2F3}" type="presParOf" srcId="{C3BFC0CE-BE5F-4B4F-8C02-63E92C674732}" destId="{7C5624E9-E98E-4D6E-9E54-EB4269084BE4}" srcOrd="5" destOrd="0" presId="urn:microsoft.com/office/officeart/2005/8/layout/vList2"/>
    <dgm:cxn modelId="{D91E2A74-CE7B-47BE-A579-5F634EEF882F}" type="presParOf" srcId="{C3BFC0CE-BE5F-4B4F-8C02-63E92C674732}" destId="{30F74DAD-2684-4DDD-AA32-C99007E6CDDD}"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9D69168-4F84-488A-B8FE-FE5EA39B501B}" type="doc">
      <dgm:prSet loTypeId="urn:microsoft.com/office/officeart/2008/layout/VerticalCurvedList" loCatId="list" qsTypeId="urn:microsoft.com/office/officeart/2005/8/quickstyle/3d2" qsCatId="3D" csTypeId="urn:microsoft.com/office/officeart/2005/8/colors/accent2_2" csCatId="accent2" phldr="1"/>
      <dgm:spPr/>
      <dgm:t>
        <a:bodyPr/>
        <a:lstStyle/>
        <a:p>
          <a:endParaRPr lang="en-US"/>
        </a:p>
      </dgm:t>
    </dgm:pt>
    <dgm:pt modelId="{F170E7DC-0386-4061-8470-C3433B181250}">
      <dgm:prSet custT="1"/>
      <dgm:spPr/>
      <dgm:t>
        <a:bodyPr/>
        <a:lstStyle/>
        <a:p>
          <a:pPr rtl="0"/>
          <a:r>
            <a:rPr lang="en-US" sz="2800" b="0" i="0" smtClean="0"/>
            <a:t>N00-N08 Glomerular diseases</a:t>
          </a:r>
          <a:endParaRPr lang="en-US" sz="2800" b="0" i="0"/>
        </a:p>
      </dgm:t>
      <dgm:extLst>
        <a:ext uri="{E40237B7-FDA0-4F09-8148-C483321AD2D9}">
          <dgm14:cNvPr xmlns="" xmlns:dgm14="http://schemas.microsoft.com/office/drawing/2010/diagram" id="0" name="" descr="N00-N08 Glomerular diseases&#10;N10-N16 Renal tubulo-interstitial diseases&#10;N17-N19 Acute kidney failure &amp; chronic kidney disease&#10;N20-N23 Urolithiasis&#10;N25-N29 Other disorders of kidney &amp; ureter&#10;N30-N39 Other diseases of the urinary system&#10;N40-N53 Diseases of male genital organs&#10;"/>
        </a:ext>
      </dgm:extLst>
    </dgm:pt>
    <dgm:pt modelId="{BA359EB5-B234-4041-9631-EC49369D12D8}" type="parTrans" cxnId="{0EBCE5EA-5790-47F7-999A-E927A00F977C}">
      <dgm:prSet/>
      <dgm:spPr/>
      <dgm:t>
        <a:bodyPr/>
        <a:lstStyle/>
        <a:p>
          <a:endParaRPr lang="en-US" sz="2800" b="0" i="0"/>
        </a:p>
      </dgm:t>
    </dgm:pt>
    <dgm:pt modelId="{0397910C-181E-46F7-87CC-3A1EAD12F5F4}" type="sibTrans" cxnId="{0EBCE5EA-5790-47F7-999A-E927A00F977C}">
      <dgm:prSet/>
      <dgm:spPr/>
      <dgm:t>
        <a:bodyPr/>
        <a:lstStyle/>
        <a:p>
          <a:endParaRPr lang="en-US" sz="2800" b="0" i="0"/>
        </a:p>
      </dgm:t>
      <dgm:extLst>
        <a:ext uri="{E40237B7-FDA0-4F09-8148-C483321AD2D9}">
          <dgm14:cNvPr xmlns="" xmlns:dgm14="http://schemas.microsoft.com/office/drawing/2010/diagram" id="0" name="" descr="N00-N08 Glomerular diseases&#10;N10-N16 Renal tubulo-interstitial diseases&#10;N17-N19 Acute kidney failure &amp; chronic kidney disease&#10;N20-N23 Urolithiasis&#10;N25-N29 Other disorders of kidney &amp; ureter&#10;N30-N39 Other diseases of the urinary system&#10;N40-N53 Diseases of male genital organs&#10;"/>
        </a:ext>
      </dgm:extLst>
    </dgm:pt>
    <dgm:pt modelId="{5F2D83B8-C079-46D2-A14B-11126C442FED}">
      <dgm:prSet custT="1"/>
      <dgm:spPr/>
      <dgm:t>
        <a:bodyPr/>
        <a:lstStyle/>
        <a:p>
          <a:pPr rtl="0"/>
          <a:r>
            <a:rPr lang="en-US" sz="2500" b="0" i="0" dirty="0" smtClean="0"/>
            <a:t>N17-N19 Acute kidney failure &amp; chronic kidney disease</a:t>
          </a:r>
          <a:endParaRPr lang="en-US" sz="2500" b="0" i="0" dirty="0"/>
        </a:p>
      </dgm:t>
      <dgm:extLst>
        <a:ext uri="{E40237B7-FDA0-4F09-8148-C483321AD2D9}">
          <dgm14:cNvPr xmlns="" xmlns:dgm14="http://schemas.microsoft.com/office/drawing/2010/diagram" id="0" name="" descr="N00-N08 Glomerular diseases&#10;N10-N16 Renal tubulo-interstitial diseases&#10;N17-N19 Acute kidney failure &amp; chronic kidney disease&#10;N20-N23 Urolithiasis&#10;N25-N29 Other disorders of kidney &amp; ureter&#10;N30-N39 Other diseases of the urinary system&#10;N40-N53 Diseases of male genital organs&#10;"/>
        </a:ext>
      </dgm:extLst>
    </dgm:pt>
    <dgm:pt modelId="{68506807-AA79-4D0B-862D-716FCCC4C5F2}" type="parTrans" cxnId="{2D675C93-C793-40F7-8EF9-8A25D95E6522}">
      <dgm:prSet/>
      <dgm:spPr/>
      <dgm:t>
        <a:bodyPr/>
        <a:lstStyle/>
        <a:p>
          <a:endParaRPr lang="en-US" sz="2800" b="0" i="0"/>
        </a:p>
      </dgm:t>
    </dgm:pt>
    <dgm:pt modelId="{41595425-4ADE-43D4-B416-3282424147EF}" type="sibTrans" cxnId="{2D675C93-C793-40F7-8EF9-8A25D95E6522}">
      <dgm:prSet/>
      <dgm:spPr/>
      <dgm:t>
        <a:bodyPr/>
        <a:lstStyle/>
        <a:p>
          <a:endParaRPr lang="en-US" sz="2800" b="0" i="0"/>
        </a:p>
      </dgm:t>
    </dgm:pt>
    <dgm:pt modelId="{EB28FA74-E810-4988-995D-799AA0EFEACD}">
      <dgm:prSet custT="1"/>
      <dgm:spPr/>
      <dgm:t>
        <a:bodyPr/>
        <a:lstStyle/>
        <a:p>
          <a:pPr rtl="0"/>
          <a:r>
            <a:rPr lang="en-US" sz="2800" b="0" i="0" smtClean="0"/>
            <a:t>N20-N23 Urolithiasis</a:t>
          </a:r>
          <a:endParaRPr lang="en-US" sz="2800" b="0" i="0"/>
        </a:p>
      </dgm:t>
      <dgm:extLst>
        <a:ext uri="{E40237B7-FDA0-4F09-8148-C483321AD2D9}">
          <dgm14:cNvPr xmlns="" xmlns:dgm14="http://schemas.microsoft.com/office/drawing/2010/diagram" id="0" name="" descr="N00-N08 Glomerular diseases&#10;N10-N16 Renal tubulo-interstitial diseases&#10;N17-N19 Acute kidney failure &amp; chronic kidney disease&#10;N20-N23 Urolithiasis&#10;N25-N29 Other disorders of kidney &amp; ureter&#10;N30-N39 Other diseases of the urinary system&#10;N40-N53 Diseases of male genital organs&#10;"/>
        </a:ext>
      </dgm:extLst>
    </dgm:pt>
    <dgm:pt modelId="{4CEE4C01-67CB-46CF-B4F8-29D80DB05E68}" type="parTrans" cxnId="{EDD946A5-68DE-451F-9837-1FD161A49999}">
      <dgm:prSet/>
      <dgm:spPr/>
      <dgm:t>
        <a:bodyPr/>
        <a:lstStyle/>
        <a:p>
          <a:endParaRPr lang="en-US" sz="2800" b="0" i="0"/>
        </a:p>
      </dgm:t>
    </dgm:pt>
    <dgm:pt modelId="{5E789B88-A9C2-46E3-967E-61747499E25C}" type="sibTrans" cxnId="{EDD946A5-68DE-451F-9837-1FD161A49999}">
      <dgm:prSet/>
      <dgm:spPr/>
      <dgm:t>
        <a:bodyPr/>
        <a:lstStyle/>
        <a:p>
          <a:endParaRPr lang="en-US" sz="2800" b="0" i="0"/>
        </a:p>
      </dgm:t>
    </dgm:pt>
    <dgm:pt modelId="{8CC7743A-3F17-4C7A-9DFC-D5C8AC5150A4}">
      <dgm:prSet custT="1"/>
      <dgm:spPr/>
      <dgm:t>
        <a:bodyPr/>
        <a:lstStyle/>
        <a:p>
          <a:pPr rtl="0"/>
          <a:r>
            <a:rPr lang="en-US" sz="2800" b="0" i="0" smtClean="0"/>
            <a:t>N25-N29 Other disorders of kidney &amp; ureter</a:t>
          </a:r>
          <a:endParaRPr lang="en-US" sz="2800" b="0" i="0"/>
        </a:p>
      </dgm:t>
      <dgm:extLst>
        <a:ext uri="{E40237B7-FDA0-4F09-8148-C483321AD2D9}">
          <dgm14:cNvPr xmlns="" xmlns:dgm14="http://schemas.microsoft.com/office/drawing/2010/diagram" id="0" name="" descr="N00-N08 Glomerular diseases&#10;N10-N16 Renal tubulo-interstitial diseases&#10;N17-N19 Acute kidney failure &amp; chronic kidney disease&#10;N20-N23 Urolithiasis&#10;N25-N29 Other disorders of kidney &amp; ureter&#10;N30-N39 Other diseases of the urinary system&#10;N40-N53 Diseases of male genital organs&#10;"/>
        </a:ext>
      </dgm:extLst>
    </dgm:pt>
    <dgm:pt modelId="{76A4EE27-D6D5-4E1F-8C10-01B499CBFBBB}" type="parTrans" cxnId="{F2B88DBE-4A77-4E75-A69E-EEBC2C166C48}">
      <dgm:prSet/>
      <dgm:spPr/>
      <dgm:t>
        <a:bodyPr/>
        <a:lstStyle/>
        <a:p>
          <a:endParaRPr lang="en-US" sz="2800" b="0" i="0"/>
        </a:p>
      </dgm:t>
    </dgm:pt>
    <dgm:pt modelId="{1C1F2AA6-81B7-4391-81D6-CFDC89D0E700}" type="sibTrans" cxnId="{F2B88DBE-4A77-4E75-A69E-EEBC2C166C48}">
      <dgm:prSet/>
      <dgm:spPr/>
      <dgm:t>
        <a:bodyPr/>
        <a:lstStyle/>
        <a:p>
          <a:endParaRPr lang="en-US" sz="2800" b="0" i="0"/>
        </a:p>
      </dgm:t>
    </dgm:pt>
    <dgm:pt modelId="{7EBC3E58-73C9-4E2E-AE82-4FF91919F092}">
      <dgm:prSet custT="1"/>
      <dgm:spPr/>
      <dgm:t>
        <a:bodyPr/>
        <a:lstStyle/>
        <a:p>
          <a:pPr rtl="0"/>
          <a:r>
            <a:rPr lang="en-US" sz="2800" b="0" i="0" dirty="0" smtClean="0"/>
            <a:t>N30-N39 Other diseases of the urinary system</a:t>
          </a:r>
          <a:endParaRPr lang="en-US" sz="2800" b="0" i="0" dirty="0"/>
        </a:p>
      </dgm:t>
      <dgm:extLst>
        <a:ext uri="{E40237B7-FDA0-4F09-8148-C483321AD2D9}">
          <dgm14:cNvPr xmlns="" xmlns:dgm14="http://schemas.microsoft.com/office/drawing/2010/diagram" id="0" name="" descr="N00-N08 Glomerular diseases&#10;N10-N16 Renal tubulo-interstitial diseases&#10;N17-N19 Acute kidney failure &amp; chronic kidney disease&#10;N20-N23 Urolithiasis&#10;N25-N29 Other disorders of kidney &amp; ureter&#10;N30-N39 Other diseases of the urinary system&#10;N40-N53 Diseases of male genital organs&#10;"/>
        </a:ext>
      </dgm:extLst>
    </dgm:pt>
    <dgm:pt modelId="{6E40776B-5457-4A5E-B0F4-C0DD9B508E3F}" type="parTrans" cxnId="{0A492D84-0A06-41D3-AEAA-502ED34E9458}">
      <dgm:prSet/>
      <dgm:spPr/>
      <dgm:t>
        <a:bodyPr/>
        <a:lstStyle/>
        <a:p>
          <a:endParaRPr lang="en-US" sz="2800" b="0" i="0"/>
        </a:p>
      </dgm:t>
    </dgm:pt>
    <dgm:pt modelId="{6B03D29F-DD7B-470D-9969-13A6E25894F8}" type="sibTrans" cxnId="{0A492D84-0A06-41D3-AEAA-502ED34E9458}">
      <dgm:prSet/>
      <dgm:spPr/>
      <dgm:t>
        <a:bodyPr/>
        <a:lstStyle/>
        <a:p>
          <a:endParaRPr lang="en-US" sz="2800" b="0" i="0"/>
        </a:p>
      </dgm:t>
    </dgm:pt>
    <dgm:pt modelId="{6F71A28E-7DD2-42E1-BFA4-20957F983706}">
      <dgm:prSet custT="1"/>
      <dgm:spPr/>
      <dgm:t>
        <a:bodyPr/>
        <a:lstStyle/>
        <a:p>
          <a:pPr rtl="0"/>
          <a:r>
            <a:rPr lang="en-US" sz="2800" b="0" i="0" dirty="0" smtClean="0"/>
            <a:t>N40-N53 Diseases of male genital organs</a:t>
          </a:r>
          <a:endParaRPr lang="en-US" sz="2800" b="0" i="0" dirty="0"/>
        </a:p>
      </dgm:t>
      <dgm:extLst>
        <a:ext uri="{E40237B7-FDA0-4F09-8148-C483321AD2D9}">
          <dgm14:cNvPr xmlns="" xmlns:dgm14="http://schemas.microsoft.com/office/drawing/2010/diagram" id="0" name="" descr="N00-N08 Glomerular diseases&#10;N10-N16 Renal tubulo-interstitial diseases&#10;N17-N19 Acute kidney failure &amp; chronic kidney disease&#10;N20-N23 Urolithiasis&#10;N25-N29 Other disorders of kidney &amp; ureter&#10;N30-N39 Other diseases of the urinary system&#10;N40-N53 Diseases of male genital organs&#10;"/>
        </a:ext>
      </dgm:extLst>
    </dgm:pt>
    <dgm:pt modelId="{F6743B17-2F51-4354-8495-BE854A913CA3}" type="parTrans" cxnId="{9F624929-188C-490B-8E7D-983A90A0E1CA}">
      <dgm:prSet/>
      <dgm:spPr/>
      <dgm:t>
        <a:bodyPr/>
        <a:lstStyle/>
        <a:p>
          <a:endParaRPr lang="en-US" sz="2800" b="0" i="0"/>
        </a:p>
      </dgm:t>
    </dgm:pt>
    <dgm:pt modelId="{170C0B36-44F2-4778-BC90-A9896B4E4D03}" type="sibTrans" cxnId="{9F624929-188C-490B-8E7D-983A90A0E1CA}">
      <dgm:prSet/>
      <dgm:spPr/>
      <dgm:t>
        <a:bodyPr/>
        <a:lstStyle/>
        <a:p>
          <a:endParaRPr lang="en-US" sz="2800" b="0" i="0"/>
        </a:p>
      </dgm:t>
    </dgm:pt>
    <dgm:pt modelId="{F257AF98-4EE7-4FE3-AD46-C0C51242310E}">
      <dgm:prSet custT="1"/>
      <dgm:spPr/>
      <dgm:t>
        <a:bodyPr/>
        <a:lstStyle/>
        <a:p>
          <a:pPr rtl="0"/>
          <a:r>
            <a:rPr lang="en-US" sz="2800" b="0" i="0" dirty="0" smtClean="0"/>
            <a:t>N10-N16 Renal </a:t>
          </a:r>
          <a:r>
            <a:rPr lang="en-US" sz="2800" b="0" i="0" dirty="0" err="1" smtClean="0"/>
            <a:t>tubulo</a:t>
          </a:r>
          <a:r>
            <a:rPr lang="en-US" sz="2800" b="0" i="0" dirty="0" smtClean="0"/>
            <a:t>-interstitial diseases</a:t>
          </a:r>
          <a:endParaRPr lang="en-US" sz="2800" b="0" i="0" dirty="0"/>
        </a:p>
      </dgm:t>
      <dgm:extLst>
        <a:ext uri="{E40237B7-FDA0-4F09-8148-C483321AD2D9}">
          <dgm14:cNvPr xmlns="" xmlns:dgm14="http://schemas.microsoft.com/office/drawing/2010/diagram" id="0" name="" descr="N00-N08 Glomerular diseases&#10;N10-N16 Renal tubulo-interstitial diseases&#10;N17-N19 Acute kidney failure &amp; chronic kidney disease&#10;N20-N23 Urolithiasis&#10;N25-N29 Other disorders of kidney &amp; ureter&#10;N30-N39 Other diseases of the urinary system&#10;N40-N53 Diseases of male genital organs&#10;"/>
        </a:ext>
      </dgm:extLst>
    </dgm:pt>
    <dgm:pt modelId="{B1CC9BE7-CEF2-4576-828F-E0EDF87AF189}" type="parTrans" cxnId="{58B932AB-EE28-45F2-9CA4-2C4ED3B47DEA}">
      <dgm:prSet/>
      <dgm:spPr/>
      <dgm:t>
        <a:bodyPr/>
        <a:lstStyle/>
        <a:p>
          <a:endParaRPr lang="en-US" sz="2800" b="0" i="0"/>
        </a:p>
      </dgm:t>
    </dgm:pt>
    <dgm:pt modelId="{30AC183F-121D-4A17-9612-19550102F181}" type="sibTrans" cxnId="{58B932AB-EE28-45F2-9CA4-2C4ED3B47DEA}">
      <dgm:prSet/>
      <dgm:spPr/>
      <dgm:t>
        <a:bodyPr/>
        <a:lstStyle/>
        <a:p>
          <a:endParaRPr lang="en-US" sz="2800" b="0" i="0"/>
        </a:p>
      </dgm:t>
    </dgm:pt>
    <dgm:pt modelId="{2F06804E-5711-477B-AB1C-CB90BCB15814}" type="pres">
      <dgm:prSet presAssocID="{59D69168-4F84-488A-B8FE-FE5EA39B501B}" presName="Name0" presStyleCnt="0">
        <dgm:presLayoutVars>
          <dgm:chMax val="7"/>
          <dgm:chPref val="7"/>
          <dgm:dir/>
        </dgm:presLayoutVars>
      </dgm:prSet>
      <dgm:spPr/>
      <dgm:t>
        <a:bodyPr/>
        <a:lstStyle/>
        <a:p>
          <a:endParaRPr lang="en-US"/>
        </a:p>
      </dgm:t>
    </dgm:pt>
    <dgm:pt modelId="{B47F505F-810F-4ED7-A63C-736C8B7C1F6A}" type="pres">
      <dgm:prSet presAssocID="{59D69168-4F84-488A-B8FE-FE5EA39B501B}" presName="Name1" presStyleCnt="0"/>
      <dgm:spPr/>
      <dgm:t>
        <a:bodyPr/>
        <a:lstStyle/>
        <a:p>
          <a:endParaRPr lang="en-US"/>
        </a:p>
      </dgm:t>
    </dgm:pt>
    <dgm:pt modelId="{4662EF21-1FD3-4297-893D-FA06326F47B5}" type="pres">
      <dgm:prSet presAssocID="{59D69168-4F84-488A-B8FE-FE5EA39B501B}" presName="cycle" presStyleCnt="0"/>
      <dgm:spPr/>
      <dgm:t>
        <a:bodyPr/>
        <a:lstStyle/>
        <a:p>
          <a:endParaRPr lang="en-US"/>
        </a:p>
      </dgm:t>
    </dgm:pt>
    <dgm:pt modelId="{3C47D825-46E3-4823-B254-10E2D722E727}" type="pres">
      <dgm:prSet presAssocID="{59D69168-4F84-488A-B8FE-FE5EA39B501B}" presName="srcNode" presStyleLbl="node1" presStyleIdx="0" presStyleCnt="7"/>
      <dgm:spPr/>
      <dgm:t>
        <a:bodyPr/>
        <a:lstStyle/>
        <a:p>
          <a:endParaRPr lang="en-US"/>
        </a:p>
      </dgm:t>
    </dgm:pt>
    <dgm:pt modelId="{EEC4991B-4781-4FB0-827E-9B5673BAC13A}" type="pres">
      <dgm:prSet presAssocID="{59D69168-4F84-488A-B8FE-FE5EA39B501B}" presName="conn" presStyleLbl="parChTrans1D2" presStyleIdx="0" presStyleCnt="1"/>
      <dgm:spPr/>
      <dgm:t>
        <a:bodyPr/>
        <a:lstStyle/>
        <a:p>
          <a:endParaRPr lang="en-US"/>
        </a:p>
      </dgm:t>
    </dgm:pt>
    <dgm:pt modelId="{7832EF67-062B-4685-8547-C5C9282CA50B}" type="pres">
      <dgm:prSet presAssocID="{59D69168-4F84-488A-B8FE-FE5EA39B501B}" presName="extraNode" presStyleLbl="node1" presStyleIdx="0" presStyleCnt="7"/>
      <dgm:spPr/>
      <dgm:t>
        <a:bodyPr/>
        <a:lstStyle/>
        <a:p>
          <a:endParaRPr lang="en-US"/>
        </a:p>
      </dgm:t>
    </dgm:pt>
    <dgm:pt modelId="{89FCE7D2-4449-4A3A-B2D5-A51BEA579BEC}" type="pres">
      <dgm:prSet presAssocID="{59D69168-4F84-488A-B8FE-FE5EA39B501B}" presName="dstNode" presStyleLbl="node1" presStyleIdx="0" presStyleCnt="7"/>
      <dgm:spPr/>
      <dgm:t>
        <a:bodyPr/>
        <a:lstStyle/>
        <a:p>
          <a:endParaRPr lang="en-US"/>
        </a:p>
      </dgm:t>
    </dgm:pt>
    <dgm:pt modelId="{12AA8025-1C1B-4108-9309-FAF82F9E78A9}" type="pres">
      <dgm:prSet presAssocID="{F170E7DC-0386-4061-8470-C3433B181250}" presName="text_1" presStyleLbl="node1" presStyleIdx="0" presStyleCnt="7" custScaleX="87625" custLinFactNeighborX="-2069">
        <dgm:presLayoutVars>
          <dgm:bulletEnabled val="1"/>
        </dgm:presLayoutVars>
      </dgm:prSet>
      <dgm:spPr/>
      <dgm:t>
        <a:bodyPr/>
        <a:lstStyle/>
        <a:p>
          <a:endParaRPr lang="en-US"/>
        </a:p>
      </dgm:t>
    </dgm:pt>
    <dgm:pt modelId="{DDAE659F-891A-4F26-8D8F-459E1901EFF5}" type="pres">
      <dgm:prSet presAssocID="{F170E7DC-0386-4061-8470-C3433B181250}" presName="accent_1" presStyleCnt="0"/>
      <dgm:spPr/>
      <dgm:t>
        <a:bodyPr/>
        <a:lstStyle/>
        <a:p>
          <a:endParaRPr lang="en-US"/>
        </a:p>
      </dgm:t>
    </dgm:pt>
    <dgm:pt modelId="{F0686030-30DC-4A6C-8C63-194FAB4EB7EC}" type="pres">
      <dgm:prSet presAssocID="{F170E7DC-0386-4061-8470-C3433B181250}" presName="accentRepeatNode" presStyleLbl="solidFgAcc1" presStyleIdx="0" presStyleCnt="7"/>
      <dgm:spPr/>
      <dgm:t>
        <a:bodyPr/>
        <a:lstStyle/>
        <a:p>
          <a:endParaRPr lang="en-US"/>
        </a:p>
      </dgm:t>
      <dgm:extLst>
        <a:ext uri="{E40237B7-FDA0-4F09-8148-C483321AD2D9}">
          <dgm14:cNvPr xmlns="" xmlns:dgm14="http://schemas.microsoft.com/office/drawing/2010/diagram" id="0" name="" descr="N00-N08 Glomerular diseases&#10;N10-N16 Renal tubulo-interstitial diseases&#10;N17-N19 Acute kidney failure &amp; chronic kidney disease&#10;N20-N23 Urolithiasis&#10;N25-N29 Other disorders of kidney &amp; ureter&#10;N30-N39 Other diseases of the urinary system&#10;N40-N53 Diseases of male genital organs&#10;"/>
        </a:ext>
      </dgm:extLst>
    </dgm:pt>
    <dgm:pt modelId="{89261C00-1774-47F8-8A1D-0DFF6EA91C9F}" type="pres">
      <dgm:prSet presAssocID="{F257AF98-4EE7-4FE3-AD46-C0C51242310E}" presName="text_2" presStyleLbl="node1" presStyleIdx="1" presStyleCnt="7" custScaleX="93158">
        <dgm:presLayoutVars>
          <dgm:bulletEnabled val="1"/>
        </dgm:presLayoutVars>
      </dgm:prSet>
      <dgm:spPr/>
      <dgm:t>
        <a:bodyPr/>
        <a:lstStyle/>
        <a:p>
          <a:endParaRPr lang="en-US"/>
        </a:p>
      </dgm:t>
    </dgm:pt>
    <dgm:pt modelId="{DEA5DFB4-D809-4F7B-AFF6-7A7764EB90B5}" type="pres">
      <dgm:prSet presAssocID="{F257AF98-4EE7-4FE3-AD46-C0C51242310E}" presName="accent_2" presStyleCnt="0"/>
      <dgm:spPr/>
      <dgm:t>
        <a:bodyPr/>
        <a:lstStyle/>
        <a:p>
          <a:endParaRPr lang="en-US"/>
        </a:p>
      </dgm:t>
    </dgm:pt>
    <dgm:pt modelId="{49DB0254-5730-4257-A8C8-E2686EF468BA}" type="pres">
      <dgm:prSet presAssocID="{F257AF98-4EE7-4FE3-AD46-C0C51242310E}" presName="accentRepeatNode" presStyleLbl="solidFgAcc1" presStyleIdx="1" presStyleCnt="7"/>
      <dgm:spPr/>
      <dgm:t>
        <a:bodyPr/>
        <a:lstStyle/>
        <a:p>
          <a:endParaRPr lang="en-US"/>
        </a:p>
      </dgm:t>
      <dgm:extLst>
        <a:ext uri="{E40237B7-FDA0-4F09-8148-C483321AD2D9}">
          <dgm14:cNvPr xmlns="" xmlns:dgm14="http://schemas.microsoft.com/office/drawing/2010/diagram" id="0" name="" descr="N00-N08 Glomerular diseases&#10;N10-N16 Renal tubulo-interstitial diseases&#10;N17-N19 Acute kidney failure &amp; chronic kidney disease&#10;N20-N23 Urolithiasis&#10;N25-N29 Other disorders of kidney &amp; ureter&#10;N30-N39 Other diseases of the urinary system&#10;N40-N53 Diseases of male genital organs&#10;"/>
        </a:ext>
      </dgm:extLst>
    </dgm:pt>
    <dgm:pt modelId="{ABFE3BAF-1BB7-4A22-9427-C921FB702CC3}" type="pres">
      <dgm:prSet presAssocID="{5F2D83B8-C079-46D2-A14B-11126C442FED}" presName="text_3" presStyleLbl="node1" presStyleIdx="2" presStyleCnt="7" custScaleX="96497" custLinFactNeighborX="-1380" custLinFactNeighborY="11788">
        <dgm:presLayoutVars>
          <dgm:bulletEnabled val="1"/>
        </dgm:presLayoutVars>
      </dgm:prSet>
      <dgm:spPr/>
      <dgm:t>
        <a:bodyPr/>
        <a:lstStyle/>
        <a:p>
          <a:endParaRPr lang="en-US"/>
        </a:p>
      </dgm:t>
    </dgm:pt>
    <dgm:pt modelId="{6A7381DE-47FE-40A3-A4B1-7040EFC7AA9D}" type="pres">
      <dgm:prSet presAssocID="{5F2D83B8-C079-46D2-A14B-11126C442FED}" presName="accent_3" presStyleCnt="0"/>
      <dgm:spPr/>
      <dgm:t>
        <a:bodyPr/>
        <a:lstStyle/>
        <a:p>
          <a:endParaRPr lang="en-US"/>
        </a:p>
      </dgm:t>
    </dgm:pt>
    <dgm:pt modelId="{8296CD9A-5C17-41C0-B8E1-1AD04037F032}" type="pres">
      <dgm:prSet presAssocID="{5F2D83B8-C079-46D2-A14B-11126C442FED}" presName="accentRepeatNode" presStyleLbl="solidFgAcc1" presStyleIdx="2" presStyleCnt="7"/>
      <dgm:spPr/>
      <dgm:t>
        <a:bodyPr/>
        <a:lstStyle/>
        <a:p>
          <a:endParaRPr lang="en-US"/>
        </a:p>
      </dgm:t>
      <dgm:extLst>
        <a:ext uri="{E40237B7-FDA0-4F09-8148-C483321AD2D9}">
          <dgm14:cNvPr xmlns="" xmlns:dgm14="http://schemas.microsoft.com/office/drawing/2010/diagram" id="0" name="" descr="N00-N08 Glomerular diseases&#10;N10-N16 Renal tubulo-interstitial diseases&#10;N17-N19 Acute kidney failure &amp; chronic kidney disease&#10;N20-N23 Urolithiasis&#10;N25-N29 Other disorders of kidney &amp; ureter&#10;N30-N39 Other diseases of the urinary system&#10;N40-N53 Diseases of male genital organs&#10;"/>
        </a:ext>
      </dgm:extLst>
    </dgm:pt>
    <dgm:pt modelId="{9A568408-5774-43C8-A4C9-53A55BA58BDC}" type="pres">
      <dgm:prSet presAssocID="{EB28FA74-E810-4988-995D-799AA0EFEACD}" presName="text_4" presStyleLbl="node1" presStyleIdx="3" presStyleCnt="7" custScaleX="97614">
        <dgm:presLayoutVars>
          <dgm:bulletEnabled val="1"/>
        </dgm:presLayoutVars>
      </dgm:prSet>
      <dgm:spPr/>
      <dgm:t>
        <a:bodyPr/>
        <a:lstStyle/>
        <a:p>
          <a:endParaRPr lang="en-US"/>
        </a:p>
      </dgm:t>
    </dgm:pt>
    <dgm:pt modelId="{7B31BAC1-2417-459D-B666-2652F9A9807D}" type="pres">
      <dgm:prSet presAssocID="{EB28FA74-E810-4988-995D-799AA0EFEACD}" presName="accent_4" presStyleCnt="0"/>
      <dgm:spPr/>
      <dgm:t>
        <a:bodyPr/>
        <a:lstStyle/>
        <a:p>
          <a:endParaRPr lang="en-US"/>
        </a:p>
      </dgm:t>
    </dgm:pt>
    <dgm:pt modelId="{FD921ED5-39B4-4A97-A94F-F277B1722345}" type="pres">
      <dgm:prSet presAssocID="{EB28FA74-E810-4988-995D-799AA0EFEACD}" presName="accentRepeatNode" presStyleLbl="solidFgAcc1" presStyleIdx="3" presStyleCnt="7"/>
      <dgm:spPr/>
      <dgm:t>
        <a:bodyPr/>
        <a:lstStyle/>
        <a:p>
          <a:endParaRPr lang="en-US"/>
        </a:p>
      </dgm:t>
      <dgm:extLst>
        <a:ext uri="{E40237B7-FDA0-4F09-8148-C483321AD2D9}">
          <dgm14:cNvPr xmlns="" xmlns:dgm14="http://schemas.microsoft.com/office/drawing/2010/diagram" id="0" name="" descr="N00-N08 Glomerular diseases&#10;N10-N16 Renal tubulo-interstitial diseases&#10;N17-N19 Acute kidney failure &amp; chronic kidney disease&#10;N20-N23 Urolithiasis&#10;N25-N29 Other disorders of kidney &amp; ureter&#10;N30-N39 Other diseases of the urinary system&#10;N40-N53 Diseases of male genital organs&#10;"/>
        </a:ext>
      </dgm:extLst>
    </dgm:pt>
    <dgm:pt modelId="{0DE2C137-4E81-425B-9619-4E91435BB0F9}" type="pres">
      <dgm:prSet presAssocID="{8CC7743A-3F17-4C7A-9DFC-D5C8AC5150A4}" presName="text_5" presStyleLbl="node1" presStyleIdx="4" presStyleCnt="7" custScaleX="96497">
        <dgm:presLayoutVars>
          <dgm:bulletEnabled val="1"/>
        </dgm:presLayoutVars>
      </dgm:prSet>
      <dgm:spPr/>
      <dgm:t>
        <a:bodyPr/>
        <a:lstStyle/>
        <a:p>
          <a:endParaRPr lang="en-US"/>
        </a:p>
      </dgm:t>
    </dgm:pt>
    <dgm:pt modelId="{12FB3FDF-BF29-41F0-BFC1-B23E865D3559}" type="pres">
      <dgm:prSet presAssocID="{8CC7743A-3F17-4C7A-9DFC-D5C8AC5150A4}" presName="accent_5" presStyleCnt="0"/>
      <dgm:spPr/>
      <dgm:t>
        <a:bodyPr/>
        <a:lstStyle/>
        <a:p>
          <a:endParaRPr lang="en-US"/>
        </a:p>
      </dgm:t>
    </dgm:pt>
    <dgm:pt modelId="{4CD4E12C-82ED-4C1C-8DEE-81F30D380DC8}" type="pres">
      <dgm:prSet presAssocID="{8CC7743A-3F17-4C7A-9DFC-D5C8AC5150A4}" presName="accentRepeatNode" presStyleLbl="solidFgAcc1" presStyleIdx="4" presStyleCnt="7"/>
      <dgm:spPr/>
      <dgm:t>
        <a:bodyPr/>
        <a:lstStyle/>
        <a:p>
          <a:endParaRPr lang="en-US"/>
        </a:p>
      </dgm:t>
      <dgm:extLst>
        <a:ext uri="{E40237B7-FDA0-4F09-8148-C483321AD2D9}">
          <dgm14:cNvPr xmlns="" xmlns:dgm14="http://schemas.microsoft.com/office/drawing/2010/diagram" id="0" name="" descr="N00-N08 Glomerular diseases&#10;N10-N16 Renal tubulo-interstitial diseases&#10;N17-N19 Acute kidney failure &amp; chronic kidney disease&#10;N20-N23 Urolithiasis&#10;N25-N29 Other disorders of kidney &amp; ureter&#10;N30-N39 Other diseases of the urinary system&#10;N40-N53 Diseases of male genital organs&#10;"/>
        </a:ext>
      </dgm:extLst>
    </dgm:pt>
    <dgm:pt modelId="{1BEC9367-FC97-41D4-8D58-F54024471B46}" type="pres">
      <dgm:prSet presAssocID="{7EBC3E58-73C9-4E2E-AE82-4FF91919F092}" presName="text_6" presStyleLbl="node1" presStyleIdx="5" presStyleCnt="7" custScaleX="93158">
        <dgm:presLayoutVars>
          <dgm:bulletEnabled val="1"/>
        </dgm:presLayoutVars>
      </dgm:prSet>
      <dgm:spPr/>
      <dgm:t>
        <a:bodyPr/>
        <a:lstStyle/>
        <a:p>
          <a:endParaRPr lang="en-US"/>
        </a:p>
      </dgm:t>
    </dgm:pt>
    <dgm:pt modelId="{A634F1B3-DA1A-408A-92AC-5CEE53402D71}" type="pres">
      <dgm:prSet presAssocID="{7EBC3E58-73C9-4E2E-AE82-4FF91919F092}" presName="accent_6" presStyleCnt="0"/>
      <dgm:spPr/>
      <dgm:t>
        <a:bodyPr/>
        <a:lstStyle/>
        <a:p>
          <a:endParaRPr lang="en-US"/>
        </a:p>
      </dgm:t>
    </dgm:pt>
    <dgm:pt modelId="{FA52AC05-2197-483A-BB1A-0D9828710D5D}" type="pres">
      <dgm:prSet presAssocID="{7EBC3E58-73C9-4E2E-AE82-4FF91919F092}" presName="accentRepeatNode" presStyleLbl="solidFgAcc1" presStyleIdx="5" presStyleCnt="7"/>
      <dgm:spPr/>
      <dgm:t>
        <a:bodyPr/>
        <a:lstStyle/>
        <a:p>
          <a:endParaRPr lang="en-US"/>
        </a:p>
      </dgm:t>
      <dgm:extLst>
        <a:ext uri="{E40237B7-FDA0-4F09-8148-C483321AD2D9}">
          <dgm14:cNvPr xmlns="" xmlns:dgm14="http://schemas.microsoft.com/office/drawing/2010/diagram" id="0" name="" descr="N00-N08 Glomerular diseases&#10;N10-N16 Renal tubulo-interstitial diseases&#10;N17-N19 Acute kidney failure &amp; chronic kidney disease&#10;N20-N23 Urolithiasis&#10;N25-N29 Other disorders of kidney &amp; ureter&#10;N30-N39 Other diseases of the urinary system&#10;N40-N53 Diseases of male genital organs&#10;"/>
        </a:ext>
      </dgm:extLst>
    </dgm:pt>
    <dgm:pt modelId="{A2D4A687-8236-4129-A052-6CC2F4335D17}" type="pres">
      <dgm:prSet presAssocID="{6F71A28E-7DD2-42E1-BFA4-20957F983706}" presName="text_7" presStyleLbl="node1" presStyleIdx="6" presStyleCnt="7" custScaleX="87625" custLinFactNeighborX="-2069">
        <dgm:presLayoutVars>
          <dgm:bulletEnabled val="1"/>
        </dgm:presLayoutVars>
      </dgm:prSet>
      <dgm:spPr/>
      <dgm:t>
        <a:bodyPr/>
        <a:lstStyle/>
        <a:p>
          <a:endParaRPr lang="en-US"/>
        </a:p>
      </dgm:t>
    </dgm:pt>
    <dgm:pt modelId="{CE8287E0-6544-41F6-B448-4A4954F4B6F6}" type="pres">
      <dgm:prSet presAssocID="{6F71A28E-7DD2-42E1-BFA4-20957F983706}" presName="accent_7" presStyleCnt="0"/>
      <dgm:spPr/>
      <dgm:t>
        <a:bodyPr/>
        <a:lstStyle/>
        <a:p>
          <a:endParaRPr lang="en-US"/>
        </a:p>
      </dgm:t>
    </dgm:pt>
    <dgm:pt modelId="{E401CA67-926A-4D5D-8245-2077F7123E97}" type="pres">
      <dgm:prSet presAssocID="{6F71A28E-7DD2-42E1-BFA4-20957F983706}" presName="accentRepeatNode" presStyleLbl="solidFgAcc1" presStyleIdx="6" presStyleCnt="7"/>
      <dgm:spPr/>
      <dgm:t>
        <a:bodyPr/>
        <a:lstStyle/>
        <a:p>
          <a:endParaRPr lang="en-US"/>
        </a:p>
      </dgm:t>
      <dgm:extLst>
        <a:ext uri="{E40237B7-FDA0-4F09-8148-C483321AD2D9}">
          <dgm14:cNvPr xmlns="" xmlns:dgm14="http://schemas.microsoft.com/office/drawing/2010/diagram" id="0" name="" descr="N00-N08 Glomerular diseases&#10;N10-N16 Renal tubulo-interstitial diseases&#10;N17-N19 Acute kidney failure &amp; chronic kidney disease&#10;N20-N23 Urolithiasis&#10;N25-N29 Other disorders of kidney &amp; ureter&#10;N30-N39 Other diseases of the urinary system&#10;N40-N53 Diseases of male genital organs&#10;"/>
        </a:ext>
      </dgm:extLst>
    </dgm:pt>
  </dgm:ptLst>
  <dgm:cxnLst>
    <dgm:cxn modelId="{4EADA9DF-94A2-41DE-8C83-453953C1FA0C}" type="presOf" srcId="{5F2D83B8-C079-46D2-A14B-11126C442FED}" destId="{ABFE3BAF-1BB7-4A22-9427-C921FB702CC3}" srcOrd="0" destOrd="0" presId="urn:microsoft.com/office/officeart/2008/layout/VerticalCurvedList"/>
    <dgm:cxn modelId="{0A492D84-0A06-41D3-AEAA-502ED34E9458}" srcId="{59D69168-4F84-488A-B8FE-FE5EA39B501B}" destId="{7EBC3E58-73C9-4E2E-AE82-4FF91919F092}" srcOrd="5" destOrd="0" parTransId="{6E40776B-5457-4A5E-B0F4-C0DD9B508E3F}" sibTransId="{6B03D29F-DD7B-470D-9969-13A6E25894F8}"/>
    <dgm:cxn modelId="{F2B88DBE-4A77-4E75-A69E-EEBC2C166C48}" srcId="{59D69168-4F84-488A-B8FE-FE5EA39B501B}" destId="{8CC7743A-3F17-4C7A-9DFC-D5C8AC5150A4}" srcOrd="4" destOrd="0" parTransId="{76A4EE27-D6D5-4E1F-8C10-01B499CBFBBB}" sibTransId="{1C1F2AA6-81B7-4391-81D6-CFDC89D0E700}"/>
    <dgm:cxn modelId="{F785125C-2A51-4527-9D9B-0574D6AE9652}" type="presOf" srcId="{F257AF98-4EE7-4FE3-AD46-C0C51242310E}" destId="{89261C00-1774-47F8-8A1D-0DFF6EA91C9F}" srcOrd="0" destOrd="0" presId="urn:microsoft.com/office/officeart/2008/layout/VerticalCurvedList"/>
    <dgm:cxn modelId="{B6394592-3DB0-438E-8769-D5F96E0AFF24}" type="presOf" srcId="{8CC7743A-3F17-4C7A-9DFC-D5C8AC5150A4}" destId="{0DE2C137-4E81-425B-9619-4E91435BB0F9}" srcOrd="0" destOrd="0" presId="urn:microsoft.com/office/officeart/2008/layout/VerticalCurvedList"/>
    <dgm:cxn modelId="{0EBCE5EA-5790-47F7-999A-E927A00F977C}" srcId="{59D69168-4F84-488A-B8FE-FE5EA39B501B}" destId="{F170E7DC-0386-4061-8470-C3433B181250}" srcOrd="0" destOrd="0" parTransId="{BA359EB5-B234-4041-9631-EC49369D12D8}" sibTransId="{0397910C-181E-46F7-87CC-3A1EAD12F5F4}"/>
    <dgm:cxn modelId="{96730EFF-A339-4857-AAA9-E99A0622BF7B}" type="presOf" srcId="{EB28FA74-E810-4988-995D-799AA0EFEACD}" destId="{9A568408-5774-43C8-A4C9-53A55BA58BDC}" srcOrd="0" destOrd="0" presId="urn:microsoft.com/office/officeart/2008/layout/VerticalCurvedList"/>
    <dgm:cxn modelId="{2D675C93-C793-40F7-8EF9-8A25D95E6522}" srcId="{59D69168-4F84-488A-B8FE-FE5EA39B501B}" destId="{5F2D83B8-C079-46D2-A14B-11126C442FED}" srcOrd="2" destOrd="0" parTransId="{68506807-AA79-4D0B-862D-716FCCC4C5F2}" sibTransId="{41595425-4ADE-43D4-B416-3282424147EF}"/>
    <dgm:cxn modelId="{0060573C-EEEC-4475-93F2-09F0B280FD4F}" type="presOf" srcId="{59D69168-4F84-488A-B8FE-FE5EA39B501B}" destId="{2F06804E-5711-477B-AB1C-CB90BCB15814}" srcOrd="0" destOrd="0" presId="urn:microsoft.com/office/officeart/2008/layout/VerticalCurvedList"/>
    <dgm:cxn modelId="{96E69F3F-8EF5-4DE3-9928-D8B984BD9AE5}" type="presOf" srcId="{7EBC3E58-73C9-4E2E-AE82-4FF91919F092}" destId="{1BEC9367-FC97-41D4-8D58-F54024471B46}" srcOrd="0" destOrd="0" presId="urn:microsoft.com/office/officeart/2008/layout/VerticalCurvedList"/>
    <dgm:cxn modelId="{119B2F1D-CC0B-4C59-9F0E-0CD95C827831}" type="presOf" srcId="{6F71A28E-7DD2-42E1-BFA4-20957F983706}" destId="{A2D4A687-8236-4129-A052-6CC2F4335D17}" srcOrd="0" destOrd="0" presId="urn:microsoft.com/office/officeart/2008/layout/VerticalCurvedList"/>
    <dgm:cxn modelId="{18009BE9-3CF8-4292-ACB8-01B2DF983E3C}" type="presOf" srcId="{0397910C-181E-46F7-87CC-3A1EAD12F5F4}" destId="{EEC4991B-4781-4FB0-827E-9B5673BAC13A}" srcOrd="0" destOrd="0" presId="urn:microsoft.com/office/officeart/2008/layout/VerticalCurvedList"/>
    <dgm:cxn modelId="{EDD946A5-68DE-451F-9837-1FD161A49999}" srcId="{59D69168-4F84-488A-B8FE-FE5EA39B501B}" destId="{EB28FA74-E810-4988-995D-799AA0EFEACD}" srcOrd="3" destOrd="0" parTransId="{4CEE4C01-67CB-46CF-B4F8-29D80DB05E68}" sibTransId="{5E789B88-A9C2-46E3-967E-61747499E25C}"/>
    <dgm:cxn modelId="{9F624929-188C-490B-8E7D-983A90A0E1CA}" srcId="{59D69168-4F84-488A-B8FE-FE5EA39B501B}" destId="{6F71A28E-7DD2-42E1-BFA4-20957F983706}" srcOrd="6" destOrd="0" parTransId="{F6743B17-2F51-4354-8495-BE854A913CA3}" sibTransId="{170C0B36-44F2-4778-BC90-A9896B4E4D03}"/>
    <dgm:cxn modelId="{C5F11676-BF98-487F-B1E2-D1F8D5B18433}" type="presOf" srcId="{F170E7DC-0386-4061-8470-C3433B181250}" destId="{12AA8025-1C1B-4108-9309-FAF82F9E78A9}" srcOrd="0" destOrd="0" presId="urn:microsoft.com/office/officeart/2008/layout/VerticalCurvedList"/>
    <dgm:cxn modelId="{58B932AB-EE28-45F2-9CA4-2C4ED3B47DEA}" srcId="{59D69168-4F84-488A-B8FE-FE5EA39B501B}" destId="{F257AF98-4EE7-4FE3-AD46-C0C51242310E}" srcOrd="1" destOrd="0" parTransId="{B1CC9BE7-CEF2-4576-828F-E0EDF87AF189}" sibTransId="{30AC183F-121D-4A17-9612-19550102F181}"/>
    <dgm:cxn modelId="{2AA65397-A73F-4060-B148-B874823622E0}" type="presParOf" srcId="{2F06804E-5711-477B-AB1C-CB90BCB15814}" destId="{B47F505F-810F-4ED7-A63C-736C8B7C1F6A}" srcOrd="0" destOrd="0" presId="urn:microsoft.com/office/officeart/2008/layout/VerticalCurvedList"/>
    <dgm:cxn modelId="{3692F6F3-BE2F-4913-8562-AE83FE33FF0D}" type="presParOf" srcId="{B47F505F-810F-4ED7-A63C-736C8B7C1F6A}" destId="{4662EF21-1FD3-4297-893D-FA06326F47B5}" srcOrd="0" destOrd="0" presId="urn:microsoft.com/office/officeart/2008/layout/VerticalCurvedList"/>
    <dgm:cxn modelId="{3A4038E9-DB3D-4C1E-800D-2139A8716891}" type="presParOf" srcId="{4662EF21-1FD3-4297-893D-FA06326F47B5}" destId="{3C47D825-46E3-4823-B254-10E2D722E727}" srcOrd="0" destOrd="0" presId="urn:microsoft.com/office/officeart/2008/layout/VerticalCurvedList"/>
    <dgm:cxn modelId="{438CF888-59BA-4657-ADF3-87034099C20B}" type="presParOf" srcId="{4662EF21-1FD3-4297-893D-FA06326F47B5}" destId="{EEC4991B-4781-4FB0-827E-9B5673BAC13A}" srcOrd="1" destOrd="0" presId="urn:microsoft.com/office/officeart/2008/layout/VerticalCurvedList"/>
    <dgm:cxn modelId="{6990DBBA-C1BD-4BFD-B03D-933864EB4822}" type="presParOf" srcId="{4662EF21-1FD3-4297-893D-FA06326F47B5}" destId="{7832EF67-062B-4685-8547-C5C9282CA50B}" srcOrd="2" destOrd="0" presId="urn:microsoft.com/office/officeart/2008/layout/VerticalCurvedList"/>
    <dgm:cxn modelId="{8B1B9FBF-7C47-4BAA-AF4A-D9D47E2E16A9}" type="presParOf" srcId="{4662EF21-1FD3-4297-893D-FA06326F47B5}" destId="{89FCE7D2-4449-4A3A-B2D5-A51BEA579BEC}" srcOrd="3" destOrd="0" presId="urn:microsoft.com/office/officeart/2008/layout/VerticalCurvedList"/>
    <dgm:cxn modelId="{AD12B37B-C161-4C7C-A415-4DEDC5DAA458}" type="presParOf" srcId="{B47F505F-810F-4ED7-A63C-736C8B7C1F6A}" destId="{12AA8025-1C1B-4108-9309-FAF82F9E78A9}" srcOrd="1" destOrd="0" presId="urn:microsoft.com/office/officeart/2008/layout/VerticalCurvedList"/>
    <dgm:cxn modelId="{D044E467-5FAC-4563-835D-62262020F1EC}" type="presParOf" srcId="{B47F505F-810F-4ED7-A63C-736C8B7C1F6A}" destId="{DDAE659F-891A-4F26-8D8F-459E1901EFF5}" srcOrd="2" destOrd="0" presId="urn:microsoft.com/office/officeart/2008/layout/VerticalCurvedList"/>
    <dgm:cxn modelId="{AE4A7985-D1C5-471D-B581-D2CD6B699F1D}" type="presParOf" srcId="{DDAE659F-891A-4F26-8D8F-459E1901EFF5}" destId="{F0686030-30DC-4A6C-8C63-194FAB4EB7EC}" srcOrd="0" destOrd="0" presId="urn:microsoft.com/office/officeart/2008/layout/VerticalCurvedList"/>
    <dgm:cxn modelId="{1782BBFC-9E51-4E59-BAF9-E0728535590B}" type="presParOf" srcId="{B47F505F-810F-4ED7-A63C-736C8B7C1F6A}" destId="{89261C00-1774-47F8-8A1D-0DFF6EA91C9F}" srcOrd="3" destOrd="0" presId="urn:microsoft.com/office/officeart/2008/layout/VerticalCurvedList"/>
    <dgm:cxn modelId="{31618E4C-14B6-4F48-B2D2-575C19540F34}" type="presParOf" srcId="{B47F505F-810F-4ED7-A63C-736C8B7C1F6A}" destId="{DEA5DFB4-D809-4F7B-AFF6-7A7764EB90B5}" srcOrd="4" destOrd="0" presId="urn:microsoft.com/office/officeart/2008/layout/VerticalCurvedList"/>
    <dgm:cxn modelId="{44C6EBE0-FD29-4CE3-BF6A-1DF4D911775D}" type="presParOf" srcId="{DEA5DFB4-D809-4F7B-AFF6-7A7764EB90B5}" destId="{49DB0254-5730-4257-A8C8-E2686EF468BA}" srcOrd="0" destOrd="0" presId="urn:microsoft.com/office/officeart/2008/layout/VerticalCurvedList"/>
    <dgm:cxn modelId="{67A064A6-A8DE-4656-B49E-784B10F62E40}" type="presParOf" srcId="{B47F505F-810F-4ED7-A63C-736C8B7C1F6A}" destId="{ABFE3BAF-1BB7-4A22-9427-C921FB702CC3}" srcOrd="5" destOrd="0" presId="urn:microsoft.com/office/officeart/2008/layout/VerticalCurvedList"/>
    <dgm:cxn modelId="{6A162FAC-7A4F-48F6-BB46-D549AC690471}" type="presParOf" srcId="{B47F505F-810F-4ED7-A63C-736C8B7C1F6A}" destId="{6A7381DE-47FE-40A3-A4B1-7040EFC7AA9D}" srcOrd="6" destOrd="0" presId="urn:microsoft.com/office/officeart/2008/layout/VerticalCurvedList"/>
    <dgm:cxn modelId="{D04FC75B-EA1F-4F76-825D-6D8EB83BA34A}" type="presParOf" srcId="{6A7381DE-47FE-40A3-A4B1-7040EFC7AA9D}" destId="{8296CD9A-5C17-41C0-B8E1-1AD04037F032}" srcOrd="0" destOrd="0" presId="urn:microsoft.com/office/officeart/2008/layout/VerticalCurvedList"/>
    <dgm:cxn modelId="{A9810E1E-9474-465D-A601-129D766064B2}" type="presParOf" srcId="{B47F505F-810F-4ED7-A63C-736C8B7C1F6A}" destId="{9A568408-5774-43C8-A4C9-53A55BA58BDC}" srcOrd="7" destOrd="0" presId="urn:microsoft.com/office/officeart/2008/layout/VerticalCurvedList"/>
    <dgm:cxn modelId="{E2253698-D476-4E0E-8296-9740F585160B}" type="presParOf" srcId="{B47F505F-810F-4ED7-A63C-736C8B7C1F6A}" destId="{7B31BAC1-2417-459D-B666-2652F9A9807D}" srcOrd="8" destOrd="0" presId="urn:microsoft.com/office/officeart/2008/layout/VerticalCurvedList"/>
    <dgm:cxn modelId="{C1650EAD-A8A1-438F-8AB1-0AA4FF2CC767}" type="presParOf" srcId="{7B31BAC1-2417-459D-B666-2652F9A9807D}" destId="{FD921ED5-39B4-4A97-A94F-F277B1722345}" srcOrd="0" destOrd="0" presId="urn:microsoft.com/office/officeart/2008/layout/VerticalCurvedList"/>
    <dgm:cxn modelId="{733C00A6-2475-44E1-9F52-A3B3CEA77242}" type="presParOf" srcId="{B47F505F-810F-4ED7-A63C-736C8B7C1F6A}" destId="{0DE2C137-4E81-425B-9619-4E91435BB0F9}" srcOrd="9" destOrd="0" presId="urn:microsoft.com/office/officeart/2008/layout/VerticalCurvedList"/>
    <dgm:cxn modelId="{248F8F77-F789-4F70-B283-21F87879AD66}" type="presParOf" srcId="{B47F505F-810F-4ED7-A63C-736C8B7C1F6A}" destId="{12FB3FDF-BF29-41F0-BFC1-B23E865D3559}" srcOrd="10" destOrd="0" presId="urn:microsoft.com/office/officeart/2008/layout/VerticalCurvedList"/>
    <dgm:cxn modelId="{FED6A292-6863-4355-B4D4-6267521B26F8}" type="presParOf" srcId="{12FB3FDF-BF29-41F0-BFC1-B23E865D3559}" destId="{4CD4E12C-82ED-4C1C-8DEE-81F30D380DC8}" srcOrd="0" destOrd="0" presId="urn:microsoft.com/office/officeart/2008/layout/VerticalCurvedList"/>
    <dgm:cxn modelId="{E4725CC9-469D-46EB-962D-47A397E523F8}" type="presParOf" srcId="{B47F505F-810F-4ED7-A63C-736C8B7C1F6A}" destId="{1BEC9367-FC97-41D4-8D58-F54024471B46}" srcOrd="11" destOrd="0" presId="urn:microsoft.com/office/officeart/2008/layout/VerticalCurvedList"/>
    <dgm:cxn modelId="{62C36B64-4C08-404E-B6AC-BEB90DA0FA6A}" type="presParOf" srcId="{B47F505F-810F-4ED7-A63C-736C8B7C1F6A}" destId="{A634F1B3-DA1A-408A-92AC-5CEE53402D71}" srcOrd="12" destOrd="0" presId="urn:microsoft.com/office/officeart/2008/layout/VerticalCurvedList"/>
    <dgm:cxn modelId="{3B1D1E04-9DB2-44D5-BB0B-D1394D854744}" type="presParOf" srcId="{A634F1B3-DA1A-408A-92AC-5CEE53402D71}" destId="{FA52AC05-2197-483A-BB1A-0D9828710D5D}" srcOrd="0" destOrd="0" presId="urn:microsoft.com/office/officeart/2008/layout/VerticalCurvedList"/>
    <dgm:cxn modelId="{918FECCD-A8C1-458A-9EE2-F71708E9C5AF}" type="presParOf" srcId="{B47F505F-810F-4ED7-A63C-736C8B7C1F6A}" destId="{A2D4A687-8236-4129-A052-6CC2F4335D17}" srcOrd="13" destOrd="0" presId="urn:microsoft.com/office/officeart/2008/layout/VerticalCurvedList"/>
    <dgm:cxn modelId="{33B1B08C-33FB-4D3C-A0CD-6A001A76EE39}" type="presParOf" srcId="{B47F505F-810F-4ED7-A63C-736C8B7C1F6A}" destId="{CE8287E0-6544-41F6-B448-4A4954F4B6F6}" srcOrd="14" destOrd="0" presId="urn:microsoft.com/office/officeart/2008/layout/VerticalCurvedList"/>
    <dgm:cxn modelId="{BC027120-F5DB-4EA1-95E1-8ED36572938F}" type="presParOf" srcId="{CE8287E0-6544-41F6-B448-4A4954F4B6F6}" destId="{E401CA67-926A-4D5D-8245-2077F7123E97}"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E70BBCD-894D-4451-9D68-6DCCFB754F2F}"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84282EBB-1AF6-49B4-B429-C4FAB483E139}">
      <dgm:prSet phldrT="[Text]" custT="1"/>
      <dgm:spPr>
        <a:solidFill>
          <a:srgbClr val="33CC33"/>
        </a:solidFill>
      </dgm:spPr>
      <dgm:t>
        <a:bodyPr/>
        <a:lstStyle/>
        <a:p>
          <a:r>
            <a:rPr lang="en-US" sz="6000" b="1" dirty="0" smtClean="0"/>
            <a:t>ICD-9</a:t>
          </a:r>
          <a:endParaRPr lang="en-US" sz="6000" b="1" dirty="0"/>
        </a:p>
      </dgm:t>
      <dgm:extLst>
        <a:ext uri="{E40237B7-FDA0-4F09-8148-C483321AD2D9}">
          <dgm14:cNvPr xmlns="" xmlns:dgm14="http://schemas.microsoft.com/office/drawing/2010/diagram" id="0" name="" descr="ICD-9&#10; 610.1, Hypertrophy of breast&#10;ICD-10&#10; N60.11, Diffuse cystic mastopathy of right breast&#10; N60.12, Diffuse cystic mastopathy of left breast&#10;"/>
        </a:ext>
      </dgm:extLst>
    </dgm:pt>
    <dgm:pt modelId="{C10C33B2-8278-4417-851E-B9E6DD0638BE}" type="parTrans" cxnId="{AD74A882-2C5B-4801-90E5-11D67F04F4F0}">
      <dgm:prSet/>
      <dgm:spPr/>
      <dgm:t>
        <a:bodyPr/>
        <a:lstStyle/>
        <a:p>
          <a:endParaRPr lang="en-US"/>
        </a:p>
      </dgm:t>
    </dgm:pt>
    <dgm:pt modelId="{09D29285-D7C9-4E4D-AE96-9197E966B554}" type="sibTrans" cxnId="{AD74A882-2C5B-4801-90E5-11D67F04F4F0}">
      <dgm:prSet/>
      <dgm:spPr/>
      <dgm:t>
        <a:bodyPr/>
        <a:lstStyle/>
        <a:p>
          <a:endParaRPr lang="en-US"/>
        </a:p>
      </dgm:t>
    </dgm:pt>
    <dgm:pt modelId="{0068EF12-4CF2-4F59-9C82-E478F0DBD3A9}">
      <dgm:prSet phldrT="[Text]" custT="1"/>
      <dgm:spPr/>
      <dgm:t>
        <a:bodyPr/>
        <a:lstStyle/>
        <a:p>
          <a:r>
            <a:rPr lang="en-US" sz="2800" dirty="0" smtClean="0"/>
            <a:t>610.1, Hypertrophy of breast</a:t>
          </a:r>
          <a:endParaRPr lang="en-US" sz="2800" dirty="0"/>
        </a:p>
      </dgm:t>
      <dgm:extLst>
        <a:ext uri="{E40237B7-FDA0-4F09-8148-C483321AD2D9}">
          <dgm14:cNvPr xmlns="" xmlns:dgm14="http://schemas.microsoft.com/office/drawing/2010/diagram" id="0" name="" descr="ICD-9&#10; 610.1, Hypertrophy of breast&#10;ICD-10&#10; N60.11, Diffuse cystic mastopathy of right breast&#10; N60.12, Diffuse cystic mastopathy of left breast&#10;"/>
        </a:ext>
      </dgm:extLst>
    </dgm:pt>
    <dgm:pt modelId="{F33B8C30-D510-4753-8139-2FA267C1E7FA}" type="parTrans" cxnId="{66713E4A-461A-4E6D-802E-E1997AD979CA}">
      <dgm:prSet/>
      <dgm:spPr/>
      <dgm:t>
        <a:bodyPr/>
        <a:lstStyle/>
        <a:p>
          <a:endParaRPr lang="en-US"/>
        </a:p>
      </dgm:t>
    </dgm:pt>
    <dgm:pt modelId="{826AACB8-9BD4-443E-9472-4DFF30FC6F53}" type="sibTrans" cxnId="{66713E4A-461A-4E6D-802E-E1997AD979CA}">
      <dgm:prSet/>
      <dgm:spPr/>
      <dgm:t>
        <a:bodyPr/>
        <a:lstStyle/>
        <a:p>
          <a:endParaRPr lang="en-US"/>
        </a:p>
      </dgm:t>
    </dgm:pt>
    <dgm:pt modelId="{581EA3D8-ED6A-4740-B650-4C1F9E06D4F3}">
      <dgm:prSet phldrT="[Text]" custT="1"/>
      <dgm:spPr>
        <a:solidFill>
          <a:srgbClr val="33CC33"/>
        </a:solidFill>
      </dgm:spPr>
      <dgm:t>
        <a:bodyPr/>
        <a:lstStyle/>
        <a:p>
          <a:r>
            <a:rPr lang="en-US" sz="5400" b="1" dirty="0" smtClean="0"/>
            <a:t>ICD-10</a:t>
          </a:r>
          <a:endParaRPr lang="en-US" sz="5400" b="1" dirty="0"/>
        </a:p>
      </dgm:t>
      <dgm:extLst>
        <a:ext uri="{E40237B7-FDA0-4F09-8148-C483321AD2D9}">
          <dgm14:cNvPr xmlns="" xmlns:dgm14="http://schemas.microsoft.com/office/drawing/2010/diagram" id="0" name="" descr="ICD-9&#10; 610.1, Hypertrophy of breast&#10;ICD-10&#10; N60.11, Diffuse cystic mastopathy of right breast&#10; N60.12, Diffuse cystic mastopathy of left breast&#10;"/>
        </a:ext>
      </dgm:extLst>
    </dgm:pt>
    <dgm:pt modelId="{C6E204EC-964D-48F3-A163-BC9767954882}" type="parTrans" cxnId="{9296EDC5-4926-4596-A59A-722A0A8ED32C}">
      <dgm:prSet/>
      <dgm:spPr/>
      <dgm:t>
        <a:bodyPr/>
        <a:lstStyle/>
        <a:p>
          <a:endParaRPr lang="en-US"/>
        </a:p>
      </dgm:t>
    </dgm:pt>
    <dgm:pt modelId="{F99FAE7E-BC2D-420C-B0D8-38D48C6A5936}" type="sibTrans" cxnId="{9296EDC5-4926-4596-A59A-722A0A8ED32C}">
      <dgm:prSet/>
      <dgm:spPr/>
      <dgm:t>
        <a:bodyPr/>
        <a:lstStyle/>
        <a:p>
          <a:endParaRPr lang="en-US"/>
        </a:p>
      </dgm:t>
    </dgm:pt>
    <dgm:pt modelId="{10A673E4-EA55-4FC6-B93A-8FB6E87E0583}">
      <dgm:prSet phldrT="[Text]"/>
      <dgm:spPr/>
      <dgm:t>
        <a:bodyPr/>
        <a:lstStyle/>
        <a:p>
          <a:r>
            <a:rPr lang="en-US" smtClean="0"/>
            <a:t>N60.11, Diffuse cystic mastopathy of </a:t>
          </a:r>
          <a:r>
            <a:rPr lang="en-US" b="1" smtClean="0"/>
            <a:t>right</a:t>
          </a:r>
          <a:r>
            <a:rPr lang="en-US" smtClean="0"/>
            <a:t> breast</a:t>
          </a:r>
          <a:endParaRPr lang="en-US" dirty="0"/>
        </a:p>
      </dgm:t>
      <dgm:extLst>
        <a:ext uri="{E40237B7-FDA0-4F09-8148-C483321AD2D9}">
          <dgm14:cNvPr xmlns="" xmlns:dgm14="http://schemas.microsoft.com/office/drawing/2010/diagram" id="0" name="" descr="ICD-9&#10; 610.1, Hypertrophy of breast&#10;ICD-10&#10; N60.11, Diffuse cystic mastopathy of right breast&#10; N60.12, Diffuse cystic mastopathy of left breast&#10;"/>
        </a:ext>
      </dgm:extLst>
    </dgm:pt>
    <dgm:pt modelId="{E66CBB42-F281-42B2-9234-BF7DE8A8C8C8}" type="parTrans" cxnId="{7C0ABEB8-3A5D-46F8-818E-28245575BAF5}">
      <dgm:prSet/>
      <dgm:spPr/>
      <dgm:t>
        <a:bodyPr/>
        <a:lstStyle/>
        <a:p>
          <a:endParaRPr lang="en-US"/>
        </a:p>
      </dgm:t>
    </dgm:pt>
    <dgm:pt modelId="{83FBC295-D657-4E58-99B7-67EC558DEB98}" type="sibTrans" cxnId="{7C0ABEB8-3A5D-46F8-818E-28245575BAF5}">
      <dgm:prSet/>
      <dgm:spPr/>
      <dgm:t>
        <a:bodyPr/>
        <a:lstStyle/>
        <a:p>
          <a:endParaRPr lang="en-US"/>
        </a:p>
      </dgm:t>
    </dgm:pt>
    <dgm:pt modelId="{07E3A4C9-B767-4EAA-AFD3-7B5FB0156BDB}">
      <dgm:prSet phldrT="[Text]"/>
      <dgm:spPr/>
      <dgm:t>
        <a:bodyPr/>
        <a:lstStyle/>
        <a:p>
          <a:r>
            <a:rPr lang="en-US" dirty="0" smtClean="0"/>
            <a:t>N60.12, Diffuse cystic </a:t>
          </a:r>
          <a:r>
            <a:rPr lang="en-US" dirty="0" err="1" smtClean="0"/>
            <a:t>mastopathy</a:t>
          </a:r>
          <a:r>
            <a:rPr lang="en-US" dirty="0" smtClean="0"/>
            <a:t> of </a:t>
          </a:r>
          <a:r>
            <a:rPr lang="en-US" b="1" dirty="0" smtClean="0"/>
            <a:t>left</a:t>
          </a:r>
          <a:r>
            <a:rPr lang="en-US" dirty="0" smtClean="0"/>
            <a:t> breast</a:t>
          </a:r>
          <a:endParaRPr lang="en-US" dirty="0"/>
        </a:p>
      </dgm:t>
    </dgm:pt>
    <dgm:pt modelId="{D9740365-79D6-449D-8E88-8BCBF5C0519D}" type="parTrans" cxnId="{B04F328C-ED8A-4FBD-B367-29EDAE8C38CF}">
      <dgm:prSet/>
      <dgm:spPr/>
      <dgm:t>
        <a:bodyPr/>
        <a:lstStyle/>
        <a:p>
          <a:endParaRPr lang="en-US"/>
        </a:p>
      </dgm:t>
    </dgm:pt>
    <dgm:pt modelId="{786BAF4C-B88B-4B7B-9022-44D5E7A1B30E}" type="sibTrans" cxnId="{B04F328C-ED8A-4FBD-B367-29EDAE8C38CF}">
      <dgm:prSet/>
      <dgm:spPr/>
      <dgm:t>
        <a:bodyPr/>
        <a:lstStyle/>
        <a:p>
          <a:endParaRPr lang="en-US"/>
        </a:p>
      </dgm:t>
    </dgm:pt>
    <dgm:pt modelId="{D5A9C265-02FE-480E-BAF9-E9357623E7F6}" type="pres">
      <dgm:prSet presAssocID="{6E70BBCD-894D-4451-9D68-6DCCFB754F2F}" presName="linear" presStyleCnt="0">
        <dgm:presLayoutVars>
          <dgm:animLvl val="lvl"/>
          <dgm:resizeHandles val="exact"/>
        </dgm:presLayoutVars>
      </dgm:prSet>
      <dgm:spPr/>
      <dgm:t>
        <a:bodyPr/>
        <a:lstStyle/>
        <a:p>
          <a:endParaRPr lang="en-US"/>
        </a:p>
      </dgm:t>
    </dgm:pt>
    <dgm:pt modelId="{65EF2990-0FCB-4AF2-9344-6E4DA9A5549D}" type="pres">
      <dgm:prSet presAssocID="{84282EBB-1AF6-49B4-B429-C4FAB483E139}" presName="parentText" presStyleLbl="node1" presStyleIdx="0" presStyleCnt="2">
        <dgm:presLayoutVars>
          <dgm:chMax val="0"/>
          <dgm:bulletEnabled val="1"/>
        </dgm:presLayoutVars>
      </dgm:prSet>
      <dgm:spPr/>
      <dgm:t>
        <a:bodyPr/>
        <a:lstStyle/>
        <a:p>
          <a:endParaRPr lang="en-US"/>
        </a:p>
      </dgm:t>
    </dgm:pt>
    <dgm:pt modelId="{58BFCF1E-D9E5-41C0-B8D4-801525456750}" type="pres">
      <dgm:prSet presAssocID="{84282EBB-1AF6-49B4-B429-C4FAB483E139}" presName="childText" presStyleLbl="revTx" presStyleIdx="0" presStyleCnt="2">
        <dgm:presLayoutVars>
          <dgm:bulletEnabled val="1"/>
        </dgm:presLayoutVars>
      </dgm:prSet>
      <dgm:spPr/>
      <dgm:t>
        <a:bodyPr/>
        <a:lstStyle/>
        <a:p>
          <a:endParaRPr lang="en-US"/>
        </a:p>
      </dgm:t>
    </dgm:pt>
    <dgm:pt modelId="{4D64EF70-A5BA-4981-B92F-8C960D2D6401}" type="pres">
      <dgm:prSet presAssocID="{581EA3D8-ED6A-4740-B650-4C1F9E06D4F3}" presName="parentText" presStyleLbl="node1" presStyleIdx="1" presStyleCnt="2">
        <dgm:presLayoutVars>
          <dgm:chMax val="0"/>
          <dgm:bulletEnabled val="1"/>
        </dgm:presLayoutVars>
      </dgm:prSet>
      <dgm:spPr/>
      <dgm:t>
        <a:bodyPr/>
        <a:lstStyle/>
        <a:p>
          <a:endParaRPr lang="en-US"/>
        </a:p>
      </dgm:t>
    </dgm:pt>
    <dgm:pt modelId="{81D8461D-E1A7-458D-99FD-E57D6A4CE137}" type="pres">
      <dgm:prSet presAssocID="{581EA3D8-ED6A-4740-B650-4C1F9E06D4F3}" presName="childText" presStyleLbl="revTx" presStyleIdx="1" presStyleCnt="2">
        <dgm:presLayoutVars>
          <dgm:bulletEnabled val="1"/>
        </dgm:presLayoutVars>
      </dgm:prSet>
      <dgm:spPr/>
      <dgm:t>
        <a:bodyPr/>
        <a:lstStyle/>
        <a:p>
          <a:endParaRPr lang="en-US"/>
        </a:p>
      </dgm:t>
    </dgm:pt>
  </dgm:ptLst>
  <dgm:cxnLst>
    <dgm:cxn modelId="{AD74A882-2C5B-4801-90E5-11D67F04F4F0}" srcId="{6E70BBCD-894D-4451-9D68-6DCCFB754F2F}" destId="{84282EBB-1AF6-49B4-B429-C4FAB483E139}" srcOrd="0" destOrd="0" parTransId="{C10C33B2-8278-4417-851E-B9E6DD0638BE}" sibTransId="{09D29285-D7C9-4E4D-AE96-9197E966B554}"/>
    <dgm:cxn modelId="{971F4C40-B0E5-4202-844E-55E9ABC65C80}" type="presOf" srcId="{6E70BBCD-894D-4451-9D68-6DCCFB754F2F}" destId="{D5A9C265-02FE-480E-BAF9-E9357623E7F6}" srcOrd="0" destOrd="0" presId="urn:microsoft.com/office/officeart/2005/8/layout/vList2"/>
    <dgm:cxn modelId="{B04F328C-ED8A-4FBD-B367-29EDAE8C38CF}" srcId="{581EA3D8-ED6A-4740-B650-4C1F9E06D4F3}" destId="{07E3A4C9-B767-4EAA-AFD3-7B5FB0156BDB}" srcOrd="1" destOrd="0" parTransId="{D9740365-79D6-449D-8E88-8BCBF5C0519D}" sibTransId="{786BAF4C-B88B-4B7B-9022-44D5E7A1B30E}"/>
    <dgm:cxn modelId="{00B5FE77-CC68-42CF-8214-F705615B1F3D}" type="presOf" srcId="{10A673E4-EA55-4FC6-B93A-8FB6E87E0583}" destId="{81D8461D-E1A7-458D-99FD-E57D6A4CE137}" srcOrd="0" destOrd="0" presId="urn:microsoft.com/office/officeart/2005/8/layout/vList2"/>
    <dgm:cxn modelId="{7C0ABEB8-3A5D-46F8-818E-28245575BAF5}" srcId="{581EA3D8-ED6A-4740-B650-4C1F9E06D4F3}" destId="{10A673E4-EA55-4FC6-B93A-8FB6E87E0583}" srcOrd="0" destOrd="0" parTransId="{E66CBB42-F281-42B2-9234-BF7DE8A8C8C8}" sibTransId="{83FBC295-D657-4E58-99B7-67EC558DEB98}"/>
    <dgm:cxn modelId="{66713E4A-461A-4E6D-802E-E1997AD979CA}" srcId="{84282EBB-1AF6-49B4-B429-C4FAB483E139}" destId="{0068EF12-4CF2-4F59-9C82-E478F0DBD3A9}" srcOrd="0" destOrd="0" parTransId="{F33B8C30-D510-4753-8139-2FA267C1E7FA}" sibTransId="{826AACB8-9BD4-443E-9472-4DFF30FC6F53}"/>
    <dgm:cxn modelId="{B5F4A38D-B335-4AF4-B35A-AB631927233A}" type="presOf" srcId="{581EA3D8-ED6A-4740-B650-4C1F9E06D4F3}" destId="{4D64EF70-A5BA-4981-B92F-8C960D2D6401}" srcOrd="0" destOrd="0" presId="urn:microsoft.com/office/officeart/2005/8/layout/vList2"/>
    <dgm:cxn modelId="{3ACF9304-63C4-4A6B-8C98-11E5080F5D53}" type="presOf" srcId="{07E3A4C9-B767-4EAA-AFD3-7B5FB0156BDB}" destId="{81D8461D-E1A7-458D-99FD-E57D6A4CE137}" srcOrd="0" destOrd="1" presId="urn:microsoft.com/office/officeart/2005/8/layout/vList2"/>
    <dgm:cxn modelId="{9296EDC5-4926-4596-A59A-722A0A8ED32C}" srcId="{6E70BBCD-894D-4451-9D68-6DCCFB754F2F}" destId="{581EA3D8-ED6A-4740-B650-4C1F9E06D4F3}" srcOrd="1" destOrd="0" parTransId="{C6E204EC-964D-48F3-A163-BC9767954882}" sibTransId="{F99FAE7E-BC2D-420C-B0D8-38D48C6A5936}"/>
    <dgm:cxn modelId="{93F3AAA1-9355-4FF2-8E0A-08172AA60B3B}" type="presOf" srcId="{84282EBB-1AF6-49B4-B429-C4FAB483E139}" destId="{65EF2990-0FCB-4AF2-9344-6E4DA9A5549D}" srcOrd="0" destOrd="0" presId="urn:microsoft.com/office/officeart/2005/8/layout/vList2"/>
    <dgm:cxn modelId="{F570F356-79F4-4294-A0AC-5950547FE87B}" type="presOf" srcId="{0068EF12-4CF2-4F59-9C82-E478F0DBD3A9}" destId="{58BFCF1E-D9E5-41C0-B8D4-801525456750}" srcOrd="0" destOrd="0" presId="urn:microsoft.com/office/officeart/2005/8/layout/vList2"/>
    <dgm:cxn modelId="{95ED3954-9447-40C1-B890-07F8A2EFD24E}" type="presParOf" srcId="{D5A9C265-02FE-480E-BAF9-E9357623E7F6}" destId="{65EF2990-0FCB-4AF2-9344-6E4DA9A5549D}" srcOrd="0" destOrd="0" presId="urn:microsoft.com/office/officeart/2005/8/layout/vList2"/>
    <dgm:cxn modelId="{F532141B-54DE-40C2-B992-9930D67CB9ED}" type="presParOf" srcId="{D5A9C265-02FE-480E-BAF9-E9357623E7F6}" destId="{58BFCF1E-D9E5-41C0-B8D4-801525456750}" srcOrd="1" destOrd="0" presId="urn:microsoft.com/office/officeart/2005/8/layout/vList2"/>
    <dgm:cxn modelId="{843BFC9F-0566-444A-AE0C-1329EB51FF5F}" type="presParOf" srcId="{D5A9C265-02FE-480E-BAF9-E9357623E7F6}" destId="{4D64EF70-A5BA-4981-B92F-8C960D2D6401}" srcOrd="2" destOrd="0" presId="urn:microsoft.com/office/officeart/2005/8/layout/vList2"/>
    <dgm:cxn modelId="{C4B8EF43-F1A4-4737-AE01-C4F6919C596A}" type="presParOf" srcId="{D5A9C265-02FE-480E-BAF9-E9357623E7F6}" destId="{81D8461D-E1A7-458D-99FD-E57D6A4CE137}" srcOrd="3"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A75DC57-4089-4412-B61B-13BE57798227}" type="doc">
      <dgm:prSet loTypeId="urn:microsoft.com/office/officeart/2005/8/layout/vList2" loCatId="list" qsTypeId="urn:microsoft.com/office/officeart/2005/8/quickstyle/3d1" qsCatId="3D" csTypeId="urn:microsoft.com/office/officeart/2005/8/colors/accent3_2" csCatId="accent3" phldr="1"/>
      <dgm:spPr/>
      <dgm:t>
        <a:bodyPr/>
        <a:lstStyle/>
        <a:p>
          <a:endParaRPr lang="en-US"/>
        </a:p>
      </dgm:t>
    </dgm:pt>
    <dgm:pt modelId="{6B690F54-C88F-4CF8-9B40-20B64C6AC488}">
      <dgm:prSet/>
      <dgm:spPr/>
      <dgm:t>
        <a:bodyPr/>
        <a:lstStyle/>
        <a:p>
          <a:pPr rtl="0"/>
          <a:r>
            <a:rPr lang="en-US" dirty="0" smtClean="0"/>
            <a:t>N17.0 – Acute kidney failure with tubular necrosis</a:t>
          </a:r>
          <a:endParaRPr lang="en-US" dirty="0"/>
        </a:p>
      </dgm:t>
      <dgm:extLst>
        <a:ext uri="{E40237B7-FDA0-4F09-8148-C483321AD2D9}">
          <dgm14:cNvPr xmlns="" xmlns:dgm14="http://schemas.microsoft.com/office/drawing/2010/diagram" id="0" name="" descr="N17.0 – Acute kidney failure with tubular necrosis&#10;"/>
        </a:ext>
      </dgm:extLst>
    </dgm:pt>
    <dgm:pt modelId="{95B28553-1E60-47D5-8644-A174FBF7A447}" type="parTrans" cxnId="{58DEDCAB-5D10-4DD8-B613-438C31D74D06}">
      <dgm:prSet/>
      <dgm:spPr/>
      <dgm:t>
        <a:bodyPr/>
        <a:lstStyle/>
        <a:p>
          <a:endParaRPr lang="en-US"/>
        </a:p>
      </dgm:t>
    </dgm:pt>
    <dgm:pt modelId="{ACBAD8F9-DDC6-44ED-9E3D-B59894A09264}" type="sibTrans" cxnId="{58DEDCAB-5D10-4DD8-B613-438C31D74D06}">
      <dgm:prSet/>
      <dgm:spPr/>
      <dgm:t>
        <a:bodyPr/>
        <a:lstStyle/>
        <a:p>
          <a:endParaRPr lang="en-US"/>
        </a:p>
      </dgm:t>
    </dgm:pt>
    <dgm:pt modelId="{15AC72A4-D173-426F-A7CC-0B9DBDD8DE70}">
      <dgm:prSet/>
      <dgm:spPr/>
      <dgm:t>
        <a:bodyPr/>
        <a:lstStyle/>
        <a:p>
          <a:pPr rtl="0"/>
          <a:r>
            <a:rPr lang="en-US" dirty="0" smtClean="0"/>
            <a:t>N40.1 – Enlarged prostate with lower urinary tract symptoms</a:t>
          </a:r>
          <a:endParaRPr lang="en-US" dirty="0"/>
        </a:p>
      </dgm:t>
      <dgm:extLst>
        <a:ext uri="{E40237B7-FDA0-4F09-8148-C483321AD2D9}">
          <dgm14:cNvPr xmlns="" xmlns:dgm14="http://schemas.microsoft.com/office/drawing/2010/diagram" id="0" name="" descr="N40.1 – Enlarged prostate with lower urinary tract symptoms&#10;"/>
        </a:ext>
      </dgm:extLst>
    </dgm:pt>
    <dgm:pt modelId="{0800C43D-03B7-46F7-9FC0-DF304DAEE6EB}" type="parTrans" cxnId="{0F0A7899-4E01-465B-899E-F98C11945AA3}">
      <dgm:prSet/>
      <dgm:spPr/>
      <dgm:t>
        <a:bodyPr/>
        <a:lstStyle/>
        <a:p>
          <a:endParaRPr lang="en-US"/>
        </a:p>
      </dgm:t>
    </dgm:pt>
    <dgm:pt modelId="{1123C5F5-F546-4CED-9ADF-69E6413D1072}" type="sibTrans" cxnId="{0F0A7899-4E01-465B-899E-F98C11945AA3}">
      <dgm:prSet/>
      <dgm:spPr/>
      <dgm:t>
        <a:bodyPr/>
        <a:lstStyle/>
        <a:p>
          <a:endParaRPr lang="en-US"/>
        </a:p>
      </dgm:t>
    </dgm:pt>
    <dgm:pt modelId="{FCC8EE34-6799-424C-94BD-78C0CC5F2A8A}">
      <dgm:prSet/>
      <dgm:spPr/>
      <dgm:t>
        <a:bodyPr/>
        <a:lstStyle/>
        <a:p>
          <a:pPr rtl="0"/>
          <a:r>
            <a:rPr lang="en-US" b="0" dirty="0" smtClean="0"/>
            <a:t>N13.8 – Other obstructive and reflux </a:t>
          </a:r>
          <a:r>
            <a:rPr lang="en-US" b="0" dirty="0" err="1" smtClean="0"/>
            <a:t>uropathy</a:t>
          </a:r>
          <a:endParaRPr lang="en-US" b="0" dirty="0"/>
        </a:p>
      </dgm:t>
      <dgm:extLst>
        <a:ext uri="{E40237B7-FDA0-4F09-8148-C483321AD2D9}">
          <dgm14:cNvPr xmlns="" xmlns:dgm14="http://schemas.microsoft.com/office/drawing/2010/diagram" id="0" name="" descr="N13.8 – Other obstructive and reflux uropathy&#10;"/>
        </a:ext>
      </dgm:extLst>
    </dgm:pt>
    <dgm:pt modelId="{66A6CDDA-109B-4A9D-9771-CD11074BD87D}" type="parTrans" cxnId="{158C591C-606C-4036-9204-C79094D676B7}">
      <dgm:prSet/>
      <dgm:spPr/>
      <dgm:t>
        <a:bodyPr/>
        <a:lstStyle/>
        <a:p>
          <a:endParaRPr lang="en-US"/>
        </a:p>
      </dgm:t>
    </dgm:pt>
    <dgm:pt modelId="{590924D3-F1F9-42A8-9A08-9C280CB0D957}" type="sibTrans" cxnId="{158C591C-606C-4036-9204-C79094D676B7}">
      <dgm:prSet/>
      <dgm:spPr/>
      <dgm:t>
        <a:bodyPr/>
        <a:lstStyle/>
        <a:p>
          <a:endParaRPr lang="en-US"/>
        </a:p>
      </dgm:t>
    </dgm:pt>
    <dgm:pt modelId="{C3BFC0CE-BE5F-4B4F-8C02-63E92C674732}" type="pres">
      <dgm:prSet presAssocID="{CA75DC57-4089-4412-B61B-13BE57798227}" presName="linear" presStyleCnt="0">
        <dgm:presLayoutVars>
          <dgm:animLvl val="lvl"/>
          <dgm:resizeHandles val="exact"/>
        </dgm:presLayoutVars>
      </dgm:prSet>
      <dgm:spPr/>
      <dgm:t>
        <a:bodyPr/>
        <a:lstStyle/>
        <a:p>
          <a:endParaRPr lang="en-US"/>
        </a:p>
      </dgm:t>
    </dgm:pt>
    <dgm:pt modelId="{A6488127-0834-4DE3-8038-3347A661827D}" type="pres">
      <dgm:prSet presAssocID="{6B690F54-C88F-4CF8-9B40-20B64C6AC488}" presName="parentText" presStyleLbl="node1" presStyleIdx="0" presStyleCnt="3">
        <dgm:presLayoutVars>
          <dgm:chMax val="0"/>
          <dgm:bulletEnabled val="1"/>
        </dgm:presLayoutVars>
      </dgm:prSet>
      <dgm:spPr/>
      <dgm:t>
        <a:bodyPr/>
        <a:lstStyle/>
        <a:p>
          <a:endParaRPr lang="en-US"/>
        </a:p>
      </dgm:t>
    </dgm:pt>
    <dgm:pt modelId="{8D580D49-385E-44C7-B2DF-1079135C17A7}" type="pres">
      <dgm:prSet presAssocID="{ACBAD8F9-DDC6-44ED-9E3D-B59894A09264}" presName="spacer" presStyleCnt="0"/>
      <dgm:spPr/>
      <dgm:t>
        <a:bodyPr/>
        <a:lstStyle/>
        <a:p>
          <a:endParaRPr lang="en-US"/>
        </a:p>
      </dgm:t>
    </dgm:pt>
    <dgm:pt modelId="{A94F0641-0A34-43D4-8BB4-9AA900CE7AD2}" type="pres">
      <dgm:prSet presAssocID="{15AC72A4-D173-426F-A7CC-0B9DBDD8DE70}" presName="parentText" presStyleLbl="node1" presStyleIdx="1" presStyleCnt="3">
        <dgm:presLayoutVars>
          <dgm:chMax val="0"/>
          <dgm:bulletEnabled val="1"/>
        </dgm:presLayoutVars>
      </dgm:prSet>
      <dgm:spPr/>
      <dgm:t>
        <a:bodyPr/>
        <a:lstStyle/>
        <a:p>
          <a:endParaRPr lang="en-US"/>
        </a:p>
      </dgm:t>
    </dgm:pt>
    <dgm:pt modelId="{6B716C63-3773-4FCB-BC11-4DABA940D3F0}" type="pres">
      <dgm:prSet presAssocID="{1123C5F5-F546-4CED-9ADF-69E6413D1072}" presName="spacer" presStyleCnt="0"/>
      <dgm:spPr/>
      <dgm:t>
        <a:bodyPr/>
        <a:lstStyle/>
        <a:p>
          <a:endParaRPr lang="en-US"/>
        </a:p>
      </dgm:t>
    </dgm:pt>
    <dgm:pt modelId="{A16EB0D6-261B-477C-A969-313AEF6A3410}" type="pres">
      <dgm:prSet presAssocID="{FCC8EE34-6799-424C-94BD-78C0CC5F2A8A}" presName="parentText" presStyleLbl="node1" presStyleIdx="2" presStyleCnt="3">
        <dgm:presLayoutVars>
          <dgm:chMax val="0"/>
          <dgm:bulletEnabled val="1"/>
        </dgm:presLayoutVars>
      </dgm:prSet>
      <dgm:spPr/>
      <dgm:t>
        <a:bodyPr/>
        <a:lstStyle/>
        <a:p>
          <a:endParaRPr lang="en-US"/>
        </a:p>
      </dgm:t>
    </dgm:pt>
  </dgm:ptLst>
  <dgm:cxnLst>
    <dgm:cxn modelId="{158C591C-606C-4036-9204-C79094D676B7}" srcId="{CA75DC57-4089-4412-B61B-13BE57798227}" destId="{FCC8EE34-6799-424C-94BD-78C0CC5F2A8A}" srcOrd="2" destOrd="0" parTransId="{66A6CDDA-109B-4A9D-9771-CD11074BD87D}" sibTransId="{590924D3-F1F9-42A8-9A08-9C280CB0D957}"/>
    <dgm:cxn modelId="{58DEDCAB-5D10-4DD8-B613-438C31D74D06}" srcId="{CA75DC57-4089-4412-B61B-13BE57798227}" destId="{6B690F54-C88F-4CF8-9B40-20B64C6AC488}" srcOrd="0" destOrd="0" parTransId="{95B28553-1E60-47D5-8644-A174FBF7A447}" sibTransId="{ACBAD8F9-DDC6-44ED-9E3D-B59894A09264}"/>
    <dgm:cxn modelId="{B25510B8-00F5-42EC-8E7E-5679A6B1EA43}" type="presOf" srcId="{6B690F54-C88F-4CF8-9B40-20B64C6AC488}" destId="{A6488127-0834-4DE3-8038-3347A661827D}" srcOrd="0" destOrd="0" presId="urn:microsoft.com/office/officeart/2005/8/layout/vList2"/>
    <dgm:cxn modelId="{1C104CA9-EE26-4272-8646-FCF66AA38E96}" type="presOf" srcId="{15AC72A4-D173-426F-A7CC-0B9DBDD8DE70}" destId="{A94F0641-0A34-43D4-8BB4-9AA900CE7AD2}" srcOrd="0" destOrd="0" presId="urn:microsoft.com/office/officeart/2005/8/layout/vList2"/>
    <dgm:cxn modelId="{20989011-74A3-46EC-9900-6BDFF1701B39}" type="presOf" srcId="{CA75DC57-4089-4412-B61B-13BE57798227}" destId="{C3BFC0CE-BE5F-4B4F-8C02-63E92C674732}" srcOrd="0" destOrd="0" presId="urn:microsoft.com/office/officeart/2005/8/layout/vList2"/>
    <dgm:cxn modelId="{0F0A7899-4E01-465B-899E-F98C11945AA3}" srcId="{CA75DC57-4089-4412-B61B-13BE57798227}" destId="{15AC72A4-D173-426F-A7CC-0B9DBDD8DE70}" srcOrd="1" destOrd="0" parTransId="{0800C43D-03B7-46F7-9FC0-DF304DAEE6EB}" sibTransId="{1123C5F5-F546-4CED-9ADF-69E6413D1072}"/>
    <dgm:cxn modelId="{F1D1CF1B-DC05-45A8-AF0A-E78ADF5AB7AD}" type="presOf" srcId="{FCC8EE34-6799-424C-94BD-78C0CC5F2A8A}" destId="{A16EB0D6-261B-477C-A969-313AEF6A3410}" srcOrd="0" destOrd="0" presId="urn:microsoft.com/office/officeart/2005/8/layout/vList2"/>
    <dgm:cxn modelId="{9F1EC349-47D5-449E-B9E8-78A35C38E133}" type="presParOf" srcId="{C3BFC0CE-BE5F-4B4F-8C02-63E92C674732}" destId="{A6488127-0834-4DE3-8038-3347A661827D}" srcOrd="0" destOrd="0" presId="urn:microsoft.com/office/officeart/2005/8/layout/vList2"/>
    <dgm:cxn modelId="{82FE017A-386E-4A63-9446-EA5407921A7F}" type="presParOf" srcId="{C3BFC0CE-BE5F-4B4F-8C02-63E92C674732}" destId="{8D580D49-385E-44C7-B2DF-1079135C17A7}" srcOrd="1" destOrd="0" presId="urn:microsoft.com/office/officeart/2005/8/layout/vList2"/>
    <dgm:cxn modelId="{9412E8B9-9226-4797-AFB0-FCF65FB6EFC6}" type="presParOf" srcId="{C3BFC0CE-BE5F-4B4F-8C02-63E92C674732}" destId="{A94F0641-0A34-43D4-8BB4-9AA900CE7AD2}" srcOrd="2" destOrd="0" presId="urn:microsoft.com/office/officeart/2005/8/layout/vList2"/>
    <dgm:cxn modelId="{AA74A9F6-EB1C-4813-BFE0-DC3009C8B93A}" type="presParOf" srcId="{C3BFC0CE-BE5F-4B4F-8C02-63E92C674732}" destId="{6B716C63-3773-4FCB-BC11-4DABA940D3F0}" srcOrd="3" destOrd="0" presId="urn:microsoft.com/office/officeart/2005/8/layout/vList2"/>
    <dgm:cxn modelId="{CD57F5B9-97E5-43D9-B14B-E299660E8B9D}" type="presParOf" srcId="{C3BFC0CE-BE5F-4B4F-8C02-63E92C674732}" destId="{A16EB0D6-261B-477C-A969-313AEF6A3410}"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380B296-7CA7-4C5D-9820-EB78AAC52F5F}" type="doc">
      <dgm:prSet loTypeId="urn:microsoft.com/office/officeart/2008/layout/BendingPictureCaption" loCatId="picture" qsTypeId="urn:microsoft.com/office/officeart/2005/8/quickstyle/3d1" qsCatId="3D" csTypeId="urn:microsoft.com/office/officeart/2005/8/colors/accent1_2" csCatId="accent1" phldr="1"/>
      <dgm:spPr/>
      <dgm:t>
        <a:bodyPr/>
        <a:lstStyle/>
        <a:p>
          <a:endParaRPr lang="en-US"/>
        </a:p>
      </dgm:t>
    </dgm:pt>
    <dgm:pt modelId="{C61D5D0F-82C8-4454-B546-A1D8D885B27D}">
      <dgm:prSet custT="1"/>
      <dgm:spPr>
        <a:solidFill>
          <a:srgbClr val="33CC33"/>
        </a:solidFill>
      </dgm:spPr>
      <dgm:t>
        <a:bodyPr/>
        <a:lstStyle/>
        <a:p>
          <a:pPr rtl="0"/>
          <a:r>
            <a:rPr lang="en-US" sz="2800" b="1" dirty="0" smtClean="0"/>
            <a:t>“A joint effort between the healthcare provider and the coder is essential to achieve complete and accurate documentation, code assignment, and reporting of diagnoses and procedures.”</a:t>
          </a:r>
          <a:endParaRPr lang="en-US" sz="2800" b="1" dirty="0"/>
        </a:p>
      </dgm:t>
      <dgm:extLst>
        <a:ext uri="{E40237B7-FDA0-4F09-8148-C483321AD2D9}">
          <dgm14:cNvPr xmlns="" xmlns:dgm14="http://schemas.microsoft.com/office/drawing/2010/diagram" id="0" name="" descr="“A joint effort between the healthcare provider and the coder is essential to achieve complete and accurate documentation, code assignment, and reporting of diagnoses and procedures.”&#10;"/>
        </a:ext>
      </dgm:extLst>
    </dgm:pt>
    <dgm:pt modelId="{0F2C95D3-3C48-4E5B-80B4-5E7C2ADE0F78}" type="parTrans" cxnId="{DAB1E35B-BBE7-48E2-9C67-58E52CEAB5D4}">
      <dgm:prSet/>
      <dgm:spPr/>
      <dgm:t>
        <a:bodyPr/>
        <a:lstStyle/>
        <a:p>
          <a:endParaRPr lang="en-US"/>
        </a:p>
      </dgm:t>
    </dgm:pt>
    <dgm:pt modelId="{4533880F-1F61-4D8E-99EE-77A29CC8DB16}" type="sibTrans" cxnId="{DAB1E35B-BBE7-48E2-9C67-58E52CEAB5D4}">
      <dgm:prSet/>
      <dgm:spPr/>
      <dgm:t>
        <a:bodyPr/>
        <a:lstStyle/>
        <a:p>
          <a:endParaRPr lang="en-US"/>
        </a:p>
      </dgm:t>
    </dgm:pt>
    <dgm:pt modelId="{9B3D3922-AD0C-4C76-85C8-173BE4E4F157}" type="pres">
      <dgm:prSet presAssocID="{F380B296-7CA7-4C5D-9820-EB78AAC52F5F}" presName="diagram" presStyleCnt="0">
        <dgm:presLayoutVars>
          <dgm:dir/>
        </dgm:presLayoutVars>
      </dgm:prSet>
      <dgm:spPr/>
      <dgm:t>
        <a:bodyPr/>
        <a:lstStyle/>
        <a:p>
          <a:endParaRPr lang="en-US"/>
        </a:p>
      </dgm:t>
    </dgm:pt>
    <dgm:pt modelId="{6C1DC624-25C3-4127-ABAB-37E548B2D1D0}" type="pres">
      <dgm:prSet presAssocID="{C61D5D0F-82C8-4454-B546-A1D8D885B27D}" presName="composite" presStyleCnt="0"/>
      <dgm:spPr/>
    </dgm:pt>
    <dgm:pt modelId="{6A5AFFA4-C620-45F9-AC27-09FC585C024A}" type="pres">
      <dgm:prSet presAssocID="{C61D5D0F-82C8-4454-B546-A1D8D885B27D}" presName="Image" presStyleLbl="bgShp" presStyleIdx="0" presStyleCnt="1">
        <dgm:style>
          <a:lnRef idx="2">
            <a:schemeClr val="accent1"/>
          </a:lnRef>
          <a:fillRef idx="1">
            <a:schemeClr val="lt1"/>
          </a:fillRef>
          <a:effectRef idx="0">
            <a:schemeClr val="accent1"/>
          </a:effectRef>
          <a:fontRef idx="minor">
            <a:schemeClr val="dk1"/>
          </a:fontRef>
        </dgm:style>
      </dgm:prSet>
      <dgm:spPr>
        <a:blipFill>
          <a:blip xmlns:r="http://schemas.openxmlformats.org/officeDocument/2006/relationships" r:embed="rId1">
            <a:extLst>
              <a:ext uri="{28A0092B-C50C-407E-A947-70E740481C1C}">
                <a14:useLocalDpi xmlns="" xmlns:a14="http://schemas.microsoft.com/office/drawing/2010/main" val="0"/>
              </a:ext>
            </a:extLst>
          </a:blip>
          <a:srcRect/>
          <a:stretch>
            <a:fillRect l="-5000" r="-5000"/>
          </a:stretch>
        </a:blipFill>
        <a:ln w="76200">
          <a:solidFill>
            <a:srgbClr val="33CC33"/>
          </a:solidFill>
        </a:ln>
        <a:effectLst>
          <a:outerShdw blurRad="50800" dist="38100" dir="10800000" algn="r" rotWithShape="0">
            <a:prstClr val="black">
              <a:alpha val="40000"/>
            </a:prstClr>
          </a:outerShdw>
        </a:effectLst>
        <a:scene3d>
          <a:camera prst="orthographicFront"/>
          <a:lightRig rig="flat" dir="t"/>
        </a:scene3d>
        <a:sp3d z="-190500" extrusionH="12700">
          <a:bevelT/>
        </a:sp3d>
      </dgm:spPr>
      <dgm:t>
        <a:bodyPr/>
        <a:lstStyle/>
        <a:p>
          <a:endParaRPr lang="en-US"/>
        </a:p>
      </dgm:t>
    </dgm:pt>
    <dgm:pt modelId="{FBD59D9D-99A4-4437-B0DD-8E4BD3B45069}" type="pres">
      <dgm:prSet presAssocID="{C61D5D0F-82C8-4454-B546-A1D8D885B27D}" presName="Parent" presStyleLbl="node0" presStyleIdx="0" presStyleCnt="1" custScaleX="109738" custScaleY="110248">
        <dgm:presLayoutVars>
          <dgm:bulletEnabled val="1"/>
        </dgm:presLayoutVars>
      </dgm:prSet>
      <dgm:spPr/>
      <dgm:t>
        <a:bodyPr/>
        <a:lstStyle/>
        <a:p>
          <a:endParaRPr lang="en-US"/>
        </a:p>
      </dgm:t>
    </dgm:pt>
  </dgm:ptLst>
  <dgm:cxnLst>
    <dgm:cxn modelId="{49ACA962-7124-477F-91A2-C83DC452AF73}" type="presOf" srcId="{C61D5D0F-82C8-4454-B546-A1D8D885B27D}" destId="{FBD59D9D-99A4-4437-B0DD-8E4BD3B45069}" srcOrd="0" destOrd="0" presId="urn:microsoft.com/office/officeart/2008/layout/BendingPictureCaption"/>
    <dgm:cxn modelId="{DAB1E35B-BBE7-48E2-9C67-58E52CEAB5D4}" srcId="{F380B296-7CA7-4C5D-9820-EB78AAC52F5F}" destId="{C61D5D0F-82C8-4454-B546-A1D8D885B27D}" srcOrd="0" destOrd="0" parTransId="{0F2C95D3-3C48-4E5B-80B4-5E7C2ADE0F78}" sibTransId="{4533880F-1F61-4D8E-99EE-77A29CC8DB16}"/>
    <dgm:cxn modelId="{F59DBAF2-48CE-48C3-9005-A1786F3C336A}" type="presOf" srcId="{F380B296-7CA7-4C5D-9820-EB78AAC52F5F}" destId="{9B3D3922-AD0C-4C76-85C8-173BE4E4F157}" srcOrd="0" destOrd="0" presId="urn:microsoft.com/office/officeart/2008/layout/BendingPictureCaption"/>
    <dgm:cxn modelId="{6CA53718-7472-4906-ABF3-EBDD43ADD0B0}" type="presParOf" srcId="{9B3D3922-AD0C-4C76-85C8-173BE4E4F157}" destId="{6C1DC624-25C3-4127-ABAB-37E548B2D1D0}" srcOrd="0" destOrd="0" presId="urn:microsoft.com/office/officeart/2008/layout/BendingPictureCaption"/>
    <dgm:cxn modelId="{CF795FD7-BA0B-46E6-9DB3-8D4755F16E7E}" type="presParOf" srcId="{6C1DC624-25C3-4127-ABAB-37E548B2D1D0}" destId="{6A5AFFA4-C620-45F9-AC27-09FC585C024A}" srcOrd="0" destOrd="0" presId="urn:microsoft.com/office/officeart/2008/layout/BendingPictureCaption"/>
    <dgm:cxn modelId="{08A2D6B2-984D-4BD5-AE6B-1ED226DB1056}" type="presParOf" srcId="{6C1DC624-25C3-4127-ABAB-37E548B2D1D0}" destId="{FBD59D9D-99A4-4437-B0DD-8E4BD3B45069}" srcOrd="1" destOrd="0" presId="urn:microsoft.com/office/officeart/2008/layout/BendingPictureCaption"/>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822F4B1-0215-4F95-9CD4-B380F7B4F62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F40C876-3EC7-43D3-B2C7-E6A65F665C6B}">
      <dgm:prSet phldrT="[Text]" custT="1"/>
      <dgm:spPr/>
      <dgm:t>
        <a:bodyPr/>
        <a:lstStyle/>
        <a:p>
          <a:r>
            <a:rPr lang="en-US" sz="2800" dirty="0" smtClean="0"/>
            <a:t>ICD-10-CM Coder Training Manual, 2013 Edition</a:t>
          </a:r>
        </a:p>
        <a:p>
          <a:r>
            <a:rPr lang="en-US" sz="2800" dirty="0" smtClean="0"/>
            <a:t>AHIMA Press</a:t>
          </a:r>
          <a:endParaRPr lang="en-US" sz="2800" dirty="0"/>
        </a:p>
      </dgm:t>
      <dgm:extLst>
        <a:ext uri="{E40237B7-FDA0-4F09-8148-C483321AD2D9}">
          <dgm14:cNvPr xmlns="" xmlns:dgm14="http://schemas.microsoft.com/office/drawing/2010/diagram" id="0" name="" descr="ICD-10-CM Coder Training Manual, 2013 Edition&#10;AHIMA Press&#10;ICD-9-CM Coding: Theory and Practice with ICD-10, 2013/2014 Edition, Elsevier Saunders&#10;ICD-10-CM Official Guidelines for Coding and Reporting, 2013&#10;"/>
        </a:ext>
      </dgm:extLst>
    </dgm:pt>
    <dgm:pt modelId="{F88B497D-E894-43BA-978C-57D57C6DF13E}" type="parTrans" cxnId="{46E4D72A-E6C3-40C3-900D-6C77D29779BE}">
      <dgm:prSet/>
      <dgm:spPr/>
      <dgm:t>
        <a:bodyPr/>
        <a:lstStyle/>
        <a:p>
          <a:endParaRPr lang="en-US"/>
        </a:p>
      </dgm:t>
    </dgm:pt>
    <dgm:pt modelId="{F1C480DA-BAE0-49E4-921C-4AB653CAEA7D}" type="sibTrans" cxnId="{46E4D72A-E6C3-40C3-900D-6C77D29779BE}">
      <dgm:prSet/>
      <dgm:spPr/>
      <dgm:t>
        <a:bodyPr/>
        <a:lstStyle/>
        <a:p>
          <a:endParaRPr lang="en-US"/>
        </a:p>
      </dgm:t>
    </dgm:pt>
    <dgm:pt modelId="{0D83A9FD-7B4A-4624-B00B-78EED78CA967}">
      <dgm:prSet phldrT="[Text]" custT="1"/>
      <dgm:spPr/>
      <dgm:t>
        <a:bodyPr/>
        <a:lstStyle/>
        <a:p>
          <a:r>
            <a:rPr lang="en-US" sz="2800" dirty="0" smtClean="0"/>
            <a:t>ICD-9-CM Coding: Theory and Practice with ICD-10, 2013/2014 Edition, Elsevier Saunders</a:t>
          </a:r>
          <a:endParaRPr lang="en-US" sz="2800" dirty="0"/>
        </a:p>
      </dgm:t>
      <dgm:extLst>
        <a:ext uri="{E40237B7-FDA0-4F09-8148-C483321AD2D9}">
          <dgm14:cNvPr xmlns="" xmlns:dgm14="http://schemas.microsoft.com/office/drawing/2010/diagram" id="0" name="" descr="ICD-10-CM Coder Training Manual, 2013 Edition&#10;AHIMA Press&#10;ICD-9-CM Coding: Theory and Practice with ICD-10, 2013/2014 Edition, Elsevier Saunders&#10;ICD-10-CM Official Guidelines for Coding and Reporting, 2013&#10;"/>
        </a:ext>
      </dgm:extLst>
    </dgm:pt>
    <dgm:pt modelId="{4C729F91-527F-4B17-96BC-48A8FDBDCC27}" type="parTrans" cxnId="{03704257-962B-4C49-A7EE-E78922AC8910}">
      <dgm:prSet/>
      <dgm:spPr/>
      <dgm:t>
        <a:bodyPr/>
        <a:lstStyle/>
        <a:p>
          <a:endParaRPr lang="en-US"/>
        </a:p>
      </dgm:t>
    </dgm:pt>
    <dgm:pt modelId="{A07F04CA-DF32-48EF-A778-B80466D43A2B}" type="sibTrans" cxnId="{03704257-962B-4C49-A7EE-E78922AC8910}">
      <dgm:prSet/>
      <dgm:spPr/>
      <dgm:t>
        <a:bodyPr/>
        <a:lstStyle/>
        <a:p>
          <a:endParaRPr lang="en-US"/>
        </a:p>
      </dgm:t>
    </dgm:pt>
    <dgm:pt modelId="{E0164B1E-C049-44FE-B82F-102A26A133DF}">
      <dgm:prSet phldrT="[Text]" custT="1"/>
      <dgm:spPr/>
      <dgm:t>
        <a:bodyPr/>
        <a:lstStyle/>
        <a:p>
          <a:r>
            <a:rPr lang="en-US" sz="2800" dirty="0" smtClean="0"/>
            <a:t>ICD-10-CM Official Guidelines for Coding and Reporting, 2013</a:t>
          </a:r>
          <a:endParaRPr lang="en-US" sz="2800" dirty="0"/>
        </a:p>
      </dgm:t>
      <dgm:extLst>
        <a:ext uri="{E40237B7-FDA0-4F09-8148-C483321AD2D9}">
          <dgm14:cNvPr xmlns="" xmlns:dgm14="http://schemas.microsoft.com/office/drawing/2010/diagram" id="0" name="" descr="ICD-10-CM Coder Training Manual, 2013 Edition&#10;AHIMA Press&#10;ICD-9-CM Coding: Theory and Practice with ICD-10, 2013/2014 Edition, Elsevier Saunders&#10;ICD-10-CM Official Guidelines for Coding and Reporting, 2013&#10;"/>
        </a:ext>
      </dgm:extLst>
    </dgm:pt>
    <dgm:pt modelId="{B7ECD4A7-4FA9-48BE-BDFB-589E6D6C7588}" type="parTrans" cxnId="{1285D0BA-0F92-4F34-B59D-C1A77FF2F58F}">
      <dgm:prSet/>
      <dgm:spPr/>
      <dgm:t>
        <a:bodyPr/>
        <a:lstStyle/>
        <a:p>
          <a:endParaRPr lang="en-US"/>
        </a:p>
      </dgm:t>
    </dgm:pt>
    <dgm:pt modelId="{42DCFFCA-49FD-4F64-8F1E-9AD7085DA7AE}" type="sibTrans" cxnId="{1285D0BA-0F92-4F34-B59D-C1A77FF2F58F}">
      <dgm:prSet/>
      <dgm:spPr/>
      <dgm:t>
        <a:bodyPr/>
        <a:lstStyle/>
        <a:p>
          <a:endParaRPr lang="en-US"/>
        </a:p>
      </dgm:t>
    </dgm:pt>
    <dgm:pt modelId="{0A818AC3-E475-441B-B7E5-44A5D2B46722}" type="pres">
      <dgm:prSet presAssocID="{A822F4B1-0215-4F95-9CD4-B380F7B4F623}" presName="vert0" presStyleCnt="0">
        <dgm:presLayoutVars>
          <dgm:dir/>
          <dgm:animOne val="branch"/>
          <dgm:animLvl val="lvl"/>
        </dgm:presLayoutVars>
      </dgm:prSet>
      <dgm:spPr/>
      <dgm:t>
        <a:bodyPr/>
        <a:lstStyle/>
        <a:p>
          <a:endParaRPr lang="en-US"/>
        </a:p>
      </dgm:t>
    </dgm:pt>
    <dgm:pt modelId="{029A586A-4A7B-4E8C-B334-0787F6E8E6CF}" type="pres">
      <dgm:prSet presAssocID="{9F40C876-3EC7-43D3-B2C7-E6A65F665C6B}" presName="thickLine" presStyleLbl="alignNode1" presStyleIdx="0" presStyleCnt="3" custLinFactNeighborY="-4563"/>
      <dgm:spPr>
        <a:ln>
          <a:solidFill>
            <a:srgbClr val="33CC33"/>
          </a:solidFill>
        </a:ln>
      </dgm:spPr>
      <dgm:t>
        <a:bodyPr/>
        <a:lstStyle/>
        <a:p>
          <a:endParaRPr lang="en-US"/>
        </a:p>
      </dgm:t>
      <dgm:extLst>
        <a:ext uri="{E40237B7-FDA0-4F09-8148-C483321AD2D9}">
          <dgm14:cNvPr xmlns="" xmlns:dgm14="http://schemas.microsoft.com/office/drawing/2010/diagram" id="0" name="" descr="ICD-10-CM Coder Training Manual, 2013 Edition&#10;AHIMA Press&#10;ICD-9-CM Coding: Theory and Practice with ICD-10, 2013/2014 Edition, Elsevier Saunders&#10;ICD-10-CM Official Guidelines for Coding and Reporting, 2013&#10;"/>
        </a:ext>
      </dgm:extLst>
    </dgm:pt>
    <dgm:pt modelId="{E2ED05EB-FE90-4F0F-9089-68626A4D3CE5}" type="pres">
      <dgm:prSet presAssocID="{9F40C876-3EC7-43D3-B2C7-E6A65F665C6B}" presName="horz1" presStyleCnt="0"/>
      <dgm:spPr/>
    </dgm:pt>
    <dgm:pt modelId="{957F975C-5F9F-4871-9302-6F67AFFBC342}" type="pres">
      <dgm:prSet presAssocID="{9F40C876-3EC7-43D3-B2C7-E6A65F665C6B}" presName="tx1" presStyleLbl="revTx" presStyleIdx="0" presStyleCnt="3"/>
      <dgm:spPr/>
      <dgm:t>
        <a:bodyPr/>
        <a:lstStyle/>
        <a:p>
          <a:endParaRPr lang="en-US"/>
        </a:p>
      </dgm:t>
    </dgm:pt>
    <dgm:pt modelId="{3910EA82-E2BD-4301-8658-B3BA9C4B6A40}" type="pres">
      <dgm:prSet presAssocID="{9F40C876-3EC7-43D3-B2C7-E6A65F665C6B}" presName="vert1" presStyleCnt="0"/>
      <dgm:spPr/>
    </dgm:pt>
    <dgm:pt modelId="{DD5D7060-3BFE-424C-81AE-30B47C2986CE}" type="pres">
      <dgm:prSet presAssocID="{0D83A9FD-7B4A-4624-B00B-78EED78CA967}" presName="thickLine" presStyleLbl="alignNode1" presStyleIdx="1" presStyleCnt="3"/>
      <dgm:spPr>
        <a:ln>
          <a:solidFill>
            <a:srgbClr val="33CC33"/>
          </a:solidFill>
        </a:ln>
      </dgm:spPr>
      <dgm:t>
        <a:bodyPr/>
        <a:lstStyle/>
        <a:p>
          <a:endParaRPr lang="en-US"/>
        </a:p>
      </dgm:t>
      <dgm:extLst>
        <a:ext uri="{E40237B7-FDA0-4F09-8148-C483321AD2D9}">
          <dgm14:cNvPr xmlns="" xmlns:dgm14="http://schemas.microsoft.com/office/drawing/2010/diagram" id="0" name="" descr="ICD-10-CM Coder Training Manual, 2013 Edition&#10;AHIMA Press&#10;ICD-9-CM Coding: Theory and Practice with ICD-10, 2013/2014 Edition, Elsevier Saunders&#10;ICD-10-CM Official Guidelines for Coding and Reporting, 2013&#10;"/>
        </a:ext>
      </dgm:extLst>
    </dgm:pt>
    <dgm:pt modelId="{5CE4DC41-3C0D-47A6-A304-6CC2351879CE}" type="pres">
      <dgm:prSet presAssocID="{0D83A9FD-7B4A-4624-B00B-78EED78CA967}" presName="horz1" presStyleCnt="0"/>
      <dgm:spPr/>
    </dgm:pt>
    <dgm:pt modelId="{8A16BBF2-E380-4DBA-94F9-3CF388A032FA}" type="pres">
      <dgm:prSet presAssocID="{0D83A9FD-7B4A-4624-B00B-78EED78CA967}" presName="tx1" presStyleLbl="revTx" presStyleIdx="1" presStyleCnt="3"/>
      <dgm:spPr/>
      <dgm:t>
        <a:bodyPr/>
        <a:lstStyle/>
        <a:p>
          <a:endParaRPr lang="en-US"/>
        </a:p>
      </dgm:t>
    </dgm:pt>
    <dgm:pt modelId="{6CDB3D62-7F55-405E-BDEF-52EC367A5921}" type="pres">
      <dgm:prSet presAssocID="{0D83A9FD-7B4A-4624-B00B-78EED78CA967}" presName="vert1" presStyleCnt="0"/>
      <dgm:spPr/>
    </dgm:pt>
    <dgm:pt modelId="{BAB2D476-370F-40CC-8E12-D8EBE9CA112F}" type="pres">
      <dgm:prSet presAssocID="{E0164B1E-C049-44FE-B82F-102A26A133DF}" presName="thickLine" presStyleLbl="alignNode1" presStyleIdx="2" presStyleCnt="3"/>
      <dgm:spPr>
        <a:ln>
          <a:solidFill>
            <a:srgbClr val="33CC33"/>
          </a:solidFill>
        </a:ln>
      </dgm:spPr>
      <dgm:t>
        <a:bodyPr/>
        <a:lstStyle/>
        <a:p>
          <a:endParaRPr lang="en-US"/>
        </a:p>
      </dgm:t>
      <dgm:extLst>
        <a:ext uri="{E40237B7-FDA0-4F09-8148-C483321AD2D9}">
          <dgm14:cNvPr xmlns="" xmlns:dgm14="http://schemas.microsoft.com/office/drawing/2010/diagram" id="0" name="" descr="ICD-10-CM Coder Training Manual, 2013 Edition&#10;AHIMA Press&#10;ICD-9-CM Coding: Theory and Practice with ICD-10, 2013/2014 Edition, Elsevier Saunders&#10;ICD-10-CM Official Guidelines for Coding and Reporting, 2013&#10;"/>
        </a:ext>
      </dgm:extLst>
    </dgm:pt>
    <dgm:pt modelId="{B9780E6D-2ED8-4304-A678-A14B89F2BE28}" type="pres">
      <dgm:prSet presAssocID="{E0164B1E-C049-44FE-B82F-102A26A133DF}" presName="horz1" presStyleCnt="0"/>
      <dgm:spPr/>
    </dgm:pt>
    <dgm:pt modelId="{97EA24C9-9F0E-4E79-896F-83C53134A99D}" type="pres">
      <dgm:prSet presAssocID="{E0164B1E-C049-44FE-B82F-102A26A133DF}" presName="tx1" presStyleLbl="revTx" presStyleIdx="2" presStyleCnt="3"/>
      <dgm:spPr/>
      <dgm:t>
        <a:bodyPr/>
        <a:lstStyle/>
        <a:p>
          <a:endParaRPr lang="en-US"/>
        </a:p>
      </dgm:t>
    </dgm:pt>
    <dgm:pt modelId="{B6EB8EDC-D4A2-40D2-A586-D9280AED3275}" type="pres">
      <dgm:prSet presAssocID="{E0164B1E-C049-44FE-B82F-102A26A133DF}" presName="vert1" presStyleCnt="0"/>
      <dgm:spPr/>
    </dgm:pt>
  </dgm:ptLst>
  <dgm:cxnLst>
    <dgm:cxn modelId="{D7D6AD67-1B2D-4B1E-8DF0-B46364803D0A}" type="presOf" srcId="{9F40C876-3EC7-43D3-B2C7-E6A65F665C6B}" destId="{957F975C-5F9F-4871-9302-6F67AFFBC342}" srcOrd="0" destOrd="0" presId="urn:microsoft.com/office/officeart/2008/layout/LinedList"/>
    <dgm:cxn modelId="{46E4D72A-E6C3-40C3-900D-6C77D29779BE}" srcId="{A822F4B1-0215-4F95-9CD4-B380F7B4F623}" destId="{9F40C876-3EC7-43D3-B2C7-E6A65F665C6B}" srcOrd="0" destOrd="0" parTransId="{F88B497D-E894-43BA-978C-57D57C6DF13E}" sibTransId="{F1C480DA-BAE0-49E4-921C-4AB653CAEA7D}"/>
    <dgm:cxn modelId="{BCC7F7C4-82FA-4A82-B423-C74A460FCEB5}" type="presOf" srcId="{A822F4B1-0215-4F95-9CD4-B380F7B4F623}" destId="{0A818AC3-E475-441B-B7E5-44A5D2B46722}" srcOrd="0" destOrd="0" presId="urn:microsoft.com/office/officeart/2008/layout/LinedList"/>
    <dgm:cxn modelId="{8DE544EE-483C-430A-A2BA-AC9FD2712048}" type="presOf" srcId="{0D83A9FD-7B4A-4624-B00B-78EED78CA967}" destId="{8A16BBF2-E380-4DBA-94F9-3CF388A032FA}" srcOrd="0" destOrd="0" presId="urn:microsoft.com/office/officeart/2008/layout/LinedList"/>
    <dgm:cxn modelId="{1285D0BA-0F92-4F34-B59D-C1A77FF2F58F}" srcId="{A822F4B1-0215-4F95-9CD4-B380F7B4F623}" destId="{E0164B1E-C049-44FE-B82F-102A26A133DF}" srcOrd="2" destOrd="0" parTransId="{B7ECD4A7-4FA9-48BE-BDFB-589E6D6C7588}" sibTransId="{42DCFFCA-49FD-4F64-8F1E-9AD7085DA7AE}"/>
    <dgm:cxn modelId="{3950CDF2-FACD-4520-A77D-6625AF5E4012}" type="presOf" srcId="{E0164B1E-C049-44FE-B82F-102A26A133DF}" destId="{97EA24C9-9F0E-4E79-896F-83C53134A99D}" srcOrd="0" destOrd="0" presId="urn:microsoft.com/office/officeart/2008/layout/LinedList"/>
    <dgm:cxn modelId="{03704257-962B-4C49-A7EE-E78922AC8910}" srcId="{A822F4B1-0215-4F95-9CD4-B380F7B4F623}" destId="{0D83A9FD-7B4A-4624-B00B-78EED78CA967}" srcOrd="1" destOrd="0" parTransId="{4C729F91-527F-4B17-96BC-48A8FDBDCC27}" sibTransId="{A07F04CA-DF32-48EF-A778-B80466D43A2B}"/>
    <dgm:cxn modelId="{C3131AE1-4A0C-4DB2-B2F4-9C9CEA64277D}" type="presParOf" srcId="{0A818AC3-E475-441B-B7E5-44A5D2B46722}" destId="{029A586A-4A7B-4E8C-B334-0787F6E8E6CF}" srcOrd="0" destOrd="0" presId="urn:microsoft.com/office/officeart/2008/layout/LinedList"/>
    <dgm:cxn modelId="{AA3C6E79-B563-489A-A97D-678157331719}" type="presParOf" srcId="{0A818AC3-E475-441B-B7E5-44A5D2B46722}" destId="{E2ED05EB-FE90-4F0F-9089-68626A4D3CE5}" srcOrd="1" destOrd="0" presId="urn:microsoft.com/office/officeart/2008/layout/LinedList"/>
    <dgm:cxn modelId="{521DE8FC-AABD-4290-9DC9-148DA1F27B78}" type="presParOf" srcId="{E2ED05EB-FE90-4F0F-9089-68626A4D3CE5}" destId="{957F975C-5F9F-4871-9302-6F67AFFBC342}" srcOrd="0" destOrd="0" presId="urn:microsoft.com/office/officeart/2008/layout/LinedList"/>
    <dgm:cxn modelId="{493EB586-F54B-4F20-ACA9-2AE4590D5EA9}" type="presParOf" srcId="{E2ED05EB-FE90-4F0F-9089-68626A4D3CE5}" destId="{3910EA82-E2BD-4301-8658-B3BA9C4B6A40}" srcOrd="1" destOrd="0" presId="urn:microsoft.com/office/officeart/2008/layout/LinedList"/>
    <dgm:cxn modelId="{B1955E54-EB0D-4E84-9969-050DD613C199}" type="presParOf" srcId="{0A818AC3-E475-441B-B7E5-44A5D2B46722}" destId="{DD5D7060-3BFE-424C-81AE-30B47C2986CE}" srcOrd="2" destOrd="0" presId="urn:microsoft.com/office/officeart/2008/layout/LinedList"/>
    <dgm:cxn modelId="{460B9E46-AE0F-43FB-8C60-01786F016047}" type="presParOf" srcId="{0A818AC3-E475-441B-B7E5-44A5D2B46722}" destId="{5CE4DC41-3C0D-47A6-A304-6CC2351879CE}" srcOrd="3" destOrd="0" presId="urn:microsoft.com/office/officeart/2008/layout/LinedList"/>
    <dgm:cxn modelId="{4A736B9E-5E8C-4ABA-8D54-E8F1F4143FF6}" type="presParOf" srcId="{5CE4DC41-3C0D-47A6-A304-6CC2351879CE}" destId="{8A16BBF2-E380-4DBA-94F9-3CF388A032FA}" srcOrd="0" destOrd="0" presId="urn:microsoft.com/office/officeart/2008/layout/LinedList"/>
    <dgm:cxn modelId="{328ABA21-D7CB-4ED6-9DFD-CE291DEA08B4}" type="presParOf" srcId="{5CE4DC41-3C0D-47A6-A304-6CC2351879CE}" destId="{6CDB3D62-7F55-405E-BDEF-52EC367A5921}" srcOrd="1" destOrd="0" presId="urn:microsoft.com/office/officeart/2008/layout/LinedList"/>
    <dgm:cxn modelId="{B16E7708-513B-42A9-9BA9-E3954141438B}" type="presParOf" srcId="{0A818AC3-E475-441B-B7E5-44A5D2B46722}" destId="{BAB2D476-370F-40CC-8E12-D8EBE9CA112F}" srcOrd="4" destOrd="0" presId="urn:microsoft.com/office/officeart/2008/layout/LinedList"/>
    <dgm:cxn modelId="{48E87B20-2DD0-4C6F-AD5B-F231681FC259}" type="presParOf" srcId="{0A818AC3-E475-441B-B7E5-44A5D2B46722}" destId="{B9780E6D-2ED8-4304-A678-A14B89F2BE28}" srcOrd="5" destOrd="0" presId="urn:microsoft.com/office/officeart/2008/layout/LinedList"/>
    <dgm:cxn modelId="{93104B42-CFF0-4292-B1F2-FF108CB6F415}" type="presParOf" srcId="{B9780E6D-2ED8-4304-A678-A14B89F2BE28}" destId="{97EA24C9-9F0E-4E79-896F-83C53134A99D}" srcOrd="0" destOrd="0" presId="urn:microsoft.com/office/officeart/2008/layout/LinedList"/>
    <dgm:cxn modelId="{3CBC9C75-9DF9-469E-8666-3632DFC127F3}" type="presParOf" srcId="{B9780E6D-2ED8-4304-A678-A14B89F2BE28}" destId="{B6EB8EDC-D4A2-40D2-A586-D9280AED3275}" srcOrd="1" destOrd="0" presId="urn:microsoft.com/office/officeart/2008/layout/LinedList"/>
  </dgm:cxnLst>
  <dgm:bg>
    <a:noFill/>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F05116-9505-4A60-BB85-3C8FF05A03C8}" type="doc">
      <dgm:prSet loTypeId="urn:microsoft.com/office/officeart/2005/8/layout/default#1" loCatId="list" qsTypeId="urn:microsoft.com/office/officeart/2005/8/quickstyle/simple5" qsCatId="simple" csTypeId="urn:microsoft.com/office/officeart/2005/8/colors/colorful4" csCatId="colorful" phldr="1"/>
      <dgm:spPr/>
      <dgm:t>
        <a:bodyPr/>
        <a:lstStyle/>
        <a:p>
          <a:endParaRPr lang="en-US"/>
        </a:p>
      </dgm:t>
    </dgm:pt>
    <dgm:pt modelId="{B2537550-FB7B-41EC-B088-4F993E9F964F}">
      <dgm:prSet custT="1"/>
      <dgm:spPr/>
      <dgm:t>
        <a:bodyPr/>
        <a:lstStyle/>
        <a:p>
          <a:pPr rtl="0"/>
          <a:r>
            <a:rPr lang="en-US" sz="2800" b="1" dirty="0" smtClean="0"/>
            <a:t>5-year-old female seen for acute ear pain.  Exam reveals left acute serous otitis media.  Further exam revealed a total perforated tympanic membrane of the right ear due to chronic otitis media.  What is the correct diagnosis code(s)?</a:t>
          </a:r>
          <a:endParaRPr lang="en-US" sz="2800" b="1" dirty="0"/>
        </a:p>
      </dgm:t>
      <dgm:extLst>
        <a:ext uri="{E40237B7-FDA0-4F09-8148-C483321AD2D9}">
          <dgm14:cNvPr xmlns="" xmlns:dgm14="http://schemas.microsoft.com/office/drawing/2010/diagram" id="0" name="" descr="5-year-old female seen for acute ear pain.  Exam reveals left acute serous otitis media.  Further exam revealed a total perforated tympanic membrane of the right ear due to chronic otitis media.  What is the correct diagnosis code(s)?&#10;"/>
        </a:ext>
      </dgm:extLst>
    </dgm:pt>
    <dgm:pt modelId="{2A4D6A30-5ED9-45DA-98A9-118F48245EDB}" type="parTrans" cxnId="{F1F69619-08E1-494F-9094-0D323B331AA9}">
      <dgm:prSet/>
      <dgm:spPr/>
      <dgm:t>
        <a:bodyPr/>
        <a:lstStyle/>
        <a:p>
          <a:endParaRPr lang="en-US"/>
        </a:p>
      </dgm:t>
    </dgm:pt>
    <dgm:pt modelId="{6AED3A82-86BF-4465-8A66-65BF092B37EB}" type="sibTrans" cxnId="{F1F69619-08E1-494F-9094-0D323B331AA9}">
      <dgm:prSet/>
      <dgm:spPr/>
      <dgm:t>
        <a:bodyPr/>
        <a:lstStyle/>
        <a:p>
          <a:endParaRPr lang="en-US"/>
        </a:p>
      </dgm:t>
    </dgm:pt>
    <dgm:pt modelId="{34075956-CAAF-4314-A370-22AF7178DE2B}" type="pres">
      <dgm:prSet presAssocID="{92F05116-9505-4A60-BB85-3C8FF05A03C8}" presName="diagram" presStyleCnt="0">
        <dgm:presLayoutVars>
          <dgm:dir/>
          <dgm:resizeHandles val="exact"/>
        </dgm:presLayoutVars>
      </dgm:prSet>
      <dgm:spPr/>
      <dgm:t>
        <a:bodyPr/>
        <a:lstStyle/>
        <a:p>
          <a:endParaRPr lang="en-US"/>
        </a:p>
      </dgm:t>
    </dgm:pt>
    <dgm:pt modelId="{E1D01213-61C9-4E76-9326-A041CF0C266B}" type="pres">
      <dgm:prSet presAssocID="{B2537550-FB7B-41EC-B088-4F993E9F964F}" presName="node" presStyleLbl="node1" presStyleIdx="0" presStyleCnt="1" custScaleX="161441" custScaleY="121648">
        <dgm:presLayoutVars>
          <dgm:bulletEnabled val="1"/>
        </dgm:presLayoutVars>
      </dgm:prSet>
      <dgm:spPr>
        <a:prstGeom prst="rect">
          <a:avLst/>
        </a:prstGeom>
      </dgm:spPr>
      <dgm:t>
        <a:bodyPr/>
        <a:lstStyle/>
        <a:p>
          <a:endParaRPr lang="en-US"/>
        </a:p>
      </dgm:t>
    </dgm:pt>
  </dgm:ptLst>
  <dgm:cxnLst>
    <dgm:cxn modelId="{F1F69619-08E1-494F-9094-0D323B331AA9}" srcId="{92F05116-9505-4A60-BB85-3C8FF05A03C8}" destId="{B2537550-FB7B-41EC-B088-4F993E9F964F}" srcOrd="0" destOrd="0" parTransId="{2A4D6A30-5ED9-45DA-98A9-118F48245EDB}" sibTransId="{6AED3A82-86BF-4465-8A66-65BF092B37EB}"/>
    <dgm:cxn modelId="{2C64DA0D-20FD-4592-90ED-B08F13B78544}" type="presOf" srcId="{B2537550-FB7B-41EC-B088-4F993E9F964F}" destId="{E1D01213-61C9-4E76-9326-A041CF0C266B}" srcOrd="0" destOrd="0" presId="urn:microsoft.com/office/officeart/2005/8/layout/default#1"/>
    <dgm:cxn modelId="{7E182F6E-AF5B-4847-8D85-B5628552C345}" type="presOf" srcId="{92F05116-9505-4A60-BB85-3C8FF05A03C8}" destId="{34075956-CAAF-4314-A370-22AF7178DE2B}" srcOrd="0" destOrd="0" presId="urn:microsoft.com/office/officeart/2005/8/layout/default#1"/>
    <dgm:cxn modelId="{F11263AE-13A8-4CA5-A12F-9385ADCE3C8C}" type="presParOf" srcId="{34075956-CAAF-4314-A370-22AF7178DE2B}" destId="{E1D01213-61C9-4E76-9326-A041CF0C266B}" srcOrd="0" destOrd="0" presId="urn:microsoft.com/office/officeart/2005/8/layout/default#1"/>
  </dgm:cxnLst>
  <dgm:bg/>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75DC57-4089-4412-B61B-13BE57798227}" type="doc">
      <dgm:prSet loTypeId="urn:microsoft.com/office/officeart/2005/8/layout/vList2" loCatId="list" qsTypeId="urn:microsoft.com/office/officeart/2005/8/quickstyle/3d1" qsCatId="3D" csTypeId="urn:microsoft.com/office/officeart/2005/8/colors/accent3_2" csCatId="accent3" phldr="1"/>
      <dgm:spPr/>
      <dgm:t>
        <a:bodyPr/>
        <a:lstStyle/>
        <a:p>
          <a:endParaRPr lang="en-US"/>
        </a:p>
      </dgm:t>
    </dgm:pt>
    <dgm:pt modelId="{6B690F54-C88F-4CF8-9B40-20B64C6AC488}">
      <dgm:prSet custT="1"/>
      <dgm:spPr/>
      <dgm:t>
        <a:bodyPr/>
        <a:lstStyle/>
        <a:p>
          <a:pPr rtl="0"/>
          <a:r>
            <a:rPr lang="en-US" sz="2800" dirty="0" smtClean="0"/>
            <a:t>H65.02 – Acute serous otitis media, left ear</a:t>
          </a:r>
          <a:endParaRPr lang="en-US" sz="2800" dirty="0"/>
        </a:p>
      </dgm:t>
      <dgm:extLst>
        <a:ext uri="{E40237B7-FDA0-4F09-8148-C483321AD2D9}">
          <dgm14:cNvPr xmlns="" xmlns:dgm14="http://schemas.microsoft.com/office/drawing/2010/diagram" id="0" name="" descr="H65.02 – Acute serous otitis media, left ear&#10;"/>
        </a:ext>
      </dgm:extLst>
    </dgm:pt>
    <dgm:pt modelId="{95B28553-1E60-47D5-8644-A174FBF7A447}" type="parTrans" cxnId="{58DEDCAB-5D10-4DD8-B613-438C31D74D06}">
      <dgm:prSet/>
      <dgm:spPr/>
      <dgm:t>
        <a:bodyPr/>
        <a:lstStyle/>
        <a:p>
          <a:endParaRPr lang="en-US" sz="2800"/>
        </a:p>
      </dgm:t>
    </dgm:pt>
    <dgm:pt modelId="{ACBAD8F9-DDC6-44ED-9E3D-B59894A09264}" type="sibTrans" cxnId="{58DEDCAB-5D10-4DD8-B613-438C31D74D06}">
      <dgm:prSet/>
      <dgm:spPr/>
      <dgm:t>
        <a:bodyPr/>
        <a:lstStyle/>
        <a:p>
          <a:endParaRPr lang="en-US" sz="2800"/>
        </a:p>
      </dgm:t>
    </dgm:pt>
    <dgm:pt modelId="{15AC72A4-D173-426F-A7CC-0B9DBDD8DE70}">
      <dgm:prSet custT="1"/>
      <dgm:spPr/>
      <dgm:t>
        <a:bodyPr/>
        <a:lstStyle/>
        <a:p>
          <a:pPr rtl="0"/>
          <a:r>
            <a:rPr lang="en-US" sz="2800" dirty="0" smtClean="0"/>
            <a:t>H66.91 – Otitis media, unspecified, right ear</a:t>
          </a:r>
          <a:endParaRPr lang="en-US" sz="2800" dirty="0"/>
        </a:p>
      </dgm:t>
      <dgm:extLst>
        <a:ext uri="{E40237B7-FDA0-4F09-8148-C483321AD2D9}">
          <dgm14:cNvPr xmlns="" xmlns:dgm14="http://schemas.microsoft.com/office/drawing/2010/diagram" id="0" name="" descr="H66.91 – Otitis media, unspecified, right ear&#10;"/>
        </a:ext>
      </dgm:extLst>
    </dgm:pt>
    <dgm:pt modelId="{0800C43D-03B7-46F7-9FC0-DF304DAEE6EB}" type="parTrans" cxnId="{0F0A7899-4E01-465B-899E-F98C11945AA3}">
      <dgm:prSet/>
      <dgm:spPr/>
      <dgm:t>
        <a:bodyPr/>
        <a:lstStyle/>
        <a:p>
          <a:endParaRPr lang="en-US" sz="2800"/>
        </a:p>
      </dgm:t>
    </dgm:pt>
    <dgm:pt modelId="{1123C5F5-F546-4CED-9ADF-69E6413D1072}" type="sibTrans" cxnId="{0F0A7899-4E01-465B-899E-F98C11945AA3}">
      <dgm:prSet/>
      <dgm:spPr/>
      <dgm:t>
        <a:bodyPr/>
        <a:lstStyle/>
        <a:p>
          <a:endParaRPr lang="en-US" sz="2800"/>
        </a:p>
      </dgm:t>
    </dgm:pt>
    <dgm:pt modelId="{FCC8EE34-6799-424C-94BD-78C0CC5F2A8A}">
      <dgm:prSet custT="1"/>
      <dgm:spPr/>
      <dgm:t>
        <a:bodyPr/>
        <a:lstStyle/>
        <a:p>
          <a:pPr rtl="0"/>
          <a:r>
            <a:rPr lang="en-US" sz="2800" b="0" dirty="0" smtClean="0"/>
            <a:t>H72.821 – Total perforations of tympanic membrane, right ear</a:t>
          </a:r>
          <a:endParaRPr lang="en-US" sz="2800" b="0" dirty="0"/>
        </a:p>
      </dgm:t>
      <dgm:extLst>
        <a:ext uri="{E40237B7-FDA0-4F09-8148-C483321AD2D9}">
          <dgm14:cNvPr xmlns="" xmlns:dgm14="http://schemas.microsoft.com/office/drawing/2010/diagram" id="0" name="" descr="H72.821 – Total perforations of tympanic membrane, right ear&#10;"/>
        </a:ext>
      </dgm:extLst>
    </dgm:pt>
    <dgm:pt modelId="{66A6CDDA-109B-4A9D-9771-CD11074BD87D}" type="parTrans" cxnId="{158C591C-606C-4036-9204-C79094D676B7}">
      <dgm:prSet/>
      <dgm:spPr/>
      <dgm:t>
        <a:bodyPr/>
        <a:lstStyle/>
        <a:p>
          <a:endParaRPr lang="en-US" sz="2800"/>
        </a:p>
      </dgm:t>
    </dgm:pt>
    <dgm:pt modelId="{590924D3-F1F9-42A8-9A08-9C280CB0D957}" type="sibTrans" cxnId="{158C591C-606C-4036-9204-C79094D676B7}">
      <dgm:prSet/>
      <dgm:spPr/>
      <dgm:t>
        <a:bodyPr/>
        <a:lstStyle/>
        <a:p>
          <a:endParaRPr lang="en-US" sz="2800"/>
        </a:p>
      </dgm:t>
    </dgm:pt>
    <dgm:pt modelId="{C3BFC0CE-BE5F-4B4F-8C02-63E92C674732}" type="pres">
      <dgm:prSet presAssocID="{CA75DC57-4089-4412-B61B-13BE57798227}" presName="linear" presStyleCnt="0">
        <dgm:presLayoutVars>
          <dgm:animLvl val="lvl"/>
          <dgm:resizeHandles val="exact"/>
        </dgm:presLayoutVars>
      </dgm:prSet>
      <dgm:spPr/>
      <dgm:t>
        <a:bodyPr/>
        <a:lstStyle/>
        <a:p>
          <a:endParaRPr lang="en-US"/>
        </a:p>
      </dgm:t>
    </dgm:pt>
    <dgm:pt modelId="{A6488127-0834-4DE3-8038-3347A661827D}" type="pres">
      <dgm:prSet presAssocID="{6B690F54-C88F-4CF8-9B40-20B64C6AC488}" presName="parentText" presStyleLbl="node1" presStyleIdx="0" presStyleCnt="3">
        <dgm:presLayoutVars>
          <dgm:chMax val="0"/>
          <dgm:bulletEnabled val="1"/>
        </dgm:presLayoutVars>
      </dgm:prSet>
      <dgm:spPr/>
      <dgm:t>
        <a:bodyPr/>
        <a:lstStyle/>
        <a:p>
          <a:endParaRPr lang="en-US"/>
        </a:p>
      </dgm:t>
    </dgm:pt>
    <dgm:pt modelId="{8D580D49-385E-44C7-B2DF-1079135C17A7}" type="pres">
      <dgm:prSet presAssocID="{ACBAD8F9-DDC6-44ED-9E3D-B59894A09264}" presName="spacer" presStyleCnt="0"/>
      <dgm:spPr/>
      <dgm:t>
        <a:bodyPr/>
        <a:lstStyle/>
        <a:p>
          <a:endParaRPr lang="en-US"/>
        </a:p>
      </dgm:t>
    </dgm:pt>
    <dgm:pt modelId="{A94F0641-0A34-43D4-8BB4-9AA900CE7AD2}" type="pres">
      <dgm:prSet presAssocID="{15AC72A4-D173-426F-A7CC-0B9DBDD8DE70}" presName="parentText" presStyleLbl="node1" presStyleIdx="1" presStyleCnt="3">
        <dgm:presLayoutVars>
          <dgm:chMax val="0"/>
          <dgm:bulletEnabled val="1"/>
        </dgm:presLayoutVars>
      </dgm:prSet>
      <dgm:spPr/>
      <dgm:t>
        <a:bodyPr/>
        <a:lstStyle/>
        <a:p>
          <a:endParaRPr lang="en-US"/>
        </a:p>
      </dgm:t>
    </dgm:pt>
    <dgm:pt modelId="{6B716C63-3773-4FCB-BC11-4DABA940D3F0}" type="pres">
      <dgm:prSet presAssocID="{1123C5F5-F546-4CED-9ADF-69E6413D1072}" presName="spacer" presStyleCnt="0"/>
      <dgm:spPr/>
      <dgm:t>
        <a:bodyPr/>
        <a:lstStyle/>
        <a:p>
          <a:endParaRPr lang="en-US"/>
        </a:p>
      </dgm:t>
    </dgm:pt>
    <dgm:pt modelId="{A16EB0D6-261B-477C-A969-313AEF6A3410}" type="pres">
      <dgm:prSet presAssocID="{FCC8EE34-6799-424C-94BD-78C0CC5F2A8A}" presName="parentText" presStyleLbl="node1" presStyleIdx="2" presStyleCnt="3">
        <dgm:presLayoutVars>
          <dgm:chMax val="0"/>
          <dgm:bulletEnabled val="1"/>
        </dgm:presLayoutVars>
      </dgm:prSet>
      <dgm:spPr/>
      <dgm:t>
        <a:bodyPr/>
        <a:lstStyle/>
        <a:p>
          <a:endParaRPr lang="en-US"/>
        </a:p>
      </dgm:t>
    </dgm:pt>
  </dgm:ptLst>
  <dgm:cxnLst>
    <dgm:cxn modelId="{158C591C-606C-4036-9204-C79094D676B7}" srcId="{CA75DC57-4089-4412-B61B-13BE57798227}" destId="{FCC8EE34-6799-424C-94BD-78C0CC5F2A8A}" srcOrd="2" destOrd="0" parTransId="{66A6CDDA-109B-4A9D-9771-CD11074BD87D}" sibTransId="{590924D3-F1F9-42A8-9A08-9C280CB0D957}"/>
    <dgm:cxn modelId="{58DEDCAB-5D10-4DD8-B613-438C31D74D06}" srcId="{CA75DC57-4089-4412-B61B-13BE57798227}" destId="{6B690F54-C88F-4CF8-9B40-20B64C6AC488}" srcOrd="0" destOrd="0" parTransId="{95B28553-1E60-47D5-8644-A174FBF7A447}" sibTransId="{ACBAD8F9-DDC6-44ED-9E3D-B59894A09264}"/>
    <dgm:cxn modelId="{540FC8C9-EB9E-4D63-8313-6032766BA329}" type="presOf" srcId="{FCC8EE34-6799-424C-94BD-78C0CC5F2A8A}" destId="{A16EB0D6-261B-477C-A969-313AEF6A3410}" srcOrd="0" destOrd="0" presId="urn:microsoft.com/office/officeart/2005/8/layout/vList2"/>
    <dgm:cxn modelId="{D674F58C-D377-4F17-97CD-4917CF781063}" type="presOf" srcId="{15AC72A4-D173-426F-A7CC-0B9DBDD8DE70}" destId="{A94F0641-0A34-43D4-8BB4-9AA900CE7AD2}" srcOrd="0" destOrd="0" presId="urn:microsoft.com/office/officeart/2005/8/layout/vList2"/>
    <dgm:cxn modelId="{92668FE1-DD79-4C93-892A-EBA635541886}" type="presOf" srcId="{6B690F54-C88F-4CF8-9B40-20B64C6AC488}" destId="{A6488127-0834-4DE3-8038-3347A661827D}" srcOrd="0" destOrd="0" presId="urn:microsoft.com/office/officeart/2005/8/layout/vList2"/>
    <dgm:cxn modelId="{0F0A7899-4E01-465B-899E-F98C11945AA3}" srcId="{CA75DC57-4089-4412-B61B-13BE57798227}" destId="{15AC72A4-D173-426F-A7CC-0B9DBDD8DE70}" srcOrd="1" destOrd="0" parTransId="{0800C43D-03B7-46F7-9FC0-DF304DAEE6EB}" sibTransId="{1123C5F5-F546-4CED-9ADF-69E6413D1072}"/>
    <dgm:cxn modelId="{4B7FF1B2-214A-45A5-8058-5E643975DC05}" type="presOf" srcId="{CA75DC57-4089-4412-B61B-13BE57798227}" destId="{C3BFC0CE-BE5F-4B4F-8C02-63E92C674732}" srcOrd="0" destOrd="0" presId="urn:microsoft.com/office/officeart/2005/8/layout/vList2"/>
    <dgm:cxn modelId="{B5143A73-473C-498D-91D2-8B53D050B2C5}" type="presParOf" srcId="{C3BFC0CE-BE5F-4B4F-8C02-63E92C674732}" destId="{A6488127-0834-4DE3-8038-3347A661827D}" srcOrd="0" destOrd="0" presId="urn:microsoft.com/office/officeart/2005/8/layout/vList2"/>
    <dgm:cxn modelId="{2465BC56-C747-4E95-BF43-CB7D72C90767}" type="presParOf" srcId="{C3BFC0CE-BE5F-4B4F-8C02-63E92C674732}" destId="{8D580D49-385E-44C7-B2DF-1079135C17A7}" srcOrd="1" destOrd="0" presId="urn:microsoft.com/office/officeart/2005/8/layout/vList2"/>
    <dgm:cxn modelId="{ACB5087C-E6EC-4D45-A693-5A21E6200D54}" type="presParOf" srcId="{C3BFC0CE-BE5F-4B4F-8C02-63E92C674732}" destId="{A94F0641-0A34-43D4-8BB4-9AA900CE7AD2}" srcOrd="2" destOrd="0" presId="urn:microsoft.com/office/officeart/2005/8/layout/vList2"/>
    <dgm:cxn modelId="{0D11694A-4D5F-4F8C-BEC1-380CF5D2B2EE}" type="presParOf" srcId="{C3BFC0CE-BE5F-4B4F-8C02-63E92C674732}" destId="{6B716C63-3773-4FCB-BC11-4DABA940D3F0}" srcOrd="3" destOrd="0" presId="urn:microsoft.com/office/officeart/2005/8/layout/vList2"/>
    <dgm:cxn modelId="{73B861DE-72C1-48EB-AD38-EB2D9191D88C}" type="presParOf" srcId="{C3BFC0CE-BE5F-4B4F-8C02-63E92C674732}" destId="{A16EB0D6-261B-477C-A969-313AEF6A3410}" srcOrd="4"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1910BF-69DF-471F-B0B3-72555A1783FC}" type="doc">
      <dgm:prSet loTypeId="urn:microsoft.com/office/officeart/2005/8/layout/pyramid2" loCatId="pyramid" qsTypeId="urn:microsoft.com/office/officeart/2005/8/quickstyle/simple5" qsCatId="simple" csTypeId="urn:microsoft.com/office/officeart/2005/8/colors/accent2_5" csCatId="accent2" phldr="1"/>
      <dgm:spPr/>
      <dgm:t>
        <a:bodyPr/>
        <a:lstStyle/>
        <a:p>
          <a:endParaRPr lang="en-US"/>
        </a:p>
      </dgm:t>
    </dgm:pt>
    <dgm:pt modelId="{B758AD39-CDAC-4AE0-8ADB-188C4888209B}">
      <dgm:prSet/>
      <dgm:spPr/>
      <dgm:t>
        <a:bodyPr/>
        <a:lstStyle/>
        <a:p>
          <a:pPr rtl="0"/>
          <a:r>
            <a:rPr lang="en-US" dirty="0" smtClean="0"/>
            <a:t>Terminology updates</a:t>
          </a:r>
          <a:endParaRPr lang="en-US" dirty="0"/>
        </a:p>
      </dgm:t>
      <dgm:extLst>
        <a:ext uri="{E40237B7-FDA0-4F09-8148-C483321AD2D9}">
          <dgm14:cNvPr xmlns="" xmlns:dgm14="http://schemas.microsoft.com/office/drawing/2010/diagram" id="0" name="" descr="Terminology updates&#10;Classification changes&#10;"/>
        </a:ext>
      </dgm:extLst>
    </dgm:pt>
    <dgm:pt modelId="{74D60593-90B3-46AE-BA11-4A17AE0A07C8}" type="parTrans" cxnId="{AAD4334C-B8DC-4DAC-9CB1-DEFFA794897D}">
      <dgm:prSet/>
      <dgm:spPr/>
      <dgm:t>
        <a:bodyPr/>
        <a:lstStyle/>
        <a:p>
          <a:endParaRPr lang="en-US"/>
        </a:p>
      </dgm:t>
    </dgm:pt>
    <dgm:pt modelId="{80D959AB-C9C2-4653-B064-2B84865E4140}" type="sibTrans" cxnId="{AAD4334C-B8DC-4DAC-9CB1-DEFFA794897D}">
      <dgm:prSet/>
      <dgm:spPr/>
      <dgm:t>
        <a:bodyPr/>
        <a:lstStyle/>
        <a:p>
          <a:endParaRPr lang="en-US"/>
        </a:p>
      </dgm:t>
    </dgm:pt>
    <dgm:pt modelId="{DA11A666-ED0D-49A4-B9DA-CA80819DEA33}">
      <dgm:prSet/>
      <dgm:spPr/>
      <dgm:t>
        <a:bodyPr/>
        <a:lstStyle/>
        <a:p>
          <a:pPr rtl="0"/>
          <a:r>
            <a:rPr lang="en-US" dirty="0" smtClean="0"/>
            <a:t>Classification changes</a:t>
          </a:r>
          <a:endParaRPr lang="en-US" dirty="0"/>
        </a:p>
      </dgm:t>
      <dgm:extLst>
        <a:ext uri="{E40237B7-FDA0-4F09-8148-C483321AD2D9}">
          <dgm14:cNvPr xmlns="" xmlns:dgm14="http://schemas.microsoft.com/office/drawing/2010/diagram" id="0" name="" descr="Terminology updates&#10;Classification changes&#10;"/>
        </a:ext>
      </dgm:extLst>
    </dgm:pt>
    <dgm:pt modelId="{AFD2428E-732A-4DB4-A623-278C67AC7487}" type="parTrans" cxnId="{52171496-4283-45BF-9A3A-5EB51F571554}">
      <dgm:prSet/>
      <dgm:spPr/>
      <dgm:t>
        <a:bodyPr/>
        <a:lstStyle/>
        <a:p>
          <a:endParaRPr lang="en-US"/>
        </a:p>
      </dgm:t>
    </dgm:pt>
    <dgm:pt modelId="{0667E92F-67D6-4D5E-8E09-C9E8E0612435}" type="sibTrans" cxnId="{52171496-4283-45BF-9A3A-5EB51F571554}">
      <dgm:prSet/>
      <dgm:spPr/>
      <dgm:t>
        <a:bodyPr/>
        <a:lstStyle/>
        <a:p>
          <a:endParaRPr lang="en-US"/>
        </a:p>
      </dgm:t>
    </dgm:pt>
    <dgm:pt modelId="{5B656AE9-48F5-448E-A239-3CCFDBE06ABC}" type="pres">
      <dgm:prSet presAssocID="{8A1910BF-69DF-471F-B0B3-72555A1783FC}" presName="compositeShape" presStyleCnt="0">
        <dgm:presLayoutVars>
          <dgm:dir/>
          <dgm:resizeHandles/>
        </dgm:presLayoutVars>
      </dgm:prSet>
      <dgm:spPr/>
      <dgm:t>
        <a:bodyPr/>
        <a:lstStyle/>
        <a:p>
          <a:endParaRPr lang="en-US"/>
        </a:p>
      </dgm:t>
    </dgm:pt>
    <dgm:pt modelId="{2B9E2BB6-D68F-4B49-8F09-FCC030616A6C}" type="pres">
      <dgm:prSet presAssocID="{8A1910BF-69DF-471F-B0B3-72555A1783FC}" presName="pyramid" presStyleLbl="node1" presStyleIdx="0" presStyleCnt="1" custLinFactNeighborY="-1984"/>
      <dgm:spPr/>
      <dgm:t>
        <a:bodyPr/>
        <a:lstStyle/>
        <a:p>
          <a:endParaRPr lang="en-US"/>
        </a:p>
      </dgm:t>
      <dgm:extLst>
        <a:ext uri="{E40237B7-FDA0-4F09-8148-C483321AD2D9}">
          <dgm14:cNvPr xmlns="" xmlns:dgm14="http://schemas.microsoft.com/office/drawing/2010/diagram" id="0" name="" descr="Terminology updates&#10;Classification changes&#10;"/>
        </a:ext>
      </dgm:extLst>
    </dgm:pt>
    <dgm:pt modelId="{6F9438EB-302B-4E68-963A-D6BDB8778DB9}" type="pres">
      <dgm:prSet presAssocID="{8A1910BF-69DF-471F-B0B3-72555A1783FC}" presName="theList" presStyleCnt="0"/>
      <dgm:spPr/>
      <dgm:t>
        <a:bodyPr/>
        <a:lstStyle/>
        <a:p>
          <a:endParaRPr lang="en-US"/>
        </a:p>
      </dgm:t>
    </dgm:pt>
    <dgm:pt modelId="{64A5F4B7-88E8-4630-8073-17C1E30C69B4}" type="pres">
      <dgm:prSet presAssocID="{B758AD39-CDAC-4AE0-8ADB-188C4888209B}" presName="aNode" presStyleLbl="fgAcc1" presStyleIdx="0" presStyleCnt="2">
        <dgm:presLayoutVars>
          <dgm:bulletEnabled val="1"/>
        </dgm:presLayoutVars>
      </dgm:prSet>
      <dgm:spPr/>
      <dgm:t>
        <a:bodyPr/>
        <a:lstStyle/>
        <a:p>
          <a:endParaRPr lang="en-US"/>
        </a:p>
      </dgm:t>
    </dgm:pt>
    <dgm:pt modelId="{E3409F63-9059-4FE7-9125-36F8F8930487}" type="pres">
      <dgm:prSet presAssocID="{B758AD39-CDAC-4AE0-8ADB-188C4888209B}" presName="aSpace" presStyleCnt="0"/>
      <dgm:spPr/>
      <dgm:t>
        <a:bodyPr/>
        <a:lstStyle/>
        <a:p>
          <a:endParaRPr lang="en-US"/>
        </a:p>
      </dgm:t>
    </dgm:pt>
    <dgm:pt modelId="{DE184A03-AA68-4BE3-B6BE-E65C7E415F7E}" type="pres">
      <dgm:prSet presAssocID="{DA11A666-ED0D-49A4-B9DA-CA80819DEA33}" presName="aNode" presStyleLbl="fgAcc1" presStyleIdx="1" presStyleCnt="2">
        <dgm:presLayoutVars>
          <dgm:bulletEnabled val="1"/>
        </dgm:presLayoutVars>
      </dgm:prSet>
      <dgm:spPr/>
      <dgm:t>
        <a:bodyPr/>
        <a:lstStyle/>
        <a:p>
          <a:endParaRPr lang="en-US"/>
        </a:p>
      </dgm:t>
    </dgm:pt>
    <dgm:pt modelId="{5D8C346E-3614-404C-9EFD-18E2437FE7BD}" type="pres">
      <dgm:prSet presAssocID="{DA11A666-ED0D-49A4-B9DA-CA80819DEA33}" presName="aSpace" presStyleCnt="0"/>
      <dgm:spPr/>
      <dgm:t>
        <a:bodyPr/>
        <a:lstStyle/>
        <a:p>
          <a:endParaRPr lang="en-US"/>
        </a:p>
      </dgm:t>
    </dgm:pt>
  </dgm:ptLst>
  <dgm:cxnLst>
    <dgm:cxn modelId="{4AB39246-9F76-4F94-B691-429E984E189E}" type="presOf" srcId="{8A1910BF-69DF-471F-B0B3-72555A1783FC}" destId="{5B656AE9-48F5-448E-A239-3CCFDBE06ABC}" srcOrd="0" destOrd="0" presId="urn:microsoft.com/office/officeart/2005/8/layout/pyramid2"/>
    <dgm:cxn modelId="{52171496-4283-45BF-9A3A-5EB51F571554}" srcId="{8A1910BF-69DF-471F-B0B3-72555A1783FC}" destId="{DA11A666-ED0D-49A4-B9DA-CA80819DEA33}" srcOrd="1" destOrd="0" parTransId="{AFD2428E-732A-4DB4-A623-278C67AC7487}" sibTransId="{0667E92F-67D6-4D5E-8E09-C9E8E0612435}"/>
    <dgm:cxn modelId="{AAD4334C-B8DC-4DAC-9CB1-DEFFA794897D}" srcId="{8A1910BF-69DF-471F-B0B3-72555A1783FC}" destId="{B758AD39-CDAC-4AE0-8ADB-188C4888209B}" srcOrd="0" destOrd="0" parTransId="{74D60593-90B3-46AE-BA11-4A17AE0A07C8}" sibTransId="{80D959AB-C9C2-4653-B064-2B84865E4140}"/>
    <dgm:cxn modelId="{D3557AF8-9C5E-4D3A-976C-31EEE4ABBE77}" type="presOf" srcId="{DA11A666-ED0D-49A4-B9DA-CA80819DEA33}" destId="{DE184A03-AA68-4BE3-B6BE-E65C7E415F7E}" srcOrd="0" destOrd="0" presId="urn:microsoft.com/office/officeart/2005/8/layout/pyramid2"/>
    <dgm:cxn modelId="{DA1D95EB-D07D-4328-AE63-4588DF42144E}" type="presOf" srcId="{B758AD39-CDAC-4AE0-8ADB-188C4888209B}" destId="{64A5F4B7-88E8-4630-8073-17C1E30C69B4}" srcOrd="0" destOrd="0" presId="urn:microsoft.com/office/officeart/2005/8/layout/pyramid2"/>
    <dgm:cxn modelId="{56C7A2A7-D23D-4605-8FEA-5D11C7368B02}" type="presParOf" srcId="{5B656AE9-48F5-448E-A239-3CCFDBE06ABC}" destId="{2B9E2BB6-D68F-4B49-8F09-FCC030616A6C}" srcOrd="0" destOrd="0" presId="urn:microsoft.com/office/officeart/2005/8/layout/pyramid2"/>
    <dgm:cxn modelId="{39D54823-D907-4C44-8262-14A0D1D6DD03}" type="presParOf" srcId="{5B656AE9-48F5-448E-A239-3CCFDBE06ABC}" destId="{6F9438EB-302B-4E68-963A-D6BDB8778DB9}" srcOrd="1" destOrd="0" presId="urn:microsoft.com/office/officeart/2005/8/layout/pyramid2"/>
    <dgm:cxn modelId="{160F7CAF-D65B-471B-A6D1-1CFA01B1BE5A}" type="presParOf" srcId="{6F9438EB-302B-4E68-963A-D6BDB8778DB9}" destId="{64A5F4B7-88E8-4630-8073-17C1E30C69B4}" srcOrd="0" destOrd="0" presId="urn:microsoft.com/office/officeart/2005/8/layout/pyramid2"/>
    <dgm:cxn modelId="{91B4B01B-A292-493F-AA03-43896B9712BC}" type="presParOf" srcId="{6F9438EB-302B-4E68-963A-D6BDB8778DB9}" destId="{E3409F63-9059-4FE7-9125-36F8F8930487}" srcOrd="1" destOrd="0" presId="urn:microsoft.com/office/officeart/2005/8/layout/pyramid2"/>
    <dgm:cxn modelId="{EC992F63-066F-45EB-99EC-EF646C6232EA}" type="presParOf" srcId="{6F9438EB-302B-4E68-963A-D6BDB8778DB9}" destId="{DE184A03-AA68-4BE3-B6BE-E65C7E415F7E}" srcOrd="2" destOrd="0" presId="urn:microsoft.com/office/officeart/2005/8/layout/pyramid2"/>
    <dgm:cxn modelId="{3D3C7D91-69E7-490C-870F-1B2DBF3088A4}" type="presParOf" srcId="{6F9438EB-302B-4E68-963A-D6BDB8778DB9}" destId="{5D8C346E-3614-404C-9EFD-18E2437FE7BD}" srcOrd="3" destOrd="0" presId="urn:microsoft.com/office/officeart/2005/8/layout/pyramid2"/>
  </dgm:cxnLst>
  <dgm:bg>
    <a:effectLst>
      <a:outerShdw blurRad="76200" dir="18900000" sy="23000" kx="-1200000" algn="bl" rotWithShape="0">
        <a:prstClr val="black">
          <a:alpha val="20000"/>
        </a:prstClr>
      </a:outerShdw>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FC4C08-9FA7-476A-9EB6-F8F744EEE999}"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925F3D5C-29B7-461B-B386-18E23ABCADF5}">
      <dgm:prSet phldrT="[Text]" custT="1"/>
      <dgm:spPr>
        <a:solidFill>
          <a:srgbClr val="33CC33"/>
        </a:solidFill>
        <a:effectLst>
          <a:outerShdw blurRad="50800" dist="38100" dir="5400000" algn="t" rotWithShape="0">
            <a:prstClr val="black">
              <a:alpha val="40000"/>
            </a:prstClr>
          </a:outerShdw>
        </a:effectLst>
      </dgm:spPr>
      <dgm:t>
        <a:bodyPr/>
        <a:lstStyle/>
        <a:p>
          <a:r>
            <a:rPr lang="en-US" sz="3200" dirty="0" smtClean="0"/>
            <a:t>ICD-9</a:t>
          </a:r>
          <a:endParaRPr lang="en-US" sz="3200" dirty="0"/>
        </a:p>
      </dgm:t>
      <dgm:extLst>
        <a:ext uri="{E40237B7-FDA0-4F09-8148-C483321AD2D9}">
          <dgm14:cNvPr xmlns="" xmlns:dgm14="http://schemas.microsoft.com/office/drawing/2010/diagram" id="0" name="" descr="ICD-9&#10; 8 Weeks&#10; 410 - Acute myocardial infarction&#10;ICD-10&#10; 4 Weeks&#10; I21 – ST elevation (STEMI) and non-ST elevation (NSTEMI) myocardial infarction&#10;"/>
        </a:ext>
      </dgm:extLst>
    </dgm:pt>
    <dgm:pt modelId="{19207B51-441E-4538-9B77-92FAE0DC0BCC}" type="parTrans" cxnId="{CA2AEC35-9A22-4256-A929-2125C8FBFAFE}">
      <dgm:prSet/>
      <dgm:spPr/>
      <dgm:t>
        <a:bodyPr/>
        <a:lstStyle/>
        <a:p>
          <a:endParaRPr lang="en-US" sz="2800"/>
        </a:p>
      </dgm:t>
    </dgm:pt>
    <dgm:pt modelId="{3952919D-AF93-4531-AD62-91376C55CA9F}" type="sibTrans" cxnId="{CA2AEC35-9A22-4256-A929-2125C8FBFAFE}">
      <dgm:prSet/>
      <dgm:spPr/>
      <dgm:t>
        <a:bodyPr/>
        <a:lstStyle/>
        <a:p>
          <a:endParaRPr lang="en-US" sz="2800"/>
        </a:p>
      </dgm:t>
    </dgm:pt>
    <dgm:pt modelId="{2F372BE2-7C53-41C7-88E2-DF42AEE1D9F0}">
      <dgm:prSet phldrT="[Text]" custT="1"/>
      <dgm:spPr>
        <a:effectLst>
          <a:outerShdw blurRad="50800" dist="38100" dir="5400000" algn="t" rotWithShape="0">
            <a:prstClr val="black">
              <a:alpha val="40000"/>
            </a:prstClr>
          </a:outerShdw>
        </a:effectLst>
      </dgm:spPr>
      <dgm:t>
        <a:bodyPr/>
        <a:lstStyle/>
        <a:p>
          <a:r>
            <a:rPr lang="en-US" sz="2800" b="1" dirty="0" smtClean="0">
              <a:latin typeface="+mn-lt"/>
            </a:rPr>
            <a:t>410 - Acute myocardial infarction</a:t>
          </a:r>
          <a:endParaRPr lang="en-US" sz="2800" dirty="0"/>
        </a:p>
      </dgm:t>
    </dgm:pt>
    <dgm:pt modelId="{E47F05E5-4A9D-4A26-9FD3-4C93E3E2F4CA}" type="parTrans" cxnId="{7B66C70C-375E-422B-9CE4-CE059D5BE9A3}">
      <dgm:prSet/>
      <dgm:spPr/>
      <dgm:t>
        <a:bodyPr/>
        <a:lstStyle/>
        <a:p>
          <a:endParaRPr lang="en-US" sz="2800"/>
        </a:p>
      </dgm:t>
    </dgm:pt>
    <dgm:pt modelId="{DA74201A-D77F-4402-BF4F-1C8DE2BCBEAA}" type="sibTrans" cxnId="{7B66C70C-375E-422B-9CE4-CE059D5BE9A3}">
      <dgm:prSet/>
      <dgm:spPr/>
      <dgm:t>
        <a:bodyPr/>
        <a:lstStyle/>
        <a:p>
          <a:endParaRPr lang="en-US" sz="2800"/>
        </a:p>
      </dgm:t>
    </dgm:pt>
    <dgm:pt modelId="{A3D4F138-C5E2-46B4-AB8B-A263274123AC}">
      <dgm:prSet phldrT="[Text]" custT="1"/>
      <dgm:spPr>
        <a:solidFill>
          <a:srgbClr val="33CC33"/>
        </a:solidFill>
        <a:effectLst>
          <a:outerShdw blurRad="50800" dist="38100" dir="5400000" algn="t" rotWithShape="0">
            <a:prstClr val="black">
              <a:alpha val="40000"/>
            </a:prstClr>
          </a:outerShdw>
        </a:effectLst>
      </dgm:spPr>
      <dgm:t>
        <a:bodyPr/>
        <a:lstStyle/>
        <a:p>
          <a:r>
            <a:rPr lang="en-US" sz="3200" dirty="0" smtClean="0"/>
            <a:t>ICD-10</a:t>
          </a:r>
          <a:endParaRPr lang="en-US" sz="3200" dirty="0"/>
        </a:p>
      </dgm:t>
      <dgm:extLst>
        <a:ext uri="{E40237B7-FDA0-4F09-8148-C483321AD2D9}">
          <dgm14:cNvPr xmlns="" xmlns:dgm14="http://schemas.microsoft.com/office/drawing/2010/diagram" id="0" name="" descr="ICD-9&#10; 8 Weeks&#10; 410 - Acute myocardial infarction&#10;ICD-10&#10; 4 Weeks&#10; I21 – ST elevation (STEMI) and non-ST elevation (NSTEMI) myocardial infarction&#10;"/>
        </a:ext>
      </dgm:extLst>
    </dgm:pt>
    <dgm:pt modelId="{AE52825D-C7B1-4FFD-A739-706C4CE51CDD}" type="parTrans" cxnId="{17DFBF17-7F20-4A2F-835C-4E547DBF5559}">
      <dgm:prSet/>
      <dgm:spPr/>
      <dgm:t>
        <a:bodyPr/>
        <a:lstStyle/>
        <a:p>
          <a:endParaRPr lang="en-US" sz="2800"/>
        </a:p>
      </dgm:t>
    </dgm:pt>
    <dgm:pt modelId="{59013611-739B-43F1-9DC0-84B813148A65}" type="sibTrans" cxnId="{17DFBF17-7F20-4A2F-835C-4E547DBF5559}">
      <dgm:prSet/>
      <dgm:spPr/>
      <dgm:t>
        <a:bodyPr/>
        <a:lstStyle/>
        <a:p>
          <a:endParaRPr lang="en-US" sz="2800"/>
        </a:p>
      </dgm:t>
    </dgm:pt>
    <dgm:pt modelId="{25242E67-2265-4029-97B4-A4A5F78C6F03}">
      <dgm:prSet phldrT="[Text]" custT="1"/>
      <dgm:spPr>
        <a:effectLst>
          <a:outerShdw blurRad="50800" dist="38100" dir="5400000" algn="t" rotWithShape="0">
            <a:prstClr val="black">
              <a:alpha val="40000"/>
            </a:prstClr>
          </a:outerShdw>
        </a:effectLst>
      </dgm:spPr>
      <dgm:t>
        <a:bodyPr/>
        <a:lstStyle/>
        <a:p>
          <a:r>
            <a:rPr lang="en-US" sz="2800" b="1" smtClean="0">
              <a:latin typeface="+mn-lt"/>
            </a:rPr>
            <a:t>I21 – ST elevation (STEMI) and non-ST elevation (NSTEMI) myocardial infarction</a:t>
          </a:r>
          <a:endParaRPr lang="en-US" sz="2800" dirty="0"/>
        </a:p>
      </dgm:t>
    </dgm:pt>
    <dgm:pt modelId="{94340804-FE1A-454E-8FD0-90DE9C2E8073}" type="parTrans" cxnId="{6CA2586F-2BB1-4CA1-B613-CBB25C600153}">
      <dgm:prSet/>
      <dgm:spPr/>
      <dgm:t>
        <a:bodyPr/>
        <a:lstStyle/>
        <a:p>
          <a:endParaRPr lang="en-US" sz="2800"/>
        </a:p>
      </dgm:t>
    </dgm:pt>
    <dgm:pt modelId="{67A86AA5-04B5-47CE-855D-EEEF99E69931}" type="sibTrans" cxnId="{6CA2586F-2BB1-4CA1-B613-CBB25C600153}">
      <dgm:prSet/>
      <dgm:spPr/>
      <dgm:t>
        <a:bodyPr/>
        <a:lstStyle/>
        <a:p>
          <a:endParaRPr lang="en-US" sz="2800"/>
        </a:p>
      </dgm:t>
    </dgm:pt>
    <dgm:pt modelId="{EED9CD0F-7EB1-4904-A522-3202514C20D9}">
      <dgm:prSet phldrT="[Text]" custT="1"/>
      <dgm:spPr>
        <a:effectLst>
          <a:outerShdw blurRad="50800" dist="38100" dir="5400000" algn="t" rotWithShape="0">
            <a:prstClr val="black">
              <a:alpha val="40000"/>
            </a:prstClr>
          </a:outerShdw>
        </a:effectLst>
      </dgm:spPr>
      <dgm:t>
        <a:bodyPr/>
        <a:lstStyle/>
        <a:p>
          <a:r>
            <a:rPr lang="en-US" sz="2800" b="1" smtClean="0"/>
            <a:t>8 Weeks</a:t>
          </a:r>
          <a:endParaRPr lang="en-US" sz="2800" b="1" dirty="0"/>
        </a:p>
      </dgm:t>
      <dgm:extLst>
        <a:ext uri="{E40237B7-FDA0-4F09-8148-C483321AD2D9}">
          <dgm14:cNvPr xmlns="" xmlns:dgm14="http://schemas.microsoft.com/office/drawing/2010/diagram" id="0" name="" descr="ICD-9&#10; 8 Weeks&#10; 410 - Acute myocardial infarction&#10;ICD-10&#10; 4 Weeks&#10; I21 – ST elevation (STEMI) and non-ST elevation (NSTEMI) myocardial infarction&#10;"/>
        </a:ext>
      </dgm:extLst>
    </dgm:pt>
    <dgm:pt modelId="{DCA19EF1-655C-45A2-B4E6-6777A4932729}" type="parTrans" cxnId="{8C19D9D5-5C84-4770-91A6-218B7C3EE213}">
      <dgm:prSet/>
      <dgm:spPr/>
      <dgm:t>
        <a:bodyPr/>
        <a:lstStyle/>
        <a:p>
          <a:endParaRPr lang="en-US" sz="2800"/>
        </a:p>
      </dgm:t>
    </dgm:pt>
    <dgm:pt modelId="{E577549C-A0CD-4966-9E84-EE916D5ACF88}" type="sibTrans" cxnId="{8C19D9D5-5C84-4770-91A6-218B7C3EE213}">
      <dgm:prSet/>
      <dgm:spPr/>
      <dgm:t>
        <a:bodyPr/>
        <a:lstStyle/>
        <a:p>
          <a:endParaRPr lang="en-US" sz="2800"/>
        </a:p>
      </dgm:t>
    </dgm:pt>
    <dgm:pt modelId="{54A5686B-9A2F-48F3-8D3F-07CF2F1E304C}">
      <dgm:prSet phldrT="[Text]" custT="1"/>
      <dgm:spPr>
        <a:effectLst>
          <a:outerShdw blurRad="50800" dist="38100" dir="5400000" algn="t" rotWithShape="0">
            <a:prstClr val="black">
              <a:alpha val="40000"/>
            </a:prstClr>
          </a:outerShdw>
        </a:effectLst>
      </dgm:spPr>
      <dgm:t>
        <a:bodyPr/>
        <a:lstStyle/>
        <a:p>
          <a:r>
            <a:rPr lang="en-US" sz="2800" b="1" smtClean="0"/>
            <a:t>4 Weeks</a:t>
          </a:r>
          <a:endParaRPr lang="en-US" sz="2800" b="1" dirty="0"/>
        </a:p>
      </dgm:t>
      <dgm:extLst>
        <a:ext uri="{E40237B7-FDA0-4F09-8148-C483321AD2D9}">
          <dgm14:cNvPr xmlns="" xmlns:dgm14="http://schemas.microsoft.com/office/drawing/2010/diagram" id="0" name="" descr="ICD-9&#10; 8 Weeks&#10; 410 - Acute myocardial infarction&#10;ICD-10&#10; 4 Weeks&#10; I21 – ST elevation (STEMI) and non-ST elevation (NSTEMI) myocardial infarction&#10;"/>
        </a:ext>
      </dgm:extLst>
    </dgm:pt>
    <dgm:pt modelId="{B613E014-A224-4192-9C5D-55A69E80005E}" type="parTrans" cxnId="{B366935A-7055-483F-BDBD-F719EC489B4E}">
      <dgm:prSet/>
      <dgm:spPr/>
      <dgm:t>
        <a:bodyPr/>
        <a:lstStyle/>
        <a:p>
          <a:endParaRPr lang="en-US" sz="2800"/>
        </a:p>
      </dgm:t>
    </dgm:pt>
    <dgm:pt modelId="{A2A6D5E8-615D-4329-B307-DE3C2C34CDF7}" type="sibTrans" cxnId="{B366935A-7055-483F-BDBD-F719EC489B4E}">
      <dgm:prSet/>
      <dgm:spPr/>
      <dgm:t>
        <a:bodyPr/>
        <a:lstStyle/>
        <a:p>
          <a:endParaRPr lang="en-US" sz="2800"/>
        </a:p>
      </dgm:t>
    </dgm:pt>
    <dgm:pt modelId="{7AD8EBB3-4F5E-4C60-AFFF-9059A012BB14}" type="pres">
      <dgm:prSet presAssocID="{98FC4C08-9FA7-476A-9EB6-F8F744EEE999}" presName="linear" presStyleCnt="0">
        <dgm:presLayoutVars>
          <dgm:dir/>
          <dgm:animLvl val="lvl"/>
          <dgm:resizeHandles val="exact"/>
        </dgm:presLayoutVars>
      </dgm:prSet>
      <dgm:spPr/>
      <dgm:t>
        <a:bodyPr/>
        <a:lstStyle/>
        <a:p>
          <a:endParaRPr lang="en-US"/>
        </a:p>
      </dgm:t>
    </dgm:pt>
    <dgm:pt modelId="{F0732779-DA8E-4CA0-9346-32705535A3B6}" type="pres">
      <dgm:prSet presAssocID="{925F3D5C-29B7-461B-B386-18E23ABCADF5}" presName="parentLin" presStyleCnt="0"/>
      <dgm:spPr/>
      <dgm:t>
        <a:bodyPr/>
        <a:lstStyle/>
        <a:p>
          <a:endParaRPr lang="en-US"/>
        </a:p>
      </dgm:t>
    </dgm:pt>
    <dgm:pt modelId="{5D3D42A0-AD7E-4365-9617-2C03B22A8AAD}" type="pres">
      <dgm:prSet presAssocID="{925F3D5C-29B7-461B-B386-18E23ABCADF5}" presName="parentLeftMargin" presStyleLbl="node1" presStyleIdx="0" presStyleCnt="2"/>
      <dgm:spPr/>
      <dgm:t>
        <a:bodyPr/>
        <a:lstStyle/>
        <a:p>
          <a:endParaRPr lang="en-US"/>
        </a:p>
      </dgm:t>
    </dgm:pt>
    <dgm:pt modelId="{E0B09282-62CB-48C4-AF6E-D5FE8BA724E0}" type="pres">
      <dgm:prSet presAssocID="{925F3D5C-29B7-461B-B386-18E23ABCADF5}" presName="parentText" presStyleLbl="node1" presStyleIdx="0" presStyleCnt="2">
        <dgm:presLayoutVars>
          <dgm:chMax val="0"/>
          <dgm:bulletEnabled val="1"/>
        </dgm:presLayoutVars>
      </dgm:prSet>
      <dgm:spPr/>
      <dgm:t>
        <a:bodyPr/>
        <a:lstStyle/>
        <a:p>
          <a:endParaRPr lang="en-US"/>
        </a:p>
      </dgm:t>
    </dgm:pt>
    <dgm:pt modelId="{3BC1649E-7102-4304-BE53-56124CE69FCE}" type="pres">
      <dgm:prSet presAssocID="{925F3D5C-29B7-461B-B386-18E23ABCADF5}" presName="negativeSpace" presStyleCnt="0"/>
      <dgm:spPr/>
      <dgm:t>
        <a:bodyPr/>
        <a:lstStyle/>
        <a:p>
          <a:endParaRPr lang="en-US"/>
        </a:p>
      </dgm:t>
    </dgm:pt>
    <dgm:pt modelId="{00A7EFB6-0969-4030-9EE9-5E2CAD182CFA}" type="pres">
      <dgm:prSet presAssocID="{925F3D5C-29B7-461B-B386-18E23ABCADF5}" presName="childText" presStyleLbl="conFgAcc1" presStyleIdx="0" presStyleCnt="2">
        <dgm:presLayoutVars>
          <dgm:bulletEnabled val="1"/>
        </dgm:presLayoutVars>
      </dgm:prSet>
      <dgm:spPr/>
      <dgm:t>
        <a:bodyPr/>
        <a:lstStyle/>
        <a:p>
          <a:endParaRPr lang="en-US"/>
        </a:p>
      </dgm:t>
    </dgm:pt>
    <dgm:pt modelId="{B38263BF-96FA-404A-B579-A40C518D6066}" type="pres">
      <dgm:prSet presAssocID="{3952919D-AF93-4531-AD62-91376C55CA9F}" presName="spaceBetweenRectangles" presStyleCnt="0"/>
      <dgm:spPr/>
      <dgm:t>
        <a:bodyPr/>
        <a:lstStyle/>
        <a:p>
          <a:endParaRPr lang="en-US"/>
        </a:p>
      </dgm:t>
    </dgm:pt>
    <dgm:pt modelId="{7231430A-CFB2-42E4-8772-27D66FB014EC}" type="pres">
      <dgm:prSet presAssocID="{A3D4F138-C5E2-46B4-AB8B-A263274123AC}" presName="parentLin" presStyleCnt="0"/>
      <dgm:spPr/>
      <dgm:t>
        <a:bodyPr/>
        <a:lstStyle/>
        <a:p>
          <a:endParaRPr lang="en-US"/>
        </a:p>
      </dgm:t>
    </dgm:pt>
    <dgm:pt modelId="{22B4B3B8-5884-4933-BBFA-97762364AB1B}" type="pres">
      <dgm:prSet presAssocID="{A3D4F138-C5E2-46B4-AB8B-A263274123AC}" presName="parentLeftMargin" presStyleLbl="node1" presStyleIdx="0" presStyleCnt="2"/>
      <dgm:spPr/>
      <dgm:t>
        <a:bodyPr/>
        <a:lstStyle/>
        <a:p>
          <a:endParaRPr lang="en-US"/>
        </a:p>
      </dgm:t>
    </dgm:pt>
    <dgm:pt modelId="{AF710F17-3CD6-49A3-B99B-9893B477D2DD}" type="pres">
      <dgm:prSet presAssocID="{A3D4F138-C5E2-46B4-AB8B-A263274123AC}" presName="parentText" presStyleLbl="node1" presStyleIdx="1" presStyleCnt="2">
        <dgm:presLayoutVars>
          <dgm:chMax val="0"/>
          <dgm:bulletEnabled val="1"/>
        </dgm:presLayoutVars>
      </dgm:prSet>
      <dgm:spPr/>
      <dgm:t>
        <a:bodyPr/>
        <a:lstStyle/>
        <a:p>
          <a:endParaRPr lang="en-US"/>
        </a:p>
      </dgm:t>
    </dgm:pt>
    <dgm:pt modelId="{8E42FB75-396C-4267-9196-07F9FD6281EA}" type="pres">
      <dgm:prSet presAssocID="{A3D4F138-C5E2-46B4-AB8B-A263274123AC}" presName="negativeSpace" presStyleCnt="0"/>
      <dgm:spPr/>
      <dgm:t>
        <a:bodyPr/>
        <a:lstStyle/>
        <a:p>
          <a:endParaRPr lang="en-US"/>
        </a:p>
      </dgm:t>
    </dgm:pt>
    <dgm:pt modelId="{80CE6961-D9A1-44B2-8676-C09B1508FD52}" type="pres">
      <dgm:prSet presAssocID="{A3D4F138-C5E2-46B4-AB8B-A263274123AC}" presName="childText" presStyleLbl="conFgAcc1" presStyleIdx="1" presStyleCnt="2">
        <dgm:presLayoutVars>
          <dgm:bulletEnabled val="1"/>
        </dgm:presLayoutVars>
      </dgm:prSet>
      <dgm:spPr/>
      <dgm:t>
        <a:bodyPr/>
        <a:lstStyle/>
        <a:p>
          <a:endParaRPr lang="en-US"/>
        </a:p>
      </dgm:t>
    </dgm:pt>
  </dgm:ptLst>
  <dgm:cxnLst>
    <dgm:cxn modelId="{B8195B20-EFF0-4A71-9332-3DCB5F4FDFCD}" type="presOf" srcId="{925F3D5C-29B7-461B-B386-18E23ABCADF5}" destId="{E0B09282-62CB-48C4-AF6E-D5FE8BA724E0}" srcOrd="1" destOrd="0" presId="urn:microsoft.com/office/officeart/2005/8/layout/list1"/>
    <dgm:cxn modelId="{6DA5EA8A-F950-4156-850B-0815528B54ED}" type="presOf" srcId="{A3D4F138-C5E2-46B4-AB8B-A263274123AC}" destId="{AF710F17-3CD6-49A3-B99B-9893B477D2DD}" srcOrd="1" destOrd="0" presId="urn:microsoft.com/office/officeart/2005/8/layout/list1"/>
    <dgm:cxn modelId="{B366935A-7055-483F-BDBD-F719EC489B4E}" srcId="{A3D4F138-C5E2-46B4-AB8B-A263274123AC}" destId="{54A5686B-9A2F-48F3-8D3F-07CF2F1E304C}" srcOrd="0" destOrd="0" parTransId="{B613E014-A224-4192-9C5D-55A69E80005E}" sibTransId="{A2A6D5E8-615D-4329-B307-DE3C2C34CDF7}"/>
    <dgm:cxn modelId="{17DFBF17-7F20-4A2F-835C-4E547DBF5559}" srcId="{98FC4C08-9FA7-476A-9EB6-F8F744EEE999}" destId="{A3D4F138-C5E2-46B4-AB8B-A263274123AC}" srcOrd="1" destOrd="0" parTransId="{AE52825D-C7B1-4FFD-A739-706C4CE51CDD}" sibTransId="{59013611-739B-43F1-9DC0-84B813148A65}"/>
    <dgm:cxn modelId="{064B753A-B0EE-4E6E-8D3A-85B5140ED6DC}" type="presOf" srcId="{25242E67-2265-4029-97B4-A4A5F78C6F03}" destId="{80CE6961-D9A1-44B2-8676-C09B1508FD52}" srcOrd="0" destOrd="1" presId="urn:microsoft.com/office/officeart/2005/8/layout/list1"/>
    <dgm:cxn modelId="{B0504747-92FF-47C9-948C-6E1235BA68D7}" type="presOf" srcId="{925F3D5C-29B7-461B-B386-18E23ABCADF5}" destId="{5D3D42A0-AD7E-4365-9617-2C03B22A8AAD}" srcOrd="0" destOrd="0" presId="urn:microsoft.com/office/officeart/2005/8/layout/list1"/>
    <dgm:cxn modelId="{B5AE252D-693C-4AF9-B242-E2CC0461F959}" type="presOf" srcId="{A3D4F138-C5E2-46B4-AB8B-A263274123AC}" destId="{22B4B3B8-5884-4933-BBFA-97762364AB1B}" srcOrd="0" destOrd="0" presId="urn:microsoft.com/office/officeart/2005/8/layout/list1"/>
    <dgm:cxn modelId="{98095EE9-06C2-4A7A-817C-5E049315A8BF}" type="presOf" srcId="{54A5686B-9A2F-48F3-8D3F-07CF2F1E304C}" destId="{80CE6961-D9A1-44B2-8676-C09B1508FD52}" srcOrd="0" destOrd="0" presId="urn:microsoft.com/office/officeart/2005/8/layout/list1"/>
    <dgm:cxn modelId="{90524A27-89F2-4C50-AF87-93CEA7C40361}" type="presOf" srcId="{EED9CD0F-7EB1-4904-A522-3202514C20D9}" destId="{00A7EFB6-0969-4030-9EE9-5E2CAD182CFA}" srcOrd="0" destOrd="0" presId="urn:microsoft.com/office/officeart/2005/8/layout/list1"/>
    <dgm:cxn modelId="{6CA2586F-2BB1-4CA1-B613-CBB25C600153}" srcId="{A3D4F138-C5E2-46B4-AB8B-A263274123AC}" destId="{25242E67-2265-4029-97B4-A4A5F78C6F03}" srcOrd="1" destOrd="0" parTransId="{94340804-FE1A-454E-8FD0-90DE9C2E8073}" sibTransId="{67A86AA5-04B5-47CE-855D-EEEF99E69931}"/>
    <dgm:cxn modelId="{CA2AEC35-9A22-4256-A929-2125C8FBFAFE}" srcId="{98FC4C08-9FA7-476A-9EB6-F8F744EEE999}" destId="{925F3D5C-29B7-461B-B386-18E23ABCADF5}" srcOrd="0" destOrd="0" parTransId="{19207B51-441E-4538-9B77-92FAE0DC0BCC}" sibTransId="{3952919D-AF93-4531-AD62-91376C55CA9F}"/>
    <dgm:cxn modelId="{119CFC57-5133-4D5B-BC42-3278C297B6F6}" type="presOf" srcId="{2F372BE2-7C53-41C7-88E2-DF42AEE1D9F0}" destId="{00A7EFB6-0969-4030-9EE9-5E2CAD182CFA}" srcOrd="0" destOrd="1" presId="urn:microsoft.com/office/officeart/2005/8/layout/list1"/>
    <dgm:cxn modelId="{8C19D9D5-5C84-4770-91A6-218B7C3EE213}" srcId="{925F3D5C-29B7-461B-B386-18E23ABCADF5}" destId="{EED9CD0F-7EB1-4904-A522-3202514C20D9}" srcOrd="0" destOrd="0" parTransId="{DCA19EF1-655C-45A2-B4E6-6777A4932729}" sibTransId="{E577549C-A0CD-4966-9E84-EE916D5ACF88}"/>
    <dgm:cxn modelId="{7B66C70C-375E-422B-9CE4-CE059D5BE9A3}" srcId="{925F3D5C-29B7-461B-B386-18E23ABCADF5}" destId="{2F372BE2-7C53-41C7-88E2-DF42AEE1D9F0}" srcOrd="1" destOrd="0" parTransId="{E47F05E5-4A9D-4A26-9FD3-4C93E3E2F4CA}" sibTransId="{DA74201A-D77F-4402-BF4F-1C8DE2BCBEAA}"/>
    <dgm:cxn modelId="{FA7CA43B-4FDF-42E8-99AE-5AA165E01B82}" type="presOf" srcId="{98FC4C08-9FA7-476A-9EB6-F8F744EEE999}" destId="{7AD8EBB3-4F5E-4C60-AFFF-9059A012BB14}" srcOrd="0" destOrd="0" presId="urn:microsoft.com/office/officeart/2005/8/layout/list1"/>
    <dgm:cxn modelId="{F6E92804-816C-4D6B-AA92-E622E57858C0}" type="presParOf" srcId="{7AD8EBB3-4F5E-4C60-AFFF-9059A012BB14}" destId="{F0732779-DA8E-4CA0-9346-32705535A3B6}" srcOrd="0" destOrd="0" presId="urn:microsoft.com/office/officeart/2005/8/layout/list1"/>
    <dgm:cxn modelId="{B78F5B20-84DF-499F-9CF7-F27190EA372F}" type="presParOf" srcId="{F0732779-DA8E-4CA0-9346-32705535A3B6}" destId="{5D3D42A0-AD7E-4365-9617-2C03B22A8AAD}" srcOrd="0" destOrd="0" presId="urn:microsoft.com/office/officeart/2005/8/layout/list1"/>
    <dgm:cxn modelId="{4A6EA379-C0E8-42A0-804A-8BCF8654925B}" type="presParOf" srcId="{F0732779-DA8E-4CA0-9346-32705535A3B6}" destId="{E0B09282-62CB-48C4-AF6E-D5FE8BA724E0}" srcOrd="1" destOrd="0" presId="urn:microsoft.com/office/officeart/2005/8/layout/list1"/>
    <dgm:cxn modelId="{C2AE7E59-E1D4-4585-A447-EBB11A4BB491}" type="presParOf" srcId="{7AD8EBB3-4F5E-4C60-AFFF-9059A012BB14}" destId="{3BC1649E-7102-4304-BE53-56124CE69FCE}" srcOrd="1" destOrd="0" presId="urn:microsoft.com/office/officeart/2005/8/layout/list1"/>
    <dgm:cxn modelId="{3C57B65C-1124-47A4-A9B4-5C07BF8924C9}" type="presParOf" srcId="{7AD8EBB3-4F5E-4C60-AFFF-9059A012BB14}" destId="{00A7EFB6-0969-4030-9EE9-5E2CAD182CFA}" srcOrd="2" destOrd="0" presId="urn:microsoft.com/office/officeart/2005/8/layout/list1"/>
    <dgm:cxn modelId="{C466D0A4-A7F9-4C5B-AA2E-839421DFC934}" type="presParOf" srcId="{7AD8EBB3-4F5E-4C60-AFFF-9059A012BB14}" destId="{B38263BF-96FA-404A-B579-A40C518D6066}" srcOrd="3" destOrd="0" presId="urn:microsoft.com/office/officeart/2005/8/layout/list1"/>
    <dgm:cxn modelId="{A1CF33D5-A2BC-49C4-8047-741DC6172BAE}" type="presParOf" srcId="{7AD8EBB3-4F5E-4C60-AFFF-9059A012BB14}" destId="{7231430A-CFB2-42E4-8772-27D66FB014EC}" srcOrd="4" destOrd="0" presId="urn:microsoft.com/office/officeart/2005/8/layout/list1"/>
    <dgm:cxn modelId="{E738242F-E094-43E9-9E0F-5125D5BAD8F5}" type="presParOf" srcId="{7231430A-CFB2-42E4-8772-27D66FB014EC}" destId="{22B4B3B8-5884-4933-BBFA-97762364AB1B}" srcOrd="0" destOrd="0" presId="urn:microsoft.com/office/officeart/2005/8/layout/list1"/>
    <dgm:cxn modelId="{CB016DBA-532E-4116-84B0-3364A7DBAA46}" type="presParOf" srcId="{7231430A-CFB2-42E4-8772-27D66FB014EC}" destId="{AF710F17-3CD6-49A3-B99B-9893B477D2DD}" srcOrd="1" destOrd="0" presId="urn:microsoft.com/office/officeart/2005/8/layout/list1"/>
    <dgm:cxn modelId="{F3B65E8D-4386-4A82-B7D2-642DB52E2B62}" type="presParOf" srcId="{7AD8EBB3-4F5E-4C60-AFFF-9059A012BB14}" destId="{8E42FB75-396C-4267-9196-07F9FD6281EA}" srcOrd="5" destOrd="0" presId="urn:microsoft.com/office/officeart/2005/8/layout/list1"/>
    <dgm:cxn modelId="{3414C8DE-B36E-48C6-B7D7-B70706473BCF}" type="presParOf" srcId="{7AD8EBB3-4F5E-4C60-AFFF-9059A012BB14}" destId="{80CE6961-D9A1-44B2-8676-C09B1508FD52}"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70BBCD-894D-4451-9D68-6DCCFB754F2F}"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84282EBB-1AF6-49B4-B429-C4FAB483E139}">
      <dgm:prSet phldrT="[Text]" custT="1"/>
      <dgm:spPr>
        <a:solidFill>
          <a:srgbClr val="33CC33"/>
        </a:solidFill>
      </dgm:spPr>
      <dgm:t>
        <a:bodyPr/>
        <a:lstStyle/>
        <a:p>
          <a:r>
            <a:rPr lang="en-US" sz="6000" b="1" dirty="0" smtClean="0"/>
            <a:t>ICD-9</a:t>
          </a:r>
          <a:endParaRPr lang="en-US" sz="6000" b="1" dirty="0"/>
        </a:p>
      </dgm:t>
    </dgm:pt>
    <dgm:pt modelId="{C10C33B2-8278-4417-851E-B9E6DD0638BE}" type="parTrans" cxnId="{AD74A882-2C5B-4801-90E5-11D67F04F4F0}">
      <dgm:prSet/>
      <dgm:spPr/>
      <dgm:t>
        <a:bodyPr/>
        <a:lstStyle/>
        <a:p>
          <a:endParaRPr lang="en-US"/>
        </a:p>
      </dgm:t>
    </dgm:pt>
    <dgm:pt modelId="{09D29285-D7C9-4E4D-AE96-9197E966B554}" type="sibTrans" cxnId="{AD74A882-2C5B-4801-90E5-11D67F04F4F0}">
      <dgm:prSet/>
      <dgm:spPr/>
      <dgm:t>
        <a:bodyPr/>
        <a:lstStyle/>
        <a:p>
          <a:endParaRPr lang="en-US"/>
        </a:p>
      </dgm:t>
    </dgm:pt>
    <dgm:pt modelId="{0068EF12-4CF2-4F59-9C82-E478F0DBD3A9}">
      <dgm:prSet phldrT="[Text]" custT="1"/>
      <dgm:spPr/>
      <dgm:t>
        <a:bodyPr/>
        <a:lstStyle/>
        <a:p>
          <a:r>
            <a:rPr lang="en-US" sz="2800" dirty="0" smtClean="0"/>
            <a:t>410.01, Acute myocardial infarction of anterolateral wall, initial episode of care</a:t>
          </a:r>
          <a:endParaRPr lang="en-US" sz="2800" dirty="0"/>
        </a:p>
      </dgm:t>
      <dgm:extLst>
        <a:ext uri="{E40237B7-FDA0-4F09-8148-C483321AD2D9}">
          <dgm14:cNvPr xmlns="" xmlns:dgm14="http://schemas.microsoft.com/office/drawing/2010/diagram" id="0" name="" descr="410.01, Acute myocardial infarction of anterolateral wall, initial episode of care&#10;"/>
        </a:ext>
      </dgm:extLst>
    </dgm:pt>
    <dgm:pt modelId="{F33B8C30-D510-4753-8139-2FA267C1E7FA}" type="parTrans" cxnId="{66713E4A-461A-4E6D-802E-E1997AD979CA}">
      <dgm:prSet/>
      <dgm:spPr/>
      <dgm:t>
        <a:bodyPr/>
        <a:lstStyle/>
        <a:p>
          <a:endParaRPr lang="en-US"/>
        </a:p>
      </dgm:t>
    </dgm:pt>
    <dgm:pt modelId="{826AACB8-9BD4-443E-9472-4DFF30FC6F53}" type="sibTrans" cxnId="{66713E4A-461A-4E6D-802E-E1997AD979CA}">
      <dgm:prSet/>
      <dgm:spPr/>
      <dgm:t>
        <a:bodyPr/>
        <a:lstStyle/>
        <a:p>
          <a:endParaRPr lang="en-US"/>
        </a:p>
      </dgm:t>
    </dgm:pt>
    <dgm:pt modelId="{581EA3D8-ED6A-4740-B650-4C1F9E06D4F3}">
      <dgm:prSet phldrT="[Text]" custT="1"/>
      <dgm:spPr>
        <a:solidFill>
          <a:srgbClr val="33CC33"/>
        </a:solidFill>
      </dgm:spPr>
      <dgm:t>
        <a:bodyPr/>
        <a:lstStyle/>
        <a:p>
          <a:r>
            <a:rPr lang="en-US" sz="5400" b="1" dirty="0" smtClean="0"/>
            <a:t>ICD-10</a:t>
          </a:r>
          <a:endParaRPr lang="en-US" sz="5400" b="1" dirty="0"/>
        </a:p>
      </dgm:t>
      <dgm:extLst>
        <a:ext uri="{E40237B7-FDA0-4F09-8148-C483321AD2D9}">
          <dgm14:cNvPr xmlns="" xmlns:dgm14="http://schemas.microsoft.com/office/drawing/2010/diagram" id="0" name="" descr="ICD-10&#10;"/>
        </a:ext>
      </dgm:extLst>
    </dgm:pt>
    <dgm:pt modelId="{C6E204EC-964D-48F3-A163-BC9767954882}" type="parTrans" cxnId="{9296EDC5-4926-4596-A59A-722A0A8ED32C}">
      <dgm:prSet/>
      <dgm:spPr/>
      <dgm:t>
        <a:bodyPr/>
        <a:lstStyle/>
        <a:p>
          <a:endParaRPr lang="en-US"/>
        </a:p>
      </dgm:t>
    </dgm:pt>
    <dgm:pt modelId="{F99FAE7E-BC2D-420C-B0D8-38D48C6A5936}" type="sibTrans" cxnId="{9296EDC5-4926-4596-A59A-722A0A8ED32C}">
      <dgm:prSet/>
      <dgm:spPr/>
      <dgm:t>
        <a:bodyPr/>
        <a:lstStyle/>
        <a:p>
          <a:endParaRPr lang="en-US"/>
        </a:p>
      </dgm:t>
    </dgm:pt>
    <dgm:pt modelId="{10A673E4-EA55-4FC6-B93A-8FB6E87E0583}">
      <dgm:prSet phldrT="[Text]" custT="1"/>
      <dgm:spPr/>
      <dgm:t>
        <a:bodyPr/>
        <a:lstStyle/>
        <a:p>
          <a:r>
            <a:rPr lang="en-US" sz="2800" dirty="0" smtClean="0"/>
            <a:t>I21.09, ST elevation (STEMI) myocardial infarction involving other coronary artery of anterior wall</a:t>
          </a:r>
          <a:endParaRPr lang="en-US" sz="2800" dirty="0"/>
        </a:p>
      </dgm:t>
      <dgm:extLst>
        <a:ext uri="{E40237B7-FDA0-4F09-8148-C483321AD2D9}">
          <dgm14:cNvPr xmlns="" xmlns:dgm14="http://schemas.microsoft.com/office/drawing/2010/diagram" id="0" name="" descr="I21.09, ST elevation (STEMI) myocardial infarction involving other coronary artery of anterior wall&#10;"/>
        </a:ext>
      </dgm:extLst>
    </dgm:pt>
    <dgm:pt modelId="{E66CBB42-F281-42B2-9234-BF7DE8A8C8C8}" type="parTrans" cxnId="{7C0ABEB8-3A5D-46F8-818E-28245575BAF5}">
      <dgm:prSet/>
      <dgm:spPr/>
      <dgm:t>
        <a:bodyPr/>
        <a:lstStyle/>
        <a:p>
          <a:endParaRPr lang="en-US"/>
        </a:p>
      </dgm:t>
    </dgm:pt>
    <dgm:pt modelId="{83FBC295-D657-4E58-99B7-67EC558DEB98}" type="sibTrans" cxnId="{7C0ABEB8-3A5D-46F8-818E-28245575BAF5}">
      <dgm:prSet/>
      <dgm:spPr/>
      <dgm:t>
        <a:bodyPr/>
        <a:lstStyle/>
        <a:p>
          <a:endParaRPr lang="en-US"/>
        </a:p>
      </dgm:t>
    </dgm:pt>
    <dgm:pt modelId="{3D2CC8FB-AC05-406C-B106-4BE74FA0A871}" type="pres">
      <dgm:prSet presAssocID="{6E70BBCD-894D-4451-9D68-6DCCFB754F2F}" presName="Name0" presStyleCnt="0">
        <dgm:presLayoutVars>
          <dgm:dir/>
          <dgm:animLvl val="lvl"/>
          <dgm:resizeHandles val="exact"/>
        </dgm:presLayoutVars>
      </dgm:prSet>
      <dgm:spPr/>
      <dgm:t>
        <a:bodyPr/>
        <a:lstStyle/>
        <a:p>
          <a:endParaRPr lang="en-US"/>
        </a:p>
      </dgm:t>
    </dgm:pt>
    <dgm:pt modelId="{3AB3D5A0-CEE4-4F91-A353-B2BC86825101}" type="pres">
      <dgm:prSet presAssocID="{84282EBB-1AF6-49B4-B429-C4FAB483E139}" presName="linNode" presStyleCnt="0"/>
      <dgm:spPr/>
      <dgm:t>
        <a:bodyPr/>
        <a:lstStyle/>
        <a:p>
          <a:endParaRPr lang="en-US"/>
        </a:p>
      </dgm:t>
    </dgm:pt>
    <dgm:pt modelId="{98A65EB4-2D61-443C-9B10-09FCDECA8E2C}" type="pres">
      <dgm:prSet presAssocID="{84282EBB-1AF6-49B4-B429-C4FAB483E139}" presName="parentText" presStyleLbl="node1" presStyleIdx="0" presStyleCnt="2">
        <dgm:presLayoutVars>
          <dgm:chMax val="1"/>
          <dgm:bulletEnabled val="1"/>
        </dgm:presLayoutVars>
      </dgm:prSet>
      <dgm:spPr/>
      <dgm:t>
        <a:bodyPr/>
        <a:lstStyle/>
        <a:p>
          <a:endParaRPr lang="en-US"/>
        </a:p>
      </dgm:t>
    </dgm:pt>
    <dgm:pt modelId="{B13323AC-3DD0-4AE1-9A4A-F5857F14DCA9}" type="pres">
      <dgm:prSet presAssocID="{84282EBB-1AF6-49B4-B429-C4FAB483E139}" presName="descendantText" presStyleLbl="alignAccFollowNode1" presStyleIdx="0" presStyleCnt="2">
        <dgm:presLayoutVars>
          <dgm:bulletEnabled val="1"/>
        </dgm:presLayoutVars>
      </dgm:prSet>
      <dgm:spPr/>
      <dgm:t>
        <a:bodyPr/>
        <a:lstStyle/>
        <a:p>
          <a:endParaRPr lang="en-US"/>
        </a:p>
      </dgm:t>
    </dgm:pt>
    <dgm:pt modelId="{B2C4911C-1287-4405-B8F4-CC030DD560A3}" type="pres">
      <dgm:prSet presAssocID="{09D29285-D7C9-4E4D-AE96-9197E966B554}" presName="sp" presStyleCnt="0"/>
      <dgm:spPr/>
      <dgm:t>
        <a:bodyPr/>
        <a:lstStyle/>
        <a:p>
          <a:endParaRPr lang="en-US"/>
        </a:p>
      </dgm:t>
    </dgm:pt>
    <dgm:pt modelId="{1222D192-0F1D-482D-8915-429EB5041542}" type="pres">
      <dgm:prSet presAssocID="{581EA3D8-ED6A-4740-B650-4C1F9E06D4F3}" presName="linNode" presStyleCnt="0"/>
      <dgm:spPr/>
      <dgm:t>
        <a:bodyPr/>
        <a:lstStyle/>
        <a:p>
          <a:endParaRPr lang="en-US"/>
        </a:p>
      </dgm:t>
    </dgm:pt>
    <dgm:pt modelId="{58F3A00C-FCD4-40A0-88E9-87377C8A0402}" type="pres">
      <dgm:prSet presAssocID="{581EA3D8-ED6A-4740-B650-4C1F9E06D4F3}" presName="parentText" presStyleLbl="node1" presStyleIdx="1" presStyleCnt="2">
        <dgm:presLayoutVars>
          <dgm:chMax val="1"/>
          <dgm:bulletEnabled val="1"/>
        </dgm:presLayoutVars>
      </dgm:prSet>
      <dgm:spPr/>
      <dgm:t>
        <a:bodyPr/>
        <a:lstStyle/>
        <a:p>
          <a:endParaRPr lang="en-US"/>
        </a:p>
      </dgm:t>
    </dgm:pt>
    <dgm:pt modelId="{1A32D8EE-E7D2-48C4-B5C7-04CB8C2CAEA8}" type="pres">
      <dgm:prSet presAssocID="{581EA3D8-ED6A-4740-B650-4C1F9E06D4F3}" presName="descendantText" presStyleLbl="alignAccFollowNode1" presStyleIdx="1" presStyleCnt="2">
        <dgm:presLayoutVars>
          <dgm:bulletEnabled val="1"/>
        </dgm:presLayoutVars>
      </dgm:prSet>
      <dgm:spPr/>
      <dgm:t>
        <a:bodyPr/>
        <a:lstStyle/>
        <a:p>
          <a:endParaRPr lang="en-US"/>
        </a:p>
      </dgm:t>
    </dgm:pt>
  </dgm:ptLst>
  <dgm:cxnLst>
    <dgm:cxn modelId="{AD74A882-2C5B-4801-90E5-11D67F04F4F0}" srcId="{6E70BBCD-894D-4451-9D68-6DCCFB754F2F}" destId="{84282EBB-1AF6-49B4-B429-C4FAB483E139}" srcOrd="0" destOrd="0" parTransId="{C10C33B2-8278-4417-851E-B9E6DD0638BE}" sibTransId="{09D29285-D7C9-4E4D-AE96-9197E966B554}"/>
    <dgm:cxn modelId="{7C0ABEB8-3A5D-46F8-818E-28245575BAF5}" srcId="{581EA3D8-ED6A-4740-B650-4C1F9E06D4F3}" destId="{10A673E4-EA55-4FC6-B93A-8FB6E87E0583}" srcOrd="0" destOrd="0" parTransId="{E66CBB42-F281-42B2-9234-BF7DE8A8C8C8}" sibTransId="{83FBC295-D657-4E58-99B7-67EC558DEB98}"/>
    <dgm:cxn modelId="{66713E4A-461A-4E6D-802E-E1997AD979CA}" srcId="{84282EBB-1AF6-49B4-B429-C4FAB483E139}" destId="{0068EF12-4CF2-4F59-9C82-E478F0DBD3A9}" srcOrd="0" destOrd="0" parTransId="{F33B8C30-D510-4753-8139-2FA267C1E7FA}" sibTransId="{826AACB8-9BD4-443E-9472-4DFF30FC6F53}"/>
    <dgm:cxn modelId="{DF2A00A3-3DDE-43AD-B8E8-74C1651D931D}" type="presOf" srcId="{10A673E4-EA55-4FC6-B93A-8FB6E87E0583}" destId="{1A32D8EE-E7D2-48C4-B5C7-04CB8C2CAEA8}" srcOrd="0" destOrd="0" presId="urn:microsoft.com/office/officeart/2005/8/layout/vList5"/>
    <dgm:cxn modelId="{9296EDC5-4926-4596-A59A-722A0A8ED32C}" srcId="{6E70BBCD-894D-4451-9D68-6DCCFB754F2F}" destId="{581EA3D8-ED6A-4740-B650-4C1F9E06D4F3}" srcOrd="1" destOrd="0" parTransId="{C6E204EC-964D-48F3-A163-BC9767954882}" sibTransId="{F99FAE7E-BC2D-420C-B0D8-38D48C6A5936}"/>
    <dgm:cxn modelId="{14887192-5F5C-43CE-BD71-453A2AB74336}" type="presOf" srcId="{581EA3D8-ED6A-4740-B650-4C1F9E06D4F3}" destId="{58F3A00C-FCD4-40A0-88E9-87377C8A0402}" srcOrd="0" destOrd="0" presId="urn:microsoft.com/office/officeart/2005/8/layout/vList5"/>
    <dgm:cxn modelId="{B1F488F8-10DA-4CEC-9611-980869FF303B}" type="presOf" srcId="{0068EF12-4CF2-4F59-9C82-E478F0DBD3A9}" destId="{B13323AC-3DD0-4AE1-9A4A-F5857F14DCA9}" srcOrd="0" destOrd="0" presId="urn:microsoft.com/office/officeart/2005/8/layout/vList5"/>
    <dgm:cxn modelId="{C6C79154-35FB-4FAF-9B8B-6095260ABFF4}" type="presOf" srcId="{6E70BBCD-894D-4451-9D68-6DCCFB754F2F}" destId="{3D2CC8FB-AC05-406C-B106-4BE74FA0A871}" srcOrd="0" destOrd="0" presId="urn:microsoft.com/office/officeart/2005/8/layout/vList5"/>
    <dgm:cxn modelId="{62643279-E760-471C-9EDB-890D157CF2BA}" type="presOf" srcId="{84282EBB-1AF6-49B4-B429-C4FAB483E139}" destId="{98A65EB4-2D61-443C-9B10-09FCDECA8E2C}" srcOrd="0" destOrd="0" presId="urn:microsoft.com/office/officeart/2005/8/layout/vList5"/>
    <dgm:cxn modelId="{D57C6A9B-E484-4070-8135-3461D69AE34B}" type="presParOf" srcId="{3D2CC8FB-AC05-406C-B106-4BE74FA0A871}" destId="{3AB3D5A0-CEE4-4F91-A353-B2BC86825101}" srcOrd="0" destOrd="0" presId="urn:microsoft.com/office/officeart/2005/8/layout/vList5"/>
    <dgm:cxn modelId="{3E8A6CB2-E181-47D3-B036-C20C43E67114}" type="presParOf" srcId="{3AB3D5A0-CEE4-4F91-A353-B2BC86825101}" destId="{98A65EB4-2D61-443C-9B10-09FCDECA8E2C}" srcOrd="0" destOrd="0" presId="urn:microsoft.com/office/officeart/2005/8/layout/vList5"/>
    <dgm:cxn modelId="{F89F6F03-AC32-4650-A1D2-2F6AF7A25B68}" type="presParOf" srcId="{3AB3D5A0-CEE4-4F91-A353-B2BC86825101}" destId="{B13323AC-3DD0-4AE1-9A4A-F5857F14DCA9}" srcOrd="1" destOrd="0" presId="urn:microsoft.com/office/officeart/2005/8/layout/vList5"/>
    <dgm:cxn modelId="{8831232C-BB5B-4202-8C0C-97189BAF23FD}" type="presParOf" srcId="{3D2CC8FB-AC05-406C-B106-4BE74FA0A871}" destId="{B2C4911C-1287-4405-B8F4-CC030DD560A3}" srcOrd="1" destOrd="0" presId="urn:microsoft.com/office/officeart/2005/8/layout/vList5"/>
    <dgm:cxn modelId="{52369239-196C-42E7-B850-EDF386163218}" type="presParOf" srcId="{3D2CC8FB-AC05-406C-B106-4BE74FA0A871}" destId="{1222D192-0F1D-482D-8915-429EB5041542}" srcOrd="2" destOrd="0" presId="urn:microsoft.com/office/officeart/2005/8/layout/vList5"/>
    <dgm:cxn modelId="{C0C15981-5852-4E14-9829-532C3E285130}" type="presParOf" srcId="{1222D192-0F1D-482D-8915-429EB5041542}" destId="{58F3A00C-FCD4-40A0-88E9-87377C8A0402}" srcOrd="0" destOrd="0" presId="urn:microsoft.com/office/officeart/2005/8/layout/vList5"/>
    <dgm:cxn modelId="{4A375B1E-761D-464D-B283-3ACE2A3256EF}" type="presParOf" srcId="{1222D192-0F1D-482D-8915-429EB5041542}" destId="{1A32D8EE-E7D2-48C4-B5C7-04CB8C2CAEA8}"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E70BBCD-894D-4451-9D68-6DCCFB754F2F}" type="doc">
      <dgm:prSet loTypeId="urn:microsoft.com/office/officeart/2005/8/layout/lProcess2" loCatId="list" qsTypeId="urn:microsoft.com/office/officeart/2005/8/quickstyle/3d1" qsCatId="3D" csTypeId="urn:microsoft.com/office/officeart/2005/8/colors/accent1_2" csCatId="accent1" phldr="1"/>
      <dgm:spPr/>
      <dgm:t>
        <a:bodyPr/>
        <a:lstStyle/>
        <a:p>
          <a:endParaRPr lang="en-US"/>
        </a:p>
      </dgm:t>
    </dgm:pt>
    <dgm:pt modelId="{84282EBB-1AF6-49B4-B429-C4FAB483E139}">
      <dgm:prSet phldrT="[Text]" custT="1"/>
      <dgm:spPr/>
      <dgm:t>
        <a:bodyPr/>
        <a:lstStyle/>
        <a:p>
          <a:r>
            <a:rPr lang="en-US" sz="5400" b="1" dirty="0" smtClean="0">
              <a:effectLst/>
            </a:rPr>
            <a:t>ICD-9</a:t>
          </a:r>
          <a:endParaRPr lang="en-US" sz="5400" b="1" dirty="0">
            <a:effectLst/>
          </a:endParaRPr>
        </a:p>
      </dgm:t>
      <dgm:extLst>
        <a:ext uri="{E40237B7-FDA0-4F09-8148-C483321AD2D9}">
          <dgm14:cNvPr xmlns="" xmlns:dgm14="http://schemas.microsoft.com/office/drawing/2010/diagram" id="0" name="" descr="ICD-9&#10;"/>
        </a:ext>
      </dgm:extLst>
    </dgm:pt>
    <dgm:pt modelId="{C10C33B2-8278-4417-851E-B9E6DD0638BE}" type="parTrans" cxnId="{AD74A882-2C5B-4801-90E5-11D67F04F4F0}">
      <dgm:prSet/>
      <dgm:spPr/>
      <dgm:t>
        <a:bodyPr/>
        <a:lstStyle/>
        <a:p>
          <a:endParaRPr lang="en-US"/>
        </a:p>
      </dgm:t>
    </dgm:pt>
    <dgm:pt modelId="{09D29285-D7C9-4E4D-AE96-9197E966B554}" type="sibTrans" cxnId="{AD74A882-2C5B-4801-90E5-11D67F04F4F0}">
      <dgm:prSet/>
      <dgm:spPr/>
      <dgm:t>
        <a:bodyPr/>
        <a:lstStyle/>
        <a:p>
          <a:endParaRPr lang="en-US"/>
        </a:p>
      </dgm:t>
    </dgm:pt>
    <dgm:pt modelId="{0068EF12-4CF2-4F59-9C82-E478F0DBD3A9}">
      <dgm:prSet phldrT="[Text]" custT="1"/>
      <dgm:spPr>
        <a:solidFill>
          <a:srgbClr val="33CC33"/>
        </a:solidFill>
      </dgm:spPr>
      <dgm:t>
        <a:bodyPr/>
        <a:lstStyle/>
        <a:p>
          <a:r>
            <a:rPr lang="en-US" sz="2800" b="0" dirty="0" smtClean="0"/>
            <a:t>402.91, Unspecified hypertensive heart disease with heart failure</a:t>
          </a:r>
          <a:endParaRPr lang="en-US" sz="2800" b="0" dirty="0"/>
        </a:p>
      </dgm:t>
      <dgm:extLst>
        <a:ext uri="{E40237B7-FDA0-4F09-8148-C483321AD2D9}">
          <dgm14:cNvPr xmlns="" xmlns:dgm14="http://schemas.microsoft.com/office/drawing/2010/diagram" id="0" name="" descr="402.91, Unspecified hypertensive heart disease with heart failure&#10;"/>
        </a:ext>
      </dgm:extLst>
    </dgm:pt>
    <dgm:pt modelId="{F33B8C30-D510-4753-8139-2FA267C1E7FA}" type="parTrans" cxnId="{66713E4A-461A-4E6D-802E-E1997AD979CA}">
      <dgm:prSet/>
      <dgm:spPr/>
      <dgm:t>
        <a:bodyPr/>
        <a:lstStyle/>
        <a:p>
          <a:endParaRPr lang="en-US"/>
        </a:p>
      </dgm:t>
    </dgm:pt>
    <dgm:pt modelId="{826AACB8-9BD4-443E-9472-4DFF30FC6F53}" type="sibTrans" cxnId="{66713E4A-461A-4E6D-802E-E1997AD979CA}">
      <dgm:prSet/>
      <dgm:spPr/>
      <dgm:t>
        <a:bodyPr/>
        <a:lstStyle/>
        <a:p>
          <a:endParaRPr lang="en-US"/>
        </a:p>
      </dgm:t>
    </dgm:pt>
    <dgm:pt modelId="{581EA3D8-ED6A-4740-B650-4C1F9E06D4F3}">
      <dgm:prSet phldrT="[Text]" custT="1"/>
      <dgm:spPr/>
      <dgm:t>
        <a:bodyPr/>
        <a:lstStyle/>
        <a:p>
          <a:r>
            <a:rPr lang="en-US" sz="4800" b="1" dirty="0" smtClean="0">
              <a:effectLst/>
            </a:rPr>
            <a:t>ICD-10</a:t>
          </a:r>
          <a:endParaRPr lang="en-US" sz="4800" b="1" dirty="0">
            <a:effectLst/>
          </a:endParaRPr>
        </a:p>
      </dgm:t>
      <dgm:extLst>
        <a:ext uri="{E40237B7-FDA0-4F09-8148-C483321AD2D9}">
          <dgm14:cNvPr xmlns="" xmlns:dgm14="http://schemas.microsoft.com/office/drawing/2010/diagram" id="0" name="" descr="ICD-10&#10;"/>
        </a:ext>
      </dgm:extLst>
    </dgm:pt>
    <dgm:pt modelId="{C6E204EC-964D-48F3-A163-BC9767954882}" type="parTrans" cxnId="{9296EDC5-4926-4596-A59A-722A0A8ED32C}">
      <dgm:prSet/>
      <dgm:spPr/>
      <dgm:t>
        <a:bodyPr/>
        <a:lstStyle/>
        <a:p>
          <a:endParaRPr lang="en-US"/>
        </a:p>
      </dgm:t>
    </dgm:pt>
    <dgm:pt modelId="{F99FAE7E-BC2D-420C-B0D8-38D48C6A5936}" type="sibTrans" cxnId="{9296EDC5-4926-4596-A59A-722A0A8ED32C}">
      <dgm:prSet/>
      <dgm:spPr/>
      <dgm:t>
        <a:bodyPr/>
        <a:lstStyle/>
        <a:p>
          <a:endParaRPr lang="en-US"/>
        </a:p>
      </dgm:t>
    </dgm:pt>
    <dgm:pt modelId="{10A673E4-EA55-4FC6-B93A-8FB6E87E0583}">
      <dgm:prSet phldrT="[Text]" custT="1"/>
      <dgm:spPr>
        <a:solidFill>
          <a:srgbClr val="33CC33"/>
        </a:solidFill>
      </dgm:spPr>
      <dgm:t>
        <a:bodyPr/>
        <a:lstStyle/>
        <a:p>
          <a:r>
            <a:rPr lang="en-US" sz="2800" b="0" dirty="0" smtClean="0"/>
            <a:t>I11.0, Hypertensive heart disease with heart failure</a:t>
          </a:r>
          <a:endParaRPr lang="en-US" sz="2800" b="0" dirty="0"/>
        </a:p>
      </dgm:t>
      <dgm:extLst>
        <a:ext uri="{E40237B7-FDA0-4F09-8148-C483321AD2D9}">
          <dgm14:cNvPr xmlns="" xmlns:dgm14="http://schemas.microsoft.com/office/drawing/2010/diagram" id="0" name="" descr="I11.0, Hypertensive heart disease with heart failure&#10;"/>
        </a:ext>
      </dgm:extLst>
    </dgm:pt>
    <dgm:pt modelId="{E66CBB42-F281-42B2-9234-BF7DE8A8C8C8}" type="parTrans" cxnId="{7C0ABEB8-3A5D-46F8-818E-28245575BAF5}">
      <dgm:prSet/>
      <dgm:spPr/>
      <dgm:t>
        <a:bodyPr/>
        <a:lstStyle/>
        <a:p>
          <a:endParaRPr lang="en-US"/>
        </a:p>
      </dgm:t>
    </dgm:pt>
    <dgm:pt modelId="{83FBC295-D657-4E58-99B7-67EC558DEB98}" type="sibTrans" cxnId="{7C0ABEB8-3A5D-46F8-818E-28245575BAF5}">
      <dgm:prSet/>
      <dgm:spPr/>
      <dgm:t>
        <a:bodyPr/>
        <a:lstStyle/>
        <a:p>
          <a:endParaRPr lang="en-US"/>
        </a:p>
      </dgm:t>
    </dgm:pt>
    <dgm:pt modelId="{74DB3743-EAEB-44B3-99FD-DAFDB8486BA3}">
      <dgm:prSet custT="1"/>
      <dgm:spPr>
        <a:solidFill>
          <a:srgbClr val="33CC33"/>
        </a:solidFill>
      </dgm:spPr>
      <dgm:t>
        <a:bodyPr/>
        <a:lstStyle/>
        <a:p>
          <a:r>
            <a:rPr lang="en-US" sz="2800" b="0" dirty="0" smtClean="0"/>
            <a:t>428.40, Combined systolic &amp; diastolic heart failure, unspecified</a:t>
          </a:r>
        </a:p>
      </dgm:t>
      <dgm:extLst>
        <a:ext uri="{E40237B7-FDA0-4F09-8148-C483321AD2D9}">
          <dgm14:cNvPr xmlns="" xmlns:dgm14="http://schemas.microsoft.com/office/drawing/2010/diagram" id="0" name="" descr="428.40, Combined systolic &amp; diastolic heart failure, unspecified&#10;"/>
        </a:ext>
      </dgm:extLst>
    </dgm:pt>
    <dgm:pt modelId="{F85A430E-2B51-4B29-BE9D-8BEB6939FE3F}" type="parTrans" cxnId="{73F1C58B-FA24-4D47-A7FD-A525B3B2B9D0}">
      <dgm:prSet/>
      <dgm:spPr/>
      <dgm:t>
        <a:bodyPr/>
        <a:lstStyle/>
        <a:p>
          <a:endParaRPr lang="en-US"/>
        </a:p>
      </dgm:t>
    </dgm:pt>
    <dgm:pt modelId="{C0D39256-EB5B-4E72-ACD5-501569490367}" type="sibTrans" cxnId="{73F1C58B-FA24-4D47-A7FD-A525B3B2B9D0}">
      <dgm:prSet/>
      <dgm:spPr/>
      <dgm:t>
        <a:bodyPr/>
        <a:lstStyle/>
        <a:p>
          <a:endParaRPr lang="en-US"/>
        </a:p>
      </dgm:t>
    </dgm:pt>
    <dgm:pt modelId="{90E33DF3-9222-47DC-8D78-B8AFDDC1BFC0}">
      <dgm:prSet custT="1"/>
      <dgm:spPr>
        <a:solidFill>
          <a:srgbClr val="33CC33"/>
        </a:solidFill>
      </dgm:spPr>
      <dgm:t>
        <a:bodyPr/>
        <a:lstStyle/>
        <a:p>
          <a:r>
            <a:rPr lang="en-US" sz="2800" b="0" dirty="0" smtClean="0"/>
            <a:t>428.0, Congestive heart failure, unspecified</a:t>
          </a:r>
        </a:p>
      </dgm:t>
      <dgm:extLst>
        <a:ext uri="{E40237B7-FDA0-4F09-8148-C483321AD2D9}">
          <dgm14:cNvPr xmlns="" xmlns:dgm14="http://schemas.microsoft.com/office/drawing/2010/diagram" id="0" name="" descr="428.0, Congestive heart failure, unspecified&#10;"/>
        </a:ext>
      </dgm:extLst>
    </dgm:pt>
    <dgm:pt modelId="{67D961AA-BC15-4CED-A8EC-4BD00C004B2D}" type="parTrans" cxnId="{9DBDA744-2C5F-4C04-81AF-20644285FB54}">
      <dgm:prSet/>
      <dgm:spPr/>
      <dgm:t>
        <a:bodyPr/>
        <a:lstStyle/>
        <a:p>
          <a:endParaRPr lang="en-US"/>
        </a:p>
      </dgm:t>
    </dgm:pt>
    <dgm:pt modelId="{A5EE5D43-CF50-4245-92F6-C69666121BD0}" type="sibTrans" cxnId="{9DBDA744-2C5F-4C04-81AF-20644285FB54}">
      <dgm:prSet/>
      <dgm:spPr/>
      <dgm:t>
        <a:bodyPr/>
        <a:lstStyle/>
        <a:p>
          <a:endParaRPr lang="en-US"/>
        </a:p>
      </dgm:t>
    </dgm:pt>
    <dgm:pt modelId="{BDF9EA81-13CB-4E63-9B01-B7D3AF69737F}">
      <dgm:prSet phldrT="[Text]" custT="1"/>
      <dgm:spPr>
        <a:solidFill>
          <a:srgbClr val="33CC33"/>
        </a:solidFill>
      </dgm:spPr>
      <dgm:t>
        <a:bodyPr/>
        <a:lstStyle/>
        <a:p>
          <a:r>
            <a:rPr lang="en-US" sz="2800" b="0" dirty="0" smtClean="0"/>
            <a:t>I50.40, Unspecified combined systolic (congestive) and diastolic (congestive) heart failure</a:t>
          </a:r>
          <a:endParaRPr lang="en-US" sz="2800" b="0" dirty="0"/>
        </a:p>
      </dgm:t>
      <dgm:extLst>
        <a:ext uri="{E40237B7-FDA0-4F09-8148-C483321AD2D9}">
          <dgm14:cNvPr xmlns="" xmlns:dgm14="http://schemas.microsoft.com/office/drawing/2010/diagram" id="0" name="" descr="I50.40, Unspecified combined systolic (congestive) and diastolic (congestive) heart failure&#10;"/>
        </a:ext>
      </dgm:extLst>
    </dgm:pt>
    <dgm:pt modelId="{D8A46AB0-689E-45B5-926E-7C863AB14FDC}" type="parTrans" cxnId="{D10F4E6A-2971-49BD-9F7E-E17EBC5E8FD9}">
      <dgm:prSet/>
      <dgm:spPr/>
      <dgm:t>
        <a:bodyPr/>
        <a:lstStyle/>
        <a:p>
          <a:endParaRPr lang="en-US"/>
        </a:p>
      </dgm:t>
    </dgm:pt>
    <dgm:pt modelId="{1598CBFF-DDF2-4C73-9FFD-8565E2A80C2E}" type="sibTrans" cxnId="{D10F4E6A-2971-49BD-9F7E-E17EBC5E8FD9}">
      <dgm:prSet/>
      <dgm:spPr/>
      <dgm:t>
        <a:bodyPr/>
        <a:lstStyle/>
        <a:p>
          <a:endParaRPr lang="en-US"/>
        </a:p>
      </dgm:t>
    </dgm:pt>
    <dgm:pt modelId="{95464B26-AEDD-451A-B1DA-200EEF55BD25}" type="pres">
      <dgm:prSet presAssocID="{6E70BBCD-894D-4451-9D68-6DCCFB754F2F}" presName="theList" presStyleCnt="0">
        <dgm:presLayoutVars>
          <dgm:dir/>
          <dgm:animLvl val="lvl"/>
          <dgm:resizeHandles val="exact"/>
        </dgm:presLayoutVars>
      </dgm:prSet>
      <dgm:spPr/>
      <dgm:t>
        <a:bodyPr/>
        <a:lstStyle/>
        <a:p>
          <a:endParaRPr lang="en-US"/>
        </a:p>
      </dgm:t>
    </dgm:pt>
    <dgm:pt modelId="{126C8F8E-9790-4243-9D4D-B14EFDF1A8F7}" type="pres">
      <dgm:prSet presAssocID="{84282EBB-1AF6-49B4-B429-C4FAB483E139}" presName="compNode" presStyleCnt="0"/>
      <dgm:spPr/>
      <dgm:t>
        <a:bodyPr/>
        <a:lstStyle/>
        <a:p>
          <a:endParaRPr lang="en-US"/>
        </a:p>
      </dgm:t>
    </dgm:pt>
    <dgm:pt modelId="{D4008152-F006-46F1-8996-B5B678183177}" type="pres">
      <dgm:prSet presAssocID="{84282EBB-1AF6-49B4-B429-C4FAB483E139}" presName="aNode" presStyleLbl="bgShp" presStyleIdx="0" presStyleCnt="2" custScaleX="126371"/>
      <dgm:spPr/>
      <dgm:t>
        <a:bodyPr/>
        <a:lstStyle/>
        <a:p>
          <a:endParaRPr lang="en-US"/>
        </a:p>
      </dgm:t>
    </dgm:pt>
    <dgm:pt modelId="{FDF0B834-AAF4-4BC2-A72E-17AA7199FB21}" type="pres">
      <dgm:prSet presAssocID="{84282EBB-1AF6-49B4-B429-C4FAB483E139}" presName="textNode" presStyleLbl="bgShp" presStyleIdx="0" presStyleCnt="2"/>
      <dgm:spPr/>
      <dgm:t>
        <a:bodyPr/>
        <a:lstStyle/>
        <a:p>
          <a:endParaRPr lang="en-US"/>
        </a:p>
      </dgm:t>
    </dgm:pt>
    <dgm:pt modelId="{A29DDCE7-4A49-4D30-9282-4D3DDE6CDBCA}" type="pres">
      <dgm:prSet presAssocID="{84282EBB-1AF6-49B4-B429-C4FAB483E139}" presName="compChildNode" presStyleCnt="0"/>
      <dgm:spPr/>
      <dgm:t>
        <a:bodyPr/>
        <a:lstStyle/>
        <a:p>
          <a:endParaRPr lang="en-US"/>
        </a:p>
      </dgm:t>
    </dgm:pt>
    <dgm:pt modelId="{6300CE21-F905-4C44-A40D-A8B474AF8C58}" type="pres">
      <dgm:prSet presAssocID="{84282EBB-1AF6-49B4-B429-C4FAB483E139}" presName="theInnerList" presStyleCnt="0"/>
      <dgm:spPr/>
      <dgm:t>
        <a:bodyPr/>
        <a:lstStyle/>
        <a:p>
          <a:endParaRPr lang="en-US"/>
        </a:p>
      </dgm:t>
    </dgm:pt>
    <dgm:pt modelId="{A5005805-ABC2-4BDB-8702-B37A1727FDB2}" type="pres">
      <dgm:prSet presAssocID="{0068EF12-4CF2-4F59-9C82-E478F0DBD3A9}" presName="childNode" presStyleLbl="node1" presStyleIdx="0" presStyleCnt="5" custScaleX="146410" custScaleY="330012" custLinFactNeighborX="70" custLinFactNeighborY="-52583">
        <dgm:presLayoutVars>
          <dgm:bulletEnabled val="1"/>
        </dgm:presLayoutVars>
      </dgm:prSet>
      <dgm:spPr/>
      <dgm:t>
        <a:bodyPr/>
        <a:lstStyle/>
        <a:p>
          <a:endParaRPr lang="en-US"/>
        </a:p>
      </dgm:t>
    </dgm:pt>
    <dgm:pt modelId="{5CCA7E91-DC02-4F84-81BA-BBE2625F620D}" type="pres">
      <dgm:prSet presAssocID="{0068EF12-4CF2-4F59-9C82-E478F0DBD3A9}" presName="aSpace2" presStyleCnt="0"/>
      <dgm:spPr/>
      <dgm:t>
        <a:bodyPr/>
        <a:lstStyle/>
        <a:p>
          <a:endParaRPr lang="en-US"/>
        </a:p>
      </dgm:t>
    </dgm:pt>
    <dgm:pt modelId="{0C226CB7-D334-41F4-AAC6-F2FC1FE44F1C}" type="pres">
      <dgm:prSet presAssocID="{74DB3743-EAEB-44B3-99FD-DAFDB8486BA3}" presName="childNode" presStyleLbl="node1" presStyleIdx="1" presStyleCnt="5" custScaleX="146410" custScaleY="325328" custLinFactNeighborY="-62487">
        <dgm:presLayoutVars>
          <dgm:bulletEnabled val="1"/>
        </dgm:presLayoutVars>
      </dgm:prSet>
      <dgm:spPr/>
      <dgm:t>
        <a:bodyPr/>
        <a:lstStyle/>
        <a:p>
          <a:endParaRPr lang="en-US"/>
        </a:p>
      </dgm:t>
    </dgm:pt>
    <dgm:pt modelId="{D181A722-8C4B-4FD5-BF16-3FC86E675897}" type="pres">
      <dgm:prSet presAssocID="{74DB3743-EAEB-44B3-99FD-DAFDB8486BA3}" presName="aSpace2" presStyleCnt="0"/>
      <dgm:spPr/>
      <dgm:t>
        <a:bodyPr/>
        <a:lstStyle/>
        <a:p>
          <a:endParaRPr lang="en-US"/>
        </a:p>
      </dgm:t>
    </dgm:pt>
    <dgm:pt modelId="{9AFA386D-D3AB-4865-9CE3-A1484BB8E7F2}" type="pres">
      <dgm:prSet presAssocID="{90E33DF3-9222-47DC-8D78-B8AFDDC1BFC0}" presName="childNode" presStyleLbl="node1" presStyleIdx="2" presStyleCnt="5" custScaleX="146410" custScaleY="216404">
        <dgm:presLayoutVars>
          <dgm:bulletEnabled val="1"/>
        </dgm:presLayoutVars>
      </dgm:prSet>
      <dgm:spPr/>
      <dgm:t>
        <a:bodyPr/>
        <a:lstStyle/>
        <a:p>
          <a:endParaRPr lang="en-US"/>
        </a:p>
      </dgm:t>
    </dgm:pt>
    <dgm:pt modelId="{1201412B-8D33-4BC2-8882-4C659E5507D8}" type="pres">
      <dgm:prSet presAssocID="{84282EBB-1AF6-49B4-B429-C4FAB483E139}" presName="aSpace" presStyleCnt="0"/>
      <dgm:spPr/>
      <dgm:t>
        <a:bodyPr/>
        <a:lstStyle/>
        <a:p>
          <a:endParaRPr lang="en-US"/>
        </a:p>
      </dgm:t>
    </dgm:pt>
    <dgm:pt modelId="{18D7D2B9-684F-48EA-8E31-A13C2A5C2807}" type="pres">
      <dgm:prSet presAssocID="{581EA3D8-ED6A-4740-B650-4C1F9E06D4F3}" presName="compNode" presStyleCnt="0"/>
      <dgm:spPr/>
      <dgm:t>
        <a:bodyPr/>
        <a:lstStyle/>
        <a:p>
          <a:endParaRPr lang="en-US"/>
        </a:p>
      </dgm:t>
    </dgm:pt>
    <dgm:pt modelId="{65751EA1-CC9F-42CC-8E53-A332C446470B}" type="pres">
      <dgm:prSet presAssocID="{581EA3D8-ED6A-4740-B650-4C1F9E06D4F3}" presName="aNode" presStyleLbl="bgShp" presStyleIdx="1" presStyleCnt="2" custScaleX="120845"/>
      <dgm:spPr/>
      <dgm:t>
        <a:bodyPr/>
        <a:lstStyle/>
        <a:p>
          <a:endParaRPr lang="en-US"/>
        </a:p>
      </dgm:t>
    </dgm:pt>
    <dgm:pt modelId="{F67DECD7-74A1-4683-A0CD-84B0F7738D70}" type="pres">
      <dgm:prSet presAssocID="{581EA3D8-ED6A-4740-B650-4C1F9E06D4F3}" presName="textNode" presStyleLbl="bgShp" presStyleIdx="1" presStyleCnt="2"/>
      <dgm:spPr/>
      <dgm:t>
        <a:bodyPr/>
        <a:lstStyle/>
        <a:p>
          <a:endParaRPr lang="en-US"/>
        </a:p>
      </dgm:t>
    </dgm:pt>
    <dgm:pt modelId="{B06998EC-BB2B-4FDD-9454-F835DB462409}" type="pres">
      <dgm:prSet presAssocID="{581EA3D8-ED6A-4740-B650-4C1F9E06D4F3}" presName="compChildNode" presStyleCnt="0"/>
      <dgm:spPr/>
      <dgm:t>
        <a:bodyPr/>
        <a:lstStyle/>
        <a:p>
          <a:endParaRPr lang="en-US"/>
        </a:p>
      </dgm:t>
    </dgm:pt>
    <dgm:pt modelId="{84CB9A1A-84A4-490C-B286-3744E282E02E}" type="pres">
      <dgm:prSet presAssocID="{581EA3D8-ED6A-4740-B650-4C1F9E06D4F3}" presName="theInnerList" presStyleCnt="0"/>
      <dgm:spPr/>
      <dgm:t>
        <a:bodyPr/>
        <a:lstStyle/>
        <a:p>
          <a:endParaRPr lang="en-US"/>
        </a:p>
      </dgm:t>
    </dgm:pt>
    <dgm:pt modelId="{515FD88C-8829-424B-BD8C-6A26371461F4}" type="pres">
      <dgm:prSet presAssocID="{10A673E4-EA55-4FC6-B93A-8FB6E87E0583}" presName="childNode" presStyleLbl="node1" presStyleIdx="3" presStyleCnt="5" custScaleX="146410" custScaleY="146410">
        <dgm:presLayoutVars>
          <dgm:bulletEnabled val="1"/>
        </dgm:presLayoutVars>
      </dgm:prSet>
      <dgm:spPr/>
      <dgm:t>
        <a:bodyPr/>
        <a:lstStyle/>
        <a:p>
          <a:endParaRPr lang="en-US"/>
        </a:p>
      </dgm:t>
    </dgm:pt>
    <dgm:pt modelId="{B0DCA82B-D1F8-4E8D-B033-99FF0C82A72B}" type="pres">
      <dgm:prSet presAssocID="{10A673E4-EA55-4FC6-B93A-8FB6E87E0583}" presName="aSpace2" presStyleCnt="0"/>
      <dgm:spPr/>
      <dgm:t>
        <a:bodyPr/>
        <a:lstStyle/>
        <a:p>
          <a:endParaRPr lang="en-US"/>
        </a:p>
      </dgm:t>
    </dgm:pt>
    <dgm:pt modelId="{62FA0CEF-15A2-4981-8314-3D8404775348}" type="pres">
      <dgm:prSet presAssocID="{BDF9EA81-13CB-4E63-9B01-B7D3AF69737F}" presName="childNode" presStyleLbl="node1" presStyleIdx="4" presStyleCnt="5" custScaleX="146410" custScaleY="146410">
        <dgm:presLayoutVars>
          <dgm:bulletEnabled val="1"/>
        </dgm:presLayoutVars>
      </dgm:prSet>
      <dgm:spPr/>
      <dgm:t>
        <a:bodyPr/>
        <a:lstStyle/>
        <a:p>
          <a:endParaRPr lang="en-US"/>
        </a:p>
      </dgm:t>
    </dgm:pt>
  </dgm:ptLst>
  <dgm:cxnLst>
    <dgm:cxn modelId="{10BAB4AD-F09C-49CB-807B-B0BE1C000A38}" type="presOf" srcId="{90E33DF3-9222-47DC-8D78-B8AFDDC1BFC0}" destId="{9AFA386D-D3AB-4865-9CE3-A1484BB8E7F2}" srcOrd="0" destOrd="0" presId="urn:microsoft.com/office/officeart/2005/8/layout/lProcess2"/>
    <dgm:cxn modelId="{73F1C58B-FA24-4D47-A7FD-A525B3B2B9D0}" srcId="{84282EBB-1AF6-49B4-B429-C4FAB483E139}" destId="{74DB3743-EAEB-44B3-99FD-DAFDB8486BA3}" srcOrd="1" destOrd="0" parTransId="{F85A430E-2B51-4B29-BE9D-8BEB6939FE3F}" sibTransId="{C0D39256-EB5B-4E72-ACD5-501569490367}"/>
    <dgm:cxn modelId="{A2B24363-D9B8-45FF-BA6B-B740DFCB6E5D}" type="presOf" srcId="{581EA3D8-ED6A-4740-B650-4C1F9E06D4F3}" destId="{65751EA1-CC9F-42CC-8E53-A332C446470B}" srcOrd="0" destOrd="0" presId="urn:microsoft.com/office/officeart/2005/8/layout/lProcess2"/>
    <dgm:cxn modelId="{57DA8AEE-3264-47AA-A01F-DEBB2654DED7}" type="presOf" srcId="{BDF9EA81-13CB-4E63-9B01-B7D3AF69737F}" destId="{62FA0CEF-15A2-4981-8314-3D8404775348}" srcOrd="0" destOrd="0" presId="urn:microsoft.com/office/officeart/2005/8/layout/lProcess2"/>
    <dgm:cxn modelId="{A7297967-BF50-48C9-A582-4DD51F26A47E}" type="presOf" srcId="{581EA3D8-ED6A-4740-B650-4C1F9E06D4F3}" destId="{F67DECD7-74A1-4683-A0CD-84B0F7738D70}" srcOrd="1" destOrd="0" presId="urn:microsoft.com/office/officeart/2005/8/layout/lProcess2"/>
    <dgm:cxn modelId="{C8C0F0DC-7FBA-4686-8DB9-45055A10330E}" type="presOf" srcId="{0068EF12-4CF2-4F59-9C82-E478F0DBD3A9}" destId="{A5005805-ABC2-4BDB-8702-B37A1727FDB2}" srcOrd="0" destOrd="0" presId="urn:microsoft.com/office/officeart/2005/8/layout/lProcess2"/>
    <dgm:cxn modelId="{A4502958-C643-4E69-8918-C4665975399C}" type="presOf" srcId="{84282EBB-1AF6-49B4-B429-C4FAB483E139}" destId="{FDF0B834-AAF4-4BC2-A72E-17AA7199FB21}" srcOrd="1" destOrd="0" presId="urn:microsoft.com/office/officeart/2005/8/layout/lProcess2"/>
    <dgm:cxn modelId="{66713E4A-461A-4E6D-802E-E1997AD979CA}" srcId="{84282EBB-1AF6-49B4-B429-C4FAB483E139}" destId="{0068EF12-4CF2-4F59-9C82-E478F0DBD3A9}" srcOrd="0" destOrd="0" parTransId="{F33B8C30-D510-4753-8139-2FA267C1E7FA}" sibTransId="{826AACB8-9BD4-443E-9472-4DFF30FC6F53}"/>
    <dgm:cxn modelId="{2EF3256E-277E-4CB6-A726-77519A5D71CE}" type="presOf" srcId="{74DB3743-EAEB-44B3-99FD-DAFDB8486BA3}" destId="{0C226CB7-D334-41F4-AAC6-F2FC1FE44F1C}" srcOrd="0" destOrd="0" presId="urn:microsoft.com/office/officeart/2005/8/layout/lProcess2"/>
    <dgm:cxn modelId="{9296EDC5-4926-4596-A59A-722A0A8ED32C}" srcId="{6E70BBCD-894D-4451-9D68-6DCCFB754F2F}" destId="{581EA3D8-ED6A-4740-B650-4C1F9E06D4F3}" srcOrd="1" destOrd="0" parTransId="{C6E204EC-964D-48F3-A163-BC9767954882}" sibTransId="{F99FAE7E-BC2D-420C-B0D8-38D48C6A5936}"/>
    <dgm:cxn modelId="{AD74A882-2C5B-4801-90E5-11D67F04F4F0}" srcId="{6E70BBCD-894D-4451-9D68-6DCCFB754F2F}" destId="{84282EBB-1AF6-49B4-B429-C4FAB483E139}" srcOrd="0" destOrd="0" parTransId="{C10C33B2-8278-4417-851E-B9E6DD0638BE}" sibTransId="{09D29285-D7C9-4E4D-AE96-9197E966B554}"/>
    <dgm:cxn modelId="{7C0ABEB8-3A5D-46F8-818E-28245575BAF5}" srcId="{581EA3D8-ED6A-4740-B650-4C1F9E06D4F3}" destId="{10A673E4-EA55-4FC6-B93A-8FB6E87E0583}" srcOrd="0" destOrd="0" parTransId="{E66CBB42-F281-42B2-9234-BF7DE8A8C8C8}" sibTransId="{83FBC295-D657-4E58-99B7-67EC558DEB98}"/>
    <dgm:cxn modelId="{9DBDA744-2C5F-4C04-81AF-20644285FB54}" srcId="{84282EBB-1AF6-49B4-B429-C4FAB483E139}" destId="{90E33DF3-9222-47DC-8D78-B8AFDDC1BFC0}" srcOrd="2" destOrd="0" parTransId="{67D961AA-BC15-4CED-A8EC-4BD00C004B2D}" sibTransId="{A5EE5D43-CF50-4245-92F6-C69666121BD0}"/>
    <dgm:cxn modelId="{EF418257-4C66-48E6-9BAD-8EECB4926F12}" type="presOf" srcId="{84282EBB-1AF6-49B4-B429-C4FAB483E139}" destId="{D4008152-F006-46F1-8996-B5B678183177}" srcOrd="0" destOrd="0" presId="urn:microsoft.com/office/officeart/2005/8/layout/lProcess2"/>
    <dgm:cxn modelId="{D10F4E6A-2971-49BD-9F7E-E17EBC5E8FD9}" srcId="{581EA3D8-ED6A-4740-B650-4C1F9E06D4F3}" destId="{BDF9EA81-13CB-4E63-9B01-B7D3AF69737F}" srcOrd="1" destOrd="0" parTransId="{D8A46AB0-689E-45B5-926E-7C863AB14FDC}" sibTransId="{1598CBFF-DDF2-4C73-9FFD-8565E2A80C2E}"/>
    <dgm:cxn modelId="{CD9917A4-603E-4FAC-B772-72E226901E9F}" type="presOf" srcId="{6E70BBCD-894D-4451-9D68-6DCCFB754F2F}" destId="{95464B26-AEDD-451A-B1DA-200EEF55BD25}" srcOrd="0" destOrd="0" presId="urn:microsoft.com/office/officeart/2005/8/layout/lProcess2"/>
    <dgm:cxn modelId="{BA6CEAF1-8CCD-4B94-9E8E-7A27E0A31F71}" type="presOf" srcId="{10A673E4-EA55-4FC6-B93A-8FB6E87E0583}" destId="{515FD88C-8829-424B-BD8C-6A26371461F4}" srcOrd="0" destOrd="0" presId="urn:microsoft.com/office/officeart/2005/8/layout/lProcess2"/>
    <dgm:cxn modelId="{16EAD150-C9AC-4099-BB58-26728E5DFD1A}" type="presParOf" srcId="{95464B26-AEDD-451A-B1DA-200EEF55BD25}" destId="{126C8F8E-9790-4243-9D4D-B14EFDF1A8F7}" srcOrd="0" destOrd="0" presId="urn:microsoft.com/office/officeart/2005/8/layout/lProcess2"/>
    <dgm:cxn modelId="{12C1F2E6-F9D1-4C22-970D-146F54018849}" type="presParOf" srcId="{126C8F8E-9790-4243-9D4D-B14EFDF1A8F7}" destId="{D4008152-F006-46F1-8996-B5B678183177}" srcOrd="0" destOrd="0" presId="urn:microsoft.com/office/officeart/2005/8/layout/lProcess2"/>
    <dgm:cxn modelId="{AD39DA46-2AB0-40A6-8D66-41807EE2F57C}" type="presParOf" srcId="{126C8F8E-9790-4243-9D4D-B14EFDF1A8F7}" destId="{FDF0B834-AAF4-4BC2-A72E-17AA7199FB21}" srcOrd="1" destOrd="0" presId="urn:microsoft.com/office/officeart/2005/8/layout/lProcess2"/>
    <dgm:cxn modelId="{C181AB84-5210-4369-A5F5-9328B826FCA1}" type="presParOf" srcId="{126C8F8E-9790-4243-9D4D-B14EFDF1A8F7}" destId="{A29DDCE7-4A49-4D30-9282-4D3DDE6CDBCA}" srcOrd="2" destOrd="0" presId="urn:microsoft.com/office/officeart/2005/8/layout/lProcess2"/>
    <dgm:cxn modelId="{0E9201A9-6D8F-48C6-9415-2DA755AA5D50}" type="presParOf" srcId="{A29DDCE7-4A49-4D30-9282-4D3DDE6CDBCA}" destId="{6300CE21-F905-4C44-A40D-A8B474AF8C58}" srcOrd="0" destOrd="0" presId="urn:microsoft.com/office/officeart/2005/8/layout/lProcess2"/>
    <dgm:cxn modelId="{5C1F9460-9EAE-465A-9E62-7052118B5763}" type="presParOf" srcId="{6300CE21-F905-4C44-A40D-A8B474AF8C58}" destId="{A5005805-ABC2-4BDB-8702-B37A1727FDB2}" srcOrd="0" destOrd="0" presId="urn:microsoft.com/office/officeart/2005/8/layout/lProcess2"/>
    <dgm:cxn modelId="{C4281BAD-4B76-48B9-BBDA-C3C5CBD3B563}" type="presParOf" srcId="{6300CE21-F905-4C44-A40D-A8B474AF8C58}" destId="{5CCA7E91-DC02-4F84-81BA-BBE2625F620D}" srcOrd="1" destOrd="0" presId="urn:microsoft.com/office/officeart/2005/8/layout/lProcess2"/>
    <dgm:cxn modelId="{82A41C71-E4A3-43B8-9F0A-5770DC01ED94}" type="presParOf" srcId="{6300CE21-F905-4C44-A40D-A8B474AF8C58}" destId="{0C226CB7-D334-41F4-AAC6-F2FC1FE44F1C}" srcOrd="2" destOrd="0" presId="urn:microsoft.com/office/officeart/2005/8/layout/lProcess2"/>
    <dgm:cxn modelId="{F2CE6537-ED1D-4A26-8594-F6BCBF65F661}" type="presParOf" srcId="{6300CE21-F905-4C44-A40D-A8B474AF8C58}" destId="{D181A722-8C4B-4FD5-BF16-3FC86E675897}" srcOrd="3" destOrd="0" presId="urn:microsoft.com/office/officeart/2005/8/layout/lProcess2"/>
    <dgm:cxn modelId="{1943FFA0-029D-422C-B784-4917A2E4B867}" type="presParOf" srcId="{6300CE21-F905-4C44-A40D-A8B474AF8C58}" destId="{9AFA386D-D3AB-4865-9CE3-A1484BB8E7F2}" srcOrd="4" destOrd="0" presId="urn:microsoft.com/office/officeart/2005/8/layout/lProcess2"/>
    <dgm:cxn modelId="{4E003FFD-CF2E-45BB-8923-0C23DCCFA507}" type="presParOf" srcId="{95464B26-AEDD-451A-B1DA-200EEF55BD25}" destId="{1201412B-8D33-4BC2-8882-4C659E5507D8}" srcOrd="1" destOrd="0" presId="urn:microsoft.com/office/officeart/2005/8/layout/lProcess2"/>
    <dgm:cxn modelId="{F54C2A26-5D86-4E3A-81FB-E38557B9DEFB}" type="presParOf" srcId="{95464B26-AEDD-451A-B1DA-200EEF55BD25}" destId="{18D7D2B9-684F-48EA-8E31-A13C2A5C2807}" srcOrd="2" destOrd="0" presId="urn:microsoft.com/office/officeart/2005/8/layout/lProcess2"/>
    <dgm:cxn modelId="{A9A03C2B-5198-488B-8E39-F07124F66D03}" type="presParOf" srcId="{18D7D2B9-684F-48EA-8E31-A13C2A5C2807}" destId="{65751EA1-CC9F-42CC-8E53-A332C446470B}" srcOrd="0" destOrd="0" presId="urn:microsoft.com/office/officeart/2005/8/layout/lProcess2"/>
    <dgm:cxn modelId="{670ABD06-6159-4A43-8FCE-E04D67DAAF6F}" type="presParOf" srcId="{18D7D2B9-684F-48EA-8E31-A13C2A5C2807}" destId="{F67DECD7-74A1-4683-A0CD-84B0F7738D70}" srcOrd="1" destOrd="0" presId="urn:microsoft.com/office/officeart/2005/8/layout/lProcess2"/>
    <dgm:cxn modelId="{037BF670-8F35-4D9E-ACC4-00FE2A3AF378}" type="presParOf" srcId="{18D7D2B9-684F-48EA-8E31-A13C2A5C2807}" destId="{B06998EC-BB2B-4FDD-9454-F835DB462409}" srcOrd="2" destOrd="0" presId="urn:microsoft.com/office/officeart/2005/8/layout/lProcess2"/>
    <dgm:cxn modelId="{55FA31D1-B35D-41A8-996C-EE5748E609FA}" type="presParOf" srcId="{B06998EC-BB2B-4FDD-9454-F835DB462409}" destId="{84CB9A1A-84A4-490C-B286-3744E282E02E}" srcOrd="0" destOrd="0" presId="urn:microsoft.com/office/officeart/2005/8/layout/lProcess2"/>
    <dgm:cxn modelId="{C91C2404-6AC4-4DFB-A068-1E9902C43511}" type="presParOf" srcId="{84CB9A1A-84A4-490C-B286-3744E282E02E}" destId="{515FD88C-8829-424B-BD8C-6A26371461F4}" srcOrd="0" destOrd="0" presId="urn:microsoft.com/office/officeart/2005/8/layout/lProcess2"/>
    <dgm:cxn modelId="{8D11CA1A-9CCE-49DA-B036-7546C6E11921}" type="presParOf" srcId="{84CB9A1A-84A4-490C-B286-3744E282E02E}" destId="{B0DCA82B-D1F8-4E8D-B033-99FF0C82A72B}" srcOrd="1" destOrd="0" presId="urn:microsoft.com/office/officeart/2005/8/layout/lProcess2"/>
    <dgm:cxn modelId="{7879ACDB-B9D2-468B-876C-DD452C634702}" type="presParOf" srcId="{84CB9A1A-84A4-490C-B286-3744E282E02E}" destId="{62FA0CEF-15A2-4981-8314-3D8404775348}" srcOrd="2"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A75DC57-4089-4412-B61B-13BE57798227}" type="doc">
      <dgm:prSet loTypeId="urn:microsoft.com/office/officeart/2005/8/layout/vList2" loCatId="list" qsTypeId="urn:microsoft.com/office/officeart/2005/8/quickstyle/3d1" qsCatId="3D" csTypeId="urn:microsoft.com/office/officeart/2005/8/colors/accent3_2" csCatId="accent3" phldr="1"/>
      <dgm:spPr/>
      <dgm:t>
        <a:bodyPr/>
        <a:lstStyle/>
        <a:p>
          <a:endParaRPr lang="en-US"/>
        </a:p>
      </dgm:t>
    </dgm:pt>
    <dgm:pt modelId="{6B690F54-C88F-4CF8-9B40-20B64C6AC488}">
      <dgm:prSet custT="1"/>
      <dgm:spPr/>
      <dgm:t>
        <a:bodyPr/>
        <a:lstStyle/>
        <a:p>
          <a:pPr rtl="0"/>
          <a:r>
            <a:rPr lang="en-US" sz="2800" dirty="0" smtClean="0"/>
            <a:t>I13.0 – Hypertensive heart and chronic kidney disease w/ heart failure and stage 1 - 4 chronic kidney disease, or unspecified chronic kidney disease</a:t>
          </a:r>
          <a:endParaRPr lang="en-US" sz="2800" dirty="0"/>
        </a:p>
      </dgm:t>
      <dgm:extLst>
        <a:ext uri="{E40237B7-FDA0-4F09-8148-C483321AD2D9}">
          <dgm14:cNvPr xmlns="" xmlns:dgm14="http://schemas.microsoft.com/office/drawing/2010/diagram" id="0" name="" descr="I13.0 – Hypertensive heart and chronic kidney disease w/ heart failure and stage 1 - 4 chronic kidney disease, or unspecified chronic kidney disease&#10;"/>
        </a:ext>
      </dgm:extLst>
    </dgm:pt>
    <dgm:pt modelId="{95B28553-1E60-47D5-8644-A174FBF7A447}" type="parTrans" cxnId="{58DEDCAB-5D10-4DD8-B613-438C31D74D06}">
      <dgm:prSet/>
      <dgm:spPr/>
      <dgm:t>
        <a:bodyPr/>
        <a:lstStyle/>
        <a:p>
          <a:endParaRPr lang="en-US" sz="2800"/>
        </a:p>
      </dgm:t>
    </dgm:pt>
    <dgm:pt modelId="{ACBAD8F9-DDC6-44ED-9E3D-B59894A09264}" type="sibTrans" cxnId="{58DEDCAB-5D10-4DD8-B613-438C31D74D06}">
      <dgm:prSet/>
      <dgm:spPr/>
      <dgm:t>
        <a:bodyPr/>
        <a:lstStyle/>
        <a:p>
          <a:endParaRPr lang="en-US" sz="2800"/>
        </a:p>
      </dgm:t>
    </dgm:pt>
    <dgm:pt modelId="{15AC72A4-D173-426F-A7CC-0B9DBDD8DE70}">
      <dgm:prSet custT="1"/>
      <dgm:spPr/>
      <dgm:t>
        <a:bodyPr/>
        <a:lstStyle/>
        <a:p>
          <a:pPr rtl="0"/>
          <a:r>
            <a:rPr lang="en-US" sz="2800" dirty="0" smtClean="0"/>
            <a:t>I50.9 – Heart failure, unspecified</a:t>
          </a:r>
          <a:endParaRPr lang="en-US" sz="2800" dirty="0"/>
        </a:p>
      </dgm:t>
      <dgm:extLst>
        <a:ext uri="{E40237B7-FDA0-4F09-8148-C483321AD2D9}">
          <dgm14:cNvPr xmlns="" xmlns:dgm14="http://schemas.microsoft.com/office/drawing/2010/diagram" id="0" name="" descr="I50.9 – Heart failure, unspecified&#10;"/>
        </a:ext>
      </dgm:extLst>
    </dgm:pt>
    <dgm:pt modelId="{0800C43D-03B7-46F7-9FC0-DF304DAEE6EB}" type="parTrans" cxnId="{0F0A7899-4E01-465B-899E-F98C11945AA3}">
      <dgm:prSet/>
      <dgm:spPr/>
      <dgm:t>
        <a:bodyPr/>
        <a:lstStyle/>
        <a:p>
          <a:endParaRPr lang="en-US" sz="2800"/>
        </a:p>
      </dgm:t>
    </dgm:pt>
    <dgm:pt modelId="{1123C5F5-F546-4CED-9ADF-69E6413D1072}" type="sibTrans" cxnId="{0F0A7899-4E01-465B-899E-F98C11945AA3}">
      <dgm:prSet/>
      <dgm:spPr/>
      <dgm:t>
        <a:bodyPr/>
        <a:lstStyle/>
        <a:p>
          <a:endParaRPr lang="en-US" sz="2800"/>
        </a:p>
      </dgm:t>
    </dgm:pt>
    <dgm:pt modelId="{9F9EED36-77FF-41EB-959D-BFAA2B631D06}">
      <dgm:prSet custT="1"/>
      <dgm:spPr/>
      <dgm:t>
        <a:bodyPr/>
        <a:lstStyle/>
        <a:p>
          <a:pPr rtl="0"/>
          <a:r>
            <a:rPr lang="en-US" sz="2800" b="0" dirty="0" smtClean="0"/>
            <a:t>N18.3 – Chronic kidney disease, stage 3 (moderate)</a:t>
          </a:r>
          <a:endParaRPr lang="en-US" sz="2800" b="0" dirty="0"/>
        </a:p>
      </dgm:t>
      <dgm:extLst>
        <a:ext uri="{E40237B7-FDA0-4F09-8148-C483321AD2D9}">
          <dgm14:cNvPr xmlns="" xmlns:dgm14="http://schemas.microsoft.com/office/drawing/2010/diagram" id="0" name="" descr="N18.3 – Chronic kidney disease, stage 3 (moderate)&#10;"/>
        </a:ext>
      </dgm:extLst>
    </dgm:pt>
    <dgm:pt modelId="{7AC7CDE3-EE46-4293-ADC6-32DA11405821}" type="parTrans" cxnId="{115F7580-EF0D-453F-A4D5-948869186F90}">
      <dgm:prSet/>
      <dgm:spPr/>
      <dgm:t>
        <a:bodyPr/>
        <a:lstStyle/>
        <a:p>
          <a:endParaRPr lang="en-US" sz="2800"/>
        </a:p>
      </dgm:t>
    </dgm:pt>
    <dgm:pt modelId="{B9CB615F-2214-4D63-9394-486586C573D0}" type="sibTrans" cxnId="{115F7580-EF0D-453F-A4D5-948869186F90}">
      <dgm:prSet/>
      <dgm:spPr/>
      <dgm:t>
        <a:bodyPr/>
        <a:lstStyle/>
        <a:p>
          <a:endParaRPr lang="en-US" sz="2800"/>
        </a:p>
      </dgm:t>
    </dgm:pt>
    <dgm:pt modelId="{C3BFC0CE-BE5F-4B4F-8C02-63E92C674732}" type="pres">
      <dgm:prSet presAssocID="{CA75DC57-4089-4412-B61B-13BE57798227}" presName="linear" presStyleCnt="0">
        <dgm:presLayoutVars>
          <dgm:animLvl val="lvl"/>
          <dgm:resizeHandles val="exact"/>
        </dgm:presLayoutVars>
      </dgm:prSet>
      <dgm:spPr/>
      <dgm:t>
        <a:bodyPr/>
        <a:lstStyle/>
        <a:p>
          <a:endParaRPr lang="en-US"/>
        </a:p>
      </dgm:t>
    </dgm:pt>
    <dgm:pt modelId="{A6488127-0834-4DE3-8038-3347A661827D}" type="pres">
      <dgm:prSet presAssocID="{6B690F54-C88F-4CF8-9B40-20B64C6AC488}" presName="parentText" presStyleLbl="node1" presStyleIdx="0" presStyleCnt="3">
        <dgm:presLayoutVars>
          <dgm:chMax val="0"/>
          <dgm:bulletEnabled val="1"/>
        </dgm:presLayoutVars>
      </dgm:prSet>
      <dgm:spPr/>
      <dgm:t>
        <a:bodyPr/>
        <a:lstStyle/>
        <a:p>
          <a:endParaRPr lang="en-US"/>
        </a:p>
      </dgm:t>
    </dgm:pt>
    <dgm:pt modelId="{8D580D49-385E-44C7-B2DF-1079135C17A7}" type="pres">
      <dgm:prSet presAssocID="{ACBAD8F9-DDC6-44ED-9E3D-B59894A09264}" presName="spacer" presStyleCnt="0"/>
      <dgm:spPr/>
      <dgm:t>
        <a:bodyPr/>
        <a:lstStyle/>
        <a:p>
          <a:endParaRPr lang="en-US"/>
        </a:p>
      </dgm:t>
    </dgm:pt>
    <dgm:pt modelId="{A94F0641-0A34-43D4-8BB4-9AA900CE7AD2}" type="pres">
      <dgm:prSet presAssocID="{15AC72A4-D173-426F-A7CC-0B9DBDD8DE70}" presName="parentText" presStyleLbl="node1" presStyleIdx="1" presStyleCnt="3">
        <dgm:presLayoutVars>
          <dgm:chMax val="0"/>
          <dgm:bulletEnabled val="1"/>
        </dgm:presLayoutVars>
      </dgm:prSet>
      <dgm:spPr/>
      <dgm:t>
        <a:bodyPr/>
        <a:lstStyle/>
        <a:p>
          <a:endParaRPr lang="en-US"/>
        </a:p>
      </dgm:t>
    </dgm:pt>
    <dgm:pt modelId="{6B716C63-3773-4FCB-BC11-4DABA940D3F0}" type="pres">
      <dgm:prSet presAssocID="{1123C5F5-F546-4CED-9ADF-69E6413D1072}" presName="spacer" presStyleCnt="0"/>
      <dgm:spPr/>
      <dgm:t>
        <a:bodyPr/>
        <a:lstStyle/>
        <a:p>
          <a:endParaRPr lang="en-US"/>
        </a:p>
      </dgm:t>
    </dgm:pt>
    <dgm:pt modelId="{9ADBE184-00F3-415A-93DB-43F01D478797}" type="pres">
      <dgm:prSet presAssocID="{9F9EED36-77FF-41EB-959D-BFAA2B631D06}" presName="parentText" presStyleLbl="node1" presStyleIdx="2" presStyleCnt="3">
        <dgm:presLayoutVars>
          <dgm:chMax val="0"/>
          <dgm:bulletEnabled val="1"/>
        </dgm:presLayoutVars>
      </dgm:prSet>
      <dgm:spPr/>
      <dgm:t>
        <a:bodyPr/>
        <a:lstStyle/>
        <a:p>
          <a:endParaRPr lang="en-US"/>
        </a:p>
      </dgm:t>
    </dgm:pt>
  </dgm:ptLst>
  <dgm:cxnLst>
    <dgm:cxn modelId="{58DEDCAB-5D10-4DD8-B613-438C31D74D06}" srcId="{CA75DC57-4089-4412-B61B-13BE57798227}" destId="{6B690F54-C88F-4CF8-9B40-20B64C6AC488}" srcOrd="0" destOrd="0" parTransId="{95B28553-1E60-47D5-8644-A174FBF7A447}" sibTransId="{ACBAD8F9-DDC6-44ED-9E3D-B59894A09264}"/>
    <dgm:cxn modelId="{0306B463-128B-48F2-8F83-13478BC268B2}" type="presOf" srcId="{6B690F54-C88F-4CF8-9B40-20B64C6AC488}" destId="{A6488127-0834-4DE3-8038-3347A661827D}" srcOrd="0" destOrd="0" presId="urn:microsoft.com/office/officeart/2005/8/layout/vList2"/>
    <dgm:cxn modelId="{78C3AFE0-79F8-44CB-9CD7-2E484D9B0BA4}" type="presOf" srcId="{15AC72A4-D173-426F-A7CC-0B9DBDD8DE70}" destId="{A94F0641-0A34-43D4-8BB4-9AA900CE7AD2}" srcOrd="0" destOrd="0" presId="urn:microsoft.com/office/officeart/2005/8/layout/vList2"/>
    <dgm:cxn modelId="{0F0A7899-4E01-465B-899E-F98C11945AA3}" srcId="{CA75DC57-4089-4412-B61B-13BE57798227}" destId="{15AC72A4-D173-426F-A7CC-0B9DBDD8DE70}" srcOrd="1" destOrd="0" parTransId="{0800C43D-03B7-46F7-9FC0-DF304DAEE6EB}" sibTransId="{1123C5F5-F546-4CED-9ADF-69E6413D1072}"/>
    <dgm:cxn modelId="{8994043D-CBE9-4F29-B7BF-08E1F6450AE7}" type="presOf" srcId="{CA75DC57-4089-4412-B61B-13BE57798227}" destId="{C3BFC0CE-BE5F-4B4F-8C02-63E92C674732}" srcOrd="0" destOrd="0" presId="urn:microsoft.com/office/officeart/2005/8/layout/vList2"/>
    <dgm:cxn modelId="{9F39D1F7-4C2D-405B-A95D-F620AE2495E4}" type="presOf" srcId="{9F9EED36-77FF-41EB-959D-BFAA2B631D06}" destId="{9ADBE184-00F3-415A-93DB-43F01D478797}" srcOrd="0" destOrd="0" presId="urn:microsoft.com/office/officeart/2005/8/layout/vList2"/>
    <dgm:cxn modelId="{115F7580-EF0D-453F-A4D5-948869186F90}" srcId="{CA75DC57-4089-4412-B61B-13BE57798227}" destId="{9F9EED36-77FF-41EB-959D-BFAA2B631D06}" srcOrd="2" destOrd="0" parTransId="{7AC7CDE3-EE46-4293-ADC6-32DA11405821}" sibTransId="{B9CB615F-2214-4D63-9394-486586C573D0}"/>
    <dgm:cxn modelId="{FC813A2E-C7E4-412D-B966-4BA0A78FA378}" type="presParOf" srcId="{C3BFC0CE-BE5F-4B4F-8C02-63E92C674732}" destId="{A6488127-0834-4DE3-8038-3347A661827D}" srcOrd="0" destOrd="0" presId="urn:microsoft.com/office/officeart/2005/8/layout/vList2"/>
    <dgm:cxn modelId="{B702F5C3-D24F-45EA-919B-647C84E93714}" type="presParOf" srcId="{C3BFC0CE-BE5F-4B4F-8C02-63E92C674732}" destId="{8D580D49-385E-44C7-B2DF-1079135C17A7}" srcOrd="1" destOrd="0" presId="urn:microsoft.com/office/officeart/2005/8/layout/vList2"/>
    <dgm:cxn modelId="{48BD9E0A-3663-4F7A-9FFC-460DB5445E84}" type="presParOf" srcId="{C3BFC0CE-BE5F-4B4F-8C02-63E92C674732}" destId="{A94F0641-0A34-43D4-8BB4-9AA900CE7AD2}" srcOrd="2" destOrd="0" presId="urn:microsoft.com/office/officeart/2005/8/layout/vList2"/>
    <dgm:cxn modelId="{C1CD2DD9-E364-4565-88CD-AF522579B0EF}" type="presParOf" srcId="{C3BFC0CE-BE5F-4B4F-8C02-63E92C674732}" destId="{6B716C63-3773-4FCB-BC11-4DABA940D3F0}" srcOrd="3" destOrd="0" presId="urn:microsoft.com/office/officeart/2005/8/layout/vList2"/>
    <dgm:cxn modelId="{5A5FBF97-E453-4B4C-84AF-7E3CF1F9B324}" type="presParOf" srcId="{C3BFC0CE-BE5F-4B4F-8C02-63E92C674732}" destId="{9ADBE184-00F3-415A-93DB-43F01D478797}" srcOrd="4"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A8CE48-8249-4A11-90E9-ACCC2A092954}">
      <dsp:nvSpPr>
        <dsp:cNvPr id="0" name=""/>
        <dsp:cNvSpPr/>
      </dsp:nvSpPr>
      <dsp:spPr>
        <a:xfrm>
          <a:off x="0" y="14143"/>
          <a:ext cx="4038600" cy="143010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dirty="0" smtClean="0"/>
            <a:t>New chapter</a:t>
          </a:r>
          <a:endParaRPr lang="en-US" sz="3600" kern="1200" dirty="0"/>
        </a:p>
      </dsp:txBody>
      <dsp:txXfrm>
        <a:off x="0" y="14143"/>
        <a:ext cx="4038600" cy="1430105"/>
      </dsp:txXfrm>
    </dsp:sp>
    <dsp:sp modelId="{089A6514-B813-4B34-82F4-4221B33BA578}">
      <dsp:nvSpPr>
        <dsp:cNvPr id="0" name=""/>
        <dsp:cNvSpPr/>
      </dsp:nvSpPr>
      <dsp:spPr>
        <a:xfrm>
          <a:off x="0" y="1547928"/>
          <a:ext cx="4038600" cy="1430105"/>
        </a:xfrm>
        <a:prstGeom prst="roundRect">
          <a:avLst/>
        </a:prstGeom>
        <a:gradFill rotWithShape="0">
          <a:gsLst>
            <a:gs pos="0">
              <a:srgbClr val="33CC33"/>
            </a:gs>
            <a:gs pos="80000">
              <a:schemeClr val="accent2">
                <a:hueOff val="-4157948"/>
                <a:satOff val="29661"/>
                <a:lumOff val="-5098"/>
                <a:alphaOff val="0"/>
                <a:shade val="93000"/>
                <a:satMod val="130000"/>
              </a:schemeClr>
            </a:gs>
            <a:gs pos="100000">
              <a:schemeClr val="accent2">
                <a:hueOff val="-4157948"/>
                <a:satOff val="29661"/>
                <a:lumOff val="-5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dirty="0" smtClean="0"/>
            <a:t>Laterality</a:t>
          </a:r>
          <a:endParaRPr lang="en-US" sz="3600" kern="1200" dirty="0"/>
        </a:p>
      </dsp:txBody>
      <dsp:txXfrm>
        <a:off x="0" y="1547928"/>
        <a:ext cx="4038600" cy="1430105"/>
      </dsp:txXfrm>
    </dsp:sp>
    <dsp:sp modelId="{35CFC50A-765B-45A3-A1AB-7943C128FB51}">
      <dsp:nvSpPr>
        <dsp:cNvPr id="0" name=""/>
        <dsp:cNvSpPr/>
      </dsp:nvSpPr>
      <dsp:spPr>
        <a:xfrm>
          <a:off x="0" y="3081714"/>
          <a:ext cx="4038600" cy="1430105"/>
        </a:xfrm>
        <a:prstGeom prst="roundRect">
          <a:avLst/>
        </a:prstGeom>
        <a:gradFill rotWithShape="0">
          <a:gsLst>
            <a:gs pos="0">
              <a:schemeClr val="accent2">
                <a:hueOff val="-8315896"/>
                <a:satOff val="59322"/>
                <a:lumOff val="-10197"/>
                <a:alphaOff val="0"/>
                <a:shade val="51000"/>
                <a:satMod val="130000"/>
              </a:schemeClr>
            </a:gs>
            <a:gs pos="80000">
              <a:schemeClr val="accent2">
                <a:hueOff val="-8315896"/>
                <a:satOff val="59322"/>
                <a:lumOff val="-10197"/>
                <a:alphaOff val="0"/>
                <a:shade val="93000"/>
                <a:satMod val="130000"/>
              </a:schemeClr>
            </a:gs>
            <a:gs pos="100000">
              <a:schemeClr val="accent2">
                <a:hueOff val="-8315896"/>
                <a:satOff val="59322"/>
                <a:lumOff val="-1019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dirty="0" smtClean="0"/>
            <a:t>Greater </a:t>
          </a:r>
          <a:br>
            <a:rPr lang="en-US" sz="3600" kern="1200" dirty="0" smtClean="0"/>
          </a:br>
          <a:r>
            <a:rPr lang="en-US" sz="3600" kern="1200" dirty="0" smtClean="0"/>
            <a:t>specificity</a:t>
          </a:r>
          <a:endParaRPr lang="en-US" sz="3600" kern="1200" dirty="0"/>
        </a:p>
      </dsp:txBody>
      <dsp:txXfrm>
        <a:off x="0" y="3081714"/>
        <a:ext cx="4038600" cy="1430105"/>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96BFC2-F57C-4517-A88D-7A0082C89F2D}">
      <dsp:nvSpPr>
        <dsp:cNvPr id="0" name=""/>
        <dsp:cNvSpPr/>
      </dsp:nvSpPr>
      <dsp:spPr>
        <a:xfrm>
          <a:off x="706" y="859682"/>
          <a:ext cx="2757041" cy="165422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New instruction notes</a:t>
          </a:r>
          <a:endParaRPr lang="en-US" sz="2800" kern="1200" dirty="0"/>
        </a:p>
      </dsp:txBody>
      <dsp:txXfrm>
        <a:off x="706" y="859682"/>
        <a:ext cx="2757041" cy="1654224"/>
      </dsp:txXfrm>
    </dsp:sp>
    <dsp:sp modelId="{327F60E5-0620-4E99-942C-DEEC26B199F8}">
      <dsp:nvSpPr>
        <dsp:cNvPr id="0" name=""/>
        <dsp:cNvSpPr/>
      </dsp:nvSpPr>
      <dsp:spPr>
        <a:xfrm>
          <a:off x="3033452" y="859682"/>
          <a:ext cx="2757041" cy="1654224"/>
        </a:xfrm>
        <a:prstGeom prst="rect">
          <a:avLst/>
        </a:prstGeom>
        <a:gradFill rotWithShape="0">
          <a:gsLst>
            <a:gs pos="0">
              <a:schemeClr val="accent2">
                <a:hueOff val="-4157948"/>
                <a:satOff val="29661"/>
                <a:lumOff val="-5098"/>
                <a:alphaOff val="0"/>
                <a:shade val="51000"/>
                <a:satMod val="130000"/>
              </a:schemeClr>
            </a:gs>
            <a:gs pos="80000">
              <a:schemeClr val="accent2">
                <a:hueOff val="-4157948"/>
                <a:satOff val="29661"/>
                <a:lumOff val="-5098"/>
                <a:alphaOff val="0"/>
                <a:shade val="93000"/>
                <a:satMod val="130000"/>
              </a:schemeClr>
            </a:gs>
            <a:gs pos="100000">
              <a:schemeClr val="accent2">
                <a:hueOff val="-4157948"/>
                <a:satOff val="29661"/>
                <a:lumOff val="-5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Greater specificity</a:t>
          </a:r>
          <a:endParaRPr lang="en-US" sz="2800" kern="1200" dirty="0"/>
        </a:p>
      </dsp:txBody>
      <dsp:txXfrm>
        <a:off x="3033452" y="859682"/>
        <a:ext cx="2757041" cy="1654224"/>
      </dsp:txXfrm>
    </dsp:sp>
    <dsp:sp modelId="{8696AA01-533E-40F5-B578-CD7278F69A70}">
      <dsp:nvSpPr>
        <dsp:cNvPr id="0" name=""/>
        <dsp:cNvSpPr/>
      </dsp:nvSpPr>
      <dsp:spPr>
        <a:xfrm>
          <a:off x="1517079" y="2789611"/>
          <a:ext cx="2757041" cy="1654224"/>
        </a:xfrm>
        <a:prstGeom prst="rect">
          <a:avLst/>
        </a:prstGeom>
        <a:gradFill rotWithShape="0">
          <a:gsLst>
            <a:gs pos="0">
              <a:schemeClr val="accent2">
                <a:hueOff val="-8315896"/>
                <a:satOff val="59322"/>
                <a:lumOff val="-10197"/>
                <a:alphaOff val="0"/>
                <a:shade val="51000"/>
                <a:satMod val="130000"/>
              </a:schemeClr>
            </a:gs>
            <a:gs pos="80000">
              <a:schemeClr val="accent2">
                <a:hueOff val="-8315896"/>
                <a:satOff val="59322"/>
                <a:lumOff val="-10197"/>
                <a:alphaOff val="0"/>
                <a:shade val="93000"/>
                <a:satMod val="130000"/>
              </a:schemeClr>
            </a:gs>
            <a:gs pos="100000">
              <a:schemeClr val="accent2">
                <a:hueOff val="-8315896"/>
                <a:satOff val="59322"/>
                <a:lumOff val="-1019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Terminology changes</a:t>
          </a:r>
          <a:endParaRPr lang="en-US" sz="2800" kern="1200" dirty="0"/>
        </a:p>
      </dsp:txBody>
      <dsp:txXfrm>
        <a:off x="1517079" y="2789611"/>
        <a:ext cx="2757041" cy="1654224"/>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3024F3-1B59-47D9-8AC6-0DB80B937ACD}">
      <dsp:nvSpPr>
        <dsp:cNvPr id="0" name=""/>
        <dsp:cNvSpPr/>
      </dsp:nvSpPr>
      <dsp:spPr>
        <a:xfrm>
          <a:off x="1354879" y="1935936"/>
          <a:ext cx="6408312" cy="4617263"/>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114300" rIns="38100" bIns="38100" numCol="1" spcCol="1270" anchor="t" anchorCtr="0">
          <a:noAutofit/>
        </a:bodyPr>
        <a:lstStyle/>
        <a:p>
          <a:pPr marL="285750" lvl="1" indent="-285750" algn="l" defTabSz="1333500" rtl="0">
            <a:lnSpc>
              <a:spcPct val="90000"/>
            </a:lnSpc>
            <a:spcBef>
              <a:spcPct val="0"/>
            </a:spcBef>
            <a:spcAft>
              <a:spcPct val="15000"/>
            </a:spcAft>
            <a:buChar char="••"/>
          </a:pPr>
          <a:r>
            <a:rPr lang="en-US" sz="3000" kern="1200" dirty="0" smtClean="0"/>
            <a:t>Exposure to environmental tobacco smoke - Z77.22</a:t>
          </a:r>
          <a:endParaRPr lang="en-US" sz="3000" kern="1200" dirty="0"/>
        </a:p>
        <a:p>
          <a:pPr marL="285750" lvl="1" indent="-285750" algn="l" defTabSz="1333500" rtl="0">
            <a:lnSpc>
              <a:spcPct val="90000"/>
            </a:lnSpc>
            <a:spcBef>
              <a:spcPct val="0"/>
            </a:spcBef>
            <a:spcAft>
              <a:spcPct val="15000"/>
            </a:spcAft>
            <a:buChar char="••"/>
          </a:pPr>
          <a:r>
            <a:rPr lang="en-US" sz="3000" kern="1200" dirty="0" smtClean="0"/>
            <a:t>Exposure to environmental tobacco smoke in the perinatal period – P96.81</a:t>
          </a:r>
          <a:endParaRPr lang="en-US" sz="3000" kern="1200" dirty="0"/>
        </a:p>
        <a:p>
          <a:pPr marL="285750" lvl="1" indent="-285750" algn="l" defTabSz="1333500" rtl="0">
            <a:lnSpc>
              <a:spcPct val="90000"/>
            </a:lnSpc>
            <a:spcBef>
              <a:spcPct val="0"/>
            </a:spcBef>
            <a:spcAft>
              <a:spcPct val="15000"/>
            </a:spcAft>
            <a:buChar char="••"/>
          </a:pPr>
          <a:r>
            <a:rPr lang="en-US" sz="3000" kern="1200" dirty="0" smtClean="0"/>
            <a:t>History of tobacco use – Z87.891</a:t>
          </a:r>
          <a:endParaRPr lang="en-US" sz="3000" kern="1200" dirty="0"/>
        </a:p>
        <a:p>
          <a:pPr marL="285750" lvl="1" indent="-285750" algn="l" defTabSz="1333500" rtl="0">
            <a:lnSpc>
              <a:spcPct val="90000"/>
            </a:lnSpc>
            <a:spcBef>
              <a:spcPct val="0"/>
            </a:spcBef>
            <a:spcAft>
              <a:spcPct val="15000"/>
            </a:spcAft>
            <a:buChar char="••"/>
          </a:pPr>
          <a:r>
            <a:rPr lang="en-US" sz="3000" kern="1200" dirty="0" smtClean="0"/>
            <a:t>Occupational exposure to environmental tobacco smoke – Z57.31</a:t>
          </a:r>
          <a:endParaRPr lang="en-US" sz="3000" kern="1200" dirty="0"/>
        </a:p>
        <a:p>
          <a:pPr marL="285750" lvl="1" indent="-285750" algn="l" defTabSz="1333500" rtl="0">
            <a:lnSpc>
              <a:spcPct val="90000"/>
            </a:lnSpc>
            <a:spcBef>
              <a:spcPct val="0"/>
            </a:spcBef>
            <a:spcAft>
              <a:spcPct val="15000"/>
            </a:spcAft>
            <a:buChar char="••"/>
          </a:pPr>
          <a:r>
            <a:rPr lang="en-US" sz="3000" kern="1200" dirty="0" smtClean="0"/>
            <a:t>Tobacco dependence – F17.-</a:t>
          </a:r>
          <a:endParaRPr lang="en-US" sz="3000" kern="1200" dirty="0"/>
        </a:p>
        <a:p>
          <a:pPr marL="285750" lvl="1" indent="-285750" algn="l" defTabSz="1333500" rtl="0">
            <a:lnSpc>
              <a:spcPct val="90000"/>
            </a:lnSpc>
            <a:spcBef>
              <a:spcPct val="0"/>
            </a:spcBef>
            <a:spcAft>
              <a:spcPct val="15000"/>
            </a:spcAft>
            <a:buChar char="••"/>
          </a:pPr>
          <a:r>
            <a:rPr lang="en-US" sz="3000" kern="1200" dirty="0" smtClean="0"/>
            <a:t>Tobacco </a:t>
          </a:r>
          <a:r>
            <a:rPr lang="en-US" sz="3000" kern="1200" smtClean="0"/>
            <a:t>use - Z72.0</a:t>
          </a:r>
          <a:endParaRPr lang="en-US" sz="3000" kern="1200" dirty="0"/>
        </a:p>
      </dsp:txBody>
      <dsp:txXfrm>
        <a:off x="1354879" y="1935936"/>
        <a:ext cx="6408312" cy="4617263"/>
      </dsp:txXfrm>
    </dsp:sp>
    <dsp:sp modelId="{DBD3BB34-9F1E-4B9E-8066-F8257CC0C45E}">
      <dsp:nvSpPr>
        <dsp:cNvPr id="0" name=""/>
        <dsp:cNvSpPr/>
      </dsp:nvSpPr>
      <dsp:spPr>
        <a:xfrm>
          <a:off x="1354879" y="266002"/>
          <a:ext cx="6408312" cy="1755939"/>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7160" tIns="0" rIns="45720" bIns="0" numCol="1" spcCol="1270" anchor="ctr" anchorCtr="0">
          <a:noAutofit/>
        </a:bodyPr>
        <a:lstStyle/>
        <a:p>
          <a:pPr lvl="0" algn="ctr" defTabSz="1600200" rtl="0">
            <a:lnSpc>
              <a:spcPct val="90000"/>
            </a:lnSpc>
            <a:spcBef>
              <a:spcPct val="0"/>
            </a:spcBef>
            <a:spcAft>
              <a:spcPct val="35000"/>
            </a:spcAft>
          </a:pPr>
          <a:r>
            <a:rPr lang="en-US" sz="3600" b="1" kern="1200" dirty="0" smtClean="0"/>
            <a:t>Use additional </a:t>
          </a:r>
          <a:r>
            <a:rPr lang="en-US" sz="3600" b="1" kern="1200" dirty="0" smtClean="0"/>
            <a:t>code, </a:t>
          </a:r>
          <a:r>
            <a:rPr lang="en-US" sz="3600" b="1" kern="1200" dirty="0" smtClean="0"/>
            <a:t>where applicable, to identify:</a:t>
          </a:r>
          <a:endParaRPr lang="en-US" sz="3600" b="1" kern="1200" dirty="0"/>
        </a:p>
      </dsp:txBody>
      <dsp:txXfrm>
        <a:off x="1354879" y="266002"/>
        <a:ext cx="4512895" cy="1755939"/>
      </dsp:txXfrm>
    </dsp:sp>
    <dsp:sp modelId="{140EEC76-E2D8-41B7-881D-E209869F7900}">
      <dsp:nvSpPr>
        <dsp:cNvPr id="0" name=""/>
        <dsp:cNvSpPr/>
      </dsp:nvSpPr>
      <dsp:spPr>
        <a:xfrm>
          <a:off x="6477000" y="152409"/>
          <a:ext cx="1914659" cy="1914659"/>
        </a:xfrm>
        <a:prstGeom prst="ellipse">
          <a:avLst/>
        </a:prstGeom>
        <a:blipFill>
          <a:blip xmlns:r="http://schemas.openxmlformats.org/officeDocument/2006/relationships" r:embed="rId1" cstate="print">
            <a:extLst>
              <a:ext uri="{28A0092B-C50C-407E-A947-70E740481C1C}">
                <a14:useLocalDpi xmlns="" xmlns:a14="http://schemas.microsoft.com/office/drawing/2010/main" val="0"/>
              </a:ext>
            </a:extLst>
          </a:blip>
          <a:srcRect/>
          <a:stretch>
            <a:fillRect/>
          </a:stretch>
        </a:blipFill>
        <a:ln w="9525" cap="flat" cmpd="sng" algn="ctr">
          <a:solidFill>
            <a:schemeClr val="accent4">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FFC928-D0E1-45DD-8209-0AF5DBAB364F}">
      <dsp:nvSpPr>
        <dsp:cNvPr id="0" name=""/>
        <dsp:cNvSpPr/>
      </dsp:nvSpPr>
      <dsp:spPr>
        <a:xfrm>
          <a:off x="0" y="249299"/>
          <a:ext cx="8763000" cy="2129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0106" tIns="270764" rIns="680106" bIns="128016"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smtClean="0"/>
            <a:t>493.00	Extrinsic asthma, unspecified</a:t>
          </a:r>
          <a:endParaRPr lang="en-US" sz="1800" b="1" kern="1200" dirty="0"/>
        </a:p>
        <a:p>
          <a:pPr marL="171450" lvl="1" indent="-171450" algn="l" defTabSz="800100">
            <a:lnSpc>
              <a:spcPct val="90000"/>
            </a:lnSpc>
            <a:spcBef>
              <a:spcPct val="0"/>
            </a:spcBef>
            <a:spcAft>
              <a:spcPct val="15000"/>
            </a:spcAft>
            <a:buChar char="••"/>
          </a:pPr>
          <a:r>
            <a:rPr lang="en-US" sz="1800" b="1" kern="1200" dirty="0" smtClean="0"/>
            <a:t>493.01	Extrinsic asthma with status </a:t>
          </a:r>
          <a:r>
            <a:rPr lang="en-US" sz="1800" b="1" kern="1200" dirty="0" err="1" smtClean="0"/>
            <a:t>asthmaticus</a:t>
          </a:r>
          <a:endParaRPr lang="en-US" sz="1800" b="1" kern="1200" dirty="0"/>
        </a:p>
        <a:p>
          <a:pPr marL="171450" lvl="1" indent="-171450" algn="l" defTabSz="800100">
            <a:lnSpc>
              <a:spcPct val="90000"/>
            </a:lnSpc>
            <a:spcBef>
              <a:spcPct val="0"/>
            </a:spcBef>
            <a:spcAft>
              <a:spcPct val="15000"/>
            </a:spcAft>
            <a:buChar char="••"/>
          </a:pPr>
          <a:r>
            <a:rPr lang="en-US" sz="1800" b="1" kern="1200" dirty="0" smtClean="0"/>
            <a:t>493.02	Extrinsic asthma with (acute) exacerbation</a:t>
          </a:r>
          <a:endParaRPr lang="en-US" sz="1800" b="1" kern="1200" dirty="0"/>
        </a:p>
        <a:p>
          <a:pPr marL="171450" lvl="1" indent="-171450" algn="l" defTabSz="800100">
            <a:lnSpc>
              <a:spcPct val="90000"/>
            </a:lnSpc>
            <a:spcBef>
              <a:spcPct val="0"/>
            </a:spcBef>
            <a:spcAft>
              <a:spcPct val="15000"/>
            </a:spcAft>
            <a:buChar char="••"/>
          </a:pPr>
          <a:r>
            <a:rPr lang="en-US" sz="1800" b="1" kern="1200" dirty="0" smtClean="0"/>
            <a:t>493.10	Intrinsic asthma, unspecified</a:t>
          </a:r>
          <a:endParaRPr lang="en-US" sz="1800" b="1" kern="1200" dirty="0"/>
        </a:p>
        <a:p>
          <a:pPr marL="171450" lvl="1" indent="-171450" algn="l" defTabSz="800100">
            <a:lnSpc>
              <a:spcPct val="90000"/>
            </a:lnSpc>
            <a:spcBef>
              <a:spcPct val="0"/>
            </a:spcBef>
            <a:spcAft>
              <a:spcPct val="15000"/>
            </a:spcAft>
            <a:buChar char="••"/>
          </a:pPr>
          <a:r>
            <a:rPr lang="en-US" sz="1800" b="1" kern="1200" smtClean="0"/>
            <a:t>493.11	Intrinsic asthma with status asthmaticus</a:t>
          </a:r>
          <a:endParaRPr lang="en-US" sz="1800" b="1" kern="1200"/>
        </a:p>
        <a:p>
          <a:pPr marL="171450" lvl="1" indent="-171450" algn="l" defTabSz="800100">
            <a:lnSpc>
              <a:spcPct val="90000"/>
            </a:lnSpc>
            <a:spcBef>
              <a:spcPct val="0"/>
            </a:spcBef>
            <a:spcAft>
              <a:spcPct val="15000"/>
            </a:spcAft>
            <a:buChar char="••"/>
          </a:pPr>
          <a:r>
            <a:rPr lang="en-US" sz="1800" b="1" kern="1200" smtClean="0"/>
            <a:t>493.12	Intrinsic asthma with (acute) exacerbation</a:t>
          </a:r>
          <a:endParaRPr lang="en-US" sz="1800" b="1" kern="1200"/>
        </a:p>
      </dsp:txBody>
      <dsp:txXfrm>
        <a:off x="0" y="249299"/>
        <a:ext cx="8763000" cy="2129400"/>
      </dsp:txXfrm>
    </dsp:sp>
    <dsp:sp modelId="{35B29088-6468-415B-BA9B-2881FC0F2B8F}">
      <dsp:nvSpPr>
        <dsp:cNvPr id="0" name=""/>
        <dsp:cNvSpPr/>
      </dsp:nvSpPr>
      <dsp:spPr>
        <a:xfrm>
          <a:off x="438150" y="19043"/>
          <a:ext cx="6747510" cy="422136"/>
        </a:xfrm>
        <a:prstGeom prst="roundRect">
          <a:avLst/>
        </a:prstGeom>
        <a:solidFill>
          <a:srgbClr val="33CC3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31854" tIns="0" rIns="231854" bIns="0" numCol="1" spcCol="1270" anchor="ctr" anchorCtr="0">
          <a:noAutofit/>
        </a:bodyPr>
        <a:lstStyle/>
        <a:p>
          <a:pPr lvl="0" algn="l" defTabSz="1778000">
            <a:lnSpc>
              <a:spcPct val="90000"/>
            </a:lnSpc>
            <a:spcBef>
              <a:spcPct val="0"/>
            </a:spcBef>
            <a:spcAft>
              <a:spcPct val="35000"/>
            </a:spcAft>
          </a:pPr>
          <a:r>
            <a:rPr lang="en-US" sz="4000" b="1" kern="1200" dirty="0" smtClean="0">
              <a:solidFill>
                <a:schemeClr val="accent1">
                  <a:lumMod val="20000"/>
                  <a:lumOff val="80000"/>
                </a:schemeClr>
              </a:solidFill>
            </a:rPr>
            <a:t>ICD-9</a:t>
          </a:r>
          <a:endParaRPr lang="en-US" sz="4000" b="1" kern="1200" dirty="0">
            <a:solidFill>
              <a:schemeClr val="accent1">
                <a:lumMod val="20000"/>
                <a:lumOff val="80000"/>
              </a:schemeClr>
            </a:solidFill>
          </a:endParaRPr>
        </a:p>
      </dsp:txBody>
      <dsp:txXfrm>
        <a:off x="438150" y="19043"/>
        <a:ext cx="6747510" cy="422136"/>
      </dsp:txXfrm>
    </dsp:sp>
    <dsp:sp modelId="{3248F8DD-EA3E-4422-B084-3970518557F8}">
      <dsp:nvSpPr>
        <dsp:cNvPr id="0" name=""/>
        <dsp:cNvSpPr/>
      </dsp:nvSpPr>
      <dsp:spPr>
        <a:xfrm>
          <a:off x="0" y="2679155"/>
          <a:ext cx="8763000" cy="3931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0106" tIns="270764" rIns="680106" bIns="128016"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smtClean="0"/>
            <a:t>J45.20 	Mild intermittent asthma, uncomplicated</a:t>
          </a:r>
          <a:endParaRPr lang="en-US" sz="1800" b="1" kern="1200" dirty="0"/>
        </a:p>
        <a:p>
          <a:pPr marL="171450" lvl="1" indent="-171450" algn="l" defTabSz="800100">
            <a:lnSpc>
              <a:spcPct val="90000"/>
            </a:lnSpc>
            <a:spcBef>
              <a:spcPct val="0"/>
            </a:spcBef>
            <a:spcAft>
              <a:spcPct val="15000"/>
            </a:spcAft>
            <a:buChar char="••"/>
          </a:pPr>
          <a:r>
            <a:rPr lang="en-US" sz="1800" b="1" kern="1200" dirty="0" smtClean="0"/>
            <a:t>J45.21 	Mild intermittent asthma with (acute) exacerbation</a:t>
          </a:r>
          <a:endParaRPr lang="en-US" sz="1800" b="1" kern="1200" dirty="0"/>
        </a:p>
        <a:p>
          <a:pPr marL="171450" lvl="1" indent="-171450" algn="l" defTabSz="800100">
            <a:lnSpc>
              <a:spcPct val="90000"/>
            </a:lnSpc>
            <a:spcBef>
              <a:spcPct val="0"/>
            </a:spcBef>
            <a:spcAft>
              <a:spcPct val="15000"/>
            </a:spcAft>
            <a:buChar char="••"/>
          </a:pPr>
          <a:r>
            <a:rPr lang="en-US" sz="1800" b="1" kern="1200" dirty="0" smtClean="0"/>
            <a:t>J45.22 	Mild intermittent asthma with status </a:t>
          </a:r>
          <a:r>
            <a:rPr lang="en-US" sz="1800" b="1" kern="1200" dirty="0" err="1" smtClean="0"/>
            <a:t>asthmaticus</a:t>
          </a:r>
          <a:endParaRPr lang="en-US" sz="1800" b="1" kern="1200" dirty="0"/>
        </a:p>
        <a:p>
          <a:pPr marL="171450" lvl="1" indent="-171450" algn="l" defTabSz="800100">
            <a:lnSpc>
              <a:spcPct val="90000"/>
            </a:lnSpc>
            <a:spcBef>
              <a:spcPct val="0"/>
            </a:spcBef>
            <a:spcAft>
              <a:spcPct val="15000"/>
            </a:spcAft>
            <a:buChar char="••"/>
          </a:pPr>
          <a:r>
            <a:rPr lang="en-US" sz="1800" b="1" kern="1200" dirty="0" smtClean="0"/>
            <a:t>J45.30 	Mild persistent asthma, uncomplicated</a:t>
          </a:r>
          <a:endParaRPr lang="en-US" sz="1800" b="1" kern="1200" dirty="0"/>
        </a:p>
        <a:p>
          <a:pPr marL="171450" lvl="1" indent="-171450" algn="l" defTabSz="800100">
            <a:lnSpc>
              <a:spcPct val="90000"/>
            </a:lnSpc>
            <a:spcBef>
              <a:spcPct val="0"/>
            </a:spcBef>
            <a:spcAft>
              <a:spcPct val="15000"/>
            </a:spcAft>
            <a:buChar char="••"/>
          </a:pPr>
          <a:r>
            <a:rPr lang="en-US" sz="1800" b="1" kern="1200" dirty="0" smtClean="0"/>
            <a:t>J45.31 	Mild persistent asthma with (acute) exacerbation</a:t>
          </a:r>
          <a:endParaRPr lang="en-US" sz="1800" b="1" kern="1200" dirty="0"/>
        </a:p>
        <a:p>
          <a:pPr marL="171450" lvl="1" indent="-171450" algn="l" defTabSz="800100">
            <a:lnSpc>
              <a:spcPct val="90000"/>
            </a:lnSpc>
            <a:spcBef>
              <a:spcPct val="0"/>
            </a:spcBef>
            <a:spcAft>
              <a:spcPct val="15000"/>
            </a:spcAft>
            <a:buChar char="••"/>
          </a:pPr>
          <a:r>
            <a:rPr lang="en-US" sz="1800" b="1" kern="1200" dirty="0" smtClean="0"/>
            <a:t>J45.32 	Mild persistent asthma with status </a:t>
          </a:r>
          <a:r>
            <a:rPr lang="en-US" sz="1800" b="1" kern="1200" dirty="0" err="1" smtClean="0"/>
            <a:t>asthmaticus</a:t>
          </a:r>
          <a:endParaRPr lang="en-US" sz="1800" b="1" kern="1200" dirty="0"/>
        </a:p>
        <a:p>
          <a:pPr marL="171450" lvl="1" indent="-171450" algn="l" defTabSz="800100">
            <a:lnSpc>
              <a:spcPct val="90000"/>
            </a:lnSpc>
            <a:spcBef>
              <a:spcPct val="0"/>
            </a:spcBef>
            <a:spcAft>
              <a:spcPct val="15000"/>
            </a:spcAft>
            <a:buChar char="••"/>
          </a:pPr>
          <a:r>
            <a:rPr lang="en-US" sz="1800" b="1" kern="1200" dirty="0" smtClean="0"/>
            <a:t>J45.40 	Moderate persistent asthma, uncomplicated</a:t>
          </a:r>
          <a:endParaRPr lang="en-US" sz="1800" b="1" kern="1200" dirty="0"/>
        </a:p>
        <a:p>
          <a:pPr marL="171450" lvl="1" indent="-171450" algn="l" defTabSz="800100">
            <a:lnSpc>
              <a:spcPct val="90000"/>
            </a:lnSpc>
            <a:spcBef>
              <a:spcPct val="0"/>
            </a:spcBef>
            <a:spcAft>
              <a:spcPct val="15000"/>
            </a:spcAft>
            <a:buChar char="••"/>
          </a:pPr>
          <a:r>
            <a:rPr lang="en-US" sz="1800" b="1" kern="1200" dirty="0" smtClean="0"/>
            <a:t>J45.41 	Moderate persistent asthma with (acute) </a:t>
          </a:r>
          <a:r>
            <a:rPr lang="en-US" sz="1800" b="1" kern="1200" smtClean="0"/>
            <a:t>	exacerbation</a:t>
          </a:r>
          <a:endParaRPr lang="en-US" sz="1800" b="1" kern="1200" dirty="0"/>
        </a:p>
        <a:p>
          <a:pPr marL="171450" lvl="1" indent="-171450" algn="l" defTabSz="800100">
            <a:lnSpc>
              <a:spcPct val="90000"/>
            </a:lnSpc>
            <a:spcBef>
              <a:spcPct val="0"/>
            </a:spcBef>
            <a:spcAft>
              <a:spcPct val="15000"/>
            </a:spcAft>
            <a:buChar char="••"/>
          </a:pPr>
          <a:r>
            <a:rPr lang="en-US" sz="1800" b="1" kern="1200" dirty="0" smtClean="0"/>
            <a:t>J45.42 	Moderate persistent asthma with status </a:t>
          </a:r>
          <a:r>
            <a:rPr lang="en-US" sz="1800" b="1" kern="1200" dirty="0" err="1" smtClean="0"/>
            <a:t>asthmaticus</a:t>
          </a:r>
          <a:endParaRPr lang="en-US" sz="1800" b="1" kern="1200" dirty="0"/>
        </a:p>
        <a:p>
          <a:pPr marL="171450" lvl="1" indent="-171450" algn="l" defTabSz="800100">
            <a:lnSpc>
              <a:spcPct val="90000"/>
            </a:lnSpc>
            <a:spcBef>
              <a:spcPct val="0"/>
            </a:spcBef>
            <a:spcAft>
              <a:spcPct val="15000"/>
            </a:spcAft>
            <a:buChar char="••"/>
          </a:pPr>
          <a:r>
            <a:rPr lang="en-US" sz="1800" b="1" kern="1200" dirty="0" smtClean="0"/>
            <a:t>J45.50	 	Severe persistent asthma, uncomplicated</a:t>
          </a:r>
          <a:endParaRPr lang="en-US" sz="1800" b="1" kern="1200" dirty="0"/>
        </a:p>
        <a:p>
          <a:pPr marL="171450" lvl="1" indent="-171450" algn="l" defTabSz="800100">
            <a:lnSpc>
              <a:spcPct val="90000"/>
            </a:lnSpc>
            <a:spcBef>
              <a:spcPct val="0"/>
            </a:spcBef>
            <a:spcAft>
              <a:spcPct val="15000"/>
            </a:spcAft>
            <a:buChar char="••"/>
          </a:pPr>
          <a:r>
            <a:rPr lang="en-US" sz="1800" b="1" kern="1200" dirty="0" smtClean="0"/>
            <a:t>J45.51 	Severe persistent asthma with (acute) exacerbation</a:t>
          </a:r>
          <a:endParaRPr lang="en-US" sz="1800" b="1" kern="1200" dirty="0"/>
        </a:p>
        <a:p>
          <a:pPr marL="171450" lvl="1" indent="-171450" algn="l" defTabSz="800100">
            <a:lnSpc>
              <a:spcPct val="90000"/>
            </a:lnSpc>
            <a:spcBef>
              <a:spcPct val="0"/>
            </a:spcBef>
            <a:spcAft>
              <a:spcPct val="15000"/>
            </a:spcAft>
            <a:buChar char="••"/>
          </a:pPr>
          <a:r>
            <a:rPr lang="en-US" sz="1800" b="1" kern="1200" dirty="0" smtClean="0"/>
            <a:t>J45.52 	Severe persistent asthma with status </a:t>
          </a:r>
          <a:r>
            <a:rPr lang="en-US" sz="1800" b="1" kern="1200" dirty="0" err="1" smtClean="0"/>
            <a:t>asthmaticus</a:t>
          </a:r>
          <a:endParaRPr lang="en-US" sz="1800" b="1" kern="1200" dirty="0"/>
        </a:p>
      </dsp:txBody>
      <dsp:txXfrm>
        <a:off x="0" y="2679155"/>
        <a:ext cx="8763000" cy="3931200"/>
      </dsp:txXfrm>
    </dsp:sp>
    <dsp:sp modelId="{0E525EC6-B220-4D9D-A580-C9B7F368ED51}">
      <dsp:nvSpPr>
        <dsp:cNvPr id="0" name=""/>
        <dsp:cNvSpPr/>
      </dsp:nvSpPr>
      <dsp:spPr>
        <a:xfrm>
          <a:off x="438150" y="2448899"/>
          <a:ext cx="6747510" cy="422136"/>
        </a:xfrm>
        <a:prstGeom prst="roundRect">
          <a:avLst/>
        </a:prstGeom>
        <a:solidFill>
          <a:srgbClr val="33CC3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31854" tIns="0" rIns="231854" bIns="0" numCol="1" spcCol="1270" anchor="ctr" anchorCtr="0">
          <a:noAutofit/>
        </a:bodyPr>
        <a:lstStyle/>
        <a:p>
          <a:pPr lvl="0" algn="l" defTabSz="1778000">
            <a:lnSpc>
              <a:spcPct val="90000"/>
            </a:lnSpc>
            <a:spcBef>
              <a:spcPct val="0"/>
            </a:spcBef>
            <a:spcAft>
              <a:spcPct val="35000"/>
            </a:spcAft>
          </a:pPr>
          <a:r>
            <a:rPr lang="en-US" sz="4000" b="1" kern="1200" dirty="0" smtClean="0">
              <a:solidFill>
                <a:schemeClr val="accent1">
                  <a:lumMod val="20000"/>
                  <a:lumOff val="80000"/>
                </a:schemeClr>
              </a:solidFill>
            </a:rPr>
            <a:t>ICD-10</a:t>
          </a:r>
          <a:endParaRPr lang="en-US" sz="4000" b="1" kern="1200" dirty="0">
            <a:solidFill>
              <a:schemeClr val="accent1">
                <a:lumMod val="20000"/>
                <a:lumOff val="80000"/>
              </a:schemeClr>
            </a:solidFill>
          </a:endParaRPr>
        </a:p>
      </dsp:txBody>
      <dsp:txXfrm>
        <a:off x="438150" y="2448899"/>
        <a:ext cx="6747510" cy="422136"/>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488127-0834-4DE3-8038-3347A661827D}">
      <dsp:nvSpPr>
        <dsp:cNvPr id="0" name=""/>
        <dsp:cNvSpPr/>
      </dsp:nvSpPr>
      <dsp:spPr>
        <a:xfrm>
          <a:off x="0" y="331050"/>
          <a:ext cx="8610600" cy="163098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en-US" sz="4100" kern="1200" dirty="0" smtClean="0"/>
            <a:t>J44.1 – Chronic obstructive pulmonary disease with (acute) exacerbation</a:t>
          </a:r>
          <a:endParaRPr lang="en-US" sz="4100" kern="1200" dirty="0"/>
        </a:p>
      </dsp:txBody>
      <dsp:txXfrm>
        <a:off x="0" y="331050"/>
        <a:ext cx="8610600" cy="1630980"/>
      </dsp:txXfrm>
    </dsp:sp>
    <dsp:sp modelId="{A94F0641-0A34-43D4-8BB4-9AA900CE7AD2}">
      <dsp:nvSpPr>
        <dsp:cNvPr id="0" name=""/>
        <dsp:cNvSpPr/>
      </dsp:nvSpPr>
      <dsp:spPr>
        <a:xfrm>
          <a:off x="0" y="2080110"/>
          <a:ext cx="8610600" cy="163098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en-US" sz="4100" kern="1200" dirty="0" smtClean="0"/>
            <a:t>F17.200 – Nicotine dependence, unspecified, uncomplicated</a:t>
          </a:r>
          <a:endParaRPr lang="en-US" sz="4100" kern="1200" dirty="0"/>
        </a:p>
      </dsp:txBody>
      <dsp:txXfrm>
        <a:off x="0" y="2080110"/>
        <a:ext cx="8610600" cy="1630980"/>
      </dsp:txXfrm>
    </dsp:sp>
    <dsp:sp modelId="{A16EB0D6-261B-477C-A969-313AEF6A3410}">
      <dsp:nvSpPr>
        <dsp:cNvPr id="0" name=""/>
        <dsp:cNvSpPr/>
      </dsp:nvSpPr>
      <dsp:spPr>
        <a:xfrm>
          <a:off x="0" y="3829170"/>
          <a:ext cx="8610600" cy="163098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en-US" sz="4100" b="0" kern="1200" dirty="0" smtClean="0"/>
            <a:t>Z71.6 – Tobacco abuse counseling</a:t>
          </a:r>
          <a:endParaRPr lang="en-US" sz="4100" b="0" kern="1200" dirty="0"/>
        </a:p>
      </dsp:txBody>
      <dsp:txXfrm>
        <a:off x="0" y="3829170"/>
        <a:ext cx="8610600" cy="163098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E2AFDF-3FA1-492D-874C-5F72B943BA17}">
      <dsp:nvSpPr>
        <dsp:cNvPr id="0" name=""/>
        <dsp:cNvSpPr/>
      </dsp:nvSpPr>
      <dsp:spPr>
        <a:xfrm>
          <a:off x="744" y="285303"/>
          <a:ext cx="2902148" cy="174128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kern="1200" dirty="0" smtClean="0"/>
            <a:t>Classification changes</a:t>
          </a:r>
          <a:endParaRPr lang="en-US" sz="3800" kern="1200" dirty="0"/>
        </a:p>
      </dsp:txBody>
      <dsp:txXfrm>
        <a:off x="744" y="285303"/>
        <a:ext cx="2902148" cy="1741289"/>
      </dsp:txXfrm>
    </dsp:sp>
    <dsp:sp modelId="{EC2593AF-577D-4EF9-A846-677CFFFA7D75}">
      <dsp:nvSpPr>
        <dsp:cNvPr id="0" name=""/>
        <dsp:cNvSpPr/>
      </dsp:nvSpPr>
      <dsp:spPr>
        <a:xfrm>
          <a:off x="3193107" y="285303"/>
          <a:ext cx="2902148" cy="1741289"/>
        </a:xfrm>
        <a:prstGeom prst="rect">
          <a:avLst/>
        </a:prstGeom>
        <a:gradFill rotWithShape="0">
          <a:gsLst>
            <a:gs pos="0">
              <a:schemeClr val="accent2">
                <a:hueOff val="-4157948"/>
                <a:satOff val="29661"/>
                <a:lumOff val="-5098"/>
                <a:alphaOff val="0"/>
                <a:shade val="51000"/>
                <a:satMod val="130000"/>
              </a:schemeClr>
            </a:gs>
            <a:gs pos="80000">
              <a:schemeClr val="accent2">
                <a:hueOff val="-4157948"/>
                <a:satOff val="29661"/>
                <a:lumOff val="-5098"/>
                <a:alphaOff val="0"/>
                <a:shade val="93000"/>
                <a:satMod val="130000"/>
              </a:schemeClr>
            </a:gs>
            <a:gs pos="100000">
              <a:schemeClr val="accent2">
                <a:hueOff val="-4157948"/>
                <a:satOff val="29661"/>
                <a:lumOff val="-5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kern="1200" dirty="0" smtClean="0"/>
            <a:t>Terminology updates</a:t>
          </a:r>
          <a:endParaRPr lang="en-US" sz="3800" kern="1200" dirty="0"/>
        </a:p>
      </dsp:txBody>
      <dsp:txXfrm>
        <a:off x="3193107" y="285303"/>
        <a:ext cx="2902148" cy="1741289"/>
      </dsp:txXfrm>
    </dsp:sp>
    <dsp:sp modelId="{952FA4A2-F237-43D7-A285-1D6A985B82E5}">
      <dsp:nvSpPr>
        <dsp:cNvPr id="0" name=""/>
        <dsp:cNvSpPr/>
      </dsp:nvSpPr>
      <dsp:spPr>
        <a:xfrm>
          <a:off x="1596925" y="2316807"/>
          <a:ext cx="2902148" cy="1741289"/>
        </a:xfrm>
        <a:prstGeom prst="rect">
          <a:avLst/>
        </a:prstGeom>
        <a:gradFill rotWithShape="0">
          <a:gsLst>
            <a:gs pos="0">
              <a:schemeClr val="accent2">
                <a:hueOff val="-8315896"/>
                <a:satOff val="59322"/>
                <a:lumOff val="-10197"/>
                <a:alphaOff val="0"/>
                <a:shade val="51000"/>
                <a:satMod val="130000"/>
              </a:schemeClr>
            </a:gs>
            <a:gs pos="80000">
              <a:schemeClr val="accent2">
                <a:hueOff val="-8315896"/>
                <a:satOff val="59322"/>
                <a:lumOff val="-10197"/>
                <a:alphaOff val="0"/>
                <a:shade val="93000"/>
                <a:satMod val="130000"/>
              </a:schemeClr>
            </a:gs>
            <a:gs pos="100000">
              <a:schemeClr val="accent2">
                <a:hueOff val="-8315896"/>
                <a:satOff val="59322"/>
                <a:lumOff val="-1019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kern="1200" dirty="0" smtClean="0"/>
            <a:t>More detail</a:t>
          </a:r>
          <a:endParaRPr lang="en-US" sz="3800" kern="1200" dirty="0"/>
        </a:p>
      </dsp:txBody>
      <dsp:txXfrm>
        <a:off x="1596925" y="2316807"/>
        <a:ext cx="2902148" cy="1741289"/>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960BAD-99A1-494A-B5C8-1E73F37C707A}">
      <dsp:nvSpPr>
        <dsp:cNvPr id="0" name=""/>
        <dsp:cNvSpPr/>
      </dsp:nvSpPr>
      <dsp:spPr>
        <a:xfrm>
          <a:off x="2890" y="645387"/>
          <a:ext cx="4196032" cy="1049008"/>
        </a:xfrm>
        <a:prstGeom prst="roundRect">
          <a:avLst>
            <a:gd name="adj" fmla="val 10000"/>
          </a:avLst>
        </a:prstGeom>
        <a:solidFill>
          <a:srgbClr val="33CC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ICD-9</a:t>
          </a:r>
          <a:endParaRPr lang="en-US" sz="4400" b="1" kern="1200" dirty="0"/>
        </a:p>
      </dsp:txBody>
      <dsp:txXfrm>
        <a:off x="2890" y="645387"/>
        <a:ext cx="4196032" cy="1049008"/>
      </dsp:txXfrm>
    </dsp:sp>
    <dsp:sp modelId="{4E4ACF92-9E74-4C80-B0BC-65CAAF299808}">
      <dsp:nvSpPr>
        <dsp:cNvPr id="0" name=""/>
        <dsp:cNvSpPr/>
      </dsp:nvSpPr>
      <dsp:spPr>
        <a:xfrm rot="5400000">
          <a:off x="2031944" y="1763356"/>
          <a:ext cx="137923" cy="137923"/>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1FB3DFF-278C-48AA-BB1B-EDD2712D4A80}">
      <dsp:nvSpPr>
        <dsp:cNvPr id="0" name=""/>
        <dsp:cNvSpPr/>
      </dsp:nvSpPr>
      <dsp:spPr>
        <a:xfrm>
          <a:off x="2890" y="1970242"/>
          <a:ext cx="4196032" cy="1049008"/>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555.0, Regional Enteritis Small Intestine</a:t>
          </a:r>
          <a:endParaRPr lang="en-US" sz="2700" kern="1200" dirty="0"/>
        </a:p>
      </dsp:txBody>
      <dsp:txXfrm>
        <a:off x="2890" y="1970242"/>
        <a:ext cx="4196032" cy="1049008"/>
      </dsp:txXfrm>
    </dsp:sp>
    <dsp:sp modelId="{A00C47C9-7723-4F21-89DF-A382191DE308}">
      <dsp:nvSpPr>
        <dsp:cNvPr id="0" name=""/>
        <dsp:cNvSpPr/>
      </dsp:nvSpPr>
      <dsp:spPr>
        <a:xfrm rot="5400000">
          <a:off x="2031944" y="3088212"/>
          <a:ext cx="137923" cy="137923"/>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E7784C5-0325-455D-8373-6E52024341E4}">
      <dsp:nvSpPr>
        <dsp:cNvPr id="0" name=""/>
        <dsp:cNvSpPr/>
      </dsp:nvSpPr>
      <dsp:spPr>
        <a:xfrm>
          <a:off x="2890" y="3295097"/>
          <a:ext cx="4196032" cy="1049008"/>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560.9, Intestinal Obstruction NOS</a:t>
          </a:r>
          <a:endParaRPr lang="en-US" sz="2700" kern="1200" dirty="0"/>
        </a:p>
      </dsp:txBody>
      <dsp:txXfrm>
        <a:off x="2890" y="3295097"/>
        <a:ext cx="4196032" cy="1049008"/>
      </dsp:txXfrm>
    </dsp:sp>
    <dsp:sp modelId="{F1C7D773-371C-48FF-820E-E849BEE4D7D9}">
      <dsp:nvSpPr>
        <dsp:cNvPr id="0" name=""/>
        <dsp:cNvSpPr/>
      </dsp:nvSpPr>
      <dsp:spPr>
        <a:xfrm>
          <a:off x="4640277" y="645387"/>
          <a:ext cx="4196032" cy="1049008"/>
        </a:xfrm>
        <a:prstGeom prst="roundRect">
          <a:avLst>
            <a:gd name="adj" fmla="val 10000"/>
          </a:avLst>
        </a:prstGeom>
        <a:solidFill>
          <a:srgbClr val="33CC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b="1" kern="1200" dirty="0" smtClean="0"/>
            <a:t>ICD-10</a:t>
          </a:r>
          <a:endParaRPr lang="en-US" sz="4400" b="1" kern="1200" dirty="0"/>
        </a:p>
      </dsp:txBody>
      <dsp:txXfrm>
        <a:off x="4640277" y="645387"/>
        <a:ext cx="4196032" cy="1049008"/>
      </dsp:txXfrm>
    </dsp:sp>
    <dsp:sp modelId="{FF46E7FB-0EE4-48E1-A130-679BABC63AFC}">
      <dsp:nvSpPr>
        <dsp:cNvPr id="0" name=""/>
        <dsp:cNvSpPr/>
      </dsp:nvSpPr>
      <dsp:spPr>
        <a:xfrm rot="5400000">
          <a:off x="6669332" y="1763356"/>
          <a:ext cx="137923" cy="137923"/>
        </a:xfrm>
        <a:prstGeom prst="rightArrow">
          <a:avLst>
            <a:gd name="adj1" fmla="val 667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1D71052-5D0C-4201-8471-57012442E5C8}">
      <dsp:nvSpPr>
        <dsp:cNvPr id="0" name=""/>
        <dsp:cNvSpPr/>
      </dsp:nvSpPr>
      <dsp:spPr>
        <a:xfrm>
          <a:off x="4640277" y="1970242"/>
          <a:ext cx="4196032" cy="1049008"/>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K50.012, </a:t>
          </a:r>
          <a:r>
            <a:rPr lang="en-US" sz="2700" kern="1200" dirty="0" err="1" smtClean="0"/>
            <a:t>Crohn's</a:t>
          </a:r>
          <a:r>
            <a:rPr lang="en-US" sz="2700" kern="1200" dirty="0" smtClean="0"/>
            <a:t> disease of small intestine with intestinal obstruction</a:t>
          </a:r>
          <a:endParaRPr lang="en-US" sz="2700" kern="1200" dirty="0"/>
        </a:p>
      </dsp:txBody>
      <dsp:txXfrm>
        <a:off x="4640277" y="1970242"/>
        <a:ext cx="4196032" cy="1049008"/>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488127-0834-4DE3-8038-3347A661827D}">
      <dsp:nvSpPr>
        <dsp:cNvPr id="0" name=""/>
        <dsp:cNvSpPr/>
      </dsp:nvSpPr>
      <dsp:spPr>
        <a:xfrm>
          <a:off x="0" y="381000"/>
          <a:ext cx="8610600" cy="1191754"/>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t>K94.22 – Gastrostomy infection</a:t>
          </a:r>
          <a:endParaRPr lang="en-US" sz="3000" kern="1200" dirty="0"/>
        </a:p>
      </dsp:txBody>
      <dsp:txXfrm>
        <a:off x="0" y="381000"/>
        <a:ext cx="8610600" cy="1191754"/>
      </dsp:txXfrm>
    </dsp:sp>
    <dsp:sp modelId="{A94F0641-0A34-43D4-8BB4-9AA900CE7AD2}">
      <dsp:nvSpPr>
        <dsp:cNvPr id="0" name=""/>
        <dsp:cNvSpPr/>
      </dsp:nvSpPr>
      <dsp:spPr>
        <a:xfrm>
          <a:off x="0" y="1660645"/>
          <a:ext cx="8610600" cy="1191754"/>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t>L03.311 – Cellulitis of abdominal wall</a:t>
          </a:r>
          <a:endParaRPr lang="en-US" sz="3000" kern="1200" dirty="0"/>
        </a:p>
      </dsp:txBody>
      <dsp:txXfrm>
        <a:off x="0" y="1660645"/>
        <a:ext cx="8610600" cy="1191754"/>
      </dsp:txXfrm>
    </dsp:sp>
    <dsp:sp modelId="{A16EB0D6-261B-477C-A969-313AEF6A3410}">
      <dsp:nvSpPr>
        <dsp:cNvPr id="0" name=""/>
        <dsp:cNvSpPr/>
      </dsp:nvSpPr>
      <dsp:spPr>
        <a:xfrm>
          <a:off x="0" y="2938800"/>
          <a:ext cx="8610600" cy="1191754"/>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b="0" kern="1200" dirty="0" smtClean="0"/>
            <a:t>C15.4 – Malignant neoplasm of middle third of esophagus</a:t>
          </a:r>
          <a:endParaRPr lang="en-US" sz="3000" b="0" kern="1200" dirty="0"/>
        </a:p>
      </dsp:txBody>
      <dsp:txXfrm>
        <a:off x="0" y="2938800"/>
        <a:ext cx="8610600" cy="1191754"/>
      </dsp:txXfrm>
    </dsp:sp>
    <dsp:sp modelId="{30F74DAD-2684-4DDD-AA32-C99007E6CDDD}">
      <dsp:nvSpPr>
        <dsp:cNvPr id="0" name=""/>
        <dsp:cNvSpPr/>
      </dsp:nvSpPr>
      <dsp:spPr>
        <a:xfrm>
          <a:off x="0" y="4216954"/>
          <a:ext cx="8610600" cy="1191754"/>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b="0" kern="1200" dirty="0" smtClean="0"/>
            <a:t>B95.62 – Methicillin resistant Staphylococcus </a:t>
          </a:r>
          <a:r>
            <a:rPr lang="en-US" sz="3000" b="0" kern="1200" dirty="0" err="1" smtClean="0"/>
            <a:t>aureus</a:t>
          </a:r>
          <a:r>
            <a:rPr lang="en-US" sz="3000" b="0" kern="1200" dirty="0" smtClean="0"/>
            <a:t> infection as the cause of diseases </a:t>
          </a:r>
          <a:r>
            <a:rPr lang="en-US" sz="3000" b="0" kern="1200" dirty="0" err="1" smtClean="0"/>
            <a:t>classifiedelsewhere</a:t>
          </a:r>
          <a:endParaRPr lang="en-US" sz="3000" b="0" kern="1200" dirty="0"/>
        </a:p>
      </dsp:txBody>
      <dsp:txXfrm>
        <a:off x="0" y="4216954"/>
        <a:ext cx="8610600" cy="1191754"/>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74FA89-F686-4811-B9E8-EBB253C6F537}">
      <dsp:nvSpPr>
        <dsp:cNvPr id="0" name=""/>
        <dsp:cNvSpPr/>
      </dsp:nvSpPr>
      <dsp:spPr>
        <a:xfrm>
          <a:off x="5018" y="609599"/>
          <a:ext cx="2928163" cy="175689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b="0" kern="1200" dirty="0" smtClean="0"/>
            <a:t>L00-L08  Infections of the skin and subcutaneous tissue</a:t>
          </a:r>
          <a:endParaRPr lang="en-US" sz="2600" b="0" kern="1200" dirty="0"/>
        </a:p>
      </dsp:txBody>
      <dsp:txXfrm>
        <a:off x="5018" y="609599"/>
        <a:ext cx="2928163" cy="1756898"/>
      </dsp:txXfrm>
    </dsp:sp>
    <dsp:sp modelId="{AC8BCD2D-329D-40D3-A52C-7E6F687F8965}">
      <dsp:nvSpPr>
        <dsp:cNvPr id="0" name=""/>
        <dsp:cNvSpPr/>
      </dsp:nvSpPr>
      <dsp:spPr>
        <a:xfrm>
          <a:off x="2955518" y="609599"/>
          <a:ext cx="2928163" cy="175689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b="0" kern="1200" smtClean="0"/>
            <a:t>L10-L14  Bullous disorders</a:t>
          </a:r>
          <a:endParaRPr lang="en-US" sz="2600" b="0" kern="1200"/>
        </a:p>
      </dsp:txBody>
      <dsp:txXfrm>
        <a:off x="2955518" y="609599"/>
        <a:ext cx="2928163" cy="1756898"/>
      </dsp:txXfrm>
    </dsp:sp>
    <dsp:sp modelId="{9CD7A554-F445-4B00-ACA3-E3AF7804FD39}">
      <dsp:nvSpPr>
        <dsp:cNvPr id="0" name=""/>
        <dsp:cNvSpPr/>
      </dsp:nvSpPr>
      <dsp:spPr>
        <a:xfrm>
          <a:off x="5906017" y="609599"/>
          <a:ext cx="2928163" cy="175689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b="0" kern="1200" smtClean="0"/>
            <a:t>L20-L30  Dermatitis and eczema</a:t>
          </a:r>
          <a:endParaRPr lang="en-US" sz="2600" b="0" kern="1200"/>
        </a:p>
      </dsp:txBody>
      <dsp:txXfrm>
        <a:off x="5906017" y="609599"/>
        <a:ext cx="2928163" cy="1756898"/>
      </dsp:txXfrm>
    </dsp:sp>
    <dsp:sp modelId="{601324FC-0ADE-4A6F-BA89-CD8FEF300B5D}">
      <dsp:nvSpPr>
        <dsp:cNvPr id="0" name=""/>
        <dsp:cNvSpPr/>
      </dsp:nvSpPr>
      <dsp:spPr>
        <a:xfrm>
          <a:off x="5018" y="2388832"/>
          <a:ext cx="2928163" cy="175689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b="0" kern="1200" dirty="0" smtClean="0"/>
            <a:t>L40-L45  </a:t>
          </a:r>
          <a:r>
            <a:rPr lang="en-US" sz="2600" b="0" kern="1200" dirty="0" err="1" smtClean="0"/>
            <a:t>Papulosquamous</a:t>
          </a:r>
          <a:r>
            <a:rPr lang="en-US" sz="2600" b="0" kern="1200" dirty="0" smtClean="0"/>
            <a:t> disorders</a:t>
          </a:r>
          <a:endParaRPr lang="en-US" sz="2600" b="0" kern="1200" dirty="0"/>
        </a:p>
      </dsp:txBody>
      <dsp:txXfrm>
        <a:off x="5018" y="2388832"/>
        <a:ext cx="2928163" cy="1756898"/>
      </dsp:txXfrm>
    </dsp:sp>
    <dsp:sp modelId="{D8662F32-EA51-4E17-B958-95B07A416B88}">
      <dsp:nvSpPr>
        <dsp:cNvPr id="0" name=""/>
        <dsp:cNvSpPr/>
      </dsp:nvSpPr>
      <dsp:spPr>
        <a:xfrm>
          <a:off x="2955518" y="2388832"/>
          <a:ext cx="2928163" cy="175689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b="0" kern="1200" dirty="0" smtClean="0"/>
            <a:t>L49-L54  </a:t>
          </a:r>
          <a:r>
            <a:rPr lang="en-US" sz="2600" b="0" kern="1200" dirty="0" err="1" smtClean="0"/>
            <a:t>Urticaria</a:t>
          </a:r>
          <a:r>
            <a:rPr lang="en-US" sz="2600" b="0" kern="1200" dirty="0" smtClean="0"/>
            <a:t> and erythema</a:t>
          </a:r>
          <a:endParaRPr lang="en-US" sz="2600" b="0" kern="1200" dirty="0"/>
        </a:p>
      </dsp:txBody>
      <dsp:txXfrm>
        <a:off x="2955518" y="2388832"/>
        <a:ext cx="2928163" cy="1756898"/>
      </dsp:txXfrm>
    </dsp:sp>
    <dsp:sp modelId="{7876BCDF-A187-40FF-89E8-33E2B5569E95}">
      <dsp:nvSpPr>
        <dsp:cNvPr id="0" name=""/>
        <dsp:cNvSpPr/>
      </dsp:nvSpPr>
      <dsp:spPr>
        <a:xfrm>
          <a:off x="5906017" y="2388832"/>
          <a:ext cx="2928163" cy="175689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b="0" kern="1200" smtClean="0"/>
            <a:t>L55-L59  Radiation-related disorders of the skin and subcutaneous tissue</a:t>
          </a:r>
          <a:endParaRPr lang="en-US" sz="2600" b="0" kern="1200" dirty="0"/>
        </a:p>
      </dsp:txBody>
      <dsp:txXfrm>
        <a:off x="5906017" y="2388832"/>
        <a:ext cx="2928163" cy="1756898"/>
      </dsp:txXfrm>
    </dsp:sp>
    <dsp:sp modelId="{C1D9D916-083C-4140-BF62-191891242A5F}">
      <dsp:nvSpPr>
        <dsp:cNvPr id="0" name=""/>
        <dsp:cNvSpPr/>
      </dsp:nvSpPr>
      <dsp:spPr>
        <a:xfrm>
          <a:off x="5018" y="4168066"/>
          <a:ext cx="2928163" cy="192793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b="0" kern="1200" smtClean="0"/>
            <a:t>L60-L75  Disorders of skin appendages</a:t>
          </a:r>
          <a:endParaRPr lang="en-US" sz="2600" b="0" kern="1200"/>
        </a:p>
      </dsp:txBody>
      <dsp:txXfrm>
        <a:off x="5018" y="4168066"/>
        <a:ext cx="2928163" cy="1927934"/>
      </dsp:txXfrm>
    </dsp:sp>
    <dsp:sp modelId="{2E28F45E-CB63-49BD-834D-F6083852C16E}">
      <dsp:nvSpPr>
        <dsp:cNvPr id="0" name=""/>
        <dsp:cNvSpPr/>
      </dsp:nvSpPr>
      <dsp:spPr>
        <a:xfrm>
          <a:off x="2955518" y="4168066"/>
          <a:ext cx="2928163" cy="192793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b="0" kern="1200" dirty="0" smtClean="0"/>
            <a:t>L76  Intraoperative &amp; </a:t>
          </a:r>
          <a:r>
            <a:rPr lang="en-US" sz="2600" b="0" kern="1200" dirty="0" err="1" smtClean="0"/>
            <a:t>postprocedural</a:t>
          </a:r>
          <a:r>
            <a:rPr lang="en-US" sz="2600" b="0" kern="1200" dirty="0" smtClean="0"/>
            <a:t> complications of skin &amp;  subcutaneous tissue</a:t>
          </a:r>
          <a:endParaRPr lang="en-US" sz="2600" b="0" kern="1200" dirty="0"/>
        </a:p>
      </dsp:txBody>
      <dsp:txXfrm>
        <a:off x="2955518" y="4168066"/>
        <a:ext cx="2928163" cy="1927934"/>
      </dsp:txXfrm>
    </dsp:sp>
    <dsp:sp modelId="{107C955E-F9DC-4744-9810-FE58ADFB4F27}">
      <dsp:nvSpPr>
        <dsp:cNvPr id="0" name=""/>
        <dsp:cNvSpPr/>
      </dsp:nvSpPr>
      <dsp:spPr>
        <a:xfrm>
          <a:off x="5906017" y="4168066"/>
          <a:ext cx="2928163" cy="192793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b="0" kern="1200" smtClean="0"/>
            <a:t>L80-L99  Other disorders of the skin and subcutaneous tissue</a:t>
          </a:r>
          <a:endParaRPr lang="en-US" sz="2600" b="0" kern="1200"/>
        </a:p>
      </dsp:txBody>
      <dsp:txXfrm>
        <a:off x="5906017" y="4168066"/>
        <a:ext cx="2928163" cy="1927934"/>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0910C4-C828-4813-B6D2-674AEEA8BAA9}">
      <dsp:nvSpPr>
        <dsp:cNvPr id="0" name=""/>
        <dsp:cNvSpPr/>
      </dsp:nvSpPr>
      <dsp:spPr>
        <a:xfrm rot="5400000">
          <a:off x="4998880" y="-1616563"/>
          <a:ext cx="2060138" cy="561841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ts val="2500"/>
            </a:lnSpc>
            <a:spcBef>
              <a:spcPct val="0"/>
            </a:spcBef>
            <a:spcAft>
              <a:spcPct val="15000"/>
            </a:spcAft>
            <a:buChar char="••"/>
          </a:pPr>
          <a:r>
            <a:rPr lang="en-US" sz="2600" b="1" kern="1200" dirty="0" smtClean="0"/>
            <a:t>707.04, Pressure ulcer, hip</a:t>
          </a:r>
          <a:endParaRPr lang="en-US" sz="2600" b="1" kern="1200" dirty="0"/>
        </a:p>
        <a:p>
          <a:pPr marL="228600" lvl="1" indent="-228600" algn="l" defTabSz="1155700">
            <a:lnSpc>
              <a:spcPts val="2500"/>
            </a:lnSpc>
            <a:spcBef>
              <a:spcPct val="0"/>
            </a:spcBef>
            <a:spcAft>
              <a:spcPct val="15000"/>
            </a:spcAft>
            <a:buChar char="••"/>
          </a:pPr>
          <a:r>
            <a:rPr lang="en-US" sz="2600" b="1" kern="1200" dirty="0" smtClean="0"/>
            <a:t>707.01, Pressure ulcer, elbow</a:t>
          </a:r>
          <a:endParaRPr lang="en-US" sz="2600" b="1" kern="1200" dirty="0"/>
        </a:p>
        <a:p>
          <a:pPr marL="228600" lvl="1" indent="-228600" algn="l" defTabSz="1155700">
            <a:lnSpc>
              <a:spcPts val="2500"/>
            </a:lnSpc>
            <a:spcBef>
              <a:spcPct val="0"/>
            </a:spcBef>
            <a:spcAft>
              <a:spcPct val="15000"/>
            </a:spcAft>
            <a:buChar char="••"/>
          </a:pPr>
          <a:r>
            <a:rPr lang="en-US" sz="2600" b="1" kern="1200" dirty="0" smtClean="0"/>
            <a:t>707.23, Pressure ulcer, stage III</a:t>
          </a:r>
          <a:endParaRPr lang="en-US" sz="2600" b="1" kern="1200" dirty="0"/>
        </a:p>
        <a:p>
          <a:pPr marL="228600" lvl="1" indent="-228600" algn="l" defTabSz="1155700">
            <a:lnSpc>
              <a:spcPts val="2500"/>
            </a:lnSpc>
            <a:spcBef>
              <a:spcPct val="0"/>
            </a:spcBef>
            <a:spcAft>
              <a:spcPct val="15000"/>
            </a:spcAft>
            <a:buChar char="••"/>
          </a:pPr>
          <a:r>
            <a:rPr lang="en-US" sz="2600" b="1" kern="1200" dirty="0" smtClean="0"/>
            <a:t>707.21, Pressure ulcer, stage I</a:t>
          </a:r>
          <a:endParaRPr lang="en-US" sz="2600" b="1" kern="1200" dirty="0"/>
        </a:p>
        <a:p>
          <a:pPr marL="228600" lvl="1" indent="-228600" algn="l" defTabSz="1155700">
            <a:lnSpc>
              <a:spcPts val="2500"/>
            </a:lnSpc>
            <a:spcBef>
              <a:spcPct val="0"/>
            </a:spcBef>
            <a:spcAft>
              <a:spcPct val="15000"/>
            </a:spcAft>
            <a:buChar char="••"/>
          </a:pPr>
          <a:r>
            <a:rPr lang="en-US" sz="2600" b="1" kern="1200" dirty="0" smtClean="0"/>
            <a:t>707.22, Pressure ulcer, stage II</a:t>
          </a:r>
          <a:endParaRPr lang="en-US" sz="2600" b="1" kern="1200" dirty="0"/>
        </a:p>
      </dsp:txBody>
      <dsp:txXfrm rot="5400000">
        <a:off x="4998880" y="-1616563"/>
        <a:ext cx="2060138" cy="5618416"/>
      </dsp:txXfrm>
    </dsp:sp>
    <dsp:sp modelId="{7030D173-BFC1-4B0F-B09B-A18F5DFD4DD7}">
      <dsp:nvSpPr>
        <dsp:cNvPr id="0" name=""/>
        <dsp:cNvSpPr/>
      </dsp:nvSpPr>
      <dsp:spPr>
        <a:xfrm>
          <a:off x="1041" y="59"/>
          <a:ext cx="3218699" cy="2385170"/>
        </a:xfrm>
        <a:prstGeom prst="roundRect">
          <a:avLst/>
        </a:prstGeom>
        <a:solidFill>
          <a:srgbClr val="33CC3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b="1" kern="1200" dirty="0" smtClean="0"/>
            <a:t>ICD-9</a:t>
          </a:r>
          <a:endParaRPr lang="en-US" sz="4400" b="1" kern="1200" dirty="0"/>
        </a:p>
      </dsp:txBody>
      <dsp:txXfrm>
        <a:off x="1041" y="59"/>
        <a:ext cx="3218699" cy="2385170"/>
      </dsp:txXfrm>
    </dsp:sp>
    <dsp:sp modelId="{B339D12D-2DC8-4662-B598-3075926003CD}">
      <dsp:nvSpPr>
        <dsp:cNvPr id="0" name=""/>
        <dsp:cNvSpPr/>
      </dsp:nvSpPr>
      <dsp:spPr>
        <a:xfrm rot="5400000">
          <a:off x="4935597" y="887865"/>
          <a:ext cx="2186704" cy="561841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ts val="2500"/>
            </a:lnSpc>
            <a:spcBef>
              <a:spcPct val="0"/>
            </a:spcBef>
            <a:spcAft>
              <a:spcPct val="15000"/>
            </a:spcAft>
            <a:buChar char="••"/>
          </a:pPr>
          <a:r>
            <a:rPr lang="en-US" sz="2600" b="1" kern="1200" dirty="0" smtClean="0"/>
            <a:t>L89.223, Pressure ulcer of left hip, stage 3</a:t>
          </a:r>
          <a:endParaRPr lang="en-US" sz="2600" b="1" kern="1200" dirty="0"/>
        </a:p>
        <a:p>
          <a:pPr marL="228600" lvl="1" indent="-228600" algn="l" defTabSz="1155700">
            <a:lnSpc>
              <a:spcPts val="2500"/>
            </a:lnSpc>
            <a:spcBef>
              <a:spcPct val="0"/>
            </a:spcBef>
            <a:spcAft>
              <a:spcPct val="15000"/>
            </a:spcAft>
            <a:buChar char="••"/>
          </a:pPr>
          <a:r>
            <a:rPr lang="en-US" sz="2600" b="1" kern="1200" dirty="0" smtClean="0"/>
            <a:t>L89.011, Pressure ulcer of right elbow, stage 1</a:t>
          </a:r>
          <a:endParaRPr lang="en-US" sz="2600" b="1" kern="1200" dirty="0"/>
        </a:p>
        <a:p>
          <a:pPr marL="228600" lvl="1" indent="-228600" algn="l" defTabSz="1155700">
            <a:lnSpc>
              <a:spcPts val="2500"/>
            </a:lnSpc>
            <a:spcBef>
              <a:spcPct val="0"/>
            </a:spcBef>
            <a:spcAft>
              <a:spcPct val="15000"/>
            </a:spcAft>
            <a:buChar char="••"/>
          </a:pPr>
          <a:r>
            <a:rPr lang="en-US" sz="2600" b="1" kern="1200" dirty="0" smtClean="0"/>
            <a:t>L89.022, Pressure ulcer of left elbow, stage 2</a:t>
          </a:r>
          <a:endParaRPr lang="en-US" sz="2600" b="1" kern="1200" dirty="0"/>
        </a:p>
      </dsp:txBody>
      <dsp:txXfrm rot="5400000">
        <a:off x="4935597" y="887865"/>
        <a:ext cx="2186704" cy="5618416"/>
      </dsp:txXfrm>
    </dsp:sp>
    <dsp:sp modelId="{E7600029-71DF-4578-AE92-9466E7F748A0}">
      <dsp:nvSpPr>
        <dsp:cNvPr id="0" name=""/>
        <dsp:cNvSpPr/>
      </dsp:nvSpPr>
      <dsp:spPr>
        <a:xfrm>
          <a:off x="1041" y="2504488"/>
          <a:ext cx="3218699" cy="2385170"/>
        </a:xfrm>
        <a:prstGeom prst="roundRect">
          <a:avLst/>
        </a:prstGeom>
        <a:solidFill>
          <a:srgbClr val="33CC3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b="1" kern="1200" dirty="0" smtClean="0"/>
            <a:t>ICD-10</a:t>
          </a:r>
          <a:endParaRPr lang="en-US" sz="4400" b="1" kern="1200" dirty="0"/>
        </a:p>
      </dsp:txBody>
      <dsp:txXfrm>
        <a:off x="1041" y="2504488"/>
        <a:ext cx="3218699" cy="2385170"/>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488127-0834-4DE3-8038-3347A661827D}">
      <dsp:nvSpPr>
        <dsp:cNvPr id="0" name=""/>
        <dsp:cNvSpPr/>
      </dsp:nvSpPr>
      <dsp:spPr>
        <a:xfrm>
          <a:off x="0" y="747450"/>
          <a:ext cx="8956684" cy="144494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dirty="0" smtClean="0"/>
            <a:t>L27.0 – Generalized skin eruption due to drugs and medicaments taken internally</a:t>
          </a:r>
          <a:endParaRPr lang="en-US" sz="3600" kern="1200" dirty="0"/>
        </a:p>
      </dsp:txBody>
      <dsp:txXfrm>
        <a:off x="0" y="747450"/>
        <a:ext cx="8956684" cy="1444949"/>
      </dsp:txXfrm>
    </dsp:sp>
    <dsp:sp modelId="{9ADBE184-00F3-415A-93DB-43F01D478797}">
      <dsp:nvSpPr>
        <dsp:cNvPr id="0" name=""/>
        <dsp:cNvSpPr/>
      </dsp:nvSpPr>
      <dsp:spPr>
        <a:xfrm>
          <a:off x="0" y="2379599"/>
          <a:ext cx="8956684" cy="144494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b="0" kern="1200" dirty="0" smtClean="0"/>
            <a:t>T36.0X5A – Adverse effect of </a:t>
          </a:r>
          <a:r>
            <a:rPr lang="en-US" sz="3600" b="0" kern="1200" dirty="0" err="1" smtClean="0"/>
            <a:t>penicillins</a:t>
          </a:r>
          <a:r>
            <a:rPr lang="en-US" sz="3600" b="0" kern="1200" dirty="0" smtClean="0"/>
            <a:t>, initial encounter</a:t>
          </a:r>
          <a:endParaRPr lang="en-US" sz="3600" b="0" kern="1200" dirty="0"/>
        </a:p>
      </dsp:txBody>
      <dsp:txXfrm>
        <a:off x="0" y="2379599"/>
        <a:ext cx="8956684" cy="144494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BFFF8F-703F-4F93-8A5E-0ACFACFFC108}">
      <dsp:nvSpPr>
        <dsp:cNvPr id="0" name=""/>
        <dsp:cNvSpPr/>
      </dsp:nvSpPr>
      <dsp:spPr>
        <a:xfrm>
          <a:off x="4500" y="0"/>
          <a:ext cx="4328963" cy="6324600"/>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Patient has acute allergic serous otitis media, right ear</a:t>
          </a:r>
          <a:endParaRPr lang="en-US" sz="2800" kern="1200" dirty="0"/>
        </a:p>
      </dsp:txBody>
      <dsp:txXfrm>
        <a:off x="4500" y="0"/>
        <a:ext cx="4328963" cy="1897380"/>
      </dsp:txXfrm>
    </dsp:sp>
    <dsp:sp modelId="{A2EEFB67-5C59-454D-8A0F-DC915C699986}">
      <dsp:nvSpPr>
        <dsp:cNvPr id="0" name=""/>
        <dsp:cNvSpPr/>
      </dsp:nvSpPr>
      <dsp:spPr>
        <a:xfrm>
          <a:off x="73763" y="1898254"/>
          <a:ext cx="4190436" cy="1714772"/>
        </a:xfrm>
        <a:prstGeom prst="roundRect">
          <a:avLst>
            <a:gd name="adj" fmla="val 10000"/>
          </a:avLst>
        </a:prstGeom>
        <a:solidFill>
          <a:srgbClr val="33CC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1280" tIns="60960" rIns="81280" bIns="60960" numCol="1" spcCol="1270" anchor="t" anchorCtr="0">
          <a:noAutofit/>
        </a:bodyPr>
        <a:lstStyle/>
        <a:p>
          <a:pPr lvl="0" algn="l" defTabSz="1422400" rtl="0">
            <a:lnSpc>
              <a:spcPct val="90000"/>
            </a:lnSpc>
            <a:spcBef>
              <a:spcPct val="0"/>
            </a:spcBef>
            <a:spcAft>
              <a:spcPct val="35000"/>
            </a:spcAft>
          </a:pPr>
          <a:r>
            <a:rPr lang="en-US" sz="3200" b="1" kern="1200" dirty="0" smtClean="0"/>
            <a:t>ICD-9</a:t>
          </a:r>
          <a:endParaRPr lang="en-US" sz="3200" b="1" kern="1200" dirty="0"/>
        </a:p>
        <a:p>
          <a:pPr marL="285750" lvl="1" indent="-285750" algn="l" defTabSz="1244600" rtl="0">
            <a:lnSpc>
              <a:spcPct val="90000"/>
            </a:lnSpc>
            <a:spcBef>
              <a:spcPct val="0"/>
            </a:spcBef>
            <a:spcAft>
              <a:spcPct val="15000"/>
            </a:spcAft>
            <a:buChar char="••"/>
          </a:pPr>
          <a:r>
            <a:rPr lang="en-US" sz="2800" b="1" kern="1200" dirty="0" smtClean="0"/>
            <a:t>381.04, Acute allergic serous otitis media</a:t>
          </a:r>
          <a:endParaRPr lang="en-US" sz="2800" b="1" kern="1200" dirty="0"/>
        </a:p>
      </dsp:txBody>
      <dsp:txXfrm>
        <a:off x="73763" y="1898254"/>
        <a:ext cx="4190436" cy="1714772"/>
      </dsp:txXfrm>
    </dsp:sp>
    <dsp:sp modelId="{422F9C63-A2C1-41DF-9343-0C57E7A4CB32}">
      <dsp:nvSpPr>
        <dsp:cNvPr id="0" name=""/>
        <dsp:cNvSpPr/>
      </dsp:nvSpPr>
      <dsp:spPr>
        <a:xfrm>
          <a:off x="73763" y="3831052"/>
          <a:ext cx="4190436" cy="2176443"/>
        </a:xfrm>
        <a:prstGeom prst="roundRect">
          <a:avLst>
            <a:gd name="adj" fmla="val 10000"/>
          </a:avLst>
        </a:prstGeom>
        <a:solidFill>
          <a:srgbClr val="33CC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1280" tIns="60960" rIns="81280" bIns="60960" numCol="1" spcCol="1270" anchor="t" anchorCtr="0">
          <a:noAutofit/>
        </a:bodyPr>
        <a:lstStyle/>
        <a:p>
          <a:pPr lvl="0" algn="l" defTabSz="1422400" rtl="0">
            <a:lnSpc>
              <a:spcPct val="90000"/>
            </a:lnSpc>
            <a:spcBef>
              <a:spcPct val="0"/>
            </a:spcBef>
            <a:spcAft>
              <a:spcPct val="35000"/>
            </a:spcAft>
          </a:pPr>
          <a:r>
            <a:rPr lang="en-US" sz="3200" b="1" kern="1200" dirty="0" smtClean="0"/>
            <a:t>ICD-10</a:t>
          </a:r>
          <a:endParaRPr lang="en-US" sz="3200" b="1" kern="1200" dirty="0"/>
        </a:p>
        <a:p>
          <a:pPr marL="285750" lvl="1" indent="-285750" algn="l" defTabSz="1244600" rtl="0">
            <a:lnSpc>
              <a:spcPct val="90000"/>
            </a:lnSpc>
            <a:spcBef>
              <a:spcPct val="0"/>
            </a:spcBef>
            <a:spcAft>
              <a:spcPct val="15000"/>
            </a:spcAft>
            <a:buChar char="••"/>
          </a:pPr>
          <a:r>
            <a:rPr lang="en-US" sz="2800" b="1" kern="1200" dirty="0" smtClean="0"/>
            <a:t>H65.111, Acute and </a:t>
          </a:r>
          <a:r>
            <a:rPr lang="en-US" sz="2800" b="1" kern="1200" dirty="0" err="1" smtClean="0"/>
            <a:t>subacute</a:t>
          </a:r>
          <a:r>
            <a:rPr lang="en-US" sz="2800" b="1" kern="1200" dirty="0" smtClean="0"/>
            <a:t> allergic otitis media, right ear</a:t>
          </a:r>
          <a:endParaRPr lang="en-US" sz="2800" b="1" kern="1200" dirty="0"/>
        </a:p>
      </dsp:txBody>
      <dsp:txXfrm>
        <a:off x="73763" y="3831052"/>
        <a:ext cx="4190436" cy="2176443"/>
      </dsp:txXfrm>
    </dsp:sp>
    <dsp:sp modelId="{E08D0F18-E920-4E9F-9CF5-B9A42B3269C1}">
      <dsp:nvSpPr>
        <dsp:cNvPr id="0" name=""/>
        <dsp:cNvSpPr/>
      </dsp:nvSpPr>
      <dsp:spPr>
        <a:xfrm>
          <a:off x="4658136" y="0"/>
          <a:ext cx="4328963" cy="6324600"/>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Patient is being treated for chronic recurrent </a:t>
          </a:r>
          <a:r>
            <a:rPr lang="en-US" sz="2800" kern="1200" dirty="0" err="1" smtClean="0"/>
            <a:t>mastoiditis</a:t>
          </a:r>
          <a:r>
            <a:rPr lang="en-US" sz="2800" kern="1200" dirty="0" smtClean="0"/>
            <a:t> in the left ear</a:t>
          </a:r>
          <a:endParaRPr lang="en-US" sz="2800" kern="1200" dirty="0"/>
        </a:p>
      </dsp:txBody>
      <dsp:txXfrm>
        <a:off x="4658136" y="0"/>
        <a:ext cx="4328963" cy="1897380"/>
      </dsp:txXfrm>
    </dsp:sp>
    <dsp:sp modelId="{FBE197BA-DDD6-48DE-89DF-CE212437EADC}">
      <dsp:nvSpPr>
        <dsp:cNvPr id="0" name=""/>
        <dsp:cNvSpPr/>
      </dsp:nvSpPr>
      <dsp:spPr>
        <a:xfrm>
          <a:off x="4727399" y="1898254"/>
          <a:ext cx="4190436" cy="1714772"/>
        </a:xfrm>
        <a:prstGeom prst="roundRect">
          <a:avLst>
            <a:gd name="adj" fmla="val 10000"/>
          </a:avLst>
        </a:prstGeom>
        <a:solidFill>
          <a:srgbClr val="33CC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1280" tIns="60960" rIns="81280" bIns="60960" numCol="1" spcCol="1270" anchor="t" anchorCtr="0">
          <a:noAutofit/>
        </a:bodyPr>
        <a:lstStyle/>
        <a:p>
          <a:pPr lvl="0" algn="l" defTabSz="1422400" rtl="0">
            <a:lnSpc>
              <a:spcPct val="90000"/>
            </a:lnSpc>
            <a:spcBef>
              <a:spcPct val="0"/>
            </a:spcBef>
            <a:spcAft>
              <a:spcPct val="35000"/>
            </a:spcAft>
          </a:pPr>
          <a:r>
            <a:rPr lang="en-US" sz="3200" b="1" kern="1200" dirty="0" smtClean="0"/>
            <a:t>ICD-9</a:t>
          </a:r>
          <a:endParaRPr lang="en-US" sz="3200" b="1" kern="1200" dirty="0"/>
        </a:p>
        <a:p>
          <a:pPr marL="285750" lvl="1" indent="-285750" algn="l" defTabSz="1244600" rtl="0">
            <a:lnSpc>
              <a:spcPct val="90000"/>
            </a:lnSpc>
            <a:spcBef>
              <a:spcPct val="0"/>
            </a:spcBef>
            <a:spcAft>
              <a:spcPct val="15000"/>
            </a:spcAft>
            <a:buChar char="••"/>
          </a:pPr>
          <a:r>
            <a:rPr lang="en-US" sz="2800" b="1" kern="1200" dirty="0" smtClean="0"/>
            <a:t>383.1, Chronic </a:t>
          </a:r>
          <a:r>
            <a:rPr lang="en-US" sz="2800" b="1" kern="1200" dirty="0" err="1" smtClean="0"/>
            <a:t>mastoiditis</a:t>
          </a:r>
          <a:endParaRPr lang="en-US" sz="2800" b="1" kern="1200" dirty="0"/>
        </a:p>
      </dsp:txBody>
      <dsp:txXfrm>
        <a:off x="4727399" y="1898254"/>
        <a:ext cx="4190436" cy="1714772"/>
      </dsp:txXfrm>
    </dsp:sp>
    <dsp:sp modelId="{7EEC9D90-722F-4901-934B-734693FA0E8A}">
      <dsp:nvSpPr>
        <dsp:cNvPr id="0" name=""/>
        <dsp:cNvSpPr/>
      </dsp:nvSpPr>
      <dsp:spPr>
        <a:xfrm>
          <a:off x="4727399" y="3831052"/>
          <a:ext cx="4190436" cy="2176443"/>
        </a:xfrm>
        <a:prstGeom prst="roundRect">
          <a:avLst>
            <a:gd name="adj" fmla="val 10000"/>
          </a:avLst>
        </a:prstGeom>
        <a:solidFill>
          <a:srgbClr val="33CC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1280" tIns="60960" rIns="81280" bIns="60960" numCol="1" spcCol="1270" anchor="t" anchorCtr="0">
          <a:noAutofit/>
        </a:bodyPr>
        <a:lstStyle/>
        <a:p>
          <a:pPr lvl="0" algn="l" defTabSz="1422400" rtl="0">
            <a:lnSpc>
              <a:spcPct val="90000"/>
            </a:lnSpc>
            <a:spcBef>
              <a:spcPct val="0"/>
            </a:spcBef>
            <a:spcAft>
              <a:spcPct val="35000"/>
            </a:spcAft>
          </a:pPr>
          <a:r>
            <a:rPr lang="en-US" sz="3200" b="1" kern="1200" dirty="0" smtClean="0"/>
            <a:t>ICD-10</a:t>
          </a:r>
          <a:endParaRPr lang="en-US" sz="3200" b="1" kern="1200" dirty="0"/>
        </a:p>
        <a:p>
          <a:pPr marL="285750" lvl="1" indent="-285750" algn="l" defTabSz="1244600" rtl="0">
            <a:lnSpc>
              <a:spcPct val="90000"/>
            </a:lnSpc>
            <a:spcBef>
              <a:spcPct val="0"/>
            </a:spcBef>
            <a:spcAft>
              <a:spcPct val="15000"/>
            </a:spcAft>
            <a:buChar char="••"/>
          </a:pPr>
          <a:r>
            <a:rPr lang="en-US" sz="2800" b="1" kern="1200" dirty="0" smtClean="0"/>
            <a:t>H70.12, Chronic </a:t>
          </a:r>
          <a:r>
            <a:rPr lang="en-US" sz="2800" b="1" kern="1200" dirty="0" err="1" smtClean="0"/>
            <a:t>mastoiditis</a:t>
          </a:r>
          <a:r>
            <a:rPr lang="en-US" sz="2800" b="1" kern="1200" dirty="0" smtClean="0"/>
            <a:t>, left ear</a:t>
          </a:r>
          <a:endParaRPr lang="en-US" sz="2800" b="1" kern="1200" dirty="0"/>
        </a:p>
      </dsp:txBody>
      <dsp:txXfrm>
        <a:off x="4727399" y="3831052"/>
        <a:ext cx="4190436" cy="2176443"/>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CE4D86-32F2-4414-BFBA-00E784C79E07}">
      <dsp:nvSpPr>
        <dsp:cNvPr id="0" name=""/>
        <dsp:cNvSpPr/>
      </dsp:nvSpPr>
      <dsp:spPr>
        <a:xfrm>
          <a:off x="0" y="0"/>
          <a:ext cx="4038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7E3A11-3450-4BF6-9BAA-CE2D1B9AF52E}">
      <dsp:nvSpPr>
        <dsp:cNvPr id="0" name=""/>
        <dsp:cNvSpPr/>
      </dsp:nvSpPr>
      <dsp:spPr>
        <a:xfrm>
          <a:off x="0" y="0"/>
          <a:ext cx="4038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rtl="0">
            <a:lnSpc>
              <a:spcPct val="90000"/>
            </a:lnSpc>
            <a:spcBef>
              <a:spcPct val="0"/>
            </a:spcBef>
            <a:spcAft>
              <a:spcPct val="35000"/>
            </a:spcAft>
          </a:pPr>
          <a:r>
            <a:rPr lang="en-US" sz="3100" kern="1200" dirty="0" smtClean="0"/>
            <a:t>Pathological fractures</a:t>
          </a:r>
          <a:endParaRPr lang="en-US" sz="3100" kern="1200" dirty="0"/>
        </a:p>
      </dsp:txBody>
      <dsp:txXfrm>
        <a:off x="0" y="0"/>
        <a:ext cx="4038600" cy="1131490"/>
      </dsp:txXfrm>
    </dsp:sp>
    <dsp:sp modelId="{EF443C0C-7820-42A2-AE99-F5BD0FD4FBDD}">
      <dsp:nvSpPr>
        <dsp:cNvPr id="0" name=""/>
        <dsp:cNvSpPr/>
      </dsp:nvSpPr>
      <dsp:spPr>
        <a:xfrm>
          <a:off x="0" y="1131490"/>
          <a:ext cx="4038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078F8D-7043-4E5E-A3E1-D72CB849582E}">
      <dsp:nvSpPr>
        <dsp:cNvPr id="0" name=""/>
        <dsp:cNvSpPr/>
      </dsp:nvSpPr>
      <dsp:spPr>
        <a:xfrm>
          <a:off x="0" y="1131490"/>
          <a:ext cx="4038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rtl="0">
            <a:lnSpc>
              <a:spcPct val="90000"/>
            </a:lnSpc>
            <a:spcBef>
              <a:spcPct val="0"/>
            </a:spcBef>
            <a:spcAft>
              <a:spcPct val="35000"/>
            </a:spcAft>
          </a:pPr>
          <a:r>
            <a:rPr lang="en-US" sz="3100" kern="1200" dirty="0" smtClean="0"/>
            <a:t>Osteoporosis</a:t>
          </a:r>
          <a:endParaRPr lang="en-US" sz="3100" kern="1200" dirty="0"/>
        </a:p>
      </dsp:txBody>
      <dsp:txXfrm>
        <a:off x="0" y="1131490"/>
        <a:ext cx="4038600" cy="1131490"/>
      </dsp:txXfrm>
    </dsp:sp>
    <dsp:sp modelId="{F7795710-0F4A-4AA5-9D5A-E7104AAF6853}">
      <dsp:nvSpPr>
        <dsp:cNvPr id="0" name=""/>
        <dsp:cNvSpPr/>
      </dsp:nvSpPr>
      <dsp:spPr>
        <a:xfrm>
          <a:off x="0" y="2262981"/>
          <a:ext cx="4038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0E210A-8873-4FF4-A32A-088BCEE201E8}">
      <dsp:nvSpPr>
        <dsp:cNvPr id="0" name=""/>
        <dsp:cNvSpPr/>
      </dsp:nvSpPr>
      <dsp:spPr>
        <a:xfrm>
          <a:off x="0" y="2262981"/>
          <a:ext cx="4038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rtl="0">
            <a:lnSpc>
              <a:spcPct val="90000"/>
            </a:lnSpc>
            <a:spcBef>
              <a:spcPct val="0"/>
            </a:spcBef>
            <a:spcAft>
              <a:spcPct val="35000"/>
            </a:spcAft>
          </a:pPr>
          <a:r>
            <a:rPr lang="en-US" sz="3100" kern="1200" dirty="0" smtClean="0"/>
            <a:t>Bacterial organisms</a:t>
          </a:r>
          <a:endParaRPr lang="en-US" sz="3100" kern="1200" dirty="0"/>
        </a:p>
      </dsp:txBody>
      <dsp:txXfrm>
        <a:off x="0" y="2262981"/>
        <a:ext cx="4038600" cy="1131490"/>
      </dsp:txXfrm>
    </dsp:sp>
    <dsp:sp modelId="{8F902C19-89C0-46DA-A93B-B29BFAB20002}">
      <dsp:nvSpPr>
        <dsp:cNvPr id="0" name=""/>
        <dsp:cNvSpPr/>
      </dsp:nvSpPr>
      <dsp:spPr>
        <a:xfrm>
          <a:off x="0" y="3394472"/>
          <a:ext cx="40386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BBECB7-2E8E-4604-925C-6EF41CB32704}">
      <dsp:nvSpPr>
        <dsp:cNvPr id="0" name=""/>
        <dsp:cNvSpPr/>
      </dsp:nvSpPr>
      <dsp:spPr>
        <a:xfrm>
          <a:off x="0" y="3394472"/>
          <a:ext cx="40386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rtl="0">
            <a:lnSpc>
              <a:spcPct val="90000"/>
            </a:lnSpc>
            <a:spcBef>
              <a:spcPct val="0"/>
            </a:spcBef>
            <a:spcAft>
              <a:spcPct val="35000"/>
            </a:spcAft>
          </a:pPr>
          <a:r>
            <a:rPr lang="en-US" sz="3100" kern="1200" smtClean="0"/>
            <a:t>Procedural complications</a:t>
          </a:r>
          <a:endParaRPr lang="en-US" sz="3100" kern="1200"/>
        </a:p>
      </dsp:txBody>
      <dsp:txXfrm>
        <a:off x="0" y="3394472"/>
        <a:ext cx="4038600" cy="1131490"/>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7829D2-2889-472A-86DF-46EE7FE0B095}">
      <dsp:nvSpPr>
        <dsp:cNvPr id="0" name=""/>
        <dsp:cNvSpPr/>
      </dsp:nvSpPr>
      <dsp:spPr>
        <a:xfrm>
          <a:off x="0" y="595"/>
          <a:ext cx="4800600" cy="1439465"/>
        </a:xfrm>
        <a:prstGeom prst="roundRect">
          <a:avLst/>
        </a:prstGeom>
        <a:solidFill>
          <a:srgbClr val="33CC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en-US" sz="6000" b="1" kern="1200" dirty="0" smtClean="0"/>
            <a:t>ICD-9</a:t>
          </a:r>
          <a:endParaRPr lang="en-US" sz="6000" b="1" kern="1200" dirty="0"/>
        </a:p>
      </dsp:txBody>
      <dsp:txXfrm>
        <a:off x="0" y="595"/>
        <a:ext cx="4800600" cy="1439465"/>
      </dsp:txXfrm>
    </dsp:sp>
    <dsp:sp modelId="{955D08C2-1A39-42D1-9261-73FAEFE185F8}">
      <dsp:nvSpPr>
        <dsp:cNvPr id="0" name=""/>
        <dsp:cNvSpPr/>
      </dsp:nvSpPr>
      <dsp:spPr>
        <a:xfrm>
          <a:off x="0" y="1440060"/>
          <a:ext cx="4800600" cy="1725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19"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smtClean="0"/>
            <a:t>733.13, Pathologic fracture of vertebrae</a:t>
          </a:r>
          <a:endParaRPr lang="en-US" sz="2800" kern="1200" dirty="0"/>
        </a:p>
        <a:p>
          <a:pPr marL="285750" lvl="1" indent="-285750" algn="l" defTabSz="1244600">
            <a:lnSpc>
              <a:spcPct val="90000"/>
            </a:lnSpc>
            <a:spcBef>
              <a:spcPct val="0"/>
            </a:spcBef>
            <a:spcAft>
              <a:spcPct val="20000"/>
            </a:spcAft>
            <a:buChar char="••"/>
          </a:pPr>
          <a:r>
            <a:rPr lang="en-US" sz="2800" kern="1200" dirty="0" smtClean="0"/>
            <a:t>733.00, Osteoporosis, unspecified</a:t>
          </a:r>
        </a:p>
      </dsp:txBody>
      <dsp:txXfrm>
        <a:off x="0" y="1440060"/>
        <a:ext cx="4800600" cy="1725215"/>
      </dsp:txXfrm>
    </dsp:sp>
    <dsp:sp modelId="{593EA961-95A8-4796-BF91-54BE273624D2}">
      <dsp:nvSpPr>
        <dsp:cNvPr id="0" name=""/>
        <dsp:cNvSpPr/>
      </dsp:nvSpPr>
      <dsp:spPr>
        <a:xfrm>
          <a:off x="0" y="3165276"/>
          <a:ext cx="4800600" cy="1439465"/>
        </a:xfrm>
        <a:prstGeom prst="roundRect">
          <a:avLst/>
        </a:prstGeom>
        <a:solidFill>
          <a:srgbClr val="33CC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r>
            <a:rPr lang="en-US" sz="5400" b="1" kern="1200" dirty="0" smtClean="0"/>
            <a:t>ICD-10</a:t>
          </a:r>
          <a:endParaRPr lang="en-US" sz="5400" b="1" kern="1200" dirty="0"/>
        </a:p>
      </dsp:txBody>
      <dsp:txXfrm>
        <a:off x="0" y="3165276"/>
        <a:ext cx="4800600" cy="1439465"/>
      </dsp:txXfrm>
    </dsp:sp>
    <dsp:sp modelId="{BCE259E4-F38A-4D86-A86E-28B8681D92D2}">
      <dsp:nvSpPr>
        <dsp:cNvPr id="0" name=""/>
        <dsp:cNvSpPr/>
      </dsp:nvSpPr>
      <dsp:spPr>
        <a:xfrm>
          <a:off x="0" y="4604742"/>
          <a:ext cx="4800600" cy="1643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19"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smtClean="0"/>
            <a:t>M80.08XA, Age-related osteoporosis with current pathological fracture, vertebra(e), initial encounter</a:t>
          </a:r>
          <a:endParaRPr lang="en-US" sz="2800" kern="1200" dirty="0"/>
        </a:p>
      </dsp:txBody>
      <dsp:txXfrm>
        <a:off x="0" y="4604742"/>
        <a:ext cx="4800600" cy="1643062"/>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488127-0834-4DE3-8038-3347A661827D}">
      <dsp:nvSpPr>
        <dsp:cNvPr id="0" name=""/>
        <dsp:cNvSpPr/>
      </dsp:nvSpPr>
      <dsp:spPr>
        <a:xfrm>
          <a:off x="0" y="43680"/>
          <a:ext cx="8610600" cy="135252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dirty="0" smtClean="0"/>
            <a:t>M84.551A – Pathological fracture in neoplastic disease, right femur, initial encounter</a:t>
          </a:r>
          <a:endParaRPr lang="en-US" sz="3400" kern="1200" dirty="0"/>
        </a:p>
      </dsp:txBody>
      <dsp:txXfrm>
        <a:off x="0" y="43680"/>
        <a:ext cx="8610600" cy="1352520"/>
      </dsp:txXfrm>
    </dsp:sp>
    <dsp:sp modelId="{A94F0641-0A34-43D4-8BB4-9AA900CE7AD2}">
      <dsp:nvSpPr>
        <dsp:cNvPr id="0" name=""/>
        <dsp:cNvSpPr/>
      </dsp:nvSpPr>
      <dsp:spPr>
        <a:xfrm>
          <a:off x="0" y="1494120"/>
          <a:ext cx="8610600" cy="135252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dirty="0" smtClean="0"/>
            <a:t>C79.51 – Secondary malignant neoplasm of bone</a:t>
          </a:r>
          <a:endParaRPr lang="en-US" sz="3400" kern="1200" dirty="0"/>
        </a:p>
      </dsp:txBody>
      <dsp:txXfrm>
        <a:off x="0" y="1494120"/>
        <a:ext cx="8610600" cy="1352520"/>
      </dsp:txXfrm>
    </dsp:sp>
    <dsp:sp modelId="{A16EB0D6-261B-477C-A969-313AEF6A3410}">
      <dsp:nvSpPr>
        <dsp:cNvPr id="0" name=""/>
        <dsp:cNvSpPr/>
      </dsp:nvSpPr>
      <dsp:spPr>
        <a:xfrm>
          <a:off x="0" y="2944560"/>
          <a:ext cx="8610600" cy="135252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b="0" kern="1200" dirty="0" smtClean="0"/>
            <a:t>Z85.118 – Personal history of other malignant neoplasm of bronchus and lung</a:t>
          </a:r>
          <a:endParaRPr lang="en-US" sz="3400" b="0" kern="1200" dirty="0"/>
        </a:p>
      </dsp:txBody>
      <dsp:txXfrm>
        <a:off x="0" y="2944560"/>
        <a:ext cx="8610600" cy="1352520"/>
      </dsp:txXfrm>
    </dsp:sp>
    <dsp:sp modelId="{30F74DAD-2684-4DDD-AA32-C99007E6CDDD}">
      <dsp:nvSpPr>
        <dsp:cNvPr id="0" name=""/>
        <dsp:cNvSpPr/>
      </dsp:nvSpPr>
      <dsp:spPr>
        <a:xfrm>
          <a:off x="0" y="4395000"/>
          <a:ext cx="8610600" cy="135252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b="0" kern="1200" dirty="0" smtClean="0"/>
            <a:t>Z92.3 – Personal history of irradiation</a:t>
          </a:r>
          <a:endParaRPr lang="en-US" sz="3400" b="0" kern="1200" dirty="0"/>
        </a:p>
      </dsp:txBody>
      <dsp:txXfrm>
        <a:off x="0" y="4395000"/>
        <a:ext cx="8610600" cy="1352520"/>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C4991B-4781-4FB0-827E-9B5673BAC13A}">
      <dsp:nvSpPr>
        <dsp:cNvPr id="0" name=""/>
        <dsp:cNvSpPr/>
      </dsp:nvSpPr>
      <dsp:spPr>
        <a:xfrm>
          <a:off x="-6926726" y="-1067018"/>
          <a:ext cx="8306236" cy="8306236"/>
        </a:xfrm>
        <a:prstGeom prst="blockArc">
          <a:avLst>
            <a:gd name="adj1" fmla="val 18900000"/>
            <a:gd name="adj2" fmla="val 2700000"/>
            <a:gd name="adj3" fmla="val 260"/>
          </a:avLst>
        </a:pr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2AA8025-1C1B-4108-9309-FAF82F9E78A9}">
      <dsp:nvSpPr>
        <dsp:cNvPr id="0" name=""/>
        <dsp:cNvSpPr/>
      </dsp:nvSpPr>
      <dsp:spPr>
        <a:xfrm>
          <a:off x="838191" y="280588"/>
          <a:ext cx="7627599" cy="56092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5238" tIns="71120" rIns="71120" bIns="71120" numCol="1" spcCol="1270" anchor="ctr" anchorCtr="0">
          <a:noAutofit/>
        </a:bodyPr>
        <a:lstStyle/>
        <a:p>
          <a:pPr lvl="0" algn="l" defTabSz="1244600" rtl="0">
            <a:lnSpc>
              <a:spcPct val="90000"/>
            </a:lnSpc>
            <a:spcBef>
              <a:spcPct val="0"/>
            </a:spcBef>
            <a:spcAft>
              <a:spcPct val="35000"/>
            </a:spcAft>
          </a:pPr>
          <a:r>
            <a:rPr lang="en-US" sz="2800" b="0" i="0" kern="1200" smtClean="0"/>
            <a:t>N00-N08 Glomerular diseases</a:t>
          </a:r>
          <a:endParaRPr lang="en-US" sz="2800" b="0" i="0" kern="1200"/>
        </a:p>
      </dsp:txBody>
      <dsp:txXfrm>
        <a:off x="838191" y="280588"/>
        <a:ext cx="7627599" cy="560929"/>
      </dsp:txXfrm>
    </dsp:sp>
    <dsp:sp modelId="{F0686030-30DC-4A6C-8C63-194FAB4EB7EC}">
      <dsp:nvSpPr>
        <dsp:cNvPr id="0" name=""/>
        <dsp:cNvSpPr/>
      </dsp:nvSpPr>
      <dsp:spPr>
        <a:xfrm>
          <a:off x="129102" y="210472"/>
          <a:ext cx="701161" cy="701161"/>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89261C00-1774-47F8-8A1D-0DFF6EA91C9F}">
      <dsp:nvSpPr>
        <dsp:cNvPr id="0" name=""/>
        <dsp:cNvSpPr/>
      </dsp:nvSpPr>
      <dsp:spPr>
        <a:xfrm>
          <a:off x="1268069" y="1122476"/>
          <a:ext cx="7636020" cy="56092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5238" tIns="71120" rIns="71120" bIns="71120" numCol="1" spcCol="1270" anchor="ctr" anchorCtr="0">
          <a:noAutofit/>
        </a:bodyPr>
        <a:lstStyle/>
        <a:p>
          <a:pPr lvl="0" algn="l" defTabSz="1244600" rtl="0">
            <a:lnSpc>
              <a:spcPct val="90000"/>
            </a:lnSpc>
            <a:spcBef>
              <a:spcPct val="0"/>
            </a:spcBef>
            <a:spcAft>
              <a:spcPct val="35000"/>
            </a:spcAft>
          </a:pPr>
          <a:r>
            <a:rPr lang="en-US" sz="2800" b="0" i="0" kern="1200" dirty="0" smtClean="0"/>
            <a:t>N10-N16 Renal </a:t>
          </a:r>
          <a:r>
            <a:rPr lang="en-US" sz="2800" b="0" i="0" kern="1200" dirty="0" err="1" smtClean="0"/>
            <a:t>tubulo</a:t>
          </a:r>
          <a:r>
            <a:rPr lang="en-US" sz="2800" b="0" i="0" kern="1200" dirty="0" smtClean="0"/>
            <a:t>-interstitial diseases</a:t>
          </a:r>
          <a:endParaRPr lang="en-US" sz="2800" b="0" i="0" kern="1200" dirty="0"/>
        </a:p>
      </dsp:txBody>
      <dsp:txXfrm>
        <a:off x="1268069" y="1122476"/>
        <a:ext cx="7636020" cy="560929"/>
      </dsp:txXfrm>
    </dsp:sp>
    <dsp:sp modelId="{49DB0254-5730-4257-A8C8-E2686EF468BA}">
      <dsp:nvSpPr>
        <dsp:cNvPr id="0" name=""/>
        <dsp:cNvSpPr/>
      </dsp:nvSpPr>
      <dsp:spPr>
        <a:xfrm>
          <a:off x="637074" y="1052360"/>
          <a:ext cx="701161" cy="701161"/>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BFE3BAF-1BB7-4A22-9427-C921FB702CC3}">
      <dsp:nvSpPr>
        <dsp:cNvPr id="0" name=""/>
        <dsp:cNvSpPr/>
      </dsp:nvSpPr>
      <dsp:spPr>
        <a:xfrm>
          <a:off x="1295438" y="2029869"/>
          <a:ext cx="7641098" cy="56092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5238" tIns="63500" rIns="63500" bIns="63500" numCol="1" spcCol="1270" anchor="ctr" anchorCtr="0">
          <a:noAutofit/>
        </a:bodyPr>
        <a:lstStyle/>
        <a:p>
          <a:pPr lvl="0" algn="l" defTabSz="1111250" rtl="0">
            <a:lnSpc>
              <a:spcPct val="90000"/>
            </a:lnSpc>
            <a:spcBef>
              <a:spcPct val="0"/>
            </a:spcBef>
            <a:spcAft>
              <a:spcPct val="35000"/>
            </a:spcAft>
          </a:pPr>
          <a:r>
            <a:rPr lang="en-US" sz="2500" b="0" i="0" kern="1200" dirty="0" smtClean="0"/>
            <a:t>N17-N19 Acute kidney failure &amp; chronic kidney disease</a:t>
          </a:r>
          <a:endParaRPr lang="en-US" sz="2500" b="0" i="0" kern="1200" dirty="0"/>
        </a:p>
      </dsp:txBody>
      <dsp:txXfrm>
        <a:off x="1295438" y="2029869"/>
        <a:ext cx="7641098" cy="560929"/>
      </dsp:txXfrm>
    </dsp:sp>
    <dsp:sp modelId="{8296CD9A-5C17-41C0-B8E1-1AD04037F032}">
      <dsp:nvSpPr>
        <dsp:cNvPr id="0" name=""/>
        <dsp:cNvSpPr/>
      </dsp:nvSpPr>
      <dsp:spPr>
        <a:xfrm>
          <a:off x="915440" y="1893630"/>
          <a:ext cx="701161" cy="701161"/>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A568408-5774-43C8-A4C9-53A55BA58BDC}">
      <dsp:nvSpPr>
        <dsp:cNvPr id="0" name=""/>
        <dsp:cNvSpPr/>
      </dsp:nvSpPr>
      <dsp:spPr>
        <a:xfrm>
          <a:off x="1448308" y="2805635"/>
          <a:ext cx="7642789" cy="56092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5238" tIns="71120" rIns="71120" bIns="71120" numCol="1" spcCol="1270" anchor="ctr" anchorCtr="0">
          <a:noAutofit/>
        </a:bodyPr>
        <a:lstStyle/>
        <a:p>
          <a:pPr lvl="0" algn="l" defTabSz="1244600" rtl="0">
            <a:lnSpc>
              <a:spcPct val="90000"/>
            </a:lnSpc>
            <a:spcBef>
              <a:spcPct val="0"/>
            </a:spcBef>
            <a:spcAft>
              <a:spcPct val="35000"/>
            </a:spcAft>
          </a:pPr>
          <a:r>
            <a:rPr lang="en-US" sz="2800" b="0" i="0" kern="1200" smtClean="0"/>
            <a:t>N20-N23 Urolithiasis</a:t>
          </a:r>
          <a:endParaRPr lang="en-US" sz="2800" b="0" i="0" kern="1200"/>
        </a:p>
      </dsp:txBody>
      <dsp:txXfrm>
        <a:off x="1448308" y="2805635"/>
        <a:ext cx="7642789" cy="560929"/>
      </dsp:txXfrm>
    </dsp:sp>
    <dsp:sp modelId="{FD921ED5-39B4-4A97-A94F-F277B1722345}">
      <dsp:nvSpPr>
        <dsp:cNvPr id="0" name=""/>
        <dsp:cNvSpPr/>
      </dsp:nvSpPr>
      <dsp:spPr>
        <a:xfrm>
          <a:off x="1004320" y="2735519"/>
          <a:ext cx="701161" cy="701161"/>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0DE2C137-4E81-425B-9619-4E91435BB0F9}">
      <dsp:nvSpPr>
        <dsp:cNvPr id="0" name=""/>
        <dsp:cNvSpPr/>
      </dsp:nvSpPr>
      <dsp:spPr>
        <a:xfrm>
          <a:off x="1404713" y="3647523"/>
          <a:ext cx="7641098" cy="56092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5238" tIns="71120" rIns="71120" bIns="71120" numCol="1" spcCol="1270" anchor="ctr" anchorCtr="0">
          <a:noAutofit/>
        </a:bodyPr>
        <a:lstStyle/>
        <a:p>
          <a:pPr lvl="0" algn="l" defTabSz="1244600" rtl="0">
            <a:lnSpc>
              <a:spcPct val="90000"/>
            </a:lnSpc>
            <a:spcBef>
              <a:spcPct val="0"/>
            </a:spcBef>
            <a:spcAft>
              <a:spcPct val="35000"/>
            </a:spcAft>
          </a:pPr>
          <a:r>
            <a:rPr lang="en-US" sz="2800" b="0" i="0" kern="1200" smtClean="0"/>
            <a:t>N25-N29 Other disorders of kidney &amp; ureter</a:t>
          </a:r>
          <a:endParaRPr lang="en-US" sz="2800" b="0" i="0" kern="1200"/>
        </a:p>
      </dsp:txBody>
      <dsp:txXfrm>
        <a:off x="1404713" y="3647523"/>
        <a:ext cx="7641098" cy="560929"/>
      </dsp:txXfrm>
    </dsp:sp>
    <dsp:sp modelId="{4CD4E12C-82ED-4C1C-8DEE-81F30D380DC8}">
      <dsp:nvSpPr>
        <dsp:cNvPr id="0" name=""/>
        <dsp:cNvSpPr/>
      </dsp:nvSpPr>
      <dsp:spPr>
        <a:xfrm>
          <a:off x="915440" y="3577407"/>
          <a:ext cx="701161" cy="701161"/>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BEC9367-FC97-41D4-8D58-F54024471B46}">
      <dsp:nvSpPr>
        <dsp:cNvPr id="0" name=""/>
        <dsp:cNvSpPr/>
      </dsp:nvSpPr>
      <dsp:spPr>
        <a:xfrm>
          <a:off x="1268069" y="4488794"/>
          <a:ext cx="7636020" cy="56092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5238" tIns="71120" rIns="71120" bIns="71120" numCol="1" spcCol="1270" anchor="ctr" anchorCtr="0">
          <a:noAutofit/>
        </a:bodyPr>
        <a:lstStyle/>
        <a:p>
          <a:pPr lvl="0" algn="l" defTabSz="1244600" rtl="0">
            <a:lnSpc>
              <a:spcPct val="90000"/>
            </a:lnSpc>
            <a:spcBef>
              <a:spcPct val="0"/>
            </a:spcBef>
            <a:spcAft>
              <a:spcPct val="35000"/>
            </a:spcAft>
          </a:pPr>
          <a:r>
            <a:rPr lang="en-US" sz="2800" b="0" i="0" kern="1200" dirty="0" smtClean="0"/>
            <a:t>N30-N39 Other diseases of the urinary system</a:t>
          </a:r>
          <a:endParaRPr lang="en-US" sz="2800" b="0" i="0" kern="1200" dirty="0"/>
        </a:p>
      </dsp:txBody>
      <dsp:txXfrm>
        <a:off x="1268069" y="4488794"/>
        <a:ext cx="7636020" cy="560929"/>
      </dsp:txXfrm>
    </dsp:sp>
    <dsp:sp modelId="{FA52AC05-2197-483A-BB1A-0D9828710D5D}">
      <dsp:nvSpPr>
        <dsp:cNvPr id="0" name=""/>
        <dsp:cNvSpPr/>
      </dsp:nvSpPr>
      <dsp:spPr>
        <a:xfrm>
          <a:off x="637074" y="4418677"/>
          <a:ext cx="701161" cy="701161"/>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2D4A687-8236-4129-A052-6CC2F4335D17}">
      <dsp:nvSpPr>
        <dsp:cNvPr id="0" name=""/>
        <dsp:cNvSpPr/>
      </dsp:nvSpPr>
      <dsp:spPr>
        <a:xfrm>
          <a:off x="838191" y="5330682"/>
          <a:ext cx="7627599" cy="56092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5238" tIns="71120" rIns="71120" bIns="71120" numCol="1" spcCol="1270" anchor="ctr" anchorCtr="0">
          <a:noAutofit/>
        </a:bodyPr>
        <a:lstStyle/>
        <a:p>
          <a:pPr lvl="0" algn="l" defTabSz="1244600" rtl="0">
            <a:lnSpc>
              <a:spcPct val="90000"/>
            </a:lnSpc>
            <a:spcBef>
              <a:spcPct val="0"/>
            </a:spcBef>
            <a:spcAft>
              <a:spcPct val="35000"/>
            </a:spcAft>
          </a:pPr>
          <a:r>
            <a:rPr lang="en-US" sz="2800" b="0" i="0" kern="1200" dirty="0" smtClean="0"/>
            <a:t>N40-N53 Diseases of male genital organs</a:t>
          </a:r>
          <a:endParaRPr lang="en-US" sz="2800" b="0" i="0" kern="1200" dirty="0"/>
        </a:p>
      </dsp:txBody>
      <dsp:txXfrm>
        <a:off x="838191" y="5330682"/>
        <a:ext cx="7627599" cy="560929"/>
      </dsp:txXfrm>
    </dsp:sp>
    <dsp:sp modelId="{E401CA67-926A-4D5D-8245-2077F7123E97}">
      <dsp:nvSpPr>
        <dsp:cNvPr id="0" name=""/>
        <dsp:cNvSpPr/>
      </dsp:nvSpPr>
      <dsp:spPr>
        <a:xfrm>
          <a:off x="129102" y="5260566"/>
          <a:ext cx="701161" cy="701161"/>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EF2990-0FCB-4AF2-9344-6E4DA9A5549D}">
      <dsp:nvSpPr>
        <dsp:cNvPr id="0" name=""/>
        <dsp:cNvSpPr/>
      </dsp:nvSpPr>
      <dsp:spPr>
        <a:xfrm>
          <a:off x="0" y="16830"/>
          <a:ext cx="8839200" cy="1449629"/>
        </a:xfrm>
        <a:prstGeom prst="roundRect">
          <a:avLst/>
        </a:prstGeom>
        <a:solidFill>
          <a:srgbClr val="33CC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en-US" sz="6000" b="1" kern="1200" dirty="0" smtClean="0"/>
            <a:t>ICD-9</a:t>
          </a:r>
          <a:endParaRPr lang="en-US" sz="6000" b="1" kern="1200" dirty="0"/>
        </a:p>
      </dsp:txBody>
      <dsp:txXfrm>
        <a:off x="0" y="16830"/>
        <a:ext cx="8839200" cy="1449629"/>
      </dsp:txXfrm>
    </dsp:sp>
    <dsp:sp modelId="{58BFCF1E-D9E5-41C0-B8D4-801525456750}">
      <dsp:nvSpPr>
        <dsp:cNvPr id="0" name=""/>
        <dsp:cNvSpPr/>
      </dsp:nvSpPr>
      <dsp:spPr>
        <a:xfrm>
          <a:off x="0" y="1466459"/>
          <a:ext cx="8839200"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645"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smtClean="0"/>
            <a:t>610.1, Hypertrophy of breast</a:t>
          </a:r>
          <a:endParaRPr lang="en-US" sz="2800" kern="1200" dirty="0"/>
        </a:p>
      </dsp:txBody>
      <dsp:txXfrm>
        <a:off x="0" y="1466459"/>
        <a:ext cx="8839200" cy="695520"/>
      </dsp:txXfrm>
    </dsp:sp>
    <dsp:sp modelId="{4D64EF70-A5BA-4981-B92F-8C960D2D6401}">
      <dsp:nvSpPr>
        <dsp:cNvPr id="0" name=""/>
        <dsp:cNvSpPr/>
      </dsp:nvSpPr>
      <dsp:spPr>
        <a:xfrm>
          <a:off x="0" y="2161979"/>
          <a:ext cx="8839200" cy="1449629"/>
        </a:xfrm>
        <a:prstGeom prst="roundRect">
          <a:avLst/>
        </a:prstGeom>
        <a:solidFill>
          <a:srgbClr val="33CC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r>
            <a:rPr lang="en-US" sz="5400" b="1" kern="1200" dirty="0" smtClean="0"/>
            <a:t>ICD-10</a:t>
          </a:r>
          <a:endParaRPr lang="en-US" sz="5400" b="1" kern="1200" dirty="0"/>
        </a:p>
      </dsp:txBody>
      <dsp:txXfrm>
        <a:off x="0" y="2161979"/>
        <a:ext cx="8839200" cy="1449629"/>
      </dsp:txXfrm>
    </dsp:sp>
    <dsp:sp modelId="{81D8461D-E1A7-458D-99FD-E57D6A4CE137}">
      <dsp:nvSpPr>
        <dsp:cNvPr id="0" name=""/>
        <dsp:cNvSpPr/>
      </dsp:nvSpPr>
      <dsp:spPr>
        <a:xfrm>
          <a:off x="0" y="3611610"/>
          <a:ext cx="8839200" cy="208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645" tIns="53340" rIns="298704" bIns="53340" numCol="1" spcCol="1270" anchor="t" anchorCtr="0">
          <a:noAutofit/>
        </a:bodyPr>
        <a:lstStyle/>
        <a:p>
          <a:pPr marL="285750" lvl="1" indent="-285750" algn="l" defTabSz="1466850">
            <a:lnSpc>
              <a:spcPct val="90000"/>
            </a:lnSpc>
            <a:spcBef>
              <a:spcPct val="0"/>
            </a:spcBef>
            <a:spcAft>
              <a:spcPct val="20000"/>
            </a:spcAft>
            <a:buChar char="••"/>
          </a:pPr>
          <a:r>
            <a:rPr lang="en-US" sz="3300" kern="1200" smtClean="0"/>
            <a:t>N60.11, Diffuse cystic mastopathy of </a:t>
          </a:r>
          <a:r>
            <a:rPr lang="en-US" sz="3300" b="1" kern="1200" smtClean="0"/>
            <a:t>right</a:t>
          </a:r>
          <a:r>
            <a:rPr lang="en-US" sz="3300" kern="1200" smtClean="0"/>
            <a:t> breast</a:t>
          </a:r>
          <a:endParaRPr lang="en-US" sz="3300" kern="1200" dirty="0"/>
        </a:p>
        <a:p>
          <a:pPr marL="285750" lvl="1" indent="-285750" algn="l" defTabSz="1466850">
            <a:lnSpc>
              <a:spcPct val="90000"/>
            </a:lnSpc>
            <a:spcBef>
              <a:spcPct val="0"/>
            </a:spcBef>
            <a:spcAft>
              <a:spcPct val="20000"/>
            </a:spcAft>
            <a:buChar char="••"/>
          </a:pPr>
          <a:r>
            <a:rPr lang="en-US" sz="3300" kern="1200" dirty="0" smtClean="0"/>
            <a:t>N60.12, Diffuse cystic </a:t>
          </a:r>
          <a:r>
            <a:rPr lang="en-US" sz="3300" kern="1200" dirty="0" err="1" smtClean="0"/>
            <a:t>mastopathy</a:t>
          </a:r>
          <a:r>
            <a:rPr lang="en-US" sz="3300" kern="1200" dirty="0" smtClean="0"/>
            <a:t> of </a:t>
          </a:r>
          <a:r>
            <a:rPr lang="en-US" sz="3300" b="1" kern="1200" dirty="0" smtClean="0"/>
            <a:t>left</a:t>
          </a:r>
          <a:r>
            <a:rPr lang="en-US" sz="3300" kern="1200" dirty="0" smtClean="0"/>
            <a:t> breast</a:t>
          </a:r>
          <a:endParaRPr lang="en-US" sz="3300" kern="1200" dirty="0"/>
        </a:p>
      </dsp:txBody>
      <dsp:txXfrm>
        <a:off x="0" y="3611610"/>
        <a:ext cx="8839200" cy="2086560"/>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488127-0834-4DE3-8038-3347A661827D}">
      <dsp:nvSpPr>
        <dsp:cNvPr id="0" name=""/>
        <dsp:cNvSpPr/>
      </dsp:nvSpPr>
      <dsp:spPr>
        <a:xfrm>
          <a:off x="0" y="18299"/>
          <a:ext cx="8610600" cy="182988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lvl="0" algn="l" defTabSz="2044700" rtl="0">
            <a:lnSpc>
              <a:spcPct val="90000"/>
            </a:lnSpc>
            <a:spcBef>
              <a:spcPct val="0"/>
            </a:spcBef>
            <a:spcAft>
              <a:spcPct val="35000"/>
            </a:spcAft>
          </a:pPr>
          <a:r>
            <a:rPr lang="en-US" sz="4600" kern="1200" dirty="0" smtClean="0"/>
            <a:t>N17.0 – Acute kidney failure with tubular necrosis</a:t>
          </a:r>
          <a:endParaRPr lang="en-US" sz="4600" kern="1200" dirty="0"/>
        </a:p>
      </dsp:txBody>
      <dsp:txXfrm>
        <a:off x="0" y="18299"/>
        <a:ext cx="8610600" cy="1829880"/>
      </dsp:txXfrm>
    </dsp:sp>
    <dsp:sp modelId="{A94F0641-0A34-43D4-8BB4-9AA900CE7AD2}">
      <dsp:nvSpPr>
        <dsp:cNvPr id="0" name=""/>
        <dsp:cNvSpPr/>
      </dsp:nvSpPr>
      <dsp:spPr>
        <a:xfrm>
          <a:off x="0" y="1980660"/>
          <a:ext cx="8610600" cy="182988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lvl="0" algn="l" defTabSz="2044700" rtl="0">
            <a:lnSpc>
              <a:spcPct val="90000"/>
            </a:lnSpc>
            <a:spcBef>
              <a:spcPct val="0"/>
            </a:spcBef>
            <a:spcAft>
              <a:spcPct val="35000"/>
            </a:spcAft>
          </a:pPr>
          <a:r>
            <a:rPr lang="en-US" sz="4600" kern="1200" dirty="0" smtClean="0"/>
            <a:t>N40.1 – Enlarged prostate with lower urinary tract symptoms</a:t>
          </a:r>
          <a:endParaRPr lang="en-US" sz="4600" kern="1200" dirty="0"/>
        </a:p>
      </dsp:txBody>
      <dsp:txXfrm>
        <a:off x="0" y="1980660"/>
        <a:ext cx="8610600" cy="1829880"/>
      </dsp:txXfrm>
    </dsp:sp>
    <dsp:sp modelId="{A16EB0D6-261B-477C-A969-313AEF6A3410}">
      <dsp:nvSpPr>
        <dsp:cNvPr id="0" name=""/>
        <dsp:cNvSpPr/>
      </dsp:nvSpPr>
      <dsp:spPr>
        <a:xfrm>
          <a:off x="0" y="3943020"/>
          <a:ext cx="8610600" cy="182988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lvl="0" algn="l" defTabSz="2044700" rtl="0">
            <a:lnSpc>
              <a:spcPct val="90000"/>
            </a:lnSpc>
            <a:spcBef>
              <a:spcPct val="0"/>
            </a:spcBef>
            <a:spcAft>
              <a:spcPct val="35000"/>
            </a:spcAft>
          </a:pPr>
          <a:r>
            <a:rPr lang="en-US" sz="4600" b="0" kern="1200" dirty="0" smtClean="0"/>
            <a:t>N13.8 – Other obstructive and reflux </a:t>
          </a:r>
          <a:r>
            <a:rPr lang="en-US" sz="4600" b="0" kern="1200" dirty="0" err="1" smtClean="0"/>
            <a:t>uropathy</a:t>
          </a:r>
          <a:endParaRPr lang="en-US" sz="4600" b="0" kern="1200" dirty="0"/>
        </a:p>
      </dsp:txBody>
      <dsp:txXfrm>
        <a:off x="0" y="3943020"/>
        <a:ext cx="8610600" cy="1829880"/>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5AFFA4-C620-45F9-AC27-09FC585C024A}">
      <dsp:nvSpPr>
        <dsp:cNvPr id="0" name=""/>
        <dsp:cNvSpPr/>
      </dsp:nvSpPr>
      <dsp:spPr>
        <a:xfrm>
          <a:off x="185548" y="2450"/>
          <a:ext cx="7589084" cy="5608305"/>
        </a:xfrm>
        <a:prstGeom prst="rect">
          <a:avLst/>
        </a:prstGeom>
        <a:blipFill>
          <a:blip xmlns:r="http://schemas.openxmlformats.org/officeDocument/2006/relationships" r:embed="rId1">
            <a:extLst>
              <a:ext uri="{28A0092B-C50C-407E-A947-70E740481C1C}">
                <a14:useLocalDpi xmlns="" xmlns:a14="http://schemas.microsoft.com/office/drawing/2010/main" val="0"/>
              </a:ext>
            </a:extLst>
          </a:blip>
          <a:srcRect/>
          <a:stretch>
            <a:fillRect l="-5000" r="-5000"/>
          </a:stretch>
        </a:blipFill>
        <a:ln w="76200" cap="flat" cmpd="sng" algn="ctr">
          <a:solidFill>
            <a:srgbClr val="33CC33"/>
          </a:solidFill>
          <a:prstDash val="solid"/>
        </a:ln>
        <a:effectLst>
          <a:outerShdw blurRad="50800" dist="38100" dir="10800000" algn="r" rotWithShape="0">
            <a:prstClr val="black">
              <a:alpha val="40000"/>
            </a:prstClr>
          </a:outerShdw>
        </a:effectLst>
        <a:scene3d>
          <a:camera prst="orthographicFront"/>
          <a:lightRig rig="flat" dir="t"/>
        </a:scene3d>
        <a:sp3d z="-190500" extrusionH="12700">
          <a:bevelT/>
        </a:sp3d>
      </dsp:spPr>
      <dsp:style>
        <a:lnRef idx="2">
          <a:schemeClr val="accent1"/>
        </a:lnRef>
        <a:fillRef idx="1">
          <a:schemeClr val="lt1"/>
        </a:fillRef>
        <a:effectRef idx="0">
          <a:schemeClr val="accent1"/>
        </a:effectRef>
        <a:fontRef idx="minor">
          <a:schemeClr val="dk1"/>
        </a:fontRef>
      </dsp:style>
    </dsp:sp>
    <dsp:sp modelId="{FBD59D9D-99A4-4437-B0DD-8E4BD3B45069}">
      <dsp:nvSpPr>
        <dsp:cNvPr id="0" name=""/>
        <dsp:cNvSpPr/>
      </dsp:nvSpPr>
      <dsp:spPr>
        <a:xfrm>
          <a:off x="1401102" y="4513338"/>
          <a:ext cx="7176349" cy="1732611"/>
        </a:xfrm>
        <a:prstGeom prst="rect">
          <a:avLst/>
        </a:prstGeom>
        <a:solidFill>
          <a:srgbClr val="33CC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rtl="0">
            <a:lnSpc>
              <a:spcPct val="90000"/>
            </a:lnSpc>
            <a:spcBef>
              <a:spcPct val="0"/>
            </a:spcBef>
            <a:spcAft>
              <a:spcPct val="5000"/>
            </a:spcAft>
          </a:pPr>
          <a:r>
            <a:rPr lang="en-US" sz="2800" b="1" kern="1200" dirty="0" smtClean="0"/>
            <a:t>“A joint effort between the healthcare provider and the coder is essential to achieve complete and accurate documentation, code assignment, and reporting of diagnoses and procedures.”</a:t>
          </a:r>
          <a:endParaRPr lang="en-US" sz="2800" b="1" kern="1200" dirty="0"/>
        </a:p>
      </dsp:txBody>
      <dsp:txXfrm>
        <a:off x="1401102" y="4513338"/>
        <a:ext cx="7176349" cy="1732611"/>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9A586A-4A7B-4E8C-B334-0787F6E8E6CF}">
      <dsp:nvSpPr>
        <dsp:cNvPr id="0" name=""/>
        <dsp:cNvSpPr/>
      </dsp:nvSpPr>
      <dsp:spPr>
        <a:xfrm>
          <a:off x="0" y="0"/>
          <a:ext cx="8458200" cy="0"/>
        </a:xfrm>
        <a:prstGeom prst="line">
          <a:avLst/>
        </a:prstGeom>
        <a:solidFill>
          <a:schemeClr val="accent1">
            <a:hueOff val="0"/>
            <a:satOff val="0"/>
            <a:lumOff val="0"/>
            <a:alphaOff val="0"/>
          </a:schemeClr>
        </a:solidFill>
        <a:ln w="25400" cap="flat" cmpd="sng" algn="ctr">
          <a:solidFill>
            <a:srgbClr val="33CC33"/>
          </a:solidFill>
          <a:prstDash val="solid"/>
        </a:ln>
        <a:effectLst/>
      </dsp:spPr>
      <dsp:style>
        <a:lnRef idx="2">
          <a:scrgbClr r="0" g="0" b="0"/>
        </a:lnRef>
        <a:fillRef idx="1">
          <a:scrgbClr r="0" g="0" b="0"/>
        </a:fillRef>
        <a:effectRef idx="0">
          <a:scrgbClr r="0" g="0" b="0"/>
        </a:effectRef>
        <a:fontRef idx="minor">
          <a:schemeClr val="lt1"/>
        </a:fontRef>
      </dsp:style>
    </dsp:sp>
    <dsp:sp modelId="{957F975C-5F9F-4871-9302-6F67AFFBC342}">
      <dsp:nvSpPr>
        <dsp:cNvPr id="0" name=""/>
        <dsp:cNvSpPr/>
      </dsp:nvSpPr>
      <dsp:spPr>
        <a:xfrm>
          <a:off x="0" y="2530"/>
          <a:ext cx="8458200" cy="1725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ICD-10-CM Coder Training Manual, 2013 Edition</a:t>
          </a:r>
        </a:p>
        <a:p>
          <a:pPr lvl="0" algn="l" defTabSz="1244600">
            <a:lnSpc>
              <a:spcPct val="90000"/>
            </a:lnSpc>
            <a:spcBef>
              <a:spcPct val="0"/>
            </a:spcBef>
            <a:spcAft>
              <a:spcPct val="35000"/>
            </a:spcAft>
          </a:pPr>
          <a:r>
            <a:rPr lang="en-US" sz="2800" kern="1200" dirty="0" smtClean="0"/>
            <a:t>AHIMA Press</a:t>
          </a:r>
          <a:endParaRPr lang="en-US" sz="2800" kern="1200" dirty="0"/>
        </a:p>
      </dsp:txBody>
      <dsp:txXfrm>
        <a:off x="0" y="2530"/>
        <a:ext cx="8458200" cy="1725513"/>
      </dsp:txXfrm>
    </dsp:sp>
    <dsp:sp modelId="{DD5D7060-3BFE-424C-81AE-30B47C2986CE}">
      <dsp:nvSpPr>
        <dsp:cNvPr id="0" name=""/>
        <dsp:cNvSpPr/>
      </dsp:nvSpPr>
      <dsp:spPr>
        <a:xfrm>
          <a:off x="0" y="1728043"/>
          <a:ext cx="8458200" cy="0"/>
        </a:xfrm>
        <a:prstGeom prst="line">
          <a:avLst/>
        </a:prstGeom>
        <a:solidFill>
          <a:schemeClr val="accent1">
            <a:hueOff val="0"/>
            <a:satOff val="0"/>
            <a:lumOff val="0"/>
            <a:alphaOff val="0"/>
          </a:schemeClr>
        </a:solidFill>
        <a:ln w="25400" cap="flat" cmpd="sng" algn="ctr">
          <a:solidFill>
            <a:srgbClr val="33CC33"/>
          </a:solidFill>
          <a:prstDash val="solid"/>
        </a:ln>
        <a:effectLst/>
      </dsp:spPr>
      <dsp:style>
        <a:lnRef idx="2">
          <a:scrgbClr r="0" g="0" b="0"/>
        </a:lnRef>
        <a:fillRef idx="1">
          <a:scrgbClr r="0" g="0" b="0"/>
        </a:fillRef>
        <a:effectRef idx="0">
          <a:scrgbClr r="0" g="0" b="0"/>
        </a:effectRef>
        <a:fontRef idx="minor">
          <a:schemeClr val="lt1"/>
        </a:fontRef>
      </dsp:style>
    </dsp:sp>
    <dsp:sp modelId="{8A16BBF2-E380-4DBA-94F9-3CF388A032FA}">
      <dsp:nvSpPr>
        <dsp:cNvPr id="0" name=""/>
        <dsp:cNvSpPr/>
      </dsp:nvSpPr>
      <dsp:spPr>
        <a:xfrm>
          <a:off x="0" y="1728043"/>
          <a:ext cx="8458200" cy="1725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ICD-9-CM Coding: Theory and Practice with ICD-10, 2013/2014 Edition, Elsevier Saunders</a:t>
          </a:r>
          <a:endParaRPr lang="en-US" sz="2800" kern="1200" dirty="0"/>
        </a:p>
      </dsp:txBody>
      <dsp:txXfrm>
        <a:off x="0" y="1728043"/>
        <a:ext cx="8458200" cy="1725513"/>
      </dsp:txXfrm>
    </dsp:sp>
    <dsp:sp modelId="{BAB2D476-370F-40CC-8E12-D8EBE9CA112F}">
      <dsp:nvSpPr>
        <dsp:cNvPr id="0" name=""/>
        <dsp:cNvSpPr/>
      </dsp:nvSpPr>
      <dsp:spPr>
        <a:xfrm>
          <a:off x="0" y="3453556"/>
          <a:ext cx="8458200" cy="0"/>
        </a:xfrm>
        <a:prstGeom prst="line">
          <a:avLst/>
        </a:prstGeom>
        <a:solidFill>
          <a:schemeClr val="accent1">
            <a:hueOff val="0"/>
            <a:satOff val="0"/>
            <a:lumOff val="0"/>
            <a:alphaOff val="0"/>
          </a:schemeClr>
        </a:solidFill>
        <a:ln w="25400" cap="flat" cmpd="sng" algn="ctr">
          <a:solidFill>
            <a:srgbClr val="33CC33"/>
          </a:solidFill>
          <a:prstDash val="solid"/>
        </a:ln>
        <a:effectLst/>
      </dsp:spPr>
      <dsp:style>
        <a:lnRef idx="2">
          <a:scrgbClr r="0" g="0" b="0"/>
        </a:lnRef>
        <a:fillRef idx="1">
          <a:scrgbClr r="0" g="0" b="0"/>
        </a:fillRef>
        <a:effectRef idx="0">
          <a:scrgbClr r="0" g="0" b="0"/>
        </a:effectRef>
        <a:fontRef idx="minor">
          <a:schemeClr val="lt1"/>
        </a:fontRef>
      </dsp:style>
    </dsp:sp>
    <dsp:sp modelId="{97EA24C9-9F0E-4E79-896F-83C53134A99D}">
      <dsp:nvSpPr>
        <dsp:cNvPr id="0" name=""/>
        <dsp:cNvSpPr/>
      </dsp:nvSpPr>
      <dsp:spPr>
        <a:xfrm>
          <a:off x="0" y="3453556"/>
          <a:ext cx="8458200" cy="1725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ICD-10-CM Official Guidelines for Coding and Reporting, 2013</a:t>
          </a:r>
          <a:endParaRPr lang="en-US" sz="2800" kern="1200" dirty="0"/>
        </a:p>
      </dsp:txBody>
      <dsp:txXfrm>
        <a:off x="0" y="3453556"/>
        <a:ext cx="8458200" cy="172551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D01213-61C9-4E76-9326-A041CF0C266B}">
      <dsp:nvSpPr>
        <dsp:cNvPr id="0" name=""/>
        <dsp:cNvSpPr/>
      </dsp:nvSpPr>
      <dsp:spPr>
        <a:xfrm>
          <a:off x="1381" y="70398"/>
          <a:ext cx="6093237" cy="275480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t>5-year-old female seen for acute ear pain.  Exam reveals left acute serous otitis media.  Further exam revealed a total perforated tympanic membrane of the right ear due to chronic otitis media.  What is the correct diagnosis code(s)?</a:t>
          </a:r>
          <a:endParaRPr lang="en-US" sz="2800" b="1" kern="1200" dirty="0"/>
        </a:p>
      </dsp:txBody>
      <dsp:txXfrm>
        <a:off x="1381" y="70398"/>
        <a:ext cx="6093237" cy="275480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488127-0834-4DE3-8038-3347A661827D}">
      <dsp:nvSpPr>
        <dsp:cNvPr id="0" name=""/>
        <dsp:cNvSpPr/>
      </dsp:nvSpPr>
      <dsp:spPr>
        <a:xfrm>
          <a:off x="0" y="16439"/>
          <a:ext cx="8610600" cy="114192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H65.02 – Acute serous otitis media, left ear</a:t>
          </a:r>
          <a:endParaRPr lang="en-US" sz="2800" kern="1200" dirty="0"/>
        </a:p>
      </dsp:txBody>
      <dsp:txXfrm>
        <a:off x="0" y="16439"/>
        <a:ext cx="8610600" cy="1141920"/>
      </dsp:txXfrm>
    </dsp:sp>
    <dsp:sp modelId="{A94F0641-0A34-43D4-8BB4-9AA900CE7AD2}">
      <dsp:nvSpPr>
        <dsp:cNvPr id="0" name=""/>
        <dsp:cNvSpPr/>
      </dsp:nvSpPr>
      <dsp:spPr>
        <a:xfrm>
          <a:off x="0" y="1334040"/>
          <a:ext cx="8610600" cy="114192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H66.91 – Otitis media, unspecified, right ear</a:t>
          </a:r>
          <a:endParaRPr lang="en-US" sz="2800" kern="1200" dirty="0"/>
        </a:p>
      </dsp:txBody>
      <dsp:txXfrm>
        <a:off x="0" y="1334040"/>
        <a:ext cx="8610600" cy="1141920"/>
      </dsp:txXfrm>
    </dsp:sp>
    <dsp:sp modelId="{A16EB0D6-261B-477C-A969-313AEF6A3410}">
      <dsp:nvSpPr>
        <dsp:cNvPr id="0" name=""/>
        <dsp:cNvSpPr/>
      </dsp:nvSpPr>
      <dsp:spPr>
        <a:xfrm>
          <a:off x="0" y="2651640"/>
          <a:ext cx="8610600" cy="114192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0" kern="1200" dirty="0" smtClean="0"/>
            <a:t>H72.821 – Total perforations of tympanic membrane, right ear</a:t>
          </a:r>
          <a:endParaRPr lang="en-US" sz="2800" b="0" kern="1200" dirty="0"/>
        </a:p>
      </dsp:txBody>
      <dsp:txXfrm>
        <a:off x="0" y="2651640"/>
        <a:ext cx="8610600" cy="114192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9E2BB6-D68F-4B49-8F09-FCC030616A6C}">
      <dsp:nvSpPr>
        <dsp:cNvPr id="0" name=""/>
        <dsp:cNvSpPr/>
      </dsp:nvSpPr>
      <dsp:spPr>
        <a:xfrm>
          <a:off x="0" y="0"/>
          <a:ext cx="4638260" cy="4648200"/>
        </a:xfrm>
        <a:prstGeom prst="triangle">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4A5F4B7-88E8-4630-8073-17C1E30C69B4}">
      <dsp:nvSpPr>
        <dsp:cNvPr id="0" name=""/>
        <dsp:cNvSpPr/>
      </dsp:nvSpPr>
      <dsp:spPr>
        <a:xfrm>
          <a:off x="2319130" y="465273"/>
          <a:ext cx="3014869" cy="1652289"/>
        </a:xfrm>
        <a:prstGeom prst="roundRect">
          <a:avLst/>
        </a:prstGeom>
        <a:solidFill>
          <a:schemeClr val="lt1">
            <a:alpha val="90000"/>
            <a:hueOff val="0"/>
            <a:satOff val="0"/>
            <a:lumOff val="0"/>
            <a:alphaOff val="0"/>
          </a:schemeClr>
        </a:solidFill>
        <a:ln w="9525" cap="flat" cmpd="sng" algn="ctr">
          <a:solidFill>
            <a:schemeClr val="accent2">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dirty="0" smtClean="0"/>
            <a:t>Terminology updates</a:t>
          </a:r>
          <a:endParaRPr lang="en-US" sz="3600" kern="1200" dirty="0"/>
        </a:p>
      </dsp:txBody>
      <dsp:txXfrm>
        <a:off x="2319130" y="465273"/>
        <a:ext cx="3014869" cy="1652289"/>
      </dsp:txXfrm>
    </dsp:sp>
    <dsp:sp modelId="{DE184A03-AA68-4BE3-B6BE-E65C7E415F7E}">
      <dsp:nvSpPr>
        <dsp:cNvPr id="0" name=""/>
        <dsp:cNvSpPr/>
      </dsp:nvSpPr>
      <dsp:spPr>
        <a:xfrm>
          <a:off x="2319130" y="2324100"/>
          <a:ext cx="3014869" cy="1652289"/>
        </a:xfrm>
        <a:prstGeom prst="roundRect">
          <a:avLst/>
        </a:prstGeom>
        <a:solidFill>
          <a:schemeClr val="lt1">
            <a:alpha val="90000"/>
            <a:hueOff val="0"/>
            <a:satOff val="0"/>
            <a:lumOff val="0"/>
            <a:alphaOff val="0"/>
          </a:schemeClr>
        </a:solidFill>
        <a:ln w="9525" cap="flat" cmpd="sng" algn="ctr">
          <a:solidFill>
            <a:schemeClr val="accent2">
              <a:alpha val="90000"/>
              <a:hueOff val="0"/>
              <a:satOff val="0"/>
              <a:lumOff val="0"/>
              <a:alphaOff val="-4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dirty="0" smtClean="0"/>
            <a:t>Classification changes</a:t>
          </a:r>
          <a:endParaRPr lang="en-US" sz="3600" kern="1200" dirty="0"/>
        </a:p>
      </dsp:txBody>
      <dsp:txXfrm>
        <a:off x="2319130" y="2324100"/>
        <a:ext cx="3014869" cy="165228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A7EFB6-0969-4030-9EE9-5E2CAD182CFA}">
      <dsp:nvSpPr>
        <dsp:cNvPr id="0" name=""/>
        <dsp:cNvSpPr/>
      </dsp:nvSpPr>
      <dsp:spPr>
        <a:xfrm>
          <a:off x="0" y="575774"/>
          <a:ext cx="8229600" cy="18553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638708" tIns="791464" rIns="638708" bIns="199136" numCol="1" spcCol="1270" anchor="t" anchorCtr="0">
          <a:noAutofit/>
        </a:bodyPr>
        <a:lstStyle/>
        <a:p>
          <a:pPr marL="285750" lvl="1" indent="-285750" algn="l" defTabSz="1244600">
            <a:lnSpc>
              <a:spcPct val="90000"/>
            </a:lnSpc>
            <a:spcBef>
              <a:spcPct val="0"/>
            </a:spcBef>
            <a:spcAft>
              <a:spcPct val="15000"/>
            </a:spcAft>
            <a:buChar char="••"/>
          </a:pPr>
          <a:r>
            <a:rPr lang="en-US" sz="2800" b="1" kern="1200" smtClean="0"/>
            <a:t>8 Weeks</a:t>
          </a:r>
          <a:endParaRPr lang="en-US" sz="2800" b="1" kern="1200" dirty="0"/>
        </a:p>
        <a:p>
          <a:pPr marL="285750" lvl="1" indent="-285750" algn="l" defTabSz="1244600">
            <a:lnSpc>
              <a:spcPct val="90000"/>
            </a:lnSpc>
            <a:spcBef>
              <a:spcPct val="0"/>
            </a:spcBef>
            <a:spcAft>
              <a:spcPct val="15000"/>
            </a:spcAft>
            <a:buChar char="••"/>
          </a:pPr>
          <a:r>
            <a:rPr lang="en-US" sz="2800" b="1" kern="1200" dirty="0" smtClean="0">
              <a:latin typeface="+mn-lt"/>
            </a:rPr>
            <a:t>410 - Acute myocardial infarction</a:t>
          </a:r>
          <a:endParaRPr lang="en-US" sz="2800" kern="1200" dirty="0"/>
        </a:p>
      </dsp:txBody>
      <dsp:txXfrm>
        <a:off x="0" y="575774"/>
        <a:ext cx="8229600" cy="1855350"/>
      </dsp:txXfrm>
    </dsp:sp>
    <dsp:sp modelId="{E0B09282-62CB-48C4-AF6E-D5FE8BA724E0}">
      <dsp:nvSpPr>
        <dsp:cNvPr id="0" name=""/>
        <dsp:cNvSpPr/>
      </dsp:nvSpPr>
      <dsp:spPr>
        <a:xfrm>
          <a:off x="411480" y="14894"/>
          <a:ext cx="5760720" cy="1121760"/>
        </a:xfrm>
        <a:prstGeom prst="roundRect">
          <a:avLst/>
        </a:prstGeom>
        <a:solidFill>
          <a:srgbClr val="33CC33"/>
        </a:solidFill>
        <a:ln>
          <a:noFill/>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lvl="0" algn="l" defTabSz="1422400">
            <a:lnSpc>
              <a:spcPct val="90000"/>
            </a:lnSpc>
            <a:spcBef>
              <a:spcPct val="0"/>
            </a:spcBef>
            <a:spcAft>
              <a:spcPct val="35000"/>
            </a:spcAft>
          </a:pPr>
          <a:r>
            <a:rPr lang="en-US" sz="3200" kern="1200" dirty="0" smtClean="0"/>
            <a:t>ICD-9</a:t>
          </a:r>
          <a:endParaRPr lang="en-US" sz="3200" kern="1200" dirty="0"/>
        </a:p>
      </dsp:txBody>
      <dsp:txXfrm>
        <a:off x="411480" y="14894"/>
        <a:ext cx="5760720" cy="1121760"/>
      </dsp:txXfrm>
    </dsp:sp>
    <dsp:sp modelId="{80CE6961-D9A1-44B2-8676-C09B1508FD52}">
      <dsp:nvSpPr>
        <dsp:cNvPr id="0" name=""/>
        <dsp:cNvSpPr/>
      </dsp:nvSpPr>
      <dsp:spPr>
        <a:xfrm>
          <a:off x="0" y="3197205"/>
          <a:ext cx="8229600" cy="22743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5400000" algn="t"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638708" tIns="791464" rIns="638708" bIns="199136" numCol="1" spcCol="1270" anchor="t" anchorCtr="0">
          <a:noAutofit/>
        </a:bodyPr>
        <a:lstStyle/>
        <a:p>
          <a:pPr marL="285750" lvl="1" indent="-285750" algn="l" defTabSz="1244600">
            <a:lnSpc>
              <a:spcPct val="90000"/>
            </a:lnSpc>
            <a:spcBef>
              <a:spcPct val="0"/>
            </a:spcBef>
            <a:spcAft>
              <a:spcPct val="15000"/>
            </a:spcAft>
            <a:buChar char="••"/>
          </a:pPr>
          <a:r>
            <a:rPr lang="en-US" sz="2800" b="1" kern="1200" smtClean="0"/>
            <a:t>4 Weeks</a:t>
          </a:r>
          <a:endParaRPr lang="en-US" sz="2800" b="1" kern="1200" dirty="0"/>
        </a:p>
        <a:p>
          <a:pPr marL="285750" lvl="1" indent="-285750" algn="l" defTabSz="1244600">
            <a:lnSpc>
              <a:spcPct val="90000"/>
            </a:lnSpc>
            <a:spcBef>
              <a:spcPct val="0"/>
            </a:spcBef>
            <a:spcAft>
              <a:spcPct val="15000"/>
            </a:spcAft>
            <a:buChar char="••"/>
          </a:pPr>
          <a:r>
            <a:rPr lang="en-US" sz="2800" b="1" kern="1200" smtClean="0">
              <a:latin typeface="+mn-lt"/>
            </a:rPr>
            <a:t>I21 – ST elevation (STEMI) and non-ST elevation (NSTEMI) myocardial infarction</a:t>
          </a:r>
          <a:endParaRPr lang="en-US" sz="2800" kern="1200" dirty="0"/>
        </a:p>
      </dsp:txBody>
      <dsp:txXfrm>
        <a:off x="0" y="3197205"/>
        <a:ext cx="8229600" cy="2274300"/>
      </dsp:txXfrm>
    </dsp:sp>
    <dsp:sp modelId="{AF710F17-3CD6-49A3-B99B-9893B477D2DD}">
      <dsp:nvSpPr>
        <dsp:cNvPr id="0" name=""/>
        <dsp:cNvSpPr/>
      </dsp:nvSpPr>
      <dsp:spPr>
        <a:xfrm>
          <a:off x="411480" y="2636324"/>
          <a:ext cx="5760720" cy="1121760"/>
        </a:xfrm>
        <a:prstGeom prst="roundRect">
          <a:avLst/>
        </a:prstGeom>
        <a:solidFill>
          <a:srgbClr val="33CC33"/>
        </a:solidFill>
        <a:ln>
          <a:noFill/>
        </a:ln>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lvl="0" algn="l" defTabSz="1422400">
            <a:lnSpc>
              <a:spcPct val="90000"/>
            </a:lnSpc>
            <a:spcBef>
              <a:spcPct val="0"/>
            </a:spcBef>
            <a:spcAft>
              <a:spcPct val="35000"/>
            </a:spcAft>
          </a:pPr>
          <a:r>
            <a:rPr lang="en-US" sz="3200" kern="1200" dirty="0" smtClean="0"/>
            <a:t>ICD-10</a:t>
          </a:r>
          <a:endParaRPr lang="en-US" sz="3200" kern="1200" dirty="0"/>
        </a:p>
      </dsp:txBody>
      <dsp:txXfrm>
        <a:off x="411480" y="2636324"/>
        <a:ext cx="5760720" cy="112176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3323AC-3DD0-4AE1-9A4A-F5857F14DCA9}">
      <dsp:nvSpPr>
        <dsp:cNvPr id="0" name=""/>
        <dsp:cNvSpPr/>
      </dsp:nvSpPr>
      <dsp:spPr>
        <a:xfrm rot="5400000">
          <a:off x="5148315" y="-1750564"/>
          <a:ext cx="1724680" cy="565708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410.01, Acute myocardial infarction of anterolateral wall, initial episode of care</a:t>
          </a:r>
          <a:endParaRPr lang="en-US" sz="2800" kern="1200" dirty="0"/>
        </a:p>
      </dsp:txBody>
      <dsp:txXfrm rot="5400000">
        <a:off x="5148315" y="-1750564"/>
        <a:ext cx="1724680" cy="5657088"/>
      </dsp:txXfrm>
    </dsp:sp>
    <dsp:sp modelId="{98A65EB4-2D61-443C-9B10-09FCDECA8E2C}">
      <dsp:nvSpPr>
        <dsp:cNvPr id="0" name=""/>
        <dsp:cNvSpPr/>
      </dsp:nvSpPr>
      <dsp:spPr>
        <a:xfrm>
          <a:off x="0" y="53"/>
          <a:ext cx="3182112" cy="2155850"/>
        </a:xfrm>
        <a:prstGeom prst="roundRect">
          <a:avLst/>
        </a:prstGeom>
        <a:solidFill>
          <a:srgbClr val="33CC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en-US" sz="6000" b="1" kern="1200" dirty="0" smtClean="0"/>
            <a:t>ICD-9</a:t>
          </a:r>
          <a:endParaRPr lang="en-US" sz="6000" b="1" kern="1200" dirty="0"/>
        </a:p>
      </dsp:txBody>
      <dsp:txXfrm>
        <a:off x="0" y="53"/>
        <a:ext cx="3182112" cy="2155850"/>
      </dsp:txXfrm>
    </dsp:sp>
    <dsp:sp modelId="{1A32D8EE-E7D2-48C4-B5C7-04CB8C2CAEA8}">
      <dsp:nvSpPr>
        <dsp:cNvPr id="0" name=""/>
        <dsp:cNvSpPr/>
      </dsp:nvSpPr>
      <dsp:spPr>
        <a:xfrm rot="5400000">
          <a:off x="5148315" y="513077"/>
          <a:ext cx="1724680" cy="565708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I21.09, ST elevation (STEMI) myocardial infarction involving other coronary artery of anterior wall</a:t>
          </a:r>
          <a:endParaRPr lang="en-US" sz="2800" kern="1200" dirty="0"/>
        </a:p>
      </dsp:txBody>
      <dsp:txXfrm rot="5400000">
        <a:off x="5148315" y="513077"/>
        <a:ext cx="1724680" cy="5657088"/>
      </dsp:txXfrm>
    </dsp:sp>
    <dsp:sp modelId="{58F3A00C-FCD4-40A0-88E9-87377C8A0402}">
      <dsp:nvSpPr>
        <dsp:cNvPr id="0" name=""/>
        <dsp:cNvSpPr/>
      </dsp:nvSpPr>
      <dsp:spPr>
        <a:xfrm>
          <a:off x="0" y="2263696"/>
          <a:ext cx="3182112" cy="2155850"/>
        </a:xfrm>
        <a:prstGeom prst="roundRect">
          <a:avLst/>
        </a:prstGeom>
        <a:solidFill>
          <a:srgbClr val="33CC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r>
            <a:rPr lang="en-US" sz="5400" b="1" kern="1200" dirty="0" smtClean="0"/>
            <a:t>ICD-10</a:t>
          </a:r>
          <a:endParaRPr lang="en-US" sz="5400" b="1" kern="1200" dirty="0"/>
        </a:p>
      </dsp:txBody>
      <dsp:txXfrm>
        <a:off x="0" y="2263696"/>
        <a:ext cx="3182112" cy="215585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008152-F006-46F1-8996-B5B678183177}">
      <dsp:nvSpPr>
        <dsp:cNvPr id="0" name=""/>
        <dsp:cNvSpPr/>
      </dsp:nvSpPr>
      <dsp:spPr>
        <a:xfrm>
          <a:off x="175" y="0"/>
          <a:ext cx="4271760" cy="5486400"/>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b="1" kern="1200" dirty="0" smtClean="0">
              <a:effectLst/>
            </a:rPr>
            <a:t>ICD-9</a:t>
          </a:r>
          <a:endParaRPr lang="en-US" sz="5400" b="1" kern="1200" dirty="0">
            <a:effectLst/>
          </a:endParaRPr>
        </a:p>
      </dsp:txBody>
      <dsp:txXfrm>
        <a:off x="175" y="0"/>
        <a:ext cx="4271760" cy="1645920"/>
      </dsp:txXfrm>
    </dsp:sp>
    <dsp:sp modelId="{A5005805-ABC2-4BDB-8702-B37A1727FDB2}">
      <dsp:nvSpPr>
        <dsp:cNvPr id="0" name=""/>
        <dsp:cNvSpPr/>
      </dsp:nvSpPr>
      <dsp:spPr>
        <a:xfrm>
          <a:off x="158290" y="1615329"/>
          <a:ext cx="3959316" cy="1303010"/>
        </a:xfrm>
        <a:prstGeom prst="roundRect">
          <a:avLst>
            <a:gd name="adj" fmla="val 10000"/>
          </a:avLst>
        </a:prstGeom>
        <a:solidFill>
          <a:srgbClr val="33CC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en-US" sz="2800" b="0" kern="1200" dirty="0" smtClean="0"/>
            <a:t>402.91, Unspecified hypertensive heart disease with heart failure</a:t>
          </a:r>
          <a:endParaRPr lang="en-US" sz="2800" b="0" kern="1200" dirty="0"/>
        </a:p>
      </dsp:txBody>
      <dsp:txXfrm>
        <a:off x="158290" y="1615329"/>
        <a:ext cx="3959316" cy="1303010"/>
      </dsp:txXfrm>
    </dsp:sp>
    <dsp:sp modelId="{0C226CB7-D334-41F4-AAC6-F2FC1FE44F1C}">
      <dsp:nvSpPr>
        <dsp:cNvPr id="0" name=""/>
        <dsp:cNvSpPr/>
      </dsp:nvSpPr>
      <dsp:spPr>
        <a:xfrm>
          <a:off x="156397" y="2973068"/>
          <a:ext cx="3959316" cy="1284516"/>
        </a:xfrm>
        <a:prstGeom prst="roundRect">
          <a:avLst>
            <a:gd name="adj" fmla="val 10000"/>
          </a:avLst>
        </a:prstGeom>
        <a:solidFill>
          <a:srgbClr val="33CC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en-US" sz="2800" b="0" kern="1200" dirty="0" smtClean="0"/>
            <a:t>428.40, Combined systolic &amp; diastolic heart failure, unspecified</a:t>
          </a:r>
        </a:p>
      </dsp:txBody>
      <dsp:txXfrm>
        <a:off x="156397" y="2973068"/>
        <a:ext cx="3959316" cy="1284516"/>
      </dsp:txXfrm>
    </dsp:sp>
    <dsp:sp modelId="{9AFA386D-D3AB-4865-9CE3-A1484BB8E7F2}">
      <dsp:nvSpPr>
        <dsp:cNvPr id="0" name=""/>
        <dsp:cNvSpPr/>
      </dsp:nvSpPr>
      <dsp:spPr>
        <a:xfrm>
          <a:off x="156397" y="4356285"/>
          <a:ext cx="3959316" cy="854443"/>
        </a:xfrm>
        <a:prstGeom prst="roundRect">
          <a:avLst>
            <a:gd name="adj" fmla="val 10000"/>
          </a:avLst>
        </a:prstGeom>
        <a:solidFill>
          <a:srgbClr val="33CC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en-US" sz="2800" b="0" kern="1200" dirty="0" smtClean="0"/>
            <a:t>428.0, Congestive heart failure, unspecified</a:t>
          </a:r>
        </a:p>
      </dsp:txBody>
      <dsp:txXfrm>
        <a:off x="156397" y="4356285"/>
        <a:ext cx="3959316" cy="854443"/>
      </dsp:txXfrm>
    </dsp:sp>
    <dsp:sp modelId="{65751EA1-CC9F-42CC-8E53-A332C446470B}">
      <dsp:nvSpPr>
        <dsp:cNvPr id="0" name=""/>
        <dsp:cNvSpPr/>
      </dsp:nvSpPr>
      <dsp:spPr>
        <a:xfrm>
          <a:off x="4525461" y="0"/>
          <a:ext cx="4084963" cy="5486400"/>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b="1" kern="1200" dirty="0" smtClean="0">
              <a:effectLst/>
            </a:rPr>
            <a:t>ICD-10</a:t>
          </a:r>
          <a:endParaRPr lang="en-US" sz="4800" b="1" kern="1200" dirty="0">
            <a:effectLst/>
          </a:endParaRPr>
        </a:p>
      </dsp:txBody>
      <dsp:txXfrm>
        <a:off x="4525461" y="0"/>
        <a:ext cx="4084963" cy="1645920"/>
      </dsp:txXfrm>
    </dsp:sp>
    <dsp:sp modelId="{515FD88C-8829-424B-BD8C-6A26371461F4}">
      <dsp:nvSpPr>
        <dsp:cNvPr id="0" name=""/>
        <dsp:cNvSpPr/>
      </dsp:nvSpPr>
      <dsp:spPr>
        <a:xfrm>
          <a:off x="4588284" y="1647244"/>
          <a:ext cx="3959316" cy="1692815"/>
        </a:xfrm>
        <a:prstGeom prst="roundRect">
          <a:avLst>
            <a:gd name="adj" fmla="val 10000"/>
          </a:avLst>
        </a:prstGeom>
        <a:solidFill>
          <a:srgbClr val="33CC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en-US" sz="2800" b="0" kern="1200" dirty="0" smtClean="0"/>
            <a:t>I11.0, Hypertensive heart disease with heart failure</a:t>
          </a:r>
          <a:endParaRPr lang="en-US" sz="2800" b="0" kern="1200" dirty="0"/>
        </a:p>
      </dsp:txBody>
      <dsp:txXfrm>
        <a:off x="4588284" y="1647244"/>
        <a:ext cx="3959316" cy="1692815"/>
      </dsp:txXfrm>
    </dsp:sp>
    <dsp:sp modelId="{62FA0CEF-15A2-4981-8314-3D8404775348}">
      <dsp:nvSpPr>
        <dsp:cNvPr id="0" name=""/>
        <dsp:cNvSpPr/>
      </dsp:nvSpPr>
      <dsp:spPr>
        <a:xfrm>
          <a:off x="4588284" y="3517939"/>
          <a:ext cx="3959316" cy="1692815"/>
        </a:xfrm>
        <a:prstGeom prst="roundRect">
          <a:avLst>
            <a:gd name="adj" fmla="val 10000"/>
          </a:avLst>
        </a:prstGeom>
        <a:solidFill>
          <a:srgbClr val="33CC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en-US" sz="2800" b="0" kern="1200" dirty="0" smtClean="0"/>
            <a:t>I50.40, Unspecified combined systolic (congestive) and diastolic (congestive) heart failure</a:t>
          </a:r>
          <a:endParaRPr lang="en-US" sz="2800" b="0" kern="1200" dirty="0"/>
        </a:p>
      </dsp:txBody>
      <dsp:txXfrm>
        <a:off x="4588284" y="3517939"/>
        <a:ext cx="3959316" cy="1692815"/>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488127-0834-4DE3-8038-3347A661827D}">
      <dsp:nvSpPr>
        <dsp:cNvPr id="0" name=""/>
        <dsp:cNvSpPr/>
      </dsp:nvSpPr>
      <dsp:spPr>
        <a:xfrm>
          <a:off x="0" y="1723"/>
          <a:ext cx="8610600" cy="1462957"/>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I13.0 – Hypertensive heart and chronic kidney disease w/ heart failure and stage 1 - 4 chronic kidney disease, or unspecified chronic kidney disease</a:t>
          </a:r>
          <a:endParaRPr lang="en-US" sz="2800" kern="1200" dirty="0"/>
        </a:p>
      </dsp:txBody>
      <dsp:txXfrm>
        <a:off x="0" y="1723"/>
        <a:ext cx="8610600" cy="1462957"/>
      </dsp:txXfrm>
    </dsp:sp>
    <dsp:sp modelId="{A94F0641-0A34-43D4-8BB4-9AA900CE7AD2}">
      <dsp:nvSpPr>
        <dsp:cNvPr id="0" name=""/>
        <dsp:cNvSpPr/>
      </dsp:nvSpPr>
      <dsp:spPr>
        <a:xfrm>
          <a:off x="0" y="1478321"/>
          <a:ext cx="8610600" cy="1462957"/>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I50.9 – Heart failure, unspecified</a:t>
          </a:r>
          <a:endParaRPr lang="en-US" sz="2800" kern="1200" dirty="0"/>
        </a:p>
      </dsp:txBody>
      <dsp:txXfrm>
        <a:off x="0" y="1478321"/>
        <a:ext cx="8610600" cy="1462957"/>
      </dsp:txXfrm>
    </dsp:sp>
    <dsp:sp modelId="{9ADBE184-00F3-415A-93DB-43F01D478797}">
      <dsp:nvSpPr>
        <dsp:cNvPr id="0" name=""/>
        <dsp:cNvSpPr/>
      </dsp:nvSpPr>
      <dsp:spPr>
        <a:xfrm>
          <a:off x="0" y="2954919"/>
          <a:ext cx="8610600" cy="1462957"/>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0" kern="1200" dirty="0" smtClean="0"/>
            <a:t>N18.3 – Chronic kidney disease, stage 3 (moderate)</a:t>
          </a:r>
          <a:endParaRPr lang="en-US" sz="2800" b="0" kern="1200" dirty="0"/>
        </a:p>
      </dsp:txBody>
      <dsp:txXfrm>
        <a:off x="0" y="2954919"/>
        <a:ext cx="8610600" cy="146295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59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52596"/>
          </a:xfrm>
          <a:prstGeom prst="rect">
            <a:avLst/>
          </a:prstGeom>
        </p:spPr>
        <p:txBody>
          <a:bodyPr vert="horz" lIns="91440" tIns="45720" rIns="91440" bIns="45720" rtlCol="0"/>
          <a:lstStyle>
            <a:lvl1pPr algn="r">
              <a:defRPr sz="1200"/>
            </a:lvl1pPr>
          </a:lstStyle>
          <a:p>
            <a:fld id="{B57B05D5-95F6-4963-A42D-FA7CDDFD27B4}" type="datetimeFigureOut">
              <a:rPr lang="en-US" smtClean="0"/>
              <a:pPr/>
              <a:t>2/25/2014</a:t>
            </a:fld>
            <a:endParaRPr lang="en-US"/>
          </a:p>
        </p:txBody>
      </p:sp>
      <p:sp>
        <p:nvSpPr>
          <p:cNvPr id="4" name="Slide Image Placeholder 3"/>
          <p:cNvSpPr>
            <a:spLocks noGrp="1" noRot="1" noChangeAspect="1"/>
          </p:cNvSpPr>
          <p:nvPr>
            <p:ph type="sldImg" idx="2"/>
          </p:nvPr>
        </p:nvSpPr>
        <p:spPr>
          <a:xfrm>
            <a:off x="1276350" y="679450"/>
            <a:ext cx="4524375"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299665"/>
            <a:ext cx="5661660" cy="407336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97758"/>
            <a:ext cx="3066733" cy="45259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97758"/>
            <a:ext cx="3066733" cy="452596"/>
          </a:xfrm>
          <a:prstGeom prst="rect">
            <a:avLst/>
          </a:prstGeom>
        </p:spPr>
        <p:txBody>
          <a:bodyPr vert="horz" lIns="91440" tIns="45720" rIns="91440" bIns="45720" rtlCol="0" anchor="b"/>
          <a:lstStyle>
            <a:lvl1pPr algn="r">
              <a:defRPr sz="1200"/>
            </a:lvl1pPr>
          </a:lstStyle>
          <a:p>
            <a:fld id="{6EACB5D2-20C9-48CB-A999-7D8872CB0EAD}" type="slidenum">
              <a:rPr lang="en-US" smtClean="0"/>
              <a:pPr/>
              <a:t>‹#›</a:t>
            </a:fld>
            <a:endParaRPr lang="en-US"/>
          </a:p>
        </p:txBody>
      </p:sp>
    </p:spTree>
    <p:extLst>
      <p:ext uri="{BB962C8B-B14F-4D97-AF65-F5344CB8AC3E}">
        <p14:creationId xmlns="" xmlns:p14="http://schemas.microsoft.com/office/powerpoint/2010/main" val="818439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Mary: </a:t>
            </a:r>
          </a:p>
          <a:p>
            <a:endParaRPr lang="en-US" dirty="0" smtClean="0"/>
          </a:p>
          <a:p>
            <a:r>
              <a:rPr lang="en-US" dirty="0" smtClean="0"/>
              <a:t>Thank </a:t>
            </a:r>
            <a:r>
              <a:rPr lang="en-US" dirty="0" smtClean="0"/>
              <a:t>you Becky!  </a:t>
            </a:r>
            <a:r>
              <a:rPr lang="en-US" dirty="0" smtClean="0"/>
              <a:t>Jennifer and I are happy to be here today to take a walk through</a:t>
            </a:r>
            <a:r>
              <a:rPr lang="en-US" baseline="0" dirty="0" smtClean="0"/>
              <a:t> Chapters 8-14 of ICD-10-CM. </a:t>
            </a:r>
            <a:r>
              <a:rPr lang="en-US" sz="1200" kern="1200" dirty="0" smtClean="0">
                <a:solidFill>
                  <a:schemeClr val="tx1"/>
                </a:solidFill>
                <a:effectLst/>
                <a:latin typeface="+mn-lt"/>
                <a:ea typeface="+mn-ea"/>
                <a:cs typeface="+mn-cs"/>
              </a:rPr>
              <a:t>Facilities should have received AHIMA ICD-10-CM Coder Training Manuals which were provided as a one-time purchase for select staff at each of the VA Medical Centers.   &lt;Hold up the training manual&gt;  Much of the material we are covering corresponds</a:t>
            </a:r>
            <a:r>
              <a:rPr lang="en-US" sz="1200" kern="1200" baseline="0" dirty="0" smtClean="0">
                <a:solidFill>
                  <a:schemeClr val="tx1"/>
                </a:solidFill>
                <a:effectLst/>
                <a:latin typeface="+mn-lt"/>
                <a:ea typeface="+mn-ea"/>
                <a:cs typeface="+mn-cs"/>
              </a:rPr>
              <a:t> to the content in these training manuals. Facilities that wish to purchase additional copies or updated versions of the AHIMA ICD-10-CM Coder Training Manuals may order them directly through AHIMA Press.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As a reminder, </a:t>
            </a:r>
            <a:r>
              <a:rPr lang="en-US" sz="1200" kern="1200" baseline="0" dirty="0" smtClean="0">
                <a:solidFill>
                  <a:schemeClr val="tx1"/>
                </a:solidFill>
                <a:effectLst/>
                <a:latin typeface="+mn-lt"/>
                <a:ea typeface="+mn-ea"/>
                <a:cs typeface="+mn-cs"/>
              </a:rPr>
              <a:t>w</a:t>
            </a:r>
            <a:r>
              <a:rPr lang="en-US" baseline="0" dirty="0" smtClean="0"/>
              <a:t>e </a:t>
            </a:r>
            <a:r>
              <a:rPr lang="en-US" baseline="0" dirty="0" smtClean="0"/>
              <a:t>covered Chapters 1-7 in a session earlier today.   We also covered the ICD-10-CM Coding Conventions and Guidelines in session 13044 which is now available on demand, so if you missed either of those presentations, be sure to go back and review them on Demand.</a:t>
            </a:r>
          </a:p>
          <a:p>
            <a:endParaRPr lang="en-US" baseline="0" dirty="0" smtClean="0"/>
          </a:p>
          <a:p>
            <a:r>
              <a:rPr lang="en-US" baseline="0" dirty="0" smtClean="0"/>
              <a:t>A couple of housekeeping items before we get started:  Our presentation is available for download using the green download button.  We have also added the ordering instructions for the training manual and some additional resources as an additional handout in the download area above.  Lastly, if you have any questions during our presentation, but sure to click on the orange ask the presenter icon above.</a:t>
            </a:r>
          </a:p>
          <a:p>
            <a:endParaRPr lang="en-US" baseline="0" dirty="0" smtClean="0"/>
          </a:p>
          <a:p>
            <a:r>
              <a:rPr lang="en-US" baseline="0" dirty="0" smtClean="0"/>
              <a:t>Now, lets pick up where we left off from the last presentation, </a:t>
            </a:r>
            <a:r>
              <a:rPr lang="en-US" baseline="0" dirty="0" smtClean="0"/>
              <a:t>starting with </a:t>
            </a:r>
            <a:r>
              <a:rPr lang="en-US" baseline="0" dirty="0" smtClean="0"/>
              <a:t>chapter 8 of ICD-10-CM.</a:t>
            </a:r>
            <a:r>
              <a:rPr lang="en-US" dirty="0" smtClean="0"/>
              <a:t>  If you have your coder training manual, feel free to follow along as we reference some of the specific coding cases.  Those of you that don’t, you will still be able to follow along.</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1</a:t>
            </a:fld>
            <a:endParaRPr lang="en-US"/>
          </a:p>
        </p:txBody>
      </p:sp>
    </p:spTree>
    <p:extLst>
      <p:ext uri="{BB962C8B-B14F-4D97-AF65-F5344CB8AC3E}">
        <p14:creationId xmlns="" xmlns:p14="http://schemas.microsoft.com/office/powerpoint/2010/main" val="2548858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Thanks Mary, now on to Chapter 9!  The terminology used to describe many of the cardiovascular conditions has been revised in ICD-10 </a:t>
            </a:r>
            <a:r>
              <a:rPr lang="en-US" baseline="0" dirty="0" smtClean="0"/>
              <a:t>to </a:t>
            </a:r>
            <a:r>
              <a:rPr lang="en-US" baseline="0" dirty="0" smtClean="0"/>
              <a:t>reflect current medical practice.  There have also been a few classification changes as well.  For example, gangrene has been moved to this chapter from Chapter 16 in ICD-9 (which was the chapter for Symptoms, signs, and ill-defined conditions), Binswanger’s disease has been moved here from chapter 5 in ICD-9 (which was the chapter for Mental Disorders), and transient ischemic attack (TIA) has been reclassified to the nervous system chapter.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Also note that the category for late effects of cerebrovascular disease has been retitled “</a:t>
            </a:r>
            <a:r>
              <a:rPr lang="en-US" baseline="0" dirty="0" err="1" smtClean="0"/>
              <a:t>Sequelae</a:t>
            </a:r>
            <a:r>
              <a:rPr lang="en-US" baseline="0" dirty="0" smtClean="0"/>
              <a:t> of cerebrovascular disease.”  Actually, you will find that the term </a:t>
            </a:r>
            <a:r>
              <a:rPr lang="en-US" baseline="0" dirty="0" err="1" smtClean="0"/>
              <a:t>sequela</a:t>
            </a:r>
            <a:r>
              <a:rPr lang="en-US" baseline="0" dirty="0" smtClean="0"/>
              <a:t> replaces “late effect” in the code </a:t>
            </a:r>
            <a:r>
              <a:rPr lang="en-US" baseline="0" dirty="0" smtClean="0"/>
              <a:t>descriptions </a:t>
            </a:r>
            <a:r>
              <a:rPr lang="en-US" baseline="0" dirty="0" smtClean="0"/>
              <a:t>throughout ICD-10.  In addition, the late effects, or </a:t>
            </a:r>
            <a:r>
              <a:rPr lang="en-US" baseline="0" dirty="0" err="1" smtClean="0"/>
              <a:t>sequela</a:t>
            </a:r>
            <a:r>
              <a:rPr lang="en-US" baseline="0" dirty="0" smtClean="0"/>
              <a:t> of cerebrovascular disease are differentiated by type of stroke </a:t>
            </a:r>
            <a:r>
              <a:rPr lang="en-US" dirty="0" smtClean="0"/>
              <a:t>such as </a:t>
            </a:r>
            <a:r>
              <a:rPr lang="en-US" baseline="0" dirty="0" smtClean="0"/>
              <a:t>hemorrhage or infarction.</a:t>
            </a:r>
          </a:p>
        </p:txBody>
      </p:sp>
      <p:sp>
        <p:nvSpPr>
          <p:cNvPr id="4" name="Slide Number Placeholder 3"/>
          <p:cNvSpPr>
            <a:spLocks noGrp="1"/>
          </p:cNvSpPr>
          <p:nvPr>
            <p:ph type="sldNum" sz="quarter" idx="10"/>
          </p:nvPr>
        </p:nvSpPr>
        <p:spPr/>
        <p:txBody>
          <a:bodyPr/>
          <a:lstStyle/>
          <a:p>
            <a:fld id="{6ED36923-8371-4197-A458-0956D71E48B3}" type="slidenum">
              <a:rPr lang="en-US" smtClean="0"/>
              <a:pPr/>
              <a:t>10</a:t>
            </a:fld>
            <a:endParaRPr lang="en-US"/>
          </a:p>
        </p:txBody>
      </p:sp>
    </p:spTree>
    <p:extLst>
      <p:ext uri="{BB962C8B-B14F-4D97-AF65-F5344CB8AC3E}">
        <p14:creationId xmlns="" xmlns:p14="http://schemas.microsoft.com/office/powerpoint/2010/main" val="1798975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Another</a:t>
            </a:r>
            <a:r>
              <a:rPr lang="en-US" baseline="0" dirty="0" smtClean="0"/>
              <a:t> </a:t>
            </a:r>
            <a:r>
              <a:rPr lang="en-US" dirty="0" smtClean="0"/>
              <a:t>major change to this chapter is the fact</a:t>
            </a:r>
            <a:r>
              <a:rPr lang="en-US" baseline="0" dirty="0" smtClean="0"/>
              <a:t> that the t</a:t>
            </a:r>
            <a:r>
              <a:rPr lang="en-US" dirty="0" smtClean="0"/>
              <a:t>ype of hypertension is no longer required, meaning benign, malignant, or unspecified.  As a result, the hypertension table has been eliminated.  You will notice on this slide that both benign and malignant</a:t>
            </a:r>
            <a:r>
              <a:rPr lang="en-US" baseline="0" dirty="0" smtClean="0"/>
              <a:t> are nonessential modifiers. This means that the presence or absence of those terms do not change the code selection.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addition, the guideline for Elevated Blood Pressure has been removed from ICD-10.  The Alphabetic Index in ICD-10 instructs you to “see also Hypertension” unless specified as an elevated blood pressure reading </a:t>
            </a:r>
            <a:r>
              <a:rPr lang="en-US" baseline="0" dirty="0" smtClean="0"/>
              <a:t>without a </a:t>
            </a:r>
            <a:r>
              <a:rPr lang="en-US" baseline="0" dirty="0" smtClean="0"/>
              <a:t>diagnosis of hypertension.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Mary: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 just wondering, does anyone find it ironic that in ICD-10, the code for hypertension is actually I10?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Yes, that’s a good one.  I wonder if </a:t>
            </a:r>
            <a:r>
              <a:rPr lang="en-US" dirty="0" smtClean="0"/>
              <a:t>that </a:t>
            </a:r>
            <a:r>
              <a:rPr lang="en-US" dirty="0" smtClean="0"/>
              <a:t>was intentional.  I’ll bet many folks may be feeling like they are experiencing an increase in their blood pressure as they are trying to get ready for this transition to ICD-10.  Of course that would likely be an elevated blood pressure reading without a diagnosis of hypertension.  </a:t>
            </a:r>
            <a:endParaRPr lang="en-US" baseline="0" dirty="0" smtClean="0"/>
          </a:p>
        </p:txBody>
      </p:sp>
      <p:sp>
        <p:nvSpPr>
          <p:cNvPr id="4" name="Slide Number Placeholder 3"/>
          <p:cNvSpPr>
            <a:spLocks noGrp="1"/>
          </p:cNvSpPr>
          <p:nvPr>
            <p:ph type="sldNum" sz="quarter" idx="10"/>
          </p:nvPr>
        </p:nvSpPr>
        <p:spPr/>
        <p:txBody>
          <a:bodyPr/>
          <a:lstStyle/>
          <a:p>
            <a:fld id="{6ED36923-8371-4197-A458-0956D71E48B3}" type="slidenum">
              <a:rPr lang="en-US" smtClean="0">
                <a:solidFill>
                  <a:prstClr val="black"/>
                </a:solidFill>
              </a:rPr>
              <a:pPr/>
              <a:t>11</a:t>
            </a:fld>
            <a:endParaRPr lang="en-US">
              <a:solidFill>
                <a:prstClr val="black"/>
              </a:solidFill>
            </a:endParaRPr>
          </a:p>
        </p:txBody>
      </p:sp>
    </p:spTree>
    <p:extLst>
      <p:ext uri="{BB962C8B-B14F-4D97-AF65-F5344CB8AC3E}">
        <p14:creationId xmlns="" xmlns:p14="http://schemas.microsoft.com/office/powerpoint/2010/main" val="1798975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 </a:t>
            </a:r>
          </a:p>
          <a:p>
            <a:pPr>
              <a:defRPr/>
            </a:pPr>
            <a:r>
              <a:rPr lang="en-US" baseline="0" dirty="0" smtClean="0"/>
              <a:t>In ICD-10, the timeframe for coding an acute MI is now equal to, or less than, four weeks old whereas it was eight weeks in ICD-9. </a:t>
            </a:r>
            <a:r>
              <a:rPr lang="en-US" dirty="0" smtClean="0"/>
              <a:t>The episode of care concept has been eliminated as well.  ICD-10 classifies acute</a:t>
            </a:r>
            <a:r>
              <a:rPr lang="en-US" baseline="0" dirty="0" smtClean="0"/>
              <a:t> </a:t>
            </a:r>
            <a:r>
              <a:rPr lang="en-US" dirty="0" smtClean="0"/>
              <a:t>MI into two categories, initial Acute MI or subsequent Acute MI, regardless of the episode of care. Subsequent</a:t>
            </a:r>
            <a:r>
              <a:rPr lang="en-US" baseline="0" dirty="0" smtClean="0"/>
              <a:t> acute MI is a new category in ICD-10. The subsequent </a:t>
            </a:r>
            <a:r>
              <a:rPr lang="en-US" dirty="0" smtClean="0"/>
              <a:t>Acute MI</a:t>
            </a:r>
            <a:r>
              <a:rPr lang="en-US" baseline="0" dirty="0" smtClean="0"/>
              <a:t> code is to be used for a patient that suffered an </a:t>
            </a:r>
            <a:r>
              <a:rPr lang="en-US" dirty="0" smtClean="0"/>
              <a:t>Acute MI</a:t>
            </a:r>
            <a:r>
              <a:rPr lang="en-US" baseline="0" dirty="0" smtClean="0"/>
              <a:t> and has a new </a:t>
            </a:r>
            <a:r>
              <a:rPr lang="en-US" dirty="0" smtClean="0"/>
              <a:t>Acute MI</a:t>
            </a:r>
            <a:r>
              <a:rPr lang="en-US" baseline="0" dirty="0" smtClean="0"/>
              <a:t> within the four-week time frame of the initial </a:t>
            </a:r>
            <a:r>
              <a:rPr lang="en-US" dirty="0" smtClean="0"/>
              <a:t>Acute MI</a:t>
            </a:r>
            <a:r>
              <a:rPr lang="en-US" baseline="0" dirty="0" smtClean="0"/>
              <a:t>. So this is when a patient experiences a subsequent MI, not to be confused with a subsequent episode of care.  </a:t>
            </a:r>
            <a:r>
              <a:rPr lang="en-US" dirty="0" smtClean="0"/>
              <a:t>The initial Acute MI is coded to category I21 and the subsequent Acute MI</a:t>
            </a:r>
            <a:r>
              <a:rPr lang="en-US" baseline="0" dirty="0" smtClean="0"/>
              <a:t> is</a:t>
            </a:r>
            <a:r>
              <a:rPr lang="en-US" dirty="0" smtClean="0"/>
              <a:t> coded to category I22. A</a:t>
            </a:r>
            <a:r>
              <a:rPr lang="en-US" baseline="0" dirty="0" smtClean="0"/>
              <a:t> code from category I22 for the subsequent </a:t>
            </a:r>
            <a:r>
              <a:rPr lang="en-US" dirty="0" smtClean="0"/>
              <a:t>Acute MI </a:t>
            </a:r>
            <a:r>
              <a:rPr lang="en-US" baseline="0" dirty="0" smtClean="0"/>
              <a:t>must be used in conjunction with a code from category I21 for the initial </a:t>
            </a:r>
            <a:r>
              <a:rPr lang="en-US" dirty="0" smtClean="0"/>
              <a:t>Acute MI</a:t>
            </a:r>
            <a:r>
              <a:rPr lang="en-US" baseline="0" dirty="0" smtClean="0"/>
              <a:t>.  The sequencing of the codes will depend on the circumstances of the encounter.  </a:t>
            </a:r>
            <a:r>
              <a:rPr lang="en-US" dirty="0" smtClean="0"/>
              <a:t>Continued care after the 4 week initial care timeframe is reported with the appropriate aftercare code.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Another change is that ICD-10 has a new category for complications within</a:t>
            </a:r>
            <a:r>
              <a:rPr lang="en-US" baseline="0" dirty="0" smtClean="0"/>
              <a:t> 4 weeks of </a:t>
            </a:r>
            <a:r>
              <a:rPr lang="en-US" baseline="0" dirty="0" smtClean="0"/>
              <a:t>the acute </a:t>
            </a:r>
            <a:r>
              <a:rPr lang="en-US" baseline="0" dirty="0" smtClean="0"/>
              <a:t>MI.  An example would be an </a:t>
            </a:r>
            <a:r>
              <a:rPr lang="en-US" baseline="0" dirty="0" err="1" smtClean="0"/>
              <a:t>atrial</a:t>
            </a:r>
            <a:r>
              <a:rPr lang="en-US" baseline="0" dirty="0" smtClean="0"/>
              <a:t> </a:t>
            </a:r>
            <a:r>
              <a:rPr lang="en-US" baseline="0" dirty="0" err="1" smtClean="0"/>
              <a:t>septal</a:t>
            </a:r>
            <a:r>
              <a:rPr lang="en-US" baseline="0" dirty="0" smtClean="0"/>
              <a:t> defect as a</a:t>
            </a:r>
            <a:r>
              <a:rPr lang="en-US" dirty="0" smtClean="0"/>
              <a:t> current complication following acute myocardial infarction.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a:defRPr/>
            </a:pPr>
            <a:r>
              <a:rPr lang="en-US" baseline="0" dirty="0" smtClean="0"/>
              <a:t>You will also note terminology changes which reflect more current medical practice, such as the term </a:t>
            </a:r>
            <a:r>
              <a:rPr lang="en-US" dirty="0" smtClean="0"/>
              <a:t>Acute MI used </a:t>
            </a:r>
            <a:r>
              <a:rPr lang="en-US" baseline="0" dirty="0" smtClean="0"/>
              <a:t>in ICD-9 changes to ST elevation MI and Non-ST elevation MI in ICD-10.</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sz="1200" b="0" i="0" u="none" strike="noStrike" kern="1200" baseline="0" dirty="0" smtClean="0">
                <a:solidFill>
                  <a:schemeClr val="tx1"/>
                </a:solidFill>
                <a:latin typeface="+mn-lt"/>
                <a:ea typeface="+mn-ea"/>
                <a:cs typeface="+mn-cs"/>
              </a:rPr>
              <a:t>In addition, ICD-10 has combination codes for atherosclerotic heart disease with angina pectoris.  When using one of these combination codes it is not necessary to use an additional code for angina pectoris. Per the official guidelines, a causal relationship can be assumed in a patient with both atherosclerosis and angina pectoris, unless the documentation indicates the angina is due to something other than the atherosclerosis.</a:t>
            </a:r>
            <a:endParaRPr lang="en-US" dirty="0" smtClean="0"/>
          </a:p>
        </p:txBody>
      </p:sp>
      <p:sp>
        <p:nvSpPr>
          <p:cNvPr id="4" name="Slide Number Placeholder 3"/>
          <p:cNvSpPr>
            <a:spLocks noGrp="1"/>
          </p:cNvSpPr>
          <p:nvPr>
            <p:ph type="sldNum" sz="quarter" idx="10"/>
          </p:nvPr>
        </p:nvSpPr>
        <p:spPr/>
        <p:txBody>
          <a:bodyPr/>
          <a:lstStyle/>
          <a:p>
            <a:fld id="{6ED36923-8371-4197-A458-0956D71E48B3}" type="slidenum">
              <a:rPr lang="en-US" smtClean="0"/>
              <a:pPr/>
              <a:t>12</a:t>
            </a:fld>
            <a:endParaRPr lang="en-US" dirty="0"/>
          </a:p>
        </p:txBody>
      </p:sp>
    </p:spTree>
    <p:extLst>
      <p:ext uri="{BB962C8B-B14F-4D97-AF65-F5344CB8AC3E}">
        <p14:creationId xmlns="" xmlns:p14="http://schemas.microsoft.com/office/powerpoint/2010/main" val="2783677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 </a:t>
            </a:r>
          </a:p>
          <a:p>
            <a:endParaRPr lang="en-US" dirty="0" smtClean="0"/>
          </a:p>
          <a:p>
            <a:r>
              <a:rPr lang="en-US" dirty="0" smtClean="0"/>
              <a:t>How about we pause for </a:t>
            </a:r>
            <a:r>
              <a:rPr lang="en-US" baseline="0" dirty="0" smtClean="0"/>
              <a:t>a little A&amp;P review here…Types of MIs may be classified as to the area of the heart that suffers damage, such as Anterior, Inferior, Lateral, Posterior, or Right Ventricular.  An ST elevation MI occurs when complete obstruction of the coronary artery causes damage involving the full thickness of the heart muscle.  An ST elevation MI is also known as a Q wave MI.  </a:t>
            </a:r>
            <a:endParaRPr lang="en-US" baseline="0" dirty="0" smtClean="0"/>
          </a:p>
          <a:p>
            <a:endParaRPr lang="en-US" dirty="0" smtClean="0"/>
          </a:p>
          <a:p>
            <a:r>
              <a:rPr lang="en-US" baseline="0" dirty="0" smtClean="0"/>
              <a:t>A </a:t>
            </a:r>
            <a:r>
              <a:rPr lang="en-US" baseline="0" dirty="0" smtClean="0"/>
              <a:t>non ST elevation MI occurs when a coronary artery is partially obstructed and damage does not involve the full thickness of the heart muscle.  A non ST elevation MI is also known as a non-Q wave MI.  Old terminology used</a:t>
            </a:r>
            <a:r>
              <a:rPr lang="en-US" dirty="0" smtClean="0"/>
              <a:t> in ICD-9</a:t>
            </a:r>
            <a:r>
              <a:rPr lang="en-US" baseline="0" dirty="0" smtClean="0"/>
              <a:t> for </a:t>
            </a:r>
            <a:r>
              <a:rPr lang="en-US" baseline="0" dirty="0" err="1" smtClean="0"/>
              <a:t>transmural</a:t>
            </a:r>
            <a:r>
              <a:rPr lang="en-US" baseline="0" dirty="0" smtClean="0"/>
              <a:t> or </a:t>
            </a:r>
            <a:r>
              <a:rPr lang="en-US" baseline="0" dirty="0" err="1" smtClean="0"/>
              <a:t>nontransmural</a:t>
            </a:r>
            <a:r>
              <a:rPr lang="en-US" baseline="0" dirty="0" smtClean="0"/>
              <a:t> MI has been replaced by Q wave or non-Q wave MI in ICD-10.</a:t>
            </a:r>
          </a:p>
          <a:p>
            <a:endParaRPr lang="en-US" dirty="0" smtClean="0"/>
          </a:p>
          <a:p>
            <a:r>
              <a:rPr lang="en-US" dirty="0" smtClean="0"/>
              <a:t>Now</a:t>
            </a:r>
            <a:r>
              <a:rPr lang="en-US" baseline="0" dirty="0" smtClean="0"/>
              <a:t> that we have cleared that up, l</a:t>
            </a:r>
            <a:r>
              <a:rPr lang="en-US" dirty="0" smtClean="0"/>
              <a:t>et’s take a look at an ICD-9 to ICD-10 comparison.  Here we have a patient admitted to hospital A with an acute </a:t>
            </a:r>
            <a:r>
              <a:rPr lang="en-US" dirty="0" err="1" smtClean="0"/>
              <a:t>anterolateral</a:t>
            </a:r>
            <a:r>
              <a:rPr lang="en-US" dirty="0" smtClean="0"/>
              <a:t> MI.  The patient is then transferred to hospital B for coronary intervention.  With the ICD-9 code we</a:t>
            </a:r>
            <a:r>
              <a:rPr lang="en-US" baseline="0" dirty="0" smtClean="0"/>
              <a:t> have the designation of the initial episode of care.  Recall that episode of care concept has been removed for this category in ICD-10.  Also, notice that the ICD-10 code replaces the </a:t>
            </a:r>
            <a:r>
              <a:rPr lang="en-US" dirty="0" smtClean="0"/>
              <a:t>term Acute </a:t>
            </a:r>
            <a:r>
              <a:rPr lang="en-US" baseline="0" dirty="0" smtClean="0"/>
              <a:t>MI used in ICD-9 with an ST elevation MI used in ICD-10.</a:t>
            </a:r>
            <a:endParaRPr lang="en-US" dirty="0" smtClean="0"/>
          </a:p>
          <a:p>
            <a:endParaRPr lang="en-US" dirty="0" smtClean="0"/>
          </a:p>
          <a:p>
            <a:r>
              <a:rPr lang="en-US" sz="800" dirty="0" smtClean="0"/>
              <a:t>Slide reference: </a:t>
            </a:r>
          </a:p>
          <a:p>
            <a:r>
              <a:rPr lang="en-US" sz="800" dirty="0" smtClean="0"/>
              <a:t>ICD-9-CM Coding: Theory and Practice with ICD-10, 2013/2014 Edition</a:t>
            </a:r>
          </a:p>
          <a:p>
            <a:r>
              <a:rPr lang="en-US" sz="800" dirty="0" smtClean="0"/>
              <a:t>By Karla R. </a:t>
            </a:r>
            <a:r>
              <a:rPr lang="en-US" sz="800" dirty="0" err="1" smtClean="0"/>
              <a:t>Lovaasen</a:t>
            </a:r>
            <a:r>
              <a:rPr lang="en-US" sz="800" dirty="0" smtClean="0"/>
              <a:t>, RHIA, CCS, CCS-P and Jennifer </a:t>
            </a:r>
            <a:r>
              <a:rPr lang="en-US" sz="800" dirty="0" err="1" smtClean="0"/>
              <a:t>Schwerdtfeger</a:t>
            </a:r>
            <a:r>
              <a:rPr lang="en-US" sz="800" dirty="0" smtClean="0"/>
              <a:t>, BS, RHIT, CCS, CPC, CPC-H</a:t>
            </a:r>
          </a:p>
          <a:p>
            <a:r>
              <a:rPr lang="en-US" sz="800" dirty="0" smtClean="0"/>
              <a:t>Elsevier Saunders</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13</a:t>
            </a:fld>
            <a:endParaRPr lang="en-US"/>
          </a:p>
        </p:txBody>
      </p:sp>
    </p:spTree>
    <p:extLst>
      <p:ext uri="{BB962C8B-B14F-4D97-AF65-F5344CB8AC3E}">
        <p14:creationId xmlns="" xmlns:p14="http://schemas.microsoft.com/office/powerpoint/2010/main" val="1587737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 </a:t>
            </a:r>
          </a:p>
          <a:p>
            <a:r>
              <a:rPr lang="en-US" dirty="0" smtClean="0"/>
              <a:t>Here is another ICD-9 to ICD-10 case comparison. This patient was admitted with both diastolic and systolic congestive heart failure due to a long history of hypertension.</a:t>
            </a:r>
          </a:p>
          <a:p>
            <a:endParaRPr lang="en-US" dirty="0" smtClean="0"/>
          </a:p>
          <a:p>
            <a:r>
              <a:rPr lang="en-US" dirty="0" smtClean="0"/>
              <a:t>Coding in ICD-9 would be: </a:t>
            </a:r>
          </a:p>
          <a:p>
            <a:r>
              <a:rPr lang="en-US" dirty="0" smtClean="0"/>
              <a:t>402.91, Unspecified hypertensive heart disease with heart failure</a:t>
            </a:r>
          </a:p>
          <a:p>
            <a:r>
              <a:rPr lang="en-US" dirty="0" smtClean="0"/>
              <a:t>428.40, Combined systolic and diastolic heart failure, unspecified</a:t>
            </a:r>
          </a:p>
          <a:p>
            <a:r>
              <a:rPr lang="en-US" dirty="0" smtClean="0"/>
              <a:t>428.0, Congestive heart failure, unspecified</a:t>
            </a:r>
          </a:p>
          <a:p>
            <a:endParaRPr lang="en-US" dirty="0" smtClean="0"/>
          </a:p>
          <a:p>
            <a:r>
              <a:rPr lang="en-US" dirty="0" smtClean="0"/>
              <a:t>Coding in ICD-10 would be:</a:t>
            </a:r>
          </a:p>
          <a:p>
            <a:pPr lvl="0"/>
            <a:r>
              <a:rPr lang="en-US" dirty="0" smtClean="0"/>
              <a:t>I11.0, Hypertensive heart disease with heart failure</a:t>
            </a:r>
          </a:p>
          <a:p>
            <a:pPr lvl="0"/>
            <a:r>
              <a:rPr lang="en-US" dirty="0" smtClean="0"/>
              <a:t>I50.40, Unspecified combined systolic </a:t>
            </a:r>
            <a:r>
              <a:rPr lang="en-US" dirty="0" smtClean="0"/>
              <a:t>and </a:t>
            </a:r>
            <a:r>
              <a:rPr lang="en-US" dirty="0" smtClean="0"/>
              <a:t>diastolic </a:t>
            </a:r>
            <a:r>
              <a:rPr lang="en-US" dirty="0" smtClean="0"/>
              <a:t>heart </a:t>
            </a:r>
            <a:r>
              <a:rPr lang="en-US" dirty="0" smtClean="0"/>
              <a:t>failure</a:t>
            </a:r>
          </a:p>
          <a:p>
            <a:endParaRPr lang="en-US" dirty="0" smtClean="0"/>
          </a:p>
          <a:p>
            <a:r>
              <a:rPr lang="en-US" dirty="0" smtClean="0"/>
              <a:t>In ICD-10, the congestive heart failure is included</a:t>
            </a:r>
            <a:r>
              <a:rPr lang="en-US" baseline="0" dirty="0" smtClean="0"/>
              <a:t> in code I50.40, notice that “congestive” is a nonessential modifier for that code, where it was coded separately in ICD-9.  That is how we go from needing 3 codes to fully capture the patient’s condition in ICD-9, to only two codes in ICD-10.  </a:t>
            </a:r>
            <a:r>
              <a:rPr lang="en-US" baseline="0" dirty="0" smtClean="0"/>
              <a:t>Ok</a:t>
            </a:r>
            <a:r>
              <a:rPr lang="en-US" dirty="0" smtClean="0"/>
              <a:t> </a:t>
            </a:r>
            <a:r>
              <a:rPr lang="en-US" baseline="0" dirty="0" smtClean="0"/>
              <a:t>Mary</a:t>
            </a:r>
            <a:r>
              <a:rPr lang="en-US" baseline="0" dirty="0" smtClean="0"/>
              <a:t>, would you like to </a:t>
            </a:r>
            <a:r>
              <a:rPr lang="en-US" baseline="0" dirty="0" smtClean="0"/>
              <a:t>go ahead</a:t>
            </a:r>
            <a:r>
              <a:rPr lang="en-US" dirty="0" smtClean="0"/>
              <a:t> and </a:t>
            </a:r>
            <a:r>
              <a:rPr lang="en-US" baseline="0" dirty="0" smtClean="0"/>
              <a:t>introduce </a:t>
            </a:r>
            <a:r>
              <a:rPr lang="en-US" baseline="0" dirty="0" smtClean="0"/>
              <a:t>our next coding case?</a:t>
            </a:r>
            <a:endParaRPr lang="en-US" dirty="0" smtClean="0"/>
          </a:p>
          <a:p>
            <a:endParaRPr lang="en-US" dirty="0" smtClean="0"/>
          </a:p>
          <a:p>
            <a:endParaRPr lang="en-US" dirty="0" smtClean="0"/>
          </a:p>
          <a:p>
            <a:r>
              <a:rPr lang="en-US" sz="800" dirty="0" smtClean="0"/>
              <a:t>Slide reference: </a:t>
            </a:r>
          </a:p>
          <a:p>
            <a:r>
              <a:rPr lang="en-US" sz="800" dirty="0" smtClean="0"/>
              <a:t>ICD-9-CM Coding: Theory and Practice with ICD-10, 2013/2014 Edition</a:t>
            </a:r>
          </a:p>
          <a:p>
            <a:r>
              <a:rPr lang="en-US" sz="800" dirty="0" smtClean="0"/>
              <a:t>By Karla R. </a:t>
            </a:r>
            <a:r>
              <a:rPr lang="en-US" sz="800" dirty="0" err="1" smtClean="0"/>
              <a:t>Lovaasen</a:t>
            </a:r>
            <a:r>
              <a:rPr lang="en-US" sz="800" dirty="0" smtClean="0"/>
              <a:t>, RHIA, CCS, CCS-P and Jennifer </a:t>
            </a:r>
            <a:r>
              <a:rPr lang="en-US" sz="800" dirty="0" err="1" smtClean="0"/>
              <a:t>Schwerdtfeger</a:t>
            </a:r>
            <a:r>
              <a:rPr lang="en-US" sz="800" dirty="0" smtClean="0"/>
              <a:t>, BS, RHIT, CCS, CPC, CPC-H</a:t>
            </a:r>
          </a:p>
          <a:p>
            <a:r>
              <a:rPr lang="en-US" sz="800" dirty="0" smtClean="0"/>
              <a:t>Elsevier Saunders</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14</a:t>
            </a:fld>
            <a:endParaRPr lang="en-US"/>
          </a:p>
        </p:txBody>
      </p:sp>
    </p:spTree>
    <p:extLst>
      <p:ext uri="{BB962C8B-B14F-4D97-AF65-F5344CB8AC3E}">
        <p14:creationId xmlns="" xmlns:p14="http://schemas.microsoft.com/office/powerpoint/2010/main" val="1587737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smtClean="0"/>
              <a:t>Mary: </a:t>
            </a:r>
          </a:p>
          <a:p>
            <a:r>
              <a:rPr lang="en-US" smtClean="0"/>
              <a:t>Sure Jennifer, here is another coding scenario.  This</a:t>
            </a:r>
            <a:r>
              <a:rPr lang="en-US" baseline="0" smtClean="0"/>
              <a:t> p</a:t>
            </a:r>
            <a:r>
              <a:rPr lang="en-US" smtClean="0"/>
              <a:t>atient has Stage 3 chronic kidney disease with congestive heart failure due to hypertension.  Jennifer, how would we code</a:t>
            </a:r>
            <a:r>
              <a:rPr lang="en-US" baseline="0" smtClean="0"/>
              <a:t> that in ICD-10?</a:t>
            </a:r>
            <a:endParaRPr lang="en-US" smtClean="0"/>
          </a:p>
          <a:p>
            <a:endParaRPr lang="en-US" smtClean="0"/>
          </a:p>
          <a:p>
            <a:endParaRPr lang="en-US" smtClean="0"/>
          </a:p>
          <a:p>
            <a:endParaRPr lang="en-US" smtClean="0"/>
          </a:p>
          <a:p>
            <a:r>
              <a:rPr lang="en-US" smtClean="0"/>
              <a:t>Reference:  </a:t>
            </a:r>
          </a:p>
          <a:p>
            <a:r>
              <a:rPr lang="en-US" sz="1200" kern="1200" smtClean="0">
                <a:solidFill>
                  <a:schemeClr val="tx1"/>
                </a:solidFill>
                <a:effectLst/>
                <a:latin typeface="+mn-lt"/>
                <a:ea typeface="+mn-ea"/>
                <a:cs typeface="+mn-cs"/>
              </a:rPr>
              <a:t>DeVault, K., Barta, A., &amp; Endicott, M. (2013). </a:t>
            </a:r>
            <a:r>
              <a:rPr lang="en-US" sz="1200" i="1" kern="1200" smtClean="0">
                <a:solidFill>
                  <a:schemeClr val="tx1"/>
                </a:solidFill>
                <a:effectLst/>
                <a:latin typeface="+mn-lt"/>
                <a:ea typeface="+mn-ea"/>
                <a:cs typeface="+mn-cs"/>
              </a:rPr>
              <a:t>ICD-10-CM Coder Training Manual, 2013 Edition.   </a:t>
            </a:r>
            <a:r>
              <a:rPr lang="en-US" sz="1200" kern="1200" smtClean="0">
                <a:solidFill>
                  <a:schemeClr val="tx1"/>
                </a:solidFill>
                <a:effectLst/>
                <a:latin typeface="+mn-lt"/>
                <a:ea typeface="+mn-ea"/>
                <a:cs typeface="+mn-cs"/>
              </a:rPr>
              <a:t> Chicago: AHIMA Press.</a:t>
            </a:r>
            <a:endParaRPr lang="en-US" smtClean="0"/>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15</a:t>
            </a:fld>
            <a:endParaRPr lang="en-US"/>
          </a:p>
        </p:txBody>
      </p:sp>
    </p:spTree>
    <p:extLst>
      <p:ext uri="{BB962C8B-B14F-4D97-AF65-F5344CB8AC3E}">
        <p14:creationId xmlns="" xmlns:p14="http://schemas.microsoft.com/office/powerpoint/2010/main" val="3881739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 </a:t>
            </a:r>
          </a:p>
          <a:p>
            <a:r>
              <a:rPr lang="en-US" dirty="0" smtClean="0"/>
              <a:t>Well Mary, in ICD-10 </a:t>
            </a:r>
            <a:r>
              <a:rPr lang="en-US" dirty="0" smtClean="0"/>
              <a:t>a combination code is used to identify those diagnoses that include hypertensive heart and kidney disease. Remember, our patient has </a:t>
            </a:r>
            <a:r>
              <a:rPr lang="en-US" dirty="0" smtClean="0"/>
              <a:t>Stage </a:t>
            </a:r>
            <a:r>
              <a:rPr lang="en-US" dirty="0" smtClean="0"/>
              <a:t>3 chronic kidney disease with congestive heart failure due to hypertension.  </a:t>
            </a:r>
            <a:r>
              <a:rPr lang="en-US" dirty="0" smtClean="0"/>
              <a:t>As you can see here on the slide, under </a:t>
            </a:r>
            <a:r>
              <a:rPr lang="en-US" dirty="0" smtClean="0"/>
              <a:t>I13.0 there is a “use additional code” note instructing you to </a:t>
            </a:r>
            <a:r>
              <a:rPr lang="en-US" dirty="0" smtClean="0"/>
              <a:t>use </a:t>
            </a:r>
            <a:r>
              <a:rPr lang="en-US" dirty="0" smtClean="0"/>
              <a:t>additional codes to identify both the type of heart failure and the stage of </a:t>
            </a:r>
            <a:r>
              <a:rPr lang="en-US" dirty="0" smtClean="0"/>
              <a:t>the chronic </a:t>
            </a:r>
            <a:r>
              <a:rPr lang="en-US" dirty="0" smtClean="0"/>
              <a:t>kidney disease. Code I50.9 includes congestive heart failure, NOS, and N18.3 captures</a:t>
            </a:r>
            <a:r>
              <a:rPr lang="en-US" baseline="0" dirty="0" smtClean="0"/>
              <a:t> the stage 3 chronic kidney disease.</a:t>
            </a:r>
            <a:r>
              <a:rPr lang="en-US" dirty="0" smtClean="0"/>
              <a:t>   That is how we end up with 3 codes</a:t>
            </a:r>
            <a:r>
              <a:rPr lang="en-US" dirty="0" smtClean="0"/>
              <a:t>.  Over to you Mary for our next chapter.</a:t>
            </a:r>
            <a:endParaRPr lang="en-US" dirty="0" smtClean="0"/>
          </a:p>
          <a:p>
            <a:endParaRPr lang="en-US" dirty="0" smtClean="0"/>
          </a:p>
          <a:p>
            <a:r>
              <a:rPr lang="en-US" dirty="0" smtClean="0"/>
              <a:t>Reference:  </a:t>
            </a:r>
          </a:p>
          <a:p>
            <a:r>
              <a:rPr lang="en-US" sz="1200" kern="1200" dirty="0" err="1" smtClean="0">
                <a:solidFill>
                  <a:schemeClr val="tx1"/>
                </a:solidFill>
                <a:effectLst/>
                <a:latin typeface="+mn-lt"/>
                <a:ea typeface="+mn-ea"/>
                <a:cs typeface="+mn-cs"/>
              </a:rPr>
              <a:t>DeVault</a:t>
            </a:r>
            <a:r>
              <a:rPr lang="en-US" sz="1200" kern="1200" dirty="0" smtClean="0">
                <a:solidFill>
                  <a:schemeClr val="tx1"/>
                </a:solidFill>
                <a:effectLst/>
                <a:latin typeface="+mn-lt"/>
                <a:ea typeface="+mn-ea"/>
                <a:cs typeface="+mn-cs"/>
              </a:rPr>
              <a:t>, K., </a:t>
            </a:r>
            <a:r>
              <a:rPr lang="en-US" sz="1200" kern="1200" dirty="0" err="1" smtClean="0">
                <a:solidFill>
                  <a:schemeClr val="tx1"/>
                </a:solidFill>
                <a:effectLst/>
                <a:latin typeface="+mn-lt"/>
                <a:ea typeface="+mn-ea"/>
                <a:cs typeface="+mn-cs"/>
              </a:rPr>
              <a:t>Barta</a:t>
            </a:r>
            <a:r>
              <a:rPr lang="en-US" sz="1200" kern="1200" dirty="0" smtClean="0">
                <a:solidFill>
                  <a:schemeClr val="tx1"/>
                </a:solidFill>
                <a:effectLst/>
                <a:latin typeface="+mn-lt"/>
                <a:ea typeface="+mn-ea"/>
                <a:cs typeface="+mn-cs"/>
              </a:rPr>
              <a:t>, A., &amp; Endicott, M. (2013). </a:t>
            </a:r>
            <a:r>
              <a:rPr lang="en-US" sz="1200" i="1" kern="1200" dirty="0" smtClean="0">
                <a:solidFill>
                  <a:schemeClr val="tx1"/>
                </a:solidFill>
                <a:effectLst/>
                <a:latin typeface="+mn-lt"/>
                <a:ea typeface="+mn-ea"/>
                <a:cs typeface="+mn-cs"/>
              </a:rPr>
              <a:t>ICD-10-CM Coder Training Manual, 2013 Edition.</a:t>
            </a:r>
            <a:r>
              <a:rPr lang="en-US" sz="1200" kern="1200" dirty="0" smtClean="0">
                <a:solidFill>
                  <a:schemeClr val="tx1"/>
                </a:solidFill>
                <a:effectLst/>
                <a:latin typeface="+mn-lt"/>
                <a:ea typeface="+mn-ea"/>
                <a:cs typeface="+mn-cs"/>
              </a:rPr>
              <a:t> Chicago: AHIMA Press.</a:t>
            </a:r>
            <a:endParaRPr lang="en-US" dirty="0" smtClean="0"/>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16</a:t>
            </a:fld>
            <a:endParaRPr lang="en-US"/>
          </a:p>
        </p:txBody>
      </p:sp>
    </p:spTree>
    <p:extLst>
      <p:ext uri="{BB962C8B-B14F-4D97-AF65-F5344CB8AC3E}">
        <p14:creationId xmlns="" xmlns:p14="http://schemas.microsoft.com/office/powerpoint/2010/main" val="2148822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Mary: </a:t>
            </a:r>
          </a:p>
          <a:p>
            <a:r>
              <a:rPr lang="en-US" sz="1200" b="0" i="0" u="none" strike="noStrike" kern="1200" baseline="0" dirty="0" smtClean="0">
                <a:solidFill>
                  <a:schemeClr val="tx1"/>
                </a:solidFill>
                <a:latin typeface="+mn-lt"/>
                <a:ea typeface="+mn-ea"/>
                <a:cs typeface="+mn-cs"/>
              </a:rPr>
              <a:t>Next up is Chapter 10.  This chapter contains some new instruction notes related to coding respiratory conditions.  When a respiratory condition is described as occurring in more than one site and is not specifically indexed, it should be classified to the lower anatomic site.  For example, </a:t>
            </a:r>
            <a:r>
              <a:rPr lang="en-US" sz="1200" b="0" i="0" u="none" strike="noStrike" kern="1200" baseline="0" dirty="0" err="1" smtClean="0">
                <a:solidFill>
                  <a:schemeClr val="tx1"/>
                </a:solidFill>
                <a:latin typeface="+mn-lt"/>
                <a:ea typeface="+mn-ea"/>
                <a:cs typeface="+mn-cs"/>
              </a:rPr>
              <a:t>tracheobronchitis</a:t>
            </a:r>
            <a:r>
              <a:rPr lang="en-US" sz="1200" b="0" i="0" u="none" strike="noStrike" kern="1200" baseline="0" dirty="0" smtClean="0">
                <a:solidFill>
                  <a:schemeClr val="tx1"/>
                </a:solidFill>
                <a:latin typeface="+mn-lt"/>
                <a:ea typeface="+mn-ea"/>
                <a:cs typeface="+mn-cs"/>
              </a:rPr>
              <a:t> would be classified to bronchitis.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Under the category for Other Chronic Obstructive Pulmonary Disease, there is an instructional note to code also the type of asthma if applicable, where this was a single combination code in ICD-9 for asthma associated with COPD.</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ED36923-8371-4197-A458-0956D71E48B3}" type="slidenum">
              <a:rPr lang="en-US" smtClean="0"/>
              <a:pPr/>
              <a:t>17</a:t>
            </a:fld>
            <a:endParaRPr lang="en-US"/>
          </a:p>
        </p:txBody>
      </p:sp>
    </p:spTree>
    <p:extLst>
      <p:ext uri="{BB962C8B-B14F-4D97-AF65-F5344CB8AC3E}">
        <p14:creationId xmlns="" xmlns:p14="http://schemas.microsoft.com/office/powerpoint/2010/main" val="1558945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Mary</a:t>
            </a:r>
            <a:r>
              <a:rPr lang="en-US" b="1" dirty="0" smtClean="0"/>
              <a:t>:</a:t>
            </a:r>
          </a:p>
          <a:p>
            <a:r>
              <a:rPr lang="en-US" b="0" dirty="0" smtClean="0"/>
              <a:t>There are also several instructional notes directing you to  Use an additional code, where applicable, to identify:</a:t>
            </a:r>
          </a:p>
          <a:p>
            <a:r>
              <a:rPr lang="en-US" b="0" dirty="0" smtClean="0"/>
              <a:t>exposure to environmental tobacco smoke (Z77.22)</a:t>
            </a:r>
          </a:p>
          <a:p>
            <a:r>
              <a:rPr lang="en-US" b="0" dirty="0" smtClean="0"/>
              <a:t>exposure to tobacco smoke in the perinatal period (P96.81)</a:t>
            </a:r>
          </a:p>
          <a:p>
            <a:r>
              <a:rPr lang="en-US" b="0" dirty="0" smtClean="0"/>
              <a:t>history of tobacco use (Z87.891)</a:t>
            </a:r>
          </a:p>
          <a:p>
            <a:r>
              <a:rPr lang="en-US" b="0" dirty="0" smtClean="0"/>
              <a:t>occupational exposure to environmental tobacco smoke (Z57.31)</a:t>
            </a:r>
          </a:p>
          <a:p>
            <a:r>
              <a:rPr lang="en-US" b="0" dirty="0" smtClean="0"/>
              <a:t>tobacco dependence (F17.-)</a:t>
            </a:r>
          </a:p>
          <a:p>
            <a:r>
              <a:rPr lang="en-US" b="0" dirty="0" smtClean="0"/>
              <a:t>tobacco use (Z72.0)</a:t>
            </a:r>
          </a:p>
          <a:p>
            <a:endParaRPr lang="en-US" b="0" dirty="0" smtClean="0"/>
          </a:p>
          <a:p>
            <a:r>
              <a:rPr lang="en-US" b="0" dirty="0" smtClean="0"/>
              <a:t>Some examples of greater specificity available with ICD-10 are that the category for acute bronchitis has been expanded to reflect the manifestations of the acute bronchitis; Influenza due to other identified influenza virus with other manifestations has been expanded to reflect the manifestation of the influenza; and ICD-10 now has individual codes for acute recurrent sinusitis for each sinus whereas ICD-9 does not have a specific code for acute recurrent sinusitis.</a:t>
            </a:r>
          </a:p>
          <a:p>
            <a:endParaRPr lang="en-US" b="0" dirty="0" smtClean="0"/>
          </a:p>
          <a:p>
            <a:r>
              <a:rPr lang="en-US" b="0" dirty="0" smtClean="0"/>
              <a:t>Changes have been made to specific categories, bringing the terminology up-to-date with current medical practice.  The category for Emphysema contains codes with </a:t>
            </a:r>
            <a:r>
              <a:rPr lang="en-US" b="0" dirty="0" err="1" smtClean="0"/>
              <a:t>panlobular</a:t>
            </a:r>
            <a:r>
              <a:rPr lang="en-US" b="0" dirty="0" smtClean="0"/>
              <a:t> emphysema and </a:t>
            </a:r>
            <a:r>
              <a:rPr lang="en-US" b="0" dirty="0" err="1" smtClean="0"/>
              <a:t>centrilobular</a:t>
            </a:r>
            <a:r>
              <a:rPr lang="en-US" b="0" dirty="0" smtClean="0"/>
              <a:t> emphysema in their titles.  Also, ICD-10 classifies asthma according to the severity; mild intermittent, mild persistent, moderate persistent and severe persistent. </a:t>
            </a:r>
            <a:endParaRPr lang="en-US" b="0" dirty="0"/>
          </a:p>
        </p:txBody>
      </p:sp>
      <p:sp>
        <p:nvSpPr>
          <p:cNvPr id="4" name="Slide Number Placeholder 3"/>
          <p:cNvSpPr>
            <a:spLocks noGrp="1"/>
          </p:cNvSpPr>
          <p:nvPr>
            <p:ph type="sldNum" sz="quarter" idx="10"/>
          </p:nvPr>
        </p:nvSpPr>
        <p:spPr/>
        <p:txBody>
          <a:bodyPr/>
          <a:lstStyle/>
          <a:p>
            <a:fld id="{6EACB5D2-20C9-48CB-A999-7D8872CB0EAD}" type="slidenum">
              <a:rPr lang="en-US" smtClean="0"/>
              <a:pPr/>
              <a:t>18</a:t>
            </a:fld>
            <a:endParaRPr lang="en-US"/>
          </a:p>
        </p:txBody>
      </p:sp>
    </p:spTree>
    <p:extLst>
      <p:ext uri="{BB962C8B-B14F-4D97-AF65-F5344CB8AC3E}">
        <p14:creationId xmlns="" xmlns:p14="http://schemas.microsoft.com/office/powerpoint/2010/main" val="1610172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smtClean="0"/>
              <a:t>Mary: </a:t>
            </a:r>
          </a:p>
          <a:p>
            <a:r>
              <a:rPr lang="en-US" smtClean="0"/>
              <a:t>This slide is simply to demonstrate</a:t>
            </a:r>
            <a:r>
              <a:rPr lang="en-US" baseline="0" smtClean="0"/>
              <a:t> the terminology changes with regards to the classification of Asthma.  While we don’t expect you to read all of the information on this slide, you can see from this snapshot how this has significantly expanded this code category in ICD-10 compared to ICD-9.  As a reminder, these slides are available as handouts using the green download button above.</a:t>
            </a:r>
            <a:endParaRPr lang="en-US" smtClean="0"/>
          </a:p>
          <a:p>
            <a:endParaRPr lang="en-US" smtClean="0"/>
          </a:p>
          <a:p>
            <a:endParaRPr lang="en-US" smtClean="0"/>
          </a:p>
          <a:p>
            <a:r>
              <a:rPr lang="en-US" sz="800" smtClean="0"/>
              <a:t>Slide reference: </a:t>
            </a:r>
          </a:p>
          <a:p>
            <a:r>
              <a:rPr lang="en-US" sz="800" smtClean="0"/>
              <a:t>ICD-9-CM Coding: Theory and Practice with ICD-10, 2013/2014 Edition</a:t>
            </a:r>
          </a:p>
          <a:p>
            <a:r>
              <a:rPr lang="en-US" sz="800" smtClean="0"/>
              <a:t>By Karla R. Lovaasen, RHIA, CCS, CCS-P and Jennifer Schwerdtfeger, BS, RHIT, CCS, CPC, CPC-H</a:t>
            </a:r>
          </a:p>
          <a:p>
            <a:r>
              <a:rPr lang="en-US" sz="800" smtClean="0"/>
              <a:t>Elsevier Saunders</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19</a:t>
            </a:fld>
            <a:endParaRPr lang="en-US"/>
          </a:p>
        </p:txBody>
      </p:sp>
    </p:spTree>
    <p:extLst>
      <p:ext uri="{BB962C8B-B14F-4D97-AF65-F5344CB8AC3E}">
        <p14:creationId xmlns="" xmlns:p14="http://schemas.microsoft.com/office/powerpoint/2010/main" val="1587737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 </a:t>
            </a:r>
          </a:p>
          <a:p>
            <a:r>
              <a:rPr lang="en-US" dirty="0" smtClean="0"/>
              <a:t>Mary, before we jump right in</a:t>
            </a:r>
            <a:r>
              <a:rPr lang="en-US" baseline="0" dirty="0" smtClean="0"/>
              <a:t>, how about we </a:t>
            </a:r>
            <a:r>
              <a:rPr lang="en-US" dirty="0" smtClean="0"/>
              <a:t>ask our first poll question.  Let’s see how familiar folks out there are with </a:t>
            </a:r>
            <a:r>
              <a:rPr lang="en-US" baseline="0" dirty="0" smtClean="0"/>
              <a:t>ICD-10-CM.  Hopefully they have attended a couple of our previous sessions and are becoming more and more familiar and comfortable with ICD-10.  So here is the question: What are some of the features of ICD-10-CM?  Is it A, the use of laterality designation in the codes; B, greater specificity in the codes; C, increased use of combination codes; or D, all of the above?</a:t>
            </a:r>
            <a:r>
              <a:rPr lang="en-US" dirty="0" smtClean="0"/>
              <a:t>  </a:t>
            </a:r>
          </a:p>
          <a:p>
            <a:endParaRPr lang="en-US" dirty="0" smtClean="0"/>
          </a:p>
          <a:p>
            <a:endParaRPr lang="en-US" dirty="0" smtClean="0"/>
          </a:p>
          <a:p>
            <a:r>
              <a:rPr lang="en-US" dirty="0" smtClean="0"/>
              <a:t>To answer this question, use the blue polling</a:t>
            </a:r>
            <a:r>
              <a:rPr lang="en-US" baseline="0" dirty="0" smtClean="0"/>
              <a:t> icon above my head.  We’ll move on and come back to your results in just a moment</a:t>
            </a:r>
            <a:r>
              <a:rPr lang="en-US" baseline="0" dirty="0" smtClean="0"/>
              <a:t>.  Back to you Mary!</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2</a:t>
            </a:fld>
            <a:endParaRPr lang="en-US"/>
          </a:p>
        </p:txBody>
      </p:sp>
    </p:spTree>
    <p:extLst>
      <p:ext uri="{BB962C8B-B14F-4D97-AF65-F5344CB8AC3E}">
        <p14:creationId xmlns="" xmlns:p14="http://schemas.microsoft.com/office/powerpoint/2010/main" val="508556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 </a:t>
            </a:r>
          </a:p>
          <a:p>
            <a:r>
              <a:rPr lang="en-US" dirty="0" smtClean="0"/>
              <a:t>Ok, it’s time for another ICD-10 coding scenario. This patient has increasing shortness of breath, weakness, and an ineffective cough.  Treatment included oxygen therapy and advice for smoking cessation.  The diagnosis was listed as acute respiratory insufficiency due to acute exacerbation of COPD and tobacco dependence.  Mary, what</a:t>
            </a:r>
            <a:r>
              <a:rPr lang="en-US" baseline="0" dirty="0" smtClean="0"/>
              <a:t> are the correct </a:t>
            </a:r>
            <a:r>
              <a:rPr lang="en-US" baseline="0" dirty="0" smtClean="0"/>
              <a:t>codes for this case?</a:t>
            </a:r>
            <a:endParaRPr lang="en-US" dirty="0" smtClean="0"/>
          </a:p>
          <a:p>
            <a:endParaRPr lang="en-US" dirty="0" smtClean="0"/>
          </a:p>
          <a:p>
            <a:r>
              <a:rPr lang="en-US" dirty="0" smtClean="0"/>
              <a:t>Reference:  </a:t>
            </a:r>
          </a:p>
          <a:p>
            <a:r>
              <a:rPr lang="en-US" sz="1200" kern="1200" dirty="0" err="1" smtClean="0">
                <a:solidFill>
                  <a:schemeClr val="tx1"/>
                </a:solidFill>
                <a:effectLst/>
                <a:latin typeface="+mn-lt"/>
                <a:ea typeface="+mn-ea"/>
                <a:cs typeface="+mn-cs"/>
              </a:rPr>
              <a:t>DeVault</a:t>
            </a:r>
            <a:r>
              <a:rPr lang="en-US" sz="1200" kern="1200" dirty="0" smtClean="0">
                <a:solidFill>
                  <a:schemeClr val="tx1"/>
                </a:solidFill>
                <a:effectLst/>
                <a:latin typeface="+mn-lt"/>
                <a:ea typeface="+mn-ea"/>
                <a:cs typeface="+mn-cs"/>
              </a:rPr>
              <a:t>, K., </a:t>
            </a:r>
            <a:r>
              <a:rPr lang="en-US" sz="1200" kern="1200" dirty="0" err="1" smtClean="0">
                <a:solidFill>
                  <a:schemeClr val="tx1"/>
                </a:solidFill>
                <a:effectLst/>
                <a:latin typeface="+mn-lt"/>
                <a:ea typeface="+mn-ea"/>
                <a:cs typeface="+mn-cs"/>
              </a:rPr>
              <a:t>Barta</a:t>
            </a:r>
            <a:r>
              <a:rPr lang="en-US" sz="1200" kern="1200" dirty="0" smtClean="0">
                <a:solidFill>
                  <a:schemeClr val="tx1"/>
                </a:solidFill>
                <a:effectLst/>
                <a:latin typeface="+mn-lt"/>
                <a:ea typeface="+mn-ea"/>
                <a:cs typeface="+mn-cs"/>
              </a:rPr>
              <a:t>, A., &amp; Endicott, M. (2013). </a:t>
            </a:r>
            <a:r>
              <a:rPr lang="en-US" sz="1200" i="1" kern="1200" dirty="0" smtClean="0">
                <a:solidFill>
                  <a:schemeClr val="tx1"/>
                </a:solidFill>
                <a:effectLst/>
                <a:latin typeface="+mn-lt"/>
                <a:ea typeface="+mn-ea"/>
                <a:cs typeface="+mn-cs"/>
              </a:rPr>
              <a:t>ICD-10-CM Coder Training Manual, 2013 Edition.</a:t>
            </a:r>
            <a:r>
              <a:rPr lang="en-US" sz="1200" kern="1200" dirty="0" smtClean="0">
                <a:solidFill>
                  <a:schemeClr val="tx1"/>
                </a:solidFill>
                <a:effectLst/>
                <a:latin typeface="+mn-lt"/>
                <a:ea typeface="+mn-ea"/>
                <a:cs typeface="+mn-cs"/>
              </a:rPr>
              <a:t> Chicago: AHIMA Press.</a:t>
            </a:r>
            <a:endParaRPr lang="en-US" dirty="0" smtClean="0"/>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20</a:t>
            </a:fld>
            <a:endParaRPr lang="en-US"/>
          </a:p>
        </p:txBody>
      </p:sp>
    </p:spTree>
    <p:extLst>
      <p:ext uri="{BB962C8B-B14F-4D97-AF65-F5344CB8AC3E}">
        <p14:creationId xmlns="" xmlns:p14="http://schemas.microsoft.com/office/powerpoint/2010/main" val="3881739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smtClean="0"/>
              <a:t>Mary: </a:t>
            </a:r>
          </a:p>
          <a:p>
            <a:r>
              <a:rPr lang="en-US" smtClean="0"/>
              <a:t>The acute respiratory insufficiency is a symptom that is an integral part of the COPD and is not coded.  Your</a:t>
            </a:r>
            <a:r>
              <a:rPr lang="en-US" baseline="0" smtClean="0"/>
              <a:t> final codes would be J44.1 for the COPD with acute exacerbation, F17.200 for the tobacco dependence, and Z71.6 for the advice regarding smoking cessation.</a:t>
            </a:r>
            <a:endParaRPr lang="en-US" smtClean="0"/>
          </a:p>
          <a:p>
            <a:endParaRPr lang="en-US" smtClean="0"/>
          </a:p>
          <a:p>
            <a:r>
              <a:rPr lang="en-US" smtClean="0"/>
              <a:t>Reference:  </a:t>
            </a:r>
          </a:p>
          <a:p>
            <a:r>
              <a:rPr lang="en-US" sz="1200" kern="1200" smtClean="0">
                <a:solidFill>
                  <a:schemeClr val="tx1"/>
                </a:solidFill>
                <a:effectLst/>
                <a:latin typeface="+mn-lt"/>
                <a:ea typeface="+mn-ea"/>
                <a:cs typeface="+mn-cs"/>
              </a:rPr>
              <a:t>DeVault, K., Barta, A., &amp; Endicott, M. (2013). </a:t>
            </a:r>
            <a:r>
              <a:rPr lang="en-US" sz="1200" i="1" kern="1200" smtClean="0">
                <a:solidFill>
                  <a:schemeClr val="tx1"/>
                </a:solidFill>
                <a:effectLst/>
                <a:latin typeface="+mn-lt"/>
                <a:ea typeface="+mn-ea"/>
                <a:cs typeface="+mn-cs"/>
              </a:rPr>
              <a:t>ICD-10-CM Coder Training Manual, 2013 Edition.</a:t>
            </a:r>
            <a:r>
              <a:rPr lang="en-US" sz="1200" kern="1200" smtClean="0">
                <a:solidFill>
                  <a:schemeClr val="tx1"/>
                </a:solidFill>
                <a:effectLst/>
                <a:latin typeface="+mn-lt"/>
                <a:ea typeface="+mn-ea"/>
                <a:cs typeface="+mn-cs"/>
              </a:rPr>
              <a:t> Chicago: AHIMA Press.</a:t>
            </a:r>
            <a:endParaRPr lang="en-US" smtClean="0"/>
          </a:p>
        </p:txBody>
      </p:sp>
      <p:sp>
        <p:nvSpPr>
          <p:cNvPr id="4" name="Slide Number Placeholder 3"/>
          <p:cNvSpPr>
            <a:spLocks noGrp="1"/>
          </p:cNvSpPr>
          <p:nvPr>
            <p:ph type="sldNum" sz="quarter" idx="10"/>
          </p:nvPr>
        </p:nvSpPr>
        <p:spPr/>
        <p:txBody>
          <a:bodyPr/>
          <a:lstStyle/>
          <a:p>
            <a:fld id="{77356603-5166-448C-8DE1-D48EE6B06ED8}" type="slidenum">
              <a:rPr lang="en-US" smtClean="0"/>
              <a:pPr/>
              <a:t>21</a:t>
            </a:fld>
            <a:endParaRPr lang="en-US"/>
          </a:p>
        </p:txBody>
      </p:sp>
    </p:spTree>
    <p:extLst>
      <p:ext uri="{BB962C8B-B14F-4D97-AF65-F5344CB8AC3E}">
        <p14:creationId xmlns="" xmlns:p14="http://schemas.microsoft.com/office/powerpoint/2010/main" val="2148822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Mary: </a:t>
            </a:r>
          </a:p>
          <a:p>
            <a:r>
              <a:rPr lang="en-US" dirty="0" smtClean="0"/>
              <a:t>Now I’d like to pause for a moment and ask another poll question.  True or false, Similar to ICD-9, the type of hypertension, such as benign or malignant, is required for accurate coding in ICD-10.  Select A for True, or</a:t>
            </a:r>
            <a:r>
              <a:rPr lang="en-US" baseline="0" dirty="0" smtClean="0"/>
              <a:t> select B for </a:t>
            </a:r>
            <a:r>
              <a:rPr lang="en-US" dirty="0" smtClean="0"/>
              <a:t>False</a:t>
            </a:r>
          </a:p>
          <a:p>
            <a:endParaRPr lang="en-US" dirty="0" smtClean="0"/>
          </a:p>
          <a:p>
            <a:endParaRPr lang="en-US" dirty="0" smtClean="0"/>
          </a:p>
          <a:p>
            <a:r>
              <a:rPr lang="en-US" dirty="0" smtClean="0"/>
              <a:t>To answer this question, use the blue polling</a:t>
            </a:r>
            <a:r>
              <a:rPr lang="en-US" baseline="0" dirty="0" smtClean="0"/>
              <a:t> icon above my head.  We’ll move on and come back to your results in just a moment.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22</a:t>
            </a:fld>
            <a:endParaRPr lang="en-US"/>
          </a:p>
        </p:txBody>
      </p:sp>
    </p:spTree>
    <p:extLst>
      <p:ext uri="{BB962C8B-B14F-4D97-AF65-F5344CB8AC3E}">
        <p14:creationId xmlns="" xmlns:p14="http://schemas.microsoft.com/office/powerpoint/2010/main" val="508556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 </a:t>
            </a:r>
          </a:p>
          <a:p>
            <a:r>
              <a:rPr lang="en-US" baseline="0" dirty="0" smtClean="0"/>
              <a:t>Once again, with this chapter, there have been some changes in terminology.  In Chapter 11, the term “</a:t>
            </a:r>
            <a:r>
              <a:rPr lang="en-US" dirty="0" smtClean="0"/>
              <a:t>Hemorrhage” is used when referring to gastric ulcers.  Bleeding on</a:t>
            </a:r>
            <a:r>
              <a:rPr lang="en-US" baseline="0" dirty="0" smtClean="0"/>
              <a:t> the other hand </a:t>
            </a:r>
            <a:r>
              <a:rPr lang="en-US" dirty="0" smtClean="0"/>
              <a:t>is used when referring to gastritis, </a:t>
            </a:r>
            <a:r>
              <a:rPr lang="en-US" dirty="0" err="1" smtClean="0"/>
              <a:t>duodenitis</a:t>
            </a:r>
            <a:r>
              <a:rPr lang="en-US" dirty="0" smtClean="0"/>
              <a:t>, diverticulosis, and diverticulitis.  For</a:t>
            </a:r>
            <a:r>
              <a:rPr lang="en-US" baseline="0" dirty="0" smtClean="0"/>
              <a:t> example, in ICD-10 you will find Acute gastric ulcer with hemorrhage; Acute gastritis with bleeding; and Diverticulosis of large intestine without perforation or abscess with bleeding.</a:t>
            </a:r>
            <a:endParaRPr lang="en-US" dirty="0" smtClean="0"/>
          </a:p>
          <a:p>
            <a:endParaRPr lang="en-US" dirty="0" smtClean="0"/>
          </a:p>
          <a:p>
            <a:r>
              <a:rPr lang="en-US" dirty="0" smtClean="0"/>
              <a:t>In</a:t>
            </a:r>
            <a:r>
              <a:rPr lang="en-US" baseline="0" dirty="0" smtClean="0"/>
              <a:t> addition, t</a:t>
            </a:r>
            <a:r>
              <a:rPr lang="en-US" dirty="0" smtClean="0"/>
              <a:t>he</a:t>
            </a:r>
            <a:r>
              <a:rPr lang="en-US" baseline="0" dirty="0" smtClean="0"/>
              <a:t> classification of </a:t>
            </a:r>
            <a:r>
              <a:rPr lang="en-US" dirty="0" err="1" smtClean="0"/>
              <a:t>Crohn’s</a:t>
            </a:r>
            <a:r>
              <a:rPr lang="en-US" dirty="0" smtClean="0"/>
              <a:t> disease has been expanded to the fourth, fifth, and sixth characters in contrast to ICD-9.  The expansion at the fourth character level specifies the site of the </a:t>
            </a:r>
            <a:r>
              <a:rPr lang="en-US" dirty="0" err="1" smtClean="0"/>
              <a:t>Crohn’s</a:t>
            </a:r>
            <a:r>
              <a:rPr lang="en-US" dirty="0" smtClean="0"/>
              <a:t> disease, the fifth character indicates whether a complication was present, and the sixth character further classifies the specific complication. This </a:t>
            </a:r>
            <a:r>
              <a:rPr lang="en-US" baseline="0" dirty="0" smtClean="0"/>
              <a:t>is another example of how ICD-10 provides a greater level of detail in the codes and offers more combinations </a:t>
            </a:r>
            <a:r>
              <a:rPr lang="en-US" baseline="0" dirty="0" smtClean="0"/>
              <a:t>codes to capture both the condition</a:t>
            </a:r>
            <a:r>
              <a:rPr lang="en-US" dirty="0" smtClean="0"/>
              <a:t> and associated complications</a:t>
            </a:r>
            <a:r>
              <a:rPr lang="en-US" baseline="0" dirty="0" smtClean="0"/>
              <a:t>.</a:t>
            </a:r>
            <a:endParaRPr lang="en-US" baseline="0" dirty="0" smtClean="0"/>
          </a:p>
          <a:p>
            <a:endParaRPr lang="en-US" baseline="0" dirty="0" smtClean="0"/>
          </a:p>
          <a:p>
            <a:r>
              <a:rPr lang="en-US" baseline="0" dirty="0" smtClean="0"/>
              <a:t>Another change is with the presence or absence of obstruction when coding ulcers.  In ICD-10, the identification of obstruction is no longer part of the ulcer code structure.</a:t>
            </a:r>
          </a:p>
          <a:p>
            <a:endParaRPr lang="en-US" baseline="0" dirty="0" smtClean="0"/>
          </a:p>
          <a:p>
            <a:r>
              <a:rPr lang="en-US" baseline="0" dirty="0" smtClean="0"/>
              <a:t>Finally, ICD-10 expands on the hernia categories with characters for laterality and recurrence, and expands the section on </a:t>
            </a:r>
            <a:r>
              <a:rPr lang="en-US" baseline="0" dirty="0" err="1" smtClean="0"/>
              <a:t>cholelithiasis</a:t>
            </a:r>
            <a:r>
              <a:rPr lang="en-US" baseline="0" dirty="0" smtClean="0"/>
              <a:t> to incorporate cholangitis.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ED36923-8371-4197-A458-0956D71E48B3}" type="slidenum">
              <a:rPr lang="en-US" smtClean="0"/>
              <a:pPr/>
              <a:t>23</a:t>
            </a:fld>
            <a:endParaRPr lang="en-US"/>
          </a:p>
        </p:txBody>
      </p:sp>
    </p:spTree>
    <p:extLst>
      <p:ext uri="{BB962C8B-B14F-4D97-AF65-F5344CB8AC3E}">
        <p14:creationId xmlns="" xmlns:p14="http://schemas.microsoft.com/office/powerpoint/2010/main" val="28841845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Slide modified from session 13044</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 </a:t>
            </a:r>
          </a:p>
          <a:p>
            <a:r>
              <a:rPr lang="en-US" b="0" dirty="0" smtClean="0"/>
              <a:t>Looking</a:t>
            </a:r>
            <a:r>
              <a:rPr lang="en-US" b="0" baseline="0" dirty="0" smtClean="0"/>
              <a:t> at the ICD-9 to ICD-10 comparison for this patient with </a:t>
            </a:r>
            <a:r>
              <a:rPr lang="en-US" b="0" baseline="0" dirty="0" err="1" smtClean="0"/>
              <a:t>Crohn’s</a:t>
            </a:r>
            <a:r>
              <a:rPr lang="en-US" b="0" baseline="0" dirty="0" smtClean="0"/>
              <a:t> disease of the small intestine with a small bowel obstruction, ICD-9 required two separate codes; one to reflect the </a:t>
            </a:r>
            <a:r>
              <a:rPr lang="en-US" b="0" baseline="0" dirty="0" err="1" smtClean="0"/>
              <a:t>Crohn’s</a:t>
            </a:r>
            <a:r>
              <a:rPr lang="en-US" b="0" baseline="0" dirty="0" smtClean="0"/>
              <a:t> disease of the small intestine, code 555.0, and another to capture the complication of a small bowel obstruction, code 560.9.  In ICD-10 we have a single combination code to capture both conditions.  K50.012 reflects both the </a:t>
            </a:r>
            <a:r>
              <a:rPr lang="en-US" b="0" baseline="0" dirty="0" err="1" smtClean="0"/>
              <a:t>Crohn’s</a:t>
            </a:r>
            <a:r>
              <a:rPr lang="en-US" b="0" baseline="0" dirty="0" smtClean="0"/>
              <a:t> </a:t>
            </a:r>
            <a:r>
              <a:rPr lang="en-US" b="0" baseline="0" dirty="0" smtClean="0"/>
              <a:t>disease of the small intestine and the associated small bowel obstruction.  You might also have noticed that there is a change in the code description from regional enteritis in ICD-9, to </a:t>
            </a:r>
            <a:r>
              <a:rPr lang="en-US" b="0" baseline="0" dirty="0" err="1" smtClean="0"/>
              <a:t>Crohn’s</a:t>
            </a:r>
            <a:r>
              <a:rPr lang="en-US" b="0" baseline="0" dirty="0" smtClean="0"/>
              <a:t> disease in ICD-10.</a:t>
            </a:r>
            <a:endParaRPr lang="en-US" b="1" dirty="0" smtClean="0"/>
          </a:p>
          <a:p>
            <a:r>
              <a:rPr lang="en-US" b="1" dirty="0" smtClean="0"/>
              <a:t> </a:t>
            </a:r>
          </a:p>
          <a:p>
            <a:endParaRPr lang="en-US" b="0" dirty="0" smtClean="0"/>
          </a:p>
          <a:p>
            <a:endParaRPr lang="en-US" b="0" dirty="0" smtClean="0"/>
          </a:p>
          <a:p>
            <a:endParaRPr lang="en-US" b="0" dirty="0" smtClean="0"/>
          </a:p>
          <a:p>
            <a:endParaRPr lang="en-US" b="0" dirty="0" smtClean="0"/>
          </a:p>
          <a:p>
            <a:endParaRPr lang="en-US" b="0" dirty="0" smtClean="0"/>
          </a:p>
          <a:p>
            <a:endParaRPr lang="en-US" b="1"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24</a:t>
            </a:fld>
            <a:endParaRPr lang="en-US"/>
          </a:p>
        </p:txBody>
      </p:sp>
    </p:spTree>
    <p:extLst>
      <p:ext uri="{BB962C8B-B14F-4D97-AF65-F5344CB8AC3E}">
        <p14:creationId xmlns="" xmlns:p14="http://schemas.microsoft.com/office/powerpoint/2010/main" val="1587737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Mary:</a:t>
            </a:r>
          </a:p>
          <a:p>
            <a:r>
              <a:rPr lang="en-US" dirty="0" smtClean="0"/>
              <a:t>Now let’s pause for a moment and take a look at your poll results.  The question was </a:t>
            </a:r>
            <a:r>
              <a:rPr lang="en-US" sz="1200" dirty="0" smtClean="0"/>
              <a:t>True/False:  Similar to ICD-9, the type of hypertension (benign or  malignant) is required for accurate coding in ICD-10.</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correct answer is B, False.  One of the major changes to chapter 9 is the fact</a:t>
            </a:r>
            <a:r>
              <a:rPr lang="en-US" baseline="0" dirty="0" smtClean="0"/>
              <a:t> that the t</a:t>
            </a:r>
            <a:r>
              <a:rPr lang="en-US" dirty="0" smtClean="0"/>
              <a:t>ype of hypertension is no longer required (benign, malignant, unspecified).  As a result, the hypertension table has been eliminated.  Benign and malignant</a:t>
            </a:r>
            <a:r>
              <a:rPr lang="en-US" baseline="0" dirty="0" smtClean="0"/>
              <a:t> are now nonessential modifiers. This means that the presence or absence of those terms do not change the code selection.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Before we move on, just a quick reminder that if you have any questions during our presentation, but sure to click on the orange ask the presenter icon above my head.</a:t>
            </a: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25</a:t>
            </a:fld>
            <a:endParaRPr lang="en-US"/>
          </a:p>
        </p:txBody>
      </p:sp>
    </p:spTree>
    <p:extLst>
      <p:ext uri="{BB962C8B-B14F-4D97-AF65-F5344CB8AC3E}">
        <p14:creationId xmlns="" xmlns:p14="http://schemas.microsoft.com/office/powerpoint/2010/main" val="508556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(Cue to Tech Team that you’re moving on)  “Click” again to move on</a:t>
            </a:r>
          </a:p>
          <a:p>
            <a:endParaRPr lang="en-US" baseline="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26</a:t>
            </a:fld>
            <a:endParaRPr lang="en-US"/>
          </a:p>
        </p:txBody>
      </p:sp>
    </p:spTree>
    <p:extLst>
      <p:ext uri="{BB962C8B-B14F-4D97-AF65-F5344CB8AC3E}">
        <p14:creationId xmlns="" xmlns:p14="http://schemas.microsoft.com/office/powerpoint/2010/main" val="5085568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Mary: </a:t>
            </a:r>
          </a:p>
          <a:p>
            <a:r>
              <a:rPr lang="en-US" smtClean="0"/>
              <a:t>Now let’s look at another coding</a:t>
            </a:r>
            <a:r>
              <a:rPr lang="en-US" baseline="0" smtClean="0"/>
              <a:t> scenario.  This n</a:t>
            </a:r>
            <a:r>
              <a:rPr lang="en-US" smtClean="0"/>
              <a:t>ursing home patient has extensive cellulitis of the abdominal wall.  Exam reveals that his existing gastrostomy site is infected.  He had a feeding tube inserted four months ago because of carcinoma of the middle esophagus.  The physician confirmed that the responsible organism for the infection is MRSA.  How would this one get coded in ICD-10 Jennifer?</a:t>
            </a:r>
          </a:p>
          <a:p>
            <a:endParaRPr lang="en-US" smtClean="0"/>
          </a:p>
          <a:p>
            <a:r>
              <a:rPr lang="en-US" smtClean="0"/>
              <a:t>Reference:  </a:t>
            </a:r>
          </a:p>
          <a:p>
            <a:r>
              <a:rPr lang="en-US" sz="1200" kern="1200" smtClean="0">
                <a:solidFill>
                  <a:schemeClr val="tx1"/>
                </a:solidFill>
                <a:effectLst/>
                <a:latin typeface="+mn-lt"/>
                <a:ea typeface="+mn-ea"/>
                <a:cs typeface="+mn-cs"/>
              </a:rPr>
              <a:t>DeVault, K., Barta, A., &amp; Endicott, M. (2013). </a:t>
            </a:r>
            <a:r>
              <a:rPr lang="en-US" sz="1200" i="1" kern="1200" smtClean="0">
                <a:solidFill>
                  <a:schemeClr val="tx1"/>
                </a:solidFill>
                <a:effectLst/>
                <a:latin typeface="+mn-lt"/>
                <a:ea typeface="+mn-ea"/>
                <a:cs typeface="+mn-cs"/>
              </a:rPr>
              <a:t>ICD-10-CM Coder Training Manual, 2013 Edition.</a:t>
            </a:r>
            <a:r>
              <a:rPr lang="en-US" sz="1200" kern="1200" smtClean="0">
                <a:solidFill>
                  <a:schemeClr val="tx1"/>
                </a:solidFill>
                <a:effectLst/>
                <a:latin typeface="+mn-lt"/>
                <a:ea typeface="+mn-ea"/>
                <a:cs typeface="+mn-cs"/>
              </a:rPr>
              <a:t> Chicago: AHIMA Press.</a:t>
            </a:r>
            <a:endParaRPr lang="en-US" smtClean="0"/>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27</a:t>
            </a:fld>
            <a:endParaRPr lang="en-US"/>
          </a:p>
        </p:txBody>
      </p:sp>
    </p:spTree>
    <p:extLst>
      <p:ext uri="{BB962C8B-B14F-4D97-AF65-F5344CB8AC3E}">
        <p14:creationId xmlns="" xmlns:p14="http://schemas.microsoft.com/office/powerpoint/2010/main" val="3881739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 </a:t>
            </a:r>
          </a:p>
          <a:p>
            <a:r>
              <a:rPr lang="en-US" dirty="0" smtClean="0"/>
              <a:t>Well Mary,</a:t>
            </a:r>
            <a:r>
              <a:rPr lang="en-US" baseline="0" dirty="0" smtClean="0"/>
              <a:t> based on our scenario, t</a:t>
            </a:r>
            <a:r>
              <a:rPr lang="en-US" dirty="0" smtClean="0"/>
              <a:t>he infection of the </a:t>
            </a:r>
            <a:r>
              <a:rPr lang="en-US" dirty="0" err="1" smtClean="0"/>
              <a:t>gastrostomy</a:t>
            </a:r>
            <a:r>
              <a:rPr lang="en-US" dirty="0" smtClean="0"/>
              <a:t> is sequenced first. The </a:t>
            </a:r>
            <a:r>
              <a:rPr lang="en-US" dirty="0" smtClean="0"/>
              <a:t>instruction note found in the Tabular List </a:t>
            </a:r>
            <a:r>
              <a:rPr lang="en-US" dirty="0" smtClean="0"/>
              <a:t>under K94.22 states to “Use an additional code to specify type of infection,” such as </a:t>
            </a:r>
            <a:r>
              <a:rPr lang="en-US" dirty="0" err="1" smtClean="0"/>
              <a:t>cellulitis</a:t>
            </a:r>
            <a:r>
              <a:rPr lang="en-US" dirty="0" smtClean="0"/>
              <a:t> of abdominal wall which </a:t>
            </a:r>
            <a:r>
              <a:rPr lang="en-US" dirty="0" smtClean="0"/>
              <a:t>tells </a:t>
            </a:r>
            <a:r>
              <a:rPr lang="en-US" dirty="0" smtClean="0"/>
              <a:t>us</a:t>
            </a:r>
            <a:r>
              <a:rPr lang="en-US" baseline="0" dirty="0" smtClean="0"/>
              <a:t> that the </a:t>
            </a:r>
            <a:r>
              <a:rPr lang="en-US" baseline="0" dirty="0" err="1" smtClean="0"/>
              <a:t>cellulitis</a:t>
            </a:r>
            <a:r>
              <a:rPr lang="en-US" baseline="0" dirty="0" smtClean="0"/>
              <a:t> is added as a secondary code</a:t>
            </a:r>
            <a:r>
              <a:rPr lang="en-US" dirty="0" smtClean="0"/>
              <a:t>. The organism (</a:t>
            </a:r>
            <a:r>
              <a:rPr lang="en-US" dirty="0" err="1" smtClean="0"/>
              <a:t>methicillin</a:t>
            </a:r>
            <a:r>
              <a:rPr lang="en-US" dirty="0" smtClean="0"/>
              <a:t> resistant Staph </a:t>
            </a:r>
            <a:r>
              <a:rPr lang="en-US" dirty="0" err="1" smtClean="0"/>
              <a:t>aureus</a:t>
            </a:r>
            <a:r>
              <a:rPr lang="en-US" dirty="0" smtClean="0"/>
              <a:t>) is also coded per the instructional note which appears directly under the (L00-L08) section.  The </a:t>
            </a:r>
            <a:r>
              <a:rPr lang="en-US" dirty="0" smtClean="0"/>
              <a:t>instruction note </a:t>
            </a:r>
            <a:r>
              <a:rPr lang="en-US" dirty="0" smtClean="0"/>
              <a:t>states “Use additional code (from code range B95-B97) to identify infectious agent.”  We would also assign</a:t>
            </a:r>
            <a:r>
              <a:rPr lang="en-US" baseline="0" dirty="0" smtClean="0"/>
              <a:t> a code for the cancer of the middle esophagus.  So, our codes for this case are:</a:t>
            </a:r>
          </a:p>
          <a:p>
            <a:endParaRPr lang="en-US" dirty="0" smtClean="0"/>
          </a:p>
          <a:p>
            <a:r>
              <a:rPr lang="en-US" dirty="0" smtClean="0"/>
              <a:t>K94.22 – </a:t>
            </a:r>
            <a:r>
              <a:rPr lang="en-US" dirty="0" err="1" smtClean="0"/>
              <a:t>Gastrostomy</a:t>
            </a:r>
            <a:r>
              <a:rPr lang="en-US" dirty="0" smtClean="0"/>
              <a:t> infection</a:t>
            </a:r>
          </a:p>
          <a:p>
            <a:r>
              <a:rPr lang="en-US" dirty="0" smtClean="0"/>
              <a:t>L03.311 – </a:t>
            </a:r>
            <a:r>
              <a:rPr lang="en-US" dirty="0" err="1" smtClean="0"/>
              <a:t>Cellulitis</a:t>
            </a:r>
            <a:r>
              <a:rPr lang="en-US" dirty="0" smtClean="0"/>
              <a:t> of abdominal wall</a:t>
            </a:r>
          </a:p>
          <a:p>
            <a:r>
              <a:rPr lang="en-US" dirty="0" smtClean="0"/>
              <a:t>C15.4 – Malignant neoplasm of middle third of esophagus, and</a:t>
            </a:r>
          </a:p>
          <a:p>
            <a:r>
              <a:rPr lang="en-US" dirty="0" smtClean="0"/>
              <a:t>B95.62 – for the MRSA infection as the cause of diseases classified elsewhere</a:t>
            </a:r>
          </a:p>
          <a:p>
            <a:endParaRPr lang="en-US" dirty="0" smtClean="0"/>
          </a:p>
          <a:p>
            <a:endParaRPr lang="en-US" dirty="0" smtClean="0"/>
          </a:p>
          <a:p>
            <a:r>
              <a:rPr lang="en-US" sz="800" dirty="0" smtClean="0"/>
              <a:t>Reference:  </a:t>
            </a:r>
          </a:p>
          <a:p>
            <a:r>
              <a:rPr lang="en-US" sz="800" kern="1200" dirty="0" err="1" smtClean="0">
                <a:solidFill>
                  <a:schemeClr val="tx1"/>
                </a:solidFill>
                <a:effectLst/>
              </a:rPr>
              <a:t>DeVault</a:t>
            </a:r>
            <a:r>
              <a:rPr lang="en-US" sz="800" kern="1200" dirty="0" smtClean="0">
                <a:solidFill>
                  <a:schemeClr val="tx1"/>
                </a:solidFill>
                <a:effectLst/>
              </a:rPr>
              <a:t>, K., </a:t>
            </a:r>
            <a:r>
              <a:rPr lang="en-US" sz="800" kern="1200" dirty="0" err="1" smtClean="0">
                <a:solidFill>
                  <a:schemeClr val="tx1"/>
                </a:solidFill>
                <a:effectLst/>
              </a:rPr>
              <a:t>Barta</a:t>
            </a:r>
            <a:r>
              <a:rPr lang="en-US" sz="800" kern="1200" dirty="0" smtClean="0">
                <a:solidFill>
                  <a:schemeClr val="tx1"/>
                </a:solidFill>
                <a:effectLst/>
              </a:rPr>
              <a:t>, A., &amp; Endicott, M. (2013). </a:t>
            </a:r>
            <a:r>
              <a:rPr lang="en-US" sz="800" i="1" kern="1200" dirty="0" smtClean="0">
                <a:solidFill>
                  <a:schemeClr val="tx1"/>
                </a:solidFill>
                <a:effectLst/>
              </a:rPr>
              <a:t>ICD-10-CM Coder Training Manual, 2013 Edition.</a:t>
            </a:r>
            <a:r>
              <a:rPr lang="en-US" sz="800" kern="1200" dirty="0" smtClean="0">
                <a:solidFill>
                  <a:schemeClr val="tx1"/>
                </a:solidFill>
                <a:effectLst/>
              </a:rPr>
              <a:t> Chicago: AHIMA Press.</a:t>
            </a:r>
            <a:endParaRPr lang="en-US" sz="800" dirty="0" smtClean="0"/>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28</a:t>
            </a:fld>
            <a:endParaRPr lang="en-US"/>
          </a:p>
        </p:txBody>
      </p:sp>
    </p:spTree>
    <p:extLst>
      <p:ext uri="{BB962C8B-B14F-4D97-AF65-F5344CB8AC3E}">
        <p14:creationId xmlns="" xmlns:p14="http://schemas.microsoft.com/office/powerpoint/2010/main" val="21488221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Mary: </a:t>
            </a:r>
          </a:p>
          <a:p>
            <a:r>
              <a:rPr lang="en-US" dirty="0" smtClean="0"/>
              <a:t>Chapter</a:t>
            </a:r>
            <a:r>
              <a:rPr lang="en-US" baseline="0" dirty="0" smtClean="0"/>
              <a:t> 12 covers conditions such as ulcers, dermatitis, and eczema.  Chapter 12 has been restructured to bring together groups of diseases that are related to one another, going from three subsections in ICD-9 to now nine subsections in ICD-10.  You may recall from our Coding Conventions and Guidelines presentation, in ICD-10 these subsections are referred to as blocks, which provide a good outline for the particular chapter.  </a:t>
            </a:r>
          </a:p>
          <a:p>
            <a:endParaRPr lang="en-US" baseline="0" dirty="0" smtClean="0"/>
          </a:p>
          <a:p>
            <a:r>
              <a:rPr lang="en-US" dirty="0" smtClean="0"/>
              <a:t>While ICD-9 did have a subcategory for pressure ulcer stages, two codes were required to code this specificity.  In</a:t>
            </a:r>
            <a:r>
              <a:rPr lang="en-US" baseline="0" dirty="0" smtClean="0"/>
              <a:t> </a:t>
            </a:r>
            <a:r>
              <a:rPr lang="en-US" dirty="0" smtClean="0"/>
              <a:t>ICD-10, pressure ulcer codes (category L89) are now combination codes that identify the site of the pressure ulcer (including laterality) as well as the stage of the ulcer.  Ulcer stages are classified on severity, which is designated by stages 1-4, as well as unspecified and </a:t>
            </a:r>
            <a:r>
              <a:rPr lang="en-US" dirty="0" err="1" smtClean="0"/>
              <a:t>unstageable</a:t>
            </a:r>
            <a:r>
              <a:rPr lang="en-US" dirty="0" smtClean="0"/>
              <a:t>. You will assign as many codes from L89 as needed to identify each</a:t>
            </a:r>
            <a:r>
              <a:rPr lang="en-US" baseline="0" dirty="0" smtClean="0"/>
              <a:t> </a:t>
            </a:r>
            <a:r>
              <a:rPr lang="en-US" dirty="0" smtClean="0"/>
              <a:t>of the pressure ulcers the patient may have.</a:t>
            </a:r>
          </a:p>
          <a:p>
            <a:endParaRPr lang="en-US" dirty="0" smtClean="0"/>
          </a:p>
          <a:p>
            <a:r>
              <a:rPr lang="en-US" dirty="0" smtClean="0"/>
              <a:t>Non-pressure chronic</a:t>
            </a:r>
            <a:r>
              <a:rPr lang="en-US" baseline="0" dirty="0" smtClean="0"/>
              <a:t> ulcers of lower limbs are also specified by site, laterality, and severity.  Here you will find an instruction note to code first any associated underlying condition such as atherosclerosis, chronic venous hypertension, </a:t>
            </a:r>
            <a:r>
              <a:rPr lang="en-US" baseline="0" dirty="0" err="1" smtClean="0"/>
              <a:t>postthrombotic</a:t>
            </a:r>
            <a:r>
              <a:rPr lang="en-US" baseline="0" dirty="0" smtClean="0"/>
              <a:t> syndrome, etcetera.  </a:t>
            </a:r>
            <a:endParaRPr lang="en-US" dirty="0" smtClean="0"/>
          </a:p>
          <a:p>
            <a:endParaRPr lang="en-US" dirty="0" smtClean="0"/>
          </a:p>
          <a:p>
            <a:r>
              <a:rPr lang="en-US" dirty="0" smtClean="0"/>
              <a:t>In ICD-10, the</a:t>
            </a:r>
            <a:r>
              <a:rPr lang="en-US" baseline="0" dirty="0" smtClean="0"/>
              <a:t> terms dermatitis and eczema are used interchangeably.  As a result, you will find an instruction note under categories L20-L30 which states</a:t>
            </a:r>
            <a:r>
              <a:rPr lang="en-US" dirty="0" smtClean="0"/>
              <a:t>, “in this block the terms dermatitis and eczema are used synonymously and interchangeably.” </a:t>
            </a:r>
          </a:p>
          <a:p>
            <a:endParaRPr lang="en-US" dirty="0" smtClean="0"/>
          </a:p>
          <a:p>
            <a:r>
              <a:rPr lang="en-US" dirty="0" smtClean="0"/>
              <a:t>With the formation of new categories for allergic and irritant contact dermatitis, new instructions notes are included directing you to use an additional code for adverse effect to identify the drug or substance</a:t>
            </a:r>
            <a:r>
              <a:rPr lang="en-US" baseline="0" dirty="0" smtClean="0"/>
              <a:t> responsible.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ED36923-8371-4197-A458-0956D71E48B3}" type="slidenum">
              <a:rPr lang="en-US" smtClean="0"/>
              <a:pPr/>
              <a:t>29</a:t>
            </a:fld>
            <a:endParaRPr lang="en-US"/>
          </a:p>
        </p:txBody>
      </p:sp>
    </p:spTree>
    <p:extLst>
      <p:ext uri="{BB962C8B-B14F-4D97-AF65-F5344CB8AC3E}">
        <p14:creationId xmlns="" xmlns:p14="http://schemas.microsoft.com/office/powerpoint/2010/main" val="4258478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Mary: </a:t>
            </a:r>
          </a:p>
          <a:p>
            <a:r>
              <a:rPr lang="en-US" sz="1200" kern="1200" dirty="0" smtClean="0">
                <a:solidFill>
                  <a:schemeClr val="tx1"/>
                </a:solidFill>
                <a:effectLst/>
                <a:latin typeface="+mn-lt"/>
                <a:ea typeface="+mn-ea"/>
                <a:cs typeface="+mn-cs"/>
              </a:rPr>
              <a:t>Chapter 8 is an entirely new chapter which gives conditions</a:t>
            </a:r>
            <a:r>
              <a:rPr lang="en-US" sz="1200" kern="1200" baseline="0" dirty="0" smtClean="0">
                <a:solidFill>
                  <a:schemeClr val="tx1"/>
                </a:solidFill>
                <a:effectLst/>
                <a:latin typeface="+mn-lt"/>
                <a:ea typeface="+mn-ea"/>
                <a:cs typeface="+mn-cs"/>
              </a:rPr>
              <a:t> of the </a:t>
            </a:r>
            <a:r>
              <a:rPr lang="en-US" sz="1200" kern="1200" dirty="0" smtClean="0">
                <a:solidFill>
                  <a:schemeClr val="tx1"/>
                </a:solidFill>
                <a:effectLst/>
                <a:latin typeface="+mn-lt"/>
                <a:ea typeface="+mn-ea"/>
                <a:cs typeface="+mn-cs"/>
              </a:rPr>
              <a:t>ear and mastoid process their own chapter.  These conditions were included in the Diseases of the Nervous System and Sense Organs in ICD-9.</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conditions in this chapter have been arranged in the</a:t>
            </a:r>
            <a:r>
              <a:rPr lang="en-US" sz="1200" kern="1200" baseline="0" dirty="0" smtClean="0">
                <a:solidFill>
                  <a:schemeClr val="tx1"/>
                </a:solidFill>
                <a:effectLst/>
                <a:latin typeface="+mn-lt"/>
                <a:ea typeface="+mn-ea"/>
                <a:cs typeface="+mn-cs"/>
              </a:rPr>
              <a:t> following blocks, making in easier to identify the types of conditions occurring in</a:t>
            </a:r>
            <a:r>
              <a:rPr lang="en-US" sz="1200" kern="1200" dirty="0" smtClean="0">
                <a:solidFill>
                  <a:schemeClr val="tx1"/>
                </a:solidFill>
                <a:effectLst/>
                <a:latin typeface="+mn-lt"/>
                <a:ea typeface="+mn-ea"/>
                <a:cs typeface="+mn-cs"/>
              </a:rPr>
              <a:t> the external ear; middle ear</a:t>
            </a:r>
            <a:r>
              <a:rPr lang="en-US" sz="1200" kern="1200" baseline="0" dirty="0" smtClean="0">
                <a:solidFill>
                  <a:schemeClr val="tx1"/>
                </a:solidFill>
                <a:effectLst/>
                <a:latin typeface="+mn-lt"/>
                <a:ea typeface="+mn-ea"/>
                <a:cs typeface="+mn-cs"/>
              </a:rPr>
              <a:t> and mastoid; inner ear; other disorders of the ear; and intraoperative and </a:t>
            </a:r>
            <a:r>
              <a:rPr lang="en-US" sz="1200" kern="1200" baseline="0" dirty="0" err="1" smtClean="0">
                <a:solidFill>
                  <a:schemeClr val="tx1"/>
                </a:solidFill>
                <a:effectLst/>
                <a:latin typeface="+mn-lt"/>
                <a:ea typeface="+mn-ea"/>
                <a:cs typeface="+mn-cs"/>
              </a:rPr>
              <a:t>postprocedural</a:t>
            </a:r>
            <a:r>
              <a:rPr lang="en-US" sz="1200" kern="1200" baseline="0" dirty="0" smtClean="0">
                <a:solidFill>
                  <a:schemeClr val="tx1"/>
                </a:solidFill>
                <a:effectLst/>
                <a:latin typeface="+mn-lt"/>
                <a:ea typeface="+mn-ea"/>
                <a:cs typeface="+mn-cs"/>
              </a:rPr>
              <a:t> complications and disorders of ear and mastoid process not elsewhere classified.</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Many of the changes within this chapter allow for greater specificity,</a:t>
            </a:r>
            <a:r>
              <a:rPr lang="en-US" sz="1200" kern="1200" baseline="0" dirty="0" smtClean="0">
                <a:solidFill>
                  <a:schemeClr val="tx1"/>
                </a:solidFill>
                <a:effectLst/>
                <a:latin typeface="+mn-lt"/>
                <a:ea typeface="+mn-ea"/>
                <a:cs typeface="+mn-cs"/>
              </a:rPr>
              <a:t> include the use of laterality, and the addition of many instruction notes to “code first underlying disease” or “use additional code…”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ED36923-8371-4197-A458-0956D71E48B3}" type="slidenum">
              <a:rPr lang="en-US" smtClean="0">
                <a:solidFill>
                  <a:prstClr val="black"/>
                </a:solidFill>
              </a:rPr>
              <a:pPr/>
              <a:t>3</a:t>
            </a:fld>
            <a:endParaRPr lang="en-US">
              <a:solidFill>
                <a:prstClr val="black"/>
              </a:solidFill>
            </a:endParaRPr>
          </a:p>
        </p:txBody>
      </p:sp>
    </p:spTree>
    <p:extLst>
      <p:ext uri="{BB962C8B-B14F-4D97-AF65-F5344CB8AC3E}">
        <p14:creationId xmlns="" xmlns:p14="http://schemas.microsoft.com/office/powerpoint/2010/main" val="22003174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smtClean="0"/>
              <a:t>Mary: </a:t>
            </a:r>
          </a:p>
          <a:p>
            <a:endParaRPr lang="en-US" smtClean="0"/>
          </a:p>
          <a:p>
            <a:r>
              <a:rPr lang="en-US" smtClean="0"/>
              <a:t>For this coding scenario, a patient is transferred from the nursing home with a fever and infected decubitus ulcers.  There is an ulcer of the left hip stage III and ulcers of both elbows.  The right elbow has a stage I ulcer and the left elbow has a stage II ulcer. 5 codes were required in ICD-9 to capture the locations, hip and elbow, and the various stages.  One issue with</a:t>
            </a:r>
            <a:r>
              <a:rPr lang="en-US" baseline="0" smtClean="0"/>
              <a:t> the ICD-9 coding </a:t>
            </a:r>
            <a:r>
              <a:rPr lang="en-US" smtClean="0"/>
              <a:t>is that you cannot determine from the coding, which stage is for which location.  What ICD-10 does in comparison is to combine the location and staging in a single code.  As a result, we will only need 3 codes to capture the patient’s condition and you can clearly identify the correct staging for each specific location.  </a:t>
            </a:r>
          </a:p>
          <a:p>
            <a:r>
              <a:rPr lang="en-US" smtClean="0"/>
              <a:t>L89.223, Pressure ulcer of left hip, stage 3</a:t>
            </a:r>
          </a:p>
          <a:p>
            <a:r>
              <a:rPr lang="en-US" smtClean="0"/>
              <a:t>L89.011, Pressure ulcer of right elbow, stage 1</a:t>
            </a:r>
          </a:p>
          <a:p>
            <a:r>
              <a:rPr lang="en-US" smtClean="0"/>
              <a:t>L89.022, Pressure ulcer of left elbow, stage 2</a:t>
            </a:r>
          </a:p>
          <a:p>
            <a:endParaRPr lang="en-US" smtClean="0"/>
          </a:p>
          <a:p>
            <a:endParaRPr lang="en-US" smtClean="0"/>
          </a:p>
          <a:p>
            <a:endParaRPr lang="en-US" smtClean="0"/>
          </a:p>
          <a:p>
            <a:r>
              <a:rPr lang="en-US" sz="800" smtClean="0"/>
              <a:t>Slide reference: </a:t>
            </a:r>
          </a:p>
          <a:p>
            <a:r>
              <a:rPr lang="en-US" sz="800" smtClean="0"/>
              <a:t>ICD-9-CM Coding: Theory and Practice with ICD-10, 2013/2014 Edition</a:t>
            </a:r>
          </a:p>
          <a:p>
            <a:r>
              <a:rPr lang="en-US" sz="800" smtClean="0"/>
              <a:t>By Karla R. Lovaasen, RHIA, CCS, CCS-P and Jennifer Schwerdtfeger, BS, RHIT, CCS, CPC, CPC-H</a:t>
            </a:r>
          </a:p>
          <a:p>
            <a:r>
              <a:rPr lang="en-US" sz="800" smtClean="0"/>
              <a:t>Elsevier Saunders</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30</a:t>
            </a:fld>
            <a:endParaRPr lang="en-US"/>
          </a:p>
        </p:txBody>
      </p:sp>
    </p:spTree>
    <p:extLst>
      <p:ext uri="{BB962C8B-B14F-4D97-AF65-F5344CB8AC3E}">
        <p14:creationId xmlns="" xmlns:p14="http://schemas.microsoft.com/office/powerpoint/2010/main" val="1587737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 </a:t>
            </a:r>
          </a:p>
          <a:p>
            <a:r>
              <a:rPr lang="en-US" dirty="0" smtClean="0"/>
              <a:t>How about another</a:t>
            </a:r>
            <a:r>
              <a:rPr lang="en-US" baseline="0" dirty="0" smtClean="0"/>
              <a:t> ICD-10 coding scenario Mary? This one is for a patient who has dermatitis covering the entire body due to </a:t>
            </a:r>
            <a:r>
              <a:rPr lang="en-US" baseline="0" dirty="0" smtClean="0"/>
              <a:t>penicillin, which </a:t>
            </a:r>
            <a:r>
              <a:rPr lang="en-US" baseline="0" dirty="0" smtClean="0"/>
              <a:t>was taken correctly as prescribed.  What are the correct ICD-10 codes for this scenario?</a:t>
            </a:r>
            <a:endParaRPr lang="en-US" dirty="0" smtClean="0"/>
          </a:p>
          <a:p>
            <a:endParaRPr lang="en-US" dirty="0" smtClean="0"/>
          </a:p>
          <a:p>
            <a:endParaRPr lang="en-US" dirty="0" smtClean="0"/>
          </a:p>
          <a:p>
            <a:r>
              <a:rPr lang="en-US" dirty="0" smtClean="0"/>
              <a:t>Reference:  </a:t>
            </a:r>
          </a:p>
          <a:p>
            <a:r>
              <a:rPr lang="en-US" sz="1200" kern="1200" dirty="0" err="1" smtClean="0">
                <a:solidFill>
                  <a:schemeClr val="tx1"/>
                </a:solidFill>
                <a:effectLst/>
                <a:latin typeface="+mn-lt"/>
                <a:ea typeface="+mn-ea"/>
                <a:cs typeface="+mn-cs"/>
              </a:rPr>
              <a:t>DeVault</a:t>
            </a:r>
            <a:r>
              <a:rPr lang="en-US" sz="1200" kern="1200" dirty="0" smtClean="0">
                <a:solidFill>
                  <a:schemeClr val="tx1"/>
                </a:solidFill>
                <a:effectLst/>
                <a:latin typeface="+mn-lt"/>
                <a:ea typeface="+mn-ea"/>
                <a:cs typeface="+mn-cs"/>
              </a:rPr>
              <a:t>, K., </a:t>
            </a:r>
            <a:r>
              <a:rPr lang="en-US" sz="1200" kern="1200" dirty="0" err="1" smtClean="0">
                <a:solidFill>
                  <a:schemeClr val="tx1"/>
                </a:solidFill>
                <a:effectLst/>
                <a:latin typeface="+mn-lt"/>
                <a:ea typeface="+mn-ea"/>
                <a:cs typeface="+mn-cs"/>
              </a:rPr>
              <a:t>Barta</a:t>
            </a:r>
            <a:r>
              <a:rPr lang="en-US" sz="1200" kern="1200" dirty="0" smtClean="0">
                <a:solidFill>
                  <a:schemeClr val="tx1"/>
                </a:solidFill>
                <a:effectLst/>
                <a:latin typeface="+mn-lt"/>
                <a:ea typeface="+mn-ea"/>
                <a:cs typeface="+mn-cs"/>
              </a:rPr>
              <a:t>, A., &amp; Endicott, M. (2013). </a:t>
            </a:r>
            <a:r>
              <a:rPr lang="en-US" sz="1200" i="1" kern="1200" dirty="0" smtClean="0">
                <a:solidFill>
                  <a:schemeClr val="tx1"/>
                </a:solidFill>
                <a:effectLst/>
                <a:latin typeface="+mn-lt"/>
                <a:ea typeface="+mn-ea"/>
                <a:cs typeface="+mn-cs"/>
              </a:rPr>
              <a:t>ICD-10-CM Coder Training Manual, 2013 Edition.</a:t>
            </a:r>
            <a:r>
              <a:rPr lang="en-US" sz="1200" kern="1200" dirty="0" smtClean="0">
                <a:solidFill>
                  <a:schemeClr val="tx1"/>
                </a:solidFill>
                <a:effectLst/>
                <a:latin typeface="+mn-lt"/>
                <a:ea typeface="+mn-ea"/>
                <a:cs typeface="+mn-cs"/>
              </a:rPr>
              <a:t> Chicago: AHIMA Press.</a:t>
            </a:r>
            <a:endParaRPr lang="en-US" dirty="0" smtClean="0"/>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31</a:t>
            </a:fld>
            <a:endParaRPr lang="en-US"/>
          </a:p>
        </p:txBody>
      </p:sp>
    </p:spTree>
    <p:extLst>
      <p:ext uri="{BB962C8B-B14F-4D97-AF65-F5344CB8AC3E}">
        <p14:creationId xmlns="" xmlns:p14="http://schemas.microsoft.com/office/powerpoint/2010/main" val="3881739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Mary: </a:t>
            </a:r>
          </a:p>
          <a:p>
            <a:r>
              <a:rPr lang="en-US" dirty="0" smtClean="0"/>
              <a:t>The reason for this encounter is the extensive dermatitis which is an adverse effect of the penicillin. An instructional note in the Tabular List under code L27.0 states “use additional code for adverse effect, if applicable, to identify drug.”  Following this instructional note, T36.0x5A is sequenced as the secondary diagnosis code following L27.0 for the dermatitis. The seventh character A</a:t>
            </a:r>
            <a:r>
              <a:rPr lang="en-US" baseline="0" dirty="0" smtClean="0"/>
              <a:t> in</a:t>
            </a:r>
            <a:r>
              <a:rPr lang="en-US" dirty="0" smtClean="0"/>
              <a:t> T36.0x5A indicates this is the initial encounter (A) for this condition.</a:t>
            </a:r>
          </a:p>
          <a:p>
            <a:endParaRPr lang="en-US" dirty="0" smtClean="0"/>
          </a:p>
          <a:p>
            <a:r>
              <a:rPr lang="en-US" b="1" dirty="0" smtClean="0"/>
              <a:t>Jen:</a:t>
            </a:r>
          </a:p>
          <a:p>
            <a:r>
              <a:rPr lang="en-US" dirty="0" smtClean="0"/>
              <a:t>Mary, can you give us a little refresher on</a:t>
            </a:r>
            <a:r>
              <a:rPr lang="en-US" baseline="0" dirty="0" smtClean="0"/>
              <a:t> the use of the 7</a:t>
            </a:r>
            <a:r>
              <a:rPr lang="en-US" baseline="30000" dirty="0" smtClean="0"/>
              <a:t>th</a:t>
            </a:r>
            <a:r>
              <a:rPr lang="en-US" baseline="0" dirty="0" smtClean="0"/>
              <a:t> character?</a:t>
            </a:r>
          </a:p>
          <a:p>
            <a:endParaRPr lang="en-US" baseline="0" dirty="0" smtClean="0"/>
          </a:p>
          <a:p>
            <a:r>
              <a:rPr lang="en-US" b="1" baseline="0" dirty="0" smtClean="0"/>
              <a:t>Mary:</a:t>
            </a:r>
            <a:r>
              <a:rPr lang="en-US" baseline="0" dirty="0" smtClean="0"/>
              <a:t>  </a:t>
            </a:r>
          </a:p>
          <a:p>
            <a:r>
              <a:rPr lang="en-US" baseline="0" dirty="0" smtClean="0"/>
              <a:t>As a matter of fact, let’s take a look at our next slide…</a:t>
            </a:r>
            <a:endParaRPr lang="en-US" dirty="0" smtClean="0"/>
          </a:p>
          <a:p>
            <a:endParaRPr lang="en-US" dirty="0" smtClean="0"/>
          </a:p>
          <a:p>
            <a:endParaRPr lang="en-US" dirty="0" smtClean="0"/>
          </a:p>
          <a:p>
            <a:r>
              <a:rPr lang="en-US" dirty="0" smtClean="0"/>
              <a:t>Reference:  </a:t>
            </a:r>
          </a:p>
          <a:p>
            <a:r>
              <a:rPr lang="en-US" sz="1200" kern="1200" dirty="0" err="1" smtClean="0">
                <a:solidFill>
                  <a:schemeClr val="tx1"/>
                </a:solidFill>
                <a:effectLst/>
                <a:latin typeface="+mn-lt"/>
                <a:ea typeface="+mn-ea"/>
                <a:cs typeface="+mn-cs"/>
              </a:rPr>
              <a:t>DeVault</a:t>
            </a:r>
            <a:r>
              <a:rPr lang="en-US" sz="1200" kern="1200" dirty="0" smtClean="0">
                <a:solidFill>
                  <a:schemeClr val="tx1"/>
                </a:solidFill>
                <a:effectLst/>
                <a:latin typeface="+mn-lt"/>
                <a:ea typeface="+mn-ea"/>
                <a:cs typeface="+mn-cs"/>
              </a:rPr>
              <a:t>, K., </a:t>
            </a:r>
            <a:r>
              <a:rPr lang="en-US" sz="1200" kern="1200" dirty="0" err="1" smtClean="0">
                <a:solidFill>
                  <a:schemeClr val="tx1"/>
                </a:solidFill>
                <a:effectLst/>
                <a:latin typeface="+mn-lt"/>
                <a:ea typeface="+mn-ea"/>
                <a:cs typeface="+mn-cs"/>
              </a:rPr>
              <a:t>Barta</a:t>
            </a:r>
            <a:r>
              <a:rPr lang="en-US" sz="1200" kern="1200" dirty="0" smtClean="0">
                <a:solidFill>
                  <a:schemeClr val="tx1"/>
                </a:solidFill>
                <a:effectLst/>
                <a:latin typeface="+mn-lt"/>
                <a:ea typeface="+mn-ea"/>
                <a:cs typeface="+mn-cs"/>
              </a:rPr>
              <a:t>, A., &amp; Endicott, M. (2013). </a:t>
            </a:r>
            <a:r>
              <a:rPr lang="en-US" sz="1200" i="1" kern="1200" dirty="0" smtClean="0">
                <a:solidFill>
                  <a:schemeClr val="tx1"/>
                </a:solidFill>
                <a:effectLst/>
                <a:latin typeface="+mn-lt"/>
                <a:ea typeface="+mn-ea"/>
                <a:cs typeface="+mn-cs"/>
              </a:rPr>
              <a:t>ICD-10-CM Coder Training Manual, 2013 Edition.</a:t>
            </a:r>
            <a:r>
              <a:rPr lang="en-US" sz="1200" kern="1200" dirty="0" smtClean="0">
                <a:solidFill>
                  <a:schemeClr val="tx1"/>
                </a:solidFill>
                <a:effectLst/>
                <a:latin typeface="+mn-lt"/>
                <a:ea typeface="+mn-ea"/>
                <a:cs typeface="+mn-cs"/>
              </a:rPr>
              <a:t> Chicago: AHIMA Press.</a:t>
            </a:r>
            <a:endParaRPr lang="en-US" dirty="0" smtClean="0"/>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32</a:t>
            </a:fld>
            <a:endParaRPr lang="en-US"/>
          </a:p>
        </p:txBody>
      </p:sp>
    </p:spTree>
    <p:extLst>
      <p:ext uri="{BB962C8B-B14F-4D97-AF65-F5344CB8AC3E}">
        <p14:creationId xmlns="" xmlns:p14="http://schemas.microsoft.com/office/powerpoint/2010/main" val="21488221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Mary: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case scenario that we just covered, there was a 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character extension added to the adverse effect code.  The 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character extensions were covered in one our previous sessions when we covered ICD-10-CM Conventions</a:t>
            </a:r>
            <a:r>
              <a:rPr lang="en-US" sz="1200" kern="1200" baseline="0" dirty="0" smtClean="0">
                <a:solidFill>
                  <a:schemeClr val="tx1"/>
                </a:solidFill>
                <a:effectLst/>
                <a:latin typeface="+mn-lt"/>
                <a:ea typeface="+mn-ea"/>
                <a:cs typeface="+mn-cs"/>
              </a:rPr>
              <a:t> and Guidelines, but lets stop here and do a little review.</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Episode of Care is a new concept for ICD-10.  In the areas of Obstetrics, Injuries, and External causes, you will find the Episode of Care represented by a seventh character.  The episode of care represents whether this is an initial encounter, subsequent encounter, or a </a:t>
            </a:r>
            <a:r>
              <a:rPr lang="en-US" sz="1200" kern="1200" dirty="0" err="1" smtClean="0">
                <a:solidFill>
                  <a:schemeClr val="tx1"/>
                </a:solidFill>
                <a:effectLst/>
                <a:latin typeface="+mn-lt"/>
                <a:ea typeface="+mn-ea"/>
                <a:cs typeface="+mn-cs"/>
              </a:rPr>
              <a:t>sequela</a:t>
            </a:r>
            <a:r>
              <a:rPr lang="en-US" sz="1200" kern="1200" dirty="0" smtClean="0">
                <a:solidFill>
                  <a:schemeClr val="tx1"/>
                </a:solidFill>
                <a:effectLst/>
                <a:latin typeface="+mn-lt"/>
                <a:ea typeface="+mn-ea"/>
                <a:cs typeface="+mn-cs"/>
              </a:rPr>
              <a:t>.  The 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character option can provide different information on the services being delivered based on the category where the 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character is being used.   For example, there are many more choices for the 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character in the area of fractures  such as delayed healing, </a:t>
            </a:r>
            <a:r>
              <a:rPr lang="en-US" sz="1200" kern="1200" dirty="0" err="1" smtClean="0">
                <a:solidFill>
                  <a:schemeClr val="tx1"/>
                </a:solidFill>
                <a:effectLst/>
                <a:latin typeface="+mn-lt"/>
                <a:ea typeface="+mn-ea"/>
                <a:cs typeface="+mn-cs"/>
              </a:rPr>
              <a:t>malunion</a:t>
            </a:r>
            <a:r>
              <a:rPr lang="en-US" sz="1200" kern="1200" dirty="0" smtClean="0">
                <a:solidFill>
                  <a:schemeClr val="tx1"/>
                </a:solidFill>
                <a:effectLst/>
                <a:latin typeface="+mn-lt"/>
                <a:ea typeface="+mn-ea"/>
                <a:cs typeface="+mn-cs"/>
              </a:rPr>
              <a:t>, etc.</a:t>
            </a:r>
          </a:p>
          <a:p>
            <a:endParaRPr lang="en-US" dirty="0"/>
          </a:p>
        </p:txBody>
      </p:sp>
      <p:sp>
        <p:nvSpPr>
          <p:cNvPr id="4" name="Slide Number Placeholder 3"/>
          <p:cNvSpPr>
            <a:spLocks noGrp="1"/>
          </p:cNvSpPr>
          <p:nvPr>
            <p:ph type="sldNum" sz="quarter" idx="10"/>
          </p:nvPr>
        </p:nvSpPr>
        <p:spPr/>
        <p:txBody>
          <a:bodyPr/>
          <a:lstStyle/>
          <a:p>
            <a:fld id="{6EACB5D2-20C9-48CB-A999-7D8872CB0EAD}" type="slidenum">
              <a:rPr lang="en-US" smtClean="0"/>
              <a:pPr/>
              <a:t>33</a:t>
            </a:fld>
            <a:endParaRPr lang="en-US"/>
          </a:p>
        </p:txBody>
      </p:sp>
    </p:spTree>
    <p:extLst>
      <p:ext uri="{BB962C8B-B14F-4D97-AF65-F5344CB8AC3E}">
        <p14:creationId xmlns="" xmlns:p14="http://schemas.microsoft.com/office/powerpoint/2010/main" val="2762094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Mary: </a:t>
            </a:r>
          </a:p>
          <a:p>
            <a:r>
              <a:rPr lang="en-US" sz="1200" kern="1200" dirty="0" smtClean="0">
                <a:solidFill>
                  <a:schemeClr val="tx1"/>
                </a:solidFill>
                <a:effectLst/>
                <a:latin typeface="+mn-lt"/>
                <a:ea typeface="+mn-ea"/>
                <a:cs typeface="+mn-cs"/>
              </a:rPr>
              <a:t>You might be wondering what constitutes an initial encounter vs. subsequent encounter vs. </a:t>
            </a:r>
            <a:r>
              <a:rPr lang="en-US" sz="1200" kern="1200" dirty="0" err="1" smtClean="0">
                <a:solidFill>
                  <a:schemeClr val="tx1"/>
                </a:solidFill>
                <a:effectLst/>
                <a:latin typeface="+mn-lt"/>
                <a:ea typeface="+mn-ea"/>
                <a:cs typeface="+mn-cs"/>
              </a:rPr>
              <a:t>sequela</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7th character “A”, initial encounter is used while the patient is receiving active treatment for the condition. Examples of active treatment are: surgical treatment, emergency department encounter, and evaluation and treatment by a new physician.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7th character “D” for subsequent encounter is used for encounters after the patient has received active treatment of the condition and is receiving routine care for the condition during the healing or recovery phase. Examples of subsequent care are: cast change or removal, removal of external or internal fixation device, medication adjustment, other aftercare and follow up visits following treatment of the injury or condition.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a:t>
            </a:r>
            <a:r>
              <a:rPr lang="en-US" sz="1200" kern="1200" dirty="0" err="1" smtClean="0">
                <a:solidFill>
                  <a:schemeClr val="tx1"/>
                </a:solidFill>
                <a:effectLst/>
                <a:latin typeface="+mn-lt"/>
                <a:ea typeface="+mn-ea"/>
                <a:cs typeface="+mn-cs"/>
              </a:rPr>
              <a:t>sequela</a:t>
            </a:r>
            <a:r>
              <a:rPr lang="en-US" sz="1200" kern="1200" dirty="0" smtClean="0">
                <a:solidFill>
                  <a:schemeClr val="tx1"/>
                </a:solidFill>
                <a:effectLst/>
                <a:latin typeface="+mn-lt"/>
                <a:ea typeface="+mn-ea"/>
                <a:cs typeface="+mn-cs"/>
              </a:rPr>
              <a:t> is the residual effect or condition produced after the acute phase of an illness or injury has terminated. There is no time limit on when a </a:t>
            </a:r>
            <a:r>
              <a:rPr lang="en-US" sz="1200" kern="1200" dirty="0" err="1" smtClean="0">
                <a:solidFill>
                  <a:schemeClr val="tx1"/>
                </a:solidFill>
                <a:effectLst/>
                <a:latin typeface="+mn-lt"/>
                <a:ea typeface="+mn-ea"/>
                <a:cs typeface="+mn-cs"/>
              </a:rPr>
              <a:t>sequela</a:t>
            </a:r>
            <a:r>
              <a:rPr lang="en-US" sz="1200" kern="1200" dirty="0" smtClean="0">
                <a:solidFill>
                  <a:schemeClr val="tx1"/>
                </a:solidFill>
                <a:effectLst/>
                <a:latin typeface="+mn-lt"/>
                <a:ea typeface="+mn-ea"/>
                <a:cs typeface="+mn-cs"/>
              </a:rPr>
              <a:t> code can be used.  </a:t>
            </a:r>
            <a:r>
              <a:rPr lang="en-US" sz="1200" kern="1200" dirty="0" err="1" smtClean="0">
                <a:solidFill>
                  <a:schemeClr val="tx1"/>
                </a:solidFill>
                <a:effectLst/>
                <a:latin typeface="+mn-lt"/>
                <a:ea typeface="+mn-ea"/>
                <a:cs typeface="+mn-cs"/>
              </a:rPr>
              <a:t>Sequela</a:t>
            </a:r>
            <a:r>
              <a:rPr lang="en-US" sz="1200" kern="1200" dirty="0" smtClean="0">
                <a:solidFill>
                  <a:schemeClr val="tx1"/>
                </a:solidFill>
                <a:effectLst/>
                <a:latin typeface="+mn-lt"/>
                <a:ea typeface="+mn-ea"/>
                <a:cs typeface="+mn-cs"/>
              </a:rPr>
              <a:t> replaces the term Late Effect which was used in ICD-9.  7th character “S” for </a:t>
            </a:r>
            <a:r>
              <a:rPr lang="en-US" sz="1200" kern="1200" dirty="0" err="1" smtClean="0">
                <a:solidFill>
                  <a:schemeClr val="tx1"/>
                </a:solidFill>
                <a:effectLst/>
                <a:latin typeface="+mn-lt"/>
                <a:ea typeface="+mn-ea"/>
                <a:cs typeface="+mn-cs"/>
              </a:rPr>
              <a:t>sequela</a:t>
            </a:r>
            <a:r>
              <a:rPr lang="en-US" sz="1200" kern="1200" dirty="0" smtClean="0">
                <a:solidFill>
                  <a:schemeClr val="tx1"/>
                </a:solidFill>
                <a:effectLst/>
                <a:latin typeface="+mn-lt"/>
                <a:ea typeface="+mn-ea"/>
                <a:cs typeface="+mn-cs"/>
              </a:rPr>
              <a:t>, is for use for complications or conditions that arise as a direct result of a condition, such as scar formation after a burn. The scars are a </a:t>
            </a:r>
            <a:r>
              <a:rPr lang="en-US" sz="1200" kern="1200" dirty="0" err="1" smtClean="0">
                <a:solidFill>
                  <a:schemeClr val="tx1"/>
                </a:solidFill>
                <a:effectLst/>
                <a:latin typeface="+mn-lt"/>
                <a:ea typeface="+mn-ea"/>
                <a:cs typeface="+mn-cs"/>
              </a:rPr>
              <a:t>sequelae</a:t>
            </a:r>
            <a:r>
              <a:rPr lang="en-US" sz="1200" kern="1200" dirty="0" smtClean="0">
                <a:solidFill>
                  <a:schemeClr val="tx1"/>
                </a:solidFill>
                <a:effectLst/>
                <a:latin typeface="+mn-lt"/>
                <a:ea typeface="+mn-ea"/>
                <a:cs typeface="+mn-cs"/>
              </a:rPr>
              <a:t> of the burn. When using 7th character “S”, it is necessary to use both the injury code that precipitated the </a:t>
            </a:r>
            <a:r>
              <a:rPr lang="en-US" sz="1200" kern="1200" dirty="0" err="1" smtClean="0">
                <a:solidFill>
                  <a:schemeClr val="tx1"/>
                </a:solidFill>
                <a:effectLst/>
                <a:latin typeface="+mn-lt"/>
                <a:ea typeface="+mn-ea"/>
                <a:cs typeface="+mn-cs"/>
              </a:rPr>
              <a:t>sequela</a:t>
            </a:r>
            <a:r>
              <a:rPr lang="en-US" sz="1200" kern="1200" dirty="0" smtClean="0">
                <a:solidFill>
                  <a:schemeClr val="tx1"/>
                </a:solidFill>
                <a:effectLst/>
                <a:latin typeface="+mn-lt"/>
                <a:ea typeface="+mn-ea"/>
                <a:cs typeface="+mn-cs"/>
              </a:rPr>
              <a:t> and the code for the </a:t>
            </a:r>
            <a:r>
              <a:rPr lang="en-US" sz="1200" kern="1200" dirty="0" err="1" smtClean="0">
                <a:solidFill>
                  <a:schemeClr val="tx1"/>
                </a:solidFill>
                <a:effectLst/>
                <a:latin typeface="+mn-lt"/>
                <a:ea typeface="+mn-ea"/>
                <a:cs typeface="+mn-cs"/>
              </a:rPr>
              <a:t>sequela</a:t>
            </a:r>
            <a:r>
              <a:rPr lang="en-US" sz="1200" kern="1200" dirty="0" smtClean="0">
                <a:solidFill>
                  <a:schemeClr val="tx1"/>
                </a:solidFill>
                <a:effectLst/>
                <a:latin typeface="+mn-lt"/>
                <a:ea typeface="+mn-ea"/>
                <a:cs typeface="+mn-cs"/>
              </a:rPr>
              <a:t> itself. The “S” is added only to the injury code, not the </a:t>
            </a:r>
            <a:r>
              <a:rPr lang="en-US" sz="1200" kern="1200" dirty="0" err="1" smtClean="0">
                <a:solidFill>
                  <a:schemeClr val="tx1"/>
                </a:solidFill>
                <a:effectLst/>
                <a:latin typeface="+mn-lt"/>
                <a:ea typeface="+mn-ea"/>
                <a:cs typeface="+mn-cs"/>
              </a:rPr>
              <a:t>sequela</a:t>
            </a:r>
            <a:r>
              <a:rPr lang="en-US" sz="1200" kern="1200" dirty="0" smtClean="0">
                <a:solidFill>
                  <a:schemeClr val="tx1"/>
                </a:solidFill>
                <a:effectLst/>
                <a:latin typeface="+mn-lt"/>
                <a:ea typeface="+mn-ea"/>
                <a:cs typeface="+mn-cs"/>
              </a:rPr>
              <a:t> code. The 7th character “S” identifies the injury responsible for the </a:t>
            </a:r>
            <a:r>
              <a:rPr lang="en-US" sz="1200" kern="1200" dirty="0" err="1" smtClean="0">
                <a:solidFill>
                  <a:schemeClr val="tx1"/>
                </a:solidFill>
                <a:effectLst/>
                <a:latin typeface="+mn-lt"/>
                <a:ea typeface="+mn-ea"/>
                <a:cs typeface="+mn-cs"/>
              </a:rPr>
              <a:t>sequela</a:t>
            </a:r>
            <a:r>
              <a:rPr lang="en-US" sz="1200" kern="1200" dirty="0" smtClean="0">
                <a:solidFill>
                  <a:schemeClr val="tx1"/>
                </a:solidFill>
                <a:effectLst/>
                <a:latin typeface="+mn-lt"/>
                <a:ea typeface="+mn-ea"/>
                <a:cs typeface="+mn-cs"/>
              </a:rPr>
              <a:t>. The specific type of </a:t>
            </a:r>
            <a:r>
              <a:rPr lang="en-US" sz="1200" kern="1200" dirty="0" err="1" smtClean="0">
                <a:solidFill>
                  <a:schemeClr val="tx1"/>
                </a:solidFill>
                <a:effectLst/>
                <a:latin typeface="+mn-lt"/>
                <a:ea typeface="+mn-ea"/>
                <a:cs typeface="+mn-cs"/>
              </a:rPr>
              <a:t>sequela</a:t>
            </a:r>
            <a:r>
              <a:rPr lang="en-US" sz="1200" kern="1200" dirty="0" smtClean="0">
                <a:solidFill>
                  <a:schemeClr val="tx1"/>
                </a:solidFill>
                <a:effectLst/>
                <a:latin typeface="+mn-lt"/>
                <a:ea typeface="+mn-ea"/>
                <a:cs typeface="+mn-cs"/>
              </a:rPr>
              <a:t> (e.g. scar) is sequenced first, followed by the injury code. </a:t>
            </a:r>
            <a:endParaRPr lang="en-US" dirty="0"/>
          </a:p>
        </p:txBody>
      </p:sp>
      <p:sp>
        <p:nvSpPr>
          <p:cNvPr id="4" name="Slide Number Placeholder 3"/>
          <p:cNvSpPr>
            <a:spLocks noGrp="1"/>
          </p:cNvSpPr>
          <p:nvPr>
            <p:ph type="sldNum" sz="quarter" idx="10"/>
          </p:nvPr>
        </p:nvSpPr>
        <p:spPr/>
        <p:txBody>
          <a:bodyPr/>
          <a:lstStyle/>
          <a:p>
            <a:fld id="{6ED36923-8371-4197-A458-0956D71E48B3}" type="slidenum">
              <a:rPr lang="en-US" smtClean="0"/>
              <a:pPr/>
              <a:t>34</a:t>
            </a:fld>
            <a:endParaRPr lang="en-US" dirty="0"/>
          </a:p>
        </p:txBody>
      </p:sp>
    </p:spTree>
    <p:extLst>
      <p:ext uri="{BB962C8B-B14F-4D97-AF65-F5344CB8AC3E}">
        <p14:creationId xmlns="" xmlns:p14="http://schemas.microsoft.com/office/powerpoint/2010/main" val="42269615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 </a:t>
            </a:r>
          </a:p>
          <a:p>
            <a:r>
              <a:rPr lang="en-US" sz="1200" kern="1200" dirty="0" smtClean="0">
                <a:solidFill>
                  <a:schemeClr val="tx1"/>
                </a:solidFill>
                <a:effectLst/>
                <a:latin typeface="+mn-lt"/>
                <a:ea typeface="+mn-ea"/>
                <a:cs typeface="+mn-cs"/>
              </a:rPr>
              <a:t>Thanks for that refresher Mary.  </a:t>
            </a:r>
            <a:r>
              <a:rPr lang="en-US" dirty="0" smtClean="0"/>
              <a:t>Now on to our next chapter!  </a:t>
            </a:r>
            <a:r>
              <a:rPr lang="en-US" sz="1200" kern="1200" dirty="0" smtClean="0">
                <a:solidFill>
                  <a:schemeClr val="tx1"/>
                </a:solidFill>
                <a:effectLst/>
                <a:latin typeface="+mn-lt"/>
                <a:ea typeface="+mn-ea"/>
                <a:cs typeface="+mn-cs"/>
              </a:rPr>
              <a:t>Most</a:t>
            </a:r>
            <a:r>
              <a:rPr lang="en-US" sz="1200" kern="1200" baseline="0" dirty="0" smtClean="0">
                <a:solidFill>
                  <a:schemeClr val="tx1"/>
                </a:solidFill>
                <a:effectLst/>
                <a:latin typeface="+mn-lt"/>
                <a:ea typeface="+mn-ea"/>
                <a:cs typeface="+mn-cs"/>
              </a:rPr>
              <a:t> of the codes in chapter 13 in ICD-10 have been expanded in some way.  This has allowed for more specificity with regards to specific sites as well as laterality. </a:t>
            </a:r>
            <a:r>
              <a:rPr lang="en-US" sz="1200" kern="1200" dirty="0" smtClean="0">
                <a:solidFill>
                  <a:schemeClr val="tx1"/>
                </a:solidFill>
                <a:effectLst/>
                <a:latin typeface="+mn-lt"/>
                <a:ea typeface="+mn-ea"/>
                <a:cs typeface="+mn-cs"/>
              </a:rPr>
              <a:t>The site represents the bone, joint or the muscle involved.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Bone, joint, or muscle conditions that are the result of a healed injury and chronic or recurrent bone, joint, or muscle conditions are usually</a:t>
            </a:r>
            <a:r>
              <a:rPr lang="en-US" sz="1200" kern="1200" baseline="0" dirty="0" smtClean="0">
                <a:solidFill>
                  <a:schemeClr val="tx1"/>
                </a:solidFill>
                <a:effectLst/>
                <a:latin typeface="+mn-lt"/>
                <a:ea typeface="+mn-ea"/>
                <a:cs typeface="+mn-cs"/>
              </a:rPr>
              <a:t> found in this chapter.  Any current, acute injury should be coded to the appropriate injury code from Chapter 19 which is the chapter on Injury, Poisoning and Certain Other Consequences of External Causes. </a:t>
            </a:r>
            <a:endParaRPr lang="en-US" sz="1200" kern="120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some conditions within this chapter where more than one bone, joint or muscle is usually involved, such as osteoarthritis, there may be a “multiple sites” code available. For categories where no multiple site code is provided and more than one bone, joint or muscle is involved, multiple codes should be assigned to indicate the different sites involved.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onditions have also been added to this chapter that were not previously associated with diseases from the musculoskeletal system - such as gout which has moved from the endocrine chapter in ICD-9 to the Musculoskeletal chapter in ICD-10. </a:t>
            </a:r>
          </a:p>
          <a:p>
            <a:endParaRPr lang="en-US" sz="1200" kern="120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Mary just covered the E</a:t>
            </a:r>
            <a:r>
              <a:rPr lang="en-US" sz="1200" kern="1200" dirty="0" smtClean="0">
                <a:solidFill>
                  <a:schemeClr val="tx1"/>
                </a:solidFill>
                <a:effectLst/>
                <a:latin typeface="+mn-lt"/>
                <a:ea typeface="+mn-ea"/>
                <a:cs typeface="+mn-cs"/>
              </a:rPr>
              <a:t>pisode of Care requirements, represented by the 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character, which is a new concept for ICD-10. Some of the categories and subcategories in this chapter, mainly</a:t>
            </a:r>
            <a:r>
              <a:rPr lang="en-US" sz="1200" kern="1200" baseline="0" dirty="0" smtClean="0">
                <a:solidFill>
                  <a:schemeClr val="tx1"/>
                </a:solidFill>
                <a:effectLst/>
                <a:latin typeface="+mn-lt"/>
                <a:ea typeface="+mn-ea"/>
                <a:cs typeface="+mn-cs"/>
              </a:rPr>
              <a:t> with the fracture coding,</a:t>
            </a:r>
            <a:r>
              <a:rPr lang="en-US" sz="1200" kern="1200" dirty="0" smtClean="0">
                <a:solidFill>
                  <a:schemeClr val="tx1"/>
                </a:solidFill>
                <a:effectLst/>
                <a:latin typeface="+mn-lt"/>
                <a:ea typeface="+mn-ea"/>
                <a:cs typeface="+mn-cs"/>
              </a:rPr>
              <a:t> will require the use of those seventh characters</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D36923-8371-4197-A458-0956D71E48B3}" type="slidenum">
              <a:rPr lang="en-US" smtClean="0"/>
              <a:pPr/>
              <a:t>35</a:t>
            </a:fld>
            <a:endParaRPr lang="en-US"/>
          </a:p>
        </p:txBody>
      </p:sp>
    </p:spTree>
    <p:extLst>
      <p:ext uri="{BB962C8B-B14F-4D97-AF65-F5344CB8AC3E}">
        <p14:creationId xmlns="" xmlns:p14="http://schemas.microsoft.com/office/powerpoint/2010/main" val="37548204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Remember, the 7</a:t>
            </a:r>
            <a:r>
              <a:rPr lang="en-US" baseline="30000" dirty="0" smtClean="0"/>
              <a:t>th</a:t>
            </a:r>
            <a:r>
              <a:rPr lang="en-US" dirty="0" smtClean="0"/>
              <a:t> character designation must always</a:t>
            </a:r>
            <a:r>
              <a:rPr lang="en-US" baseline="0" dirty="0" smtClean="0"/>
              <a:t> be in the 7</a:t>
            </a:r>
            <a:r>
              <a:rPr lang="en-US" baseline="30000" dirty="0" smtClean="0"/>
              <a:t>th</a:t>
            </a:r>
            <a:r>
              <a:rPr lang="en-US" baseline="0" dirty="0" smtClean="0"/>
              <a:t> character position.  So if you have a code that is less than six characters, you will need to add the placeholder character X for the characters leading up to the 7</a:t>
            </a:r>
            <a:r>
              <a:rPr lang="en-US" baseline="30000" dirty="0" smtClean="0"/>
              <a:t>th</a:t>
            </a:r>
            <a:r>
              <a:rPr lang="en-US" baseline="0" dirty="0" smtClean="0"/>
              <a:t> character.  For example, in the code reflected here for the f</a:t>
            </a:r>
            <a:r>
              <a:rPr lang="en-US" sz="1200" dirty="0" smtClean="0"/>
              <a:t>atigue fracture of vertebra, cervical region, initial encounter</a:t>
            </a:r>
            <a:r>
              <a:rPr lang="en-US" baseline="0" dirty="0" smtClean="0"/>
              <a:t>, we only have 5 characters in M48.42, so we add the placeholder character X in the 6</a:t>
            </a:r>
            <a:r>
              <a:rPr lang="en-US" baseline="30000" dirty="0" smtClean="0"/>
              <a:t>th</a:t>
            </a:r>
            <a:r>
              <a:rPr lang="en-US" baseline="0" dirty="0" smtClean="0"/>
              <a:t> character position in order to apply the appropriate 7</a:t>
            </a:r>
            <a:r>
              <a:rPr lang="en-US" baseline="30000" dirty="0" smtClean="0"/>
              <a:t>th</a:t>
            </a:r>
            <a:r>
              <a:rPr lang="en-US" baseline="0" dirty="0" smtClean="0"/>
              <a:t> character.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Mary just covered a moment ago:</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sz="1200" kern="1200" dirty="0" smtClean="0">
                <a:solidFill>
                  <a:schemeClr val="tx1"/>
                </a:solidFill>
                <a:effectLst/>
                <a:latin typeface="+mn-lt"/>
                <a:ea typeface="+mn-ea"/>
                <a:cs typeface="+mn-cs"/>
              </a:rPr>
              <a:t>Initial encounter is used while the patient is receiving active treatment for the condition</a:t>
            </a:r>
            <a:r>
              <a:rPr lang="en-US" dirty="0" smtClean="0"/>
              <a:t> such as</a:t>
            </a:r>
            <a:r>
              <a:rPr lang="en-US" sz="1200" kern="1200" dirty="0" smtClean="0">
                <a:solidFill>
                  <a:schemeClr val="tx1"/>
                </a:solidFill>
                <a:effectLst/>
                <a:latin typeface="+mn-lt"/>
                <a:ea typeface="+mn-ea"/>
                <a:cs typeface="+mn-cs"/>
              </a:rPr>
              <a:t> surgical treatment, emergency department encounter, and evaluation and treatment by a new physician.  This is represented by the 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character 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Subsequent encounter is used for encounters after the patient has received active treatment of the condition and is receiving routine care for the condition during the healing or recovery phase such as cast change or removal, removal of external or internal fixation device, medication adjustment, other aftercare and follow up visits following treatment of the injury or condition.  Now,</a:t>
            </a:r>
            <a:r>
              <a:rPr lang="en-US" sz="1200" kern="1200" baseline="0" dirty="0" smtClean="0">
                <a:solidFill>
                  <a:schemeClr val="tx1"/>
                </a:solidFill>
                <a:effectLst/>
                <a:latin typeface="+mn-lt"/>
                <a:ea typeface="+mn-ea"/>
                <a:cs typeface="+mn-cs"/>
              </a:rPr>
              <a:t> for the </a:t>
            </a:r>
            <a:r>
              <a:rPr lang="en-US" sz="1200" kern="1200" dirty="0" smtClean="0">
                <a:solidFill>
                  <a:schemeClr val="tx1"/>
                </a:solidFill>
                <a:effectLst/>
                <a:latin typeface="+mn-lt"/>
                <a:ea typeface="+mn-ea"/>
                <a:cs typeface="+mn-cs"/>
              </a:rPr>
              <a:t>example</a:t>
            </a:r>
            <a:r>
              <a:rPr lang="en-US" sz="1200" kern="1200" baseline="0" dirty="0" smtClean="0">
                <a:solidFill>
                  <a:schemeClr val="tx1"/>
                </a:solidFill>
                <a:effectLst/>
                <a:latin typeface="+mn-lt"/>
                <a:ea typeface="+mn-ea"/>
                <a:cs typeface="+mn-cs"/>
              </a:rPr>
              <a:t> on this slide, you may have noticed that you actually have two choices for the subsequent encounter; either D for subsequent encounter for fracture with </a:t>
            </a:r>
            <a:r>
              <a:rPr lang="en-US" sz="1200" kern="1200" baseline="0" dirty="0" smtClean="0">
                <a:solidFill>
                  <a:schemeClr val="tx1"/>
                </a:solidFill>
                <a:effectLst/>
                <a:latin typeface="+mn-lt"/>
                <a:ea typeface="+mn-ea"/>
                <a:cs typeface="+mn-cs"/>
              </a:rPr>
              <a:t>ROUTINE healing</a:t>
            </a:r>
            <a:r>
              <a:rPr lang="en-US" sz="1200" kern="1200" baseline="0" dirty="0" smtClean="0">
                <a:solidFill>
                  <a:schemeClr val="tx1"/>
                </a:solidFill>
                <a:effectLst/>
                <a:latin typeface="+mn-lt"/>
                <a:ea typeface="+mn-ea"/>
                <a:cs typeface="+mn-cs"/>
              </a:rPr>
              <a:t>, or G for subsequent encounter for fracture with </a:t>
            </a:r>
            <a:r>
              <a:rPr lang="en-US" sz="1200" kern="1200" baseline="0" dirty="0" smtClean="0">
                <a:solidFill>
                  <a:schemeClr val="tx1"/>
                </a:solidFill>
                <a:effectLst/>
                <a:latin typeface="+mn-lt"/>
                <a:ea typeface="+mn-ea"/>
                <a:cs typeface="+mn-cs"/>
              </a:rPr>
              <a:t>DELAYED </a:t>
            </a:r>
            <a:r>
              <a:rPr lang="en-US" sz="1200" kern="1200" baseline="0" dirty="0" smtClean="0">
                <a:solidFill>
                  <a:schemeClr val="tx1"/>
                </a:solidFill>
                <a:effectLst/>
                <a:latin typeface="+mn-lt"/>
                <a:ea typeface="+mn-ea"/>
                <a:cs typeface="+mn-cs"/>
              </a:rPr>
              <a:t>healing.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a:t>
            </a:r>
            <a:r>
              <a:rPr lang="en-US" sz="1200" kern="1200" dirty="0" err="1" smtClean="0">
                <a:solidFill>
                  <a:schemeClr val="tx1"/>
                </a:solidFill>
                <a:effectLst/>
                <a:latin typeface="+mn-lt"/>
                <a:ea typeface="+mn-ea"/>
                <a:cs typeface="+mn-cs"/>
              </a:rPr>
              <a:t>sequela</a:t>
            </a:r>
            <a:r>
              <a:rPr lang="en-US" sz="1200" kern="1200" dirty="0" smtClean="0">
                <a:solidFill>
                  <a:schemeClr val="tx1"/>
                </a:solidFill>
                <a:effectLst/>
                <a:latin typeface="+mn-lt"/>
                <a:ea typeface="+mn-ea"/>
                <a:cs typeface="+mn-cs"/>
              </a:rPr>
              <a:t> is the residual effect (condition produced) after the acute phase of an illness or injury has terminated.  As Mary pointed out, there is no time limit on when a </a:t>
            </a:r>
            <a:r>
              <a:rPr lang="en-US" sz="1200" kern="1200" dirty="0" err="1" smtClean="0">
                <a:solidFill>
                  <a:schemeClr val="tx1"/>
                </a:solidFill>
                <a:effectLst/>
                <a:latin typeface="+mn-lt"/>
                <a:ea typeface="+mn-ea"/>
                <a:cs typeface="+mn-cs"/>
              </a:rPr>
              <a:t>sequela</a:t>
            </a:r>
            <a:r>
              <a:rPr lang="en-US" sz="1200" kern="1200" dirty="0" smtClean="0">
                <a:solidFill>
                  <a:schemeClr val="tx1"/>
                </a:solidFill>
                <a:effectLst/>
                <a:latin typeface="+mn-lt"/>
                <a:ea typeface="+mn-ea"/>
                <a:cs typeface="+mn-cs"/>
              </a:rPr>
              <a:t> code can be used.   7th character “</a:t>
            </a:r>
            <a:r>
              <a:rPr lang="en-US" sz="1200" kern="1200" dirty="0" smtClean="0">
                <a:solidFill>
                  <a:schemeClr val="tx1"/>
                </a:solidFill>
                <a:effectLst/>
                <a:latin typeface="+mn-lt"/>
                <a:ea typeface="+mn-ea"/>
                <a:cs typeface="+mn-cs"/>
              </a:rPr>
              <a:t>S” for </a:t>
            </a:r>
            <a:r>
              <a:rPr lang="en-US" sz="1200" kern="1200" dirty="0" err="1" smtClean="0">
                <a:solidFill>
                  <a:schemeClr val="tx1"/>
                </a:solidFill>
                <a:effectLst/>
                <a:latin typeface="+mn-lt"/>
                <a:ea typeface="+mn-ea"/>
                <a:cs typeface="+mn-cs"/>
              </a:rPr>
              <a:t>sequela</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for use </a:t>
            </a:r>
            <a:r>
              <a:rPr lang="en-US" sz="1200" kern="1200" dirty="0" smtClean="0">
                <a:solidFill>
                  <a:schemeClr val="tx1"/>
                </a:solidFill>
                <a:effectLst/>
                <a:latin typeface="+mn-lt"/>
                <a:ea typeface="+mn-ea"/>
                <a:cs typeface="+mn-cs"/>
              </a:rPr>
              <a:t>for any </a:t>
            </a:r>
            <a:r>
              <a:rPr lang="en-US" sz="1200" kern="1200" dirty="0" smtClean="0">
                <a:solidFill>
                  <a:schemeClr val="tx1"/>
                </a:solidFill>
                <a:effectLst/>
                <a:latin typeface="+mn-lt"/>
                <a:ea typeface="+mn-ea"/>
                <a:cs typeface="+mn-cs"/>
              </a:rPr>
              <a:t>complications or conditions that arise as a direct result of a condition.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know this is a bit repetitive, but since</a:t>
            </a:r>
            <a:r>
              <a:rPr lang="en-US" sz="1200" kern="1200" baseline="0" dirty="0" smtClean="0">
                <a:solidFill>
                  <a:schemeClr val="tx1"/>
                </a:solidFill>
                <a:effectLst/>
                <a:latin typeface="+mn-lt"/>
                <a:ea typeface="+mn-ea"/>
                <a:cs typeface="+mn-cs"/>
              </a:rPr>
              <a:t> this is a new concept with ICD-10, it is certainly worth repeating a few times as we are learning the ropes.</a:t>
            </a:r>
            <a:endParaRPr lang="en-US" dirty="0"/>
          </a:p>
        </p:txBody>
      </p:sp>
      <p:sp>
        <p:nvSpPr>
          <p:cNvPr id="4" name="Slide Number Placeholder 3"/>
          <p:cNvSpPr>
            <a:spLocks noGrp="1"/>
          </p:cNvSpPr>
          <p:nvPr>
            <p:ph type="sldNum" sz="quarter" idx="10"/>
          </p:nvPr>
        </p:nvSpPr>
        <p:spPr/>
        <p:txBody>
          <a:bodyPr/>
          <a:lstStyle/>
          <a:p>
            <a:fld id="{6ED36923-8371-4197-A458-0956D71E48B3}" type="slidenum">
              <a:rPr lang="en-US" smtClean="0"/>
              <a:pPr/>
              <a:t>36</a:t>
            </a:fld>
            <a:endParaRPr lang="en-US" dirty="0"/>
          </a:p>
        </p:txBody>
      </p:sp>
    </p:spTree>
    <p:extLst>
      <p:ext uri="{BB962C8B-B14F-4D97-AF65-F5344CB8AC3E}">
        <p14:creationId xmlns="" xmlns:p14="http://schemas.microsoft.com/office/powerpoint/2010/main" val="10703445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 </a:t>
            </a:r>
          </a:p>
          <a:p>
            <a:r>
              <a:rPr lang="en-US" dirty="0" smtClean="0"/>
              <a:t>Here are some more changes for this chapter.  ICD-10 identifies three different causes of</a:t>
            </a:r>
            <a:r>
              <a:rPr lang="en-US" baseline="0" dirty="0" smtClean="0"/>
              <a:t> pathological fractures: either Neoplastic disease, Osteoporosis, or Other specified disease.  The code assigned will be a combination code that identifies the pathological fracture as well as the cause of the fracture.</a:t>
            </a:r>
          </a:p>
          <a:p>
            <a:endParaRPr lang="en-US" baseline="0" dirty="0" smtClean="0"/>
          </a:p>
          <a:p>
            <a:r>
              <a:rPr lang="en-US" baseline="0" dirty="0" smtClean="0"/>
              <a:t>Category M80, which is Osteoporosis with current pathological fracture, is for patients who have a current pathologic fracture at the time of an encounter. The codes within category M80 will identify the specific site of the fracture not the site of the osteoporosis. A code from category M80, and not a traumatic fracture code, should be used for any patient with known osteoporosis who suffers a fracture, even if the patient had a minor fall or trauma, if that fall or trauma would not usually break a normal, healthy bone.</a:t>
            </a:r>
          </a:p>
          <a:p>
            <a:endParaRPr lang="en-US" baseline="0" dirty="0" smtClean="0"/>
          </a:p>
          <a:p>
            <a:r>
              <a:rPr lang="en-US" baseline="0" dirty="0" smtClean="0"/>
              <a:t>Also note that bacterial organisms are included in some of the infectious </a:t>
            </a:r>
            <a:r>
              <a:rPr lang="en-US" baseline="0" dirty="0" err="1" smtClean="0"/>
              <a:t>arthropathy</a:t>
            </a:r>
            <a:r>
              <a:rPr lang="en-US" baseline="0" dirty="0" smtClean="0"/>
              <a:t> codes and finally, procedural complications such as </a:t>
            </a:r>
            <a:r>
              <a:rPr lang="en-US" baseline="0" dirty="0" err="1" smtClean="0"/>
              <a:t>pseudoarthrosis</a:t>
            </a:r>
            <a:r>
              <a:rPr lang="en-US" baseline="0" dirty="0" smtClean="0"/>
              <a:t> after a fusion or arthrodesis, or </a:t>
            </a:r>
            <a:r>
              <a:rPr lang="en-US" baseline="0" dirty="0" err="1" smtClean="0"/>
              <a:t>postlaminectomy</a:t>
            </a:r>
            <a:r>
              <a:rPr lang="en-US" baseline="0" dirty="0" smtClean="0"/>
              <a:t> syndrome, are included in this chapter as well.</a:t>
            </a:r>
            <a:endParaRPr lang="en-US" dirty="0"/>
          </a:p>
        </p:txBody>
      </p:sp>
      <p:sp>
        <p:nvSpPr>
          <p:cNvPr id="4" name="Slide Number Placeholder 3"/>
          <p:cNvSpPr>
            <a:spLocks noGrp="1"/>
          </p:cNvSpPr>
          <p:nvPr>
            <p:ph type="sldNum" sz="quarter" idx="10"/>
          </p:nvPr>
        </p:nvSpPr>
        <p:spPr/>
        <p:txBody>
          <a:bodyPr/>
          <a:lstStyle/>
          <a:p>
            <a:fld id="{6E82480A-8844-4A5B-B234-26643DC9DAE7}" type="slidenum">
              <a:rPr lang="en-US" smtClean="0"/>
              <a:pPr/>
              <a:t>37</a:t>
            </a:fld>
            <a:endParaRPr lang="en-US"/>
          </a:p>
        </p:txBody>
      </p:sp>
    </p:spTree>
    <p:extLst>
      <p:ext uri="{BB962C8B-B14F-4D97-AF65-F5344CB8AC3E}">
        <p14:creationId xmlns="" xmlns:p14="http://schemas.microsoft.com/office/powerpoint/2010/main" val="8796506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smtClean="0"/>
              <a:t>Jen: </a:t>
            </a:r>
          </a:p>
          <a:p>
            <a:r>
              <a:rPr lang="en-US" smtClean="0"/>
              <a:t>Here is another case</a:t>
            </a:r>
            <a:r>
              <a:rPr lang="en-US" baseline="0" smtClean="0"/>
              <a:t> for us to compare the ICD-9 coding with ICD-10 coding.  In this case, an e</a:t>
            </a:r>
            <a:r>
              <a:rPr lang="en-US" smtClean="0"/>
              <a:t>lderly woman with osteoporosis sustains a spontaneous fracture of the lumbar spine after removing a heavy turkey from the oven.  In ICD-9 this would be reflected with two separate codes, one for the fracture and another for the osteoporosis.  In ICD-10 it</a:t>
            </a:r>
            <a:r>
              <a:rPr lang="en-US" baseline="0" smtClean="0"/>
              <a:t> is coded with a single combination code that captures Osteoporosis with a current pathological fracture.  </a:t>
            </a:r>
            <a:endParaRPr lang="en-US" smtClean="0"/>
          </a:p>
          <a:p>
            <a:endParaRPr lang="en-US" smtClean="0"/>
          </a:p>
          <a:p>
            <a:endParaRPr lang="en-US" smtClean="0"/>
          </a:p>
          <a:p>
            <a:r>
              <a:rPr lang="en-US" sz="800" smtClean="0"/>
              <a:t>Slide reference: </a:t>
            </a:r>
          </a:p>
          <a:p>
            <a:r>
              <a:rPr lang="en-US" sz="800" smtClean="0"/>
              <a:t>ICD-9-CM Coding: Theory and Practice with ICD-10, 2013/2014 Edition</a:t>
            </a:r>
          </a:p>
          <a:p>
            <a:r>
              <a:rPr lang="en-US" sz="800" smtClean="0"/>
              <a:t>By Karla R. Lovaasen, RHIA, CCS, CCS-P and Jennifer Schwerdtfeger, BS, RHIT, CCS, CPC, CPC-H</a:t>
            </a:r>
          </a:p>
          <a:p>
            <a:r>
              <a:rPr lang="en-US" sz="800" smtClean="0"/>
              <a:t>Elsevier Saunders</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38</a:t>
            </a:fld>
            <a:endParaRPr lang="en-US"/>
          </a:p>
        </p:txBody>
      </p:sp>
    </p:spTree>
    <p:extLst>
      <p:ext uri="{BB962C8B-B14F-4D97-AF65-F5344CB8AC3E}">
        <p14:creationId xmlns="" xmlns:p14="http://schemas.microsoft.com/office/powerpoint/2010/main" val="15877375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smtClean="0"/>
              <a:t>Mary: </a:t>
            </a:r>
          </a:p>
          <a:p>
            <a:r>
              <a:rPr lang="en-US" smtClean="0"/>
              <a:t>Next we have a 76-year-old man, originally diagnosed with left upper lobe lung cancer 5 years ago, who presents with a fracture of the shaft of the right femur.  Eight months ago, he was diagnosed with metastatic bone cancer (from the lung) and this fracture is a result of the metastatic disease.  The</a:t>
            </a:r>
            <a:r>
              <a:rPr lang="en-US" baseline="0" smtClean="0"/>
              <a:t> p</a:t>
            </a:r>
            <a:r>
              <a:rPr lang="en-US" smtClean="0"/>
              <a:t>atient’s lung cancer was treated with radiation and there is no longer any evidence of an existing primary malignancy.  Jennifer, what are the correct diagnosis codes for this scenario?</a:t>
            </a:r>
          </a:p>
          <a:p>
            <a:endParaRPr lang="en-US" smtClean="0"/>
          </a:p>
          <a:p>
            <a:endParaRPr lang="en-US" smtClean="0"/>
          </a:p>
          <a:p>
            <a:endParaRPr lang="en-US" smtClean="0"/>
          </a:p>
          <a:p>
            <a:r>
              <a:rPr lang="en-US" smtClean="0"/>
              <a:t>Reference:  </a:t>
            </a:r>
          </a:p>
          <a:p>
            <a:r>
              <a:rPr lang="en-US" sz="1200" kern="1200" smtClean="0">
                <a:solidFill>
                  <a:schemeClr val="tx1"/>
                </a:solidFill>
                <a:effectLst/>
                <a:latin typeface="+mn-lt"/>
                <a:ea typeface="+mn-ea"/>
                <a:cs typeface="+mn-cs"/>
              </a:rPr>
              <a:t>DeVault, K., Barta, A., &amp; Endicott, M. (2013). </a:t>
            </a:r>
            <a:r>
              <a:rPr lang="en-US" sz="1200" i="1" kern="1200" smtClean="0">
                <a:solidFill>
                  <a:schemeClr val="tx1"/>
                </a:solidFill>
                <a:effectLst/>
                <a:latin typeface="+mn-lt"/>
                <a:ea typeface="+mn-ea"/>
                <a:cs typeface="+mn-cs"/>
              </a:rPr>
              <a:t>ICD-10-CM Coder Training Manual, 2013 Edition.</a:t>
            </a:r>
            <a:r>
              <a:rPr lang="en-US" sz="1200" kern="1200" smtClean="0">
                <a:solidFill>
                  <a:schemeClr val="tx1"/>
                </a:solidFill>
                <a:effectLst/>
                <a:latin typeface="+mn-lt"/>
                <a:ea typeface="+mn-ea"/>
                <a:cs typeface="+mn-cs"/>
              </a:rPr>
              <a:t> Chicago: AHIMA Press.</a:t>
            </a:r>
            <a:endParaRPr lang="en-US" smtClean="0"/>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39</a:t>
            </a:fld>
            <a:endParaRPr lang="en-US"/>
          </a:p>
        </p:txBody>
      </p:sp>
    </p:spTree>
    <p:extLst>
      <p:ext uri="{BB962C8B-B14F-4D97-AF65-F5344CB8AC3E}">
        <p14:creationId xmlns="" xmlns:p14="http://schemas.microsoft.com/office/powerpoint/2010/main" val="3881739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Mary: </a:t>
            </a:r>
          </a:p>
          <a:p>
            <a:r>
              <a:rPr lang="en-US" dirty="0" smtClean="0"/>
              <a:t>This slide represents an example of the increased use</a:t>
            </a:r>
            <a:r>
              <a:rPr lang="en-US" baseline="0" dirty="0" smtClean="0"/>
              <a:t> of instruction notes throughout this chapter.  You will find many references to use and additional code for other associated conditions such as those seen here.  Capturing the history of and exposure to tobacco seems to be a biggie.</a:t>
            </a:r>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4</a:t>
            </a:fld>
            <a:endParaRPr lang="en-US"/>
          </a:p>
        </p:txBody>
      </p:sp>
    </p:spTree>
    <p:extLst>
      <p:ext uri="{BB962C8B-B14F-4D97-AF65-F5344CB8AC3E}">
        <p14:creationId xmlns="" xmlns:p14="http://schemas.microsoft.com/office/powerpoint/2010/main" val="30102471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smtClean="0"/>
              <a:t>Jen: </a:t>
            </a:r>
          </a:p>
          <a:p>
            <a:r>
              <a:rPr lang="en-US" sz="1200" smtClean="0"/>
              <a:t>Well Mary, code M84.551A correctly identifies the pathological fracture in the shaft of the right femur, due to the neoplastic disease. The seventh character A is used to reflect the initial encounter for this fracture and would be used as long as the patient is receiving active treatment for the fracture. Recall that examples of active treatment include surgical treatment, ER encounter, or evaluation and treatment by a new physician. Additional codes are added to capture</a:t>
            </a:r>
            <a:r>
              <a:rPr lang="en-US" sz="1200" baseline="0" smtClean="0"/>
              <a:t> the </a:t>
            </a:r>
            <a:r>
              <a:rPr lang="en-US" sz="1200" smtClean="0"/>
              <a:t>bone</a:t>
            </a:r>
            <a:r>
              <a:rPr lang="en-US" sz="1200" baseline="0" smtClean="0"/>
              <a:t> metastasis as well as the history of lung cancer.  C</a:t>
            </a:r>
            <a:r>
              <a:rPr lang="en-US" sz="1200" smtClean="0"/>
              <a:t>ode Z92.3 can also be added to show history of radiation therapy.</a:t>
            </a:r>
          </a:p>
          <a:p>
            <a:endParaRPr lang="en-US" sz="1200" smtClean="0"/>
          </a:p>
          <a:p>
            <a:r>
              <a:rPr lang="en-US" baseline="0" smtClean="0"/>
              <a:t>Just a quick reminder, if you have any questions during our presentation, you can submit them using the orange “Ask the Presenter” icon above my head. </a:t>
            </a:r>
            <a:endParaRPr lang="en-US" smtClean="0"/>
          </a:p>
          <a:p>
            <a:endParaRPr lang="en-US" smtClean="0"/>
          </a:p>
          <a:p>
            <a:r>
              <a:rPr lang="en-US" smtClean="0"/>
              <a:t>Reference:  </a:t>
            </a:r>
          </a:p>
          <a:p>
            <a:r>
              <a:rPr lang="en-US" sz="1200" kern="1200" smtClean="0">
                <a:solidFill>
                  <a:schemeClr val="tx1"/>
                </a:solidFill>
                <a:effectLst/>
                <a:latin typeface="+mn-lt"/>
                <a:ea typeface="+mn-ea"/>
                <a:cs typeface="+mn-cs"/>
              </a:rPr>
              <a:t>DeVault, K., Barta, A., &amp; Endicott, M. (2013). </a:t>
            </a:r>
            <a:r>
              <a:rPr lang="en-US" sz="1200" i="1" kern="1200" smtClean="0">
                <a:solidFill>
                  <a:schemeClr val="tx1"/>
                </a:solidFill>
                <a:effectLst/>
                <a:latin typeface="+mn-lt"/>
                <a:ea typeface="+mn-ea"/>
                <a:cs typeface="+mn-cs"/>
              </a:rPr>
              <a:t>ICD-10-CM Coder Training Manual, 2013 Edition.</a:t>
            </a:r>
            <a:r>
              <a:rPr lang="en-US" sz="1200" kern="1200" smtClean="0">
                <a:solidFill>
                  <a:schemeClr val="tx1"/>
                </a:solidFill>
                <a:effectLst/>
                <a:latin typeface="+mn-lt"/>
                <a:ea typeface="+mn-ea"/>
                <a:cs typeface="+mn-cs"/>
              </a:rPr>
              <a:t> Chicago: AHIMA Press.</a:t>
            </a:r>
            <a:endParaRPr lang="en-US" smtClean="0"/>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40</a:t>
            </a:fld>
            <a:endParaRPr lang="en-US"/>
          </a:p>
        </p:txBody>
      </p:sp>
    </p:spTree>
    <p:extLst>
      <p:ext uri="{BB962C8B-B14F-4D97-AF65-F5344CB8AC3E}">
        <p14:creationId xmlns="" xmlns:p14="http://schemas.microsoft.com/office/powerpoint/2010/main" val="21488221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 </a:t>
            </a:r>
          </a:p>
          <a:p>
            <a:r>
              <a:rPr lang="en-US" dirty="0" smtClean="0"/>
              <a:t>Now I’d like to ask another poll question.  What is the</a:t>
            </a:r>
            <a:r>
              <a:rPr lang="en-US" baseline="0" dirty="0" smtClean="0"/>
              <a:t> timeframe for coding an acute MI in ICD-10.  Select A if you think the correct answer is 4 weeks, B for 6 weeks, C for 8 weeks, or D for no time limit.</a:t>
            </a:r>
            <a:endParaRPr lang="en-US" dirty="0" smtClean="0"/>
          </a:p>
          <a:p>
            <a:endParaRPr lang="en-US" dirty="0" smtClean="0"/>
          </a:p>
          <a:p>
            <a:r>
              <a:rPr lang="en-US" dirty="0" smtClean="0"/>
              <a:t>To answer this question, use the blue polling</a:t>
            </a:r>
            <a:r>
              <a:rPr lang="en-US" baseline="0" dirty="0" smtClean="0"/>
              <a:t> icon above my head.  We’ll move on and come back to your results in just a moment. Back to you Mary.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41</a:t>
            </a:fld>
            <a:endParaRPr lang="en-US"/>
          </a:p>
        </p:txBody>
      </p:sp>
    </p:spTree>
    <p:extLst>
      <p:ext uri="{BB962C8B-B14F-4D97-AF65-F5344CB8AC3E}">
        <p14:creationId xmlns="" xmlns:p14="http://schemas.microsoft.com/office/powerpoint/2010/main" val="508556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Mary: </a:t>
            </a:r>
          </a:p>
          <a:p>
            <a:r>
              <a:rPr lang="en-US" sz="1200" kern="1200" dirty="0" smtClean="0">
                <a:solidFill>
                  <a:schemeClr val="tx1"/>
                </a:solidFill>
                <a:effectLst/>
                <a:latin typeface="+mn-lt"/>
                <a:ea typeface="+mn-ea"/>
                <a:cs typeface="+mn-cs"/>
              </a:rPr>
              <a:t>Here we are in our final chapter for this session!</a:t>
            </a:r>
            <a:r>
              <a:rPr lang="en-US" sz="1200" kern="1200" baseline="0" dirty="0" smtClean="0">
                <a:solidFill>
                  <a:schemeClr val="tx1"/>
                </a:solidFill>
                <a:effectLst/>
                <a:latin typeface="+mn-lt"/>
                <a:ea typeface="+mn-ea"/>
                <a:cs typeface="+mn-cs"/>
              </a:rPr>
              <a:t>  I hope you are all still with us.  Moving along to Chapter 14, shown on this slide is just a sample of the blocks found in this chapter, this is not a complete list.  This chapter covers many different renal disorders, diseases of the male genital organs, disorders of the breast, inflammatory diseases of female pelvic organs, Noninflammatory disorders of female genital tract, as well as intraoperative and post procedural complications and disorders of genitourinary system, not elsewhere classified. Y</a:t>
            </a:r>
            <a:r>
              <a:rPr lang="en-US" sz="1200" kern="1200" dirty="0" smtClean="0">
                <a:solidFill>
                  <a:schemeClr val="tx1"/>
                </a:solidFill>
                <a:effectLst/>
                <a:latin typeface="+mn-lt"/>
                <a:ea typeface="+mn-ea"/>
                <a:cs typeface="+mn-cs"/>
              </a:rPr>
              <a:t>ou will find that there are many instruction notes throughout this chapter, such as: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Code also any associated kidney failure</a:t>
            </a:r>
          </a:p>
          <a:p>
            <a:r>
              <a:rPr lang="en-US" sz="1200" kern="1200" dirty="0" smtClean="0">
                <a:solidFill>
                  <a:schemeClr val="tx1"/>
                </a:solidFill>
                <a:effectLst/>
                <a:latin typeface="+mn-lt"/>
                <a:ea typeface="+mn-ea"/>
                <a:cs typeface="+mn-cs"/>
              </a:rPr>
              <a:t>--  Use additional code to identify infectious agent</a:t>
            </a:r>
          </a:p>
          <a:p>
            <a:r>
              <a:rPr lang="en-US" sz="1200" kern="1200" dirty="0" smtClean="0">
                <a:solidFill>
                  <a:schemeClr val="tx1"/>
                </a:solidFill>
                <a:effectLst/>
                <a:latin typeface="+mn-lt"/>
                <a:ea typeface="+mn-ea"/>
                <a:cs typeface="+mn-cs"/>
              </a:rPr>
              <a:t>--  Code also associated underlying condition</a:t>
            </a:r>
          </a:p>
          <a:p>
            <a:r>
              <a:rPr lang="en-US" sz="1200" kern="1200" dirty="0" smtClean="0">
                <a:solidFill>
                  <a:schemeClr val="tx1"/>
                </a:solidFill>
                <a:effectLst/>
                <a:latin typeface="+mn-lt"/>
                <a:ea typeface="+mn-ea"/>
                <a:cs typeface="+mn-cs"/>
              </a:rPr>
              <a:t>--  Coder first any associated (certain) condition; and </a:t>
            </a:r>
          </a:p>
          <a:p>
            <a:r>
              <a:rPr lang="en-US" sz="1200" kern="1200" dirty="0" smtClean="0">
                <a:solidFill>
                  <a:schemeClr val="tx1"/>
                </a:solidFill>
                <a:effectLst/>
                <a:latin typeface="+mn-lt"/>
                <a:ea typeface="+mn-ea"/>
                <a:cs typeface="+mn-cs"/>
              </a:rPr>
              <a:t>--  Use additional code to identify kidney transplant status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addition, changes were made to become more up-to-date</a:t>
            </a:r>
            <a:r>
              <a:rPr lang="en-US" sz="1200" kern="1200" baseline="0" dirty="0" smtClean="0">
                <a:solidFill>
                  <a:schemeClr val="tx1"/>
                </a:solidFill>
                <a:effectLst/>
                <a:latin typeface="+mn-lt"/>
                <a:ea typeface="+mn-ea"/>
                <a:cs typeface="+mn-cs"/>
              </a:rPr>
              <a:t> with current medical practice.  For example, ICD-9 only contained one code for impotence of organic origin, 607.84.  ICD-10 on the other hand includes category N52, Male erectile dysfunction, for this condition with subcategories to identify the different causes of the dysfunction.  You now have options such as Erectile dysfunction due to arterial insufficiency, Drug-induced erectile dysfunction, and Post-surgical erectile dysfunction.</a:t>
            </a:r>
          </a:p>
        </p:txBody>
      </p:sp>
      <p:sp>
        <p:nvSpPr>
          <p:cNvPr id="4" name="Slide Number Placeholder 3"/>
          <p:cNvSpPr>
            <a:spLocks noGrp="1"/>
          </p:cNvSpPr>
          <p:nvPr>
            <p:ph type="sldNum" sz="quarter" idx="10"/>
          </p:nvPr>
        </p:nvSpPr>
        <p:spPr/>
        <p:txBody>
          <a:bodyPr/>
          <a:lstStyle/>
          <a:p>
            <a:fld id="{6ED36923-8371-4197-A458-0956D71E48B3}" type="slidenum">
              <a:rPr lang="en-US" smtClean="0"/>
              <a:pPr/>
              <a:t>42</a:t>
            </a:fld>
            <a:endParaRPr lang="en-US"/>
          </a:p>
        </p:txBody>
      </p:sp>
    </p:spTree>
    <p:extLst>
      <p:ext uri="{BB962C8B-B14F-4D97-AF65-F5344CB8AC3E}">
        <p14:creationId xmlns="" xmlns:p14="http://schemas.microsoft.com/office/powerpoint/2010/main" val="7354190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smtClean="0"/>
              <a:t>Mary: </a:t>
            </a:r>
          </a:p>
          <a:p>
            <a:r>
              <a:rPr lang="en-US" smtClean="0"/>
              <a:t>Here is another example where you can see the additional specification of laterality in the ICD-10 codes.  Notice that the ICD-10 codes for the fibrocystic disease of the breast</a:t>
            </a:r>
            <a:r>
              <a:rPr lang="en-US" baseline="0" smtClean="0"/>
              <a:t> have options for both right breast and left breast.  In some cases there will be an option for bilateral, but if not you are going to assign separate codes for both the right and left sides.</a:t>
            </a:r>
            <a:endParaRPr lang="en-US" smtClean="0"/>
          </a:p>
          <a:p>
            <a:endParaRPr lang="en-US" smtClean="0"/>
          </a:p>
          <a:p>
            <a:endParaRPr lang="en-US" smtClean="0"/>
          </a:p>
          <a:p>
            <a:r>
              <a:rPr lang="en-US" sz="800" smtClean="0"/>
              <a:t>Slide reference: </a:t>
            </a:r>
          </a:p>
          <a:p>
            <a:r>
              <a:rPr lang="en-US" sz="800" smtClean="0"/>
              <a:t>ICD-9-CM Coding: Theory and Practice with ICD-10, 2013/2014 Edition</a:t>
            </a:r>
          </a:p>
          <a:p>
            <a:r>
              <a:rPr lang="en-US" sz="800" smtClean="0"/>
              <a:t>By Karla R. Lovaasen, RHIA, CCS, CCS-P and Jennifer Schwerdtfeger, BS, RHIT, CCS, CPC, CPC-H</a:t>
            </a:r>
          </a:p>
          <a:p>
            <a:r>
              <a:rPr lang="en-US" sz="800" smtClean="0"/>
              <a:t>Elsevier Saunders</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43</a:t>
            </a:fld>
            <a:endParaRPr lang="en-US"/>
          </a:p>
        </p:txBody>
      </p:sp>
    </p:spTree>
    <p:extLst>
      <p:ext uri="{BB962C8B-B14F-4D97-AF65-F5344CB8AC3E}">
        <p14:creationId xmlns="" xmlns:p14="http://schemas.microsoft.com/office/powerpoint/2010/main" val="15877375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Mary: </a:t>
            </a:r>
          </a:p>
          <a:p>
            <a:r>
              <a:rPr lang="en-US" dirty="0" smtClean="0"/>
              <a:t>Now let’s pause for a moment and take a look at your poll results.   We</a:t>
            </a:r>
            <a:r>
              <a:rPr lang="en-US" baseline="0" dirty="0" smtClean="0"/>
              <a:t> asked what the timeframe is for coding an acute MI in ICD-10.  </a:t>
            </a:r>
          </a:p>
          <a:p>
            <a:endParaRPr lang="en-US" baseline="0" dirty="0" smtClean="0"/>
          </a:p>
          <a:p>
            <a:r>
              <a:rPr lang="en-US" baseline="0" dirty="0" smtClean="0"/>
              <a:t>(Respond to the results, explain to the audience why their participation was helpful, or why it was a good learning point before moving on.)</a:t>
            </a:r>
          </a:p>
          <a:p>
            <a:endParaRPr lang="en-US" baseline="0" dirty="0" smtClean="0"/>
          </a:p>
          <a:p>
            <a:r>
              <a:rPr lang="en-US" baseline="0" dirty="0" smtClean="0"/>
              <a:t>The correct answer is A.  The timeframe for coding an acute MI in ICD-10 is now equal to, or less than, four weeks old whereas it was eight weeks in ICD-9. </a:t>
            </a:r>
            <a:r>
              <a:rPr lang="en-US" dirty="0" smtClean="0"/>
              <a:t>Continued care after the 4 week initial care timeframe is reported with the appropriate aftercare code.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44</a:t>
            </a:fld>
            <a:endParaRPr lang="en-US"/>
          </a:p>
        </p:txBody>
      </p:sp>
    </p:spTree>
    <p:extLst>
      <p:ext uri="{BB962C8B-B14F-4D97-AF65-F5344CB8AC3E}">
        <p14:creationId xmlns="" xmlns:p14="http://schemas.microsoft.com/office/powerpoint/2010/main" val="5085568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(Cue to Tech Team that you’re moving on)  “Click” again to move on</a:t>
            </a:r>
          </a:p>
          <a:p>
            <a:endParaRPr lang="en-US" baseline="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45</a:t>
            </a:fld>
            <a:endParaRPr lang="en-US"/>
          </a:p>
        </p:txBody>
      </p:sp>
    </p:spTree>
    <p:extLst>
      <p:ext uri="{BB962C8B-B14F-4D97-AF65-F5344CB8AC3E}">
        <p14:creationId xmlns="" xmlns:p14="http://schemas.microsoft.com/office/powerpoint/2010/main" val="5085568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smtClean="0"/>
              <a:t>Jen: </a:t>
            </a:r>
          </a:p>
          <a:p>
            <a:r>
              <a:rPr lang="en-US" smtClean="0"/>
              <a:t>Ok Mary, how about one final coding scenario? This time we</a:t>
            </a:r>
            <a:r>
              <a:rPr lang="en-US" baseline="0" smtClean="0"/>
              <a:t> have an </a:t>
            </a:r>
            <a:r>
              <a:rPr lang="en-US" smtClean="0"/>
              <a:t>80-year-old man who presented with lower abdominal pain and the inability to urinate over the past 24 hours, diagnosed as acute kidney failure due to acute tubular necrosis, caused by a urinary obstruction.  The urinary obstruction was a result of the patient’s BPH.  The patient was treated with medication and the acute kidney failure was resolved prior to discharge.  The patient will require resection of the prostate but he will return at a later date for that surgery.  Mary, how</a:t>
            </a:r>
            <a:r>
              <a:rPr lang="en-US" baseline="0" smtClean="0"/>
              <a:t> would we code this one?</a:t>
            </a:r>
            <a:endParaRPr lang="en-US" smtClean="0"/>
          </a:p>
          <a:p>
            <a:endParaRPr lang="en-US" smtClean="0"/>
          </a:p>
          <a:p>
            <a:endParaRPr lang="en-US" smtClean="0"/>
          </a:p>
          <a:p>
            <a:r>
              <a:rPr lang="en-US" smtClean="0"/>
              <a:t>Reference:  </a:t>
            </a:r>
          </a:p>
          <a:p>
            <a:r>
              <a:rPr lang="en-US" sz="1200" kern="1200" smtClean="0">
                <a:solidFill>
                  <a:schemeClr val="tx1"/>
                </a:solidFill>
                <a:effectLst/>
                <a:latin typeface="+mn-lt"/>
                <a:ea typeface="+mn-ea"/>
                <a:cs typeface="+mn-cs"/>
              </a:rPr>
              <a:t>DeVault, K., Barta, A., &amp; Endicott, M. (2013). </a:t>
            </a:r>
            <a:r>
              <a:rPr lang="en-US" sz="1200" i="1" kern="1200" smtClean="0">
                <a:solidFill>
                  <a:schemeClr val="tx1"/>
                </a:solidFill>
                <a:effectLst/>
                <a:latin typeface="+mn-lt"/>
                <a:ea typeface="+mn-ea"/>
                <a:cs typeface="+mn-cs"/>
              </a:rPr>
              <a:t>ICD-10-CM Coder Training Manual, 2013 Edition.</a:t>
            </a:r>
            <a:r>
              <a:rPr lang="en-US" sz="1200" kern="1200" smtClean="0">
                <a:solidFill>
                  <a:schemeClr val="tx1"/>
                </a:solidFill>
                <a:effectLst/>
                <a:latin typeface="+mn-lt"/>
                <a:ea typeface="+mn-ea"/>
                <a:cs typeface="+mn-cs"/>
              </a:rPr>
              <a:t> Chicago: AHIMA Press.</a:t>
            </a:r>
            <a:endParaRPr lang="en-US" smtClean="0"/>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46</a:t>
            </a:fld>
            <a:endParaRPr lang="en-US"/>
          </a:p>
        </p:txBody>
      </p:sp>
    </p:spTree>
    <p:extLst>
      <p:ext uri="{BB962C8B-B14F-4D97-AF65-F5344CB8AC3E}">
        <p14:creationId xmlns="" xmlns:p14="http://schemas.microsoft.com/office/powerpoint/2010/main" val="38817390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smtClean="0"/>
              <a:t>Mary: </a:t>
            </a:r>
          </a:p>
          <a:p>
            <a:r>
              <a:rPr lang="en-US" smtClean="0"/>
              <a:t>The prostate hypertrophy and urinary obstruction are coded separately in ICD-10. This note is available under subcategory N40.1: Use additional code for associated symptoms, when specified: urinary obstruction (N13.8).  There is also a cross reference at code N13.8 stating to code, if applicable, any causal condition first, such as: enlarged prostate (N40.1).  Currently, in ICD-9, sequencing guidelines are provided in Coding Clinic, 3rd Quarter, 2002 that were used to determine sequencing in this case, but any future ICD-10 guidance would determine code assignment.</a:t>
            </a:r>
          </a:p>
          <a:p>
            <a:endParaRPr lang="en-US" smtClean="0"/>
          </a:p>
          <a:p>
            <a:r>
              <a:rPr lang="en-US" smtClean="0"/>
              <a:t>Our final codes are:</a:t>
            </a:r>
          </a:p>
          <a:p>
            <a:r>
              <a:rPr lang="en-US" smtClean="0"/>
              <a:t>N17.0 – Acute kidney failure with tubular necrosis</a:t>
            </a:r>
          </a:p>
          <a:p>
            <a:r>
              <a:rPr lang="en-US" smtClean="0"/>
              <a:t>N40.1 – Enlarged prostate with lower urinary tract symptoms</a:t>
            </a:r>
          </a:p>
          <a:p>
            <a:r>
              <a:rPr lang="en-US" smtClean="0"/>
              <a:t>N13.8 – Other obstructive and reflux uropathy</a:t>
            </a:r>
          </a:p>
          <a:p>
            <a:endParaRPr lang="en-US" smtClean="0"/>
          </a:p>
          <a:p>
            <a:endParaRPr lang="en-US" smtClean="0"/>
          </a:p>
          <a:p>
            <a:r>
              <a:rPr lang="en-US" smtClean="0"/>
              <a:t>Reference:  </a:t>
            </a:r>
          </a:p>
          <a:p>
            <a:r>
              <a:rPr lang="en-US" sz="1200" kern="1200" smtClean="0">
                <a:solidFill>
                  <a:schemeClr val="tx1"/>
                </a:solidFill>
                <a:effectLst/>
                <a:latin typeface="+mn-lt"/>
                <a:ea typeface="+mn-ea"/>
                <a:cs typeface="+mn-cs"/>
              </a:rPr>
              <a:t>DeVault, K., Barta, A., &amp; Endicott, M. (2013). </a:t>
            </a:r>
            <a:r>
              <a:rPr lang="en-US" sz="1200" i="1" kern="1200" smtClean="0">
                <a:solidFill>
                  <a:schemeClr val="tx1"/>
                </a:solidFill>
                <a:effectLst/>
                <a:latin typeface="+mn-lt"/>
                <a:ea typeface="+mn-ea"/>
                <a:cs typeface="+mn-cs"/>
              </a:rPr>
              <a:t>ICD-10-CM Coder Training Manual, 2013 Edition.</a:t>
            </a:r>
            <a:r>
              <a:rPr lang="en-US" sz="1200" kern="1200" smtClean="0">
                <a:solidFill>
                  <a:schemeClr val="tx1"/>
                </a:solidFill>
                <a:effectLst/>
                <a:latin typeface="+mn-lt"/>
                <a:ea typeface="+mn-ea"/>
                <a:cs typeface="+mn-cs"/>
              </a:rPr>
              <a:t> Chicago: AHIMA Press.</a:t>
            </a:r>
            <a:endParaRPr lang="en-US" smtClean="0"/>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47</a:t>
            </a:fld>
            <a:endParaRPr lang="en-US"/>
          </a:p>
        </p:txBody>
      </p:sp>
    </p:spTree>
    <p:extLst>
      <p:ext uri="{BB962C8B-B14F-4D97-AF65-F5344CB8AC3E}">
        <p14:creationId xmlns="" xmlns:p14="http://schemas.microsoft.com/office/powerpoint/2010/main" val="21488221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Jen:</a:t>
            </a:r>
          </a:p>
          <a:p>
            <a:r>
              <a:rPr lang="en-US" dirty="0" smtClean="0"/>
              <a:t>As</a:t>
            </a:r>
            <a:r>
              <a:rPr lang="en-US" baseline="0" dirty="0" smtClean="0"/>
              <a:t> Mary and I have discussed throughout our presentation, </a:t>
            </a:r>
            <a:r>
              <a:rPr lang="en-US" dirty="0" smtClean="0"/>
              <a:t> ICD-10 codes provide increased specificity, changes in terminology,</a:t>
            </a:r>
            <a:r>
              <a:rPr lang="en-US" baseline="0" dirty="0" smtClean="0"/>
              <a:t> and the inclusion of laterality in many cases. </a:t>
            </a:r>
            <a:r>
              <a:rPr lang="en-US" dirty="0" smtClean="0"/>
              <a:t>The ability to use some of these more specific codes depends on the level of detail</a:t>
            </a:r>
            <a:r>
              <a:rPr lang="en-US" baseline="0" dirty="0" smtClean="0"/>
              <a:t> provided in the clinical documentation. </a:t>
            </a:r>
            <a:r>
              <a:rPr lang="en-US" dirty="0" smtClean="0"/>
              <a:t>According to the Official Guidelines for Coding and Reporting, “A joint effort between the healthcare provider and the coder is essential to achieve complete and accurate documentation, code assignment, and reporting of diagnoses and procedures.” </a:t>
            </a:r>
          </a:p>
          <a:p>
            <a:endParaRPr lang="en-US" dirty="0" smtClean="0"/>
          </a:p>
          <a:p>
            <a:r>
              <a:rPr lang="en-US" dirty="0" smtClean="0"/>
              <a:t>We encourage facilities to continue</a:t>
            </a:r>
            <a:r>
              <a:rPr lang="en-US" baseline="0" dirty="0" smtClean="0"/>
              <a:t> reviewing the ICD-10 changes to identify areas that may present some documentation challenges, and to start providing targeted education now.  Don’t wait until after ICD-10 goes into effect.   We don’t want to all of the sudden flood the clinical staff with queries come October 1</a:t>
            </a:r>
            <a:r>
              <a:rPr lang="en-US" baseline="30000" dirty="0" smtClean="0"/>
              <a:t>st</a:t>
            </a:r>
            <a:r>
              <a:rPr lang="en-US" baseline="0" dirty="0" smtClean="0"/>
              <a:t>, 2014.  </a:t>
            </a:r>
            <a:endParaRPr lang="en-US" dirty="0"/>
          </a:p>
        </p:txBody>
      </p:sp>
      <p:sp>
        <p:nvSpPr>
          <p:cNvPr id="4" name="Slide Number Placeholder 3"/>
          <p:cNvSpPr>
            <a:spLocks noGrp="1"/>
          </p:cNvSpPr>
          <p:nvPr>
            <p:ph type="sldNum" sz="quarter" idx="10"/>
          </p:nvPr>
        </p:nvSpPr>
        <p:spPr/>
        <p:txBody>
          <a:bodyPr/>
          <a:lstStyle/>
          <a:p>
            <a:fld id="{6EACB5D2-20C9-48CB-A999-7D8872CB0EAD}" type="slidenum">
              <a:rPr lang="en-US" smtClean="0"/>
              <a:pPr/>
              <a:t>48</a:t>
            </a:fld>
            <a:endParaRPr lang="en-US"/>
          </a:p>
        </p:txBody>
      </p:sp>
    </p:spTree>
    <p:extLst>
      <p:ext uri="{BB962C8B-B14F-4D97-AF65-F5344CB8AC3E}">
        <p14:creationId xmlns="" xmlns:p14="http://schemas.microsoft.com/office/powerpoint/2010/main" val="4944151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smtClean="0"/>
              <a:t>Jen: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Ok folks, that brings us to the end of our presentation.  Remember, m</a:t>
            </a:r>
            <a:r>
              <a:rPr lang="en-US" smtClean="0"/>
              <a:t>uch</a:t>
            </a:r>
            <a:r>
              <a:rPr lang="en-US" baseline="0" smtClean="0"/>
              <a:t> of the material that we covered today coincides with the AHIMA ICD-10-CM Coder Training Manual. &lt; Hold up a copy of the training manual&gt;  The workbook contains many more examples and coding cases covering these chapters than what we have covered here today.  Be sure to go back and work through the exercises to check your understanding. </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49</a:t>
            </a:fld>
            <a:endParaRPr lang="en-US"/>
          </a:p>
        </p:txBody>
      </p:sp>
    </p:spTree>
    <p:extLst>
      <p:ext uri="{BB962C8B-B14F-4D97-AF65-F5344CB8AC3E}">
        <p14:creationId xmlns="" xmlns:p14="http://schemas.microsoft.com/office/powerpoint/2010/main" val="1729447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643596"/>
            <a:ext cx="5661660" cy="4073366"/>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 </a:t>
            </a:r>
          </a:p>
          <a:p>
            <a:r>
              <a:rPr lang="en-US" dirty="0" smtClean="0"/>
              <a:t>Now let’s pause for a moment and take a look at your poll results.  We asked, </a:t>
            </a:r>
            <a:r>
              <a:rPr lang="en-US" baseline="0" dirty="0" smtClean="0"/>
              <a:t>what are some of the features of ICD-10-CM? </a:t>
            </a:r>
          </a:p>
          <a:p>
            <a:endParaRPr lang="en-US" dirty="0" smtClean="0"/>
          </a:p>
          <a:p>
            <a:r>
              <a:rPr lang="en-US" dirty="0" smtClean="0"/>
              <a:t>(Respond to the results,</a:t>
            </a:r>
            <a:r>
              <a:rPr lang="en-US" baseline="0" dirty="0" smtClean="0"/>
              <a:t> explain to the audience why their participation was helpful, or why it was a good learning point before moving on.)</a:t>
            </a:r>
          </a:p>
          <a:p>
            <a:endParaRPr lang="en-US" baseline="0" dirty="0" smtClean="0"/>
          </a:p>
          <a:p>
            <a:r>
              <a:rPr lang="en-US" baseline="0" dirty="0" smtClean="0"/>
              <a:t>The correct answer is D, all of the above.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 ICD-10 codes indicate laterality, specifying whether the condition occurs on the left side, right</a:t>
            </a:r>
            <a:r>
              <a:rPr lang="en-US" baseline="0" dirty="0" smtClean="0"/>
              <a:t> side,</a:t>
            </a:r>
            <a:r>
              <a:rPr lang="en-US" dirty="0" smtClean="0"/>
              <a:t> or is bilateral. If no bilateral code is provided, and the condition is bilateral, then you will assign separate codes for both the left and right side. If the side is not identified in the medical record, you may assign the code for the unspecified side.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addition, many of the codes in ICD-10 reflect a greater level of specificity and clinical detail than what was possible with ICD-9.</a:t>
            </a:r>
          </a:p>
          <a:p>
            <a:endParaRPr lang="en-US" baseline="0" dirty="0" smtClean="0"/>
          </a:p>
          <a:p>
            <a:r>
              <a:rPr lang="en-US" dirty="0" smtClean="0"/>
              <a:t>Finally, combination codes are not a new concept.</a:t>
            </a:r>
            <a:r>
              <a:rPr lang="en-US" baseline="0" dirty="0" smtClean="0"/>
              <a:t>  We did have combination codes in ICD-9.  However, t</a:t>
            </a:r>
            <a:r>
              <a:rPr lang="en-US" dirty="0" smtClean="0"/>
              <a:t>here are many more combination</a:t>
            </a:r>
            <a:r>
              <a:rPr lang="en-US" baseline="0" dirty="0" smtClean="0"/>
              <a:t> c</a:t>
            </a:r>
            <a:r>
              <a:rPr lang="en-US" dirty="0" smtClean="0"/>
              <a:t>odes in ICD-10, allowing a single</a:t>
            </a:r>
            <a:r>
              <a:rPr lang="en-US" baseline="0" dirty="0" smtClean="0"/>
              <a:t> code to capture both the </a:t>
            </a:r>
            <a:r>
              <a:rPr lang="en-US" dirty="0" smtClean="0"/>
              <a:t>condition and associated symptoms or manifestation. </a:t>
            </a:r>
          </a:p>
          <a:p>
            <a:endParaRPr lang="en-US" dirty="0" smtClean="0"/>
          </a:p>
          <a:p>
            <a:r>
              <a:rPr lang="en-US" dirty="0" smtClean="0"/>
              <a:t>While these are certainly not all of the characteristics of ICD-10, it does give you some idea of the</a:t>
            </a:r>
            <a:r>
              <a:rPr lang="en-US" baseline="0" dirty="0" smtClean="0"/>
              <a:t> types of changes between ICD-9 and ICD-10.</a:t>
            </a:r>
            <a:endParaRPr lang="en-US"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pPr/>
              <a:t>5</a:t>
            </a:fld>
            <a:endParaRPr lang="en-US"/>
          </a:p>
        </p:txBody>
      </p:sp>
    </p:spTree>
    <p:extLst>
      <p:ext uri="{BB962C8B-B14F-4D97-AF65-F5344CB8AC3E}">
        <p14:creationId xmlns="" xmlns:p14="http://schemas.microsoft.com/office/powerpoint/2010/main" val="5085568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Mary: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Well, we have made it through the first several chapters of ICD-10 coding.  I know that was a lot of material to cover, and want to thank you for joining us today.  Remember, as long as you know the basic coding conventions and guidelines, you will be successful in ICD-10-CM coding. Be sure to catch our next ICD-10-CM session this Friday at 1pm Eastern where we will conclude the chapter-by-chapter overview, and we will be holding some ICD-10-PCS training sessions beginning with ICD-10-PCS Coding Conventions and Guidelines this coming Friday at 3pm Eastern.  We will also be scheduling some coding roundtable sessions in the future to take a deeper dive into actual coding scenarios, and a tentative schedule has been provided on this slide.  Notice that two sessions of each roundtable will be presented to allow folks the opportunity to attend whichever time slots works better.  They will be repeats of the same presentation, so there is no need to attend both sessions of the same Coding Roundtable presentation.</a:t>
            </a:r>
          </a:p>
          <a:p>
            <a:endParaRPr lang="en-US" dirty="0"/>
          </a:p>
        </p:txBody>
      </p:sp>
      <p:sp>
        <p:nvSpPr>
          <p:cNvPr id="4" name="Slide Number Placeholder 3"/>
          <p:cNvSpPr>
            <a:spLocks noGrp="1"/>
          </p:cNvSpPr>
          <p:nvPr>
            <p:ph type="sldNum" sz="quarter" idx="10"/>
          </p:nvPr>
        </p:nvSpPr>
        <p:spPr/>
        <p:txBody>
          <a:bodyPr/>
          <a:lstStyle/>
          <a:p>
            <a:fld id="{6EACB5D2-20C9-48CB-A999-7D8872CB0EAD}" type="slidenum">
              <a:rPr lang="en-US" smtClean="0"/>
              <a:pPr/>
              <a:t>50</a:t>
            </a:fld>
            <a:endParaRPr lang="en-US"/>
          </a:p>
        </p:txBody>
      </p:sp>
    </p:spTree>
    <p:extLst>
      <p:ext uri="{BB962C8B-B14F-4D97-AF65-F5344CB8AC3E}">
        <p14:creationId xmlns="" xmlns:p14="http://schemas.microsoft.com/office/powerpoint/2010/main" val="4323494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smtClean="0"/>
          </a:p>
          <a:p>
            <a:r>
              <a:rPr lang="en-US" b="1" baseline="0" smtClean="0"/>
              <a:t>Jen:</a:t>
            </a:r>
          </a:p>
          <a:p>
            <a:r>
              <a:rPr lang="en-US" baseline="0" smtClean="0"/>
              <a:t>One final reminder, if you have not submitted your questions yet, there is still time to do so by clicking on the orange “Ask The Presenter” icon.  We’re going to show a brief announcement and be right back to answer your questions.</a:t>
            </a:r>
          </a:p>
          <a:p>
            <a:endParaRPr lang="en-US" baseline="0" smtClean="0"/>
          </a:p>
          <a:p>
            <a:r>
              <a:rPr lang="en-US" baseline="0" smtClean="0"/>
              <a:t>(Stand still and smile until you see the video come up full screen)</a:t>
            </a:r>
          </a:p>
          <a:p>
            <a:endParaRPr lang="en-US" baseline="0" smtClean="0"/>
          </a:p>
          <a:p>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51</a:t>
            </a:fld>
            <a:endParaRPr lang="en-US"/>
          </a:p>
        </p:txBody>
      </p:sp>
    </p:spTree>
    <p:extLst>
      <p:ext uri="{BB962C8B-B14F-4D97-AF65-F5344CB8AC3E}">
        <p14:creationId xmlns="" xmlns:p14="http://schemas.microsoft.com/office/powerpoint/2010/main" val="1761279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(Cue to Tech Team that you’re moving on)  “Click” again to move on</a:t>
            </a: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6</a:t>
            </a:fld>
            <a:endParaRPr lang="en-US"/>
          </a:p>
        </p:txBody>
      </p:sp>
    </p:spTree>
    <p:extLst>
      <p:ext uri="{BB962C8B-B14F-4D97-AF65-F5344CB8AC3E}">
        <p14:creationId xmlns="" xmlns:p14="http://schemas.microsoft.com/office/powerpoint/2010/main" val="508556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42937" y="4719796"/>
            <a:ext cx="5661660" cy="4073366"/>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Mary: </a:t>
            </a:r>
          </a:p>
          <a:p>
            <a:r>
              <a:rPr lang="en-US" dirty="0" smtClean="0"/>
              <a:t>Let’s take a look at a couple of ICD-9 to ICD-10 comparisons with a couple of examples from this chapter.  The first case is a patient with acute allergic serous otitis media of the right ear.  ICD-10 provides the designation of right ear where ICD-9 does not.  The same is true for the second case of chronic recurrent </a:t>
            </a:r>
            <a:r>
              <a:rPr lang="en-US" dirty="0" err="1" smtClean="0"/>
              <a:t>mastoiditis</a:t>
            </a:r>
            <a:r>
              <a:rPr lang="en-US" dirty="0" smtClean="0"/>
              <a:t> in the left ear.  ICD-10 provides the designation of left ear where ICD-9 does not.  </a:t>
            </a:r>
          </a:p>
          <a:p>
            <a:endParaRPr lang="en-US" dirty="0" smtClean="0"/>
          </a:p>
          <a:p>
            <a:r>
              <a:rPr lang="en-US" dirty="0" smtClean="0"/>
              <a:t>This is a good example of the use of laterality within ICD-10.</a:t>
            </a:r>
          </a:p>
          <a:p>
            <a:endParaRPr lang="en-US" dirty="0" smtClean="0"/>
          </a:p>
          <a:p>
            <a:r>
              <a:rPr lang="en-US" sz="1200" dirty="0" smtClean="0"/>
              <a:t>Slide reference: </a:t>
            </a:r>
          </a:p>
          <a:p>
            <a:r>
              <a:rPr lang="en-US" sz="1200" dirty="0" smtClean="0"/>
              <a:t>ICD-9-CM Coding: Theory and Practice with ICD-10, 2013/2014 Edition</a:t>
            </a:r>
          </a:p>
          <a:p>
            <a:r>
              <a:rPr lang="en-US" sz="1200" dirty="0" smtClean="0"/>
              <a:t>By Karla R. </a:t>
            </a:r>
            <a:r>
              <a:rPr lang="en-US" sz="1200" dirty="0" err="1" smtClean="0"/>
              <a:t>Lovaasen</a:t>
            </a:r>
            <a:r>
              <a:rPr lang="en-US" sz="1200" dirty="0" smtClean="0"/>
              <a:t>, RHIA, CCS, CCS-P and Jennifer </a:t>
            </a:r>
            <a:r>
              <a:rPr lang="en-US" sz="1200" dirty="0" err="1" smtClean="0"/>
              <a:t>Schwerdtfeger</a:t>
            </a:r>
            <a:r>
              <a:rPr lang="en-US" sz="1200" dirty="0" smtClean="0"/>
              <a:t>, BS, RHIT, CCS, CPC, CPC-H</a:t>
            </a:r>
          </a:p>
          <a:p>
            <a:r>
              <a:rPr lang="en-US" sz="1200" dirty="0" smtClean="0"/>
              <a:t>Elsevier Saunders</a:t>
            </a:r>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7</a:t>
            </a:fld>
            <a:endParaRPr lang="en-US"/>
          </a:p>
        </p:txBody>
      </p:sp>
    </p:spTree>
    <p:extLst>
      <p:ext uri="{BB962C8B-B14F-4D97-AF65-F5344CB8AC3E}">
        <p14:creationId xmlns="" xmlns:p14="http://schemas.microsoft.com/office/powerpoint/2010/main" val="3116919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Jen: </a:t>
            </a:r>
          </a:p>
          <a:p>
            <a:endParaRPr lang="en-US" dirty="0" smtClean="0"/>
          </a:p>
          <a:p>
            <a:r>
              <a:rPr lang="en-US" dirty="0" smtClean="0"/>
              <a:t>Now let’s walk through a coding scenario.   We have a 5-year-old child being seen for acute ear pain.  The exam reveals </a:t>
            </a:r>
            <a:r>
              <a:rPr lang="en-US" dirty="0" smtClean="0"/>
              <a:t>LEFT acute </a:t>
            </a:r>
            <a:r>
              <a:rPr lang="en-US" dirty="0" smtClean="0"/>
              <a:t>serous </a:t>
            </a:r>
            <a:r>
              <a:rPr lang="en-US" dirty="0" err="1" smtClean="0"/>
              <a:t>otitis</a:t>
            </a:r>
            <a:r>
              <a:rPr lang="en-US" dirty="0" smtClean="0"/>
              <a:t> media.  Further exam revealed a total perforated tympanic membrane of the </a:t>
            </a:r>
            <a:r>
              <a:rPr lang="en-US" dirty="0" smtClean="0"/>
              <a:t>RIGHT </a:t>
            </a:r>
            <a:r>
              <a:rPr lang="en-US" dirty="0" smtClean="0"/>
              <a:t>ear due to chronic </a:t>
            </a:r>
            <a:r>
              <a:rPr lang="en-US" dirty="0" err="1" smtClean="0"/>
              <a:t>otitis</a:t>
            </a:r>
            <a:r>
              <a:rPr lang="en-US" dirty="0" smtClean="0"/>
              <a:t> media.  So we have acute</a:t>
            </a:r>
            <a:r>
              <a:rPr lang="en-US" baseline="0" dirty="0" smtClean="0"/>
              <a:t> serous </a:t>
            </a:r>
            <a:r>
              <a:rPr lang="en-US" baseline="0" dirty="0" err="1" smtClean="0"/>
              <a:t>otitis</a:t>
            </a:r>
            <a:r>
              <a:rPr lang="en-US" baseline="0" dirty="0" smtClean="0"/>
              <a:t> media on the left, and chronic </a:t>
            </a:r>
            <a:r>
              <a:rPr lang="en-US" baseline="0" dirty="0" err="1" smtClean="0"/>
              <a:t>otitis</a:t>
            </a:r>
            <a:r>
              <a:rPr lang="en-US" baseline="0" dirty="0" smtClean="0"/>
              <a:t> media on the right with a total perforated tympanic membrane.  </a:t>
            </a:r>
            <a:r>
              <a:rPr lang="en-US" dirty="0" smtClean="0"/>
              <a:t>Mary, what are the correct diagnosis </a:t>
            </a:r>
            <a:r>
              <a:rPr lang="en-US" dirty="0" smtClean="0"/>
              <a:t>codes for this scenario?</a:t>
            </a:r>
            <a:endParaRPr lang="en-US" dirty="0" smtClean="0"/>
          </a:p>
          <a:p>
            <a:endParaRPr lang="en-US" dirty="0" smtClean="0"/>
          </a:p>
          <a:p>
            <a:endParaRPr lang="en-US" dirty="0" smtClean="0"/>
          </a:p>
          <a:p>
            <a:r>
              <a:rPr lang="en-US" dirty="0" smtClean="0"/>
              <a:t>Reference:  </a:t>
            </a:r>
          </a:p>
          <a:p>
            <a:r>
              <a:rPr lang="en-US" sz="1200" kern="1200" dirty="0" err="1" smtClean="0">
                <a:solidFill>
                  <a:schemeClr val="tx1"/>
                </a:solidFill>
                <a:effectLst/>
                <a:latin typeface="+mn-lt"/>
                <a:ea typeface="+mn-ea"/>
                <a:cs typeface="+mn-cs"/>
              </a:rPr>
              <a:t>DeVault</a:t>
            </a:r>
            <a:r>
              <a:rPr lang="en-US" sz="1200" kern="1200" dirty="0" smtClean="0">
                <a:solidFill>
                  <a:schemeClr val="tx1"/>
                </a:solidFill>
                <a:effectLst/>
                <a:latin typeface="+mn-lt"/>
                <a:ea typeface="+mn-ea"/>
                <a:cs typeface="+mn-cs"/>
              </a:rPr>
              <a:t>, K., </a:t>
            </a:r>
            <a:r>
              <a:rPr lang="en-US" sz="1200" kern="1200" dirty="0" err="1" smtClean="0">
                <a:solidFill>
                  <a:schemeClr val="tx1"/>
                </a:solidFill>
                <a:effectLst/>
                <a:latin typeface="+mn-lt"/>
                <a:ea typeface="+mn-ea"/>
                <a:cs typeface="+mn-cs"/>
              </a:rPr>
              <a:t>Barta</a:t>
            </a:r>
            <a:r>
              <a:rPr lang="en-US" sz="1200" kern="1200" dirty="0" smtClean="0">
                <a:solidFill>
                  <a:schemeClr val="tx1"/>
                </a:solidFill>
                <a:effectLst/>
                <a:latin typeface="+mn-lt"/>
                <a:ea typeface="+mn-ea"/>
                <a:cs typeface="+mn-cs"/>
              </a:rPr>
              <a:t>, A., &amp; Endicott, M. (2013). </a:t>
            </a:r>
            <a:r>
              <a:rPr lang="en-US" sz="1200" i="1" kern="1200" dirty="0" smtClean="0">
                <a:solidFill>
                  <a:schemeClr val="tx1"/>
                </a:solidFill>
                <a:effectLst/>
                <a:latin typeface="+mn-lt"/>
                <a:ea typeface="+mn-ea"/>
                <a:cs typeface="+mn-cs"/>
              </a:rPr>
              <a:t>ICD-10-CM Coder Training Manual, 2013 Edition.</a:t>
            </a:r>
            <a:r>
              <a:rPr lang="en-US" sz="1200" kern="1200" dirty="0" smtClean="0">
                <a:solidFill>
                  <a:schemeClr val="tx1"/>
                </a:solidFill>
                <a:effectLst/>
                <a:latin typeface="+mn-lt"/>
                <a:ea typeface="+mn-ea"/>
                <a:cs typeface="+mn-cs"/>
              </a:rPr>
              <a:t> Chicago: AHIMA Press.</a:t>
            </a:r>
            <a:endParaRPr lang="en-US" dirty="0" smtClean="0"/>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8</a:t>
            </a:fld>
            <a:endParaRPr lang="en-US"/>
          </a:p>
        </p:txBody>
      </p:sp>
    </p:spTree>
    <p:extLst>
      <p:ext uri="{BB962C8B-B14F-4D97-AF65-F5344CB8AC3E}">
        <p14:creationId xmlns="" xmlns:p14="http://schemas.microsoft.com/office/powerpoint/2010/main" val="3881739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smtClean="0"/>
              <a:t>Mary: </a:t>
            </a:r>
          </a:p>
          <a:p>
            <a:endParaRPr lang="en-US" smtClean="0"/>
          </a:p>
          <a:p>
            <a:r>
              <a:rPr lang="en-US" smtClean="0"/>
              <a:t>Otitis media has an expansion of codes in ICD-10 to classify these conditions. Laterality is also part of the classification in ICD-10. In category H65, distinction is made between recurrent infections.  A note is present stating that an additional code for any associated perforated tympanic membrane should be coded separately. It is then possible to show which tympanic membrane is perforated by assigning the correct code for the right side associated with the chronic otitis media. What we end up with is:</a:t>
            </a:r>
          </a:p>
          <a:p>
            <a:endParaRPr lang="en-US" smtClean="0"/>
          </a:p>
          <a:p>
            <a:r>
              <a:rPr lang="en-US" smtClean="0"/>
              <a:t>H65.02 – Acute serous otitis media, left ear</a:t>
            </a:r>
          </a:p>
          <a:p>
            <a:r>
              <a:rPr lang="en-US" smtClean="0"/>
              <a:t>H66.91 – Otitis media, unspecified, right ear</a:t>
            </a:r>
          </a:p>
          <a:p>
            <a:r>
              <a:rPr lang="en-US" smtClean="0"/>
              <a:t>H72.821 – Total perforations of tympanic membrane, right ear</a:t>
            </a:r>
          </a:p>
          <a:p>
            <a:endParaRPr lang="en-US" smtClean="0"/>
          </a:p>
          <a:p>
            <a:endParaRPr lang="en-US" smtClean="0"/>
          </a:p>
          <a:p>
            <a:r>
              <a:rPr lang="en-US" smtClean="0"/>
              <a:t>Reference:  </a:t>
            </a:r>
          </a:p>
          <a:p>
            <a:r>
              <a:rPr lang="en-US" sz="1200" kern="1200" smtClean="0">
                <a:solidFill>
                  <a:schemeClr val="tx1"/>
                </a:solidFill>
                <a:effectLst/>
                <a:latin typeface="+mn-lt"/>
                <a:ea typeface="+mn-ea"/>
                <a:cs typeface="+mn-cs"/>
              </a:rPr>
              <a:t>DeVault, K., Barta, A., &amp; Endicott, M. (2013). </a:t>
            </a:r>
            <a:r>
              <a:rPr lang="en-US" sz="1200" i="1" kern="1200" smtClean="0">
                <a:solidFill>
                  <a:schemeClr val="tx1"/>
                </a:solidFill>
                <a:effectLst/>
                <a:latin typeface="+mn-lt"/>
                <a:ea typeface="+mn-ea"/>
                <a:cs typeface="+mn-cs"/>
              </a:rPr>
              <a:t>ICD-10-CM Coder Training Manual, 2013 Edition.</a:t>
            </a:r>
            <a:r>
              <a:rPr lang="en-US" sz="1200" kern="1200" smtClean="0">
                <a:solidFill>
                  <a:schemeClr val="tx1"/>
                </a:solidFill>
                <a:effectLst/>
                <a:latin typeface="+mn-lt"/>
                <a:ea typeface="+mn-ea"/>
                <a:cs typeface="+mn-cs"/>
              </a:rPr>
              <a:t> Chicago: AHIMA Press.</a:t>
            </a:r>
            <a:endParaRPr lang="en-US" smtClean="0"/>
          </a:p>
          <a:p>
            <a:endParaRPr lang="en-US" dirty="0"/>
          </a:p>
        </p:txBody>
      </p:sp>
      <p:sp>
        <p:nvSpPr>
          <p:cNvPr id="4" name="Slide Number Placeholder 3"/>
          <p:cNvSpPr>
            <a:spLocks noGrp="1"/>
          </p:cNvSpPr>
          <p:nvPr>
            <p:ph type="sldNum" sz="quarter" idx="10"/>
          </p:nvPr>
        </p:nvSpPr>
        <p:spPr/>
        <p:txBody>
          <a:bodyPr/>
          <a:lstStyle/>
          <a:p>
            <a:fld id="{77356603-5166-448C-8DE1-D48EE6B06ED8}" type="slidenum">
              <a:rPr lang="en-US" smtClean="0"/>
              <a:pPr/>
              <a:t>9</a:t>
            </a:fld>
            <a:endParaRPr lang="en-US"/>
          </a:p>
        </p:txBody>
      </p:sp>
    </p:spTree>
    <p:extLst>
      <p:ext uri="{BB962C8B-B14F-4D97-AF65-F5344CB8AC3E}">
        <p14:creationId xmlns="" xmlns:p14="http://schemas.microsoft.com/office/powerpoint/2010/main" val="2148822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38F2AB-F28E-4E88-AFD2-57011D7EF3BB}" type="datetimeFigureOut">
              <a:rPr lang="en-US" smtClean="0"/>
              <a:pPr/>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CE308-56AC-402D-9322-5298B2C8B5EB}" type="slidenum">
              <a:rPr lang="en-US" smtClean="0"/>
              <a:pPr/>
              <a:t>‹#›</a:t>
            </a:fld>
            <a:endParaRPr lang="en-US"/>
          </a:p>
        </p:txBody>
      </p:sp>
    </p:spTree>
    <p:extLst>
      <p:ext uri="{BB962C8B-B14F-4D97-AF65-F5344CB8AC3E}">
        <p14:creationId xmlns="" xmlns:p14="http://schemas.microsoft.com/office/powerpoint/2010/main" val="1971355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38F2AB-F28E-4E88-AFD2-57011D7EF3BB}" type="datetimeFigureOut">
              <a:rPr lang="en-US" smtClean="0"/>
              <a:pPr/>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CE308-56AC-402D-9322-5298B2C8B5EB}" type="slidenum">
              <a:rPr lang="en-US" smtClean="0"/>
              <a:pPr/>
              <a:t>‹#›</a:t>
            </a:fld>
            <a:endParaRPr lang="en-US"/>
          </a:p>
        </p:txBody>
      </p:sp>
    </p:spTree>
    <p:extLst>
      <p:ext uri="{BB962C8B-B14F-4D97-AF65-F5344CB8AC3E}">
        <p14:creationId xmlns="" xmlns:p14="http://schemas.microsoft.com/office/powerpoint/2010/main" val="1257215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38F2AB-F28E-4E88-AFD2-57011D7EF3BB}" type="datetimeFigureOut">
              <a:rPr lang="en-US" smtClean="0"/>
              <a:pPr/>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CE308-56AC-402D-9322-5298B2C8B5EB}" type="slidenum">
              <a:rPr lang="en-US" smtClean="0"/>
              <a:pPr/>
              <a:t>‹#›</a:t>
            </a:fld>
            <a:endParaRPr lang="en-US"/>
          </a:p>
        </p:txBody>
      </p:sp>
    </p:spTree>
    <p:extLst>
      <p:ext uri="{BB962C8B-B14F-4D97-AF65-F5344CB8AC3E}">
        <p14:creationId xmlns="" xmlns:p14="http://schemas.microsoft.com/office/powerpoint/2010/main" val="144250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fontAlgn="base">
              <a:spcBef>
                <a:spcPct val="0"/>
              </a:spcBef>
              <a:spcAft>
                <a:spcPct val="0"/>
              </a:spcAft>
              <a:defRPr/>
            </a:pPr>
            <a:fld id="{DDC6D5A8-685C-49D7-8119-935FCDFFC77B}"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4" name="Content Placeholder 2"/>
          <p:cNvSpPr>
            <a:spLocks noGrp="1"/>
          </p:cNvSpPr>
          <p:nvPr>
            <p:ph idx="1"/>
          </p:nvPr>
        </p:nvSpPr>
        <p:spPr>
          <a:xfrm>
            <a:off x="304800" y="1981200"/>
            <a:ext cx="8610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604347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fontAlgn="base">
              <a:spcBef>
                <a:spcPct val="0"/>
              </a:spcBef>
              <a:spcAft>
                <a:spcPct val="0"/>
              </a:spcAft>
              <a:defRPr/>
            </a:pPr>
            <a:fld id="{DDC6D5A8-685C-49D7-8119-935FCDFFC77B}"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4" name="Content Placeholder 2"/>
          <p:cNvSpPr>
            <a:spLocks noGrp="1"/>
          </p:cNvSpPr>
          <p:nvPr>
            <p:ph idx="1"/>
          </p:nvPr>
        </p:nvSpPr>
        <p:spPr>
          <a:xfrm>
            <a:off x="304800" y="1981200"/>
            <a:ext cx="8610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26550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38F2AB-F28E-4E88-AFD2-57011D7EF3BB}" type="datetimeFigureOut">
              <a:rPr lang="en-US" smtClean="0"/>
              <a:pPr/>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CE308-56AC-402D-9322-5298B2C8B5EB}" type="slidenum">
              <a:rPr lang="en-US" smtClean="0"/>
              <a:pPr/>
              <a:t>‹#›</a:t>
            </a:fld>
            <a:endParaRPr lang="en-US"/>
          </a:p>
        </p:txBody>
      </p:sp>
    </p:spTree>
    <p:extLst>
      <p:ext uri="{BB962C8B-B14F-4D97-AF65-F5344CB8AC3E}">
        <p14:creationId xmlns="" xmlns:p14="http://schemas.microsoft.com/office/powerpoint/2010/main" val="2922695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38F2AB-F28E-4E88-AFD2-57011D7EF3BB}" type="datetimeFigureOut">
              <a:rPr lang="en-US" smtClean="0"/>
              <a:pPr/>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CCE308-56AC-402D-9322-5298B2C8B5EB}" type="slidenum">
              <a:rPr lang="en-US" smtClean="0"/>
              <a:pPr/>
              <a:t>‹#›</a:t>
            </a:fld>
            <a:endParaRPr lang="en-US"/>
          </a:p>
        </p:txBody>
      </p:sp>
    </p:spTree>
    <p:extLst>
      <p:ext uri="{BB962C8B-B14F-4D97-AF65-F5344CB8AC3E}">
        <p14:creationId xmlns="" xmlns:p14="http://schemas.microsoft.com/office/powerpoint/2010/main" val="1791083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38F2AB-F28E-4E88-AFD2-57011D7EF3BB}" type="datetimeFigureOut">
              <a:rPr lang="en-US" smtClean="0"/>
              <a:pPr/>
              <a:t>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CCE308-56AC-402D-9322-5298B2C8B5EB}" type="slidenum">
              <a:rPr lang="en-US" smtClean="0"/>
              <a:pPr/>
              <a:t>‹#›</a:t>
            </a:fld>
            <a:endParaRPr lang="en-US"/>
          </a:p>
        </p:txBody>
      </p:sp>
    </p:spTree>
    <p:extLst>
      <p:ext uri="{BB962C8B-B14F-4D97-AF65-F5344CB8AC3E}">
        <p14:creationId xmlns="" xmlns:p14="http://schemas.microsoft.com/office/powerpoint/2010/main" val="1617177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38F2AB-F28E-4E88-AFD2-57011D7EF3BB}" type="datetimeFigureOut">
              <a:rPr lang="en-US" smtClean="0"/>
              <a:pPr/>
              <a:t>2/25/2014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CCE308-56AC-402D-9322-5298B2C8B5EB}" type="slidenum">
              <a:rPr lang="en-US" smtClean="0"/>
              <a:pPr/>
              <a:t>‹#›</a:t>
            </a:fld>
            <a:endParaRPr lang="en-US"/>
          </a:p>
        </p:txBody>
      </p:sp>
    </p:spTree>
    <p:extLst>
      <p:ext uri="{BB962C8B-B14F-4D97-AF65-F5344CB8AC3E}">
        <p14:creationId xmlns="" xmlns:p14="http://schemas.microsoft.com/office/powerpoint/2010/main" val="1909291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38F2AB-F28E-4E88-AFD2-57011D7EF3BB}" type="datetimeFigureOut">
              <a:rPr lang="en-US" smtClean="0"/>
              <a:pPr/>
              <a:t>2/25/2014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CCE308-56AC-402D-9322-5298B2C8B5EB}" type="slidenum">
              <a:rPr lang="en-US" smtClean="0"/>
              <a:pPr/>
              <a:t>‹#›</a:t>
            </a:fld>
            <a:endParaRPr lang="en-US"/>
          </a:p>
        </p:txBody>
      </p:sp>
    </p:spTree>
    <p:extLst>
      <p:ext uri="{BB962C8B-B14F-4D97-AF65-F5344CB8AC3E}">
        <p14:creationId xmlns="" xmlns:p14="http://schemas.microsoft.com/office/powerpoint/2010/main" val="2277310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38F2AB-F28E-4E88-AFD2-57011D7EF3BB}" type="datetimeFigureOut">
              <a:rPr lang="en-US" smtClean="0"/>
              <a:pPr/>
              <a:t>2/25/2014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CCE308-56AC-402D-9322-5298B2C8B5EB}" type="slidenum">
              <a:rPr lang="en-US" smtClean="0"/>
              <a:pPr/>
              <a:t>‹#›</a:t>
            </a:fld>
            <a:endParaRPr lang="en-US"/>
          </a:p>
        </p:txBody>
      </p:sp>
    </p:spTree>
    <p:extLst>
      <p:ext uri="{BB962C8B-B14F-4D97-AF65-F5344CB8AC3E}">
        <p14:creationId xmlns="" xmlns:p14="http://schemas.microsoft.com/office/powerpoint/2010/main" val="995537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38F2AB-F28E-4E88-AFD2-57011D7EF3BB}" type="datetimeFigureOut">
              <a:rPr lang="en-US" smtClean="0"/>
              <a:pPr/>
              <a:t>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CCE308-56AC-402D-9322-5298B2C8B5EB}" type="slidenum">
              <a:rPr lang="en-US" smtClean="0"/>
              <a:pPr/>
              <a:t>‹#›</a:t>
            </a:fld>
            <a:endParaRPr lang="en-US"/>
          </a:p>
        </p:txBody>
      </p:sp>
    </p:spTree>
    <p:extLst>
      <p:ext uri="{BB962C8B-B14F-4D97-AF65-F5344CB8AC3E}">
        <p14:creationId xmlns="" xmlns:p14="http://schemas.microsoft.com/office/powerpoint/2010/main" val="405231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38F2AB-F28E-4E88-AFD2-57011D7EF3BB}" type="datetimeFigureOut">
              <a:rPr lang="en-US" smtClean="0"/>
              <a:pPr/>
              <a:t>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CCE308-56AC-402D-9322-5298B2C8B5EB}" type="slidenum">
              <a:rPr lang="en-US" smtClean="0"/>
              <a:pPr/>
              <a:t>‹#›</a:t>
            </a:fld>
            <a:endParaRPr lang="en-US"/>
          </a:p>
        </p:txBody>
      </p:sp>
    </p:spTree>
    <p:extLst>
      <p:ext uri="{BB962C8B-B14F-4D97-AF65-F5344CB8AC3E}">
        <p14:creationId xmlns="" xmlns:p14="http://schemas.microsoft.com/office/powerpoint/2010/main" val="96371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38F2AB-F28E-4E88-AFD2-57011D7EF3BB}" type="datetimeFigureOut">
              <a:rPr lang="en-US" smtClean="0"/>
              <a:pPr/>
              <a:t>2/25/2014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CE308-56AC-402D-9322-5298B2C8B5EB}" type="slidenum">
              <a:rPr lang="en-US" smtClean="0"/>
              <a:pPr/>
              <a:t>‹#›</a:t>
            </a:fld>
            <a:endParaRPr lang="en-US"/>
          </a:p>
        </p:txBody>
      </p:sp>
    </p:spTree>
    <p:extLst>
      <p:ext uri="{BB962C8B-B14F-4D97-AF65-F5344CB8AC3E}">
        <p14:creationId xmlns="" xmlns:p14="http://schemas.microsoft.com/office/powerpoint/2010/main" val="3640986035"/>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6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microsoft.com/office/2007/relationships/hdphoto" Target="../media/hdphoto3.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9.png"/><Relationship Id="rId7" Type="http://schemas.openxmlformats.org/officeDocument/2006/relationships/diagramColors" Target="../diagrams/colors9.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microsoft.com/office/2007/relationships/hdphoto" Target="../media/hdphoto6.wdp"/></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microsoft.com/office/2007/relationships/hdphoto" Target="../media/hdphoto7.wdp"/></Relationships>
</file>

<file path=ppt/slides/_rels/slide32.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16.png"/><Relationship Id="rId7" Type="http://schemas.openxmlformats.org/officeDocument/2006/relationships/diagramColors" Target="../diagrams/colors19.xm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8" Type="http://schemas.openxmlformats.org/officeDocument/2006/relationships/diagramColors" Target="../diagrams/colors20.xml"/><Relationship Id="rId3" Type="http://schemas.openxmlformats.org/officeDocument/2006/relationships/image" Target="../media/image18.png"/><Relationship Id="rId7" Type="http://schemas.openxmlformats.org/officeDocument/2006/relationships/diagramQuickStyle" Target="../diagrams/quickStyle20.xm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diagramLayout" Target="../diagrams/layout20.xml"/><Relationship Id="rId5" Type="http://schemas.openxmlformats.org/officeDocument/2006/relationships/diagramData" Target="../diagrams/data20.xml"/><Relationship Id="rId4" Type="http://schemas.microsoft.com/office/2007/relationships/hdphoto" Target="../media/hdphoto8.wdp"/><Relationship Id="rId9" Type="http://schemas.microsoft.com/office/2007/relationships/diagramDrawing" Target="../diagrams/drawing20.xml"/></Relationships>
</file>

<file path=ppt/slides/_rels/slide3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49.xml"/><Relationship Id="rId1" Type="http://schemas.openxmlformats.org/officeDocument/2006/relationships/slideLayout" Target="../slideLayouts/slideLayout1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png"/><Relationship Id="rId7" Type="http://schemas.openxmlformats.org/officeDocument/2006/relationships/diagramQuickStyle" Target="../diagrams/quickStyle3.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Layout" Target="../diagrams/layout3.xml"/><Relationship Id="rId5" Type="http://schemas.openxmlformats.org/officeDocument/2006/relationships/diagramData" Target="../diagrams/data3.xml"/><Relationship Id="rId4" Type="http://schemas.microsoft.com/office/2007/relationships/hdphoto" Target="../media/hdphoto2.wdp"/><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pn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quot; &quot;"/>
          <p:cNvSpPr/>
          <p:nvPr/>
        </p:nvSpPr>
        <p:spPr>
          <a:xfrm>
            <a:off x="533400" y="5029200"/>
            <a:ext cx="8153400" cy="152400"/>
          </a:xfrm>
          <a:prstGeom prst="rect">
            <a:avLst/>
          </a:prstGeom>
          <a:solidFill>
            <a:srgbClr val="33CC33"/>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9" name="Subtitle 2" descr="Mary Johnson, RHIT, CCS-P&#10;Health Information Management Specialist&#10;Jennifer Teal, MS, RHIA, CCS, CPC&#10;Health Information Management Specialist&#10;&#10;AHIMA Approved ICD-10-CM/PCS Trainers&#10;&#10;"/>
          <p:cNvSpPr txBox="1">
            <a:spLocks/>
          </p:cNvSpPr>
          <p:nvPr/>
        </p:nvSpPr>
        <p:spPr>
          <a:xfrm>
            <a:off x="431800" y="2941252"/>
            <a:ext cx="8153400" cy="3992948"/>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a:t>Mary Johnson, RHIT, CCS-P</a:t>
            </a:r>
          </a:p>
          <a:p>
            <a:r>
              <a:rPr lang="en-US" dirty="0"/>
              <a:t>Health Information Management Specialist</a:t>
            </a:r>
          </a:p>
          <a:p>
            <a:r>
              <a:rPr lang="en-US" dirty="0"/>
              <a:t>Jennifer Teal, MS, RHIA, CCS, CPC</a:t>
            </a:r>
          </a:p>
          <a:p>
            <a:r>
              <a:rPr lang="en-US" dirty="0"/>
              <a:t>Health Information Management Specialist</a:t>
            </a:r>
          </a:p>
          <a:p>
            <a:pPr>
              <a:defRPr/>
            </a:pPr>
            <a:endParaRPr lang="en-US" b="1" dirty="0" smtClean="0">
              <a:solidFill>
                <a:schemeClr val="tx1"/>
              </a:solidFill>
            </a:endParaRPr>
          </a:p>
          <a:p>
            <a:pPr>
              <a:defRPr/>
            </a:pPr>
            <a:endParaRPr lang="en-US" dirty="0" smtClean="0">
              <a:solidFill>
                <a:schemeClr val="tx1"/>
              </a:solidFill>
            </a:endParaRPr>
          </a:p>
          <a:p>
            <a:pPr>
              <a:defRPr/>
            </a:pPr>
            <a:endParaRPr lang="en-US" dirty="0" smtClean="0">
              <a:solidFill>
                <a:schemeClr val="tx1"/>
              </a:solidFill>
            </a:endParaRPr>
          </a:p>
          <a:p>
            <a:pPr>
              <a:defRPr/>
            </a:pPr>
            <a:r>
              <a:rPr lang="en-US" i="1" dirty="0" smtClean="0">
                <a:solidFill>
                  <a:schemeClr val="tx1"/>
                </a:solidFill>
              </a:rPr>
              <a:t>AHIMA Approved ICD-10-CM/PCS Trainers</a:t>
            </a:r>
          </a:p>
          <a:p>
            <a:endParaRPr lang="en-US" dirty="0"/>
          </a:p>
        </p:txBody>
      </p:sp>
      <p:sp>
        <p:nvSpPr>
          <p:cNvPr id="6" name="Rectangle 5" descr="&quot; &quot;"/>
          <p:cNvSpPr/>
          <p:nvPr/>
        </p:nvSpPr>
        <p:spPr>
          <a:xfrm>
            <a:off x="457200" y="2667000"/>
            <a:ext cx="8153400" cy="152400"/>
          </a:xfrm>
          <a:prstGeom prst="rect">
            <a:avLst/>
          </a:prstGeom>
          <a:solidFill>
            <a:srgbClr val="33CC33"/>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1470025"/>
          </a:xfrm>
        </p:spPr>
        <p:txBody>
          <a:bodyPr/>
          <a:lstStyle/>
          <a:p>
            <a:r>
              <a:rPr lang="en-US" b="1" dirty="0" smtClean="0">
                <a:solidFill>
                  <a:schemeClr val="accent1">
                    <a:lumMod val="20000"/>
                    <a:lumOff val="80000"/>
                  </a:schemeClr>
                </a:solidFill>
              </a:rPr>
              <a:t>ICD-10-CM</a:t>
            </a:r>
            <a:br>
              <a:rPr lang="en-US" b="1" dirty="0" smtClean="0">
                <a:solidFill>
                  <a:schemeClr val="accent1">
                    <a:lumMod val="20000"/>
                    <a:lumOff val="80000"/>
                  </a:schemeClr>
                </a:solidFill>
              </a:rPr>
            </a:br>
            <a:r>
              <a:rPr lang="en-US" b="1" dirty="0" smtClean="0">
                <a:solidFill>
                  <a:schemeClr val="accent1">
                    <a:lumMod val="20000"/>
                    <a:lumOff val="80000"/>
                  </a:schemeClr>
                </a:solidFill>
              </a:rPr>
              <a:t>Chapters </a:t>
            </a:r>
            <a:r>
              <a:rPr lang="en-US" b="1" dirty="0">
                <a:solidFill>
                  <a:schemeClr val="accent1">
                    <a:lumMod val="20000"/>
                    <a:lumOff val="80000"/>
                  </a:schemeClr>
                </a:solidFill>
              </a:rPr>
              <a:t>8</a:t>
            </a:r>
            <a:r>
              <a:rPr lang="en-US" b="1" dirty="0" smtClean="0">
                <a:solidFill>
                  <a:schemeClr val="accent1">
                    <a:lumMod val="20000"/>
                    <a:lumOff val="80000"/>
                  </a:schemeClr>
                </a:solidFill>
              </a:rPr>
              <a:t>-14</a:t>
            </a:r>
            <a:endParaRPr lang="en-US" b="1" dirty="0">
              <a:solidFill>
                <a:schemeClr val="accent1">
                  <a:lumMod val="20000"/>
                  <a:lumOff val="80000"/>
                </a:schemeClr>
              </a:solidFill>
            </a:endParaRPr>
          </a:p>
        </p:txBody>
      </p:sp>
    </p:spTree>
    <p:extLst>
      <p:ext uri="{BB962C8B-B14F-4D97-AF65-F5344CB8AC3E}">
        <p14:creationId xmlns="" xmlns:p14="http://schemas.microsoft.com/office/powerpoint/2010/main" val="784456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1156803897"/>
              </p:ext>
            </p:extLst>
          </p:nvPr>
        </p:nvGraphicFramePr>
        <p:xfrm>
          <a:off x="381000" y="1676400"/>
          <a:ext cx="53340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descr="&quot; &quot;"/>
          <p:cNvSpPr/>
          <p:nvPr/>
        </p:nvSpPr>
        <p:spPr>
          <a:xfrm>
            <a:off x="152400" y="1295400"/>
            <a:ext cx="8763000" cy="45719"/>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prstClr val="black"/>
              </a:solidFill>
            </a:endParaRPr>
          </a:p>
        </p:txBody>
      </p:sp>
      <p:pic>
        <p:nvPicPr>
          <p:cNvPr id="3" name="Picture 2" descr="diagram of circulatory system"/>
          <p:cNvPicPr>
            <a:picLocks noChangeAspect="1"/>
          </p:cNvPicPr>
          <p:nvPr/>
        </p:nvPicPr>
        <p:blipFill rotWithShape="1">
          <a:blip r:embed="rId8" cstate="print">
            <a:extLst>
              <a:ext uri="{BEBA8EAE-BF5A-486C-A8C5-ECC9F3942E4B}">
                <a14:imgProps xmlns="" xmlns:a14="http://schemas.microsoft.com/office/drawing/2010/main">
                  <a14:imgLayer r:embed="rId9">
                    <a14:imgEffect>
                      <a14:backgroundRemoval t="1501" b="98090" l="6667" r="98261">
                        <a14:backgroundMark x1="29855" y1="46248" x2="29855" y2="46248"/>
                        <a14:backgroundMark x1="72754" y1="45975" x2="72754" y2="45975"/>
                        <a14:backgroundMark x1="31304" y1="41064" x2="31304" y2="41064"/>
                        <a14:backgroundMark x1="91014" y1="52524" x2="91014" y2="52524"/>
                        <a14:backgroundMark x1="70725" y1="46930" x2="70725" y2="46930"/>
                        <a14:backgroundMark x1="81159" y1="52933" x2="81159" y2="52933"/>
                        <a14:backgroundMark x1="74783" y1="55798" x2="74783" y2="55798"/>
                        <a14:backgroundMark x1="72754" y1="50614" x2="72754" y2="50614"/>
                        <a14:backgroundMark x1="67826" y1="40791" x2="67826" y2="40791"/>
                        <a14:backgroundMark x1="67246" y1="35607" x2="67246" y2="35607"/>
                        <a14:backgroundMark x1="48986" y1="71214" x2="48986" y2="71214"/>
                        <a14:backgroundMark x1="49565" y1="54025" x2="49565" y2="54025"/>
                        <a14:backgroundMark x1="59420" y1="88131" x2="59420" y2="88131"/>
                        <a14:backgroundMark x1="64058" y1="78308" x2="64058" y2="78308"/>
                      </a14:backgroundRemoval>
                    </a14:imgEffect>
                  </a14:imgLayer>
                </a14:imgProps>
              </a:ext>
              <a:ext uri="{28A0092B-C50C-407E-A947-70E740481C1C}">
                <a14:useLocalDpi xmlns="" xmlns:a14="http://schemas.microsoft.com/office/drawing/2010/main" val="0"/>
              </a:ext>
            </a:extLst>
          </a:blip>
          <a:srcRect l="7603" t="3395" r="6246" b="4233"/>
          <a:stretch/>
        </p:blipFill>
        <p:spPr>
          <a:xfrm>
            <a:off x="6504496" y="1369763"/>
            <a:ext cx="2410904" cy="5488237"/>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228600" y="76200"/>
            <a:ext cx="8229600" cy="1143000"/>
          </a:xfrm>
        </p:spPr>
        <p:txBody>
          <a:bodyPr>
            <a:normAutofit fontScale="90000"/>
          </a:bodyPr>
          <a:lstStyle/>
          <a:p>
            <a:pPr algn="l"/>
            <a:r>
              <a:rPr lang="en-US" b="1" dirty="0" smtClean="0">
                <a:solidFill>
                  <a:schemeClr val="accent2">
                    <a:lumMod val="20000"/>
                    <a:lumOff val="80000"/>
                  </a:schemeClr>
                </a:solidFill>
              </a:rPr>
              <a:t>Chapter 9: Diseases of the Circulatory System (I00-I99) </a:t>
            </a:r>
            <a:endParaRPr lang="en-US" b="1" dirty="0">
              <a:solidFill>
                <a:schemeClr val="accent2">
                  <a:lumMod val="20000"/>
                  <a:lumOff val="80000"/>
                </a:schemeClr>
              </a:solidFill>
            </a:endParaRPr>
          </a:p>
        </p:txBody>
      </p:sp>
    </p:spTree>
    <p:extLst>
      <p:ext uri="{BB962C8B-B14F-4D97-AF65-F5344CB8AC3E}">
        <p14:creationId xmlns="" xmlns:p14="http://schemas.microsoft.com/office/powerpoint/2010/main" val="3585267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descr="Includes:&#10; High Blood Pressure&#10; Hypertension (arterial)(benign)(essential)&#10; (malignant)(primary)(systemic)&#10;"/>
          <p:cNvSpPr/>
          <p:nvPr/>
        </p:nvSpPr>
        <p:spPr>
          <a:xfrm>
            <a:off x="304800" y="3733800"/>
            <a:ext cx="8382000" cy="2865120"/>
          </a:xfrm>
          <a:prstGeom prst="roundRect">
            <a:avLst/>
          </a:prstGeom>
          <a:effectLst>
            <a:outerShdw blurRad="50800" dist="38100" dir="5400000" algn="t"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r>
              <a:rPr lang="en-US" sz="3200" b="1" dirty="0">
                <a:solidFill>
                  <a:prstClr val="white"/>
                </a:solidFill>
              </a:rPr>
              <a:t>Includes:</a:t>
            </a:r>
          </a:p>
          <a:p>
            <a:r>
              <a:rPr lang="en-US" sz="3200" dirty="0" smtClean="0">
                <a:solidFill>
                  <a:prstClr val="white"/>
                </a:solidFill>
              </a:rPr>
              <a:t>	High </a:t>
            </a:r>
            <a:r>
              <a:rPr lang="en-US" sz="3200" dirty="0">
                <a:solidFill>
                  <a:prstClr val="white"/>
                </a:solidFill>
              </a:rPr>
              <a:t>Blood Pressure</a:t>
            </a:r>
          </a:p>
          <a:p>
            <a:r>
              <a:rPr lang="en-US" sz="3200" dirty="0" smtClean="0">
                <a:solidFill>
                  <a:prstClr val="white"/>
                </a:solidFill>
              </a:rPr>
              <a:t>	Hypertension (arterial</a:t>
            </a:r>
            <a:r>
              <a:rPr lang="en-US" sz="3200" dirty="0">
                <a:solidFill>
                  <a:prstClr val="white"/>
                </a:solidFill>
              </a:rPr>
              <a:t>)(</a:t>
            </a:r>
            <a:r>
              <a:rPr lang="en-US" sz="3200" b="1" dirty="0">
                <a:solidFill>
                  <a:schemeClr val="accent3">
                    <a:lumMod val="60000"/>
                    <a:lumOff val="40000"/>
                  </a:schemeClr>
                </a:solidFill>
              </a:rPr>
              <a:t>benign</a:t>
            </a:r>
            <a:r>
              <a:rPr lang="en-US" sz="3200" dirty="0">
                <a:solidFill>
                  <a:prstClr val="white"/>
                </a:solidFill>
              </a:rPr>
              <a:t>)(essential)</a:t>
            </a:r>
          </a:p>
          <a:p>
            <a:r>
              <a:rPr lang="en-US" sz="3200" dirty="0" smtClean="0">
                <a:solidFill>
                  <a:prstClr val="white"/>
                </a:solidFill>
              </a:rPr>
              <a:t>	(</a:t>
            </a:r>
            <a:r>
              <a:rPr lang="en-US" sz="3200" b="1" dirty="0">
                <a:solidFill>
                  <a:schemeClr val="accent3">
                    <a:lumMod val="60000"/>
                    <a:lumOff val="40000"/>
                  </a:schemeClr>
                </a:solidFill>
              </a:rPr>
              <a:t>malignant</a:t>
            </a:r>
            <a:r>
              <a:rPr lang="en-US" sz="3200" dirty="0" smtClean="0">
                <a:solidFill>
                  <a:prstClr val="white"/>
                </a:solidFill>
              </a:rPr>
              <a:t>)(</a:t>
            </a:r>
            <a:r>
              <a:rPr lang="en-US" sz="3200" dirty="0">
                <a:solidFill>
                  <a:prstClr val="white"/>
                </a:solidFill>
              </a:rPr>
              <a:t>primary)(systemic)</a:t>
            </a:r>
          </a:p>
        </p:txBody>
      </p:sp>
      <p:sp>
        <p:nvSpPr>
          <p:cNvPr id="4" name="Content Placeholder 3"/>
          <p:cNvSpPr>
            <a:spLocks noGrp="1"/>
          </p:cNvSpPr>
          <p:nvPr>
            <p:ph idx="1"/>
          </p:nvPr>
        </p:nvSpPr>
        <p:spPr>
          <a:xfrm>
            <a:off x="381000" y="1524000"/>
            <a:ext cx="8763000" cy="4267200"/>
          </a:xfrm>
        </p:spPr>
        <p:txBody>
          <a:bodyPr>
            <a:normAutofit/>
          </a:bodyPr>
          <a:lstStyle/>
          <a:p>
            <a:pPr marL="0" indent="0">
              <a:buNone/>
            </a:pPr>
            <a:r>
              <a:rPr lang="en-US" sz="7800" b="1" dirty="0" smtClean="0"/>
              <a:t>I10 </a:t>
            </a:r>
            <a:r>
              <a:rPr lang="en-US" sz="4800" dirty="0" smtClean="0"/>
              <a:t>Essential (Primary</a:t>
            </a:r>
            <a:r>
              <a:rPr lang="en-US" sz="4800" dirty="0"/>
              <a:t>) </a:t>
            </a:r>
            <a:r>
              <a:rPr lang="en-US" sz="4800" dirty="0" smtClean="0"/>
              <a:t>Hypertension </a:t>
            </a:r>
          </a:p>
        </p:txBody>
      </p:sp>
      <p:sp>
        <p:nvSpPr>
          <p:cNvPr id="6" name="Rectangle 5" descr="&quot; &quot;"/>
          <p:cNvSpPr/>
          <p:nvPr/>
        </p:nvSpPr>
        <p:spPr>
          <a:xfrm>
            <a:off x="228600" y="1402081"/>
            <a:ext cx="8534400" cy="45719"/>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2" name="Title 1"/>
          <p:cNvSpPr>
            <a:spLocks noGrp="1"/>
          </p:cNvSpPr>
          <p:nvPr>
            <p:ph type="title"/>
          </p:nvPr>
        </p:nvSpPr>
        <p:spPr>
          <a:xfrm>
            <a:off x="152400" y="152400"/>
            <a:ext cx="8229600" cy="1143000"/>
          </a:xfrm>
        </p:spPr>
        <p:txBody>
          <a:bodyPr>
            <a:normAutofit/>
          </a:bodyPr>
          <a:lstStyle/>
          <a:p>
            <a:pPr algn="l"/>
            <a:r>
              <a:rPr lang="en-US" b="1" dirty="0" smtClean="0">
                <a:solidFill>
                  <a:schemeClr val="accent2">
                    <a:lumMod val="20000"/>
                    <a:lumOff val="80000"/>
                  </a:schemeClr>
                </a:solidFill>
              </a:rPr>
              <a:t>Coding Hypertension</a:t>
            </a:r>
            <a:endParaRPr lang="en-US" b="1" dirty="0">
              <a:solidFill>
                <a:schemeClr val="accent2">
                  <a:lumMod val="20000"/>
                  <a:lumOff val="80000"/>
                </a:schemeClr>
              </a:solidFill>
            </a:endParaRPr>
          </a:p>
        </p:txBody>
      </p:sp>
    </p:spTree>
    <p:extLst>
      <p:ext uri="{BB962C8B-B14F-4D97-AF65-F5344CB8AC3E}">
        <p14:creationId xmlns="" xmlns:p14="http://schemas.microsoft.com/office/powerpoint/2010/main" val="1279333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3189326649"/>
              </p:ext>
            </p:extLst>
          </p:nvPr>
        </p:nvGraphicFramePr>
        <p:xfrm>
          <a:off x="457200" y="1219200"/>
          <a:ext cx="82296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0"/>
            <a:ext cx="8229600" cy="1143000"/>
          </a:xfrm>
        </p:spPr>
        <p:txBody>
          <a:bodyPr/>
          <a:lstStyle/>
          <a:p>
            <a:pPr algn="l"/>
            <a:r>
              <a:rPr lang="en-US" b="1" dirty="0" smtClean="0"/>
              <a:t>Acute Myocardial Infarction (AMI)</a:t>
            </a:r>
            <a:endParaRPr lang="en-US" b="1" dirty="0"/>
          </a:p>
        </p:txBody>
      </p:sp>
    </p:spTree>
    <p:extLst>
      <p:ext uri="{BB962C8B-B14F-4D97-AF65-F5344CB8AC3E}">
        <p14:creationId xmlns="" xmlns:p14="http://schemas.microsoft.com/office/powerpoint/2010/main" val="1792249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 xmlns:p14="http://schemas.microsoft.com/office/powerpoint/2010/main" val="2551750998"/>
              </p:ext>
            </p:extLst>
          </p:nvPr>
        </p:nvGraphicFramePr>
        <p:xfrm>
          <a:off x="152400" y="1905000"/>
          <a:ext cx="8839200" cy="4419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descr="Patient is admitted to hospital A with an acute anterolateral MI.  Patient is transferred to hospital B for coronary intervention.  The pdx in both cases is:&#10;"/>
          <p:cNvSpPr txBox="1"/>
          <p:nvPr/>
        </p:nvSpPr>
        <p:spPr>
          <a:xfrm>
            <a:off x="152400" y="304800"/>
            <a:ext cx="8534400" cy="1384995"/>
          </a:xfrm>
          <a:prstGeom prst="rect">
            <a:avLst/>
          </a:prstGeom>
          <a:noFill/>
        </p:spPr>
        <p:txBody>
          <a:bodyPr wrap="square" rtlCol="0">
            <a:spAutoFit/>
          </a:bodyPr>
          <a:lstStyle/>
          <a:p>
            <a:r>
              <a:rPr lang="en-US" sz="2800" i="1" dirty="0"/>
              <a:t>Patient is admitted to hospital A with an acute anterolateral MI.  Patient is transferred to hospital B for coronary intervention.  The </a:t>
            </a:r>
            <a:r>
              <a:rPr lang="en-US" sz="2800" i="1" dirty="0" err="1"/>
              <a:t>pdx</a:t>
            </a:r>
            <a:r>
              <a:rPr lang="en-US" sz="2800" i="1" dirty="0"/>
              <a:t> in both cases is:</a:t>
            </a:r>
          </a:p>
        </p:txBody>
      </p:sp>
    </p:spTree>
    <p:extLst>
      <p:ext uri="{BB962C8B-B14F-4D97-AF65-F5344CB8AC3E}">
        <p14:creationId xmlns="" xmlns:p14="http://schemas.microsoft.com/office/powerpoint/2010/main" val="530212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 xmlns:p14="http://schemas.microsoft.com/office/powerpoint/2010/main" val="1236484452"/>
              </p:ext>
            </p:extLst>
          </p:nvPr>
        </p:nvGraphicFramePr>
        <p:xfrm>
          <a:off x="304800" y="1295400"/>
          <a:ext cx="86106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228600" y="457200"/>
            <a:ext cx="8763000" cy="1143000"/>
          </a:xfrm>
        </p:spPr>
        <p:txBody>
          <a:bodyPr>
            <a:normAutofit fontScale="90000"/>
          </a:bodyPr>
          <a:lstStyle/>
          <a:p>
            <a:pPr algn="l"/>
            <a:r>
              <a:rPr lang="en-US" sz="3100" i="1" dirty="0" smtClean="0"/>
              <a:t>Patient </a:t>
            </a:r>
            <a:r>
              <a:rPr lang="en-US" sz="3100" i="1" dirty="0"/>
              <a:t>is admitted with both diastolic and systolic congestive heart failure due to long history of hypertension</a:t>
            </a:r>
            <a:r>
              <a:rPr lang="en-US" sz="4000" i="1" dirty="0"/>
              <a:t>.</a:t>
            </a:r>
            <a:br>
              <a:rPr lang="en-US" sz="4000" i="1" dirty="0"/>
            </a:br>
            <a:endParaRPr lang="en-US" sz="40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8754765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n holding his chest in pain"/>
          <p:cNvPicPr>
            <a:picLocks noChangeAspect="1"/>
          </p:cNvPicPr>
          <p:nvPr/>
        </p:nvPicPr>
        <p:blipFill>
          <a:blip r:embed="rId3" cstate="print">
            <a:extLst>
              <a:ext uri="{BEBA8EAE-BF5A-486C-A8C5-ECC9F3942E4B}">
                <a14:imgProps xmlns="" xmlns:a14="http://schemas.microsoft.com/office/drawing/2010/main">
                  <a14:imgLayer r:embed="rId4">
                    <a14:imgEffect>
                      <a14:backgroundRemoval t="9823" b="99864" l="9707" r="100000"/>
                    </a14:imgEffect>
                  </a14:imgLayer>
                </a14:imgProps>
              </a:ext>
              <a:ext uri="{28A0092B-C50C-407E-A947-70E740481C1C}">
                <a14:useLocalDpi xmlns="" xmlns:a14="http://schemas.microsoft.com/office/drawing/2010/main" val="0"/>
              </a:ext>
            </a:extLst>
          </a:blip>
          <a:stretch>
            <a:fillRect/>
          </a:stretch>
        </p:blipFill>
        <p:spPr>
          <a:xfrm>
            <a:off x="4757352" y="990600"/>
            <a:ext cx="4371213" cy="5867400"/>
          </a:xfrm>
          <a:prstGeom prst="rect">
            <a:avLst/>
          </a:prstGeom>
          <a:ln>
            <a:noFill/>
          </a:ln>
          <a:effectLst>
            <a:outerShdw blurRad="292100" dist="139700" dir="2700000" algn="tl" rotWithShape="0">
              <a:srgbClr val="333333">
                <a:alpha val="65000"/>
              </a:srgbClr>
            </a:outerShdw>
          </a:effectLst>
        </p:spPr>
      </p:pic>
      <p:sp>
        <p:nvSpPr>
          <p:cNvPr id="8" name="Rectangle 7" descr="&quot; &quot;"/>
          <p:cNvSpPr/>
          <p:nvPr/>
        </p:nvSpPr>
        <p:spPr>
          <a:xfrm>
            <a:off x="4757352" y="0"/>
            <a:ext cx="381000" cy="685800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 name="TextBox 5" descr="AHIMA ICD-10-CM Coder Training Manual, page 112&#10;"/>
          <p:cNvSpPr txBox="1"/>
          <p:nvPr/>
        </p:nvSpPr>
        <p:spPr>
          <a:xfrm>
            <a:off x="0" y="6172200"/>
            <a:ext cx="4572000" cy="646331"/>
          </a:xfrm>
          <a:prstGeom prst="rect">
            <a:avLst/>
          </a:prstGeom>
          <a:noFill/>
        </p:spPr>
        <p:txBody>
          <a:bodyPr wrap="square" rtlCol="0">
            <a:spAutoFit/>
          </a:bodyPr>
          <a:lstStyle/>
          <a:p>
            <a:r>
              <a:rPr lang="en-US" dirty="0"/>
              <a:t>AHIMA </a:t>
            </a:r>
            <a:r>
              <a:rPr lang="en-US" dirty="0" smtClean="0"/>
              <a:t>ICD-10-CM Coder Training Manual, </a:t>
            </a:r>
            <a:r>
              <a:rPr lang="en-US" dirty="0"/>
              <a:t>page </a:t>
            </a:r>
            <a:r>
              <a:rPr lang="en-US" dirty="0" smtClean="0"/>
              <a:t>112</a:t>
            </a:r>
            <a:endParaRPr lang="en-US" dirty="0"/>
          </a:p>
        </p:txBody>
      </p:sp>
      <p:sp>
        <p:nvSpPr>
          <p:cNvPr id="9" name="Rectangle 8" descr="Patient with Stage 3 chronic kidney disease with congestive heart failure due to hypertension.  &#10;What is the correct diagnosis code(s)?&#10;"/>
          <p:cNvSpPr/>
          <p:nvPr/>
        </p:nvSpPr>
        <p:spPr>
          <a:xfrm>
            <a:off x="304800" y="1870770"/>
            <a:ext cx="4267200" cy="3539430"/>
          </a:xfrm>
          <a:prstGeom prst="rect">
            <a:avLst/>
          </a:prstGeom>
        </p:spPr>
        <p:txBody>
          <a:bodyPr wrap="square">
            <a:spAutoFit/>
          </a:bodyPr>
          <a:lstStyle/>
          <a:p>
            <a:r>
              <a:rPr lang="en-US" sz="3200" dirty="0">
                <a:solidFill>
                  <a:schemeClr val="accent4">
                    <a:lumMod val="20000"/>
                    <a:lumOff val="80000"/>
                  </a:schemeClr>
                </a:solidFill>
                <a:effectLst>
                  <a:outerShdw blurRad="38100" dist="38100" dir="2700000" algn="tl">
                    <a:srgbClr val="000000">
                      <a:alpha val="43137"/>
                    </a:srgbClr>
                  </a:outerShdw>
                </a:effectLst>
              </a:rPr>
              <a:t>Patient with Stage 3 chronic kidney disease with congestive heart failure due to hypertension.  </a:t>
            </a:r>
            <a:endParaRPr lang="en-US" sz="3200" dirty="0" smtClean="0">
              <a:solidFill>
                <a:schemeClr val="accent4">
                  <a:lumMod val="20000"/>
                  <a:lumOff val="80000"/>
                </a:schemeClr>
              </a:solidFill>
              <a:effectLst>
                <a:outerShdw blurRad="38100" dist="38100" dir="2700000" algn="tl">
                  <a:srgbClr val="000000">
                    <a:alpha val="43137"/>
                  </a:srgbClr>
                </a:outerShdw>
              </a:effectLst>
            </a:endParaRPr>
          </a:p>
          <a:p>
            <a:r>
              <a:rPr lang="en-US" sz="3200" dirty="0" smtClean="0">
                <a:solidFill>
                  <a:schemeClr val="accent4">
                    <a:lumMod val="20000"/>
                    <a:lumOff val="80000"/>
                  </a:schemeClr>
                </a:solidFill>
                <a:effectLst>
                  <a:outerShdw blurRad="38100" dist="38100" dir="2700000" algn="tl">
                    <a:srgbClr val="000000">
                      <a:alpha val="43137"/>
                    </a:srgbClr>
                  </a:outerShdw>
                </a:effectLst>
              </a:rPr>
              <a:t>What </a:t>
            </a:r>
            <a:r>
              <a:rPr lang="en-US" sz="3200" dirty="0">
                <a:solidFill>
                  <a:schemeClr val="accent4">
                    <a:lumMod val="20000"/>
                    <a:lumOff val="80000"/>
                  </a:schemeClr>
                </a:solidFill>
                <a:effectLst>
                  <a:outerShdw blurRad="38100" dist="38100" dir="2700000" algn="tl">
                    <a:srgbClr val="000000">
                      <a:alpha val="43137"/>
                    </a:srgbClr>
                  </a:outerShdw>
                </a:effectLst>
              </a:rPr>
              <a:t>is the correct diagnosis code(s</a:t>
            </a:r>
            <a:r>
              <a:rPr lang="en-US" sz="3200" dirty="0" smtClean="0">
                <a:solidFill>
                  <a:schemeClr val="accent4">
                    <a:lumMod val="20000"/>
                    <a:lumOff val="80000"/>
                  </a:schemeClr>
                </a:solidFill>
                <a:effectLst>
                  <a:outerShdw blurRad="38100" dist="38100" dir="2700000" algn="tl">
                    <a:srgbClr val="000000">
                      <a:alpha val="43137"/>
                    </a:srgbClr>
                  </a:outerShdw>
                </a:effectLst>
              </a:rPr>
              <a:t>)?</a:t>
            </a:r>
            <a:endParaRPr lang="en-US" sz="3200" dirty="0">
              <a:solidFill>
                <a:schemeClr val="accent4">
                  <a:lumMod val="20000"/>
                  <a:lumOff val="80000"/>
                </a:schemeClr>
              </a:solidFill>
              <a:effectLst>
                <a:outerShdw blurRad="38100" dist="38100" dir="2700000" algn="tl">
                  <a:srgbClr val="000000">
                    <a:alpha val="43137"/>
                  </a:srgbClr>
                </a:outerShdw>
              </a:effectLst>
            </a:endParaRPr>
          </a:p>
        </p:txBody>
      </p:sp>
      <p:sp>
        <p:nvSpPr>
          <p:cNvPr id="2" name="Title 1"/>
          <p:cNvSpPr>
            <a:spLocks noGrp="1"/>
          </p:cNvSpPr>
          <p:nvPr>
            <p:ph type="title"/>
          </p:nvPr>
        </p:nvSpPr>
        <p:spPr>
          <a:xfrm>
            <a:off x="0" y="274638"/>
            <a:ext cx="4572000" cy="1143000"/>
          </a:xfrm>
        </p:spPr>
        <p:txBody>
          <a:bodyPr>
            <a:normAutofit/>
          </a:bodyPr>
          <a:lstStyle/>
          <a:p>
            <a:r>
              <a:rPr lang="en-US" b="1" dirty="0" smtClean="0">
                <a:solidFill>
                  <a:schemeClr val="accent4">
                    <a:lumMod val="20000"/>
                    <a:lumOff val="80000"/>
                  </a:schemeClr>
                </a:solidFill>
                <a:effectLst>
                  <a:outerShdw blurRad="38100" dist="38100" dir="2700000" algn="tl">
                    <a:srgbClr val="000000">
                      <a:alpha val="43137"/>
                    </a:srgbClr>
                  </a:outerShdw>
                </a:effectLst>
              </a:rPr>
              <a:t>Coding Case 1.58</a:t>
            </a:r>
            <a:endParaRPr lang="en-US" b="1" dirty="0">
              <a:solidFill>
                <a:schemeClr val="accent4">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466611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quot; &quot;"/>
          <p:cNvSpPr/>
          <p:nvPr/>
        </p:nvSpPr>
        <p:spPr>
          <a:xfrm>
            <a:off x="152400" y="5562600"/>
            <a:ext cx="8839200" cy="1143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7" name="Content Placeholder 3" descr="Entry for 113.0 Hypertensive heart and chronic kidney disease with heart failure and stage 1 through stage 4 chronic kidney disease"/>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1164"/>
          <a:stretch/>
        </p:blipFill>
        <p:spPr bwMode="auto">
          <a:xfrm>
            <a:off x="245806" y="5676820"/>
            <a:ext cx="8610600" cy="952580"/>
          </a:xfrm>
          <a:prstGeom prst="rect">
            <a:avLst/>
          </a:prstGeom>
          <a:effectLst>
            <a:outerShdw blurRad="292100" dist="139700" dir="2700000" algn="tl" rotWithShape="0">
              <a:srgbClr val="333333">
                <a:alpha val="65000"/>
              </a:srgbClr>
            </a:outerShdw>
          </a:effectLst>
          <a:extLst/>
        </p:spPr>
        <p:style>
          <a:lnRef idx="0">
            <a:schemeClr val="accent3"/>
          </a:lnRef>
          <a:fillRef idx="3">
            <a:schemeClr val="accent3"/>
          </a:fillRef>
          <a:effectRef idx="3">
            <a:schemeClr val="accent3"/>
          </a:effectRef>
          <a:fontRef idx="minor">
            <a:schemeClr val="lt1"/>
          </a:fontRef>
        </p:style>
      </p:pic>
      <p:pic>
        <p:nvPicPr>
          <p:cNvPr id="8" name="Content Placeholder 3" descr="Use addtional code to identify type of heart failure&#10;Use additional code to identify stage of chronic kidney disease"/>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5757" t="50000" r="18741" b="713"/>
          <a:stretch/>
        </p:blipFill>
        <p:spPr bwMode="auto">
          <a:xfrm>
            <a:off x="609600" y="6133109"/>
            <a:ext cx="6858000" cy="489491"/>
          </a:xfrm>
          <a:prstGeom prst="rect">
            <a:avLst/>
          </a:prstGeom>
          <a:effectLst>
            <a:outerShdw blurRad="292100" dist="139700" dir="2700000" algn="tl" rotWithShape="0">
              <a:srgbClr val="333333">
                <a:alpha val="65000"/>
              </a:srgbClr>
            </a:outerShdw>
          </a:effectLst>
          <a:extLst/>
        </p:spPr>
        <p:style>
          <a:lnRef idx="0">
            <a:schemeClr val="accent3"/>
          </a:lnRef>
          <a:fillRef idx="3">
            <a:schemeClr val="accent3"/>
          </a:fillRef>
          <a:effectRef idx="3">
            <a:schemeClr val="accent3"/>
          </a:effectRef>
          <a:fontRef idx="minor">
            <a:schemeClr val="lt1"/>
          </a:fontRef>
        </p:style>
      </p:pic>
      <p:graphicFrame>
        <p:nvGraphicFramePr>
          <p:cNvPr id="6" name="Content Placeholder 5"/>
          <p:cNvGraphicFramePr>
            <a:graphicFrameLocks noGrp="1"/>
          </p:cNvGraphicFramePr>
          <p:nvPr>
            <p:ph idx="1"/>
            <p:extLst>
              <p:ext uri="{D42A27DB-BD31-4B8C-83A1-F6EECF244321}">
                <p14:modId xmlns="" xmlns:p14="http://schemas.microsoft.com/office/powerpoint/2010/main" val="41231142"/>
              </p:ext>
            </p:extLst>
          </p:nvPr>
        </p:nvGraphicFramePr>
        <p:xfrm>
          <a:off x="304800" y="914400"/>
          <a:ext cx="8610600" cy="441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a:xfrm>
            <a:off x="457200" y="0"/>
            <a:ext cx="8229600" cy="1143000"/>
          </a:xfrm>
        </p:spPr>
        <p:txBody>
          <a:bodyPr/>
          <a:lstStyle/>
          <a:p>
            <a:r>
              <a:rPr lang="en-US" dirty="0" smtClean="0">
                <a:solidFill>
                  <a:schemeClr val="accent3">
                    <a:lumMod val="20000"/>
                    <a:lumOff val="80000"/>
                  </a:schemeClr>
                </a:solidFill>
              </a:rPr>
              <a:t>Answer/Rationale</a:t>
            </a:r>
            <a:endParaRPr lang="en-US" dirty="0">
              <a:solidFill>
                <a:schemeClr val="accent3">
                  <a:lumMod val="20000"/>
                  <a:lumOff val="80000"/>
                </a:schemeClr>
              </a:solidFill>
            </a:endParaRPr>
          </a:p>
        </p:txBody>
      </p:sp>
    </p:spTree>
    <p:extLst>
      <p:ext uri="{BB962C8B-B14F-4D97-AF65-F5344CB8AC3E}">
        <p14:creationId xmlns="" xmlns:p14="http://schemas.microsoft.com/office/powerpoint/2010/main" val="30891645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 xmlns:p14="http://schemas.microsoft.com/office/powerpoint/2010/main" val="3738507228"/>
              </p:ext>
            </p:extLst>
          </p:nvPr>
        </p:nvGraphicFramePr>
        <p:xfrm>
          <a:off x="3200400" y="1554481"/>
          <a:ext cx="5791200" cy="5303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human lungs"/>
          <p:cNvPicPr>
            <a:picLocks noChangeAspect="1"/>
          </p:cNvPicPr>
          <p:nvPr/>
        </p:nvPicPr>
        <p:blipFill>
          <a:blip r:embed="rId8" cstate="print">
            <a:extLst>
              <a:ext uri="{BEBA8EAE-BF5A-486C-A8C5-ECC9F3942E4B}">
                <a14:imgProps xmlns="" xmlns:a14="http://schemas.microsoft.com/office/drawing/2010/main">
                  <a14:imgLayer r:embed="rId9">
                    <a14:imgEffect>
                      <a14:backgroundRemoval t="10000" b="90000" l="10000" r="90000"/>
                    </a14:imgEffect>
                  </a14:imgLayer>
                </a14:imgProps>
              </a:ext>
              <a:ext uri="{28A0092B-C50C-407E-A947-70E740481C1C}">
                <a14:useLocalDpi xmlns="" xmlns:a14="http://schemas.microsoft.com/office/drawing/2010/main" val="0"/>
              </a:ext>
            </a:extLst>
          </a:blip>
          <a:stretch>
            <a:fillRect/>
          </a:stretch>
        </p:blipFill>
        <p:spPr>
          <a:xfrm>
            <a:off x="-381000" y="1981200"/>
            <a:ext cx="4427982" cy="4588582"/>
          </a:xfrm>
          <a:prstGeom prst="rect">
            <a:avLst/>
          </a:prstGeom>
          <a:ln>
            <a:noFill/>
          </a:ln>
          <a:effectLst>
            <a:outerShdw blurRad="292100" dist="139700" dir="2700000" algn="tl" rotWithShape="0">
              <a:srgbClr val="333333">
                <a:alpha val="65000"/>
              </a:srgbClr>
            </a:outerShdw>
          </a:effectLst>
        </p:spPr>
      </p:pic>
      <p:sp>
        <p:nvSpPr>
          <p:cNvPr id="10" name="Rectangle 9" descr="&quot; &quot;"/>
          <p:cNvSpPr/>
          <p:nvPr/>
        </p:nvSpPr>
        <p:spPr>
          <a:xfrm>
            <a:off x="228600" y="1402081"/>
            <a:ext cx="8763000" cy="45719"/>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accent1"/>
              </a:solidFill>
            </a:endParaRPr>
          </a:p>
        </p:txBody>
      </p:sp>
      <p:sp>
        <p:nvSpPr>
          <p:cNvPr id="2" name="Title 1"/>
          <p:cNvSpPr>
            <a:spLocks noGrp="1"/>
          </p:cNvSpPr>
          <p:nvPr>
            <p:ph type="title"/>
          </p:nvPr>
        </p:nvSpPr>
        <p:spPr>
          <a:xfrm>
            <a:off x="152400" y="152400"/>
            <a:ext cx="8229600" cy="1143000"/>
          </a:xfrm>
        </p:spPr>
        <p:txBody>
          <a:bodyPr>
            <a:normAutofit fontScale="90000"/>
          </a:bodyPr>
          <a:lstStyle/>
          <a:p>
            <a:pPr algn="l"/>
            <a:r>
              <a:rPr lang="en-US" b="1" dirty="0" smtClean="0">
                <a:solidFill>
                  <a:schemeClr val="accent2">
                    <a:lumMod val="20000"/>
                    <a:lumOff val="80000"/>
                  </a:schemeClr>
                </a:solidFill>
              </a:rPr>
              <a:t>Chapter 10: Diseases of the Respiratory System (J00-J99) </a:t>
            </a:r>
            <a:endParaRPr lang="en-US" b="1" dirty="0">
              <a:solidFill>
                <a:schemeClr val="accent2">
                  <a:lumMod val="20000"/>
                  <a:lumOff val="80000"/>
                </a:schemeClr>
              </a:solidFill>
            </a:endParaRPr>
          </a:p>
        </p:txBody>
      </p:sp>
    </p:spTree>
    <p:extLst>
      <p:ext uri="{BB962C8B-B14F-4D97-AF65-F5344CB8AC3E}">
        <p14:creationId xmlns="" xmlns:p14="http://schemas.microsoft.com/office/powerpoint/2010/main" val="20505209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638755696"/>
              </p:ext>
            </p:extLst>
          </p:nvPr>
        </p:nvGraphicFramePr>
        <p:xfrm>
          <a:off x="0" y="152400"/>
          <a:ext cx="91440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5938945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 xmlns:p14="http://schemas.microsoft.com/office/powerpoint/2010/main" val="2337956397"/>
              </p:ext>
            </p:extLst>
          </p:nvPr>
        </p:nvGraphicFramePr>
        <p:xfrm>
          <a:off x="228600" y="76200"/>
          <a:ext cx="87630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045033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r>
              <a:rPr lang="en-US" sz="4000" dirty="0" smtClean="0"/>
              <a:t>What are some of the features of ICD-10-CM?</a:t>
            </a:r>
          </a:p>
          <a:p>
            <a:pPr marL="1314450" lvl="2" indent="-514350">
              <a:buFont typeface="+mj-lt"/>
              <a:buAutoNum type="alphaUcPeriod"/>
            </a:pPr>
            <a:r>
              <a:rPr lang="en-US" sz="3600" dirty="0" smtClean="0"/>
              <a:t>Use of laterality</a:t>
            </a:r>
          </a:p>
          <a:p>
            <a:pPr marL="1314450" lvl="2" indent="-514350">
              <a:buFont typeface="+mj-lt"/>
              <a:buAutoNum type="alphaUcPeriod"/>
            </a:pPr>
            <a:r>
              <a:rPr lang="en-US" sz="3600" dirty="0" smtClean="0"/>
              <a:t>Greater specificity in the codes</a:t>
            </a:r>
          </a:p>
          <a:p>
            <a:pPr marL="1314450" lvl="2" indent="-514350">
              <a:buFont typeface="+mj-lt"/>
              <a:buAutoNum type="alphaUcPeriod"/>
            </a:pPr>
            <a:r>
              <a:rPr lang="en-US" sz="3600" dirty="0" smtClean="0"/>
              <a:t>Increased use of combination codes</a:t>
            </a:r>
          </a:p>
          <a:p>
            <a:pPr marL="1314450" lvl="2" indent="-514350">
              <a:buFont typeface="+mj-lt"/>
              <a:buAutoNum type="alphaUcPeriod"/>
            </a:pPr>
            <a:r>
              <a:rPr lang="en-US" sz="3600" dirty="0" smtClean="0"/>
              <a:t>All of the above</a:t>
            </a:r>
            <a:endParaRPr lang="en-US" sz="3600" dirty="0"/>
          </a:p>
        </p:txBody>
      </p:sp>
      <p:sp>
        <p:nvSpPr>
          <p:cNvPr id="4" name="Title 3"/>
          <p:cNvSpPr>
            <a:spLocks noGrp="1"/>
          </p:cNvSpPr>
          <p:nvPr>
            <p:ph type="title"/>
          </p:nvPr>
        </p:nvSpPr>
        <p:spPr>
          <a:xfrm>
            <a:off x="914400" y="228600"/>
            <a:ext cx="8229600" cy="1143000"/>
          </a:xfrm>
        </p:spPr>
        <p:txBody>
          <a:bodyPr/>
          <a:lstStyle/>
          <a:p>
            <a:r>
              <a:rPr lang="en-US" dirty="0" smtClean="0"/>
              <a:t>Poll Question</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5158932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AHIMA ICD-10-CM Coder Training Manual, page 116&#10;"/>
          <p:cNvSpPr/>
          <p:nvPr/>
        </p:nvSpPr>
        <p:spPr>
          <a:xfrm>
            <a:off x="4495800" y="6172200"/>
            <a:ext cx="4572000" cy="646331"/>
          </a:xfrm>
          <a:prstGeom prst="rect">
            <a:avLst/>
          </a:prstGeom>
        </p:spPr>
        <p:txBody>
          <a:bodyPr>
            <a:spAutoFit/>
          </a:bodyPr>
          <a:lstStyle/>
          <a:p>
            <a:pPr algn="r"/>
            <a:r>
              <a:rPr lang="en-US" dirty="0"/>
              <a:t>AHIMA ICD-10-CM Coder Training Manual, page 116</a:t>
            </a:r>
          </a:p>
        </p:txBody>
      </p:sp>
      <p:sp>
        <p:nvSpPr>
          <p:cNvPr id="6" name="Rectangle 5" descr="Patient has increasing shortness of breath, weakness, and ineffective cough.  Treatment included oxygen therapy and advice for smoking cessation.  Diagnoses listed as acute respiratory insufficiency due to acute exacerbation of COPD and tobacco dependence.  What is the correct diagnosis code(s)?&#10;"/>
          <p:cNvSpPr/>
          <p:nvPr/>
        </p:nvSpPr>
        <p:spPr>
          <a:xfrm>
            <a:off x="4648200" y="914400"/>
            <a:ext cx="4343400" cy="5262979"/>
          </a:xfrm>
          <a:prstGeom prst="rect">
            <a:avLst/>
          </a:prstGeom>
        </p:spPr>
        <p:txBody>
          <a:bodyPr wrap="square">
            <a:spAutoFit/>
          </a:bodyPr>
          <a:lstStyle/>
          <a:p>
            <a:pPr algn="ctr">
              <a:defRPr/>
            </a:pPr>
            <a:r>
              <a:rPr lang="en-US" sz="2800" b="1" dirty="0" smtClean="0">
                <a:solidFill>
                  <a:schemeClr val="accent4">
                    <a:lumMod val="20000"/>
                    <a:lumOff val="80000"/>
                  </a:schemeClr>
                </a:solidFill>
              </a:rPr>
              <a:t>Patient has increasing shortness of breath, weakness, and ineffective cough.  Treatment included oxygen therapy and advice for smoking cessation.  Diagnoses listed as acute respiratory insufficiency due to acute exacerbation of COPD and tobacco dependence.  What is the correct diagnosis code(s)?</a:t>
            </a:r>
            <a:endParaRPr lang="en-US" sz="2800" b="1" dirty="0">
              <a:solidFill>
                <a:schemeClr val="accent4">
                  <a:lumMod val="20000"/>
                  <a:lumOff val="80000"/>
                </a:schemeClr>
              </a:solidFill>
            </a:endParaRPr>
          </a:p>
        </p:txBody>
      </p:sp>
      <p:sp>
        <p:nvSpPr>
          <p:cNvPr id="2" name="Title 1"/>
          <p:cNvSpPr>
            <a:spLocks noGrp="1"/>
          </p:cNvSpPr>
          <p:nvPr>
            <p:ph type="title"/>
          </p:nvPr>
        </p:nvSpPr>
        <p:spPr>
          <a:xfrm>
            <a:off x="4876800" y="0"/>
            <a:ext cx="4114800" cy="1143000"/>
          </a:xfrm>
        </p:spPr>
        <p:txBody>
          <a:bodyPr>
            <a:normAutofit/>
          </a:bodyPr>
          <a:lstStyle/>
          <a:p>
            <a:r>
              <a:rPr lang="en-US" b="1" dirty="0" smtClean="0">
                <a:solidFill>
                  <a:schemeClr val="accent4">
                    <a:lumMod val="20000"/>
                    <a:lumOff val="80000"/>
                  </a:schemeClr>
                </a:solidFill>
                <a:effectLst>
                  <a:outerShdw blurRad="38100" dist="38100" dir="2700000" algn="tl">
                    <a:srgbClr val="000000">
                      <a:alpha val="43137"/>
                    </a:srgbClr>
                  </a:outerShdw>
                </a:effectLst>
              </a:rPr>
              <a:t>Coding Case 1.72</a:t>
            </a:r>
            <a:endParaRPr lang="en-US" b="1" dirty="0">
              <a:solidFill>
                <a:schemeClr val="accent4">
                  <a:lumMod val="20000"/>
                  <a:lumOff val="80000"/>
                </a:schemeClr>
              </a:solidFill>
              <a:effectLst>
                <a:outerShdw blurRad="38100" dist="38100" dir="2700000" algn="tl">
                  <a:srgbClr val="000000">
                    <a:alpha val="43137"/>
                  </a:srgbClr>
                </a:outerShdw>
              </a:effectLst>
            </a:endParaRPr>
          </a:p>
        </p:txBody>
      </p:sp>
      <p:sp>
        <p:nvSpPr>
          <p:cNvPr id="7" name="Rectangle 6" descr="&quot; &quot;"/>
          <p:cNvSpPr/>
          <p:nvPr/>
        </p:nvSpPr>
        <p:spPr>
          <a:xfrm>
            <a:off x="4293140" y="0"/>
            <a:ext cx="355060" cy="68580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4" name="Picture 3" descr="woman wearing respiratory mask"/>
          <p:cNvPicPr>
            <a:picLocks noChangeAspect="1"/>
          </p:cNvPicPr>
          <p:nvPr/>
        </p:nvPicPr>
        <p:blipFill rotWithShape="1">
          <a:blip r:embed="rId3" cstate="print">
            <a:extLst>
              <a:ext uri="{28A0092B-C50C-407E-A947-70E740481C1C}">
                <a14:useLocalDpi xmlns="" xmlns:a14="http://schemas.microsoft.com/office/drawing/2010/main" val="0"/>
              </a:ext>
            </a:extLst>
          </a:blip>
          <a:srcRect r="7172" b="1096"/>
          <a:stretch/>
        </p:blipFill>
        <p:spPr>
          <a:xfrm>
            <a:off x="8839" y="-16525"/>
            <a:ext cx="4284302" cy="6874526"/>
          </a:xfrm>
          <a:prstGeom prst="rect">
            <a:avLst/>
          </a:prstGeom>
        </p:spPr>
      </p:pic>
    </p:spTree>
    <p:extLst>
      <p:ext uri="{BB962C8B-B14F-4D97-AF65-F5344CB8AC3E}">
        <p14:creationId xmlns="" xmlns:p14="http://schemas.microsoft.com/office/powerpoint/2010/main" val="41487434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3933989687"/>
              </p:ext>
            </p:extLst>
          </p:nvPr>
        </p:nvGraphicFramePr>
        <p:xfrm>
          <a:off x="304800" y="914400"/>
          <a:ext cx="86106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0"/>
            <a:ext cx="8229600" cy="1143000"/>
          </a:xfrm>
        </p:spPr>
        <p:txBody>
          <a:bodyPr/>
          <a:lstStyle/>
          <a:p>
            <a:r>
              <a:rPr lang="en-US" dirty="0" smtClean="0">
                <a:solidFill>
                  <a:schemeClr val="accent3">
                    <a:lumMod val="20000"/>
                    <a:lumOff val="80000"/>
                  </a:schemeClr>
                </a:solidFill>
              </a:rPr>
              <a:t>Answer/Rationale</a:t>
            </a:r>
            <a:endParaRPr lang="en-US" dirty="0">
              <a:solidFill>
                <a:schemeClr val="accent3">
                  <a:lumMod val="20000"/>
                  <a:lumOff val="80000"/>
                </a:schemeClr>
              </a:solidFill>
            </a:endParaRPr>
          </a:p>
        </p:txBody>
      </p:sp>
    </p:spTree>
    <p:extLst>
      <p:ext uri="{BB962C8B-B14F-4D97-AF65-F5344CB8AC3E}">
        <p14:creationId xmlns="" xmlns:p14="http://schemas.microsoft.com/office/powerpoint/2010/main" val="2640440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r>
              <a:rPr lang="en-US" sz="4000" dirty="0" smtClean="0"/>
              <a:t>True/False:  Similar to ICD-9-CM, the type of hypertension (benign,  malignant, or unspecified) is required for accurate coding in ICD-10-CM.</a:t>
            </a:r>
          </a:p>
          <a:p>
            <a:pPr marL="1314450" lvl="2" indent="-514350">
              <a:buFont typeface="+mj-lt"/>
              <a:buAutoNum type="alphaUcPeriod"/>
            </a:pPr>
            <a:r>
              <a:rPr lang="en-US" sz="3600" dirty="0" smtClean="0"/>
              <a:t>True</a:t>
            </a:r>
          </a:p>
          <a:p>
            <a:pPr marL="1314450" lvl="2" indent="-514350">
              <a:buFont typeface="+mj-lt"/>
              <a:buAutoNum type="alphaUcPeriod"/>
            </a:pPr>
            <a:r>
              <a:rPr lang="en-US" sz="3600" dirty="0" smtClean="0"/>
              <a:t>False</a:t>
            </a:r>
          </a:p>
        </p:txBody>
      </p:sp>
      <p:sp>
        <p:nvSpPr>
          <p:cNvPr id="4" name="Title 3"/>
          <p:cNvSpPr>
            <a:spLocks noGrp="1"/>
          </p:cNvSpPr>
          <p:nvPr>
            <p:ph type="title"/>
          </p:nvPr>
        </p:nvSpPr>
        <p:spPr>
          <a:xfrm>
            <a:off x="914400" y="228600"/>
            <a:ext cx="8229600" cy="1143000"/>
          </a:xfrm>
        </p:spPr>
        <p:txBody>
          <a:bodyPr/>
          <a:lstStyle/>
          <a:p>
            <a:r>
              <a:rPr lang="en-US" dirty="0" smtClean="0"/>
              <a:t>Poll Question</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1466762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913259042"/>
              </p:ext>
            </p:extLst>
          </p:nvPr>
        </p:nvGraphicFramePr>
        <p:xfrm>
          <a:off x="152400" y="2133600"/>
          <a:ext cx="60960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human digestive system"/>
          <p:cNvPicPr>
            <a:picLocks noChangeAspect="1"/>
          </p:cNvPicPr>
          <p:nvPr/>
        </p:nvPicPr>
        <p:blipFill rotWithShape="1">
          <a:blip r:embed="rId8" cstate="print">
            <a:extLst>
              <a:ext uri="{BEBA8EAE-BF5A-486C-A8C5-ECC9F3942E4B}">
                <a14:imgProps xmlns="" xmlns:a14="http://schemas.microsoft.com/office/drawing/2010/main">
                  <a14:imgLayer r:embed="rId9">
                    <a14:imgEffect>
                      <a14:backgroundRemoval t="1980" b="98218" l="9823" r="89905">
                        <a14:foregroundMark x1="41883" y1="76436" x2="41883" y2="76436"/>
                        <a14:backgroundMark x1="53206" y1="45743" x2="53206" y2="45743"/>
                        <a14:backgroundMark x1="53615" y1="58614" x2="53615" y2="58614"/>
                        <a14:backgroundMark x1="57299" y1="71683" x2="57299" y2="71683"/>
                        <a14:backgroundMark x1="53615" y1="73069" x2="53615" y2="73069"/>
                        <a14:backgroundMark x1="52797" y1="86535" x2="52797" y2="86535"/>
                        <a14:backgroundMark x1="47340" y1="66733" x2="47340" y2="66733"/>
                        <a14:backgroundMark x1="51842" y1="68317" x2="51842" y2="68317"/>
                        <a14:backgroundMark x1="45566" y1="59604" x2="45566" y2="59604"/>
                        <a14:backgroundMark x1="47067" y1="59604" x2="47067" y2="59604"/>
                        <a14:backgroundMark x1="40109" y1="55248" x2="40109" y2="55248"/>
                        <a14:backgroundMark x1="42701" y1="76040" x2="42701" y2="76040"/>
                        <a14:backgroundMark x1="55935" y1="66931" x2="55935" y2="66931"/>
                        <a14:backgroundMark x1="51296" y1="84752" x2="51296" y2="84752"/>
                        <a14:backgroundMark x1="39700" y1="64356" x2="39700" y2="64356"/>
                        <a14:backgroundMark x1="42292" y1="66337" x2="42292" y2="66337"/>
                        <a14:backgroundMark x1="50068" y1="72079" x2="50068" y2="72079"/>
                        <a14:backgroundMark x1="52797" y1="77822" x2="52797" y2="77822"/>
                        <a14:backgroundMark x1="57162" y1="73861" x2="57162" y2="73861"/>
                        <a14:backgroundMark x1="55935" y1="65545" x2="55935" y2="65545"/>
                        <a14:backgroundMark x1="47067" y1="65743" x2="47067" y2="65743"/>
                        <a14:backgroundMark x1="58799" y1="65149" x2="58799" y2="65149"/>
                        <a14:backgroundMark x1="46794" y1="54851" x2="46794" y2="54851"/>
                        <a14:backgroundMark x1="51978" y1="46733" x2="51978" y2="46733"/>
                        <a14:backgroundMark x1="57572" y1="41386" x2="57572" y2="41386"/>
                      </a14:backgroundRemoval>
                    </a14:imgEffect>
                  </a14:imgLayer>
                </a14:imgProps>
              </a:ext>
              <a:ext uri="{28A0092B-C50C-407E-A947-70E740481C1C}">
                <a14:useLocalDpi xmlns="" xmlns:a14="http://schemas.microsoft.com/office/drawing/2010/main" val="0"/>
              </a:ext>
            </a:extLst>
          </a:blip>
          <a:srcRect l="33429" r="29009" b="4176"/>
          <a:stretch/>
        </p:blipFill>
        <p:spPr>
          <a:xfrm>
            <a:off x="6172200" y="1600200"/>
            <a:ext cx="2971800" cy="5216013"/>
          </a:xfrm>
          <a:prstGeom prst="rect">
            <a:avLst/>
          </a:prstGeom>
          <a:ln>
            <a:noFill/>
          </a:ln>
          <a:effectLst>
            <a:outerShdw blurRad="292100" dist="139700" dir="2700000" algn="tl" rotWithShape="0">
              <a:srgbClr val="333333">
                <a:alpha val="65000"/>
              </a:srgbClr>
            </a:outerShdw>
          </a:effectLst>
        </p:spPr>
      </p:pic>
      <p:sp>
        <p:nvSpPr>
          <p:cNvPr id="7" name="Rectangle 6" descr="&quot; &quot;"/>
          <p:cNvSpPr/>
          <p:nvPr/>
        </p:nvSpPr>
        <p:spPr>
          <a:xfrm>
            <a:off x="228600" y="1630681"/>
            <a:ext cx="8763000" cy="45719"/>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accent5">
                  <a:lumMod val="75000"/>
                </a:schemeClr>
              </a:solidFill>
            </a:endParaRPr>
          </a:p>
        </p:txBody>
      </p:sp>
      <p:sp>
        <p:nvSpPr>
          <p:cNvPr id="2" name="Title 1"/>
          <p:cNvSpPr>
            <a:spLocks noGrp="1"/>
          </p:cNvSpPr>
          <p:nvPr>
            <p:ph type="title"/>
          </p:nvPr>
        </p:nvSpPr>
        <p:spPr>
          <a:xfrm>
            <a:off x="152400" y="228600"/>
            <a:ext cx="8229600" cy="1143000"/>
          </a:xfrm>
        </p:spPr>
        <p:txBody>
          <a:bodyPr>
            <a:normAutofit fontScale="90000"/>
          </a:bodyPr>
          <a:lstStyle/>
          <a:p>
            <a:pPr algn="l"/>
            <a:r>
              <a:rPr lang="en-US" b="1" dirty="0" smtClean="0">
                <a:solidFill>
                  <a:schemeClr val="accent1">
                    <a:lumMod val="20000"/>
                    <a:lumOff val="80000"/>
                  </a:schemeClr>
                </a:solidFill>
              </a:rPr>
              <a:t>Chapter 11: Diseases of the Digestive System (K00-K9</a:t>
            </a:r>
            <a:r>
              <a:rPr lang="en-US" b="1" i="1" dirty="0" smtClean="0">
                <a:solidFill>
                  <a:schemeClr val="accent1">
                    <a:lumMod val="20000"/>
                    <a:lumOff val="80000"/>
                  </a:schemeClr>
                </a:solidFill>
              </a:rPr>
              <a:t>5</a:t>
            </a:r>
            <a:r>
              <a:rPr lang="en-US" b="1" dirty="0" smtClean="0">
                <a:solidFill>
                  <a:schemeClr val="accent1">
                    <a:lumMod val="20000"/>
                    <a:lumOff val="80000"/>
                  </a:schemeClr>
                </a:solidFill>
              </a:rPr>
              <a:t>)</a:t>
            </a:r>
            <a:endParaRPr lang="en-US" b="1" dirty="0">
              <a:solidFill>
                <a:schemeClr val="accent1">
                  <a:lumMod val="20000"/>
                  <a:lumOff val="80000"/>
                </a:schemeClr>
              </a:solidFill>
            </a:endParaRPr>
          </a:p>
        </p:txBody>
      </p:sp>
    </p:spTree>
    <p:extLst>
      <p:ext uri="{BB962C8B-B14F-4D97-AF65-F5344CB8AC3E}">
        <p14:creationId xmlns="" xmlns:p14="http://schemas.microsoft.com/office/powerpoint/2010/main" val="7139083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 xmlns:p14="http://schemas.microsoft.com/office/powerpoint/2010/main" val="2258965762"/>
              </p:ext>
            </p:extLst>
          </p:nvPr>
        </p:nvGraphicFramePr>
        <p:xfrm>
          <a:off x="152400" y="1716107"/>
          <a:ext cx="8839200" cy="4989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descr="Patient treated for Crohn’s disease of the small intestine with a small bowel obstruction.&#10;"/>
          <p:cNvSpPr txBox="1"/>
          <p:nvPr/>
        </p:nvSpPr>
        <p:spPr>
          <a:xfrm>
            <a:off x="152400" y="533400"/>
            <a:ext cx="8534400" cy="954107"/>
          </a:xfrm>
          <a:prstGeom prst="rect">
            <a:avLst/>
          </a:prstGeom>
          <a:noFill/>
        </p:spPr>
        <p:txBody>
          <a:bodyPr wrap="square" rtlCol="0">
            <a:spAutoFit/>
          </a:bodyPr>
          <a:lstStyle/>
          <a:p>
            <a:r>
              <a:rPr lang="en-US" sz="2800" i="1" dirty="0" smtClean="0"/>
              <a:t>Patient treated for </a:t>
            </a:r>
            <a:r>
              <a:rPr lang="en-US" sz="2800" i="1" dirty="0" err="1" smtClean="0"/>
              <a:t>Crohn’s</a:t>
            </a:r>
            <a:r>
              <a:rPr lang="en-US" sz="2800" i="1" dirty="0" smtClean="0"/>
              <a:t> disease of the small intestine with a small bowel obstruction.</a:t>
            </a:r>
            <a:endParaRPr lang="en-US" sz="2800" i="1" dirty="0"/>
          </a:p>
        </p:txBody>
      </p:sp>
    </p:spTree>
    <p:extLst>
      <p:ext uri="{BB962C8B-B14F-4D97-AF65-F5344CB8AC3E}">
        <p14:creationId xmlns="" xmlns:p14="http://schemas.microsoft.com/office/powerpoint/2010/main" val="9453431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3124200"/>
            <a:ext cx="4419600" cy="4038600"/>
          </a:xfrm>
        </p:spPr>
        <p:txBody>
          <a:bodyPr>
            <a:normAutofit/>
          </a:bodyPr>
          <a:lstStyle/>
          <a:p>
            <a:pPr marL="1314450" lvl="2" indent="-514350">
              <a:buFont typeface="+mj-lt"/>
              <a:buAutoNum type="alphaUcPeriod"/>
            </a:pPr>
            <a:r>
              <a:rPr lang="en-US" sz="2800" dirty="0" smtClean="0"/>
              <a:t>True</a:t>
            </a:r>
            <a:endParaRPr lang="en-US" sz="2800" dirty="0"/>
          </a:p>
          <a:p>
            <a:pPr marL="1314450" lvl="2" indent="-514350">
              <a:buFont typeface="+mj-lt"/>
              <a:buAutoNum type="alphaUcPeriod"/>
            </a:pPr>
            <a:r>
              <a:rPr lang="en-US" sz="2800" dirty="0" smtClean="0"/>
              <a:t>False</a:t>
            </a:r>
            <a:endParaRPr lang="en-US" sz="2800" dirty="0"/>
          </a:p>
        </p:txBody>
      </p:sp>
      <p:sp>
        <p:nvSpPr>
          <p:cNvPr id="3" name="Rectangle 2" descr="True/False:  Similar to ICD-9-CM, the type of hypertension (benign,  malignant, or unspecified) is required for accurate coding in ICD-10-CM.&#10;"/>
          <p:cNvSpPr/>
          <p:nvPr/>
        </p:nvSpPr>
        <p:spPr>
          <a:xfrm>
            <a:off x="457200" y="1414790"/>
            <a:ext cx="8153400" cy="1384995"/>
          </a:xfrm>
          <a:prstGeom prst="rect">
            <a:avLst/>
          </a:prstGeom>
        </p:spPr>
        <p:txBody>
          <a:bodyPr wrap="square">
            <a:spAutoFit/>
          </a:bodyPr>
          <a:lstStyle/>
          <a:p>
            <a:r>
              <a:rPr lang="en-US" sz="2800" dirty="0"/>
              <a:t>True/False:  Similar to ICD-9-CM, the type of hypertension (benign,  malignant, or unspecified) is required for accurate coding in ICD-10-CM.</a:t>
            </a:r>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6434647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3124200"/>
            <a:ext cx="4419600" cy="4038600"/>
          </a:xfrm>
        </p:spPr>
        <p:txBody>
          <a:bodyPr>
            <a:normAutofit/>
          </a:bodyPr>
          <a:lstStyle/>
          <a:p>
            <a:pPr marL="1314450" lvl="2" indent="-514350">
              <a:buFont typeface="+mj-lt"/>
              <a:buAutoNum type="alphaUcPeriod"/>
            </a:pPr>
            <a:r>
              <a:rPr lang="en-US" sz="2800" dirty="0" smtClean="0"/>
              <a:t>True</a:t>
            </a:r>
            <a:endParaRPr lang="en-US" sz="2800" dirty="0"/>
          </a:p>
          <a:p>
            <a:pPr marL="1314450" lvl="2" indent="-514350">
              <a:buFont typeface="+mj-lt"/>
              <a:buAutoNum type="alphaUcPeriod"/>
            </a:pPr>
            <a:r>
              <a:rPr lang="en-US" sz="2800" dirty="0" smtClean="0"/>
              <a:t>False</a:t>
            </a:r>
            <a:endParaRPr lang="en-US" sz="2800" dirty="0"/>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1088112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descr="What is the correct diagnosis code(s)?&#10;"/>
          <p:cNvSpPr/>
          <p:nvPr/>
        </p:nvSpPr>
        <p:spPr>
          <a:xfrm>
            <a:off x="25400" y="6210300"/>
            <a:ext cx="9118600" cy="6477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lvl="0" algn="ctr"/>
            <a:r>
              <a:rPr lang="en-US" sz="4000" dirty="0"/>
              <a:t>What is the correct diagnosis code(s)?</a:t>
            </a:r>
          </a:p>
        </p:txBody>
      </p:sp>
      <p:sp>
        <p:nvSpPr>
          <p:cNvPr id="10" name="TextBox 9" descr="AHIMA ICD-10-CM Coder Training Manual, page 120&#10;"/>
          <p:cNvSpPr txBox="1"/>
          <p:nvPr/>
        </p:nvSpPr>
        <p:spPr>
          <a:xfrm>
            <a:off x="10011" y="5484167"/>
            <a:ext cx="9123337" cy="461665"/>
          </a:xfrm>
          <a:prstGeom prst="rect">
            <a:avLst/>
          </a:prstGeom>
          <a:noFill/>
        </p:spPr>
        <p:txBody>
          <a:bodyPr wrap="square" rtlCol="0">
            <a:spAutoFit/>
          </a:bodyPr>
          <a:lstStyle/>
          <a:p>
            <a:r>
              <a:rPr lang="en-US" sz="2400" dirty="0"/>
              <a:t>AHIMA </a:t>
            </a:r>
            <a:r>
              <a:rPr lang="en-US" sz="2400" dirty="0" smtClean="0"/>
              <a:t>ICD-10-CM Coder Training Manual, </a:t>
            </a:r>
            <a:r>
              <a:rPr lang="en-US" sz="2400" dirty="0"/>
              <a:t>page </a:t>
            </a:r>
            <a:r>
              <a:rPr lang="en-US" sz="2400" dirty="0" smtClean="0"/>
              <a:t>120</a:t>
            </a:r>
            <a:endParaRPr lang="en-US" sz="2400" dirty="0"/>
          </a:p>
        </p:txBody>
      </p:sp>
      <p:sp>
        <p:nvSpPr>
          <p:cNvPr id="6" name="Rectangle 5" descr="Nursing home patient has extensive cellulitis of the abdominal wall.  Exam reveals that his existing gastrostomy site is infected.  He had a feeding tube inserted four months ago because of carcinoma of the middle esophagus.  The physician confirmed that the responsible organism for the infection is MRSA.  &#10;"/>
          <p:cNvSpPr/>
          <p:nvPr/>
        </p:nvSpPr>
        <p:spPr>
          <a:xfrm>
            <a:off x="3352801" y="830282"/>
            <a:ext cx="5791200" cy="3970318"/>
          </a:xfrm>
          <a:prstGeom prst="rect">
            <a:avLst/>
          </a:prstGeom>
        </p:spPr>
        <p:txBody>
          <a:bodyPr wrap="square">
            <a:spAutoFit/>
          </a:bodyPr>
          <a:lstStyle/>
          <a:p>
            <a:pPr lvl="0"/>
            <a:r>
              <a:rPr lang="en-US" sz="2800" dirty="0"/>
              <a:t>Nursing home patient has extensive cellulitis of the abdominal wall.  Exam reveals that his existing gastrostomy site is infected.  He had a feeding tube inserted four months ago because of carcinoma of the middle esophagus.  The physician confirmed that the responsible organism for the infection is MRSA.  </a:t>
            </a:r>
          </a:p>
        </p:txBody>
      </p:sp>
      <p:sp>
        <p:nvSpPr>
          <p:cNvPr id="7" name="Rectangle 6" descr="Coding Case 1.87&#10;"/>
          <p:cNvSpPr/>
          <p:nvPr/>
        </p:nvSpPr>
        <p:spPr>
          <a:xfrm>
            <a:off x="3581400" y="122396"/>
            <a:ext cx="4987569" cy="707886"/>
          </a:xfrm>
          <a:prstGeom prst="rect">
            <a:avLst/>
          </a:prstGeom>
        </p:spPr>
        <p:txBody>
          <a:bodyPr wrap="square">
            <a:spAutoFit/>
          </a:bodyPr>
          <a:lstStyle/>
          <a:p>
            <a:pPr algn="ctr"/>
            <a:r>
              <a:rPr lang="en-US" sz="4000" b="1" dirty="0">
                <a:solidFill>
                  <a:schemeClr val="accent4">
                    <a:lumMod val="20000"/>
                    <a:lumOff val="80000"/>
                  </a:schemeClr>
                </a:solidFill>
              </a:rPr>
              <a:t>Coding Case 1.87</a:t>
            </a:r>
          </a:p>
        </p:txBody>
      </p:sp>
      <p:pic>
        <p:nvPicPr>
          <p:cNvPr id="2" name="Picture 1" descr="Nursing home patientwith gastrostomy "/>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17825" y="400338"/>
            <a:ext cx="2934975" cy="4400262"/>
          </a:xfrm>
          <a:prstGeom prst="rect">
            <a:avLst/>
          </a:prstGeom>
        </p:spPr>
      </p:pic>
      <p:sp>
        <p:nvSpPr>
          <p:cNvPr id="5" name="Rectangle 4" descr="&quot; &quot;"/>
          <p:cNvSpPr/>
          <p:nvPr/>
        </p:nvSpPr>
        <p:spPr>
          <a:xfrm>
            <a:off x="417826" y="363467"/>
            <a:ext cx="2934974" cy="4437133"/>
          </a:xfrm>
          <a:prstGeom prst="rect">
            <a:avLst/>
          </a:prstGeom>
          <a:noFill/>
          <a:ln w="76200">
            <a:solidFill>
              <a:schemeClr val="accent4"/>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0118447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202890813"/>
              </p:ext>
            </p:extLst>
          </p:nvPr>
        </p:nvGraphicFramePr>
        <p:xfrm>
          <a:off x="304800" y="914400"/>
          <a:ext cx="86106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0"/>
            <a:ext cx="8229600" cy="1143000"/>
          </a:xfrm>
        </p:spPr>
        <p:txBody>
          <a:bodyPr/>
          <a:lstStyle/>
          <a:p>
            <a:r>
              <a:rPr lang="en-US" dirty="0" smtClean="0">
                <a:solidFill>
                  <a:schemeClr val="accent3">
                    <a:lumMod val="20000"/>
                    <a:lumOff val="80000"/>
                  </a:schemeClr>
                </a:solidFill>
              </a:rPr>
              <a:t>Answer/Rationale</a:t>
            </a:r>
            <a:endParaRPr lang="en-US" dirty="0">
              <a:solidFill>
                <a:schemeClr val="accent3">
                  <a:lumMod val="20000"/>
                  <a:lumOff val="80000"/>
                </a:schemeClr>
              </a:solidFill>
            </a:endParaRPr>
          </a:p>
        </p:txBody>
      </p:sp>
    </p:spTree>
    <p:extLst>
      <p:ext uri="{BB962C8B-B14F-4D97-AF65-F5344CB8AC3E}">
        <p14:creationId xmlns="" xmlns:p14="http://schemas.microsoft.com/office/powerpoint/2010/main" val="13013399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 xmlns:p14="http://schemas.microsoft.com/office/powerpoint/2010/main" val="1660159949"/>
              </p:ext>
            </p:extLst>
          </p:nvPr>
        </p:nvGraphicFramePr>
        <p:xfrm>
          <a:off x="152400" y="609600"/>
          <a:ext cx="8839200" cy="670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76200"/>
            <a:ext cx="8229600" cy="1143000"/>
          </a:xfrm>
        </p:spPr>
        <p:txBody>
          <a:bodyPr>
            <a:noAutofit/>
          </a:bodyPr>
          <a:lstStyle/>
          <a:p>
            <a:pPr algn="l"/>
            <a:r>
              <a:rPr lang="en-US" sz="3600" b="1" dirty="0">
                <a:solidFill>
                  <a:schemeClr val="accent2">
                    <a:lumMod val="20000"/>
                    <a:lumOff val="80000"/>
                  </a:schemeClr>
                </a:solidFill>
              </a:rPr>
              <a:t>Chapter 12: </a:t>
            </a:r>
            <a:r>
              <a:rPr lang="en-US" sz="3600" b="1" dirty="0" smtClean="0">
                <a:solidFill>
                  <a:schemeClr val="accent2">
                    <a:lumMod val="20000"/>
                    <a:lumOff val="80000"/>
                  </a:schemeClr>
                </a:solidFill>
              </a:rPr>
              <a:t>Diseases </a:t>
            </a:r>
            <a:r>
              <a:rPr lang="en-US" sz="3600" b="1" dirty="0">
                <a:solidFill>
                  <a:schemeClr val="accent2">
                    <a:lumMod val="20000"/>
                    <a:lumOff val="80000"/>
                  </a:schemeClr>
                </a:solidFill>
              </a:rPr>
              <a:t>of the </a:t>
            </a:r>
            <a:r>
              <a:rPr lang="en-US" sz="3600" b="1" dirty="0" smtClean="0">
                <a:solidFill>
                  <a:schemeClr val="accent2">
                    <a:lumMod val="20000"/>
                    <a:lumOff val="80000"/>
                  </a:schemeClr>
                </a:solidFill>
              </a:rPr>
              <a:t>Skin and </a:t>
            </a:r>
            <a:r>
              <a:rPr lang="en-US" sz="3600" b="1" dirty="0">
                <a:solidFill>
                  <a:schemeClr val="accent2">
                    <a:lumMod val="20000"/>
                    <a:lumOff val="80000"/>
                  </a:schemeClr>
                </a:solidFill>
              </a:rPr>
              <a:t>Subcutaneous Tissue (L00-L99)</a:t>
            </a:r>
          </a:p>
        </p:txBody>
      </p:sp>
    </p:spTree>
    <p:extLst>
      <p:ext uri="{BB962C8B-B14F-4D97-AF65-F5344CB8AC3E}">
        <p14:creationId xmlns="" xmlns:p14="http://schemas.microsoft.com/office/powerpoint/2010/main" val="624432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uman left ear"/>
          <p:cNvPicPr>
            <a:picLocks noChangeAspect="1"/>
          </p:cNvPicPr>
          <p:nvPr/>
        </p:nvPicPr>
        <p:blipFill>
          <a:blip r:embed="rId3" cstate="print">
            <a:extLst>
              <a:ext uri="{BEBA8EAE-BF5A-486C-A8C5-ECC9F3942E4B}">
                <a14:imgProps xmlns="" xmlns:a14="http://schemas.microsoft.com/office/drawing/2010/main">
                  <a14:imgLayer r:embed="rId4">
                    <a14:imgEffect>
                      <a14:backgroundRemoval t="2865" b="96726" l="9823" r="89905"/>
                    </a14:imgEffect>
                  </a14:imgLayer>
                </a14:imgProps>
              </a:ext>
              <a:ext uri="{28A0092B-C50C-407E-A947-70E740481C1C}">
                <a14:useLocalDpi xmlns="" xmlns:a14="http://schemas.microsoft.com/office/drawing/2010/main" val="0"/>
              </a:ext>
            </a:extLst>
          </a:blip>
          <a:stretch>
            <a:fillRect/>
          </a:stretch>
        </p:blipFill>
        <p:spPr>
          <a:xfrm>
            <a:off x="4610100" y="1752600"/>
            <a:ext cx="4439165" cy="4439165"/>
          </a:xfrm>
          <a:prstGeom prst="rect">
            <a:avLst/>
          </a:prstGeom>
          <a:ln>
            <a:noFill/>
          </a:ln>
          <a:effectLst>
            <a:outerShdw blurRad="292100" dist="139700" dir="2700000" algn="tl" rotWithShape="0">
              <a:srgbClr val="333333">
                <a:alpha val="65000"/>
              </a:srgbClr>
            </a:outerShdw>
          </a:effectLst>
        </p:spPr>
      </p:pic>
      <p:graphicFrame>
        <p:nvGraphicFramePr>
          <p:cNvPr id="9" name="Content Placeholder 8"/>
          <p:cNvGraphicFramePr>
            <a:graphicFrameLocks noGrp="1"/>
          </p:cNvGraphicFramePr>
          <p:nvPr>
            <p:ph sz="half" idx="1"/>
            <p:extLst>
              <p:ext uri="{D42A27DB-BD31-4B8C-83A1-F6EECF244321}">
                <p14:modId xmlns="" xmlns:p14="http://schemas.microsoft.com/office/powerpoint/2010/main" val="2382309426"/>
              </p:ext>
            </p:extLst>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Rectangle 7" descr="&quot; &quot;"/>
          <p:cNvSpPr/>
          <p:nvPr/>
        </p:nvSpPr>
        <p:spPr>
          <a:xfrm>
            <a:off x="228600" y="1478281"/>
            <a:ext cx="8763000" cy="45719"/>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prstClr val="black"/>
              </a:solidFill>
            </a:endParaRPr>
          </a:p>
        </p:txBody>
      </p:sp>
      <p:sp>
        <p:nvSpPr>
          <p:cNvPr id="2" name="Title 1"/>
          <p:cNvSpPr>
            <a:spLocks noGrp="1"/>
          </p:cNvSpPr>
          <p:nvPr>
            <p:ph type="title"/>
          </p:nvPr>
        </p:nvSpPr>
        <p:spPr>
          <a:xfrm>
            <a:off x="457200" y="228600"/>
            <a:ext cx="8229600" cy="1143000"/>
          </a:xfrm>
        </p:spPr>
        <p:txBody>
          <a:bodyPr>
            <a:normAutofit fontScale="90000"/>
          </a:bodyPr>
          <a:lstStyle/>
          <a:p>
            <a:pPr algn="l"/>
            <a:r>
              <a:rPr lang="en-US" b="1" dirty="0">
                <a:solidFill>
                  <a:schemeClr val="accent1">
                    <a:lumMod val="20000"/>
                    <a:lumOff val="80000"/>
                  </a:schemeClr>
                </a:solidFill>
              </a:rPr>
              <a:t>Chapter 8: Diseases of the Ear and </a:t>
            </a:r>
            <a:br>
              <a:rPr lang="en-US" b="1" dirty="0">
                <a:solidFill>
                  <a:schemeClr val="accent1">
                    <a:lumMod val="20000"/>
                    <a:lumOff val="80000"/>
                  </a:schemeClr>
                </a:solidFill>
              </a:rPr>
            </a:br>
            <a:r>
              <a:rPr lang="en-US" b="1" dirty="0">
                <a:solidFill>
                  <a:schemeClr val="accent1">
                    <a:lumMod val="20000"/>
                    <a:lumOff val="80000"/>
                  </a:schemeClr>
                </a:solidFill>
              </a:rPr>
              <a:t>Mastoid Process (H60-H95) </a:t>
            </a:r>
          </a:p>
        </p:txBody>
      </p:sp>
    </p:spTree>
    <p:extLst>
      <p:ext uri="{BB962C8B-B14F-4D97-AF65-F5344CB8AC3E}">
        <p14:creationId xmlns="" xmlns:p14="http://schemas.microsoft.com/office/powerpoint/2010/main" val="6087886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 xmlns:p14="http://schemas.microsoft.com/office/powerpoint/2010/main" val="610866486"/>
              </p:ext>
            </p:extLst>
          </p:nvPr>
        </p:nvGraphicFramePr>
        <p:xfrm>
          <a:off x="152400" y="1892082"/>
          <a:ext cx="8839200" cy="4889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descr="Patient is transferred from the nursing home with a fever and infected decubitus ulcers.  There is an ulcer of the left hip stage III and ulcers of both elbows.  The right elbow has a stage I ulcer and the left elbow has a stage II ulcer.&#10;"/>
          <p:cNvSpPr/>
          <p:nvPr/>
        </p:nvSpPr>
        <p:spPr>
          <a:xfrm>
            <a:off x="9832" y="76200"/>
            <a:ext cx="9134168" cy="1815882"/>
          </a:xfrm>
          <a:prstGeom prst="rect">
            <a:avLst/>
          </a:prstGeom>
        </p:spPr>
        <p:txBody>
          <a:bodyPr wrap="square">
            <a:spAutoFit/>
          </a:bodyPr>
          <a:lstStyle/>
          <a:p>
            <a:r>
              <a:rPr lang="en-US" sz="2800" i="1" dirty="0"/>
              <a:t>Patient is transferred from the nursing home with a fever and infected decubitus ulcers.  There is an ulcer of the left hip stage III and ulcers of both elbows.  The right elbow has a stage I ulcer and the left elbow has a stage II ulcer.</a:t>
            </a:r>
          </a:p>
        </p:txBody>
      </p:sp>
    </p:spTree>
    <p:extLst>
      <p:ext uri="{BB962C8B-B14F-4D97-AF65-F5344CB8AC3E}">
        <p14:creationId xmlns="" xmlns:p14="http://schemas.microsoft.com/office/powerpoint/2010/main" val="36953850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n with dermatitis on his back"/>
          <p:cNvPicPr>
            <a:picLocks noChangeAspect="1"/>
          </p:cNvPicPr>
          <p:nvPr/>
        </p:nvPicPr>
        <p:blipFill rotWithShape="1">
          <a:blip r:embed="rId3" cstate="print">
            <a:extLst>
              <a:ext uri="{BEBA8EAE-BF5A-486C-A8C5-ECC9F3942E4B}">
                <a14:imgProps xmlns="" xmlns:a14="http://schemas.microsoft.com/office/drawing/2010/main">
                  <a14:imgLayer r:embed="rId4">
                    <a14:imgEffect>
                      <a14:backgroundRemoval t="0" b="100000" l="0" r="100000">
                        <a14:foregroundMark x1="11733" y1="82380" x2="11733" y2="82380"/>
                        <a14:foregroundMark x1="16644" y1="63215" x2="16644" y2="63215"/>
                        <a14:foregroundMark x1="11869" y1="68624" x2="11869" y2="68624"/>
                        <a14:foregroundMark x1="15280" y1="71716" x2="15280" y2="71716"/>
                        <a14:foregroundMark x1="18417" y1="70170" x2="18417" y2="70170"/>
                        <a14:foregroundMark x1="20327" y1="73261" x2="20327" y2="73261"/>
                        <a14:foregroundMark x1="20737" y1="78207" x2="20737" y2="78207"/>
                        <a14:foregroundMark x1="93042" y1="75580" x2="93042" y2="75580"/>
                      </a14:backgroundRemoval>
                    </a14:imgEffect>
                  </a14:imgLayer>
                </a14:imgProps>
              </a:ext>
              <a:ext uri="{28A0092B-C50C-407E-A947-70E740481C1C}">
                <a14:useLocalDpi xmlns="" xmlns:a14="http://schemas.microsoft.com/office/drawing/2010/main" val="0"/>
              </a:ext>
            </a:extLst>
          </a:blip>
          <a:srcRect r="8932"/>
          <a:stretch/>
        </p:blipFill>
        <p:spPr>
          <a:xfrm>
            <a:off x="2928429" y="0"/>
            <a:ext cx="6215571" cy="6019800"/>
          </a:xfrm>
          <a:prstGeom prst="rect">
            <a:avLst/>
          </a:prstGeom>
        </p:spPr>
      </p:pic>
      <p:sp>
        <p:nvSpPr>
          <p:cNvPr id="5" name="Rectangle 4" descr="What is the correct diagnosis code?&#10;"/>
          <p:cNvSpPr/>
          <p:nvPr/>
        </p:nvSpPr>
        <p:spPr>
          <a:xfrm>
            <a:off x="0" y="5791200"/>
            <a:ext cx="9144000" cy="1066800"/>
          </a:xfrm>
          <a:prstGeom prst="rect">
            <a:avLst/>
          </a:prstGeom>
          <a:effectLst>
            <a:outerShdw blurRad="50800" dist="38100" dir="16200000"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400" dirty="0" smtClean="0"/>
              <a:t>What is the correct diagnosis code?</a:t>
            </a:r>
            <a:endParaRPr lang="en-US" sz="4400" dirty="0"/>
          </a:p>
        </p:txBody>
      </p:sp>
      <p:sp>
        <p:nvSpPr>
          <p:cNvPr id="4" name="TextBox 3" descr="AHIMA ICD-10-CM Coder Training Manual, page 122&#10;"/>
          <p:cNvSpPr txBox="1"/>
          <p:nvPr/>
        </p:nvSpPr>
        <p:spPr>
          <a:xfrm>
            <a:off x="0" y="4953000"/>
            <a:ext cx="3385484" cy="707886"/>
          </a:xfrm>
          <a:prstGeom prst="rect">
            <a:avLst/>
          </a:prstGeom>
          <a:noFill/>
        </p:spPr>
        <p:txBody>
          <a:bodyPr wrap="square" rtlCol="0">
            <a:spAutoFit/>
          </a:bodyPr>
          <a:lstStyle/>
          <a:p>
            <a:r>
              <a:rPr lang="en-US" sz="2000" dirty="0"/>
              <a:t>AHIMA </a:t>
            </a:r>
            <a:r>
              <a:rPr lang="en-US" sz="2000" dirty="0" smtClean="0"/>
              <a:t>ICD-10-CM Coder Training Manual, </a:t>
            </a:r>
            <a:r>
              <a:rPr lang="en-US" sz="2000" dirty="0"/>
              <a:t>page </a:t>
            </a:r>
            <a:r>
              <a:rPr lang="en-US" sz="2000" dirty="0" smtClean="0"/>
              <a:t>122</a:t>
            </a:r>
            <a:endParaRPr lang="en-US" sz="2000" dirty="0"/>
          </a:p>
        </p:txBody>
      </p:sp>
      <p:sp>
        <p:nvSpPr>
          <p:cNvPr id="3" name="Rectangle 2" descr="Patient has dermatitis covering entire body due to antibiotic (penicillin) taken correctly as prescribed.  &#10;"/>
          <p:cNvSpPr/>
          <p:nvPr/>
        </p:nvSpPr>
        <p:spPr>
          <a:xfrm>
            <a:off x="0" y="1372612"/>
            <a:ext cx="3810000" cy="3046988"/>
          </a:xfrm>
          <a:prstGeom prst="rect">
            <a:avLst/>
          </a:prstGeom>
        </p:spPr>
        <p:txBody>
          <a:bodyPr wrap="square">
            <a:spAutoFit/>
          </a:bodyPr>
          <a:lstStyle/>
          <a:p>
            <a:pPr lvl="0"/>
            <a:r>
              <a:rPr lang="en-US" sz="3200" dirty="0">
                <a:solidFill>
                  <a:schemeClr val="accent4">
                    <a:lumMod val="20000"/>
                    <a:lumOff val="80000"/>
                  </a:schemeClr>
                </a:solidFill>
              </a:rPr>
              <a:t>Patient has dermatitis covering entire body due to antibiotic (penicillin) taken correctly as prescribed.  </a:t>
            </a:r>
          </a:p>
        </p:txBody>
      </p:sp>
      <p:sp>
        <p:nvSpPr>
          <p:cNvPr id="2" name="Title 1"/>
          <p:cNvSpPr>
            <a:spLocks noGrp="1"/>
          </p:cNvSpPr>
          <p:nvPr>
            <p:ph type="title"/>
          </p:nvPr>
        </p:nvSpPr>
        <p:spPr>
          <a:xfrm>
            <a:off x="0" y="0"/>
            <a:ext cx="3962400" cy="1143000"/>
          </a:xfrm>
        </p:spPr>
        <p:txBody>
          <a:bodyPr>
            <a:normAutofit fontScale="90000"/>
          </a:bodyPr>
          <a:lstStyle/>
          <a:p>
            <a:r>
              <a:rPr lang="en-US" dirty="0" smtClean="0">
                <a:solidFill>
                  <a:schemeClr val="accent4">
                    <a:lumMod val="20000"/>
                    <a:lumOff val="80000"/>
                  </a:schemeClr>
                </a:solidFill>
              </a:rPr>
              <a:t>Coding Case 1.88</a:t>
            </a:r>
            <a:endParaRPr lang="en-US" dirty="0">
              <a:solidFill>
                <a:schemeClr val="accent4">
                  <a:lumMod val="20000"/>
                  <a:lumOff val="80000"/>
                </a:schemeClr>
              </a:solidFill>
            </a:endParaRPr>
          </a:p>
        </p:txBody>
      </p:sp>
    </p:spTree>
    <p:extLst>
      <p:ext uri="{BB962C8B-B14F-4D97-AF65-F5344CB8AC3E}">
        <p14:creationId xmlns="" xmlns:p14="http://schemas.microsoft.com/office/powerpoint/2010/main" val="20025571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quot; &quot;"/>
          <p:cNvSpPr/>
          <p:nvPr/>
        </p:nvSpPr>
        <p:spPr>
          <a:xfrm>
            <a:off x="114300" y="5181600"/>
            <a:ext cx="8953500" cy="11811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9" name="Picture 2" descr="Use addtional code for adverse effect, if applicable..."/>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7497" t="50000" r="1457"/>
          <a:stretch/>
        </p:blipFill>
        <p:spPr bwMode="auto">
          <a:xfrm>
            <a:off x="228600" y="5888515"/>
            <a:ext cx="8802134" cy="35988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 name="Picture 2" descr="entry for L27.0 Generalized skin eruption due to drugs and medicaments...&#10;&#10;"/>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177" r="25631" b="50000"/>
          <a:stretch/>
        </p:blipFill>
        <p:spPr bwMode="auto">
          <a:xfrm>
            <a:off x="258097" y="5292695"/>
            <a:ext cx="8657303" cy="44342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aphicFrame>
        <p:nvGraphicFramePr>
          <p:cNvPr id="6" name="Content Placeholder 5"/>
          <p:cNvGraphicFramePr>
            <a:graphicFrameLocks noGrp="1"/>
          </p:cNvGraphicFramePr>
          <p:nvPr>
            <p:ph idx="1"/>
            <p:extLst>
              <p:ext uri="{D42A27DB-BD31-4B8C-83A1-F6EECF244321}">
                <p14:modId xmlns="" xmlns:p14="http://schemas.microsoft.com/office/powerpoint/2010/main" val="3981860327"/>
              </p:ext>
            </p:extLst>
          </p:nvPr>
        </p:nvGraphicFramePr>
        <p:xfrm>
          <a:off x="76200" y="762000"/>
          <a:ext cx="8956684"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a:xfrm>
            <a:off x="457200" y="0"/>
            <a:ext cx="8229600" cy="1143000"/>
          </a:xfrm>
        </p:spPr>
        <p:txBody>
          <a:bodyPr/>
          <a:lstStyle/>
          <a:p>
            <a:r>
              <a:rPr lang="en-US" dirty="0" smtClean="0">
                <a:solidFill>
                  <a:schemeClr val="accent3">
                    <a:lumMod val="20000"/>
                    <a:lumOff val="80000"/>
                  </a:schemeClr>
                </a:solidFill>
              </a:rPr>
              <a:t>Answer/Rationale</a:t>
            </a:r>
            <a:endParaRPr lang="en-US" dirty="0">
              <a:solidFill>
                <a:schemeClr val="accent3">
                  <a:lumMod val="20000"/>
                  <a:lumOff val="80000"/>
                </a:schemeClr>
              </a:solidFill>
            </a:endParaRPr>
          </a:p>
        </p:txBody>
      </p:sp>
    </p:spTree>
    <p:extLst>
      <p:ext uri="{BB962C8B-B14F-4D97-AF65-F5344CB8AC3E}">
        <p14:creationId xmlns="" xmlns:p14="http://schemas.microsoft.com/office/powerpoint/2010/main" val="42889852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38325" y="6096000"/>
            <a:ext cx="5486400" cy="566738"/>
          </a:xfrm>
        </p:spPr>
        <p:txBody>
          <a:bodyPr>
            <a:noAutofit/>
          </a:bodyPr>
          <a:lstStyle/>
          <a:p>
            <a:pPr algn="ctr"/>
            <a:r>
              <a:rPr lang="en-US" sz="5400" dirty="0" smtClean="0">
                <a:solidFill>
                  <a:schemeClr val="accent1">
                    <a:lumMod val="20000"/>
                    <a:lumOff val="80000"/>
                  </a:schemeClr>
                </a:solidFill>
              </a:rPr>
              <a:t>Episode of Care</a:t>
            </a:r>
            <a:endParaRPr lang="en-US" sz="5400" dirty="0">
              <a:solidFill>
                <a:schemeClr val="accent1">
                  <a:lumMod val="20000"/>
                  <a:lumOff val="80000"/>
                </a:schemeClr>
              </a:solidFill>
            </a:endParaRPr>
          </a:p>
        </p:txBody>
      </p:sp>
      <p:pic>
        <p:nvPicPr>
          <p:cNvPr id="2" name="Picture Placeholder 1" descr="healthcare worker helping patient with wheelchair"/>
          <p:cNvPicPr>
            <a:picLocks noGrp="1" noChangeAspect="1"/>
          </p:cNvPicPr>
          <p:nvPr>
            <p:ph type="pic" idx="1"/>
          </p:nvPr>
        </p:nvPicPr>
        <p:blipFill>
          <a:blip r:embed="rId3" cstate="print">
            <a:extLst>
              <a:ext uri="{28A0092B-C50C-407E-A947-70E740481C1C}">
                <a14:useLocalDpi xmlns="" xmlns:a14="http://schemas.microsoft.com/office/drawing/2010/main" val="0"/>
              </a:ext>
            </a:extLst>
          </a:blip>
          <a:srcRect l="5533" r="5533"/>
          <a:stretch>
            <a:fillRect/>
          </a:stretch>
        </p:blipFill>
        <p:spPr>
          <a:xfrm>
            <a:off x="952500" y="361950"/>
            <a:ext cx="7239000" cy="5429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6865753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hevron 8" descr="right chevron bracket"/>
          <p:cNvSpPr/>
          <p:nvPr/>
        </p:nvSpPr>
        <p:spPr>
          <a:xfrm rot="10800000" flipH="1">
            <a:off x="7391400" y="391391"/>
            <a:ext cx="1295400" cy="1066800"/>
          </a:xfrm>
          <a:prstGeom prst="chevron">
            <a:avLst>
              <a:gd name="adj" fmla="val 87013"/>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8" name="Chevron 7" descr="left chevron bracket"/>
          <p:cNvSpPr/>
          <p:nvPr/>
        </p:nvSpPr>
        <p:spPr>
          <a:xfrm flipH="1">
            <a:off x="228600" y="391391"/>
            <a:ext cx="1295400" cy="1066800"/>
          </a:xfrm>
          <a:prstGeom prst="chevron">
            <a:avLst>
              <a:gd name="adj" fmla="val 87013"/>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3" name="Content Placeholder 2"/>
          <p:cNvSpPr>
            <a:spLocks noGrp="1"/>
          </p:cNvSpPr>
          <p:nvPr>
            <p:ph idx="1"/>
          </p:nvPr>
        </p:nvSpPr>
        <p:spPr>
          <a:xfrm>
            <a:off x="533400" y="1981200"/>
            <a:ext cx="8610600" cy="4114800"/>
          </a:xfrm>
        </p:spPr>
        <p:txBody>
          <a:bodyPr>
            <a:normAutofit fontScale="92500" lnSpcReduction="20000"/>
          </a:bodyPr>
          <a:lstStyle/>
          <a:p>
            <a:pPr marL="0" indent="0">
              <a:buNone/>
            </a:pPr>
            <a:r>
              <a:rPr lang="en-US" sz="9600" b="1" dirty="0" smtClean="0">
                <a:solidFill>
                  <a:schemeClr val="accent1">
                    <a:lumMod val="60000"/>
                    <a:lumOff val="40000"/>
                  </a:schemeClr>
                </a:solidFill>
              </a:rPr>
              <a:t>A</a:t>
            </a:r>
            <a:r>
              <a:rPr lang="en-US" dirty="0" smtClean="0">
                <a:solidFill>
                  <a:schemeClr val="accent1">
                    <a:lumMod val="60000"/>
                    <a:lumOff val="40000"/>
                  </a:schemeClr>
                </a:solidFill>
              </a:rPr>
              <a:t>	</a:t>
            </a:r>
            <a:r>
              <a:rPr lang="en-US" sz="6500" dirty="0" smtClean="0"/>
              <a:t>initial </a:t>
            </a:r>
            <a:r>
              <a:rPr lang="en-US" sz="6500" dirty="0"/>
              <a:t>encounter</a:t>
            </a:r>
          </a:p>
          <a:p>
            <a:pPr marL="0" indent="0">
              <a:buNone/>
            </a:pPr>
            <a:r>
              <a:rPr lang="en-US" sz="9600" b="1" dirty="0" smtClean="0">
                <a:solidFill>
                  <a:schemeClr val="accent1">
                    <a:lumMod val="60000"/>
                    <a:lumOff val="40000"/>
                  </a:schemeClr>
                </a:solidFill>
              </a:rPr>
              <a:t>D</a:t>
            </a:r>
            <a:r>
              <a:rPr lang="en-US" dirty="0" smtClean="0">
                <a:solidFill>
                  <a:schemeClr val="accent1">
                    <a:lumMod val="60000"/>
                    <a:lumOff val="40000"/>
                  </a:schemeClr>
                </a:solidFill>
              </a:rPr>
              <a:t>	</a:t>
            </a:r>
            <a:r>
              <a:rPr lang="en-US" sz="6500" dirty="0" smtClean="0"/>
              <a:t>subsequent </a:t>
            </a:r>
            <a:r>
              <a:rPr lang="en-US" sz="6500" dirty="0"/>
              <a:t>encounter</a:t>
            </a:r>
          </a:p>
          <a:p>
            <a:pPr marL="0" indent="0">
              <a:buNone/>
            </a:pPr>
            <a:r>
              <a:rPr lang="en-US" sz="9600" b="1" dirty="0" smtClean="0">
                <a:solidFill>
                  <a:schemeClr val="accent1">
                    <a:lumMod val="60000"/>
                    <a:lumOff val="40000"/>
                  </a:schemeClr>
                </a:solidFill>
              </a:rPr>
              <a:t>S</a:t>
            </a:r>
            <a:r>
              <a:rPr lang="en-US" dirty="0" smtClean="0">
                <a:solidFill>
                  <a:schemeClr val="accent1">
                    <a:lumMod val="60000"/>
                    <a:lumOff val="40000"/>
                  </a:schemeClr>
                </a:solidFill>
              </a:rPr>
              <a:t>	</a:t>
            </a:r>
            <a:r>
              <a:rPr lang="en-US" sz="6500" dirty="0" smtClean="0"/>
              <a:t>sequela</a:t>
            </a:r>
            <a:endParaRPr lang="en-US" sz="6500" dirty="0"/>
          </a:p>
        </p:txBody>
      </p:sp>
      <p:sp>
        <p:nvSpPr>
          <p:cNvPr id="2" name="Title 1"/>
          <p:cNvSpPr>
            <a:spLocks noGrp="1"/>
          </p:cNvSpPr>
          <p:nvPr>
            <p:ph type="title"/>
          </p:nvPr>
        </p:nvSpPr>
        <p:spPr/>
        <p:txBody>
          <a:bodyPr>
            <a:normAutofit/>
          </a:bodyPr>
          <a:lstStyle/>
          <a:p>
            <a:r>
              <a:rPr lang="en-US" sz="6000" b="1" dirty="0">
                <a:solidFill>
                  <a:schemeClr val="accent1">
                    <a:lumMod val="60000"/>
                    <a:lumOff val="40000"/>
                  </a:schemeClr>
                </a:solidFill>
              </a:rPr>
              <a:t>7</a:t>
            </a:r>
            <a:r>
              <a:rPr lang="en-US" sz="6000" b="1" baseline="30000" dirty="0">
                <a:solidFill>
                  <a:schemeClr val="accent1">
                    <a:lumMod val="60000"/>
                    <a:lumOff val="40000"/>
                  </a:schemeClr>
                </a:solidFill>
              </a:rPr>
              <a:t>th</a:t>
            </a:r>
            <a:r>
              <a:rPr lang="en-US" sz="6000" b="1" dirty="0">
                <a:solidFill>
                  <a:schemeClr val="accent1">
                    <a:lumMod val="60000"/>
                    <a:lumOff val="40000"/>
                  </a:schemeClr>
                </a:solidFill>
              </a:rPr>
              <a:t> Character Review</a:t>
            </a:r>
          </a:p>
        </p:txBody>
      </p:sp>
    </p:spTree>
    <p:extLst>
      <p:ext uri="{BB962C8B-B14F-4D97-AF65-F5344CB8AC3E}">
        <p14:creationId xmlns="" xmlns:p14="http://schemas.microsoft.com/office/powerpoint/2010/main" val="38798700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eft-Right Arrow 4" descr="&quot; &quot;"/>
          <p:cNvSpPr/>
          <p:nvPr/>
        </p:nvSpPr>
        <p:spPr>
          <a:xfrm>
            <a:off x="914400" y="3581400"/>
            <a:ext cx="7315200" cy="1295400"/>
          </a:xfrm>
          <a:prstGeom prst="lef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304800" y="2667000"/>
            <a:ext cx="8610600" cy="3657600"/>
          </a:xfrm>
        </p:spPr>
        <p:txBody>
          <a:bodyPr>
            <a:normAutofit/>
          </a:bodyPr>
          <a:lstStyle/>
          <a:p>
            <a:pPr marL="0" indent="0" algn="ctr">
              <a:buNone/>
            </a:pPr>
            <a:r>
              <a:rPr lang="en-US" sz="4400" dirty="0" smtClean="0"/>
              <a:t>Significant expansions</a:t>
            </a:r>
            <a:endParaRPr lang="en-US" sz="4400" i="1" dirty="0" smtClean="0"/>
          </a:p>
          <a:p>
            <a:pPr marL="0" indent="0" algn="ctr">
              <a:buNone/>
            </a:pPr>
            <a:endParaRPr lang="en-US" sz="4400" dirty="0" smtClean="0"/>
          </a:p>
          <a:p>
            <a:pPr marL="0" indent="0" algn="ctr">
              <a:buNone/>
            </a:pPr>
            <a:endParaRPr lang="en-US" sz="4400" dirty="0"/>
          </a:p>
          <a:p>
            <a:pPr marL="0" indent="0" algn="ctr">
              <a:buNone/>
            </a:pPr>
            <a:r>
              <a:rPr lang="en-US" sz="4400" dirty="0" smtClean="0"/>
              <a:t>7</a:t>
            </a:r>
            <a:r>
              <a:rPr lang="en-US" sz="4400" baseline="30000" dirty="0" smtClean="0"/>
              <a:t>th</a:t>
            </a:r>
            <a:r>
              <a:rPr lang="en-US" sz="4400" dirty="0" smtClean="0"/>
              <a:t> character extensions</a:t>
            </a:r>
          </a:p>
        </p:txBody>
      </p:sp>
      <p:sp>
        <p:nvSpPr>
          <p:cNvPr id="8" name="Rectangle 7"/>
          <p:cNvSpPr/>
          <p:nvPr/>
        </p:nvSpPr>
        <p:spPr>
          <a:xfrm>
            <a:off x="228600" y="2133600"/>
            <a:ext cx="8763000" cy="45719"/>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228600"/>
            <a:ext cx="8763000" cy="1706562"/>
          </a:xfrm>
        </p:spPr>
        <p:txBody>
          <a:bodyPr>
            <a:normAutofit fontScale="90000"/>
          </a:bodyPr>
          <a:lstStyle/>
          <a:p>
            <a:pPr algn="l"/>
            <a:r>
              <a:rPr lang="en-US" b="1" dirty="0" smtClean="0">
                <a:solidFill>
                  <a:schemeClr val="accent2">
                    <a:lumMod val="20000"/>
                    <a:lumOff val="80000"/>
                  </a:schemeClr>
                </a:solidFill>
              </a:rPr>
              <a:t>Chapter 13: Diseases of the Musculoskeletal System and Connective Tissue (M00-M99) </a:t>
            </a:r>
            <a:endParaRPr lang="en-US" b="1" dirty="0">
              <a:solidFill>
                <a:schemeClr val="accent2">
                  <a:lumMod val="20000"/>
                  <a:lumOff val="80000"/>
                </a:schemeClr>
              </a:solidFill>
            </a:endParaRPr>
          </a:p>
        </p:txBody>
      </p:sp>
    </p:spTree>
    <p:extLst>
      <p:ext uri="{BB962C8B-B14F-4D97-AF65-F5344CB8AC3E}">
        <p14:creationId xmlns="" xmlns:p14="http://schemas.microsoft.com/office/powerpoint/2010/main" val="7821751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a:xfrm>
            <a:off x="7659936" y="5029200"/>
            <a:ext cx="0" cy="45720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37" name="Straight Connector 36"/>
          <p:cNvCxnSpPr/>
          <p:nvPr/>
        </p:nvCxnSpPr>
        <p:spPr>
          <a:xfrm>
            <a:off x="5181600" y="5029200"/>
            <a:ext cx="0" cy="45720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38" name="Straight Connector 37"/>
          <p:cNvCxnSpPr/>
          <p:nvPr/>
        </p:nvCxnSpPr>
        <p:spPr>
          <a:xfrm>
            <a:off x="1944477" y="5029200"/>
            <a:ext cx="0" cy="457200"/>
          </a:xfrm>
          <a:prstGeom prst="line">
            <a:avLst/>
          </a:prstGeom>
          <a:ln/>
        </p:spPr>
        <p:style>
          <a:lnRef idx="3">
            <a:schemeClr val="accent2"/>
          </a:lnRef>
          <a:fillRef idx="0">
            <a:schemeClr val="accent2"/>
          </a:fillRef>
          <a:effectRef idx="2">
            <a:schemeClr val="accent2"/>
          </a:effectRef>
          <a:fontRef idx="minor">
            <a:schemeClr val="tx1"/>
          </a:fontRef>
        </p:style>
      </p:cxnSp>
      <p:sp>
        <p:nvSpPr>
          <p:cNvPr id="9" name="Rounded Rectangle 8" descr="Etiology, Anatomic &#10;Site, Severity&#10;"/>
          <p:cNvSpPr/>
          <p:nvPr/>
        </p:nvSpPr>
        <p:spPr>
          <a:xfrm>
            <a:off x="3505200" y="5410200"/>
            <a:ext cx="3124200" cy="114300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dirty="0" smtClean="0"/>
              <a:t>Etiology, Anatomic </a:t>
            </a:r>
          </a:p>
          <a:p>
            <a:pPr algn="ctr"/>
            <a:r>
              <a:rPr lang="en-US" sz="2800" dirty="0"/>
              <a:t>S</a:t>
            </a:r>
            <a:r>
              <a:rPr lang="en-US" sz="2800" dirty="0" smtClean="0"/>
              <a:t>ite, Severity</a:t>
            </a:r>
            <a:endParaRPr lang="en-US" sz="2800" dirty="0"/>
          </a:p>
        </p:txBody>
      </p:sp>
      <p:sp>
        <p:nvSpPr>
          <p:cNvPr id="10" name="Rounded Rectangle 9" descr="Extension"/>
          <p:cNvSpPr/>
          <p:nvPr/>
        </p:nvSpPr>
        <p:spPr>
          <a:xfrm>
            <a:off x="7010400" y="5410200"/>
            <a:ext cx="1981200" cy="114300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dirty="0" smtClean="0"/>
              <a:t>Extension</a:t>
            </a:r>
            <a:endParaRPr lang="en-US" sz="2800" dirty="0"/>
          </a:p>
        </p:txBody>
      </p:sp>
      <p:sp>
        <p:nvSpPr>
          <p:cNvPr id="2" name="Rounded Rectangle 1" descr="Category"/>
          <p:cNvSpPr/>
          <p:nvPr/>
        </p:nvSpPr>
        <p:spPr>
          <a:xfrm>
            <a:off x="685800" y="5410200"/>
            <a:ext cx="2057400" cy="1143000"/>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dirty="0" smtClean="0"/>
              <a:t>Category</a:t>
            </a:r>
            <a:endParaRPr lang="en-US" sz="3200" dirty="0"/>
          </a:p>
        </p:txBody>
      </p:sp>
      <p:sp>
        <p:nvSpPr>
          <p:cNvPr id="4" name="Rectangle 3"/>
          <p:cNvSpPr/>
          <p:nvPr/>
        </p:nvSpPr>
        <p:spPr>
          <a:xfrm>
            <a:off x="1600200" y="4079913"/>
            <a:ext cx="685800" cy="762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Rectangle 15"/>
          <p:cNvSpPr/>
          <p:nvPr/>
        </p:nvSpPr>
        <p:spPr>
          <a:xfrm>
            <a:off x="685800" y="4090012"/>
            <a:ext cx="685800" cy="762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514600" y="4079913"/>
            <a:ext cx="685800" cy="762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Rectangle 17"/>
          <p:cNvSpPr/>
          <p:nvPr/>
        </p:nvSpPr>
        <p:spPr>
          <a:xfrm>
            <a:off x="3886200" y="4090012"/>
            <a:ext cx="685800" cy="762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Rectangle 18"/>
          <p:cNvSpPr/>
          <p:nvPr/>
        </p:nvSpPr>
        <p:spPr>
          <a:xfrm>
            <a:off x="4903425" y="4079913"/>
            <a:ext cx="685800" cy="762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ectangle 20"/>
          <p:cNvSpPr/>
          <p:nvPr/>
        </p:nvSpPr>
        <p:spPr>
          <a:xfrm>
            <a:off x="7315200" y="4090012"/>
            <a:ext cx="685800" cy="762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Rectangle 19"/>
          <p:cNvSpPr/>
          <p:nvPr/>
        </p:nvSpPr>
        <p:spPr>
          <a:xfrm>
            <a:off x="5839858" y="4079913"/>
            <a:ext cx="685800" cy="7620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32" name="Straight Connector 31"/>
          <p:cNvCxnSpPr/>
          <p:nvPr/>
        </p:nvCxnSpPr>
        <p:spPr>
          <a:xfrm>
            <a:off x="7162800" y="5029200"/>
            <a:ext cx="9906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6" name="Flowchart: Connector 5"/>
          <p:cNvSpPr/>
          <p:nvPr/>
        </p:nvSpPr>
        <p:spPr>
          <a:xfrm>
            <a:off x="3505200" y="4648200"/>
            <a:ext cx="152400" cy="177090"/>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31" name="Straight Connector 30"/>
          <p:cNvCxnSpPr/>
          <p:nvPr/>
        </p:nvCxnSpPr>
        <p:spPr>
          <a:xfrm>
            <a:off x="3962400" y="5029200"/>
            <a:ext cx="25146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26" name="TextBox 25" descr="A&#10;"/>
          <p:cNvSpPr txBox="1"/>
          <p:nvPr/>
        </p:nvSpPr>
        <p:spPr>
          <a:xfrm>
            <a:off x="7315200" y="4055850"/>
            <a:ext cx="685800" cy="769441"/>
          </a:xfrm>
          <a:prstGeom prst="rect">
            <a:avLst/>
          </a:prstGeom>
          <a:noFill/>
        </p:spPr>
        <p:txBody>
          <a:bodyPr wrap="square" rtlCol="0">
            <a:spAutoFit/>
          </a:bodyPr>
          <a:lstStyle/>
          <a:p>
            <a:pPr algn="ctr"/>
            <a:r>
              <a:rPr lang="en-US" sz="4400" dirty="0" smtClean="0"/>
              <a:t>A</a:t>
            </a:r>
            <a:endParaRPr lang="en-US" sz="4400" dirty="0"/>
          </a:p>
        </p:txBody>
      </p:sp>
      <p:sp>
        <p:nvSpPr>
          <p:cNvPr id="8" name="TextBox 7" descr="X&#10;"/>
          <p:cNvSpPr txBox="1"/>
          <p:nvPr/>
        </p:nvSpPr>
        <p:spPr>
          <a:xfrm>
            <a:off x="5839858" y="4064113"/>
            <a:ext cx="685800" cy="769441"/>
          </a:xfrm>
          <a:prstGeom prst="rect">
            <a:avLst/>
          </a:prstGeom>
          <a:noFill/>
        </p:spPr>
        <p:txBody>
          <a:bodyPr wrap="square" rtlCol="0">
            <a:spAutoFit/>
          </a:bodyPr>
          <a:lstStyle/>
          <a:p>
            <a:pPr algn="ctr"/>
            <a:r>
              <a:rPr lang="en-US" sz="4400" dirty="0"/>
              <a:t>X</a:t>
            </a:r>
          </a:p>
        </p:txBody>
      </p:sp>
      <p:sp>
        <p:nvSpPr>
          <p:cNvPr id="27" name="TextBox 26" descr="2&#10;"/>
          <p:cNvSpPr txBox="1"/>
          <p:nvPr/>
        </p:nvSpPr>
        <p:spPr>
          <a:xfrm>
            <a:off x="4903425" y="4064113"/>
            <a:ext cx="685800" cy="769441"/>
          </a:xfrm>
          <a:prstGeom prst="rect">
            <a:avLst/>
          </a:prstGeom>
          <a:noFill/>
        </p:spPr>
        <p:txBody>
          <a:bodyPr wrap="square" rtlCol="0">
            <a:spAutoFit/>
          </a:bodyPr>
          <a:lstStyle/>
          <a:p>
            <a:pPr algn="ctr"/>
            <a:r>
              <a:rPr lang="en-US" sz="4400" dirty="0" smtClean="0"/>
              <a:t>2</a:t>
            </a:r>
            <a:endParaRPr lang="en-US" sz="4400" dirty="0"/>
          </a:p>
        </p:txBody>
      </p:sp>
      <p:sp>
        <p:nvSpPr>
          <p:cNvPr id="22" name="TextBox 21" descr="4&#10;"/>
          <p:cNvSpPr txBox="1"/>
          <p:nvPr/>
        </p:nvSpPr>
        <p:spPr>
          <a:xfrm>
            <a:off x="3886200" y="4076192"/>
            <a:ext cx="685800" cy="769441"/>
          </a:xfrm>
          <a:prstGeom prst="rect">
            <a:avLst/>
          </a:prstGeom>
          <a:noFill/>
        </p:spPr>
        <p:txBody>
          <a:bodyPr wrap="square" rtlCol="0">
            <a:spAutoFit/>
          </a:bodyPr>
          <a:lstStyle/>
          <a:p>
            <a:pPr algn="ctr"/>
            <a:r>
              <a:rPr lang="en-US" sz="4400" dirty="0"/>
              <a:t>4</a:t>
            </a:r>
          </a:p>
        </p:txBody>
      </p:sp>
      <p:sp>
        <p:nvSpPr>
          <p:cNvPr id="23" name="TextBox 22" descr="8&#10;"/>
          <p:cNvSpPr txBox="1"/>
          <p:nvPr/>
        </p:nvSpPr>
        <p:spPr>
          <a:xfrm>
            <a:off x="2514600" y="4062325"/>
            <a:ext cx="685800" cy="769441"/>
          </a:xfrm>
          <a:prstGeom prst="rect">
            <a:avLst/>
          </a:prstGeom>
          <a:noFill/>
        </p:spPr>
        <p:txBody>
          <a:bodyPr wrap="square" rtlCol="0">
            <a:spAutoFit/>
          </a:bodyPr>
          <a:lstStyle/>
          <a:p>
            <a:pPr algn="ctr"/>
            <a:r>
              <a:rPr lang="en-US" sz="4400" dirty="0" smtClean="0"/>
              <a:t>8</a:t>
            </a:r>
            <a:endParaRPr lang="en-US" sz="4400" dirty="0"/>
          </a:p>
        </p:txBody>
      </p:sp>
      <p:sp>
        <p:nvSpPr>
          <p:cNvPr id="24" name="TextBox 23" descr="4&#10;"/>
          <p:cNvSpPr txBox="1"/>
          <p:nvPr/>
        </p:nvSpPr>
        <p:spPr>
          <a:xfrm>
            <a:off x="1600200" y="4055849"/>
            <a:ext cx="685800" cy="769441"/>
          </a:xfrm>
          <a:prstGeom prst="rect">
            <a:avLst/>
          </a:prstGeom>
          <a:noFill/>
        </p:spPr>
        <p:txBody>
          <a:bodyPr wrap="square" rtlCol="0">
            <a:spAutoFit/>
          </a:bodyPr>
          <a:lstStyle/>
          <a:p>
            <a:pPr algn="ctr"/>
            <a:r>
              <a:rPr lang="en-US" sz="4400" dirty="0" smtClean="0"/>
              <a:t>4</a:t>
            </a:r>
            <a:endParaRPr lang="en-US" sz="4400" dirty="0"/>
          </a:p>
        </p:txBody>
      </p:sp>
      <p:sp>
        <p:nvSpPr>
          <p:cNvPr id="25" name="TextBox 24" descr="M&#10;"/>
          <p:cNvSpPr txBox="1"/>
          <p:nvPr/>
        </p:nvSpPr>
        <p:spPr>
          <a:xfrm>
            <a:off x="685800" y="4090737"/>
            <a:ext cx="685800" cy="769441"/>
          </a:xfrm>
          <a:prstGeom prst="rect">
            <a:avLst/>
          </a:prstGeom>
          <a:noFill/>
        </p:spPr>
        <p:txBody>
          <a:bodyPr wrap="square" rtlCol="0">
            <a:spAutoFit/>
          </a:bodyPr>
          <a:lstStyle/>
          <a:p>
            <a:pPr algn="ctr"/>
            <a:r>
              <a:rPr lang="en-US" sz="4400" dirty="0" smtClean="0"/>
              <a:t>M</a:t>
            </a:r>
            <a:endParaRPr lang="en-US" sz="4400" dirty="0"/>
          </a:p>
        </p:txBody>
      </p:sp>
      <p:cxnSp>
        <p:nvCxnSpPr>
          <p:cNvPr id="30" name="Straight Connector 29"/>
          <p:cNvCxnSpPr/>
          <p:nvPr/>
        </p:nvCxnSpPr>
        <p:spPr>
          <a:xfrm>
            <a:off x="685800" y="5029200"/>
            <a:ext cx="25146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7" name="Text Placeholder 6"/>
          <p:cNvSpPr>
            <a:spLocks noGrp="1"/>
          </p:cNvSpPr>
          <p:nvPr>
            <p:ph type="body" sz="quarter" idx="3"/>
          </p:nvPr>
        </p:nvSpPr>
        <p:spPr>
          <a:xfrm>
            <a:off x="76200" y="3276600"/>
            <a:ext cx="8839200" cy="639762"/>
          </a:xfrm>
        </p:spPr>
        <p:txBody>
          <a:bodyPr>
            <a:noAutofit/>
          </a:bodyPr>
          <a:lstStyle/>
          <a:p>
            <a:r>
              <a:rPr lang="en-US" sz="2700" dirty="0">
                <a:solidFill>
                  <a:schemeClr val="accent2">
                    <a:lumMod val="20000"/>
                    <a:lumOff val="80000"/>
                  </a:schemeClr>
                </a:solidFill>
              </a:rPr>
              <a:t>Fatigue fracture of vertebra, cervical </a:t>
            </a:r>
            <a:r>
              <a:rPr lang="en-US" sz="2700" dirty="0" smtClean="0">
                <a:solidFill>
                  <a:schemeClr val="accent2">
                    <a:lumMod val="20000"/>
                    <a:lumOff val="80000"/>
                  </a:schemeClr>
                </a:solidFill>
              </a:rPr>
              <a:t>region, initial encounter</a:t>
            </a:r>
            <a:endParaRPr lang="en-US" sz="2700" dirty="0">
              <a:solidFill>
                <a:schemeClr val="accent2">
                  <a:lumMod val="20000"/>
                  <a:lumOff val="80000"/>
                </a:schemeClr>
              </a:solidFill>
            </a:endParaRPr>
          </a:p>
        </p:txBody>
      </p:sp>
      <p:sp>
        <p:nvSpPr>
          <p:cNvPr id="3" name="Content Placeholder 2"/>
          <p:cNvSpPr>
            <a:spLocks noGrp="1"/>
          </p:cNvSpPr>
          <p:nvPr>
            <p:ph sz="half" idx="2"/>
          </p:nvPr>
        </p:nvSpPr>
        <p:spPr>
          <a:xfrm>
            <a:off x="123568" y="304800"/>
            <a:ext cx="8991600" cy="3951288"/>
          </a:xfrm>
        </p:spPr>
        <p:txBody>
          <a:bodyPr>
            <a:noAutofit/>
          </a:bodyPr>
          <a:lstStyle/>
          <a:p>
            <a:pPr marL="0" indent="0">
              <a:buNone/>
            </a:pPr>
            <a:r>
              <a:rPr lang="en-US" sz="2800" b="1" dirty="0" smtClean="0"/>
              <a:t>Example:</a:t>
            </a:r>
          </a:p>
          <a:p>
            <a:pPr marL="0" indent="0">
              <a:buNone/>
            </a:pPr>
            <a:r>
              <a:rPr lang="en-US" sz="2500" dirty="0" smtClean="0"/>
              <a:t>The </a:t>
            </a:r>
            <a:r>
              <a:rPr lang="en-US" sz="2500" dirty="0"/>
              <a:t>appropriate 7th character is to be added to each code from subcategory M48.4:</a:t>
            </a:r>
          </a:p>
          <a:p>
            <a:pPr marL="0" indent="0">
              <a:buNone/>
            </a:pPr>
            <a:r>
              <a:rPr lang="en-US" dirty="0" smtClean="0"/>
              <a:t>	A </a:t>
            </a:r>
            <a:r>
              <a:rPr lang="en-US" dirty="0"/>
              <a:t>- initial encounter for fracture</a:t>
            </a:r>
          </a:p>
          <a:p>
            <a:pPr marL="0" indent="0">
              <a:buNone/>
            </a:pPr>
            <a:r>
              <a:rPr lang="en-US" dirty="0" smtClean="0"/>
              <a:t>	D </a:t>
            </a:r>
            <a:r>
              <a:rPr lang="en-US" dirty="0"/>
              <a:t>- subsequent encounter for fracture with routine healing</a:t>
            </a:r>
          </a:p>
          <a:p>
            <a:pPr marL="0" indent="0">
              <a:buNone/>
            </a:pPr>
            <a:r>
              <a:rPr lang="en-US" dirty="0" smtClean="0"/>
              <a:t>	G </a:t>
            </a:r>
            <a:r>
              <a:rPr lang="en-US" dirty="0"/>
              <a:t>- subsequent encounter for fracture with delayed healing</a:t>
            </a:r>
          </a:p>
          <a:p>
            <a:pPr marL="0" indent="0">
              <a:buNone/>
            </a:pPr>
            <a:r>
              <a:rPr lang="en-US" dirty="0" smtClean="0"/>
              <a:t>	S </a:t>
            </a:r>
            <a:r>
              <a:rPr lang="en-US" dirty="0"/>
              <a:t>- </a:t>
            </a:r>
            <a:r>
              <a:rPr lang="en-US" dirty="0" err="1"/>
              <a:t>sequela</a:t>
            </a:r>
            <a:r>
              <a:rPr lang="en-US" dirty="0"/>
              <a:t> of fracture</a:t>
            </a:r>
          </a:p>
        </p:txBody>
      </p:sp>
      <p:sp>
        <p:nvSpPr>
          <p:cNvPr id="5" name="Text Placeholder 4"/>
          <p:cNvSpPr>
            <a:spLocks noGrp="1"/>
          </p:cNvSpPr>
          <p:nvPr>
            <p:ph type="body" idx="1"/>
          </p:nvPr>
        </p:nvSpPr>
        <p:spPr>
          <a:xfrm>
            <a:off x="3190875" y="187498"/>
            <a:ext cx="4040188" cy="639762"/>
          </a:xfrm>
        </p:spPr>
        <p:txBody>
          <a:bodyPr>
            <a:noAutofit/>
          </a:bodyPr>
          <a:lstStyle/>
          <a:p>
            <a:r>
              <a:rPr lang="en-US" sz="4800" dirty="0" smtClean="0">
                <a:solidFill>
                  <a:schemeClr val="accent2">
                    <a:lumMod val="20000"/>
                    <a:lumOff val="80000"/>
                  </a:schemeClr>
                </a:solidFill>
              </a:rPr>
              <a:t>ICD-10-CM</a:t>
            </a:r>
            <a:endParaRPr lang="en-US" sz="4800" dirty="0">
              <a:solidFill>
                <a:schemeClr val="accent2">
                  <a:lumMod val="20000"/>
                  <a:lumOff val="80000"/>
                </a:schemeClr>
              </a:solidFill>
            </a:endParaRPr>
          </a:p>
        </p:txBody>
      </p:sp>
    </p:spTree>
    <p:extLst>
      <p:ext uri="{BB962C8B-B14F-4D97-AF65-F5344CB8AC3E}">
        <p14:creationId xmlns="" xmlns:p14="http://schemas.microsoft.com/office/powerpoint/2010/main" val="20742207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ad sign reading changes ahead"/>
          <p:cNvPicPr>
            <a:picLocks noChangeAspect="1"/>
          </p:cNvPicPr>
          <p:nvPr/>
        </p:nvPicPr>
        <p:blipFill>
          <a:blip r:embed="rId3" cstate="print">
            <a:extLst>
              <a:ext uri="{BEBA8EAE-BF5A-486C-A8C5-ECC9F3942E4B}">
                <a14:imgProps xmlns="" xmlns:a14="http://schemas.microsoft.com/office/drawing/2010/main">
                  <a14:imgLayer r:embed="rId4">
                    <a14:imgEffect>
                      <a14:backgroundRemoval t="2182" b="100000" l="9823" r="89905"/>
                    </a14:imgEffect>
                  </a14:imgLayer>
                </a14:imgProps>
              </a:ext>
              <a:ext uri="{28A0092B-C50C-407E-A947-70E740481C1C}">
                <a14:useLocalDpi xmlns="" xmlns:a14="http://schemas.microsoft.com/office/drawing/2010/main" val="0"/>
              </a:ext>
            </a:extLst>
          </a:blip>
          <a:stretch>
            <a:fillRect/>
          </a:stretch>
        </p:blipFill>
        <p:spPr>
          <a:xfrm>
            <a:off x="2667000" y="1295400"/>
            <a:ext cx="7112000" cy="5562600"/>
          </a:xfrm>
          <a:prstGeom prst="rect">
            <a:avLst/>
          </a:prstGeom>
          <a:ln>
            <a:noFill/>
          </a:ln>
          <a:effectLst>
            <a:outerShdw blurRad="292100" dist="139700" dir="2700000" algn="tl" rotWithShape="0">
              <a:srgbClr val="333333">
                <a:alpha val="65000"/>
              </a:srgbClr>
            </a:outerShdw>
          </a:effectLst>
        </p:spPr>
      </p:pic>
      <p:graphicFrame>
        <p:nvGraphicFramePr>
          <p:cNvPr id="10" name="Content Placeholder 9"/>
          <p:cNvGraphicFramePr>
            <a:graphicFrameLocks noGrp="1"/>
          </p:cNvGraphicFramePr>
          <p:nvPr>
            <p:ph sz="half" idx="1"/>
            <p:extLst>
              <p:ext uri="{D42A27DB-BD31-4B8C-83A1-F6EECF244321}">
                <p14:modId xmlns="" xmlns:p14="http://schemas.microsoft.com/office/powerpoint/2010/main" val="3814435258"/>
              </p:ext>
            </p:extLst>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6"/>
          <p:cNvSpPr>
            <a:spLocks noGrp="1"/>
          </p:cNvSpPr>
          <p:nvPr>
            <p:ph type="title"/>
          </p:nvPr>
        </p:nvSpPr>
        <p:spPr/>
        <p:txBody>
          <a:bodyPr>
            <a:normAutofit/>
          </a:bodyPr>
          <a:lstStyle/>
          <a:p>
            <a:r>
              <a:rPr lang="en-US" sz="5400" b="1" dirty="0" smtClean="0">
                <a:solidFill>
                  <a:schemeClr val="accent3">
                    <a:lumMod val="20000"/>
                    <a:lumOff val="80000"/>
                  </a:schemeClr>
                </a:solidFill>
              </a:rPr>
              <a:t>More Changes!</a:t>
            </a:r>
            <a:endParaRPr lang="en-US" sz="5400" b="1" dirty="0">
              <a:solidFill>
                <a:schemeClr val="accent3">
                  <a:lumMod val="20000"/>
                  <a:lumOff val="80000"/>
                </a:schemeClr>
              </a:solidFill>
            </a:endParaRPr>
          </a:p>
        </p:txBody>
      </p:sp>
    </p:spTree>
    <p:extLst>
      <p:ext uri="{BB962C8B-B14F-4D97-AF65-F5344CB8AC3E}">
        <p14:creationId xmlns="" xmlns:p14="http://schemas.microsoft.com/office/powerpoint/2010/main" val="25803847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 xmlns:p14="http://schemas.microsoft.com/office/powerpoint/2010/main" val="34938920"/>
              </p:ext>
            </p:extLst>
          </p:nvPr>
        </p:nvGraphicFramePr>
        <p:xfrm>
          <a:off x="4191000" y="228600"/>
          <a:ext cx="48006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elderly woman with back pain"/>
          <p:cNvPicPr>
            <a:picLocks noChangeAspect="1"/>
          </p:cNvPicPr>
          <p:nvPr/>
        </p:nvPicPr>
        <p:blipFill rotWithShape="1">
          <a:blip r:embed="rId8" cstate="print">
            <a:extLst>
              <a:ext uri="{28A0092B-C50C-407E-A947-70E740481C1C}">
                <a14:useLocalDpi xmlns="" xmlns:a14="http://schemas.microsoft.com/office/drawing/2010/main" val="0"/>
              </a:ext>
            </a:extLst>
          </a:blip>
          <a:srcRect l="17700" r="15194"/>
          <a:stretch/>
        </p:blipFill>
        <p:spPr>
          <a:xfrm>
            <a:off x="615538" y="3505200"/>
            <a:ext cx="2969631" cy="3124200"/>
          </a:xfrm>
          <a:prstGeom prst="rect">
            <a:avLst/>
          </a:prstGeom>
        </p:spPr>
      </p:pic>
      <p:sp>
        <p:nvSpPr>
          <p:cNvPr id="3" name="Rectangle 2" descr="&quot; &quot;"/>
          <p:cNvSpPr/>
          <p:nvPr/>
        </p:nvSpPr>
        <p:spPr>
          <a:xfrm>
            <a:off x="615538" y="3505200"/>
            <a:ext cx="2969631" cy="3124200"/>
          </a:xfrm>
          <a:prstGeom prst="rect">
            <a:avLst/>
          </a:prstGeom>
          <a:noFill/>
          <a:ln w="53975">
            <a:solidFill>
              <a:srgbClr val="33CC3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descr="Elderly woman with osteoporosis sustains a spontaneous fracture of the lumbar spine after removing a heavy turkey from the oven.&#10;"/>
          <p:cNvSpPr/>
          <p:nvPr/>
        </p:nvSpPr>
        <p:spPr>
          <a:xfrm>
            <a:off x="121990" y="533400"/>
            <a:ext cx="3840410" cy="2677656"/>
          </a:xfrm>
          <a:prstGeom prst="rect">
            <a:avLst/>
          </a:prstGeom>
        </p:spPr>
        <p:txBody>
          <a:bodyPr wrap="square">
            <a:spAutoFit/>
          </a:bodyPr>
          <a:lstStyle/>
          <a:p>
            <a:pPr algn="ctr"/>
            <a:r>
              <a:rPr lang="en-US" sz="2800" i="1" dirty="0"/>
              <a:t>Elderly woman with osteoporosis sustains a spontaneous fracture of the lumbar spine after removing a heavy turkey from the oven.</a:t>
            </a:r>
          </a:p>
        </p:txBody>
      </p:sp>
    </p:spTree>
    <p:extLst>
      <p:ext uri="{BB962C8B-B14F-4D97-AF65-F5344CB8AC3E}">
        <p14:creationId xmlns="" xmlns:p14="http://schemas.microsoft.com/office/powerpoint/2010/main" val="1225587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descr="What is the correct diagnosis code(s)?&#10;"/>
          <p:cNvSpPr/>
          <p:nvPr/>
        </p:nvSpPr>
        <p:spPr>
          <a:xfrm>
            <a:off x="0" y="5715000"/>
            <a:ext cx="9144000" cy="11430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lvl="0" algn="ctr"/>
            <a:r>
              <a:rPr lang="en-US" sz="4000" dirty="0"/>
              <a:t>What is the correct diagnosis code(s)?</a:t>
            </a:r>
          </a:p>
        </p:txBody>
      </p:sp>
      <p:sp>
        <p:nvSpPr>
          <p:cNvPr id="6" name="Rectangle 5" descr="AHIMA ICD-10-CM Coder Training Manual, page 126&#10;"/>
          <p:cNvSpPr/>
          <p:nvPr/>
        </p:nvSpPr>
        <p:spPr>
          <a:xfrm>
            <a:off x="4458346" y="5022712"/>
            <a:ext cx="4572000" cy="646331"/>
          </a:xfrm>
          <a:prstGeom prst="rect">
            <a:avLst/>
          </a:prstGeom>
        </p:spPr>
        <p:txBody>
          <a:bodyPr>
            <a:spAutoFit/>
          </a:bodyPr>
          <a:lstStyle/>
          <a:p>
            <a:pPr algn="r"/>
            <a:r>
              <a:rPr lang="en-US" dirty="0"/>
              <a:t>AHIMA ICD-10-CM Coder Training Manual, page 126</a:t>
            </a:r>
          </a:p>
        </p:txBody>
      </p:sp>
      <p:pic>
        <p:nvPicPr>
          <p:cNvPr id="4" name="Picture 3" descr="elderly man in hospital bed"/>
          <p:cNvPicPr>
            <a:picLocks noChangeAspect="1"/>
          </p:cNvPicPr>
          <p:nvPr/>
        </p:nvPicPr>
        <p:blipFill rotWithShape="1">
          <a:blip r:embed="rId3" cstate="print">
            <a:extLst>
              <a:ext uri="{28A0092B-C50C-407E-A947-70E740481C1C}">
                <a14:useLocalDpi xmlns="" xmlns:a14="http://schemas.microsoft.com/office/drawing/2010/main" val="0"/>
              </a:ext>
            </a:extLst>
          </a:blip>
          <a:srcRect r="5111"/>
          <a:stretch/>
        </p:blipFill>
        <p:spPr>
          <a:xfrm>
            <a:off x="5181600" y="1494669"/>
            <a:ext cx="3848746" cy="2705372"/>
          </a:xfrm>
          <a:prstGeom prst="rect">
            <a:avLst/>
          </a:prstGeom>
        </p:spPr>
      </p:pic>
      <p:sp>
        <p:nvSpPr>
          <p:cNvPr id="5" name="Rectangle 4" descr="&quot; &quot;"/>
          <p:cNvSpPr/>
          <p:nvPr/>
        </p:nvSpPr>
        <p:spPr>
          <a:xfrm>
            <a:off x="5144146" y="1465172"/>
            <a:ext cx="3886200" cy="2734869"/>
          </a:xfrm>
          <a:prstGeom prst="rect">
            <a:avLst/>
          </a:prstGeom>
          <a:noFill/>
          <a:ln w="76200">
            <a:solidFill>
              <a:schemeClr val="accent4"/>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0" y="-76200"/>
            <a:ext cx="5072062" cy="1143000"/>
          </a:xfrm>
        </p:spPr>
        <p:txBody>
          <a:bodyPr>
            <a:normAutofit/>
          </a:bodyPr>
          <a:lstStyle/>
          <a:p>
            <a:r>
              <a:rPr lang="en-US" b="1" dirty="0" smtClean="0">
                <a:solidFill>
                  <a:schemeClr val="accent4">
                    <a:lumMod val="20000"/>
                    <a:lumOff val="80000"/>
                  </a:schemeClr>
                </a:solidFill>
                <a:effectLst>
                  <a:outerShdw blurRad="38100" dist="38100" dir="2700000" algn="tl">
                    <a:srgbClr val="000000">
                      <a:alpha val="43137"/>
                    </a:srgbClr>
                  </a:outerShdw>
                </a:effectLst>
              </a:rPr>
              <a:t>Coding Case 1.98</a:t>
            </a:r>
            <a:endParaRPr lang="en-US" b="1" dirty="0">
              <a:solidFill>
                <a:schemeClr val="accent4">
                  <a:lumMod val="20000"/>
                  <a:lumOff val="80000"/>
                </a:schemeClr>
              </a:solidFill>
              <a:effectLst>
                <a:outerShdw blurRad="38100" dist="38100" dir="2700000" algn="tl">
                  <a:srgbClr val="000000">
                    <a:alpha val="43137"/>
                  </a:srgbClr>
                </a:outerShdw>
              </a:effectLst>
            </a:endParaRPr>
          </a:p>
        </p:txBody>
      </p:sp>
      <p:sp>
        <p:nvSpPr>
          <p:cNvPr id="3" name="Rectangle 2" descr="76-year-old man, originally diagnosed with left upper lobe lung cancer 5 years ago, presents with a fracture of the shaft of the right femur.  Eight months ago, he was diagnosed with metastatic bone cancer (from the lung) and this fracture is a result of the metastatic disease.  Patient’s lung cancer was treated with radiation and there is no longer any evidence of an existing primary malignancy.  &#10;"/>
          <p:cNvSpPr/>
          <p:nvPr/>
        </p:nvSpPr>
        <p:spPr>
          <a:xfrm>
            <a:off x="15498" y="0"/>
            <a:ext cx="5166102" cy="5693866"/>
          </a:xfrm>
          <a:prstGeom prst="rect">
            <a:avLst/>
          </a:prstGeom>
        </p:spPr>
        <p:txBody>
          <a:bodyPr wrap="square">
            <a:spAutoFit/>
          </a:bodyPr>
          <a:lstStyle/>
          <a:p>
            <a:pPr lvl="0"/>
            <a:r>
              <a:rPr lang="en-US" sz="2800" dirty="0"/>
              <a:t>76-year-old man, originally diagnosed with left upper lobe lung cancer 5 years ago, presents with a fracture of the shaft of the right femur.  Eight months ago, he was diagnosed with metastatic bone cancer (from the lung) and this fracture is a result of the metastatic disease.  Patient’s lung cancer was treated with radiation and there is no longer any evidence of an existing primary malignancy.  </a:t>
            </a:r>
          </a:p>
        </p:txBody>
      </p:sp>
    </p:spTree>
    <p:extLst>
      <p:ext uri="{BB962C8B-B14F-4D97-AF65-F5344CB8AC3E}">
        <p14:creationId xmlns="" xmlns:p14="http://schemas.microsoft.com/office/powerpoint/2010/main" val="3386608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quot; &quot;"/>
          <p:cNvSpPr/>
          <p:nvPr/>
        </p:nvSpPr>
        <p:spPr>
          <a:xfrm>
            <a:off x="152400" y="3146396"/>
            <a:ext cx="8839200" cy="340680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2050" name="Picture 2" descr="Entry for H65 Nonsupportive otitis media"/>
          <p:cNvPicPr>
            <a:picLocks noGrp="1" noChangeAspect="1" noChangeArrowheads="1"/>
          </p:cNvPicPr>
          <p:nvPr>
            <p:ph idx="4294967295"/>
          </p:nvPr>
        </p:nvPicPr>
        <p:blipFill rotWithShape="1">
          <a:blip r:embed="rId3" cstate="print">
            <a:extLst>
              <a:ext uri="{28A0092B-C50C-407E-A947-70E740481C1C}">
                <a14:useLocalDpi xmlns="" xmlns:a14="http://schemas.microsoft.com/office/drawing/2010/main" val="0"/>
              </a:ext>
            </a:extLst>
          </a:blip>
          <a:srcRect l="1453" r="2344" b="4308"/>
          <a:stretch/>
        </p:blipFill>
        <p:spPr bwMode="auto">
          <a:xfrm>
            <a:off x="342900" y="3352800"/>
            <a:ext cx="8458200" cy="30480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6" name="Picture 2" descr="Know the Rules"/>
          <p:cNvPicPr>
            <a:picLocks noChangeAspect="1" noChangeArrowheads="1"/>
          </p:cNvPicPr>
          <p:nvPr/>
        </p:nvPicPr>
        <p:blipFill rotWithShape="1">
          <a:blip r:embed="rId4" cstate="print">
            <a:lum bright="70000" contrast="-70000"/>
            <a:extLst>
              <a:ext uri="{28A0092B-C50C-407E-A947-70E740481C1C}">
                <a14:useLocalDpi xmlns="" xmlns:a14="http://schemas.microsoft.com/office/drawing/2010/main" val="0"/>
              </a:ext>
            </a:extLst>
          </a:blip>
          <a:srcRect l="5837" t="26652" r="6145" b="34198"/>
          <a:stretch/>
        </p:blipFill>
        <p:spPr bwMode="auto">
          <a:xfrm>
            <a:off x="2620696" y="1295400"/>
            <a:ext cx="3818737" cy="169859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0"/>
            <a:ext cx="8229600" cy="1143000"/>
          </a:xfrm>
        </p:spPr>
        <p:txBody>
          <a:bodyPr>
            <a:normAutofit/>
          </a:bodyPr>
          <a:lstStyle/>
          <a:p>
            <a:pPr lvl="0"/>
            <a:r>
              <a:rPr lang="en-US" b="1" dirty="0">
                <a:solidFill>
                  <a:schemeClr val="accent2">
                    <a:lumMod val="20000"/>
                    <a:lumOff val="80000"/>
                  </a:schemeClr>
                </a:solidFill>
              </a:rPr>
              <a:t>New Instruction </a:t>
            </a:r>
            <a:r>
              <a:rPr lang="en-US" b="1" dirty="0" smtClean="0">
                <a:solidFill>
                  <a:schemeClr val="accent2">
                    <a:lumMod val="20000"/>
                    <a:lumOff val="80000"/>
                  </a:schemeClr>
                </a:solidFill>
              </a:rPr>
              <a:t>Notes</a:t>
            </a:r>
            <a:endParaRPr lang="en-US" b="1" dirty="0">
              <a:solidFill>
                <a:schemeClr val="accent2">
                  <a:lumMod val="20000"/>
                  <a:lumOff val="80000"/>
                </a:schemeClr>
              </a:solidFill>
            </a:endParaRPr>
          </a:p>
        </p:txBody>
      </p:sp>
    </p:spTree>
    <p:extLst>
      <p:ext uri="{BB962C8B-B14F-4D97-AF65-F5344CB8AC3E}">
        <p14:creationId xmlns="" xmlns:p14="http://schemas.microsoft.com/office/powerpoint/2010/main" val="17113296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3194015376"/>
              </p:ext>
            </p:extLst>
          </p:nvPr>
        </p:nvGraphicFramePr>
        <p:xfrm>
          <a:off x="304800" y="914400"/>
          <a:ext cx="86106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0"/>
            <a:ext cx="8229600" cy="1143000"/>
          </a:xfrm>
        </p:spPr>
        <p:txBody>
          <a:bodyPr/>
          <a:lstStyle/>
          <a:p>
            <a:r>
              <a:rPr lang="en-US" dirty="0" smtClean="0">
                <a:solidFill>
                  <a:schemeClr val="accent3">
                    <a:lumMod val="20000"/>
                    <a:lumOff val="80000"/>
                  </a:schemeClr>
                </a:solidFill>
              </a:rPr>
              <a:t>Answer/Rationale</a:t>
            </a:r>
            <a:endParaRPr lang="en-US" dirty="0">
              <a:solidFill>
                <a:schemeClr val="accent3">
                  <a:lumMod val="20000"/>
                  <a:lumOff val="80000"/>
                </a:schemeClr>
              </a:solidFill>
            </a:endParaRPr>
          </a:p>
        </p:txBody>
      </p:sp>
    </p:spTree>
    <p:extLst>
      <p:ext uri="{BB962C8B-B14F-4D97-AF65-F5344CB8AC3E}">
        <p14:creationId xmlns="" xmlns:p14="http://schemas.microsoft.com/office/powerpoint/2010/main" val="42455529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r>
              <a:rPr lang="en-US" sz="4000" dirty="0" smtClean="0"/>
              <a:t>In ICD-10-CM, what is the timeframe for coding an acute MI?</a:t>
            </a:r>
          </a:p>
          <a:p>
            <a:pPr marL="1314450" lvl="2" indent="-514350">
              <a:buFont typeface="+mj-lt"/>
              <a:buAutoNum type="alphaUcPeriod"/>
            </a:pPr>
            <a:r>
              <a:rPr lang="en-US" sz="3600" dirty="0" smtClean="0"/>
              <a:t>4 weeks</a:t>
            </a:r>
          </a:p>
          <a:p>
            <a:pPr marL="1314450" lvl="2" indent="-514350">
              <a:buFont typeface="+mj-lt"/>
              <a:buAutoNum type="alphaUcPeriod"/>
            </a:pPr>
            <a:r>
              <a:rPr lang="en-US" sz="3600" dirty="0" smtClean="0"/>
              <a:t>6 weeks</a:t>
            </a:r>
          </a:p>
          <a:p>
            <a:pPr marL="1314450" lvl="2" indent="-514350">
              <a:buFont typeface="+mj-lt"/>
              <a:buAutoNum type="alphaUcPeriod"/>
            </a:pPr>
            <a:r>
              <a:rPr lang="en-US" sz="3600" dirty="0" smtClean="0"/>
              <a:t>8 weeks</a:t>
            </a:r>
          </a:p>
          <a:p>
            <a:pPr marL="1314450" lvl="2" indent="-514350">
              <a:buFont typeface="+mj-lt"/>
              <a:buAutoNum type="alphaUcPeriod"/>
            </a:pPr>
            <a:r>
              <a:rPr lang="en-US" sz="3600" dirty="0" smtClean="0"/>
              <a:t>No limit</a:t>
            </a:r>
            <a:endParaRPr lang="en-US" sz="3600" dirty="0"/>
          </a:p>
        </p:txBody>
      </p:sp>
      <p:sp>
        <p:nvSpPr>
          <p:cNvPr id="4" name="Title 3"/>
          <p:cNvSpPr>
            <a:spLocks noGrp="1"/>
          </p:cNvSpPr>
          <p:nvPr>
            <p:ph type="title"/>
          </p:nvPr>
        </p:nvSpPr>
        <p:spPr>
          <a:xfrm>
            <a:off x="914400" y="228600"/>
            <a:ext cx="8229600" cy="1143000"/>
          </a:xfrm>
        </p:spPr>
        <p:txBody>
          <a:bodyPr/>
          <a:lstStyle/>
          <a:p>
            <a:r>
              <a:rPr lang="en-US" dirty="0" smtClean="0"/>
              <a:t>Poll Question</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8217298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 xmlns:p14="http://schemas.microsoft.com/office/powerpoint/2010/main" val="2937367124"/>
              </p:ext>
            </p:extLst>
          </p:nvPr>
        </p:nvGraphicFramePr>
        <p:xfrm>
          <a:off x="0" y="838200"/>
          <a:ext cx="92202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52400" y="0"/>
            <a:ext cx="8991600" cy="1143000"/>
          </a:xfrm>
        </p:spPr>
        <p:txBody>
          <a:bodyPr>
            <a:noAutofit/>
          </a:bodyPr>
          <a:lstStyle/>
          <a:p>
            <a:pPr algn="l"/>
            <a:r>
              <a:rPr lang="en-US" sz="3200" b="1" dirty="0" smtClean="0">
                <a:solidFill>
                  <a:schemeClr val="accent2">
                    <a:lumMod val="20000"/>
                    <a:lumOff val="80000"/>
                  </a:schemeClr>
                </a:solidFill>
              </a:rPr>
              <a:t>Chapter 14: Diseases of Genitourinary System</a:t>
            </a:r>
            <a:br>
              <a:rPr lang="en-US" sz="3200" b="1" dirty="0" smtClean="0">
                <a:solidFill>
                  <a:schemeClr val="accent2">
                    <a:lumMod val="20000"/>
                    <a:lumOff val="80000"/>
                  </a:schemeClr>
                </a:solidFill>
              </a:rPr>
            </a:br>
            <a:r>
              <a:rPr lang="en-US" sz="3200" b="1" dirty="0" smtClean="0">
                <a:solidFill>
                  <a:schemeClr val="accent2">
                    <a:lumMod val="20000"/>
                    <a:lumOff val="80000"/>
                  </a:schemeClr>
                </a:solidFill>
              </a:rPr>
              <a:t> (N00-N99)</a:t>
            </a:r>
            <a:endParaRPr lang="en-US" sz="3200" b="1" dirty="0">
              <a:solidFill>
                <a:schemeClr val="accent2">
                  <a:lumMod val="20000"/>
                  <a:lumOff val="80000"/>
                </a:schemeClr>
              </a:solidFill>
            </a:endParaRPr>
          </a:p>
        </p:txBody>
      </p:sp>
    </p:spTree>
    <p:extLst>
      <p:ext uri="{BB962C8B-B14F-4D97-AF65-F5344CB8AC3E}">
        <p14:creationId xmlns="" xmlns:p14="http://schemas.microsoft.com/office/powerpoint/2010/main" val="21486394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 xmlns:p14="http://schemas.microsoft.com/office/powerpoint/2010/main" val="971632254"/>
              </p:ext>
            </p:extLst>
          </p:nvPr>
        </p:nvGraphicFramePr>
        <p:xfrm>
          <a:off x="152400" y="990600"/>
          <a:ext cx="88392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descr="Fibrocystic disease of breast, bilateral.&#10;"/>
          <p:cNvSpPr txBox="1"/>
          <p:nvPr/>
        </p:nvSpPr>
        <p:spPr>
          <a:xfrm>
            <a:off x="152400" y="228600"/>
            <a:ext cx="8534400" cy="523220"/>
          </a:xfrm>
          <a:prstGeom prst="rect">
            <a:avLst/>
          </a:prstGeom>
          <a:noFill/>
        </p:spPr>
        <p:txBody>
          <a:bodyPr wrap="square" rtlCol="0">
            <a:spAutoFit/>
          </a:bodyPr>
          <a:lstStyle/>
          <a:p>
            <a:r>
              <a:rPr lang="en-US" sz="2800" i="1" dirty="0" smtClean="0"/>
              <a:t>Fibrocystic disease of breast, bilateral.</a:t>
            </a:r>
            <a:endParaRPr lang="en-US" sz="2800" i="1" dirty="0"/>
          </a:p>
        </p:txBody>
      </p:sp>
    </p:spTree>
    <p:extLst>
      <p:ext uri="{BB962C8B-B14F-4D97-AF65-F5344CB8AC3E}">
        <p14:creationId xmlns="" xmlns:p14="http://schemas.microsoft.com/office/powerpoint/2010/main" val="27237729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3124200"/>
            <a:ext cx="4419600" cy="4038600"/>
          </a:xfrm>
        </p:spPr>
        <p:txBody>
          <a:bodyPr>
            <a:normAutofit/>
          </a:bodyPr>
          <a:lstStyle/>
          <a:p>
            <a:pPr marL="1314450" lvl="2" indent="-514350">
              <a:buFont typeface="+mj-lt"/>
              <a:buAutoNum type="alphaUcPeriod"/>
            </a:pPr>
            <a:r>
              <a:rPr lang="en-US" sz="2800" dirty="0"/>
              <a:t>4 weeks</a:t>
            </a:r>
          </a:p>
          <a:p>
            <a:pPr marL="1314450" lvl="2" indent="-514350">
              <a:buFont typeface="+mj-lt"/>
              <a:buAutoNum type="alphaUcPeriod"/>
            </a:pPr>
            <a:r>
              <a:rPr lang="en-US" sz="2800" dirty="0"/>
              <a:t>6 weeks</a:t>
            </a:r>
          </a:p>
          <a:p>
            <a:pPr marL="1314450" lvl="2" indent="-514350">
              <a:buFont typeface="+mj-lt"/>
              <a:buAutoNum type="alphaUcPeriod"/>
            </a:pPr>
            <a:r>
              <a:rPr lang="en-US" sz="2800" dirty="0"/>
              <a:t>8 weeks</a:t>
            </a:r>
          </a:p>
          <a:p>
            <a:pPr marL="1314450" lvl="2" indent="-514350">
              <a:buFont typeface="+mj-lt"/>
              <a:buAutoNum type="alphaUcPeriod"/>
            </a:pPr>
            <a:r>
              <a:rPr lang="en-US" sz="2800" dirty="0"/>
              <a:t>No limit</a:t>
            </a:r>
          </a:p>
        </p:txBody>
      </p:sp>
      <p:sp>
        <p:nvSpPr>
          <p:cNvPr id="3" name="Rectangle 2" descr="In ICD-10-CM, what is the timeframe for coding an acute MI?&#10;"/>
          <p:cNvSpPr/>
          <p:nvPr/>
        </p:nvSpPr>
        <p:spPr>
          <a:xfrm>
            <a:off x="457200" y="1414790"/>
            <a:ext cx="8153400" cy="954107"/>
          </a:xfrm>
          <a:prstGeom prst="rect">
            <a:avLst/>
          </a:prstGeom>
        </p:spPr>
        <p:txBody>
          <a:bodyPr wrap="square">
            <a:spAutoFit/>
          </a:bodyPr>
          <a:lstStyle/>
          <a:p>
            <a:r>
              <a:rPr lang="en-US" sz="2800" dirty="0"/>
              <a:t>In ICD-10-CM, what is the timeframe for coding an acute MI?</a:t>
            </a:r>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4010490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3124200"/>
            <a:ext cx="4419600" cy="4038600"/>
          </a:xfrm>
        </p:spPr>
        <p:txBody>
          <a:bodyPr>
            <a:normAutofit/>
          </a:bodyPr>
          <a:lstStyle/>
          <a:p>
            <a:pPr marL="1314450" lvl="2" indent="-514350">
              <a:buFont typeface="+mj-lt"/>
              <a:buAutoNum type="alphaUcPeriod"/>
            </a:pPr>
            <a:r>
              <a:rPr lang="en-US" sz="2800" dirty="0"/>
              <a:t>4 weeks</a:t>
            </a:r>
          </a:p>
          <a:p>
            <a:pPr marL="1314450" lvl="2" indent="-514350">
              <a:buFont typeface="+mj-lt"/>
              <a:buAutoNum type="alphaUcPeriod"/>
            </a:pPr>
            <a:r>
              <a:rPr lang="en-US" sz="2800" dirty="0"/>
              <a:t>6 weeks</a:t>
            </a:r>
          </a:p>
          <a:p>
            <a:pPr marL="1314450" lvl="2" indent="-514350">
              <a:buFont typeface="+mj-lt"/>
              <a:buAutoNum type="alphaUcPeriod"/>
            </a:pPr>
            <a:r>
              <a:rPr lang="en-US" sz="2800" dirty="0"/>
              <a:t>8 weeks</a:t>
            </a:r>
          </a:p>
          <a:p>
            <a:pPr marL="1314450" lvl="2" indent="-514350">
              <a:buFont typeface="+mj-lt"/>
              <a:buAutoNum type="alphaUcPeriod"/>
            </a:pPr>
            <a:r>
              <a:rPr lang="en-US" sz="2800" dirty="0"/>
              <a:t>No limit</a:t>
            </a:r>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0399204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Horizontal Scroll 4" descr="&quot; &quot;"/>
          <p:cNvSpPr/>
          <p:nvPr/>
        </p:nvSpPr>
        <p:spPr>
          <a:xfrm>
            <a:off x="4495800" y="1310205"/>
            <a:ext cx="4572000" cy="41574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endParaRPr lang="en-US" sz="2700" kern="1200" dirty="0"/>
          </a:p>
        </p:txBody>
      </p:sp>
      <p:sp>
        <p:nvSpPr>
          <p:cNvPr id="4" name="Rectangle 3" descr="AHIMA ICD-10-CM Coder Training Manual, page 128&#10;"/>
          <p:cNvSpPr/>
          <p:nvPr/>
        </p:nvSpPr>
        <p:spPr>
          <a:xfrm>
            <a:off x="69338" y="6211669"/>
            <a:ext cx="4572000" cy="646331"/>
          </a:xfrm>
          <a:prstGeom prst="rect">
            <a:avLst/>
          </a:prstGeom>
        </p:spPr>
        <p:txBody>
          <a:bodyPr>
            <a:spAutoFit/>
          </a:bodyPr>
          <a:lstStyle/>
          <a:p>
            <a:r>
              <a:rPr lang="en-US" dirty="0"/>
              <a:t>AHIMA ICD-10-CM Coder Training Manual, page 128</a:t>
            </a:r>
          </a:p>
        </p:txBody>
      </p:sp>
      <p:sp>
        <p:nvSpPr>
          <p:cNvPr id="7" name="Rectangle 6" descr="Coding Case 1.103&#10;"/>
          <p:cNvSpPr/>
          <p:nvPr/>
        </p:nvSpPr>
        <p:spPr>
          <a:xfrm>
            <a:off x="38340" y="5412783"/>
            <a:ext cx="4326405" cy="7620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lvl="0" algn="ctr"/>
            <a:r>
              <a:rPr lang="en-US" sz="4000" b="1" dirty="0">
                <a:solidFill>
                  <a:schemeClr val="accent4">
                    <a:lumMod val="20000"/>
                    <a:lumOff val="80000"/>
                  </a:schemeClr>
                </a:solidFill>
                <a:effectLst>
                  <a:outerShdw blurRad="38100" dist="38100" dir="2700000" algn="tl">
                    <a:srgbClr val="000000">
                      <a:alpha val="43137"/>
                    </a:srgbClr>
                  </a:outerShdw>
                </a:effectLst>
              </a:rPr>
              <a:t>Coding Case 1.103</a:t>
            </a:r>
            <a:endParaRPr lang="en-US" sz="4000" dirty="0"/>
          </a:p>
        </p:txBody>
      </p:sp>
      <p:sp>
        <p:nvSpPr>
          <p:cNvPr id="15" name="Rectangle 14" descr="80-year-old man presented with lower abdominal pain and inability to urinate over the past 24 hours, diagnosed as acute kidney failure due to acute tubular necrosis, caused by a urinary obstruction.  The urinary obstruction was a result of the patient’s BPH.  The patient was treated with meds and the acute kidney failure was resolved prior to discharge.  The patient will require resection of the prostate but will return at a later date for surgery.  What is the correct diagnosis code(s)?&#10;"/>
          <p:cNvSpPr/>
          <p:nvPr/>
        </p:nvSpPr>
        <p:spPr>
          <a:xfrm>
            <a:off x="4495800" y="152400"/>
            <a:ext cx="4572000" cy="6684907"/>
          </a:xfrm>
          <a:prstGeom prst="rect">
            <a:avLst/>
          </a:prstGeom>
        </p:spPr>
        <p:txBody>
          <a:bodyPr>
            <a:spAutoFit/>
          </a:bodyPr>
          <a:lstStyle/>
          <a:p>
            <a:pPr lvl="0" defTabSz="1022350">
              <a:lnSpc>
                <a:spcPct val="90000"/>
              </a:lnSpc>
              <a:spcBef>
                <a:spcPct val="0"/>
              </a:spcBef>
              <a:spcAft>
                <a:spcPct val="35000"/>
              </a:spcAft>
            </a:pPr>
            <a:r>
              <a:rPr lang="en-US" sz="2800" dirty="0"/>
              <a:t>80-year-old man presented with lower abdominal pain and inability to urinate over the past 24 hours, diagnosed as acute kidney failure due to acute tubular necrosis, caused by a urinary obstruction.  The urinary obstruction was a result of the patient’s BPH.  The patient was treated with meds and the acute kidney failure was resolved prior to discharge.  The patient will require resection of the prostate but will return at a later date for surgery.  What is the correct diagnosis code(s)?</a:t>
            </a:r>
          </a:p>
        </p:txBody>
      </p:sp>
      <p:pic>
        <p:nvPicPr>
          <p:cNvPr id="2" name="Picture 1" descr="elderly man with lower abdominal pai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6565" y="152400"/>
            <a:ext cx="3385835" cy="5076214"/>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576565" y="152401"/>
            <a:ext cx="3385835" cy="5076214"/>
          </a:xfrm>
          <a:prstGeom prst="rect">
            <a:avLst/>
          </a:prstGeom>
          <a:noFill/>
          <a:ln w="571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1787401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3996494299"/>
              </p:ext>
            </p:extLst>
          </p:nvPr>
        </p:nvGraphicFramePr>
        <p:xfrm>
          <a:off x="304800" y="914400"/>
          <a:ext cx="86106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0"/>
            <a:ext cx="8229600" cy="1143000"/>
          </a:xfrm>
        </p:spPr>
        <p:txBody>
          <a:bodyPr/>
          <a:lstStyle/>
          <a:p>
            <a:r>
              <a:rPr lang="en-US" dirty="0" smtClean="0"/>
              <a:t>Answer/Rationale</a:t>
            </a:r>
            <a:endParaRPr lang="en-US" dirty="0"/>
          </a:p>
        </p:txBody>
      </p:sp>
    </p:spTree>
    <p:extLst>
      <p:ext uri="{BB962C8B-B14F-4D97-AF65-F5344CB8AC3E}">
        <p14:creationId xmlns="" xmlns:p14="http://schemas.microsoft.com/office/powerpoint/2010/main" val="33108485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descr="medical worker keying information on laptop"/>
          <p:cNvGraphicFramePr/>
          <p:nvPr>
            <p:extLst>
              <p:ext uri="{D42A27DB-BD31-4B8C-83A1-F6EECF244321}">
                <p14:modId xmlns="" xmlns:p14="http://schemas.microsoft.com/office/powerpoint/2010/main" val="1971376376"/>
              </p:ext>
            </p:extLst>
          </p:nvPr>
        </p:nvGraphicFramePr>
        <p:xfrm>
          <a:off x="228600" y="381000"/>
          <a:ext cx="87630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6312862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 xmlns:p14="http://schemas.microsoft.com/office/powerpoint/2010/main" val="1370525485"/>
              </p:ext>
            </p:extLst>
          </p:nvPr>
        </p:nvGraphicFramePr>
        <p:xfrm>
          <a:off x="381000" y="990600"/>
          <a:ext cx="8458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0"/>
            <a:ext cx="8229600" cy="914400"/>
          </a:xfrm>
        </p:spPr>
        <p:txBody>
          <a:bodyPr/>
          <a:lstStyle/>
          <a:p>
            <a:r>
              <a:rPr lang="en-US" dirty="0" smtClean="0"/>
              <a:t>References</a:t>
            </a:r>
            <a:endParaRPr lang="en-US" dirty="0"/>
          </a:p>
        </p:txBody>
      </p:sp>
    </p:spTree>
    <p:extLst>
      <p:ext uri="{BB962C8B-B14F-4D97-AF65-F5344CB8AC3E}">
        <p14:creationId xmlns="" xmlns:p14="http://schemas.microsoft.com/office/powerpoint/2010/main" val="1340685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133601"/>
            <a:ext cx="4419600" cy="4038600"/>
          </a:xfrm>
        </p:spPr>
        <p:txBody>
          <a:bodyPr>
            <a:normAutofit/>
          </a:bodyPr>
          <a:lstStyle/>
          <a:p>
            <a:pPr marL="1314450" lvl="2" indent="-514350">
              <a:buFont typeface="+mj-lt"/>
              <a:buAutoNum type="alphaUcPeriod"/>
            </a:pPr>
            <a:r>
              <a:rPr lang="en-US" sz="2800" dirty="0"/>
              <a:t>Use of laterality</a:t>
            </a:r>
          </a:p>
          <a:p>
            <a:pPr marL="1314450" lvl="2" indent="-514350">
              <a:buFont typeface="+mj-lt"/>
              <a:buAutoNum type="alphaUcPeriod"/>
            </a:pPr>
            <a:r>
              <a:rPr lang="en-US" sz="2800" dirty="0"/>
              <a:t>Greater specificity in the codes</a:t>
            </a:r>
          </a:p>
          <a:p>
            <a:pPr marL="1314450" lvl="2" indent="-514350">
              <a:buFont typeface="+mj-lt"/>
              <a:buAutoNum type="alphaUcPeriod"/>
            </a:pPr>
            <a:r>
              <a:rPr lang="en-US" sz="2800" dirty="0"/>
              <a:t>Increased use of combination codes</a:t>
            </a:r>
          </a:p>
          <a:p>
            <a:pPr marL="1314450" lvl="2" indent="-514350">
              <a:buFont typeface="+mj-lt"/>
              <a:buAutoNum type="alphaUcPeriod"/>
            </a:pPr>
            <a:r>
              <a:rPr lang="en-US" sz="2800" dirty="0"/>
              <a:t>All of the above</a:t>
            </a:r>
          </a:p>
        </p:txBody>
      </p:sp>
      <p:sp>
        <p:nvSpPr>
          <p:cNvPr id="3" name="Rectangle 2" descr="What are some of the features of ICD-10-CM?&#10;"/>
          <p:cNvSpPr/>
          <p:nvPr/>
        </p:nvSpPr>
        <p:spPr>
          <a:xfrm>
            <a:off x="457200" y="1414790"/>
            <a:ext cx="8153400" cy="584775"/>
          </a:xfrm>
          <a:prstGeom prst="rect">
            <a:avLst/>
          </a:prstGeom>
        </p:spPr>
        <p:txBody>
          <a:bodyPr wrap="square">
            <a:spAutoFit/>
          </a:bodyPr>
          <a:lstStyle/>
          <a:p>
            <a:r>
              <a:rPr lang="en-US" sz="3200" dirty="0"/>
              <a:t>What are some of the features of ICD-10-CM?</a:t>
            </a:r>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6660623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ICD-10-CM Chapters 1-7&#10;Session 1&#10;March 18, 2014&#10;10:00-11:30 a.m. EST&#10;Session 2&#10;March 20, 2014&#10;1:00-2:30 p.m. EST&#10;&#10;ICD-10-CM Chapters 8-14&#10;VISN 1-10&#10;April 15, 2014&#10;10:00-11:30 a.m. EST&#10;&#10;VISN 11-23&#10;April 17, 2014&#10;1:00-2:30 p.m. EST&#10;&#10;"/>
          <p:cNvGraphicFramePr>
            <a:graphicFrameLocks noGrp="1"/>
          </p:cNvGraphicFramePr>
          <p:nvPr>
            <p:ph idx="1"/>
            <p:extLst>
              <p:ext uri="{D42A27DB-BD31-4B8C-83A1-F6EECF244321}">
                <p14:modId xmlns="" xmlns:p14="http://schemas.microsoft.com/office/powerpoint/2010/main" val="1894122903"/>
              </p:ext>
            </p:extLst>
          </p:nvPr>
        </p:nvGraphicFramePr>
        <p:xfrm>
          <a:off x="152400" y="1066800"/>
          <a:ext cx="8839200" cy="5638800"/>
        </p:xfrm>
        <a:graphic>
          <a:graphicData uri="http://schemas.openxmlformats.org/drawingml/2006/table">
            <a:tbl>
              <a:tblPr bandRow="1">
                <a:tableStyleId>{37CE84F3-28C3-443E-9E96-99CF82512B78}</a:tableStyleId>
              </a:tblPr>
              <a:tblGrid>
                <a:gridCol w="2946400"/>
                <a:gridCol w="2946400"/>
                <a:gridCol w="2946400"/>
              </a:tblGrid>
              <a:tr h="1106347">
                <a:tc>
                  <a:txBody>
                    <a:bodyPr/>
                    <a:lstStyle/>
                    <a:p>
                      <a:r>
                        <a:rPr lang="en-US" sz="2800" b="1" dirty="0" smtClean="0"/>
                        <a:t>ICD-10-CM</a:t>
                      </a:r>
                      <a:r>
                        <a:rPr lang="en-US" sz="2800" b="1" baseline="0" dirty="0" smtClean="0"/>
                        <a:t> Chapters 1-7</a:t>
                      </a:r>
                      <a:endParaRPr lang="en-US" sz="2800" b="1" dirty="0"/>
                    </a:p>
                  </a:txBody>
                  <a:tcPr/>
                </a:tc>
                <a:tc>
                  <a:txBody>
                    <a:bodyPr/>
                    <a:lstStyle/>
                    <a:p>
                      <a:r>
                        <a:rPr lang="en-US" sz="2800" b="1" dirty="0" smtClean="0"/>
                        <a:t>Session 1</a:t>
                      </a:r>
                      <a:endParaRPr lang="en-US" sz="2800" b="1" dirty="0"/>
                    </a:p>
                  </a:txBody>
                  <a:tcPr/>
                </a:tc>
                <a:tc>
                  <a:txBody>
                    <a:bodyPr/>
                    <a:lstStyle/>
                    <a:p>
                      <a:r>
                        <a:rPr lang="en-US" sz="2800" b="1" dirty="0" smtClean="0"/>
                        <a:t>Session 2</a:t>
                      </a:r>
                      <a:endParaRPr lang="en-US" sz="2800" b="1" dirty="0"/>
                    </a:p>
                  </a:txBody>
                  <a:tcPr/>
                </a:tc>
              </a:tr>
              <a:tr h="606706">
                <a:tc>
                  <a:txBody>
                    <a:bodyPr/>
                    <a:lstStyle/>
                    <a:p>
                      <a:endParaRPr lang="en-US" sz="2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t>March 18, 2014</a:t>
                      </a:r>
                    </a:p>
                  </a:txBody>
                  <a:tcPr/>
                </a:tc>
                <a:tc>
                  <a:txBody>
                    <a:bodyPr/>
                    <a:lstStyle/>
                    <a:p>
                      <a:r>
                        <a:rPr lang="en-US" sz="2800" b="1" dirty="0" smtClean="0"/>
                        <a:t>March 20, 2014</a:t>
                      </a:r>
                      <a:endParaRPr lang="en-US" sz="2800" b="1" dirty="0"/>
                    </a:p>
                  </a:txBody>
                  <a:tcPr/>
                </a:tc>
              </a:tr>
              <a:tr h="1106347">
                <a:tc>
                  <a:txBody>
                    <a:bodyPr/>
                    <a:lstStyle/>
                    <a:p>
                      <a:endParaRPr lang="en-US" sz="2800" b="1" dirty="0"/>
                    </a:p>
                  </a:txBody>
                  <a:tcPr/>
                </a:tc>
                <a:tc>
                  <a:txBody>
                    <a:bodyPr/>
                    <a:lstStyle/>
                    <a:p>
                      <a:r>
                        <a:rPr lang="en-US" sz="2800" b="1" dirty="0" smtClean="0"/>
                        <a:t>10:00-11:30 a.m.</a:t>
                      </a:r>
                      <a:r>
                        <a:rPr lang="en-US" sz="2800" b="1" baseline="0" dirty="0" smtClean="0"/>
                        <a:t> EST</a:t>
                      </a:r>
                      <a:endParaRPr lang="en-US" sz="2800" b="1" dirty="0"/>
                    </a:p>
                  </a:txBody>
                  <a:tcPr/>
                </a:tc>
                <a:tc>
                  <a:txBody>
                    <a:bodyPr/>
                    <a:lstStyle/>
                    <a:p>
                      <a:r>
                        <a:rPr lang="en-US" sz="2800" b="1" dirty="0" smtClean="0"/>
                        <a:t>1:00-2:30 p.m.</a:t>
                      </a:r>
                      <a:r>
                        <a:rPr lang="en-US" sz="2800" b="1" baseline="0" dirty="0" smtClean="0"/>
                        <a:t> EST</a:t>
                      </a:r>
                      <a:endParaRPr lang="en-US" sz="2800" b="1" dirty="0"/>
                    </a:p>
                  </a:txBody>
                  <a:tcPr/>
                </a:tc>
              </a:tr>
              <a:tr h="1106347">
                <a:tc>
                  <a:txBody>
                    <a:bodyPr/>
                    <a:lstStyle/>
                    <a:p>
                      <a:r>
                        <a:rPr lang="en-US" sz="2800" b="1" dirty="0" smtClean="0"/>
                        <a:t>ICD-10-CM Chapters 8-14</a:t>
                      </a:r>
                      <a:endParaRPr lang="en-US" sz="2800" b="1" dirty="0"/>
                    </a:p>
                  </a:txBody>
                  <a:tcPr/>
                </a:tc>
                <a:tc>
                  <a:txBody>
                    <a:bodyPr/>
                    <a:lstStyle/>
                    <a:p>
                      <a:r>
                        <a:rPr lang="en-US" sz="2800" b="1" dirty="0" smtClean="0"/>
                        <a:t>Session 1</a:t>
                      </a:r>
                      <a:endParaRPr lang="en-US" sz="2800" b="1" dirty="0"/>
                    </a:p>
                  </a:txBody>
                  <a:tcPr/>
                </a:tc>
                <a:tc>
                  <a:txBody>
                    <a:bodyPr/>
                    <a:lstStyle/>
                    <a:p>
                      <a:r>
                        <a:rPr lang="en-US" sz="2800" b="1" dirty="0" smtClean="0"/>
                        <a:t>Session 2</a:t>
                      </a:r>
                      <a:endParaRPr lang="en-US" sz="2800" b="1" dirty="0"/>
                    </a:p>
                  </a:txBody>
                  <a:tcPr/>
                </a:tc>
              </a:tr>
              <a:tr h="606706">
                <a:tc>
                  <a:txBody>
                    <a:bodyPr/>
                    <a:lstStyle/>
                    <a:p>
                      <a:endParaRPr lang="en-US" sz="2800" b="1"/>
                    </a:p>
                  </a:txBody>
                  <a:tcPr/>
                </a:tc>
                <a:tc>
                  <a:txBody>
                    <a:bodyPr/>
                    <a:lstStyle/>
                    <a:p>
                      <a:r>
                        <a:rPr lang="en-US" sz="2800" b="1" dirty="0" smtClean="0"/>
                        <a:t>April 15, 2014</a:t>
                      </a:r>
                      <a:endParaRPr lang="en-US" sz="2800" b="1" dirty="0"/>
                    </a:p>
                  </a:txBody>
                  <a:tcPr/>
                </a:tc>
                <a:tc>
                  <a:txBody>
                    <a:bodyPr/>
                    <a:lstStyle/>
                    <a:p>
                      <a:r>
                        <a:rPr lang="en-US" sz="2800" b="1" dirty="0" smtClean="0"/>
                        <a:t>April 17, 2014</a:t>
                      </a:r>
                      <a:endParaRPr lang="en-US" sz="2800" b="1" dirty="0"/>
                    </a:p>
                  </a:txBody>
                  <a:tcPr/>
                </a:tc>
              </a:tr>
              <a:tr h="1106347">
                <a:tc>
                  <a:txBody>
                    <a:bodyPr/>
                    <a:lstStyle/>
                    <a:p>
                      <a:endParaRPr lang="en-US" sz="28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t>10:00-11:30 a.m.</a:t>
                      </a:r>
                      <a:r>
                        <a:rPr lang="en-US" sz="2800" b="1" baseline="0" dirty="0" smtClean="0"/>
                        <a:t> EST</a:t>
                      </a:r>
                      <a:endParaRPr lang="en-US" sz="28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t>1:00-2:30 p.m.</a:t>
                      </a:r>
                      <a:r>
                        <a:rPr lang="en-US" sz="2800" b="1" baseline="0" dirty="0" smtClean="0"/>
                        <a:t> EST</a:t>
                      </a:r>
                      <a:endParaRPr lang="en-US" sz="2800" b="1" dirty="0" smtClean="0"/>
                    </a:p>
                  </a:txBody>
                  <a:tcPr/>
                </a:tc>
              </a:tr>
            </a:tbl>
          </a:graphicData>
        </a:graphic>
      </p:graphicFrame>
      <p:sp>
        <p:nvSpPr>
          <p:cNvPr id="2" name="Title 1" hidden="1"/>
          <p:cNvSpPr>
            <a:spLocks noGrp="1"/>
          </p:cNvSpPr>
          <p:nvPr>
            <p:ph type="title"/>
          </p:nvPr>
        </p:nvSpPr>
        <p:spPr>
          <a:xfrm>
            <a:off x="0" y="0"/>
            <a:ext cx="9144000" cy="1143000"/>
          </a:xfrm>
        </p:spPr>
        <p:txBody>
          <a:bodyPr/>
          <a:lstStyle/>
          <a:p>
            <a:r>
              <a:rPr lang="en-US" dirty="0" smtClean="0">
                <a:solidFill>
                  <a:schemeClr val="accent2">
                    <a:lumMod val="20000"/>
                    <a:lumOff val="80000"/>
                  </a:schemeClr>
                </a:solidFill>
              </a:rPr>
              <a:t>Coding Roundtables</a:t>
            </a:r>
            <a:endParaRPr lang="en-US" dirty="0">
              <a:solidFill>
                <a:schemeClr val="accent2">
                  <a:lumMod val="20000"/>
                  <a:lumOff val="80000"/>
                </a:schemeClr>
              </a:solidFill>
            </a:endParaRPr>
          </a:p>
        </p:txBody>
      </p:sp>
    </p:spTree>
    <p:extLst>
      <p:ext uri="{BB962C8B-B14F-4D97-AF65-F5344CB8AC3E}">
        <p14:creationId xmlns="" xmlns:p14="http://schemas.microsoft.com/office/powerpoint/2010/main" val="35741184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quot; &quot;"/>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71600" y="3621088"/>
            <a:ext cx="7761288" cy="25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057400" y="2148010"/>
            <a:ext cx="7086600" cy="1143000"/>
          </a:xfrm>
        </p:spPr>
        <p:txBody>
          <a:bodyPr/>
          <a:lstStyle/>
          <a:p>
            <a:r>
              <a:rPr lang="en-US" dirty="0" smtClean="0"/>
              <a:t>Ask the Presenter</a:t>
            </a:r>
            <a:endParaRPr lang="en-US" dirty="0"/>
          </a:p>
        </p:txBody>
      </p:sp>
      <p:pic>
        <p:nvPicPr>
          <p:cNvPr id="4" name="Picture 4" descr="Image of the My VeHU Campus &quot;Ask The Presenter&quot; Icon"/>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057400" y="2130425"/>
            <a:ext cx="1143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045227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133601"/>
            <a:ext cx="4419600" cy="4038600"/>
          </a:xfrm>
        </p:spPr>
        <p:txBody>
          <a:bodyPr>
            <a:normAutofit/>
          </a:bodyPr>
          <a:lstStyle/>
          <a:p>
            <a:pPr marL="1314450" lvl="2" indent="-514350">
              <a:buFont typeface="+mj-lt"/>
              <a:buAutoNum type="alphaUcPeriod"/>
            </a:pPr>
            <a:r>
              <a:rPr lang="en-US" sz="2800" dirty="0"/>
              <a:t>Use of laterality</a:t>
            </a:r>
          </a:p>
          <a:p>
            <a:pPr marL="1314450" lvl="2" indent="-514350">
              <a:buFont typeface="+mj-lt"/>
              <a:buAutoNum type="alphaUcPeriod"/>
            </a:pPr>
            <a:r>
              <a:rPr lang="en-US" sz="2800" dirty="0"/>
              <a:t>Greater specificity in the codes</a:t>
            </a:r>
          </a:p>
          <a:p>
            <a:pPr marL="1314450" lvl="2" indent="-514350">
              <a:buFont typeface="+mj-lt"/>
              <a:buAutoNum type="alphaUcPeriod"/>
            </a:pPr>
            <a:r>
              <a:rPr lang="en-US" sz="2800" dirty="0"/>
              <a:t>Increased use of combination codes</a:t>
            </a:r>
          </a:p>
          <a:p>
            <a:pPr marL="1314450" lvl="2" indent="-514350">
              <a:buFont typeface="+mj-lt"/>
              <a:buAutoNum type="alphaUcPeriod"/>
            </a:pPr>
            <a:r>
              <a:rPr lang="en-US" sz="2800" dirty="0"/>
              <a:t>All of the above</a:t>
            </a:r>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269600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3194422926"/>
              </p:ext>
            </p:extLst>
          </p:nvPr>
        </p:nvGraphicFramePr>
        <p:xfrm>
          <a:off x="76200" y="304800"/>
          <a:ext cx="89916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957009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AHIMA ICD-10-CM Coder Training Manual, page 110&#10;"/>
          <p:cNvSpPr/>
          <p:nvPr/>
        </p:nvSpPr>
        <p:spPr>
          <a:xfrm>
            <a:off x="4267200" y="5943600"/>
            <a:ext cx="4711046" cy="707886"/>
          </a:xfrm>
          <a:prstGeom prst="rect">
            <a:avLst/>
          </a:prstGeom>
        </p:spPr>
        <p:txBody>
          <a:bodyPr wrap="square">
            <a:spAutoFit/>
          </a:bodyPr>
          <a:lstStyle/>
          <a:p>
            <a:pPr algn="r"/>
            <a:r>
              <a:rPr lang="en-US" sz="2000" dirty="0"/>
              <a:t>AHIMA ICD-10-CM Coder Training Manual, page 110</a:t>
            </a:r>
          </a:p>
        </p:txBody>
      </p:sp>
      <p:pic>
        <p:nvPicPr>
          <p:cNvPr id="5" name="Picture 4" descr="child holding both her ears"/>
          <p:cNvPicPr>
            <a:picLocks noChangeAspect="1"/>
          </p:cNvPicPr>
          <p:nvPr/>
        </p:nvPicPr>
        <p:blipFill>
          <a:blip r:embed="rId3" cstate="print">
            <a:extLst>
              <a:ext uri="{BEBA8EAE-BF5A-486C-A8C5-ECC9F3942E4B}">
                <a14:imgProps xmlns="" xmlns:a14="http://schemas.microsoft.com/office/drawing/2010/main">
                  <a14:imgLayer r:embed="rId4">
                    <a14:imgEffect>
                      <a14:backgroundRemoval t="10000" b="99412" l="8049" r="89905"/>
                    </a14:imgEffect>
                  </a14:imgLayer>
                </a14:imgProps>
              </a:ext>
              <a:ext uri="{28A0092B-C50C-407E-A947-70E740481C1C}">
                <a14:useLocalDpi xmlns="" xmlns:a14="http://schemas.microsoft.com/office/drawing/2010/main" val="0"/>
              </a:ext>
            </a:extLst>
          </a:blip>
          <a:stretch>
            <a:fillRect/>
          </a:stretch>
        </p:blipFill>
        <p:spPr>
          <a:xfrm>
            <a:off x="-381000" y="3276600"/>
            <a:ext cx="5145689" cy="3581400"/>
          </a:xfrm>
          <a:prstGeom prst="rect">
            <a:avLst/>
          </a:prstGeom>
        </p:spPr>
      </p:pic>
      <p:graphicFrame>
        <p:nvGraphicFramePr>
          <p:cNvPr id="4" name="Diagram 3"/>
          <p:cNvGraphicFramePr/>
          <p:nvPr>
            <p:extLst>
              <p:ext uri="{D42A27DB-BD31-4B8C-83A1-F6EECF244321}">
                <p14:modId xmlns="" xmlns:p14="http://schemas.microsoft.com/office/powerpoint/2010/main" val="737157821"/>
              </p:ext>
            </p:extLst>
          </p:nvPr>
        </p:nvGraphicFramePr>
        <p:xfrm>
          <a:off x="2819400" y="1371600"/>
          <a:ext cx="6096000" cy="2895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itle 1"/>
          <p:cNvSpPr>
            <a:spLocks noGrp="1"/>
          </p:cNvSpPr>
          <p:nvPr>
            <p:ph type="title"/>
          </p:nvPr>
        </p:nvSpPr>
        <p:spPr>
          <a:xfrm>
            <a:off x="457200" y="0"/>
            <a:ext cx="8229600" cy="1143000"/>
          </a:xfrm>
        </p:spPr>
        <p:txBody>
          <a:bodyPr>
            <a:normAutofit/>
          </a:bodyPr>
          <a:lstStyle/>
          <a:p>
            <a:r>
              <a:rPr lang="en-US" b="1" dirty="0" smtClean="0">
                <a:solidFill>
                  <a:schemeClr val="accent4">
                    <a:lumMod val="20000"/>
                    <a:lumOff val="80000"/>
                  </a:schemeClr>
                </a:solidFill>
                <a:effectLst>
                  <a:outerShdw blurRad="38100" dist="38100" dir="2700000" algn="tl">
                    <a:srgbClr val="000000">
                      <a:alpha val="43137"/>
                    </a:srgbClr>
                  </a:outerShdw>
                </a:effectLst>
              </a:rPr>
              <a:t>Coding Case 1.54</a:t>
            </a:r>
            <a:endParaRPr lang="en-US" b="1" dirty="0">
              <a:solidFill>
                <a:schemeClr val="accent4">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854102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quot; &quot;"/>
          <p:cNvSpPr/>
          <p:nvPr/>
        </p:nvSpPr>
        <p:spPr>
          <a:xfrm>
            <a:off x="58994" y="5143500"/>
            <a:ext cx="8953500" cy="1524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8" name="Picture 2" descr="entry for H66 Suppurative unspecified otitis media"/>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181" r="1224"/>
          <a:stretch/>
        </p:blipFill>
        <p:spPr bwMode="auto">
          <a:xfrm>
            <a:off x="152400" y="5257801"/>
            <a:ext cx="8763000" cy="1295399"/>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aphicFrame>
        <p:nvGraphicFramePr>
          <p:cNvPr id="6" name="Content Placeholder 5"/>
          <p:cNvGraphicFramePr>
            <a:graphicFrameLocks noGrp="1"/>
          </p:cNvGraphicFramePr>
          <p:nvPr>
            <p:ph idx="1"/>
            <p:extLst>
              <p:ext uri="{D42A27DB-BD31-4B8C-83A1-F6EECF244321}">
                <p14:modId xmlns="" xmlns:p14="http://schemas.microsoft.com/office/powerpoint/2010/main" val="3187011546"/>
              </p:ext>
            </p:extLst>
          </p:nvPr>
        </p:nvGraphicFramePr>
        <p:xfrm>
          <a:off x="304800" y="990600"/>
          <a:ext cx="8610600" cy="3810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a:xfrm>
            <a:off x="457200" y="0"/>
            <a:ext cx="8229600" cy="1143000"/>
          </a:xfrm>
        </p:spPr>
        <p:txBody>
          <a:bodyPr/>
          <a:lstStyle/>
          <a:p>
            <a:r>
              <a:rPr lang="en-US" dirty="0" smtClean="0">
                <a:solidFill>
                  <a:schemeClr val="accent3">
                    <a:lumMod val="40000"/>
                    <a:lumOff val="60000"/>
                  </a:schemeClr>
                </a:solidFill>
              </a:rPr>
              <a:t>Answer/Rationale</a:t>
            </a:r>
            <a:endParaRPr lang="en-US" dirty="0">
              <a:solidFill>
                <a:schemeClr val="accent3">
                  <a:lumMod val="40000"/>
                  <a:lumOff val="60000"/>
                </a:schemeClr>
              </a:solidFill>
            </a:endParaRPr>
          </a:p>
        </p:txBody>
      </p:sp>
    </p:spTree>
    <p:extLst>
      <p:ext uri="{BB962C8B-B14F-4D97-AF65-F5344CB8AC3E}">
        <p14:creationId xmlns="" xmlns:p14="http://schemas.microsoft.com/office/powerpoint/2010/main" val="2446839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13044_ICD-10 Conventions_Guidelines_06172013">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1605B9DEAE3DB4788C214FB399A502C" ma:contentTypeVersion="0" ma:contentTypeDescription="Create a new document." ma:contentTypeScope="" ma:versionID="5cf76eceae5494211bc53542964594c0">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969CB5-BA3B-4BEC-A640-623915592F2A}">
  <ds:schemaRefs>
    <ds:schemaRef ds:uri="http://schemas.microsoft.com/sharepoint/v3/contenttype/forms"/>
  </ds:schemaRefs>
</ds:datastoreItem>
</file>

<file path=customXml/itemProps2.xml><?xml version="1.0" encoding="utf-8"?>
<ds:datastoreItem xmlns:ds="http://schemas.openxmlformats.org/officeDocument/2006/customXml" ds:itemID="{43B84E5F-774A-4452-AA85-84DE55002D38}">
  <ds:schemaRefs>
    <ds:schemaRef ds:uri="http://schemas.microsoft.com/office/2006/documentManagement/types"/>
    <ds:schemaRef ds:uri="http://www.w3.org/XML/1998/namespace"/>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719D5333-C855-42BE-B589-546A3AB154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13044_ICD-10 Conventions_Guidelines_06172013</Template>
  <TotalTime>2752</TotalTime>
  <Words>9336</Words>
  <Application>Microsoft Office PowerPoint</Application>
  <PresentationFormat>On-screen Show (4:3)</PresentationFormat>
  <Paragraphs>710</Paragraphs>
  <Slides>51</Slides>
  <Notes>51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13044_ICD-10 Conventions_Guidelines_06172013</vt:lpstr>
      <vt:lpstr>ICD-10-CM Chapters 8-14</vt:lpstr>
      <vt:lpstr>Poll Question</vt:lpstr>
      <vt:lpstr>Chapter 8: Diseases of the Ear and  Mastoid Process (H60-H95) </vt:lpstr>
      <vt:lpstr>New Instruction Notes</vt:lpstr>
      <vt:lpstr>Poll Results</vt:lpstr>
      <vt:lpstr>Poll Results</vt:lpstr>
      <vt:lpstr>Slide 7</vt:lpstr>
      <vt:lpstr>Coding Case 1.54</vt:lpstr>
      <vt:lpstr>Answer/Rationale</vt:lpstr>
      <vt:lpstr>Chapter 9: Diseases of the Circulatory System (I00-I99) </vt:lpstr>
      <vt:lpstr>Coding Hypertension</vt:lpstr>
      <vt:lpstr>Acute Myocardial Infarction (AMI)</vt:lpstr>
      <vt:lpstr>Slide 13</vt:lpstr>
      <vt:lpstr>Patient is admitted with both diastolic and systolic congestive heart failure due to long history of hypertension. </vt:lpstr>
      <vt:lpstr>Coding Case 1.58</vt:lpstr>
      <vt:lpstr>Answer/Rationale</vt:lpstr>
      <vt:lpstr>Chapter 10: Diseases of the Respiratory System (J00-J99) </vt:lpstr>
      <vt:lpstr>Slide 18</vt:lpstr>
      <vt:lpstr>Slide 19</vt:lpstr>
      <vt:lpstr>Coding Case 1.72</vt:lpstr>
      <vt:lpstr>Answer/Rationale</vt:lpstr>
      <vt:lpstr>Poll Question</vt:lpstr>
      <vt:lpstr>Chapter 11: Diseases of the Digestive System (K00-K95)</vt:lpstr>
      <vt:lpstr>Slide 24</vt:lpstr>
      <vt:lpstr>Poll Results</vt:lpstr>
      <vt:lpstr>Poll Results</vt:lpstr>
      <vt:lpstr>Slide 27</vt:lpstr>
      <vt:lpstr>Answer/Rationale</vt:lpstr>
      <vt:lpstr>Chapter 12: Diseases of the Skin and Subcutaneous Tissue (L00-L99)</vt:lpstr>
      <vt:lpstr>Slide 30</vt:lpstr>
      <vt:lpstr>Coding Case 1.88</vt:lpstr>
      <vt:lpstr>Answer/Rationale</vt:lpstr>
      <vt:lpstr>Episode of Care</vt:lpstr>
      <vt:lpstr>7th Character Review</vt:lpstr>
      <vt:lpstr>Chapter 13: Diseases of the Musculoskeletal System and Connective Tissue (M00-M99) </vt:lpstr>
      <vt:lpstr>Slide 36</vt:lpstr>
      <vt:lpstr>More Changes!</vt:lpstr>
      <vt:lpstr>Slide 38</vt:lpstr>
      <vt:lpstr>Coding Case 1.98</vt:lpstr>
      <vt:lpstr>Answer/Rationale</vt:lpstr>
      <vt:lpstr>Poll Question</vt:lpstr>
      <vt:lpstr>Chapter 14: Diseases of Genitourinary System  (N00-N99)</vt:lpstr>
      <vt:lpstr>Slide 43</vt:lpstr>
      <vt:lpstr>Poll Results</vt:lpstr>
      <vt:lpstr>Poll Results</vt:lpstr>
      <vt:lpstr>Slide 46</vt:lpstr>
      <vt:lpstr>Answer/Rationale</vt:lpstr>
      <vt:lpstr>Slide 48</vt:lpstr>
      <vt:lpstr>References</vt:lpstr>
      <vt:lpstr>Coding Roundtables</vt:lpstr>
      <vt:lpstr>Ask the Presenter</vt:lpstr>
    </vt:vector>
  </TitlesOfParts>
  <Company>Dept. of Veterans Affairs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ICD-10-CM Chapters 8-14</dc:title>
  <dc:creator>VHA OIA Training Strategy</dc:creator>
  <cp:keywords>ICD-10-CM, coding,</cp:keywords>
  <cp:lastModifiedBy>Presenter</cp:lastModifiedBy>
  <cp:revision>275</cp:revision>
  <cp:lastPrinted>2013-12-17T21:22:17Z</cp:lastPrinted>
  <dcterms:created xsi:type="dcterms:W3CDTF">2013-08-07T15:10:51Z</dcterms:created>
  <dcterms:modified xsi:type="dcterms:W3CDTF">2014-02-25T21:49:31Z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0x010100B1605B9DEAE3DB4788C214FB399A502C</vt:lpwstr>
  </property>
  <property fmtid="{D5CDD505-2E9C-101B-9397-08002B2CF9AE}" pid="3" name="Language">
    <vt:lpwstr>English</vt:lpwstr>
  </property>
</Properties>
</file>