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013" r:id="rId4"/>
    <p:sldMasterId id="2147486028" r:id="rId5"/>
    <p:sldMasterId id="2147486040" r:id="rId6"/>
  </p:sldMasterIdLst>
  <p:notesMasterIdLst>
    <p:notesMasterId r:id="rId55"/>
  </p:notesMasterIdLst>
  <p:handoutMasterIdLst>
    <p:handoutMasterId r:id="rId56"/>
  </p:handoutMasterIdLst>
  <p:sldIdLst>
    <p:sldId id="259" r:id="rId7"/>
    <p:sldId id="1122" r:id="rId8"/>
    <p:sldId id="1179" r:id="rId9"/>
    <p:sldId id="1173" r:id="rId10"/>
    <p:sldId id="1116" r:id="rId11"/>
    <p:sldId id="1180" r:id="rId12"/>
    <p:sldId id="1172" r:id="rId13"/>
    <p:sldId id="1120" r:id="rId14"/>
    <p:sldId id="1121" r:id="rId15"/>
    <p:sldId id="1125" r:id="rId16"/>
    <p:sldId id="1134" r:id="rId17"/>
    <p:sldId id="1132" r:id="rId18"/>
    <p:sldId id="1133" r:id="rId19"/>
    <p:sldId id="1032" r:id="rId20"/>
    <p:sldId id="1141" r:id="rId21"/>
    <p:sldId id="1174" r:id="rId22"/>
    <p:sldId id="1148" r:id="rId23"/>
    <p:sldId id="1156" r:id="rId24"/>
    <p:sldId id="1157" r:id="rId25"/>
    <p:sldId id="1158" r:id="rId26"/>
    <p:sldId id="1182" r:id="rId27"/>
    <p:sldId id="1159" r:id="rId28"/>
    <p:sldId id="1161" r:id="rId29"/>
    <p:sldId id="1175" r:id="rId30"/>
    <p:sldId id="1184" r:id="rId31"/>
    <p:sldId id="1183" r:id="rId32"/>
    <p:sldId id="1162" r:id="rId33"/>
    <p:sldId id="1163" r:id="rId34"/>
    <p:sldId id="1164" r:id="rId35"/>
    <p:sldId id="1177" r:id="rId36"/>
    <p:sldId id="1166" r:id="rId37"/>
    <p:sldId id="1108" r:id="rId38"/>
    <p:sldId id="1152" r:id="rId39"/>
    <p:sldId id="1154" r:id="rId40"/>
    <p:sldId id="1155" r:id="rId41"/>
    <p:sldId id="1176" r:id="rId42"/>
    <p:sldId id="1169" r:id="rId43"/>
    <p:sldId id="1188" r:id="rId44"/>
    <p:sldId id="1147" r:id="rId45"/>
    <p:sldId id="1171" r:id="rId46"/>
    <p:sldId id="1187" r:id="rId47"/>
    <p:sldId id="1042" r:id="rId48"/>
    <p:sldId id="1079" r:id="rId49"/>
    <p:sldId id="1080" r:id="rId50"/>
    <p:sldId id="1082" r:id="rId51"/>
    <p:sldId id="1081" r:id="rId52"/>
    <p:sldId id="1118" r:id="rId53"/>
    <p:sldId id="1189" r:id="rId54"/>
  </p:sldIdLst>
  <p:sldSz cx="9144000" cy="6858000" type="screen4x3"/>
  <p:notesSz cx="7010400" cy="9296400"/>
  <p:defaultTextStyle>
    <a:defPPr>
      <a:defRPr lang="en-US"/>
    </a:defPPr>
    <a:lvl1pPr algn="l" rtl="0" fontAlgn="base">
      <a:spcBef>
        <a:spcPct val="0"/>
      </a:spcBef>
      <a:spcAft>
        <a:spcPct val="0"/>
      </a:spcAft>
      <a:defRPr sz="2400" b="1" kern="1200">
        <a:solidFill>
          <a:srgbClr val="1C2445"/>
        </a:solidFill>
        <a:latin typeface="Arial" charset="0"/>
        <a:ea typeface="MS PGothic" pitchFamily="34" charset="-128"/>
        <a:cs typeface="+mn-cs"/>
      </a:defRPr>
    </a:lvl1pPr>
    <a:lvl2pPr marL="457200" algn="l" rtl="0" fontAlgn="base">
      <a:spcBef>
        <a:spcPct val="0"/>
      </a:spcBef>
      <a:spcAft>
        <a:spcPct val="0"/>
      </a:spcAft>
      <a:defRPr sz="2400" b="1" kern="1200">
        <a:solidFill>
          <a:srgbClr val="1C2445"/>
        </a:solidFill>
        <a:latin typeface="Arial" charset="0"/>
        <a:ea typeface="MS PGothic" pitchFamily="34" charset="-128"/>
        <a:cs typeface="+mn-cs"/>
      </a:defRPr>
    </a:lvl2pPr>
    <a:lvl3pPr marL="914400" algn="l" rtl="0" fontAlgn="base">
      <a:spcBef>
        <a:spcPct val="0"/>
      </a:spcBef>
      <a:spcAft>
        <a:spcPct val="0"/>
      </a:spcAft>
      <a:defRPr sz="2400" b="1" kern="1200">
        <a:solidFill>
          <a:srgbClr val="1C2445"/>
        </a:solidFill>
        <a:latin typeface="Arial" charset="0"/>
        <a:ea typeface="MS PGothic" pitchFamily="34" charset="-128"/>
        <a:cs typeface="+mn-cs"/>
      </a:defRPr>
    </a:lvl3pPr>
    <a:lvl4pPr marL="1371600" algn="l" rtl="0" fontAlgn="base">
      <a:spcBef>
        <a:spcPct val="0"/>
      </a:spcBef>
      <a:spcAft>
        <a:spcPct val="0"/>
      </a:spcAft>
      <a:defRPr sz="2400" b="1" kern="1200">
        <a:solidFill>
          <a:srgbClr val="1C2445"/>
        </a:solidFill>
        <a:latin typeface="Arial" charset="0"/>
        <a:ea typeface="MS PGothic" pitchFamily="34" charset="-128"/>
        <a:cs typeface="+mn-cs"/>
      </a:defRPr>
    </a:lvl4pPr>
    <a:lvl5pPr marL="1828800" algn="l" rtl="0" fontAlgn="base">
      <a:spcBef>
        <a:spcPct val="0"/>
      </a:spcBef>
      <a:spcAft>
        <a:spcPct val="0"/>
      </a:spcAft>
      <a:defRPr sz="2400" b="1" kern="1200">
        <a:solidFill>
          <a:srgbClr val="1C2445"/>
        </a:solidFill>
        <a:latin typeface="Arial" charset="0"/>
        <a:ea typeface="MS PGothic" pitchFamily="34" charset="-128"/>
        <a:cs typeface="+mn-cs"/>
      </a:defRPr>
    </a:lvl5pPr>
    <a:lvl6pPr marL="2286000" algn="l" defTabSz="914400" rtl="0" eaLnBrk="1" latinLnBrk="0" hangingPunct="1">
      <a:defRPr sz="2400" b="1" kern="1200">
        <a:solidFill>
          <a:srgbClr val="1C2445"/>
        </a:solidFill>
        <a:latin typeface="Arial" charset="0"/>
        <a:ea typeface="MS PGothic" pitchFamily="34" charset="-128"/>
        <a:cs typeface="+mn-cs"/>
      </a:defRPr>
    </a:lvl6pPr>
    <a:lvl7pPr marL="2743200" algn="l" defTabSz="914400" rtl="0" eaLnBrk="1" latinLnBrk="0" hangingPunct="1">
      <a:defRPr sz="2400" b="1" kern="1200">
        <a:solidFill>
          <a:srgbClr val="1C2445"/>
        </a:solidFill>
        <a:latin typeface="Arial" charset="0"/>
        <a:ea typeface="MS PGothic" pitchFamily="34" charset="-128"/>
        <a:cs typeface="+mn-cs"/>
      </a:defRPr>
    </a:lvl7pPr>
    <a:lvl8pPr marL="3200400" algn="l" defTabSz="914400" rtl="0" eaLnBrk="1" latinLnBrk="0" hangingPunct="1">
      <a:defRPr sz="2400" b="1" kern="1200">
        <a:solidFill>
          <a:srgbClr val="1C2445"/>
        </a:solidFill>
        <a:latin typeface="Arial" charset="0"/>
        <a:ea typeface="MS PGothic" pitchFamily="34" charset="-128"/>
        <a:cs typeface="+mn-cs"/>
      </a:defRPr>
    </a:lvl8pPr>
    <a:lvl9pPr marL="3657600" algn="l" defTabSz="914400" rtl="0" eaLnBrk="1" latinLnBrk="0" hangingPunct="1">
      <a:defRPr sz="2400" b="1" kern="1200">
        <a:solidFill>
          <a:srgbClr val="1C2445"/>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C0504D"/>
    <a:srgbClr val="AA0806"/>
    <a:srgbClr val="F79646"/>
    <a:srgbClr val="0000FF"/>
    <a:srgbClr val="000000"/>
    <a:srgbClr val="DAEDEF"/>
    <a:srgbClr val="BBE0E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331" autoAdjust="0"/>
    <p:restoredTop sz="86423" autoAdjust="0"/>
  </p:normalViewPr>
  <p:slideViewPr>
    <p:cSldViewPr>
      <p:cViewPr>
        <p:scale>
          <a:sx n="66" d="100"/>
          <a:sy n="66" d="100"/>
        </p:scale>
        <p:origin x="-1248" y="-696"/>
      </p:cViewPr>
      <p:guideLst>
        <p:guide orient="horz" pos="7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42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B25CD-98CA-4C57-B2CF-AC0B7C10018B}" type="doc">
      <dgm:prSet loTypeId="urn:microsoft.com/office/officeart/2005/8/layout/vList2" loCatId="list" qsTypeId="urn:microsoft.com/office/officeart/2005/8/quickstyle/3d2" qsCatId="3D" csTypeId="urn:microsoft.com/office/officeart/2005/8/colors/colorful1#1" csCatId="colorful" phldr="1"/>
      <dgm:spPr/>
      <dgm:t>
        <a:bodyPr/>
        <a:lstStyle/>
        <a:p>
          <a:endParaRPr lang="en-US"/>
        </a:p>
      </dgm:t>
    </dgm:pt>
    <dgm:pt modelId="{3D34E91F-C67C-403D-B153-73FA0CDA8BB8}">
      <dgm:prSet custT="1"/>
      <dgm:spPr/>
      <dgm:t>
        <a:bodyPr/>
        <a:lstStyle/>
        <a:p>
          <a:pPr algn="ctr" rtl="0"/>
          <a:r>
            <a:rPr lang="en-US" sz="2900" dirty="0" smtClean="0"/>
            <a:t>GEMs should not be utilized as a replacement for native coding based on documentation</a:t>
          </a:r>
          <a:endParaRPr lang="en-US" sz="2900" dirty="0"/>
        </a:p>
      </dgm:t>
      <dgm:extLst>
        <a:ext uri="{E40237B7-FDA0-4F09-8148-C483321AD2D9}">
          <dgm14:cNvPr xmlns:dgm14="http://schemas.microsoft.com/office/drawing/2010/diagram" id="0" name="" descr="rounded red rectangular box with text GEMs should not be utilized as a replacement for native coding based on documentation&#10;"/>
        </a:ext>
      </dgm:extLst>
    </dgm:pt>
    <dgm:pt modelId="{0F4D1B3F-E250-4288-B200-CC675AEE5673}" type="parTrans" cxnId="{8360015C-1E73-4179-A5F3-7A21875AF186}">
      <dgm:prSet/>
      <dgm:spPr/>
      <dgm:t>
        <a:bodyPr/>
        <a:lstStyle/>
        <a:p>
          <a:pPr algn="ctr"/>
          <a:endParaRPr lang="en-US">
            <a:solidFill>
              <a:schemeClr val="tx1"/>
            </a:solidFill>
          </a:endParaRPr>
        </a:p>
      </dgm:t>
    </dgm:pt>
    <dgm:pt modelId="{4E5F32F7-A1DE-4F85-BA94-92F4D24DFA98}" type="sibTrans" cxnId="{8360015C-1E73-4179-A5F3-7A21875AF186}">
      <dgm:prSet/>
      <dgm:spPr/>
      <dgm:t>
        <a:bodyPr/>
        <a:lstStyle/>
        <a:p>
          <a:pPr algn="ctr"/>
          <a:endParaRPr lang="en-US">
            <a:solidFill>
              <a:schemeClr val="tx1"/>
            </a:solidFill>
          </a:endParaRPr>
        </a:p>
      </dgm:t>
    </dgm:pt>
    <dgm:pt modelId="{4DB464FC-4EF4-400B-A5AE-E9BA38F472D6}">
      <dgm:prSet custT="1"/>
      <dgm:spPr/>
      <dgm:t>
        <a:bodyPr/>
        <a:lstStyle/>
        <a:p>
          <a:pPr algn="ctr" rtl="0"/>
          <a:r>
            <a:rPr lang="en-US" sz="2900" dirty="0" smtClean="0"/>
            <a:t>Backward Mapping or I10 to I9 GEM can and should be used for the majority of uses</a:t>
          </a:r>
          <a:endParaRPr lang="en-US" sz="2900" dirty="0"/>
        </a:p>
      </dgm:t>
      <dgm:extLst>
        <a:ext uri="{E40237B7-FDA0-4F09-8148-C483321AD2D9}">
          <dgm14:cNvPr xmlns:dgm14="http://schemas.microsoft.com/office/drawing/2010/diagram" id="0" name="" descr="rounded green rectangular box with text Backward Mapping or I10 to I9 GEM can and should be used for the majority of uses&#10;"/>
        </a:ext>
      </dgm:extLst>
    </dgm:pt>
    <dgm:pt modelId="{3EC527B2-EC83-4542-818B-9E99F04A9C3A}" type="parTrans" cxnId="{686AC2A6-C8FD-4BBA-B096-6C0B2313AC9E}">
      <dgm:prSet/>
      <dgm:spPr/>
      <dgm:t>
        <a:bodyPr/>
        <a:lstStyle/>
        <a:p>
          <a:pPr algn="ctr"/>
          <a:endParaRPr lang="en-US">
            <a:solidFill>
              <a:schemeClr val="tx1"/>
            </a:solidFill>
          </a:endParaRPr>
        </a:p>
      </dgm:t>
    </dgm:pt>
    <dgm:pt modelId="{8BE06EE4-BD2F-476F-9B0C-D6C8C80F243A}" type="sibTrans" cxnId="{686AC2A6-C8FD-4BBA-B096-6C0B2313AC9E}">
      <dgm:prSet/>
      <dgm:spPr/>
      <dgm:t>
        <a:bodyPr/>
        <a:lstStyle/>
        <a:p>
          <a:pPr algn="ctr"/>
          <a:endParaRPr lang="en-US">
            <a:solidFill>
              <a:schemeClr val="tx1"/>
            </a:solidFill>
          </a:endParaRPr>
        </a:p>
      </dgm:t>
    </dgm:pt>
    <dgm:pt modelId="{61CBD180-0E82-4550-AA44-C953A774E2B2}">
      <dgm:prSet custT="1"/>
      <dgm:spPr/>
      <dgm:t>
        <a:bodyPr/>
        <a:lstStyle/>
        <a:p>
          <a:pPr algn="ctr" rtl="0"/>
          <a:r>
            <a:rPr lang="en-US" sz="2900" dirty="0" smtClean="0"/>
            <a:t>Reimbursement Mappings should be used as a last resort, contain generic and unspecified codes</a:t>
          </a:r>
          <a:endParaRPr lang="en-US" sz="2900" dirty="0"/>
        </a:p>
      </dgm:t>
      <dgm:extLst>
        <a:ext uri="{E40237B7-FDA0-4F09-8148-C483321AD2D9}">
          <dgm14:cNvPr xmlns:dgm14="http://schemas.microsoft.com/office/drawing/2010/diagram" id="0" name="" descr="rounded purple rectangular box with text Reimbursement Mappings should be used as a last resort, contain generic and unspecified codes&#10;"/>
        </a:ext>
      </dgm:extLst>
    </dgm:pt>
    <dgm:pt modelId="{106730B4-44AD-4817-9F04-A7E66AF80C0C}" type="parTrans" cxnId="{B03CA8F8-18A9-4A01-80EC-EB09391BAE73}">
      <dgm:prSet/>
      <dgm:spPr/>
      <dgm:t>
        <a:bodyPr/>
        <a:lstStyle/>
        <a:p>
          <a:pPr algn="ctr"/>
          <a:endParaRPr lang="en-US">
            <a:solidFill>
              <a:schemeClr val="tx1"/>
            </a:solidFill>
          </a:endParaRPr>
        </a:p>
      </dgm:t>
    </dgm:pt>
    <dgm:pt modelId="{69330791-110E-4D53-9A10-32D372FF12AE}" type="sibTrans" cxnId="{B03CA8F8-18A9-4A01-80EC-EB09391BAE73}">
      <dgm:prSet/>
      <dgm:spPr/>
      <dgm:t>
        <a:bodyPr/>
        <a:lstStyle/>
        <a:p>
          <a:pPr algn="ctr"/>
          <a:endParaRPr lang="en-US">
            <a:solidFill>
              <a:schemeClr val="tx1"/>
            </a:solidFill>
          </a:endParaRPr>
        </a:p>
      </dgm:t>
    </dgm:pt>
    <dgm:pt modelId="{10F1B75C-5CC6-46B3-99FC-D78FA4E29162}">
      <dgm:prSet custT="1"/>
      <dgm:spPr/>
      <dgm:t>
        <a:bodyPr/>
        <a:lstStyle/>
        <a:p>
          <a:pPr algn="ctr" rtl="0"/>
          <a:r>
            <a:rPr lang="en-US" sz="2900" dirty="0" smtClean="0"/>
            <a:t>GEMs can be utilized to identify specificity or additional codes that might have otherwise gone unnoticed</a:t>
          </a:r>
          <a:endParaRPr lang="en-US" sz="2900" dirty="0"/>
        </a:p>
      </dgm:t>
      <dgm:extLst>
        <a:ext uri="{E40237B7-FDA0-4F09-8148-C483321AD2D9}">
          <dgm14:cNvPr xmlns:dgm14="http://schemas.microsoft.com/office/drawing/2010/diagram" id="0" name="" descr="rounded blue rectangular box with text GEMs can be utilized to identify specificity or additional codes that might have otherwise gone unnoticed&#10;"/>
        </a:ext>
      </dgm:extLst>
    </dgm:pt>
    <dgm:pt modelId="{7F24506A-7BD1-4B44-8DF5-6D4A2AF882F1}" type="parTrans" cxnId="{954FC644-621B-4371-BBA4-19855B9ACA16}">
      <dgm:prSet/>
      <dgm:spPr/>
      <dgm:t>
        <a:bodyPr/>
        <a:lstStyle/>
        <a:p>
          <a:pPr algn="ctr"/>
          <a:endParaRPr lang="en-US">
            <a:solidFill>
              <a:schemeClr val="tx1"/>
            </a:solidFill>
          </a:endParaRPr>
        </a:p>
      </dgm:t>
    </dgm:pt>
    <dgm:pt modelId="{FBB8DABB-8219-4317-A61C-6E151186E5AB}" type="sibTrans" cxnId="{954FC644-621B-4371-BBA4-19855B9ACA16}">
      <dgm:prSet/>
      <dgm:spPr/>
      <dgm:t>
        <a:bodyPr/>
        <a:lstStyle/>
        <a:p>
          <a:pPr algn="ctr"/>
          <a:endParaRPr lang="en-US">
            <a:solidFill>
              <a:schemeClr val="tx1"/>
            </a:solidFill>
          </a:endParaRPr>
        </a:p>
      </dgm:t>
    </dgm:pt>
    <dgm:pt modelId="{B4DDC1E5-8D8C-4CCA-AA61-B59F1EB4ED7F}" type="pres">
      <dgm:prSet presAssocID="{DA0B25CD-98CA-4C57-B2CF-AC0B7C10018B}" presName="linear" presStyleCnt="0">
        <dgm:presLayoutVars>
          <dgm:animLvl val="lvl"/>
          <dgm:resizeHandles val="exact"/>
        </dgm:presLayoutVars>
      </dgm:prSet>
      <dgm:spPr/>
      <dgm:t>
        <a:bodyPr/>
        <a:lstStyle/>
        <a:p>
          <a:endParaRPr lang="en-US"/>
        </a:p>
      </dgm:t>
    </dgm:pt>
    <dgm:pt modelId="{1A23AF52-B073-44F4-A0B3-632222805EE3}" type="pres">
      <dgm:prSet presAssocID="{3D34E91F-C67C-403D-B153-73FA0CDA8BB8}" presName="parentText" presStyleLbl="node1" presStyleIdx="0" presStyleCnt="4">
        <dgm:presLayoutVars>
          <dgm:chMax val="0"/>
          <dgm:bulletEnabled val="1"/>
        </dgm:presLayoutVars>
      </dgm:prSet>
      <dgm:spPr/>
      <dgm:t>
        <a:bodyPr/>
        <a:lstStyle/>
        <a:p>
          <a:endParaRPr lang="en-US"/>
        </a:p>
      </dgm:t>
    </dgm:pt>
    <dgm:pt modelId="{D654F08E-7D39-44BA-B91C-7C5436BF4FDB}" type="pres">
      <dgm:prSet presAssocID="{4E5F32F7-A1DE-4F85-BA94-92F4D24DFA98}" presName="spacer" presStyleCnt="0"/>
      <dgm:spPr/>
    </dgm:pt>
    <dgm:pt modelId="{576A5436-2861-494F-B727-8573A502E446}" type="pres">
      <dgm:prSet presAssocID="{4DB464FC-4EF4-400B-A5AE-E9BA38F472D6}" presName="parentText" presStyleLbl="node1" presStyleIdx="1" presStyleCnt="4">
        <dgm:presLayoutVars>
          <dgm:chMax val="0"/>
          <dgm:bulletEnabled val="1"/>
        </dgm:presLayoutVars>
      </dgm:prSet>
      <dgm:spPr/>
      <dgm:t>
        <a:bodyPr/>
        <a:lstStyle/>
        <a:p>
          <a:endParaRPr lang="en-US"/>
        </a:p>
      </dgm:t>
    </dgm:pt>
    <dgm:pt modelId="{6C66DB13-E8DF-4A1F-B2EA-10EB96629029}" type="pres">
      <dgm:prSet presAssocID="{8BE06EE4-BD2F-476F-9B0C-D6C8C80F243A}" presName="spacer" presStyleCnt="0"/>
      <dgm:spPr/>
    </dgm:pt>
    <dgm:pt modelId="{BED223AF-C019-4393-8ACC-20F25D9865DC}" type="pres">
      <dgm:prSet presAssocID="{61CBD180-0E82-4550-AA44-C953A774E2B2}" presName="parentText" presStyleLbl="node1" presStyleIdx="2" presStyleCnt="4">
        <dgm:presLayoutVars>
          <dgm:chMax val="0"/>
          <dgm:bulletEnabled val="1"/>
        </dgm:presLayoutVars>
      </dgm:prSet>
      <dgm:spPr/>
      <dgm:t>
        <a:bodyPr/>
        <a:lstStyle/>
        <a:p>
          <a:endParaRPr lang="en-US"/>
        </a:p>
      </dgm:t>
    </dgm:pt>
    <dgm:pt modelId="{F4683723-5764-4701-8441-BDF3379F9AB7}" type="pres">
      <dgm:prSet presAssocID="{69330791-110E-4D53-9A10-32D372FF12AE}" presName="spacer" presStyleCnt="0"/>
      <dgm:spPr/>
    </dgm:pt>
    <dgm:pt modelId="{97F51D58-B397-4023-9930-11A62F5564CA}" type="pres">
      <dgm:prSet presAssocID="{10F1B75C-5CC6-46B3-99FC-D78FA4E29162}" presName="parentText" presStyleLbl="node1" presStyleIdx="3" presStyleCnt="4">
        <dgm:presLayoutVars>
          <dgm:chMax val="0"/>
          <dgm:bulletEnabled val="1"/>
        </dgm:presLayoutVars>
      </dgm:prSet>
      <dgm:spPr/>
      <dgm:t>
        <a:bodyPr/>
        <a:lstStyle/>
        <a:p>
          <a:endParaRPr lang="en-US"/>
        </a:p>
      </dgm:t>
    </dgm:pt>
  </dgm:ptLst>
  <dgm:cxnLst>
    <dgm:cxn modelId="{954FC644-621B-4371-BBA4-19855B9ACA16}" srcId="{DA0B25CD-98CA-4C57-B2CF-AC0B7C10018B}" destId="{10F1B75C-5CC6-46B3-99FC-D78FA4E29162}" srcOrd="3" destOrd="0" parTransId="{7F24506A-7BD1-4B44-8DF5-6D4A2AF882F1}" sibTransId="{FBB8DABB-8219-4317-A61C-6E151186E5AB}"/>
    <dgm:cxn modelId="{C2A8CA7D-91D2-40F4-A2E6-5220F53184AE}" type="presOf" srcId="{DA0B25CD-98CA-4C57-B2CF-AC0B7C10018B}" destId="{B4DDC1E5-8D8C-4CCA-AA61-B59F1EB4ED7F}" srcOrd="0" destOrd="0" presId="urn:microsoft.com/office/officeart/2005/8/layout/vList2"/>
    <dgm:cxn modelId="{8360015C-1E73-4179-A5F3-7A21875AF186}" srcId="{DA0B25CD-98CA-4C57-B2CF-AC0B7C10018B}" destId="{3D34E91F-C67C-403D-B153-73FA0CDA8BB8}" srcOrd="0" destOrd="0" parTransId="{0F4D1B3F-E250-4288-B200-CC675AEE5673}" sibTransId="{4E5F32F7-A1DE-4F85-BA94-92F4D24DFA98}"/>
    <dgm:cxn modelId="{E9731EBD-1D2D-495C-AD3E-32525761A4D3}" type="presOf" srcId="{3D34E91F-C67C-403D-B153-73FA0CDA8BB8}" destId="{1A23AF52-B073-44F4-A0B3-632222805EE3}" srcOrd="0" destOrd="0" presId="urn:microsoft.com/office/officeart/2005/8/layout/vList2"/>
    <dgm:cxn modelId="{686AC2A6-C8FD-4BBA-B096-6C0B2313AC9E}" srcId="{DA0B25CD-98CA-4C57-B2CF-AC0B7C10018B}" destId="{4DB464FC-4EF4-400B-A5AE-E9BA38F472D6}" srcOrd="1" destOrd="0" parTransId="{3EC527B2-EC83-4542-818B-9E99F04A9C3A}" sibTransId="{8BE06EE4-BD2F-476F-9B0C-D6C8C80F243A}"/>
    <dgm:cxn modelId="{B03CA8F8-18A9-4A01-80EC-EB09391BAE73}" srcId="{DA0B25CD-98CA-4C57-B2CF-AC0B7C10018B}" destId="{61CBD180-0E82-4550-AA44-C953A774E2B2}" srcOrd="2" destOrd="0" parTransId="{106730B4-44AD-4817-9F04-A7E66AF80C0C}" sibTransId="{69330791-110E-4D53-9A10-32D372FF12AE}"/>
    <dgm:cxn modelId="{634D4351-ECC9-4CC4-B158-02C26C192315}" type="presOf" srcId="{10F1B75C-5CC6-46B3-99FC-D78FA4E29162}" destId="{97F51D58-B397-4023-9930-11A62F5564CA}" srcOrd="0" destOrd="0" presId="urn:microsoft.com/office/officeart/2005/8/layout/vList2"/>
    <dgm:cxn modelId="{8DB40E8E-8D7C-4B1D-91D2-4196C0B4CD57}" type="presOf" srcId="{61CBD180-0E82-4550-AA44-C953A774E2B2}" destId="{BED223AF-C019-4393-8ACC-20F25D9865DC}" srcOrd="0" destOrd="0" presId="urn:microsoft.com/office/officeart/2005/8/layout/vList2"/>
    <dgm:cxn modelId="{EAF316C8-9118-4E89-AD1D-686F5883895C}" type="presOf" srcId="{4DB464FC-4EF4-400B-A5AE-E9BA38F472D6}" destId="{576A5436-2861-494F-B727-8573A502E446}" srcOrd="0" destOrd="0" presId="urn:microsoft.com/office/officeart/2005/8/layout/vList2"/>
    <dgm:cxn modelId="{4C62C6DD-8C2C-4EE2-9EEA-B77F7194D82A}" type="presParOf" srcId="{B4DDC1E5-8D8C-4CCA-AA61-B59F1EB4ED7F}" destId="{1A23AF52-B073-44F4-A0B3-632222805EE3}" srcOrd="0" destOrd="0" presId="urn:microsoft.com/office/officeart/2005/8/layout/vList2"/>
    <dgm:cxn modelId="{475C07E1-B0D8-4761-946A-289DA66D88C8}" type="presParOf" srcId="{B4DDC1E5-8D8C-4CCA-AA61-B59F1EB4ED7F}" destId="{D654F08E-7D39-44BA-B91C-7C5436BF4FDB}" srcOrd="1" destOrd="0" presId="urn:microsoft.com/office/officeart/2005/8/layout/vList2"/>
    <dgm:cxn modelId="{7825E7F5-3426-4281-A072-E5F39BF15F07}" type="presParOf" srcId="{B4DDC1E5-8D8C-4CCA-AA61-B59F1EB4ED7F}" destId="{576A5436-2861-494F-B727-8573A502E446}" srcOrd="2" destOrd="0" presId="urn:microsoft.com/office/officeart/2005/8/layout/vList2"/>
    <dgm:cxn modelId="{F74A0883-469E-42AD-B521-B91007CEDE6F}" type="presParOf" srcId="{B4DDC1E5-8D8C-4CCA-AA61-B59F1EB4ED7F}" destId="{6C66DB13-E8DF-4A1F-B2EA-10EB96629029}" srcOrd="3" destOrd="0" presId="urn:microsoft.com/office/officeart/2005/8/layout/vList2"/>
    <dgm:cxn modelId="{CBA30E07-21D6-4936-91D9-46E092D7EB64}" type="presParOf" srcId="{B4DDC1E5-8D8C-4CCA-AA61-B59F1EB4ED7F}" destId="{BED223AF-C019-4393-8ACC-20F25D9865DC}" srcOrd="4" destOrd="0" presId="urn:microsoft.com/office/officeart/2005/8/layout/vList2"/>
    <dgm:cxn modelId="{986EFBC6-ED31-4758-9B27-BCD701DA4D86}" type="presParOf" srcId="{B4DDC1E5-8D8C-4CCA-AA61-B59F1EB4ED7F}" destId="{F4683723-5764-4701-8441-BDF3379F9AB7}" srcOrd="5" destOrd="0" presId="urn:microsoft.com/office/officeart/2005/8/layout/vList2"/>
    <dgm:cxn modelId="{40E42DA3-AB2A-47E0-B5AF-1268BA0F5755}" type="presParOf" srcId="{B4DDC1E5-8D8C-4CCA-AA61-B59F1EB4ED7F}" destId="{97F51D58-B397-4023-9930-11A62F5564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4C2E7-55D0-4151-8FC2-559C0239E402}" type="doc">
      <dgm:prSet loTypeId="urn:microsoft.com/office/officeart/2005/8/layout/vList5" loCatId="list" qsTypeId="urn:microsoft.com/office/officeart/2005/8/quickstyle/3d1" qsCatId="3D" csTypeId="urn:microsoft.com/office/officeart/2005/8/colors/accent3_2" csCatId="accent3" phldr="1"/>
      <dgm:spPr/>
      <dgm:t>
        <a:bodyPr/>
        <a:lstStyle/>
        <a:p>
          <a:endParaRPr lang="en-US"/>
        </a:p>
      </dgm:t>
    </dgm:pt>
    <dgm:pt modelId="{FF6758B9-4527-4EC7-B7CF-E244089E0E62}">
      <dgm:prSet custT="1"/>
      <dgm:spPr/>
      <dgm:t>
        <a:bodyPr/>
        <a:lstStyle/>
        <a:p>
          <a:pPr rtl="0"/>
          <a:r>
            <a:rPr lang="en-US" sz="2800" b="0" dirty="0" smtClean="0"/>
            <a:t>One “best” for specific use</a:t>
          </a:r>
          <a:endParaRPr lang="en-US" sz="2800" b="0" dirty="0"/>
        </a:p>
      </dgm:t>
    </dgm:pt>
    <dgm:pt modelId="{FE8125B5-06C8-483A-9411-75F29286AE45}">
      <dgm:prSet custT="1"/>
      <dgm:spPr/>
      <dgm:t>
        <a:bodyPr/>
        <a:lstStyle/>
        <a:p>
          <a:pPr rtl="0"/>
          <a:r>
            <a:rPr lang="en-US" sz="2800" b="0" dirty="0" smtClean="0"/>
            <a:t>All possibilities </a:t>
          </a:r>
          <a:endParaRPr lang="en-US" sz="2800" b="0" dirty="0"/>
        </a:p>
      </dgm:t>
      <dgm:extLst>
        <a:ext uri="{E40237B7-FDA0-4F09-8148-C483321AD2D9}">
          <dgm14:cNvPr xmlns:dgm14="http://schemas.microsoft.com/office/drawing/2010/diagram" id="0" name="" descr="gray box with text General Reference Tool – CMS Outlined Use&#10;"/>
        </a:ext>
      </dgm:extLst>
    </dgm:pt>
    <dgm:pt modelId="{4B545782-D1E6-4002-96E1-8EC2B35F19A1}">
      <dgm:prSet custT="1"/>
      <dgm:spPr/>
      <dgm:t>
        <a:bodyPr/>
        <a:lstStyle/>
        <a:p>
          <a:pPr rtl="0"/>
          <a:r>
            <a:rPr lang="en-US" sz="4000" b="1" dirty="0" smtClean="0"/>
            <a:t>Desired Outcome </a:t>
          </a:r>
          <a:endParaRPr lang="en-US" sz="4000" dirty="0"/>
        </a:p>
      </dgm:t>
      <dgm:extLst>
        <a:ext uri="{E40237B7-FDA0-4F09-8148-C483321AD2D9}">
          <dgm14:cNvPr xmlns:dgm14="http://schemas.microsoft.com/office/drawing/2010/diagram" id="0" name="" descr="rounded green rectangle with text desired outcome"/>
        </a:ext>
      </dgm:extLst>
    </dgm:pt>
    <dgm:pt modelId="{1695B724-F8CB-4A77-B992-2587478EF740}" type="sibTrans" cxnId="{31019445-CE9C-4DF3-8F44-309968850362}">
      <dgm:prSet/>
      <dgm:spPr/>
      <dgm:t>
        <a:bodyPr/>
        <a:lstStyle/>
        <a:p>
          <a:endParaRPr lang="en-US"/>
        </a:p>
      </dgm:t>
    </dgm:pt>
    <dgm:pt modelId="{083DFB04-382B-4548-8B45-47ED228491E1}" type="parTrans" cxnId="{31019445-CE9C-4DF3-8F44-309968850362}">
      <dgm:prSet/>
      <dgm:spPr/>
      <dgm:t>
        <a:bodyPr/>
        <a:lstStyle/>
        <a:p>
          <a:endParaRPr lang="en-US"/>
        </a:p>
      </dgm:t>
    </dgm:pt>
    <dgm:pt modelId="{CD64A8C3-5E93-44E3-BB4D-C63452FED9B7}" type="sibTrans" cxnId="{00755411-9062-42FD-8FB6-95B4D5586630}">
      <dgm:prSet/>
      <dgm:spPr/>
      <dgm:t>
        <a:bodyPr/>
        <a:lstStyle/>
        <a:p>
          <a:endParaRPr lang="en-US"/>
        </a:p>
      </dgm:t>
    </dgm:pt>
    <dgm:pt modelId="{95C45F2C-BF86-42F0-990B-3EB144FC1AF3}" type="parTrans" cxnId="{00755411-9062-42FD-8FB6-95B4D5586630}">
      <dgm:prSet/>
      <dgm:spPr/>
      <dgm:t>
        <a:bodyPr/>
        <a:lstStyle/>
        <a:p>
          <a:endParaRPr lang="en-US"/>
        </a:p>
      </dgm:t>
    </dgm:pt>
    <dgm:pt modelId="{A0EADBB3-718D-476D-8313-001A4932D43B}" type="sibTrans" cxnId="{13E1BA25-E380-4A76-87E4-B25C5B44BC48}">
      <dgm:prSet/>
      <dgm:spPr/>
      <dgm:t>
        <a:bodyPr/>
        <a:lstStyle/>
        <a:p>
          <a:endParaRPr lang="en-US"/>
        </a:p>
      </dgm:t>
    </dgm:pt>
    <dgm:pt modelId="{3C45704D-E49F-4B47-8EDD-97BCB7649EA0}" type="parTrans" cxnId="{13E1BA25-E380-4A76-87E4-B25C5B44BC48}">
      <dgm:prSet/>
      <dgm:spPr/>
      <dgm:t>
        <a:bodyPr/>
        <a:lstStyle/>
        <a:p>
          <a:endParaRPr lang="en-US"/>
        </a:p>
      </dgm:t>
    </dgm:pt>
    <dgm:pt modelId="{EE2B5E04-6574-4B39-90D2-96D5F71AAE94}" type="pres">
      <dgm:prSet presAssocID="{4034C2E7-55D0-4151-8FC2-559C0239E402}" presName="Name0" presStyleCnt="0">
        <dgm:presLayoutVars>
          <dgm:dir/>
          <dgm:animLvl val="lvl"/>
          <dgm:resizeHandles val="exact"/>
        </dgm:presLayoutVars>
      </dgm:prSet>
      <dgm:spPr/>
      <dgm:t>
        <a:bodyPr/>
        <a:lstStyle/>
        <a:p>
          <a:endParaRPr lang="en-US"/>
        </a:p>
      </dgm:t>
    </dgm:pt>
    <dgm:pt modelId="{B4255B59-35DF-4A64-95A7-0E74182AAD66}" type="pres">
      <dgm:prSet presAssocID="{4B545782-D1E6-4002-96E1-8EC2B35F19A1}" presName="linNode" presStyleCnt="0"/>
      <dgm:spPr/>
    </dgm:pt>
    <dgm:pt modelId="{96D942A0-AC87-4305-8C67-14E280509928}" type="pres">
      <dgm:prSet presAssocID="{4B545782-D1E6-4002-96E1-8EC2B35F19A1}" presName="parentText" presStyleLbl="node1" presStyleIdx="0" presStyleCnt="1" custScaleX="107670">
        <dgm:presLayoutVars>
          <dgm:chMax val="1"/>
          <dgm:bulletEnabled val="1"/>
        </dgm:presLayoutVars>
      </dgm:prSet>
      <dgm:spPr/>
      <dgm:t>
        <a:bodyPr/>
        <a:lstStyle/>
        <a:p>
          <a:endParaRPr lang="en-US"/>
        </a:p>
      </dgm:t>
    </dgm:pt>
    <dgm:pt modelId="{2F5DE16D-53B9-45C0-9910-C56195C700A9}" type="pres">
      <dgm:prSet presAssocID="{4B545782-D1E6-4002-96E1-8EC2B35F19A1}" presName="descendantText" presStyleLbl="alignAccFollowNode1" presStyleIdx="0" presStyleCnt="1">
        <dgm:presLayoutVars>
          <dgm:bulletEnabled val="1"/>
        </dgm:presLayoutVars>
      </dgm:prSet>
      <dgm:spPr/>
      <dgm:t>
        <a:bodyPr/>
        <a:lstStyle/>
        <a:p>
          <a:endParaRPr lang="en-US"/>
        </a:p>
      </dgm:t>
    </dgm:pt>
  </dgm:ptLst>
  <dgm:cxnLst>
    <dgm:cxn modelId="{64B2574F-1A55-4A1A-BAEF-327D135B6C5E}" type="presOf" srcId="{FF6758B9-4527-4EC7-B7CF-E244089E0E62}" destId="{2F5DE16D-53B9-45C0-9910-C56195C700A9}" srcOrd="0" destOrd="1" presId="urn:microsoft.com/office/officeart/2005/8/layout/vList5"/>
    <dgm:cxn modelId="{B40436AC-6B61-48A8-A34D-BC776D0CBC3C}" type="presOf" srcId="{4B545782-D1E6-4002-96E1-8EC2B35F19A1}" destId="{96D942A0-AC87-4305-8C67-14E280509928}" srcOrd="0" destOrd="0" presId="urn:microsoft.com/office/officeart/2005/8/layout/vList5"/>
    <dgm:cxn modelId="{13E1BA25-E380-4A76-87E4-B25C5B44BC48}" srcId="{4B545782-D1E6-4002-96E1-8EC2B35F19A1}" destId="{FE8125B5-06C8-483A-9411-75F29286AE45}" srcOrd="0" destOrd="0" parTransId="{3C45704D-E49F-4B47-8EDD-97BCB7649EA0}" sibTransId="{A0EADBB3-718D-476D-8313-001A4932D43B}"/>
    <dgm:cxn modelId="{31019445-CE9C-4DF3-8F44-309968850362}" srcId="{4034C2E7-55D0-4151-8FC2-559C0239E402}" destId="{4B545782-D1E6-4002-96E1-8EC2B35F19A1}" srcOrd="0" destOrd="0" parTransId="{083DFB04-382B-4548-8B45-47ED228491E1}" sibTransId="{1695B724-F8CB-4A77-B992-2587478EF740}"/>
    <dgm:cxn modelId="{E2EA06FD-3DC9-4864-9920-86F811CB798E}" type="presOf" srcId="{FE8125B5-06C8-483A-9411-75F29286AE45}" destId="{2F5DE16D-53B9-45C0-9910-C56195C700A9}" srcOrd="0" destOrd="0" presId="urn:microsoft.com/office/officeart/2005/8/layout/vList5"/>
    <dgm:cxn modelId="{57E982EB-7070-41D7-A2F9-D4E7B8067766}" type="presOf" srcId="{4034C2E7-55D0-4151-8FC2-559C0239E402}" destId="{EE2B5E04-6574-4B39-90D2-96D5F71AAE94}" srcOrd="0" destOrd="0" presId="urn:microsoft.com/office/officeart/2005/8/layout/vList5"/>
    <dgm:cxn modelId="{00755411-9062-42FD-8FB6-95B4D5586630}" srcId="{4B545782-D1E6-4002-96E1-8EC2B35F19A1}" destId="{FF6758B9-4527-4EC7-B7CF-E244089E0E62}" srcOrd="1" destOrd="0" parTransId="{95C45F2C-BF86-42F0-990B-3EB144FC1AF3}" sibTransId="{CD64A8C3-5E93-44E3-BB4D-C63452FED9B7}"/>
    <dgm:cxn modelId="{BFA35882-7CD6-4440-A289-CE6A69AC5512}" type="presParOf" srcId="{EE2B5E04-6574-4B39-90D2-96D5F71AAE94}" destId="{B4255B59-35DF-4A64-95A7-0E74182AAD66}" srcOrd="0" destOrd="0" presId="urn:microsoft.com/office/officeart/2005/8/layout/vList5"/>
    <dgm:cxn modelId="{9CB74A50-76BB-4260-8DC0-8D08713B4DE8}" type="presParOf" srcId="{B4255B59-35DF-4A64-95A7-0E74182AAD66}" destId="{96D942A0-AC87-4305-8C67-14E280509928}" srcOrd="0" destOrd="0" presId="urn:microsoft.com/office/officeart/2005/8/layout/vList5"/>
    <dgm:cxn modelId="{3DA0BDDF-7328-424E-80E6-F5277051F484}" type="presParOf" srcId="{B4255B59-35DF-4A64-95A7-0E74182AAD66}" destId="{2F5DE16D-53B9-45C0-9910-C56195C700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B28B3-4694-45DB-8807-3B40ADCD0D89}"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E6232679-82D6-4232-B962-D687D5AC17FA}">
      <dgm:prSet custT="1"/>
      <dgm:spPr/>
      <dgm:t>
        <a:bodyPr/>
        <a:lstStyle/>
        <a:p>
          <a:pPr rtl="0"/>
          <a:r>
            <a:rPr lang="en-US" sz="2800" dirty="0" smtClean="0"/>
            <a:t>To create applied Mappings – CMS Outlined Use</a:t>
          </a:r>
          <a:endParaRPr lang="en-US" sz="2800" dirty="0"/>
        </a:p>
      </dgm:t>
      <dgm:extLst>
        <a:ext uri="{E40237B7-FDA0-4F09-8148-C483321AD2D9}">
          <dgm14:cNvPr xmlns:dgm14="http://schemas.microsoft.com/office/drawing/2010/diagram" id="0" name="" descr="rounded blue rectangle with text To create applied Mappings – CMS Outlined Use&#10;"/>
        </a:ext>
      </dgm:extLst>
    </dgm:pt>
    <dgm:pt modelId="{6B6561E2-E050-41DD-A90F-D430F57FF0FB}" type="parTrans" cxnId="{F2338458-3269-4BF8-B446-D1EE24580466}">
      <dgm:prSet/>
      <dgm:spPr/>
      <dgm:t>
        <a:bodyPr/>
        <a:lstStyle/>
        <a:p>
          <a:endParaRPr lang="en-US"/>
        </a:p>
      </dgm:t>
    </dgm:pt>
    <dgm:pt modelId="{06BE8875-B112-435C-B14B-4762BBE762D2}" type="sibTrans" cxnId="{F2338458-3269-4BF8-B446-D1EE24580466}">
      <dgm:prSet/>
      <dgm:spPr/>
      <dgm:t>
        <a:bodyPr/>
        <a:lstStyle/>
        <a:p>
          <a:endParaRPr lang="en-US"/>
        </a:p>
      </dgm:t>
    </dgm:pt>
    <dgm:pt modelId="{42DCB7B3-0CBE-48B6-AC7C-F79BC4E090FD}">
      <dgm:prSet custT="1"/>
      <dgm:spPr/>
      <dgm:t>
        <a:bodyPr/>
        <a:lstStyle/>
        <a:p>
          <a:pPr rtl="0"/>
          <a:r>
            <a:rPr lang="en-US" sz="2800" dirty="0" smtClean="0">
              <a:solidFill>
                <a:schemeClr val="bg1"/>
              </a:solidFill>
            </a:rPr>
            <a:t>Research </a:t>
          </a:r>
          <a:endParaRPr lang="en-US" sz="2800" dirty="0">
            <a:solidFill>
              <a:schemeClr val="bg1"/>
            </a:solidFill>
          </a:endParaRPr>
        </a:p>
      </dgm:t>
      <dgm:extLst>
        <a:ext uri="{E40237B7-FDA0-4F09-8148-C483321AD2D9}">
          <dgm14:cNvPr xmlns:dgm14="http://schemas.microsoft.com/office/drawing/2010/diagram" id="0" name="" descr="Research &#10;Claims adjudication &#10;Analyzing coding patterns&#10;"/>
        </a:ext>
      </dgm:extLst>
    </dgm:pt>
    <dgm:pt modelId="{37A2012E-4C71-419F-AEA7-30FCA5BCFBFB}" type="parTrans" cxnId="{22CA1D77-A59D-4154-A67C-208A56B33EA6}">
      <dgm:prSet/>
      <dgm:spPr/>
      <dgm:t>
        <a:bodyPr/>
        <a:lstStyle/>
        <a:p>
          <a:endParaRPr lang="en-US"/>
        </a:p>
      </dgm:t>
    </dgm:pt>
    <dgm:pt modelId="{026B78E9-0717-4A2D-A82E-681EB1452385}" type="sibTrans" cxnId="{22CA1D77-A59D-4154-A67C-208A56B33EA6}">
      <dgm:prSet/>
      <dgm:spPr/>
      <dgm:t>
        <a:bodyPr/>
        <a:lstStyle/>
        <a:p>
          <a:endParaRPr lang="en-US"/>
        </a:p>
      </dgm:t>
    </dgm:pt>
    <dgm:pt modelId="{84187332-EA60-446D-9721-5D42A9F61AA9}">
      <dgm:prSet custT="1"/>
      <dgm:spPr/>
      <dgm:t>
        <a:bodyPr/>
        <a:lstStyle/>
        <a:p>
          <a:pPr rtl="0"/>
          <a:r>
            <a:rPr lang="en-US" sz="2800" dirty="0" smtClean="0">
              <a:solidFill>
                <a:schemeClr val="bg1"/>
              </a:solidFill>
            </a:rPr>
            <a:t>Claims adjudication </a:t>
          </a:r>
          <a:endParaRPr lang="en-US" sz="2800" dirty="0">
            <a:solidFill>
              <a:schemeClr val="bg1"/>
            </a:solidFill>
          </a:endParaRPr>
        </a:p>
      </dgm:t>
    </dgm:pt>
    <dgm:pt modelId="{88B50E69-51FF-4E06-A0A6-2F7876889893}" type="parTrans" cxnId="{C7DFCFC6-49BE-4BF2-B564-B309946B43E1}">
      <dgm:prSet/>
      <dgm:spPr/>
      <dgm:t>
        <a:bodyPr/>
        <a:lstStyle/>
        <a:p>
          <a:endParaRPr lang="en-US"/>
        </a:p>
      </dgm:t>
    </dgm:pt>
    <dgm:pt modelId="{06ED2CBD-5744-4E5C-91BD-1B7C38C08608}" type="sibTrans" cxnId="{C7DFCFC6-49BE-4BF2-B564-B309946B43E1}">
      <dgm:prSet/>
      <dgm:spPr/>
      <dgm:t>
        <a:bodyPr/>
        <a:lstStyle/>
        <a:p>
          <a:endParaRPr lang="en-US"/>
        </a:p>
      </dgm:t>
    </dgm:pt>
    <dgm:pt modelId="{A4432AE4-8EF1-4CE2-9EE8-D1142E19D87C}">
      <dgm:prSet custT="1"/>
      <dgm:spPr/>
      <dgm:t>
        <a:bodyPr/>
        <a:lstStyle/>
        <a:p>
          <a:pPr rtl="0"/>
          <a:r>
            <a:rPr lang="en-US" sz="2800" dirty="0" smtClean="0">
              <a:solidFill>
                <a:schemeClr val="bg1"/>
              </a:solidFill>
            </a:rPr>
            <a:t>Analyzing coding patterns</a:t>
          </a:r>
          <a:endParaRPr lang="en-US" sz="2800" dirty="0">
            <a:solidFill>
              <a:schemeClr val="bg1"/>
            </a:solidFill>
          </a:endParaRPr>
        </a:p>
      </dgm:t>
    </dgm:pt>
    <dgm:pt modelId="{6FFD62D6-D2E6-477E-A9B9-7B5D537C68F6}" type="parTrans" cxnId="{F320693B-FE80-4498-8267-146E5B666CA1}">
      <dgm:prSet/>
      <dgm:spPr/>
      <dgm:t>
        <a:bodyPr/>
        <a:lstStyle/>
        <a:p>
          <a:endParaRPr lang="en-US"/>
        </a:p>
      </dgm:t>
    </dgm:pt>
    <dgm:pt modelId="{490EA408-3BC0-42B0-A8F3-BAA56A98A512}" type="sibTrans" cxnId="{F320693B-FE80-4498-8267-146E5B666CA1}">
      <dgm:prSet/>
      <dgm:spPr/>
      <dgm:t>
        <a:bodyPr/>
        <a:lstStyle/>
        <a:p>
          <a:endParaRPr lang="en-US"/>
        </a:p>
      </dgm:t>
    </dgm:pt>
    <dgm:pt modelId="{E76FDC20-DE60-4E3E-BBB4-333612F122C7}">
      <dgm:prSet custT="1"/>
      <dgm:spPr/>
      <dgm:t>
        <a:bodyPr/>
        <a:lstStyle/>
        <a:p>
          <a:pPr rtl="0"/>
          <a:r>
            <a:rPr lang="en-US" sz="2800" dirty="0" smtClean="0"/>
            <a:t>Historical Data for comparison – CMS Outlined Use</a:t>
          </a:r>
          <a:endParaRPr lang="en-US" sz="2800" dirty="0"/>
        </a:p>
      </dgm:t>
      <dgm:extLst>
        <a:ext uri="{E40237B7-FDA0-4F09-8148-C483321AD2D9}">
          <dgm14:cNvPr xmlns:dgm14="http://schemas.microsoft.com/office/drawing/2010/diagram" id="0" name="" descr="rounded blue rectangle with text Historical Data for comparison – CMS Outlined Use&#10;"/>
        </a:ext>
      </dgm:extLst>
    </dgm:pt>
    <dgm:pt modelId="{43410A63-CCE0-4340-9C2A-7D66087DD4E1}" type="parTrans" cxnId="{1D34D8F1-EE2D-4CB6-A900-4B1735A1C176}">
      <dgm:prSet/>
      <dgm:spPr/>
      <dgm:t>
        <a:bodyPr/>
        <a:lstStyle/>
        <a:p>
          <a:endParaRPr lang="en-US"/>
        </a:p>
      </dgm:t>
    </dgm:pt>
    <dgm:pt modelId="{7B627ADF-EF8B-47AC-95CF-9AE23DC5E11B}" type="sibTrans" cxnId="{1D34D8F1-EE2D-4CB6-A900-4B1735A1C176}">
      <dgm:prSet/>
      <dgm:spPr/>
      <dgm:t>
        <a:bodyPr/>
        <a:lstStyle/>
        <a:p>
          <a:endParaRPr lang="en-US"/>
        </a:p>
      </dgm:t>
    </dgm:pt>
    <dgm:pt modelId="{154993F2-ACA6-4C17-ADB4-2E6B637E9121}">
      <dgm:prSet custT="1"/>
      <dgm:spPr/>
      <dgm:t>
        <a:bodyPr/>
        <a:lstStyle/>
        <a:p>
          <a:pPr rtl="0"/>
          <a:r>
            <a:rPr lang="en-US" sz="2800" dirty="0" smtClean="0"/>
            <a:t>Test records – CMS Outlined Use</a:t>
          </a:r>
          <a:endParaRPr lang="en-US" sz="2800" dirty="0"/>
        </a:p>
      </dgm:t>
      <dgm:extLst>
        <a:ext uri="{E40237B7-FDA0-4F09-8148-C483321AD2D9}">
          <dgm14:cNvPr xmlns:dgm14="http://schemas.microsoft.com/office/drawing/2010/diagram" id="0" name="" descr="rounded blue rectangle with text Test records – CMS Outlined Use&#10;"/>
        </a:ext>
      </dgm:extLst>
    </dgm:pt>
    <dgm:pt modelId="{10A037CF-261F-4736-B9F0-6A9D3680A154}" type="parTrans" cxnId="{6441D22E-904E-4659-8E8B-76B88C4E8F96}">
      <dgm:prSet/>
      <dgm:spPr/>
      <dgm:t>
        <a:bodyPr/>
        <a:lstStyle/>
        <a:p>
          <a:endParaRPr lang="en-US"/>
        </a:p>
      </dgm:t>
    </dgm:pt>
    <dgm:pt modelId="{B16D291B-72A8-4088-A076-737ABAD1E300}" type="sibTrans" cxnId="{6441D22E-904E-4659-8E8B-76B88C4E8F96}">
      <dgm:prSet/>
      <dgm:spPr/>
      <dgm:t>
        <a:bodyPr/>
        <a:lstStyle/>
        <a:p>
          <a:endParaRPr lang="en-US"/>
        </a:p>
      </dgm:t>
    </dgm:pt>
    <dgm:pt modelId="{C67BC14B-B89B-49FB-86BC-5CD48D778670}">
      <dgm:prSet custT="1"/>
      <dgm:spPr/>
      <dgm:t>
        <a:bodyPr/>
        <a:lstStyle/>
        <a:p>
          <a:pPr rtl="0"/>
          <a:r>
            <a:rPr lang="en-US" sz="2800" dirty="0" smtClean="0"/>
            <a:t>General Reference Tool – CMS Outlined Use</a:t>
          </a:r>
          <a:endParaRPr lang="en-US" sz="2800" dirty="0"/>
        </a:p>
      </dgm:t>
      <dgm:extLst>
        <a:ext uri="{E40237B7-FDA0-4F09-8148-C483321AD2D9}">
          <dgm14:cNvPr xmlns:dgm14="http://schemas.microsoft.com/office/drawing/2010/diagram" id="0" name="" descr="rounded blue rectangle with text General Reference Tool – CMS Outlined Use&#10;"/>
        </a:ext>
      </dgm:extLst>
    </dgm:pt>
    <dgm:pt modelId="{5F1BF24E-4AC0-4EF5-879C-1B7A6435FC6D}" type="parTrans" cxnId="{8FEF69BE-5CD0-4C8B-8965-7C6B90AA7951}">
      <dgm:prSet/>
      <dgm:spPr/>
      <dgm:t>
        <a:bodyPr/>
        <a:lstStyle/>
        <a:p>
          <a:endParaRPr lang="en-US"/>
        </a:p>
      </dgm:t>
    </dgm:pt>
    <dgm:pt modelId="{7858C248-C7A7-4269-9708-F48BD1E60D5A}" type="sibTrans" cxnId="{8FEF69BE-5CD0-4C8B-8965-7C6B90AA7951}">
      <dgm:prSet/>
      <dgm:spPr/>
      <dgm:t>
        <a:bodyPr/>
        <a:lstStyle/>
        <a:p>
          <a:endParaRPr lang="en-US"/>
        </a:p>
      </dgm:t>
    </dgm:pt>
    <dgm:pt modelId="{C68509A7-775D-4CBF-A782-3A4AEA661D21}" type="pres">
      <dgm:prSet presAssocID="{4DCB28B3-4694-45DB-8807-3B40ADCD0D89}" presName="linear" presStyleCnt="0">
        <dgm:presLayoutVars>
          <dgm:animLvl val="lvl"/>
          <dgm:resizeHandles val="exact"/>
        </dgm:presLayoutVars>
      </dgm:prSet>
      <dgm:spPr/>
      <dgm:t>
        <a:bodyPr/>
        <a:lstStyle/>
        <a:p>
          <a:endParaRPr lang="en-US"/>
        </a:p>
      </dgm:t>
    </dgm:pt>
    <dgm:pt modelId="{F5D3A074-5381-4373-B8B2-265FD9D30BAB}" type="pres">
      <dgm:prSet presAssocID="{E6232679-82D6-4232-B962-D687D5AC17FA}" presName="parentText" presStyleLbl="node1" presStyleIdx="0" presStyleCnt="4">
        <dgm:presLayoutVars>
          <dgm:chMax val="0"/>
          <dgm:bulletEnabled val="1"/>
        </dgm:presLayoutVars>
      </dgm:prSet>
      <dgm:spPr/>
      <dgm:t>
        <a:bodyPr/>
        <a:lstStyle/>
        <a:p>
          <a:endParaRPr lang="en-US"/>
        </a:p>
      </dgm:t>
    </dgm:pt>
    <dgm:pt modelId="{A4F75F90-050B-4EA6-97AF-8E7460173C22}" type="pres">
      <dgm:prSet presAssocID="{E6232679-82D6-4232-B962-D687D5AC17FA}" presName="childText" presStyleLbl="revTx" presStyleIdx="0" presStyleCnt="1">
        <dgm:presLayoutVars>
          <dgm:bulletEnabled val="1"/>
        </dgm:presLayoutVars>
      </dgm:prSet>
      <dgm:spPr/>
      <dgm:t>
        <a:bodyPr/>
        <a:lstStyle/>
        <a:p>
          <a:endParaRPr lang="en-US"/>
        </a:p>
      </dgm:t>
    </dgm:pt>
    <dgm:pt modelId="{16BEF97E-990B-49D9-891A-6FBE92BB7DF2}" type="pres">
      <dgm:prSet presAssocID="{E76FDC20-DE60-4E3E-BBB4-333612F122C7}" presName="parentText" presStyleLbl="node1" presStyleIdx="1" presStyleCnt="4">
        <dgm:presLayoutVars>
          <dgm:chMax val="0"/>
          <dgm:bulletEnabled val="1"/>
        </dgm:presLayoutVars>
      </dgm:prSet>
      <dgm:spPr/>
      <dgm:t>
        <a:bodyPr/>
        <a:lstStyle/>
        <a:p>
          <a:endParaRPr lang="en-US"/>
        </a:p>
      </dgm:t>
    </dgm:pt>
    <dgm:pt modelId="{273F0E91-8EFC-41CF-8956-7C36ECA9E5F7}" type="pres">
      <dgm:prSet presAssocID="{7B627ADF-EF8B-47AC-95CF-9AE23DC5E11B}" presName="spacer" presStyleCnt="0"/>
      <dgm:spPr/>
    </dgm:pt>
    <dgm:pt modelId="{A19F0A65-E7F9-4BA2-97BF-3633E7FE272E}" type="pres">
      <dgm:prSet presAssocID="{154993F2-ACA6-4C17-ADB4-2E6B637E9121}" presName="parentText" presStyleLbl="node1" presStyleIdx="2" presStyleCnt="4">
        <dgm:presLayoutVars>
          <dgm:chMax val="0"/>
          <dgm:bulletEnabled val="1"/>
        </dgm:presLayoutVars>
      </dgm:prSet>
      <dgm:spPr/>
      <dgm:t>
        <a:bodyPr/>
        <a:lstStyle/>
        <a:p>
          <a:endParaRPr lang="en-US"/>
        </a:p>
      </dgm:t>
    </dgm:pt>
    <dgm:pt modelId="{226503E1-3910-4E64-B113-2DD8B48CC4C0}" type="pres">
      <dgm:prSet presAssocID="{B16D291B-72A8-4088-A076-737ABAD1E300}" presName="spacer" presStyleCnt="0"/>
      <dgm:spPr/>
    </dgm:pt>
    <dgm:pt modelId="{63D130B9-799F-4C13-B399-45DB35F13F81}" type="pres">
      <dgm:prSet presAssocID="{C67BC14B-B89B-49FB-86BC-5CD48D778670}" presName="parentText" presStyleLbl="node1" presStyleIdx="3" presStyleCnt="4">
        <dgm:presLayoutVars>
          <dgm:chMax val="0"/>
          <dgm:bulletEnabled val="1"/>
        </dgm:presLayoutVars>
      </dgm:prSet>
      <dgm:spPr/>
      <dgm:t>
        <a:bodyPr/>
        <a:lstStyle/>
        <a:p>
          <a:endParaRPr lang="en-US"/>
        </a:p>
      </dgm:t>
    </dgm:pt>
  </dgm:ptLst>
  <dgm:cxnLst>
    <dgm:cxn modelId="{1D34D8F1-EE2D-4CB6-A900-4B1735A1C176}" srcId="{4DCB28B3-4694-45DB-8807-3B40ADCD0D89}" destId="{E76FDC20-DE60-4E3E-BBB4-333612F122C7}" srcOrd="1" destOrd="0" parTransId="{43410A63-CCE0-4340-9C2A-7D66087DD4E1}" sibTransId="{7B627ADF-EF8B-47AC-95CF-9AE23DC5E11B}"/>
    <dgm:cxn modelId="{8FEF69BE-5CD0-4C8B-8965-7C6B90AA7951}" srcId="{4DCB28B3-4694-45DB-8807-3B40ADCD0D89}" destId="{C67BC14B-B89B-49FB-86BC-5CD48D778670}" srcOrd="3" destOrd="0" parTransId="{5F1BF24E-4AC0-4EF5-879C-1B7A6435FC6D}" sibTransId="{7858C248-C7A7-4269-9708-F48BD1E60D5A}"/>
    <dgm:cxn modelId="{F320693B-FE80-4498-8267-146E5B666CA1}" srcId="{E6232679-82D6-4232-B962-D687D5AC17FA}" destId="{A4432AE4-8EF1-4CE2-9EE8-D1142E19D87C}" srcOrd="2" destOrd="0" parTransId="{6FFD62D6-D2E6-477E-A9B9-7B5D537C68F6}" sibTransId="{490EA408-3BC0-42B0-A8F3-BAA56A98A512}"/>
    <dgm:cxn modelId="{E7B1F029-5D9F-4072-A8DF-7AA7CFCD3B21}" type="presOf" srcId="{C67BC14B-B89B-49FB-86BC-5CD48D778670}" destId="{63D130B9-799F-4C13-B399-45DB35F13F81}" srcOrd="0" destOrd="0" presId="urn:microsoft.com/office/officeart/2005/8/layout/vList2"/>
    <dgm:cxn modelId="{656659F7-E5C2-4F1E-88DD-9ED7608FF1F5}" type="presOf" srcId="{84187332-EA60-446D-9721-5D42A9F61AA9}" destId="{A4F75F90-050B-4EA6-97AF-8E7460173C22}" srcOrd="0" destOrd="1" presId="urn:microsoft.com/office/officeart/2005/8/layout/vList2"/>
    <dgm:cxn modelId="{5EF5292A-1490-4493-96F0-3B765F0474A7}" type="presOf" srcId="{E6232679-82D6-4232-B962-D687D5AC17FA}" destId="{F5D3A074-5381-4373-B8B2-265FD9D30BAB}" srcOrd="0" destOrd="0" presId="urn:microsoft.com/office/officeart/2005/8/layout/vList2"/>
    <dgm:cxn modelId="{5B87B78F-F33B-4F8A-815E-D02B370C2B02}" type="presOf" srcId="{42DCB7B3-0CBE-48B6-AC7C-F79BC4E090FD}" destId="{A4F75F90-050B-4EA6-97AF-8E7460173C22}" srcOrd="0" destOrd="0" presId="urn:microsoft.com/office/officeart/2005/8/layout/vList2"/>
    <dgm:cxn modelId="{5C507B00-EDC4-48C9-984D-300FFDFBD9AA}" type="presOf" srcId="{4DCB28B3-4694-45DB-8807-3B40ADCD0D89}" destId="{C68509A7-775D-4CBF-A782-3A4AEA661D21}" srcOrd="0" destOrd="0" presId="urn:microsoft.com/office/officeart/2005/8/layout/vList2"/>
    <dgm:cxn modelId="{F2338458-3269-4BF8-B446-D1EE24580466}" srcId="{4DCB28B3-4694-45DB-8807-3B40ADCD0D89}" destId="{E6232679-82D6-4232-B962-D687D5AC17FA}" srcOrd="0" destOrd="0" parTransId="{6B6561E2-E050-41DD-A90F-D430F57FF0FB}" sibTransId="{06BE8875-B112-435C-B14B-4762BBE762D2}"/>
    <dgm:cxn modelId="{C7DFCFC6-49BE-4BF2-B564-B309946B43E1}" srcId="{E6232679-82D6-4232-B962-D687D5AC17FA}" destId="{84187332-EA60-446D-9721-5D42A9F61AA9}" srcOrd="1" destOrd="0" parTransId="{88B50E69-51FF-4E06-A0A6-2F7876889893}" sibTransId="{06ED2CBD-5744-4E5C-91BD-1B7C38C08608}"/>
    <dgm:cxn modelId="{6441D22E-904E-4659-8E8B-76B88C4E8F96}" srcId="{4DCB28B3-4694-45DB-8807-3B40ADCD0D89}" destId="{154993F2-ACA6-4C17-ADB4-2E6B637E9121}" srcOrd="2" destOrd="0" parTransId="{10A037CF-261F-4736-B9F0-6A9D3680A154}" sibTransId="{B16D291B-72A8-4088-A076-737ABAD1E300}"/>
    <dgm:cxn modelId="{22CA1D77-A59D-4154-A67C-208A56B33EA6}" srcId="{E6232679-82D6-4232-B962-D687D5AC17FA}" destId="{42DCB7B3-0CBE-48B6-AC7C-F79BC4E090FD}" srcOrd="0" destOrd="0" parTransId="{37A2012E-4C71-419F-AEA7-30FCA5BCFBFB}" sibTransId="{026B78E9-0717-4A2D-A82E-681EB1452385}"/>
    <dgm:cxn modelId="{5515D4C8-6830-4720-A1C4-E643537B7251}" type="presOf" srcId="{E76FDC20-DE60-4E3E-BBB4-333612F122C7}" destId="{16BEF97E-990B-49D9-891A-6FBE92BB7DF2}" srcOrd="0" destOrd="0" presId="urn:microsoft.com/office/officeart/2005/8/layout/vList2"/>
    <dgm:cxn modelId="{3F68070F-7003-400B-B7BF-6BCE59FD19D1}" type="presOf" srcId="{154993F2-ACA6-4C17-ADB4-2E6B637E9121}" destId="{A19F0A65-E7F9-4BA2-97BF-3633E7FE272E}" srcOrd="0" destOrd="0" presId="urn:microsoft.com/office/officeart/2005/8/layout/vList2"/>
    <dgm:cxn modelId="{CE72640F-313A-44A8-9398-FB68F4C02B28}" type="presOf" srcId="{A4432AE4-8EF1-4CE2-9EE8-D1142E19D87C}" destId="{A4F75F90-050B-4EA6-97AF-8E7460173C22}" srcOrd="0" destOrd="2" presId="urn:microsoft.com/office/officeart/2005/8/layout/vList2"/>
    <dgm:cxn modelId="{C8A5C385-18C8-49F5-99AA-173119F69D87}" type="presParOf" srcId="{C68509A7-775D-4CBF-A782-3A4AEA661D21}" destId="{F5D3A074-5381-4373-B8B2-265FD9D30BAB}" srcOrd="0" destOrd="0" presId="urn:microsoft.com/office/officeart/2005/8/layout/vList2"/>
    <dgm:cxn modelId="{D9D73EEC-CF81-4B82-B08C-E2FC3AA74FA9}" type="presParOf" srcId="{C68509A7-775D-4CBF-A782-3A4AEA661D21}" destId="{A4F75F90-050B-4EA6-97AF-8E7460173C22}" srcOrd="1" destOrd="0" presId="urn:microsoft.com/office/officeart/2005/8/layout/vList2"/>
    <dgm:cxn modelId="{35A418DF-E7EE-4BCE-906A-4D22B426CA68}" type="presParOf" srcId="{C68509A7-775D-4CBF-A782-3A4AEA661D21}" destId="{16BEF97E-990B-49D9-891A-6FBE92BB7DF2}" srcOrd="2" destOrd="0" presId="urn:microsoft.com/office/officeart/2005/8/layout/vList2"/>
    <dgm:cxn modelId="{FEFA9E02-8402-493E-A986-F0F050047BB7}" type="presParOf" srcId="{C68509A7-775D-4CBF-A782-3A4AEA661D21}" destId="{273F0E91-8EFC-41CF-8956-7C36ECA9E5F7}" srcOrd="3" destOrd="0" presId="urn:microsoft.com/office/officeart/2005/8/layout/vList2"/>
    <dgm:cxn modelId="{70E3CF3C-8E78-4C76-A975-0E04BB331B18}" type="presParOf" srcId="{C68509A7-775D-4CBF-A782-3A4AEA661D21}" destId="{A19F0A65-E7F9-4BA2-97BF-3633E7FE272E}" srcOrd="4" destOrd="0" presId="urn:microsoft.com/office/officeart/2005/8/layout/vList2"/>
    <dgm:cxn modelId="{6FA2DDC1-4F65-426F-BF47-A8D37855ED81}" type="presParOf" srcId="{C68509A7-775D-4CBF-A782-3A4AEA661D21}" destId="{226503E1-3910-4E64-B113-2DD8B48CC4C0}" srcOrd="5" destOrd="0" presId="urn:microsoft.com/office/officeart/2005/8/layout/vList2"/>
    <dgm:cxn modelId="{E8026349-2FC4-4281-A057-E58322735522}" type="presParOf" srcId="{C68509A7-775D-4CBF-A782-3A4AEA661D21}" destId="{63D130B9-799F-4C13-B399-45DB35F13F81}"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AB489-2FF9-4ACC-B645-C012ADE77F6E}" type="doc">
      <dgm:prSet loTypeId="urn:microsoft.com/office/officeart/2005/8/layout/radial4" loCatId="relationship" qsTypeId="urn:microsoft.com/office/officeart/2005/8/quickstyle/simple5" qsCatId="simple" csTypeId="urn:microsoft.com/office/officeart/2005/8/colors/accent3_2" csCatId="accent3" phldr="1"/>
      <dgm:spPr/>
      <dgm:t>
        <a:bodyPr/>
        <a:lstStyle/>
        <a:p>
          <a:endParaRPr lang="en-US"/>
        </a:p>
      </dgm:t>
    </dgm:pt>
    <dgm:pt modelId="{DC69AE1A-852B-4407-973D-1A2E5A86102A}">
      <dgm:prSet phldrT="[Text]" custT="1"/>
      <dgm:spPr/>
      <dgm:t>
        <a:bodyPr/>
        <a:lstStyle/>
        <a:p>
          <a:r>
            <a:rPr lang="en-US" sz="2800" b="1" dirty="0" smtClean="0"/>
            <a:t>Type 1 diabetes mellitus with unspecified diabetic retinopathy with macular edema E10.311</a:t>
          </a:r>
          <a:endParaRPr lang="en-US" sz="2800" b="1" dirty="0"/>
        </a:p>
      </dgm:t>
      <dgm:extLst>
        <a:ext uri="{E40237B7-FDA0-4F09-8148-C483321AD2D9}">
          <dgm14:cNvPr xmlns:dgm14="http://schemas.microsoft.com/office/drawing/2010/diagram" id="0" name="" descr="green oval with text Type 1 diabetes mellitus with unspecified diabetic retinopathy with macular edema E10.311&#10;"/>
        </a:ext>
      </dgm:extLst>
    </dgm:pt>
    <dgm:pt modelId="{E25DE903-8983-493A-BDBB-9EECDB7A9DCF}" type="parTrans" cxnId="{3E24A549-9D52-45CB-B673-1EC69D588F62}">
      <dgm:prSet/>
      <dgm:spPr/>
      <dgm:t>
        <a:bodyPr/>
        <a:lstStyle/>
        <a:p>
          <a:endParaRPr lang="en-US"/>
        </a:p>
      </dgm:t>
    </dgm:pt>
    <dgm:pt modelId="{037CDD18-A26F-496E-9F4D-B00AECD24CC2}" type="sibTrans" cxnId="{3E24A549-9D52-45CB-B673-1EC69D588F62}">
      <dgm:prSet/>
      <dgm:spPr/>
      <dgm:t>
        <a:bodyPr/>
        <a:lstStyle/>
        <a:p>
          <a:endParaRPr lang="en-US"/>
        </a:p>
      </dgm:t>
    </dgm:pt>
    <dgm:pt modelId="{ABAD63E8-073F-48DB-A4CB-1CF5688C222D}">
      <dgm:prSet phldrT="[Text]" custT="1"/>
      <dgm:spPr/>
      <dgm:t>
        <a:bodyPr/>
        <a:lstStyle/>
        <a:p>
          <a:r>
            <a:rPr lang="en-US" sz="2800" dirty="0" smtClean="0"/>
            <a:t>Diabetes with ophthalmic manifestation 250.51</a:t>
          </a:r>
          <a:endParaRPr lang="en-US" sz="2800" dirty="0"/>
        </a:p>
      </dgm:t>
      <dgm:extLst>
        <a:ext uri="{E40237B7-FDA0-4F09-8148-C483321AD2D9}">
          <dgm14:cNvPr xmlns:dgm14="http://schemas.microsoft.com/office/drawing/2010/diagram" id="0" name="" descr="rounded green box with text Diabetes with ophthalmic manifestation 250.51&#10;"/>
        </a:ext>
      </dgm:extLst>
    </dgm:pt>
    <dgm:pt modelId="{CC282BB9-CABE-4336-ACD4-A5B0FBA8B234}" type="parTrans" cxnId="{9B3FB7B3-9AD1-444A-B8A6-C513C12D1959}">
      <dgm:prSet/>
      <dgm:spPr/>
      <dgm:t>
        <a:bodyPr/>
        <a:lstStyle/>
        <a:p>
          <a:endParaRPr lang="en-US"/>
        </a:p>
      </dgm:t>
      <dgm:extLst>
        <a:ext uri="{E40237B7-FDA0-4F09-8148-C483321AD2D9}">
          <dgm14:cNvPr xmlns:dgm14="http://schemas.microsoft.com/office/drawing/2010/diagram" id="0" name="" descr="green arrow"/>
        </a:ext>
      </dgm:extLst>
    </dgm:pt>
    <dgm:pt modelId="{D39ACCA1-23A7-4049-A99C-1E4420909754}" type="sibTrans" cxnId="{9B3FB7B3-9AD1-444A-B8A6-C513C12D1959}">
      <dgm:prSet/>
      <dgm:spPr/>
      <dgm:t>
        <a:bodyPr/>
        <a:lstStyle/>
        <a:p>
          <a:endParaRPr lang="en-US"/>
        </a:p>
      </dgm:t>
    </dgm:pt>
    <dgm:pt modelId="{C92E6F16-F542-42C1-97D1-D384A495DE86}">
      <dgm:prSet phldrT="[Text]" custT="1"/>
      <dgm:spPr/>
      <dgm:t>
        <a:bodyPr/>
        <a:lstStyle/>
        <a:p>
          <a:r>
            <a:rPr lang="en-US" sz="2800" dirty="0" smtClean="0"/>
            <a:t>Background  Diabetic Retinopathy 362.01</a:t>
          </a:r>
          <a:endParaRPr lang="en-US" sz="2800" dirty="0"/>
        </a:p>
      </dgm:t>
      <dgm:extLst>
        <a:ext uri="{E40237B7-FDA0-4F09-8148-C483321AD2D9}">
          <dgm14:cNvPr xmlns:dgm14="http://schemas.microsoft.com/office/drawing/2010/diagram" id="0" name="" descr="rounded green box with text Background  Diabetic Retinopathy 362.01&#10;"/>
        </a:ext>
      </dgm:extLst>
    </dgm:pt>
    <dgm:pt modelId="{8C25D6E3-B658-4098-A093-0661AF7BB50C}" type="parTrans" cxnId="{9653DDB1-6E1A-462F-9534-CC324604BB3D}">
      <dgm:prSet/>
      <dgm:spPr/>
      <dgm:t>
        <a:bodyPr/>
        <a:lstStyle/>
        <a:p>
          <a:endParaRPr lang="en-US"/>
        </a:p>
      </dgm:t>
      <dgm:extLst>
        <a:ext uri="{E40237B7-FDA0-4F09-8148-C483321AD2D9}">
          <dgm14:cNvPr xmlns:dgm14="http://schemas.microsoft.com/office/drawing/2010/diagram" id="0" name="" descr="green arrow"/>
        </a:ext>
      </dgm:extLst>
    </dgm:pt>
    <dgm:pt modelId="{BA87F831-A582-4003-BE0E-801AF7A786F8}" type="sibTrans" cxnId="{9653DDB1-6E1A-462F-9534-CC324604BB3D}">
      <dgm:prSet/>
      <dgm:spPr/>
      <dgm:t>
        <a:bodyPr/>
        <a:lstStyle/>
        <a:p>
          <a:endParaRPr lang="en-US"/>
        </a:p>
      </dgm:t>
    </dgm:pt>
    <dgm:pt modelId="{589DCEF0-F528-43AD-8A93-5A0487034678}">
      <dgm:prSet phldrT="[Text]" custT="1"/>
      <dgm:spPr/>
      <dgm:t>
        <a:bodyPr/>
        <a:lstStyle/>
        <a:p>
          <a:r>
            <a:rPr lang="en-US" sz="2800" dirty="0" smtClean="0"/>
            <a:t>Diabetic Macular Edema 363.07</a:t>
          </a:r>
          <a:endParaRPr lang="en-US" sz="2800" dirty="0"/>
        </a:p>
      </dgm:t>
    </dgm:pt>
    <dgm:pt modelId="{A5A5B587-3D06-4D6D-A710-738D059C6C3C}" type="parTrans" cxnId="{71295EA4-6F96-410D-8E32-4DE4AC227A01}">
      <dgm:prSet/>
      <dgm:spPr/>
      <dgm:t>
        <a:bodyPr/>
        <a:lstStyle/>
        <a:p>
          <a:endParaRPr lang="en-US"/>
        </a:p>
      </dgm:t>
      <dgm:extLst>
        <a:ext uri="{E40237B7-FDA0-4F09-8148-C483321AD2D9}">
          <dgm14:cNvPr xmlns:dgm14="http://schemas.microsoft.com/office/drawing/2010/diagram" id="0" name="" descr="green arrow"/>
        </a:ext>
      </dgm:extLst>
    </dgm:pt>
    <dgm:pt modelId="{5C8C1742-9817-4B22-82B0-0B029BC7FD3E}" type="sibTrans" cxnId="{71295EA4-6F96-410D-8E32-4DE4AC227A01}">
      <dgm:prSet/>
      <dgm:spPr/>
      <dgm:t>
        <a:bodyPr/>
        <a:lstStyle/>
        <a:p>
          <a:endParaRPr lang="en-US"/>
        </a:p>
      </dgm:t>
    </dgm:pt>
    <dgm:pt modelId="{597C670E-AE6E-4177-95BD-A020DB39B4D3}" type="pres">
      <dgm:prSet presAssocID="{362AB489-2FF9-4ACC-B645-C012ADE77F6E}" presName="cycle" presStyleCnt="0">
        <dgm:presLayoutVars>
          <dgm:chMax val="1"/>
          <dgm:dir/>
          <dgm:animLvl val="ctr"/>
          <dgm:resizeHandles val="exact"/>
        </dgm:presLayoutVars>
      </dgm:prSet>
      <dgm:spPr/>
      <dgm:t>
        <a:bodyPr/>
        <a:lstStyle/>
        <a:p>
          <a:endParaRPr lang="en-US"/>
        </a:p>
      </dgm:t>
    </dgm:pt>
    <dgm:pt modelId="{24CC39ED-D7E8-4447-89DA-DD89C5BE5A42}" type="pres">
      <dgm:prSet presAssocID="{DC69AE1A-852B-4407-973D-1A2E5A86102A}" presName="centerShape" presStyleLbl="node0" presStyleIdx="0" presStyleCnt="1" custScaleX="203868" custScaleY="112718" custLinFactNeighborX="-18566" custLinFactNeighborY="2570"/>
      <dgm:spPr/>
      <dgm:t>
        <a:bodyPr/>
        <a:lstStyle/>
        <a:p>
          <a:endParaRPr lang="en-US"/>
        </a:p>
      </dgm:t>
    </dgm:pt>
    <dgm:pt modelId="{6748A14C-7CC1-44E7-8976-073F9A2D5DF7}" type="pres">
      <dgm:prSet presAssocID="{CC282BB9-CABE-4336-ACD4-A5B0FBA8B234}" presName="parTrans" presStyleLbl="bgSibTrans2D1" presStyleIdx="0" presStyleCnt="3" custLinFactNeighborY="75956"/>
      <dgm:spPr/>
      <dgm:t>
        <a:bodyPr/>
        <a:lstStyle/>
        <a:p>
          <a:endParaRPr lang="en-US"/>
        </a:p>
      </dgm:t>
    </dgm:pt>
    <dgm:pt modelId="{DF6CE6D3-5A82-4AD0-8F8B-3CFB8375C813}" type="pres">
      <dgm:prSet presAssocID="{ABAD63E8-073F-48DB-A4CB-1CF5688C222D}" presName="node" presStyleLbl="node1" presStyleIdx="0" presStyleCnt="3" custScaleX="148434" custScaleY="70151" custRadScaleRad="74975" custRadScaleInc="47460">
        <dgm:presLayoutVars>
          <dgm:bulletEnabled val="1"/>
        </dgm:presLayoutVars>
      </dgm:prSet>
      <dgm:spPr/>
      <dgm:t>
        <a:bodyPr/>
        <a:lstStyle/>
        <a:p>
          <a:endParaRPr lang="en-US"/>
        </a:p>
      </dgm:t>
    </dgm:pt>
    <dgm:pt modelId="{158733A6-C680-4459-965B-02EC9EC7C42B}" type="pres">
      <dgm:prSet presAssocID="{8C25D6E3-B658-4098-A093-0661AF7BB50C}" presName="parTrans" presStyleLbl="bgSibTrans2D1" presStyleIdx="1" presStyleCnt="3" custLinFactNeighborX="-25826" custLinFactNeighborY="-13515"/>
      <dgm:spPr/>
      <dgm:t>
        <a:bodyPr/>
        <a:lstStyle/>
        <a:p>
          <a:endParaRPr lang="en-US"/>
        </a:p>
      </dgm:t>
    </dgm:pt>
    <dgm:pt modelId="{578E0DE7-7BFE-4F72-A64B-6E840A00F597}" type="pres">
      <dgm:prSet presAssocID="{C92E6F16-F542-42C1-97D1-D384A495DE86}" presName="node" presStyleLbl="node1" presStyleIdx="1" presStyleCnt="3" custScaleX="94896" custScaleY="94708" custRadScaleRad="95827" custRadScaleInc="106247">
        <dgm:presLayoutVars>
          <dgm:bulletEnabled val="1"/>
        </dgm:presLayoutVars>
      </dgm:prSet>
      <dgm:spPr/>
      <dgm:t>
        <a:bodyPr/>
        <a:lstStyle/>
        <a:p>
          <a:endParaRPr lang="en-US"/>
        </a:p>
      </dgm:t>
    </dgm:pt>
    <dgm:pt modelId="{2213F579-B62E-4325-93CA-B3B58C30FF34}" type="pres">
      <dgm:prSet presAssocID="{A5A5B587-3D06-4D6D-A710-738D059C6C3C}" presName="parTrans" presStyleLbl="bgSibTrans2D1" presStyleIdx="2" presStyleCnt="3" custLinFactNeighborX="-42000" custLinFactNeighborY="4930"/>
      <dgm:spPr/>
      <dgm:t>
        <a:bodyPr/>
        <a:lstStyle/>
        <a:p>
          <a:endParaRPr lang="en-US"/>
        </a:p>
      </dgm:t>
    </dgm:pt>
    <dgm:pt modelId="{35009A4F-AD06-4E3B-9EF9-0D648927EE75}" type="pres">
      <dgm:prSet presAssocID="{589DCEF0-F528-43AD-8A93-5A0487034678}" presName="node" presStyleLbl="node1" presStyleIdx="2" presStyleCnt="3" custScaleX="103395" custScaleY="61961" custRadScaleRad="86312" custRadScaleInc="67167">
        <dgm:presLayoutVars>
          <dgm:bulletEnabled val="1"/>
        </dgm:presLayoutVars>
      </dgm:prSet>
      <dgm:spPr/>
      <dgm:t>
        <a:bodyPr/>
        <a:lstStyle/>
        <a:p>
          <a:endParaRPr lang="en-US"/>
        </a:p>
      </dgm:t>
    </dgm:pt>
  </dgm:ptLst>
  <dgm:cxnLst>
    <dgm:cxn modelId="{7A7A5ED0-D1A5-479C-B124-ABD8EFC09D71}" type="presOf" srcId="{CC282BB9-CABE-4336-ACD4-A5B0FBA8B234}" destId="{6748A14C-7CC1-44E7-8976-073F9A2D5DF7}" srcOrd="0" destOrd="0" presId="urn:microsoft.com/office/officeart/2005/8/layout/radial4"/>
    <dgm:cxn modelId="{71295EA4-6F96-410D-8E32-4DE4AC227A01}" srcId="{DC69AE1A-852B-4407-973D-1A2E5A86102A}" destId="{589DCEF0-F528-43AD-8A93-5A0487034678}" srcOrd="2" destOrd="0" parTransId="{A5A5B587-3D06-4D6D-A710-738D059C6C3C}" sibTransId="{5C8C1742-9817-4B22-82B0-0B029BC7FD3E}"/>
    <dgm:cxn modelId="{CC19D09D-672E-40F0-921C-B6803CBC9F17}" type="presOf" srcId="{A5A5B587-3D06-4D6D-A710-738D059C6C3C}" destId="{2213F579-B62E-4325-93CA-B3B58C30FF34}" srcOrd="0" destOrd="0" presId="urn:microsoft.com/office/officeart/2005/8/layout/radial4"/>
    <dgm:cxn modelId="{43F0E5B8-87DC-410F-9A91-A2DB77A42E60}" type="presOf" srcId="{8C25D6E3-B658-4098-A093-0661AF7BB50C}" destId="{158733A6-C680-4459-965B-02EC9EC7C42B}" srcOrd="0" destOrd="0" presId="urn:microsoft.com/office/officeart/2005/8/layout/radial4"/>
    <dgm:cxn modelId="{758455AD-1707-49C6-9064-68339F486FCB}" type="presOf" srcId="{589DCEF0-F528-43AD-8A93-5A0487034678}" destId="{35009A4F-AD06-4E3B-9EF9-0D648927EE75}" srcOrd="0" destOrd="0" presId="urn:microsoft.com/office/officeart/2005/8/layout/radial4"/>
    <dgm:cxn modelId="{9653DDB1-6E1A-462F-9534-CC324604BB3D}" srcId="{DC69AE1A-852B-4407-973D-1A2E5A86102A}" destId="{C92E6F16-F542-42C1-97D1-D384A495DE86}" srcOrd="1" destOrd="0" parTransId="{8C25D6E3-B658-4098-A093-0661AF7BB50C}" sibTransId="{BA87F831-A582-4003-BE0E-801AF7A786F8}"/>
    <dgm:cxn modelId="{A17ADE19-1DEC-4456-B064-72C20418E8E2}" type="presOf" srcId="{DC69AE1A-852B-4407-973D-1A2E5A86102A}" destId="{24CC39ED-D7E8-4447-89DA-DD89C5BE5A42}" srcOrd="0" destOrd="0" presId="urn:microsoft.com/office/officeart/2005/8/layout/radial4"/>
    <dgm:cxn modelId="{E254226A-0B08-4674-B31E-CB21748E3322}" type="presOf" srcId="{362AB489-2FF9-4ACC-B645-C012ADE77F6E}" destId="{597C670E-AE6E-4177-95BD-A020DB39B4D3}" srcOrd="0" destOrd="0" presId="urn:microsoft.com/office/officeart/2005/8/layout/radial4"/>
    <dgm:cxn modelId="{9B3FB7B3-9AD1-444A-B8A6-C513C12D1959}" srcId="{DC69AE1A-852B-4407-973D-1A2E5A86102A}" destId="{ABAD63E8-073F-48DB-A4CB-1CF5688C222D}" srcOrd="0" destOrd="0" parTransId="{CC282BB9-CABE-4336-ACD4-A5B0FBA8B234}" sibTransId="{D39ACCA1-23A7-4049-A99C-1E4420909754}"/>
    <dgm:cxn modelId="{837291E2-EA51-4192-9393-7E5DB7A92A1E}" type="presOf" srcId="{C92E6F16-F542-42C1-97D1-D384A495DE86}" destId="{578E0DE7-7BFE-4F72-A64B-6E840A00F597}" srcOrd="0" destOrd="0" presId="urn:microsoft.com/office/officeart/2005/8/layout/radial4"/>
    <dgm:cxn modelId="{3E24A549-9D52-45CB-B673-1EC69D588F62}" srcId="{362AB489-2FF9-4ACC-B645-C012ADE77F6E}" destId="{DC69AE1A-852B-4407-973D-1A2E5A86102A}" srcOrd="0" destOrd="0" parTransId="{E25DE903-8983-493A-BDBB-9EECDB7A9DCF}" sibTransId="{037CDD18-A26F-496E-9F4D-B00AECD24CC2}"/>
    <dgm:cxn modelId="{CC6D9BFD-575C-44A8-95F7-C3C5BE355CB3}" type="presOf" srcId="{ABAD63E8-073F-48DB-A4CB-1CF5688C222D}" destId="{DF6CE6D3-5A82-4AD0-8F8B-3CFB8375C813}" srcOrd="0" destOrd="0" presId="urn:microsoft.com/office/officeart/2005/8/layout/radial4"/>
    <dgm:cxn modelId="{C31E9854-72F4-4E17-89A6-67691A1D1102}" type="presParOf" srcId="{597C670E-AE6E-4177-95BD-A020DB39B4D3}" destId="{24CC39ED-D7E8-4447-89DA-DD89C5BE5A42}" srcOrd="0" destOrd="0" presId="urn:microsoft.com/office/officeart/2005/8/layout/radial4"/>
    <dgm:cxn modelId="{EDF3E3A9-377A-43C8-AE69-DE3AFBBEAC7C}" type="presParOf" srcId="{597C670E-AE6E-4177-95BD-A020DB39B4D3}" destId="{6748A14C-7CC1-44E7-8976-073F9A2D5DF7}" srcOrd="1" destOrd="0" presId="urn:microsoft.com/office/officeart/2005/8/layout/radial4"/>
    <dgm:cxn modelId="{707F361C-1AB5-417C-A74D-6C5CDF23624E}" type="presParOf" srcId="{597C670E-AE6E-4177-95BD-A020DB39B4D3}" destId="{DF6CE6D3-5A82-4AD0-8F8B-3CFB8375C813}" srcOrd="2" destOrd="0" presId="urn:microsoft.com/office/officeart/2005/8/layout/radial4"/>
    <dgm:cxn modelId="{F5CE458C-2578-4B43-BE7B-461C6BDD96D0}" type="presParOf" srcId="{597C670E-AE6E-4177-95BD-A020DB39B4D3}" destId="{158733A6-C680-4459-965B-02EC9EC7C42B}" srcOrd="3" destOrd="0" presId="urn:microsoft.com/office/officeart/2005/8/layout/radial4"/>
    <dgm:cxn modelId="{99012DDF-AB7C-4665-B206-68BBE63A7FB7}" type="presParOf" srcId="{597C670E-AE6E-4177-95BD-A020DB39B4D3}" destId="{578E0DE7-7BFE-4F72-A64B-6E840A00F597}" srcOrd="4" destOrd="0" presId="urn:microsoft.com/office/officeart/2005/8/layout/radial4"/>
    <dgm:cxn modelId="{5309A9AC-53E1-4944-B3BB-8A6B22EF18C8}" type="presParOf" srcId="{597C670E-AE6E-4177-95BD-A020DB39B4D3}" destId="{2213F579-B62E-4325-93CA-B3B58C30FF34}" srcOrd="5" destOrd="0" presId="urn:microsoft.com/office/officeart/2005/8/layout/radial4"/>
    <dgm:cxn modelId="{12F8DF42-A148-4FA5-9666-BAA63EB73429}" type="presParOf" srcId="{597C670E-AE6E-4177-95BD-A020DB39B4D3}" destId="{35009A4F-AD06-4E3B-9EF9-0D648927EE7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2A58B7-D2F4-4B42-B9B2-82D95E2C980F}" type="doc">
      <dgm:prSet loTypeId="urn:microsoft.com/office/officeart/2005/8/layout/lProcess3" loCatId="process" qsTypeId="urn:microsoft.com/office/officeart/2005/8/quickstyle/3d1" qsCatId="3D" csTypeId="urn:microsoft.com/office/officeart/2005/8/colors/colorful1#2" csCatId="colorful" phldr="1"/>
      <dgm:spPr/>
      <dgm:t>
        <a:bodyPr/>
        <a:lstStyle/>
        <a:p>
          <a:endParaRPr lang="en-US"/>
        </a:p>
      </dgm:t>
    </dgm:pt>
    <dgm:pt modelId="{1EC158F7-B986-4665-8948-917A82A90827}">
      <dgm:prSet/>
      <dgm:spPr/>
      <dgm:t>
        <a:bodyPr/>
        <a:lstStyle/>
        <a:p>
          <a:pPr rtl="0"/>
          <a:r>
            <a:rPr lang="en-US" dirty="0" smtClean="0"/>
            <a:t>Step 1:</a:t>
          </a:r>
          <a:endParaRPr lang="en-US" dirty="0"/>
        </a:p>
      </dgm:t>
      <dgm:extLst>
        <a:ext uri="{E40237B7-FDA0-4F09-8148-C483321AD2D9}">
          <dgm14:cNvPr xmlns:dgm14="http://schemas.microsoft.com/office/drawing/2010/diagram" id="0" name="" descr="Step 1: Extract&#10;Step 2: Analyze&#10;Step 3: Refine&#10;"/>
        </a:ext>
      </dgm:extLst>
    </dgm:pt>
    <dgm:pt modelId="{16603F0D-05BA-44AA-8D64-E4162D7321CB}" type="parTrans" cxnId="{CE39FC69-BFEC-4C27-83E4-6438FDC5DF50}">
      <dgm:prSet/>
      <dgm:spPr/>
      <dgm:t>
        <a:bodyPr/>
        <a:lstStyle/>
        <a:p>
          <a:endParaRPr lang="en-US"/>
        </a:p>
      </dgm:t>
    </dgm:pt>
    <dgm:pt modelId="{79552651-94FF-43D8-868F-5B6F0BB3D7EF}" type="sibTrans" cxnId="{CE39FC69-BFEC-4C27-83E4-6438FDC5DF50}">
      <dgm:prSet/>
      <dgm:spPr/>
      <dgm:t>
        <a:bodyPr/>
        <a:lstStyle/>
        <a:p>
          <a:endParaRPr lang="en-US"/>
        </a:p>
      </dgm:t>
    </dgm:pt>
    <dgm:pt modelId="{EEF19124-3CF8-4450-B9D8-16BF2FCF7B18}">
      <dgm:prSet/>
      <dgm:spPr/>
      <dgm:t>
        <a:bodyPr/>
        <a:lstStyle/>
        <a:p>
          <a:pPr rtl="0"/>
          <a:r>
            <a:rPr lang="en-US" dirty="0" smtClean="0"/>
            <a:t>Step 2:</a:t>
          </a:r>
          <a:endParaRPr lang="en-US" dirty="0"/>
        </a:p>
      </dgm:t>
      <dgm:extLst>
        <a:ext uri="{E40237B7-FDA0-4F09-8148-C483321AD2D9}">
          <dgm14:cNvPr xmlns:dgm14="http://schemas.microsoft.com/office/drawing/2010/diagram" id="0" name="" descr="Step 1: Extract&#10;Step 2: Analyze&#10;Step 3: Refine&#10;"/>
        </a:ext>
      </dgm:extLst>
    </dgm:pt>
    <dgm:pt modelId="{2C87D441-886A-4F59-91CD-713B78BC79E0}" type="parTrans" cxnId="{2EDDDE10-02AB-4CEA-9004-0B1D76EF806D}">
      <dgm:prSet/>
      <dgm:spPr/>
      <dgm:t>
        <a:bodyPr/>
        <a:lstStyle/>
        <a:p>
          <a:endParaRPr lang="en-US"/>
        </a:p>
      </dgm:t>
    </dgm:pt>
    <dgm:pt modelId="{954FDAF5-2438-49F0-832A-70711F8317A0}" type="sibTrans" cxnId="{2EDDDE10-02AB-4CEA-9004-0B1D76EF806D}">
      <dgm:prSet/>
      <dgm:spPr/>
      <dgm:t>
        <a:bodyPr/>
        <a:lstStyle/>
        <a:p>
          <a:endParaRPr lang="en-US"/>
        </a:p>
      </dgm:t>
    </dgm:pt>
    <dgm:pt modelId="{36157438-E4C1-411F-BA08-A5C28B23CFAA}">
      <dgm:prSet/>
      <dgm:spPr/>
      <dgm:t>
        <a:bodyPr/>
        <a:lstStyle/>
        <a:p>
          <a:pPr rtl="0"/>
          <a:r>
            <a:rPr lang="en-US" dirty="0" smtClean="0"/>
            <a:t>Step 3:</a:t>
          </a:r>
          <a:endParaRPr lang="en-US" dirty="0"/>
        </a:p>
      </dgm:t>
      <dgm:extLst>
        <a:ext uri="{E40237B7-FDA0-4F09-8148-C483321AD2D9}">
          <dgm14:cNvPr xmlns:dgm14="http://schemas.microsoft.com/office/drawing/2010/diagram" id="0" name="" descr="Step 1: Extract&#10;Step 2: Analyze&#10;Step 3: Refine&#10;"/>
        </a:ext>
      </dgm:extLst>
    </dgm:pt>
    <dgm:pt modelId="{B30F71DD-624F-49F3-868A-E28AC7703A0A}" type="parTrans" cxnId="{1411CBD6-4649-4B59-824E-E0252A648B15}">
      <dgm:prSet/>
      <dgm:spPr/>
      <dgm:t>
        <a:bodyPr/>
        <a:lstStyle/>
        <a:p>
          <a:endParaRPr lang="en-US"/>
        </a:p>
      </dgm:t>
    </dgm:pt>
    <dgm:pt modelId="{095F0A13-4632-4630-8A69-1CD9B6889174}" type="sibTrans" cxnId="{1411CBD6-4649-4B59-824E-E0252A648B15}">
      <dgm:prSet/>
      <dgm:spPr/>
      <dgm:t>
        <a:bodyPr/>
        <a:lstStyle/>
        <a:p>
          <a:endParaRPr lang="en-US"/>
        </a:p>
      </dgm:t>
    </dgm:pt>
    <dgm:pt modelId="{527C8642-EBC5-499B-A7B3-0762B7C9772F}">
      <dgm:prSet/>
      <dgm:spPr/>
      <dgm:t>
        <a:bodyPr/>
        <a:lstStyle/>
        <a:p>
          <a:pPr rtl="0"/>
          <a:r>
            <a:rPr lang="en-US" i="1" dirty="0" smtClean="0"/>
            <a:t>Extract</a:t>
          </a:r>
          <a:endParaRPr lang="en-US" i="1" dirty="0"/>
        </a:p>
      </dgm:t>
      <dgm:extLst>
        <a:ext uri="{E40237B7-FDA0-4F09-8148-C483321AD2D9}">
          <dgm14:cNvPr xmlns:dgm14="http://schemas.microsoft.com/office/drawing/2010/diagram" id="0" name="" descr="Step 1: Extract&#10;Step 2: Analyze&#10;Step 3: Refine&#10;"/>
        </a:ext>
      </dgm:extLst>
    </dgm:pt>
    <dgm:pt modelId="{1F1AC0D4-A3C5-4233-AAC4-CC84976CE525}" type="parTrans" cxnId="{7D563122-CC6C-42BB-9225-9B2460351D08}">
      <dgm:prSet/>
      <dgm:spPr/>
      <dgm:t>
        <a:bodyPr/>
        <a:lstStyle/>
        <a:p>
          <a:endParaRPr lang="en-US"/>
        </a:p>
      </dgm:t>
    </dgm:pt>
    <dgm:pt modelId="{03DC2D31-EF28-49C3-A80B-7778D68689A5}" type="sibTrans" cxnId="{7D563122-CC6C-42BB-9225-9B2460351D08}">
      <dgm:prSet/>
      <dgm:spPr/>
      <dgm:t>
        <a:bodyPr/>
        <a:lstStyle/>
        <a:p>
          <a:endParaRPr lang="en-US"/>
        </a:p>
      </dgm:t>
    </dgm:pt>
    <dgm:pt modelId="{78ECCDA0-BDD7-4F3F-860A-F724C907131D}">
      <dgm:prSet/>
      <dgm:spPr/>
      <dgm:t>
        <a:bodyPr/>
        <a:lstStyle/>
        <a:p>
          <a:pPr rtl="0"/>
          <a:r>
            <a:rPr lang="en-US" i="1" dirty="0" smtClean="0"/>
            <a:t>Analyze</a:t>
          </a:r>
          <a:endParaRPr lang="en-US" i="1" dirty="0"/>
        </a:p>
      </dgm:t>
      <dgm:extLst>
        <a:ext uri="{E40237B7-FDA0-4F09-8148-C483321AD2D9}">
          <dgm14:cNvPr xmlns:dgm14="http://schemas.microsoft.com/office/drawing/2010/diagram" id="0" name="" descr="Step 1: Extract&#10;Step 2: Analyze&#10;Step 3: Refine&#10;"/>
        </a:ext>
      </dgm:extLst>
    </dgm:pt>
    <dgm:pt modelId="{991AA80E-B7A8-44D1-BB01-8E0FC2D0CFA5}" type="parTrans" cxnId="{70C3E295-FC23-45A0-A334-550B570AEC44}">
      <dgm:prSet/>
      <dgm:spPr/>
      <dgm:t>
        <a:bodyPr/>
        <a:lstStyle/>
        <a:p>
          <a:endParaRPr lang="en-US"/>
        </a:p>
      </dgm:t>
    </dgm:pt>
    <dgm:pt modelId="{76932DE4-29B0-4BFB-B772-1495A1BBE751}" type="sibTrans" cxnId="{70C3E295-FC23-45A0-A334-550B570AEC44}">
      <dgm:prSet/>
      <dgm:spPr/>
      <dgm:t>
        <a:bodyPr/>
        <a:lstStyle/>
        <a:p>
          <a:endParaRPr lang="en-US"/>
        </a:p>
      </dgm:t>
    </dgm:pt>
    <dgm:pt modelId="{07776435-7505-4A6D-8E0E-7A9BF5AA1995}">
      <dgm:prSet/>
      <dgm:spPr/>
      <dgm:t>
        <a:bodyPr/>
        <a:lstStyle/>
        <a:p>
          <a:pPr rtl="0"/>
          <a:r>
            <a:rPr lang="en-US" i="1" dirty="0" smtClean="0"/>
            <a:t>Refine</a:t>
          </a:r>
          <a:endParaRPr lang="en-US" i="1" dirty="0"/>
        </a:p>
      </dgm:t>
      <dgm:extLst>
        <a:ext uri="{E40237B7-FDA0-4F09-8148-C483321AD2D9}">
          <dgm14:cNvPr xmlns:dgm14="http://schemas.microsoft.com/office/drawing/2010/diagram" id="0" name="" descr="Step 1: Extract&#10;Step 2: Analyze&#10;Step 3: Refine&#10;"/>
        </a:ext>
      </dgm:extLst>
    </dgm:pt>
    <dgm:pt modelId="{E57BED80-E74C-41FE-A868-33D379DFBA9D}" type="parTrans" cxnId="{6D9B81A7-F06F-42D2-B503-89215E13445F}">
      <dgm:prSet/>
      <dgm:spPr/>
      <dgm:t>
        <a:bodyPr/>
        <a:lstStyle/>
        <a:p>
          <a:endParaRPr lang="en-US"/>
        </a:p>
      </dgm:t>
    </dgm:pt>
    <dgm:pt modelId="{B2BC5883-1771-4C10-BB54-CE437E41B3A3}" type="sibTrans" cxnId="{6D9B81A7-F06F-42D2-B503-89215E13445F}">
      <dgm:prSet/>
      <dgm:spPr/>
      <dgm:t>
        <a:bodyPr/>
        <a:lstStyle/>
        <a:p>
          <a:endParaRPr lang="en-US"/>
        </a:p>
      </dgm:t>
    </dgm:pt>
    <dgm:pt modelId="{2E984AAC-98B1-4A79-909F-CB806B7650C5}" type="pres">
      <dgm:prSet presAssocID="{A92A58B7-D2F4-4B42-B9B2-82D95E2C980F}" presName="Name0" presStyleCnt="0">
        <dgm:presLayoutVars>
          <dgm:chPref val="3"/>
          <dgm:dir/>
          <dgm:animLvl val="lvl"/>
          <dgm:resizeHandles/>
        </dgm:presLayoutVars>
      </dgm:prSet>
      <dgm:spPr/>
      <dgm:t>
        <a:bodyPr/>
        <a:lstStyle/>
        <a:p>
          <a:endParaRPr lang="en-US"/>
        </a:p>
      </dgm:t>
    </dgm:pt>
    <dgm:pt modelId="{12AAFAA2-4D8D-4C99-8BAE-A3B139D060F5}" type="pres">
      <dgm:prSet presAssocID="{1EC158F7-B986-4665-8948-917A82A90827}" presName="horFlow" presStyleCnt="0"/>
      <dgm:spPr/>
    </dgm:pt>
    <dgm:pt modelId="{E5F6254D-7E43-467B-B04D-8E75E6163989}" type="pres">
      <dgm:prSet presAssocID="{1EC158F7-B986-4665-8948-917A82A90827}" presName="bigChev" presStyleLbl="node1" presStyleIdx="0" presStyleCnt="3"/>
      <dgm:spPr/>
      <dgm:t>
        <a:bodyPr/>
        <a:lstStyle/>
        <a:p>
          <a:endParaRPr lang="en-US"/>
        </a:p>
      </dgm:t>
    </dgm:pt>
    <dgm:pt modelId="{10B87F62-B52E-4B03-B592-BF52C6CC5927}" type="pres">
      <dgm:prSet presAssocID="{1F1AC0D4-A3C5-4233-AAC4-CC84976CE525}" presName="parTrans" presStyleCnt="0"/>
      <dgm:spPr/>
    </dgm:pt>
    <dgm:pt modelId="{22539614-5DCC-458C-9319-FD75D034AAD0}" type="pres">
      <dgm:prSet presAssocID="{527C8642-EBC5-499B-A7B3-0762B7C9772F}" presName="node" presStyleLbl="alignAccFollowNode1" presStyleIdx="0" presStyleCnt="3" custScaleX="132296">
        <dgm:presLayoutVars>
          <dgm:bulletEnabled val="1"/>
        </dgm:presLayoutVars>
      </dgm:prSet>
      <dgm:spPr/>
      <dgm:t>
        <a:bodyPr/>
        <a:lstStyle/>
        <a:p>
          <a:endParaRPr lang="en-US"/>
        </a:p>
      </dgm:t>
    </dgm:pt>
    <dgm:pt modelId="{E4C69E91-9332-48CA-B99E-325A29F398E2}" type="pres">
      <dgm:prSet presAssocID="{1EC158F7-B986-4665-8948-917A82A90827}" presName="vSp" presStyleCnt="0"/>
      <dgm:spPr/>
    </dgm:pt>
    <dgm:pt modelId="{A9DBA2C8-CD7B-494D-9A5C-159A069F33C4}" type="pres">
      <dgm:prSet presAssocID="{EEF19124-3CF8-4450-B9D8-16BF2FCF7B18}" presName="horFlow" presStyleCnt="0"/>
      <dgm:spPr/>
    </dgm:pt>
    <dgm:pt modelId="{EC942305-A479-43FB-9A2D-495F2AA44865}" type="pres">
      <dgm:prSet presAssocID="{EEF19124-3CF8-4450-B9D8-16BF2FCF7B18}" presName="bigChev" presStyleLbl="node1" presStyleIdx="1" presStyleCnt="3"/>
      <dgm:spPr/>
      <dgm:t>
        <a:bodyPr/>
        <a:lstStyle/>
        <a:p>
          <a:endParaRPr lang="en-US"/>
        </a:p>
      </dgm:t>
    </dgm:pt>
    <dgm:pt modelId="{287A9395-1EAC-41B0-924D-CD9BC652F8B3}" type="pres">
      <dgm:prSet presAssocID="{991AA80E-B7A8-44D1-BB01-8E0FC2D0CFA5}" presName="parTrans" presStyleCnt="0"/>
      <dgm:spPr/>
    </dgm:pt>
    <dgm:pt modelId="{12960454-4760-4E17-80E2-C3CAEC452952}" type="pres">
      <dgm:prSet presAssocID="{78ECCDA0-BDD7-4F3F-860A-F724C907131D}" presName="node" presStyleLbl="alignAccFollowNode1" presStyleIdx="1" presStyleCnt="3" custScaleX="132296">
        <dgm:presLayoutVars>
          <dgm:bulletEnabled val="1"/>
        </dgm:presLayoutVars>
      </dgm:prSet>
      <dgm:spPr/>
      <dgm:t>
        <a:bodyPr/>
        <a:lstStyle/>
        <a:p>
          <a:endParaRPr lang="en-US"/>
        </a:p>
      </dgm:t>
    </dgm:pt>
    <dgm:pt modelId="{C2561399-6835-4FA9-A67C-E517D3D4A04F}" type="pres">
      <dgm:prSet presAssocID="{EEF19124-3CF8-4450-B9D8-16BF2FCF7B18}" presName="vSp" presStyleCnt="0"/>
      <dgm:spPr/>
    </dgm:pt>
    <dgm:pt modelId="{63A8E8F0-BB6A-44D6-B050-3ED5DA1E759E}" type="pres">
      <dgm:prSet presAssocID="{36157438-E4C1-411F-BA08-A5C28B23CFAA}" presName="horFlow" presStyleCnt="0"/>
      <dgm:spPr/>
    </dgm:pt>
    <dgm:pt modelId="{FDA94EC1-6C26-494D-ACE3-7F588DB12D62}" type="pres">
      <dgm:prSet presAssocID="{36157438-E4C1-411F-BA08-A5C28B23CFAA}" presName="bigChev" presStyleLbl="node1" presStyleIdx="2" presStyleCnt="3"/>
      <dgm:spPr/>
      <dgm:t>
        <a:bodyPr/>
        <a:lstStyle/>
        <a:p>
          <a:endParaRPr lang="en-US"/>
        </a:p>
      </dgm:t>
    </dgm:pt>
    <dgm:pt modelId="{86B79FFC-86F2-45AA-88E9-E80B7CF86CDA}" type="pres">
      <dgm:prSet presAssocID="{E57BED80-E74C-41FE-A868-33D379DFBA9D}" presName="parTrans" presStyleCnt="0"/>
      <dgm:spPr/>
    </dgm:pt>
    <dgm:pt modelId="{07E7CD77-2C94-497F-8B3D-1967BCC2C9EB}" type="pres">
      <dgm:prSet presAssocID="{07776435-7505-4A6D-8E0E-7A9BF5AA1995}" presName="node" presStyleLbl="alignAccFollowNode1" presStyleIdx="2" presStyleCnt="3" custScaleX="132296">
        <dgm:presLayoutVars>
          <dgm:bulletEnabled val="1"/>
        </dgm:presLayoutVars>
      </dgm:prSet>
      <dgm:spPr/>
      <dgm:t>
        <a:bodyPr/>
        <a:lstStyle/>
        <a:p>
          <a:endParaRPr lang="en-US"/>
        </a:p>
      </dgm:t>
    </dgm:pt>
  </dgm:ptLst>
  <dgm:cxnLst>
    <dgm:cxn modelId="{6D9B81A7-F06F-42D2-B503-89215E13445F}" srcId="{36157438-E4C1-411F-BA08-A5C28B23CFAA}" destId="{07776435-7505-4A6D-8E0E-7A9BF5AA1995}" srcOrd="0" destOrd="0" parTransId="{E57BED80-E74C-41FE-A868-33D379DFBA9D}" sibTransId="{B2BC5883-1771-4C10-BB54-CE437E41B3A3}"/>
    <dgm:cxn modelId="{2EDDDE10-02AB-4CEA-9004-0B1D76EF806D}" srcId="{A92A58B7-D2F4-4B42-B9B2-82D95E2C980F}" destId="{EEF19124-3CF8-4450-B9D8-16BF2FCF7B18}" srcOrd="1" destOrd="0" parTransId="{2C87D441-886A-4F59-91CD-713B78BC79E0}" sibTransId="{954FDAF5-2438-49F0-832A-70711F8317A0}"/>
    <dgm:cxn modelId="{65B8F5B4-C914-4403-9947-ED7E28EC894B}" type="presOf" srcId="{36157438-E4C1-411F-BA08-A5C28B23CFAA}" destId="{FDA94EC1-6C26-494D-ACE3-7F588DB12D62}" srcOrd="0" destOrd="0" presId="urn:microsoft.com/office/officeart/2005/8/layout/lProcess3"/>
    <dgm:cxn modelId="{31FC750D-E588-4293-931A-C8DF486291F5}" type="presOf" srcId="{1EC158F7-B986-4665-8948-917A82A90827}" destId="{E5F6254D-7E43-467B-B04D-8E75E6163989}" srcOrd="0" destOrd="0" presId="urn:microsoft.com/office/officeart/2005/8/layout/lProcess3"/>
    <dgm:cxn modelId="{845EB7EE-795A-441D-B66C-B3683BE2B2C9}" type="presOf" srcId="{EEF19124-3CF8-4450-B9D8-16BF2FCF7B18}" destId="{EC942305-A479-43FB-9A2D-495F2AA44865}" srcOrd="0" destOrd="0" presId="urn:microsoft.com/office/officeart/2005/8/layout/lProcess3"/>
    <dgm:cxn modelId="{7D563122-CC6C-42BB-9225-9B2460351D08}" srcId="{1EC158F7-B986-4665-8948-917A82A90827}" destId="{527C8642-EBC5-499B-A7B3-0762B7C9772F}" srcOrd="0" destOrd="0" parTransId="{1F1AC0D4-A3C5-4233-AAC4-CC84976CE525}" sibTransId="{03DC2D31-EF28-49C3-A80B-7778D68689A5}"/>
    <dgm:cxn modelId="{70C3E295-FC23-45A0-A334-550B570AEC44}" srcId="{EEF19124-3CF8-4450-B9D8-16BF2FCF7B18}" destId="{78ECCDA0-BDD7-4F3F-860A-F724C907131D}" srcOrd="0" destOrd="0" parTransId="{991AA80E-B7A8-44D1-BB01-8E0FC2D0CFA5}" sibTransId="{76932DE4-29B0-4BFB-B772-1495A1BBE751}"/>
    <dgm:cxn modelId="{54F0CD85-A081-47DA-880F-50596AE012A5}" type="presOf" srcId="{A92A58B7-D2F4-4B42-B9B2-82D95E2C980F}" destId="{2E984AAC-98B1-4A79-909F-CB806B7650C5}" srcOrd="0" destOrd="0" presId="urn:microsoft.com/office/officeart/2005/8/layout/lProcess3"/>
    <dgm:cxn modelId="{1411CBD6-4649-4B59-824E-E0252A648B15}" srcId="{A92A58B7-D2F4-4B42-B9B2-82D95E2C980F}" destId="{36157438-E4C1-411F-BA08-A5C28B23CFAA}" srcOrd="2" destOrd="0" parTransId="{B30F71DD-624F-49F3-868A-E28AC7703A0A}" sibTransId="{095F0A13-4632-4630-8A69-1CD9B6889174}"/>
    <dgm:cxn modelId="{F0CC3315-436B-43FC-B9B5-600D15472BA2}" type="presOf" srcId="{78ECCDA0-BDD7-4F3F-860A-F724C907131D}" destId="{12960454-4760-4E17-80E2-C3CAEC452952}" srcOrd="0" destOrd="0" presId="urn:microsoft.com/office/officeart/2005/8/layout/lProcess3"/>
    <dgm:cxn modelId="{CE39FC69-BFEC-4C27-83E4-6438FDC5DF50}" srcId="{A92A58B7-D2F4-4B42-B9B2-82D95E2C980F}" destId="{1EC158F7-B986-4665-8948-917A82A90827}" srcOrd="0" destOrd="0" parTransId="{16603F0D-05BA-44AA-8D64-E4162D7321CB}" sibTransId="{79552651-94FF-43D8-868F-5B6F0BB3D7EF}"/>
    <dgm:cxn modelId="{76CD85FE-E294-4342-AD68-8D9F65C6D5A6}" type="presOf" srcId="{527C8642-EBC5-499B-A7B3-0762B7C9772F}" destId="{22539614-5DCC-458C-9319-FD75D034AAD0}" srcOrd="0" destOrd="0" presId="urn:microsoft.com/office/officeart/2005/8/layout/lProcess3"/>
    <dgm:cxn modelId="{F882D6D5-6772-4E78-832F-1D8EE9C1BAFE}" type="presOf" srcId="{07776435-7505-4A6D-8E0E-7A9BF5AA1995}" destId="{07E7CD77-2C94-497F-8B3D-1967BCC2C9EB}" srcOrd="0" destOrd="0" presId="urn:microsoft.com/office/officeart/2005/8/layout/lProcess3"/>
    <dgm:cxn modelId="{0A17FEF6-A7DB-426F-9637-318E6D648EAF}" type="presParOf" srcId="{2E984AAC-98B1-4A79-909F-CB806B7650C5}" destId="{12AAFAA2-4D8D-4C99-8BAE-A3B139D060F5}" srcOrd="0" destOrd="0" presId="urn:microsoft.com/office/officeart/2005/8/layout/lProcess3"/>
    <dgm:cxn modelId="{10F086DD-A07F-4BBC-8062-36B99D08917F}" type="presParOf" srcId="{12AAFAA2-4D8D-4C99-8BAE-A3B139D060F5}" destId="{E5F6254D-7E43-467B-B04D-8E75E6163989}" srcOrd="0" destOrd="0" presId="urn:microsoft.com/office/officeart/2005/8/layout/lProcess3"/>
    <dgm:cxn modelId="{242B9BAB-5F19-4F2F-A207-9D61A43DAD8F}" type="presParOf" srcId="{12AAFAA2-4D8D-4C99-8BAE-A3B139D060F5}" destId="{10B87F62-B52E-4B03-B592-BF52C6CC5927}" srcOrd="1" destOrd="0" presId="urn:microsoft.com/office/officeart/2005/8/layout/lProcess3"/>
    <dgm:cxn modelId="{68FAC71A-106F-419B-AE34-ED716864A95F}" type="presParOf" srcId="{12AAFAA2-4D8D-4C99-8BAE-A3B139D060F5}" destId="{22539614-5DCC-458C-9319-FD75D034AAD0}" srcOrd="2" destOrd="0" presId="urn:microsoft.com/office/officeart/2005/8/layout/lProcess3"/>
    <dgm:cxn modelId="{6115E0A2-2598-47C9-B26D-B49F5EA68AEB}" type="presParOf" srcId="{2E984AAC-98B1-4A79-909F-CB806B7650C5}" destId="{E4C69E91-9332-48CA-B99E-325A29F398E2}" srcOrd="1" destOrd="0" presId="urn:microsoft.com/office/officeart/2005/8/layout/lProcess3"/>
    <dgm:cxn modelId="{54091F37-8075-46B5-91C8-BCB631B85DF4}" type="presParOf" srcId="{2E984AAC-98B1-4A79-909F-CB806B7650C5}" destId="{A9DBA2C8-CD7B-494D-9A5C-159A069F33C4}" srcOrd="2" destOrd="0" presId="urn:microsoft.com/office/officeart/2005/8/layout/lProcess3"/>
    <dgm:cxn modelId="{ED3871AC-62A6-4BC2-A75B-5457EA81F6C1}" type="presParOf" srcId="{A9DBA2C8-CD7B-494D-9A5C-159A069F33C4}" destId="{EC942305-A479-43FB-9A2D-495F2AA44865}" srcOrd="0" destOrd="0" presId="urn:microsoft.com/office/officeart/2005/8/layout/lProcess3"/>
    <dgm:cxn modelId="{BE4798D9-4793-48D2-B0FD-25FB8A0790CF}" type="presParOf" srcId="{A9DBA2C8-CD7B-494D-9A5C-159A069F33C4}" destId="{287A9395-1EAC-41B0-924D-CD9BC652F8B3}" srcOrd="1" destOrd="0" presId="urn:microsoft.com/office/officeart/2005/8/layout/lProcess3"/>
    <dgm:cxn modelId="{398078FB-9F98-4614-98AE-DD7AE1575342}" type="presParOf" srcId="{A9DBA2C8-CD7B-494D-9A5C-159A069F33C4}" destId="{12960454-4760-4E17-80E2-C3CAEC452952}" srcOrd="2" destOrd="0" presId="urn:microsoft.com/office/officeart/2005/8/layout/lProcess3"/>
    <dgm:cxn modelId="{CDD8C800-E5C4-429D-A51F-4755C7AAD10A}" type="presParOf" srcId="{2E984AAC-98B1-4A79-909F-CB806B7650C5}" destId="{C2561399-6835-4FA9-A67C-E517D3D4A04F}" srcOrd="3" destOrd="0" presId="urn:microsoft.com/office/officeart/2005/8/layout/lProcess3"/>
    <dgm:cxn modelId="{8178C372-7498-4497-BB46-D3DE798AC90F}" type="presParOf" srcId="{2E984AAC-98B1-4A79-909F-CB806B7650C5}" destId="{63A8E8F0-BB6A-44D6-B050-3ED5DA1E759E}" srcOrd="4" destOrd="0" presId="urn:microsoft.com/office/officeart/2005/8/layout/lProcess3"/>
    <dgm:cxn modelId="{5DD6D3A4-F529-44A1-A02E-CB75EF9560FD}" type="presParOf" srcId="{63A8E8F0-BB6A-44D6-B050-3ED5DA1E759E}" destId="{FDA94EC1-6C26-494D-ACE3-7F588DB12D62}" srcOrd="0" destOrd="0" presId="urn:microsoft.com/office/officeart/2005/8/layout/lProcess3"/>
    <dgm:cxn modelId="{46EFED55-C871-4D39-935C-3DD07D3A3EEE}" type="presParOf" srcId="{63A8E8F0-BB6A-44D6-B050-3ED5DA1E759E}" destId="{86B79FFC-86F2-45AA-88E9-E80B7CF86CDA}" srcOrd="1" destOrd="0" presId="urn:microsoft.com/office/officeart/2005/8/layout/lProcess3"/>
    <dgm:cxn modelId="{444D7028-C5E4-41B1-98EF-4AEB457A01F5}" type="presParOf" srcId="{63A8E8F0-BB6A-44D6-B050-3ED5DA1E759E}" destId="{07E7CD77-2C94-497F-8B3D-1967BCC2C9E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3AF52-B073-44F4-A0B3-632222805EE3}">
      <dsp:nvSpPr>
        <dsp:cNvPr id="0" name=""/>
        <dsp:cNvSpPr/>
      </dsp:nvSpPr>
      <dsp:spPr>
        <a:xfrm>
          <a:off x="0" y="409799"/>
          <a:ext cx="8686800" cy="1216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GEMs should not be utilized as a replacement for native coding based on documentation</a:t>
          </a:r>
          <a:endParaRPr lang="en-US" sz="2900" kern="1200" dirty="0"/>
        </a:p>
      </dsp:txBody>
      <dsp:txXfrm>
        <a:off x="59399" y="469198"/>
        <a:ext cx="8568002" cy="1098002"/>
      </dsp:txXfrm>
    </dsp:sp>
    <dsp:sp modelId="{576A5436-2861-494F-B727-8573A502E446}">
      <dsp:nvSpPr>
        <dsp:cNvPr id="0" name=""/>
        <dsp:cNvSpPr/>
      </dsp:nvSpPr>
      <dsp:spPr>
        <a:xfrm>
          <a:off x="0" y="1813800"/>
          <a:ext cx="8686800" cy="1216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Backward Mapping or I10 to I9 GEM can and should be used for the majority of uses</a:t>
          </a:r>
          <a:endParaRPr lang="en-US" sz="2900" kern="1200" dirty="0"/>
        </a:p>
      </dsp:txBody>
      <dsp:txXfrm>
        <a:off x="59399" y="1873199"/>
        <a:ext cx="8568002" cy="1098002"/>
      </dsp:txXfrm>
    </dsp:sp>
    <dsp:sp modelId="{BED223AF-C019-4393-8ACC-20F25D9865DC}">
      <dsp:nvSpPr>
        <dsp:cNvPr id="0" name=""/>
        <dsp:cNvSpPr/>
      </dsp:nvSpPr>
      <dsp:spPr>
        <a:xfrm>
          <a:off x="0" y="3217800"/>
          <a:ext cx="8686800" cy="1216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Reimbursement Mappings should be used as a last resort, contain generic and unspecified codes</a:t>
          </a:r>
          <a:endParaRPr lang="en-US" sz="2900" kern="1200" dirty="0"/>
        </a:p>
      </dsp:txBody>
      <dsp:txXfrm>
        <a:off x="59399" y="3277199"/>
        <a:ext cx="8568002" cy="1098002"/>
      </dsp:txXfrm>
    </dsp:sp>
    <dsp:sp modelId="{97F51D58-B397-4023-9930-11A62F5564CA}">
      <dsp:nvSpPr>
        <dsp:cNvPr id="0" name=""/>
        <dsp:cNvSpPr/>
      </dsp:nvSpPr>
      <dsp:spPr>
        <a:xfrm>
          <a:off x="0" y="4621800"/>
          <a:ext cx="8686800" cy="1216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GEMs can be utilized to identify specificity or additional codes that might have otherwise gone unnoticed</a:t>
          </a:r>
          <a:endParaRPr lang="en-US" sz="2900" kern="1200" dirty="0"/>
        </a:p>
      </dsp:txBody>
      <dsp:txXfrm>
        <a:off x="59399" y="4681199"/>
        <a:ext cx="85680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DE16D-53B9-45C0-9910-C56195C700A9}">
      <dsp:nvSpPr>
        <dsp:cNvPr id="0" name=""/>
        <dsp:cNvSpPr/>
      </dsp:nvSpPr>
      <dsp:spPr>
        <a:xfrm rot="5400000">
          <a:off x="5602411" y="-2104388"/>
          <a:ext cx="1071800" cy="5549836"/>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smtClean="0"/>
            <a:t>All possibilities </a:t>
          </a:r>
          <a:endParaRPr lang="en-US" sz="2800" b="0" kern="1200" dirty="0"/>
        </a:p>
        <a:p>
          <a:pPr marL="285750" lvl="1" indent="-285750" algn="l" defTabSz="1244600" rtl="0">
            <a:lnSpc>
              <a:spcPct val="90000"/>
            </a:lnSpc>
            <a:spcBef>
              <a:spcPct val="0"/>
            </a:spcBef>
            <a:spcAft>
              <a:spcPct val="15000"/>
            </a:spcAft>
            <a:buChar char="••"/>
          </a:pPr>
          <a:r>
            <a:rPr lang="en-US" sz="2800" b="0" kern="1200" dirty="0" smtClean="0"/>
            <a:t>One “best” for specific use</a:t>
          </a:r>
          <a:endParaRPr lang="en-US" sz="2800" b="0" kern="1200" dirty="0"/>
        </a:p>
      </dsp:txBody>
      <dsp:txXfrm rot="-5400000">
        <a:off x="3363394" y="186950"/>
        <a:ext cx="5497515" cy="967158"/>
      </dsp:txXfrm>
    </dsp:sp>
    <dsp:sp modelId="{96D942A0-AC87-4305-8C67-14E280509928}">
      <dsp:nvSpPr>
        <dsp:cNvPr id="0" name=""/>
        <dsp:cNvSpPr/>
      </dsp:nvSpPr>
      <dsp:spPr>
        <a:xfrm>
          <a:off x="2169" y="654"/>
          <a:ext cx="3361223" cy="13397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Desired Outcome </a:t>
          </a:r>
          <a:endParaRPr lang="en-US" sz="4000" kern="1200" dirty="0"/>
        </a:p>
      </dsp:txBody>
      <dsp:txXfrm>
        <a:off x="67570" y="66055"/>
        <a:ext cx="3230421" cy="1208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3A074-5381-4373-B8B2-265FD9D30BAB}">
      <dsp:nvSpPr>
        <dsp:cNvPr id="0" name=""/>
        <dsp:cNvSpPr/>
      </dsp:nvSpPr>
      <dsp:spPr>
        <a:xfrm>
          <a:off x="0" y="3216"/>
          <a:ext cx="89154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To create applied Mappings – CMS Outlined Use</a:t>
          </a:r>
          <a:endParaRPr lang="en-US" sz="2800" kern="1200" dirty="0"/>
        </a:p>
      </dsp:txBody>
      <dsp:txXfrm>
        <a:off x="34726" y="37942"/>
        <a:ext cx="8845948" cy="641908"/>
      </dsp:txXfrm>
    </dsp:sp>
    <dsp:sp modelId="{A4F75F90-050B-4EA6-97AF-8E7460173C22}">
      <dsp:nvSpPr>
        <dsp:cNvPr id="0" name=""/>
        <dsp:cNvSpPr/>
      </dsp:nvSpPr>
      <dsp:spPr>
        <a:xfrm>
          <a:off x="0" y="714576"/>
          <a:ext cx="8915400"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solidFill>
                <a:schemeClr val="bg1"/>
              </a:solidFill>
            </a:rPr>
            <a:t>Research </a:t>
          </a:r>
          <a:endParaRPr lang="en-US" sz="2800" kern="1200" dirty="0">
            <a:solidFill>
              <a:schemeClr val="bg1"/>
            </a:solidFill>
          </a:endParaRPr>
        </a:p>
        <a:p>
          <a:pPr marL="285750" lvl="1" indent="-285750" algn="l" defTabSz="1244600" rtl="0">
            <a:lnSpc>
              <a:spcPct val="90000"/>
            </a:lnSpc>
            <a:spcBef>
              <a:spcPct val="0"/>
            </a:spcBef>
            <a:spcAft>
              <a:spcPct val="20000"/>
            </a:spcAft>
            <a:buChar char="••"/>
          </a:pPr>
          <a:r>
            <a:rPr lang="en-US" sz="2800" kern="1200" dirty="0" smtClean="0">
              <a:solidFill>
                <a:schemeClr val="bg1"/>
              </a:solidFill>
            </a:rPr>
            <a:t>Claims adjudication </a:t>
          </a:r>
          <a:endParaRPr lang="en-US" sz="2800" kern="1200" dirty="0">
            <a:solidFill>
              <a:schemeClr val="bg1"/>
            </a:solidFill>
          </a:endParaRPr>
        </a:p>
        <a:p>
          <a:pPr marL="285750" lvl="1" indent="-285750" algn="l" defTabSz="1244600" rtl="0">
            <a:lnSpc>
              <a:spcPct val="90000"/>
            </a:lnSpc>
            <a:spcBef>
              <a:spcPct val="0"/>
            </a:spcBef>
            <a:spcAft>
              <a:spcPct val="20000"/>
            </a:spcAft>
            <a:buChar char="••"/>
          </a:pPr>
          <a:r>
            <a:rPr lang="en-US" sz="2800" kern="1200" dirty="0" smtClean="0">
              <a:solidFill>
                <a:schemeClr val="bg1"/>
              </a:solidFill>
            </a:rPr>
            <a:t>Analyzing coding patterns</a:t>
          </a:r>
          <a:endParaRPr lang="en-US" sz="2800" kern="1200" dirty="0">
            <a:solidFill>
              <a:schemeClr val="bg1"/>
            </a:solidFill>
          </a:endParaRPr>
        </a:p>
      </dsp:txBody>
      <dsp:txXfrm>
        <a:off x="0" y="714576"/>
        <a:ext cx="8915400" cy="1455210"/>
      </dsp:txXfrm>
    </dsp:sp>
    <dsp:sp modelId="{16BEF97E-990B-49D9-891A-6FBE92BB7DF2}">
      <dsp:nvSpPr>
        <dsp:cNvPr id="0" name=""/>
        <dsp:cNvSpPr/>
      </dsp:nvSpPr>
      <dsp:spPr>
        <a:xfrm>
          <a:off x="0" y="2169786"/>
          <a:ext cx="89154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Historical Data for comparison – CMS Outlined Use</a:t>
          </a:r>
          <a:endParaRPr lang="en-US" sz="2800" kern="1200" dirty="0"/>
        </a:p>
      </dsp:txBody>
      <dsp:txXfrm>
        <a:off x="34726" y="2204512"/>
        <a:ext cx="8845948" cy="641908"/>
      </dsp:txXfrm>
    </dsp:sp>
    <dsp:sp modelId="{A19F0A65-E7F9-4BA2-97BF-3633E7FE272E}">
      <dsp:nvSpPr>
        <dsp:cNvPr id="0" name=""/>
        <dsp:cNvSpPr/>
      </dsp:nvSpPr>
      <dsp:spPr>
        <a:xfrm>
          <a:off x="0" y="2990586"/>
          <a:ext cx="89154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Test records – CMS Outlined Use</a:t>
          </a:r>
          <a:endParaRPr lang="en-US" sz="2800" kern="1200" dirty="0"/>
        </a:p>
      </dsp:txBody>
      <dsp:txXfrm>
        <a:off x="34726" y="3025312"/>
        <a:ext cx="8845948" cy="641908"/>
      </dsp:txXfrm>
    </dsp:sp>
    <dsp:sp modelId="{63D130B9-799F-4C13-B399-45DB35F13F81}">
      <dsp:nvSpPr>
        <dsp:cNvPr id="0" name=""/>
        <dsp:cNvSpPr/>
      </dsp:nvSpPr>
      <dsp:spPr>
        <a:xfrm>
          <a:off x="0" y="3811386"/>
          <a:ext cx="8915400" cy="71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General Reference Tool – CMS Outlined Use</a:t>
          </a:r>
          <a:endParaRPr lang="en-US" sz="2800" kern="1200" dirty="0"/>
        </a:p>
      </dsp:txBody>
      <dsp:txXfrm>
        <a:off x="34726" y="3846112"/>
        <a:ext cx="8845948"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C39ED-D7E8-4447-89DA-DD89C5BE5A42}">
      <dsp:nvSpPr>
        <dsp:cNvPr id="0" name=""/>
        <dsp:cNvSpPr/>
      </dsp:nvSpPr>
      <dsp:spPr>
        <a:xfrm>
          <a:off x="1372313" y="2871221"/>
          <a:ext cx="5384050" cy="297682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Type 1 diabetes mellitus with unspecified diabetic retinopathy with macular edema E10.311</a:t>
          </a:r>
          <a:endParaRPr lang="en-US" sz="2800" b="1" kern="1200" dirty="0"/>
        </a:p>
      </dsp:txBody>
      <dsp:txXfrm>
        <a:off x="2160789" y="3307167"/>
        <a:ext cx="3807098" cy="2104933"/>
      </dsp:txXfrm>
    </dsp:sp>
    <dsp:sp modelId="{6748A14C-7CC1-44E7-8976-073F9A2D5DF7}">
      <dsp:nvSpPr>
        <dsp:cNvPr id="0" name=""/>
        <dsp:cNvSpPr/>
      </dsp:nvSpPr>
      <dsp:spPr>
        <a:xfrm rot="16386873">
          <a:off x="3773069" y="2625529"/>
          <a:ext cx="792513" cy="752670"/>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F6CE6D3-5A82-4AD0-8F8B-3CFB8375C813}">
      <dsp:nvSpPr>
        <dsp:cNvPr id="0" name=""/>
        <dsp:cNvSpPr/>
      </dsp:nvSpPr>
      <dsp:spPr>
        <a:xfrm>
          <a:off x="2328824" y="1330486"/>
          <a:ext cx="3724063" cy="140801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Diabetes with ophthalmic manifestation 250.51</a:t>
          </a:r>
          <a:endParaRPr lang="en-US" sz="2800" kern="1200" dirty="0"/>
        </a:p>
      </dsp:txBody>
      <dsp:txXfrm>
        <a:off x="2370063" y="1371725"/>
        <a:ext cx="3641585" cy="1325537"/>
      </dsp:txXfrm>
    </dsp:sp>
    <dsp:sp modelId="{158733A6-C680-4459-965B-02EC9EC7C42B}">
      <dsp:nvSpPr>
        <dsp:cNvPr id="0" name=""/>
        <dsp:cNvSpPr/>
      </dsp:nvSpPr>
      <dsp:spPr>
        <a:xfrm rot="20459808">
          <a:off x="5893044" y="2734795"/>
          <a:ext cx="1979772" cy="752670"/>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8E0DE7-7BFE-4F72-A64B-6E840A00F597}">
      <dsp:nvSpPr>
        <dsp:cNvPr id="0" name=""/>
        <dsp:cNvSpPr/>
      </dsp:nvSpPr>
      <dsp:spPr>
        <a:xfrm>
          <a:off x="7139740" y="1940074"/>
          <a:ext cx="2380847" cy="190090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Background  Diabetic Retinopathy 362.01</a:t>
          </a:r>
          <a:endParaRPr lang="en-US" sz="2800" kern="1200" dirty="0"/>
        </a:p>
      </dsp:txBody>
      <dsp:txXfrm>
        <a:off x="7195416" y="1995750"/>
        <a:ext cx="2269495" cy="1789552"/>
      </dsp:txXfrm>
    </dsp:sp>
    <dsp:sp modelId="{2213F579-B62E-4325-93CA-B3B58C30FF34}">
      <dsp:nvSpPr>
        <dsp:cNvPr id="0" name=""/>
        <dsp:cNvSpPr/>
      </dsp:nvSpPr>
      <dsp:spPr>
        <a:xfrm rot="222392">
          <a:off x="6190840" y="4248019"/>
          <a:ext cx="1507667" cy="752670"/>
        </a:xfrm>
        <a:prstGeom prst="lef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009A4F-AD06-4E3B-9EF9-0D648927EE75}">
      <dsp:nvSpPr>
        <dsp:cNvPr id="0" name=""/>
        <dsp:cNvSpPr/>
      </dsp:nvSpPr>
      <dsp:spPr>
        <a:xfrm>
          <a:off x="7033112" y="4014164"/>
          <a:ext cx="2594079" cy="124363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Diabetic Macular Edema 363.07</a:t>
          </a:r>
          <a:endParaRPr lang="en-US" sz="2800" kern="1200" dirty="0"/>
        </a:p>
      </dsp:txBody>
      <dsp:txXfrm>
        <a:off x="7069537" y="4050589"/>
        <a:ext cx="2521229" cy="1170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6254D-7E43-467B-B04D-8E75E6163989}">
      <dsp:nvSpPr>
        <dsp:cNvPr id="0" name=""/>
        <dsp:cNvSpPr/>
      </dsp:nvSpPr>
      <dsp:spPr>
        <a:xfrm>
          <a:off x="1066794" y="77"/>
          <a:ext cx="4297746" cy="171909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kern="1200" dirty="0" smtClean="0"/>
            <a:t>Step 1:</a:t>
          </a:r>
          <a:endParaRPr lang="en-US" sz="6500" kern="1200" dirty="0"/>
        </a:p>
      </dsp:txBody>
      <dsp:txXfrm>
        <a:off x="1926343" y="77"/>
        <a:ext cx="2578648" cy="1719098"/>
      </dsp:txXfrm>
    </dsp:sp>
    <dsp:sp modelId="{22539614-5DCC-458C-9319-FD75D034AAD0}">
      <dsp:nvSpPr>
        <dsp:cNvPr id="0" name=""/>
        <dsp:cNvSpPr/>
      </dsp:nvSpPr>
      <dsp:spPr>
        <a:xfrm>
          <a:off x="4805834" y="146201"/>
          <a:ext cx="4719170" cy="142685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i="1" kern="1200" dirty="0" smtClean="0"/>
            <a:t>Extract</a:t>
          </a:r>
          <a:endParaRPr lang="en-US" sz="6500" i="1" kern="1200" dirty="0"/>
        </a:p>
      </dsp:txBody>
      <dsp:txXfrm>
        <a:off x="5519260" y="146201"/>
        <a:ext cx="3292319" cy="1426851"/>
      </dsp:txXfrm>
    </dsp:sp>
    <dsp:sp modelId="{EC942305-A479-43FB-9A2D-495F2AA44865}">
      <dsp:nvSpPr>
        <dsp:cNvPr id="0" name=""/>
        <dsp:cNvSpPr/>
      </dsp:nvSpPr>
      <dsp:spPr>
        <a:xfrm>
          <a:off x="1066794" y="1959850"/>
          <a:ext cx="4297746" cy="171909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kern="1200" dirty="0" smtClean="0"/>
            <a:t>Step 2:</a:t>
          </a:r>
          <a:endParaRPr lang="en-US" sz="6500" kern="1200" dirty="0"/>
        </a:p>
      </dsp:txBody>
      <dsp:txXfrm>
        <a:off x="1926343" y="1959850"/>
        <a:ext cx="2578648" cy="1719098"/>
      </dsp:txXfrm>
    </dsp:sp>
    <dsp:sp modelId="{12960454-4760-4E17-80E2-C3CAEC452952}">
      <dsp:nvSpPr>
        <dsp:cNvPr id="0" name=""/>
        <dsp:cNvSpPr/>
      </dsp:nvSpPr>
      <dsp:spPr>
        <a:xfrm>
          <a:off x="4805834" y="2105974"/>
          <a:ext cx="4719170" cy="1426851"/>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i="1" kern="1200" dirty="0" smtClean="0"/>
            <a:t>Analyze</a:t>
          </a:r>
          <a:endParaRPr lang="en-US" sz="6500" i="1" kern="1200" dirty="0"/>
        </a:p>
      </dsp:txBody>
      <dsp:txXfrm>
        <a:off x="5519260" y="2105974"/>
        <a:ext cx="3292319" cy="1426851"/>
      </dsp:txXfrm>
    </dsp:sp>
    <dsp:sp modelId="{FDA94EC1-6C26-494D-ACE3-7F588DB12D62}">
      <dsp:nvSpPr>
        <dsp:cNvPr id="0" name=""/>
        <dsp:cNvSpPr/>
      </dsp:nvSpPr>
      <dsp:spPr>
        <a:xfrm>
          <a:off x="1066794" y="3919623"/>
          <a:ext cx="4297746" cy="171909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kern="1200" dirty="0" smtClean="0"/>
            <a:t>Step 3:</a:t>
          </a:r>
          <a:endParaRPr lang="en-US" sz="6500" kern="1200" dirty="0"/>
        </a:p>
      </dsp:txBody>
      <dsp:txXfrm>
        <a:off x="1926343" y="3919623"/>
        <a:ext cx="2578648" cy="1719098"/>
      </dsp:txXfrm>
    </dsp:sp>
    <dsp:sp modelId="{07E7CD77-2C94-497F-8B3D-1967BCC2C9EB}">
      <dsp:nvSpPr>
        <dsp:cNvPr id="0" name=""/>
        <dsp:cNvSpPr/>
      </dsp:nvSpPr>
      <dsp:spPr>
        <a:xfrm>
          <a:off x="4805834" y="4065746"/>
          <a:ext cx="4719170" cy="1426851"/>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i="1" kern="1200" dirty="0" smtClean="0"/>
            <a:t>Refine</a:t>
          </a:r>
          <a:endParaRPr lang="en-US" sz="6500" i="1" kern="1200" dirty="0"/>
        </a:p>
      </dsp:txBody>
      <dsp:txXfrm>
        <a:off x="5519260" y="4065746"/>
        <a:ext cx="3292319" cy="14268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ea typeface="ＭＳ Ｐゴシック"/>
                <a:cs typeface="ＭＳ Ｐゴシック"/>
              </a:defRPr>
            </a:lvl1pPr>
          </a:lstStyle>
          <a:p>
            <a:pPr>
              <a:defRPr/>
            </a:pP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ea typeface="ＭＳ Ｐゴシック"/>
                <a:cs typeface="ＭＳ Ｐゴシック"/>
              </a:defRPr>
            </a:lvl1pPr>
          </a:lstStyle>
          <a:p>
            <a:pPr>
              <a:defRPr/>
            </a:pPr>
            <a:fld id="{2D56A87C-351B-41A4-9A7A-F6AD8B5BFE91}" type="slidenum">
              <a:rPr lang="en-US"/>
              <a:pPr>
                <a:defRPr/>
              </a:pPr>
              <a:t>‹#›</a:t>
            </a:fld>
            <a:endParaRPr lang="en-US" dirty="0"/>
          </a:p>
        </p:txBody>
      </p:sp>
    </p:spTree>
    <p:extLst>
      <p:ext uri="{BB962C8B-B14F-4D97-AF65-F5344CB8AC3E}">
        <p14:creationId xmlns:p14="http://schemas.microsoft.com/office/powerpoint/2010/main" val="2481019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lnSpc>
                <a:spcPct val="100000"/>
              </a:lnSpc>
              <a:spcBef>
                <a:spcPct val="0"/>
              </a:spcBef>
              <a:buClrTx/>
              <a:buFontTx/>
              <a:buNone/>
              <a:defRPr sz="1200" b="0">
                <a:solidFill>
                  <a:schemeClr val="tx1"/>
                </a:solidFill>
                <a:latin typeface="Arial" charset="0"/>
                <a:ea typeface="ＭＳ Ｐゴシック" pitchFamily="1"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lnSpc>
                <a:spcPct val="100000"/>
              </a:lnSpc>
              <a:spcBef>
                <a:spcPct val="0"/>
              </a:spcBef>
              <a:buClrTx/>
              <a:buFontTx/>
              <a:buNone/>
              <a:defRPr sz="1200" b="0">
                <a:solidFill>
                  <a:schemeClr val="tx1"/>
                </a:solidFill>
                <a:latin typeface="Arial" charset="0"/>
                <a:ea typeface="ＭＳ Ｐゴシック" pitchFamily="1" charset="-128"/>
                <a:cs typeface="+mn-cs"/>
              </a:defRPr>
            </a:lvl1pPr>
          </a:lstStyle>
          <a:p>
            <a:pPr>
              <a:defRPr/>
            </a:pPr>
            <a:endParaRPr lang="en-US" dirty="0"/>
          </a:p>
        </p:txBody>
      </p:sp>
      <p:sp>
        <p:nvSpPr>
          <p:cNvPr id="962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lnSpc>
                <a:spcPct val="100000"/>
              </a:lnSpc>
              <a:spcBef>
                <a:spcPct val="0"/>
              </a:spcBef>
              <a:buClrTx/>
              <a:buFontTx/>
              <a:buNone/>
              <a:defRPr sz="1200" b="0">
                <a:solidFill>
                  <a:schemeClr val="tx1"/>
                </a:solidFill>
                <a:latin typeface="Arial" charset="0"/>
                <a:ea typeface="ＭＳ Ｐゴシック" pitchFamily="1"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lnSpc>
                <a:spcPct val="100000"/>
              </a:lnSpc>
              <a:spcBef>
                <a:spcPct val="0"/>
              </a:spcBef>
              <a:buClrTx/>
              <a:buFontTx/>
              <a:buNone/>
              <a:defRPr sz="1200" b="0">
                <a:solidFill>
                  <a:schemeClr val="tx1"/>
                </a:solidFill>
                <a:latin typeface="Arial" charset="0"/>
                <a:ea typeface="ＭＳ Ｐゴシック" pitchFamily="1" charset="-128"/>
                <a:cs typeface="+mn-cs"/>
              </a:defRPr>
            </a:lvl1pPr>
          </a:lstStyle>
          <a:p>
            <a:pPr>
              <a:defRPr/>
            </a:pPr>
            <a:fld id="{D610BF7F-B001-45B7-B172-881B454F291C}" type="slidenum">
              <a:rPr lang="en-US"/>
              <a:pPr>
                <a:defRPr/>
              </a:pPr>
              <a:t>‹#›</a:t>
            </a:fld>
            <a:endParaRPr lang="en-US" dirty="0"/>
          </a:p>
        </p:txBody>
      </p:sp>
    </p:spTree>
    <p:extLst>
      <p:ext uri="{BB962C8B-B14F-4D97-AF65-F5344CB8AC3E}">
        <p14:creationId xmlns:p14="http://schemas.microsoft.com/office/powerpoint/2010/main" val="7393255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ms.gov/ICD10/11b1_2011_ICD10CM_and_GEMs.as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22B56638-390F-4B22-A715-661A728E4BC7}" type="slidenum">
              <a:rPr lang="en-US" sz="1200" b="0" smtClean="0">
                <a:solidFill>
                  <a:schemeClr val="tx1"/>
                </a:solidFill>
              </a:rPr>
              <a:pPr/>
              <a:t>1</a:t>
            </a:fld>
            <a:endParaRPr lang="en-US" sz="1200" b="0" dirty="0" smtClean="0">
              <a:solidFill>
                <a:schemeClr val="tx1"/>
              </a:solidFill>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Jen: Good afternoon</a:t>
            </a:r>
            <a:r>
              <a:rPr lang="en-US" baseline="0" dirty="0" smtClean="0"/>
              <a:t> everyone, and thank you for joining us.  T</a:t>
            </a:r>
            <a:r>
              <a:rPr lang="en-US" dirty="0" smtClean="0"/>
              <a:t>oday</a:t>
            </a:r>
            <a:r>
              <a:rPr lang="en-US" baseline="0" dirty="0" smtClean="0"/>
              <a:t> Shelley and I are going to discuss an </a:t>
            </a:r>
            <a:r>
              <a:rPr lang="en-US" sz="1200" kern="1200" dirty="0" smtClean="0">
                <a:solidFill>
                  <a:schemeClr val="tx1"/>
                </a:solidFill>
                <a:effectLst/>
                <a:latin typeface="Arial" charset="0"/>
                <a:ea typeface="MS PGothic" pitchFamily="34" charset="-128"/>
                <a:cs typeface="ＭＳ Ｐゴシック"/>
              </a:rPr>
              <a:t>overview of the ICD-9 and ICD-10 code sets and delve into the workings of the ICD-10 General Equivalence Maps or GEMS.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Paint dripping </a:t>
            </a:r>
            <a:r>
              <a:rPr lang="en-US" dirty="0" smtClean="0"/>
              <a:t>46035352 from shutterstock.com</a:t>
            </a:r>
          </a:p>
          <a:p>
            <a:r>
              <a:rPr lang="en-US" b="1" dirty="0" smtClean="0"/>
              <a:t>Paint pots in assorted colors  </a:t>
            </a:r>
            <a:r>
              <a:rPr lang="en-US" dirty="0" smtClean="0"/>
              <a:t>85315798   from shutterstock.com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Shelley:</a:t>
            </a:r>
            <a:r>
              <a:rPr lang="en-US" baseline="0" dirty="0" smtClean="0"/>
              <a:t>  Jennifer, can you explain to our audience a little bit about the differences between ICD-9 and ICD-10.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Jen: Sure Shelley.  The biggest difference is the sheer volume of codes available.  Using the image on the slide as an example, ICD-9 uses</a:t>
            </a:r>
            <a:r>
              <a:rPr lang="en-US" b="1" baseline="0" dirty="0" smtClean="0"/>
              <a:t> only a few colors.  You can see here that we have a great deal more color choices with ICD-10.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Not only is there an increase in the volume of codes from approximately 13,000 codes in ICD-9, to approximately 68,000 codes in ICD-10-CM, but ICD-10 often provides a higher level of specificity in the codes.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ICD-10-CM codes are comprised of seven alphanumeric characters, compared to five digits in ICD-9.  We move from 17 chapters in ICD-9, to 21 chapters in ICD-10.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ICD-10 has significantly </a:t>
            </a:r>
            <a:r>
              <a:rPr lang="en-US" sz="2200" b="1" dirty="0" smtClean="0"/>
              <a:t>increased specificity and allows for expandability.  It incorporates advances in medicine and technology,</a:t>
            </a:r>
            <a:r>
              <a:rPr lang="en-US" sz="2200" b="1" baseline="0" dirty="0" smtClean="0"/>
              <a:t> provides</a:t>
            </a:r>
            <a:r>
              <a:rPr lang="en-US" sz="2200" b="1" dirty="0" smtClean="0"/>
              <a:t> more detail on socioeconomic and family factors, problems related to lifestyle, and outcomes of screening.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b="1" dirty="0" smtClean="0"/>
              <a:t>And finally, ICD-10-CM provides added detail on etiology, anatomy, severity, laterality, and post-procedural disorders.</a:t>
            </a:r>
          </a:p>
          <a:p>
            <a:endParaRPr lang="en-US"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42E283B7-177A-494E-A90B-BE64BA2B6AD4}" type="slidenum">
              <a:rPr lang="en-US" sz="1200" b="0" smtClean="0">
                <a:solidFill>
                  <a:schemeClr val="tx1"/>
                </a:solidFill>
              </a:rPr>
              <a:pPr/>
              <a:t>10</a:t>
            </a:fld>
            <a:endParaRPr lang="en-US" sz="1200" b="0" dirty="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0000FF"/>
              </a:buClr>
            </a:pPr>
            <a:r>
              <a:rPr lang="en-US" sz="2400" b="0" dirty="0" smtClean="0"/>
              <a:t>Let’s talk for</a:t>
            </a:r>
            <a:r>
              <a:rPr lang="en-US" sz="2400" b="0" baseline="0" dirty="0" smtClean="0"/>
              <a:t> a minute about the code format in ICD-10-CM. </a:t>
            </a:r>
            <a:endParaRPr lang="en-US" sz="2400" b="0" dirty="0" smtClean="0"/>
          </a:p>
          <a:p>
            <a:pPr>
              <a:lnSpc>
                <a:spcPct val="90000"/>
              </a:lnSpc>
              <a:buClr>
                <a:srgbClr val="0000FF"/>
              </a:buClr>
            </a:pPr>
            <a:endParaRPr lang="en-US" sz="2400" b="0" dirty="0" smtClean="0"/>
          </a:p>
          <a:p>
            <a:pPr eaLnBrk="1" hangingPunct="1"/>
            <a:endParaRPr lang="en-US" b="0" dirty="0" smtClean="0"/>
          </a:p>
          <a:p>
            <a:pPr eaLnBrk="1" hangingPunct="1"/>
            <a:r>
              <a:rPr lang="en-US" b="0" dirty="0" smtClean="0"/>
              <a:t>In this example, the ICD-10 code is virtually</a:t>
            </a:r>
            <a:r>
              <a:rPr lang="en-US" b="0" baseline="0" dirty="0" smtClean="0"/>
              <a:t> identical to the old ICD-9 code. The only difference is an updated terminology. Where ICD-9 uses the term septicemia, ICD-10 uses Sepsis instead.</a:t>
            </a:r>
          </a:p>
          <a:p>
            <a:pPr eaLnBrk="1" hangingPunct="1"/>
            <a:endParaRPr lang="en-US" b="0" baseline="0" dirty="0" smtClean="0"/>
          </a:p>
          <a:p>
            <a:pPr eaLnBrk="1" hangingPunct="1"/>
            <a:r>
              <a:rPr lang="en-US" b="1" baseline="0" dirty="0" smtClean="0"/>
              <a:t>Jen: Let’s also point out the difference in the format of the code itself.  I mentioned that ICD-10 codes were alphanumeric.  The first character always starts with a letter.  Valid codes in ICD-10 can be anywhere from 3-7 characters long.  But you see, the category is still 3 characters, followed by a decimal.  So in the example here with A41.02, this ICD-10 code looks very similar to an ICD-9 code.</a:t>
            </a:r>
            <a:endParaRPr lang="en-US" b="1"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8AF15C34-6783-4FE9-AB06-FE466AA24B2B}" type="slidenum">
              <a:rPr lang="en-US" sz="1200" b="0" smtClean="0">
                <a:solidFill>
                  <a:schemeClr val="tx1"/>
                </a:solidFill>
              </a:rPr>
              <a:pPr/>
              <a:t>11</a:t>
            </a:fld>
            <a:endParaRPr lang="en-US" sz="1200" b="0" dirty="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0000FF"/>
              </a:buClr>
            </a:pPr>
            <a:r>
              <a:rPr lang="en-US" sz="2400" b="1" dirty="0" smtClean="0"/>
              <a:t>Jen: Here</a:t>
            </a:r>
            <a:r>
              <a:rPr lang="en-US" sz="2400" b="1" baseline="0" dirty="0" smtClean="0"/>
              <a:t> is another example where the two codes have slightly different descriptors. In ICD-10, the t</a:t>
            </a:r>
            <a:r>
              <a:rPr lang="en-US" sz="2400" b="1" dirty="0" smtClean="0"/>
              <a:t>ype of hypertension is no longer required (benign, malignant, unspecified), so that descriptor was removed from the code description.</a:t>
            </a:r>
            <a:r>
              <a:rPr lang="en-US" sz="2400" b="1" baseline="0" dirty="0" smtClean="0"/>
              <a:t>  </a:t>
            </a:r>
            <a:endParaRPr lang="en-US" sz="2400" b="1" dirty="0" smtClean="0"/>
          </a:p>
          <a:p>
            <a:pPr>
              <a:lnSpc>
                <a:spcPct val="90000"/>
              </a:lnSpc>
              <a:buClr>
                <a:srgbClr val="0000FF"/>
              </a:buClr>
            </a:pPr>
            <a:endParaRPr lang="en-US" sz="2400" dirty="0" smtClean="0"/>
          </a:p>
          <a:p>
            <a:pPr eaLnBrk="1" hangingPunct="1"/>
            <a:endParaRPr 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8AF15C34-6783-4FE9-AB06-FE466AA24B2B}" type="slidenum">
              <a:rPr lang="en-US" sz="1200" b="0" smtClean="0">
                <a:solidFill>
                  <a:schemeClr val="tx1"/>
                </a:solidFill>
              </a:rPr>
              <a:pPr/>
              <a:t>12</a:t>
            </a:fld>
            <a:endParaRPr lang="en-US" sz="1200" b="0" dirty="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0000FF"/>
              </a:buClr>
            </a:pPr>
            <a:r>
              <a:rPr lang="en-US" sz="2400" b="0" dirty="0" smtClean="0"/>
              <a:t>In</a:t>
            </a:r>
            <a:r>
              <a:rPr lang="en-US" sz="2400" b="0" baseline="0" dirty="0" smtClean="0"/>
              <a:t> this example, we see the full scope of specificity available in ICD-10. In this example, ICD-10 allows for description of diffuse TBI, which was not possible in ICD-9. The code also shows a placeholder (X) in the 5</a:t>
            </a:r>
            <a:r>
              <a:rPr lang="en-US" sz="2400" b="0" baseline="30000" dirty="0" smtClean="0"/>
              <a:t>th</a:t>
            </a:r>
            <a:r>
              <a:rPr lang="en-US" sz="2400" b="0" baseline="0" dirty="0" smtClean="0"/>
              <a:t> character position. This placeholder will be used for future expansion. The placeholder must be coded for a valid code. The code also includes a 7</a:t>
            </a:r>
            <a:r>
              <a:rPr lang="en-US" sz="2400" b="0" baseline="30000" dirty="0" smtClean="0"/>
              <a:t>th</a:t>
            </a:r>
            <a:r>
              <a:rPr lang="en-US" sz="2400" b="0" baseline="0" dirty="0" smtClean="0"/>
              <a:t> character, called an extension. This extension indicates the type of encounter, in this case a sequela or late effect associated with TBI. </a:t>
            </a:r>
            <a:endParaRPr lang="en-US" sz="2400" b="0" dirty="0" smtClean="0"/>
          </a:p>
          <a:p>
            <a:pPr>
              <a:lnSpc>
                <a:spcPct val="90000"/>
              </a:lnSpc>
              <a:buClr>
                <a:srgbClr val="0000FF"/>
              </a:buClr>
            </a:pPr>
            <a:endParaRPr lang="en-US" sz="2400" dirty="0" smtClean="0"/>
          </a:p>
          <a:p>
            <a:pPr eaLnBrk="1" hangingPunct="1"/>
            <a:endParaRPr 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8AF15C34-6783-4FE9-AB06-FE466AA24B2B}" type="slidenum">
              <a:rPr lang="en-US" sz="1200" b="0" smtClean="0">
                <a:solidFill>
                  <a:schemeClr val="tx1"/>
                </a:solidFill>
              </a:rPr>
              <a:pPr/>
              <a:t>13</a:t>
            </a:fld>
            <a:endParaRPr lang="en-US" sz="1200" b="0" dirty="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Jen: Now, before we get</a:t>
            </a:r>
            <a:r>
              <a:rPr lang="en-US" b="1" baseline="0" dirty="0" smtClean="0"/>
              <a:t> into the detail about using the GEMS, just a quick r</a:t>
            </a:r>
            <a:r>
              <a:rPr lang="en-US" b="1" dirty="0" smtClean="0"/>
              <a:t>eminder to use the “Ask the presenter” </a:t>
            </a:r>
            <a:r>
              <a:rPr lang="en-US" b="1" baseline="0" dirty="0" smtClean="0"/>
              <a:t>if you have any questions</a:t>
            </a:r>
            <a:r>
              <a:rPr lang="en-US" b="1" dirty="0" smtClean="0"/>
              <a:t>, which</a:t>
            </a:r>
            <a:r>
              <a:rPr lang="en-US" b="1" baseline="0" dirty="0" smtClean="0"/>
              <a:t> is </a:t>
            </a:r>
            <a:r>
              <a:rPr lang="en-US" b="1" dirty="0" smtClean="0"/>
              <a:t>the orange</a:t>
            </a:r>
            <a:r>
              <a:rPr lang="en-US" b="1" baseline="0" dirty="0" smtClean="0"/>
              <a:t> button above my head.  We will answer your questions at the end of the presentation.</a:t>
            </a:r>
            <a:endParaRPr lang="en-US" b="1"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EC908A88-E99A-4F9B-BFE5-27A584BFF63F}" type="slidenum">
              <a:rPr lang="en-US" sz="1200" b="0" smtClean="0">
                <a:solidFill>
                  <a:schemeClr val="tx1"/>
                </a:solidFill>
              </a:rPr>
              <a:pPr/>
              <a:t>14</a:t>
            </a:fld>
            <a:endParaRPr lang="en-US" sz="1200" b="0" dirty="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r>
              <a:rPr lang="en-US" b="1" dirty="0" smtClean="0">
                <a:solidFill>
                  <a:srgbClr val="0000FF"/>
                </a:solidFill>
              </a:rPr>
              <a:t>Jen</a:t>
            </a:r>
            <a:r>
              <a:rPr lang="en-US" b="1" baseline="0" dirty="0" smtClean="0">
                <a:solidFill>
                  <a:srgbClr val="0000FF"/>
                </a:solidFill>
              </a:rPr>
              <a:t>: There two sets of diagnosis GEMS, one for mapping ICD-10-CM to ICD-9-CM (backward map) and one for mapping ICD-9-CM to ICD-10-CM (forward map).  There are also two sets for PCS mapping.  </a:t>
            </a:r>
            <a:endParaRPr lang="en-US" b="1" dirty="0" smtClean="0">
              <a:solidFill>
                <a:srgbClr val="0000FF"/>
              </a:solidFill>
            </a:endParaRPr>
          </a:p>
          <a:p>
            <a:pPr>
              <a:buClr>
                <a:srgbClr val="0000FF"/>
              </a:buClr>
            </a:pPr>
            <a:endParaRPr lang="en-US" dirty="0" smtClean="0">
              <a:solidFill>
                <a:srgbClr val="0000FF"/>
              </a:solidFill>
            </a:endParaRPr>
          </a:p>
          <a:p>
            <a:r>
              <a:rPr lang="en-US" dirty="0" smtClean="0"/>
              <a:t>Additionally, There are Diagnosis GEM Guide</a:t>
            </a:r>
            <a:r>
              <a:rPr lang="en-US" baseline="0" dirty="0" smtClean="0"/>
              <a:t> that </a:t>
            </a:r>
            <a:r>
              <a:rPr lang="en-US" dirty="0" smtClean="0"/>
              <a:t>covers general introduction to GEMs, explanation on the contents of the GEM files, and how they should be utilized.  It also provides key terms and their definitions.</a:t>
            </a:r>
          </a:p>
          <a:p>
            <a:endParaRPr lang="en-US" dirty="0" smtClean="0"/>
          </a:p>
          <a:p>
            <a:r>
              <a:rPr lang="en-US" dirty="0" smtClean="0"/>
              <a:t>The GEM Update Summary outlines the changes to the GEM files as a result of Diagnosis changes in the version of the code set for which the Gems are applicable.</a:t>
            </a:r>
          </a:p>
          <a:p>
            <a:endParaRPr lang="en-US" dirty="0" smtClean="0"/>
          </a:p>
          <a:p>
            <a:r>
              <a:rPr lang="en-US" dirty="0" smtClean="0"/>
              <a:t>The GEM Technical Document outlines structure of the files, detailed explanation of content such as flags, provides information on many appropriate uses and highlights other uses which should not be considered appropriate.</a:t>
            </a:r>
          </a:p>
          <a:p>
            <a:endParaRPr lang="en-US" dirty="0" smtClean="0"/>
          </a:p>
          <a:p>
            <a:r>
              <a:rPr lang="en-US" dirty="0" smtClean="0"/>
              <a:t>It is important to note:  users should utilize the instructions.  </a:t>
            </a:r>
          </a:p>
          <a:p>
            <a:pPr>
              <a:buClr>
                <a:srgbClr val="0000FF"/>
              </a:buClr>
            </a:pPr>
            <a:endParaRPr lang="en-US" dirty="0" smtClean="0">
              <a:solidFill>
                <a:srgbClr val="0000FF"/>
              </a:solidFill>
            </a:endParaRPr>
          </a:p>
          <a:p>
            <a:pPr>
              <a:buClr>
                <a:srgbClr val="0000FF"/>
              </a:buClr>
            </a:pPr>
            <a:endParaRPr lang="en-US" dirty="0" smtClean="0">
              <a:solidFill>
                <a:srgbClr val="0000FF"/>
              </a:solidFill>
            </a:endParaRPr>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15</a:t>
            </a:fld>
            <a:endParaRPr lang="en-US" dirty="0"/>
          </a:p>
        </p:txBody>
      </p:sp>
    </p:spTree>
    <p:extLst>
      <p:ext uri="{BB962C8B-B14F-4D97-AF65-F5344CB8AC3E}">
        <p14:creationId xmlns:p14="http://schemas.microsoft.com/office/powerpoint/2010/main" val="2202424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Jen: When you enter the GEM file, this is what you will see. It is just a text file with a list of characters</a:t>
            </a:r>
            <a:r>
              <a:rPr lang="en-US" b="1" baseline="0" dirty="0" smtClean="0"/>
              <a:t> in columns. It looks like a bunch of gobbly gook, how can I make sense of this?</a:t>
            </a:r>
          </a:p>
          <a:p>
            <a:endParaRPr lang="en-US" b="1" baseline="0" dirty="0" smtClean="0"/>
          </a:p>
          <a:p>
            <a:r>
              <a:rPr lang="en-US" b="0" baseline="0" dirty="0" smtClean="0"/>
              <a:t>Let’s take a closer look at the GEM. This an example of the I10 GEM. Remember, this map contains all ICD-10-CM codes and their mapping to ICD-9-CM codes.</a:t>
            </a:r>
            <a:r>
              <a:rPr lang="en-US" b="1" baseline="0" dirty="0" smtClean="0"/>
              <a:t> </a:t>
            </a:r>
          </a:p>
          <a:p>
            <a:endParaRPr lang="en-US" dirty="0" smtClean="0"/>
          </a:p>
          <a:p>
            <a:r>
              <a:rPr lang="en-US" dirty="0" smtClean="0"/>
              <a:t>Notice the text</a:t>
            </a:r>
            <a:r>
              <a:rPr lang="en-US" baseline="0" dirty="0" smtClean="0"/>
              <a:t> file contains no column delineation, no headers, no decimals, no descriptions.  To make the file usable you likely will have to import the file into another file type.</a:t>
            </a:r>
            <a:endParaRPr lang="en-US" dirty="0"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C41C0509-514B-4008-BBE2-BB2AB4BB5C5E}" type="slidenum">
              <a:rPr lang="en-US" sz="1200" b="0" smtClean="0">
                <a:solidFill>
                  <a:schemeClr val="tx1"/>
                </a:solidFill>
              </a:rPr>
              <a:pPr/>
              <a:t>16</a:t>
            </a:fld>
            <a:endParaRPr lang="en-US" sz="1200" b="0" dirty="0" smtClean="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 file has been imported in Microsoft Excel, headers have been added.</a:t>
            </a:r>
            <a:r>
              <a:rPr lang="en-US" baseline="0" dirty="0" smtClean="0"/>
              <a:t>  Be careful when doing that that you make sure you import as “text” as you know if you don’t you may drop leading or training zeros which then can make a code value unknown.  </a:t>
            </a:r>
            <a:r>
              <a:rPr lang="en-US" dirty="0" smtClean="0"/>
              <a:t>Is that a little clearer, now?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look at each column of the GEM structure in more detail on the next slide...  </a:t>
            </a:r>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17</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column is called the source code. The values in this column represents the values from the entire code set.  </a:t>
            </a:r>
          </a:p>
          <a:p>
            <a:endParaRPr lang="en-US" baseline="0" dirty="0" smtClean="0"/>
          </a:p>
          <a:p>
            <a:r>
              <a:rPr lang="en-US" b="1" baseline="0" dirty="0" smtClean="0"/>
              <a:t>Jen: So the source is your starting point.  This is the code that you are trying to translate right?</a:t>
            </a:r>
          </a:p>
          <a:p>
            <a:endParaRPr lang="en-US" b="1" baseline="0" dirty="0" smtClean="0"/>
          </a:p>
          <a:p>
            <a:r>
              <a:rPr lang="en-US" b="0" baseline="0" dirty="0" smtClean="0"/>
              <a:t>The source is the value that you have that you are trying to find a match in meaning or close equivalent to.  </a:t>
            </a:r>
            <a:endParaRPr lang="en-US" b="0"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18</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r>
              <a:rPr lang="en-US" sz="1800" dirty="0" smtClean="0">
                <a:solidFill>
                  <a:srgbClr val="0000FF"/>
                </a:solidFill>
              </a:rPr>
              <a:t>Contains the closest match in meaning </a:t>
            </a:r>
            <a:r>
              <a:rPr lang="en-US" sz="1800" baseline="0" dirty="0" smtClean="0">
                <a:solidFill>
                  <a:srgbClr val="0000FF"/>
                </a:solidFill>
              </a:rPr>
              <a:t> to </a:t>
            </a:r>
            <a:r>
              <a:rPr lang="en-US" sz="1800" dirty="0" smtClean="0">
                <a:solidFill>
                  <a:srgbClr val="0000FF"/>
                </a:solidFill>
              </a:rPr>
              <a:t>the target</a:t>
            </a:r>
            <a:r>
              <a:rPr lang="en-US" sz="1800" baseline="0" dirty="0" smtClean="0">
                <a:solidFill>
                  <a:srgbClr val="0000FF"/>
                </a:solidFill>
              </a:rPr>
              <a:t> code set from source.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Jen: Using this map, can I just use the code in the target column as the match to what I was looking for in the source code?  That’s my translation so I don’t have to do anything else right?</a:t>
            </a:r>
            <a:endParaRPr lang="en-US" b="1" dirty="0" smtClean="0"/>
          </a:p>
          <a:p>
            <a:endParaRPr lang="en-US" dirty="0" smtClean="0"/>
          </a:p>
          <a:p>
            <a:endParaRPr lang="en-US" dirty="0" smtClean="0"/>
          </a:p>
          <a:p>
            <a:r>
              <a:rPr lang="en-US" dirty="0" smtClean="0"/>
              <a:t>No,</a:t>
            </a:r>
            <a:r>
              <a:rPr lang="en-US" baseline="0" dirty="0" smtClean="0"/>
              <a:t> You have a couple more things to consider.  </a:t>
            </a:r>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19</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Doctor working on a digital tablet with copy space  </a:t>
            </a:r>
            <a:r>
              <a:rPr lang="en-US" dirty="0" smtClean="0"/>
              <a:t>:90266317 from Shutterstock.com</a:t>
            </a:r>
          </a:p>
          <a:p>
            <a:endParaRPr lang="en-US" dirty="0" smtClean="0"/>
          </a:p>
          <a:p>
            <a:endParaRPr lang="en-US" sz="1200" b="1" kern="1200" dirty="0" smtClean="0">
              <a:solidFill>
                <a:schemeClr val="tx1"/>
              </a:solidFill>
              <a:effectLst/>
              <a:latin typeface="Arial" charset="0"/>
              <a:ea typeface="MS PGothic" pitchFamily="34" charset="-128"/>
              <a:cs typeface="ＭＳ Ｐゴシック"/>
            </a:endParaRPr>
          </a:p>
          <a:p>
            <a:r>
              <a:rPr lang="en-US" sz="1200" b="1" kern="1200" dirty="0" smtClean="0">
                <a:solidFill>
                  <a:schemeClr val="tx1"/>
                </a:solidFill>
                <a:effectLst/>
                <a:latin typeface="Arial" charset="0"/>
                <a:ea typeface="MS PGothic" pitchFamily="34" charset="-128"/>
                <a:cs typeface="ＭＳ Ｐゴシック"/>
              </a:rPr>
              <a:t>Course Objectives</a:t>
            </a:r>
            <a:r>
              <a:rPr lang="en-US" sz="1200" kern="1200" dirty="0" smtClean="0">
                <a:solidFill>
                  <a:schemeClr val="tx1"/>
                </a:solidFill>
                <a:effectLst/>
                <a:latin typeface="Arial" charset="0"/>
                <a:ea typeface="MS PGothic" pitchFamily="34" charset="-128"/>
                <a:cs typeface="ＭＳ Ｐゴシック"/>
              </a:rPr>
              <a:t>:  The attendee will be able to:</a:t>
            </a:r>
          </a:p>
          <a:p>
            <a:pPr lvl="0"/>
            <a:r>
              <a:rPr lang="en-US" sz="1200" kern="1200" dirty="0" smtClean="0">
                <a:solidFill>
                  <a:schemeClr val="tx1"/>
                </a:solidFill>
                <a:effectLst/>
                <a:latin typeface="Arial" charset="0"/>
                <a:ea typeface="MS PGothic" pitchFamily="34" charset="-128"/>
                <a:cs typeface="ＭＳ Ｐゴシック"/>
              </a:rPr>
              <a:t>Identify the major differences between the ICD-9 and the ICD-10 code sets</a:t>
            </a:r>
          </a:p>
          <a:p>
            <a:pPr lvl="0"/>
            <a:r>
              <a:rPr lang="en-US" sz="1200" kern="1200" dirty="0" smtClean="0">
                <a:solidFill>
                  <a:schemeClr val="tx1"/>
                </a:solidFill>
                <a:effectLst/>
                <a:latin typeface="Arial" charset="0"/>
                <a:ea typeface="MS PGothic" pitchFamily="34" charset="-128"/>
                <a:cs typeface="ＭＳ Ｐゴシック"/>
              </a:rPr>
              <a:t>Identify the different types of General</a:t>
            </a:r>
            <a:r>
              <a:rPr lang="en-US" sz="1200" kern="1200" baseline="0" dirty="0" smtClean="0">
                <a:solidFill>
                  <a:schemeClr val="tx1"/>
                </a:solidFill>
                <a:effectLst/>
                <a:latin typeface="Arial" charset="0"/>
                <a:ea typeface="MS PGothic" pitchFamily="34" charset="-128"/>
                <a:cs typeface="ＭＳ Ｐゴシック"/>
              </a:rPr>
              <a:t> </a:t>
            </a:r>
            <a:r>
              <a:rPr lang="en-US" sz="1200" kern="1200" dirty="0" smtClean="0">
                <a:solidFill>
                  <a:schemeClr val="tx1"/>
                </a:solidFill>
                <a:effectLst/>
                <a:latin typeface="Arial" charset="0"/>
                <a:ea typeface="MS PGothic" pitchFamily="34" charset="-128"/>
                <a:cs typeface="ＭＳ Ｐゴシック"/>
              </a:rPr>
              <a:t>Equivalent</a:t>
            </a:r>
            <a:r>
              <a:rPr lang="en-US" sz="1200" kern="1200" baseline="0" dirty="0" smtClean="0">
                <a:solidFill>
                  <a:schemeClr val="tx1"/>
                </a:solidFill>
                <a:effectLst/>
                <a:latin typeface="Arial" charset="0"/>
                <a:ea typeface="MS PGothic" pitchFamily="34" charset="-128"/>
                <a:cs typeface="ＭＳ Ｐゴシック"/>
              </a:rPr>
              <a:t> </a:t>
            </a:r>
            <a:r>
              <a:rPr lang="en-US" sz="1200" kern="1200" dirty="0" smtClean="0">
                <a:solidFill>
                  <a:schemeClr val="tx1"/>
                </a:solidFill>
                <a:effectLst/>
                <a:latin typeface="Arial" charset="0"/>
                <a:ea typeface="MS PGothic" pitchFamily="34" charset="-128"/>
                <a:cs typeface="ＭＳ Ｐゴシック"/>
              </a:rPr>
              <a:t>Maps (GEMs)</a:t>
            </a:r>
            <a:r>
              <a:rPr lang="en-US" sz="1200" kern="1200" baseline="0" dirty="0" smtClean="0">
                <a:solidFill>
                  <a:schemeClr val="tx1"/>
                </a:solidFill>
                <a:effectLst/>
                <a:latin typeface="Arial" charset="0"/>
                <a:ea typeface="MS PGothic" pitchFamily="34" charset="-128"/>
                <a:cs typeface="ＭＳ Ｐゴシック"/>
              </a:rPr>
              <a:t> </a:t>
            </a:r>
            <a:r>
              <a:rPr lang="en-US" sz="1200" kern="1200" dirty="0" smtClean="0">
                <a:solidFill>
                  <a:schemeClr val="tx1"/>
                </a:solidFill>
                <a:effectLst/>
                <a:latin typeface="Arial" charset="0"/>
                <a:ea typeface="MS PGothic" pitchFamily="34" charset="-128"/>
                <a:cs typeface="ＭＳ Ｐゴシック"/>
              </a:rPr>
              <a:t>that are available </a:t>
            </a:r>
          </a:p>
          <a:p>
            <a:pPr lvl="0"/>
            <a:r>
              <a:rPr lang="en-US" sz="1200" kern="1200" dirty="0" smtClean="0">
                <a:solidFill>
                  <a:schemeClr val="tx1"/>
                </a:solidFill>
                <a:effectLst/>
                <a:latin typeface="Arial" charset="0"/>
                <a:ea typeface="MS PGothic" pitchFamily="34" charset="-128"/>
                <a:cs typeface="ＭＳ Ｐゴシック"/>
              </a:rPr>
              <a:t>Outline the appropriate use of the GEMs</a:t>
            </a:r>
          </a:p>
          <a:p>
            <a:pPr lvl="0"/>
            <a:r>
              <a:rPr lang="en-US" sz="1200" kern="1200" dirty="0" smtClean="0">
                <a:solidFill>
                  <a:schemeClr val="tx1"/>
                </a:solidFill>
                <a:effectLst/>
                <a:latin typeface="Arial" charset="0"/>
                <a:ea typeface="MS PGothic" pitchFamily="34" charset="-128"/>
                <a:cs typeface="ＭＳ Ｐゴシック"/>
              </a:rPr>
              <a:t>Identify methods to avoid errors when using the maps</a:t>
            </a:r>
          </a:p>
          <a:p>
            <a:pPr lvl="0"/>
            <a:r>
              <a:rPr lang="en-US" sz="1200" kern="1200" dirty="0" smtClean="0">
                <a:solidFill>
                  <a:schemeClr val="tx1"/>
                </a:solidFill>
                <a:effectLst/>
                <a:latin typeface="Arial" charset="0"/>
                <a:ea typeface="MS PGothic" pitchFamily="34" charset="-128"/>
                <a:cs typeface="ＭＳ Ｐゴシック"/>
              </a:rPr>
              <a:t>Outline generable</a:t>
            </a:r>
            <a:r>
              <a:rPr lang="en-US" sz="1200" kern="1200" baseline="0" dirty="0" smtClean="0">
                <a:solidFill>
                  <a:schemeClr val="tx1"/>
                </a:solidFill>
                <a:effectLst/>
                <a:latin typeface="Arial" charset="0"/>
                <a:ea typeface="MS PGothic" pitchFamily="34" charset="-128"/>
                <a:cs typeface="ＭＳ Ｐゴシック"/>
              </a:rPr>
              <a:t> principle to identify GEM which should be used </a:t>
            </a:r>
            <a:r>
              <a:rPr lang="en-US" sz="1200" kern="1200" dirty="0" smtClean="0">
                <a:solidFill>
                  <a:schemeClr val="tx1"/>
                </a:solidFill>
                <a:effectLst/>
                <a:latin typeface="Arial" charset="0"/>
                <a:ea typeface="MS PGothic" pitchFamily="34" charset="-128"/>
                <a:cs typeface="ＭＳ Ｐゴシック"/>
              </a:rPr>
              <a:t>to fit the code mapping scenario </a:t>
            </a:r>
          </a:p>
          <a:p>
            <a:pPr lvl="0"/>
            <a:r>
              <a:rPr lang="en-US" sz="1200" kern="1200" dirty="0" smtClean="0">
                <a:solidFill>
                  <a:schemeClr val="tx1"/>
                </a:solidFill>
                <a:effectLst/>
                <a:latin typeface="Arial" charset="0"/>
                <a:ea typeface="MS PGothic" pitchFamily="34" charset="-128"/>
                <a:cs typeface="ＭＳ Ｐゴシック"/>
              </a:rPr>
              <a:t>How to apply guidelines provided in order to use the GEMs</a:t>
            </a:r>
          </a:p>
          <a:p>
            <a:endParaRPr lang="en-US" dirty="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EF2FBF58-996C-48AE-9C1F-7FD864C0EBFB}" type="slidenum">
              <a:rPr lang="en-US" sz="1200" b="0" smtClean="0">
                <a:solidFill>
                  <a:schemeClr val="tx1"/>
                </a:solidFill>
              </a:rPr>
              <a:pPr/>
              <a:t>2</a:t>
            </a:fld>
            <a:endParaRPr lang="en-US" sz="1200" b="0" dirty="0" smtClean="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Equivalence Flags provide information about the entries and the equivalence</a:t>
            </a:r>
            <a:r>
              <a:rPr lang="en-US" baseline="0" dirty="0" smtClean="0"/>
              <a:t> of the target as a meaning match to the value in source that is represented. </a:t>
            </a:r>
          </a:p>
          <a:p>
            <a:endParaRPr lang="en-US" baseline="0" dirty="0" smtClean="0"/>
          </a:p>
          <a:p>
            <a:r>
              <a:rPr lang="en-US" baseline="0" dirty="0" smtClean="0"/>
              <a:t>These flags must be utilized in order to derive an accurate or appropriate applied mapping equivalent.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20</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Let’s pause for a moment and ask another poll question.  </a:t>
            </a:r>
          </a:p>
          <a:p>
            <a:endParaRPr lang="en-US" dirty="0" smtClean="0"/>
          </a:p>
          <a:p>
            <a:pPr marL="0" indent="0">
              <a:buNone/>
            </a:pPr>
            <a:r>
              <a:rPr lang="en-US" sz="1200" dirty="0" smtClean="0"/>
              <a:t>How many GEM files are there?  Is your answer:</a:t>
            </a:r>
          </a:p>
          <a:p>
            <a:pPr marL="0" indent="0">
              <a:buNone/>
            </a:pPr>
            <a:endParaRPr lang="en-US" sz="1200" dirty="0" smtClean="0"/>
          </a:p>
          <a:p>
            <a:pPr marL="1314450" lvl="2" indent="-514350">
              <a:buFont typeface="+mj-lt"/>
              <a:buAutoNum type="alphaUcPeriod"/>
            </a:pPr>
            <a:r>
              <a:rPr lang="en-US" sz="3600" dirty="0" smtClean="0"/>
              <a:t>1</a:t>
            </a:r>
          </a:p>
          <a:p>
            <a:pPr marL="1314450" lvl="2" indent="-514350">
              <a:buFont typeface="+mj-lt"/>
              <a:buAutoNum type="alphaUcPeriod"/>
            </a:pPr>
            <a:r>
              <a:rPr lang="en-US" sz="3600" dirty="0" smtClean="0"/>
              <a:t>2</a:t>
            </a:r>
          </a:p>
          <a:p>
            <a:pPr marL="1314450" lvl="2" indent="-514350">
              <a:buFont typeface="+mj-lt"/>
              <a:buAutoNum type="alphaUcPeriod"/>
            </a:pPr>
            <a:r>
              <a:rPr lang="en-US" sz="3600" dirty="0" smtClean="0"/>
              <a:t>3</a:t>
            </a:r>
          </a:p>
          <a:p>
            <a:pPr marL="1314450" lvl="2" indent="-514350">
              <a:buFont typeface="+mj-lt"/>
              <a:buAutoNum type="alphaUcPeriod"/>
            </a:pPr>
            <a:r>
              <a:rPr lang="en-US" sz="3600" dirty="0" smtClean="0"/>
              <a:t>4</a:t>
            </a:r>
          </a:p>
          <a:p>
            <a:pPr marL="0" indent="0">
              <a:buNone/>
            </a:pPr>
            <a:endParaRPr lang="en-US" sz="1200"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pPr defTabSz="931774" eaLnBrk="1" fontAlgn="auto" hangingPunct="1">
              <a:spcBef>
                <a:spcPts val="0"/>
              </a:spcBef>
              <a:spcAft>
                <a:spcPts val="0"/>
              </a:spcAft>
              <a:defRPr/>
            </a:pPr>
            <a:r>
              <a:rPr lang="en-US" baseline="0" dirty="0" smtClean="0"/>
              <a:t>[erase these notes and add your own!]</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21</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r>
              <a:rPr lang="en-US" sz="1800" baseline="0" dirty="0" smtClean="0">
                <a:solidFill>
                  <a:srgbClr val="0000FF"/>
                </a:solidFill>
              </a:rPr>
              <a:t>The entries in the next columns are referred to as flags.  </a:t>
            </a:r>
            <a:endParaRPr lang="en-US" sz="1800" dirty="0" smtClean="0">
              <a:solidFill>
                <a:srgbClr val="0000FF"/>
              </a:solidFill>
            </a:endParaRPr>
          </a:p>
          <a:p>
            <a:pPr>
              <a:buClr>
                <a:srgbClr val="0000FF"/>
              </a:buClr>
            </a:pPr>
            <a:endParaRPr lang="en-US" sz="1800" dirty="0" smtClean="0">
              <a:solidFill>
                <a:srgbClr val="0000FF"/>
              </a:solidFill>
            </a:endParaRPr>
          </a:p>
          <a:p>
            <a:pPr>
              <a:buClr>
                <a:srgbClr val="0000FF"/>
              </a:buClr>
            </a:pPr>
            <a:r>
              <a:rPr lang="en-US" sz="1800" dirty="0" smtClean="0">
                <a:solidFill>
                  <a:srgbClr val="0000FF"/>
                </a:solidFill>
              </a:rPr>
              <a:t>The first flag, Approximate Flag.  Describes</a:t>
            </a:r>
            <a:r>
              <a:rPr lang="en-US" sz="1800" baseline="0" dirty="0" smtClean="0">
                <a:solidFill>
                  <a:srgbClr val="0000FF"/>
                </a:solidFill>
              </a:rPr>
              <a:t> the equivalent </a:t>
            </a:r>
            <a:r>
              <a:rPr lang="en-US" sz="1800" dirty="0" smtClean="0">
                <a:solidFill>
                  <a:srgbClr val="0000FF"/>
                </a:solidFill>
              </a:rPr>
              <a:t>in meaning of the source code to the target code.  </a:t>
            </a:r>
          </a:p>
          <a:p>
            <a:pPr lvl="1">
              <a:buClr>
                <a:srgbClr val="0000FF"/>
              </a:buClr>
            </a:pPr>
            <a:r>
              <a:rPr lang="en-US" sz="1600" dirty="0" smtClean="0"/>
              <a:t>1= (yes)approximate match represents a close equivalent for the source code in the target code set</a:t>
            </a:r>
          </a:p>
          <a:p>
            <a:pPr lvl="1">
              <a:buClr>
                <a:srgbClr val="0000FF"/>
              </a:buClr>
            </a:pPr>
            <a:r>
              <a:rPr lang="en-US" sz="1600" dirty="0" smtClean="0"/>
              <a:t>0=(no) identical match exists</a:t>
            </a:r>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600" b="1" dirty="0" smtClean="0"/>
              <a:t>Jen:</a:t>
            </a:r>
            <a:r>
              <a:rPr lang="en-US" sz="1600" b="1" baseline="0" dirty="0" smtClean="0"/>
              <a:t> Are we really asking, d</a:t>
            </a:r>
            <a:r>
              <a:rPr lang="en-US" sz="1600" b="1" dirty="0" smtClean="0"/>
              <a:t>oes the target code set value partially match in</a:t>
            </a:r>
            <a:r>
              <a:rPr lang="en-US" sz="1600" b="1" baseline="0" dirty="0" smtClean="0"/>
              <a:t> </a:t>
            </a:r>
            <a:r>
              <a:rPr lang="en-US" sz="1600" b="1" dirty="0" smtClean="0"/>
              <a:t>meaning to a value in the source</a:t>
            </a:r>
            <a:r>
              <a:rPr lang="en-US" sz="1600" b="1" baseline="0" dirty="0" smtClean="0"/>
              <a:t> code set or is there an exact match in meaning?  </a:t>
            </a:r>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baseline="0"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600" b="0" baseline="0" dirty="0" smtClean="0"/>
              <a:t>Yes, A value of 1 would indicate be a partial match, and 0 means we actually have an identical match in meaning.  </a:t>
            </a:r>
            <a:endParaRPr lang="en-US" sz="1800" dirty="0" smtClean="0">
              <a:solidFill>
                <a:srgbClr val="0000FF"/>
              </a:solidFill>
            </a:endParaRPr>
          </a:p>
          <a:p>
            <a:pPr lvl="1">
              <a:buClr>
                <a:srgbClr val="0000FF"/>
              </a:buClr>
            </a:pPr>
            <a:endParaRPr lang="en-US" sz="1600" b="1" dirty="0" smtClean="0"/>
          </a:p>
          <a:p>
            <a:pPr lvl="1">
              <a:buClr>
                <a:srgbClr val="0000FF"/>
              </a:buClr>
            </a:pPr>
            <a:endParaRPr lang="en-US" sz="1600" b="1" dirty="0" smtClean="0"/>
          </a:p>
          <a:p>
            <a:pPr lvl="1">
              <a:buClr>
                <a:srgbClr val="0000FF"/>
              </a:buClr>
            </a:pPr>
            <a:r>
              <a:rPr lang="en-US" sz="1600" baseline="0" dirty="0" smtClean="0"/>
              <a:t>  </a:t>
            </a:r>
            <a:endParaRPr lang="en-US" sz="1600" dirty="0" smtClean="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22</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endParaRPr lang="en-US" sz="1800" dirty="0" smtClean="0">
              <a:solidFill>
                <a:srgbClr val="0000FF"/>
              </a:solidFill>
            </a:endParaRPr>
          </a:p>
          <a:p>
            <a:pPr>
              <a:buClr>
                <a:srgbClr val="0000FF"/>
              </a:buClr>
            </a:pPr>
            <a:endParaRPr lang="en-US" sz="1800" dirty="0" smtClean="0">
              <a:solidFill>
                <a:srgbClr val="0000FF"/>
              </a:solidFill>
            </a:endParaRPr>
          </a:p>
          <a:p>
            <a:pPr>
              <a:buClr>
                <a:srgbClr val="0000FF"/>
              </a:buClr>
            </a:pPr>
            <a:r>
              <a:rPr lang="en-US" sz="1800" dirty="0" smtClean="0">
                <a:solidFill>
                  <a:srgbClr val="0000FF"/>
                </a:solidFill>
              </a:rPr>
              <a:t>In this example</a:t>
            </a:r>
            <a:r>
              <a:rPr lang="en-US" sz="1800" baseline="0" dirty="0" smtClean="0">
                <a:solidFill>
                  <a:srgbClr val="0000FF"/>
                </a:solidFill>
              </a:rPr>
              <a:t> we are comparing a single diagnostic condition represented in both code sets.  Reviewing an entry out of the I9 Gem, you can see that the approximate match flag column value is set to zero.  </a:t>
            </a: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600" b="1" dirty="0" smtClean="0"/>
              <a:t>Jen: Okay, so since the flag</a:t>
            </a:r>
            <a:r>
              <a:rPr lang="en-US" sz="1600" b="1" baseline="0" dirty="0" smtClean="0"/>
              <a:t> is zero, that means that the</a:t>
            </a:r>
            <a:r>
              <a:rPr lang="en-US" sz="1600" b="1" dirty="0" smtClean="0"/>
              <a:t> code values have identical meaning.    </a:t>
            </a:r>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dirty="0" smtClean="0"/>
          </a:p>
          <a:p>
            <a:pPr>
              <a:buClr>
                <a:srgbClr val="0000FF"/>
              </a:buClr>
            </a:pPr>
            <a:endParaRPr lang="en-US" sz="1800" dirty="0" smtClean="0">
              <a:solidFill>
                <a:srgbClr val="0000FF"/>
              </a:solidFill>
            </a:endParaRPr>
          </a:p>
          <a:p>
            <a:pPr lvl="1">
              <a:buClr>
                <a:srgbClr val="0000FF"/>
              </a:buClr>
            </a:pPr>
            <a:endParaRPr lang="en-US" sz="1600" dirty="0" smtClean="0"/>
          </a:p>
          <a:p>
            <a:pPr lvl="1">
              <a:buClr>
                <a:srgbClr val="0000FF"/>
              </a:buClr>
            </a:pPr>
            <a:endParaRPr lang="en-US" sz="1600" dirty="0" smtClean="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23</a:t>
            </a:fld>
            <a:endParaRPr lang="en-US" dirty="0"/>
          </a:p>
        </p:txBody>
      </p:sp>
    </p:spTree>
    <p:extLst>
      <p:ext uri="{BB962C8B-B14F-4D97-AF65-F5344CB8AC3E}">
        <p14:creationId xmlns:p14="http://schemas.microsoft.com/office/powerpoint/2010/main" val="654139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r>
              <a:rPr lang="en-US" sz="1800" dirty="0" smtClean="0">
                <a:solidFill>
                  <a:srgbClr val="0000FF"/>
                </a:solidFill>
              </a:rPr>
              <a:t>Here</a:t>
            </a:r>
            <a:r>
              <a:rPr lang="en-US" sz="1800" baseline="0" dirty="0" smtClean="0">
                <a:solidFill>
                  <a:srgbClr val="0000FF"/>
                </a:solidFill>
              </a:rPr>
              <a:t> is another </a:t>
            </a:r>
            <a:r>
              <a:rPr lang="en-US" sz="1800" dirty="0" smtClean="0">
                <a:solidFill>
                  <a:srgbClr val="0000FF"/>
                </a:solidFill>
              </a:rPr>
              <a:t>example this time from the ICD10 Gem</a:t>
            </a:r>
            <a:r>
              <a:rPr lang="en-US" sz="1800" baseline="0" dirty="0" smtClean="0">
                <a:solidFill>
                  <a:srgbClr val="0000FF"/>
                </a:solidFill>
              </a:rPr>
              <a:t> in which the approximate flag value is set to 1.  </a:t>
            </a: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600" b="1" dirty="0" smtClean="0"/>
              <a:t>Jen: so</a:t>
            </a:r>
            <a:r>
              <a:rPr lang="en-US" sz="1600" b="1" baseline="0" dirty="0" smtClean="0"/>
              <a:t> even though the descriptions are almost identical, why can’t we interpret that as an exact match?  </a:t>
            </a:r>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endParaRPr lang="en-US" sz="1600" b="1" baseline="0"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600" b="0" baseline="0" dirty="0" smtClean="0"/>
              <a:t>Let me explain……</a:t>
            </a:r>
            <a:endParaRPr lang="en-US" b="0" dirty="0" smtClean="0"/>
          </a:p>
          <a:p>
            <a:pPr>
              <a:buClr>
                <a:srgbClr val="0000FF"/>
              </a:buClr>
            </a:pPr>
            <a:endParaRPr lang="en-US" sz="1800" dirty="0" smtClean="0">
              <a:solidFill>
                <a:srgbClr val="0000FF"/>
              </a:solidFill>
            </a:endParaRPr>
          </a:p>
          <a:p>
            <a:pPr>
              <a:buClr>
                <a:srgbClr val="0000FF"/>
              </a:buClr>
            </a:pPr>
            <a:endParaRPr lang="en-US" sz="1800" dirty="0" smtClean="0">
              <a:solidFill>
                <a:srgbClr val="0000FF"/>
              </a:solidFill>
            </a:endParaRPr>
          </a:p>
          <a:p>
            <a:pPr lvl="1">
              <a:buClr>
                <a:srgbClr val="0000FF"/>
              </a:buClr>
            </a:pPr>
            <a:endParaRPr lang="en-US" sz="1600" dirty="0" smtClean="0"/>
          </a:p>
          <a:p>
            <a:pPr lvl="1">
              <a:buClr>
                <a:srgbClr val="0000FF"/>
              </a:buClr>
            </a:pPr>
            <a:endParaRPr lang="en-US" sz="1600" dirty="0" smtClean="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24</a:t>
            </a:fld>
            <a:endParaRPr lang="en-US" dirty="0"/>
          </a:p>
        </p:txBody>
      </p:sp>
    </p:spTree>
    <p:extLst>
      <p:ext uri="{BB962C8B-B14F-4D97-AF65-F5344CB8AC3E}">
        <p14:creationId xmlns:p14="http://schemas.microsoft.com/office/powerpoint/2010/main" val="654139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here are the tabular list showing ICD9 individual codes for Paranoid state and Paraphrenia while the ICD10 code</a:t>
            </a:r>
            <a:r>
              <a:rPr lang="en-US" baseline="0" dirty="0" smtClean="0"/>
              <a:t> for Delusional disorder contains all of these conditions represented as a single ICD10 category code.  </a:t>
            </a:r>
          </a:p>
          <a:p>
            <a:endParaRPr lang="en-US" baseline="0" dirty="0" smtClean="0"/>
          </a:p>
          <a:p>
            <a:r>
              <a:rPr lang="en-US" b="1" baseline="0" dirty="0" smtClean="0"/>
              <a:t>Jen: Ok, I can see that in ICD-10, one code represents what was depicted by multiple codes in ICD-9.  Although the description of 297.1 and F22 are almost identical, F22 also includes conditions that were represented by ICD-9 codes 297.0 and 297.2 as well.</a:t>
            </a:r>
            <a:endParaRPr lang="en-US" b="1"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25</a:t>
            </a:fld>
            <a:endParaRPr lang="en-US" dirty="0"/>
          </a:p>
        </p:txBody>
      </p:sp>
    </p:spTree>
    <p:extLst>
      <p:ext uri="{BB962C8B-B14F-4D97-AF65-F5344CB8AC3E}">
        <p14:creationId xmlns:p14="http://schemas.microsoft.com/office/powerpoint/2010/main" val="65413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Now let’s pause for a moment and take a look at your poll results.  </a:t>
            </a:r>
          </a:p>
          <a:p>
            <a:endParaRPr lang="en-US" dirty="0" smtClean="0"/>
          </a:p>
          <a:p>
            <a:endParaRPr lang="en-US" dirty="0" smtClean="0"/>
          </a:p>
          <a:p>
            <a:r>
              <a:rPr lang="en-US" dirty="0" smtClean="0"/>
              <a:t>We asked:  How many GEM files are there?</a:t>
            </a:r>
          </a:p>
          <a:p>
            <a:r>
              <a:rPr lang="en-US" dirty="0" smtClean="0"/>
              <a:t>Answer:  There</a:t>
            </a:r>
            <a:r>
              <a:rPr lang="en-US" baseline="0" dirty="0" smtClean="0"/>
              <a:t> are 4 GEM Files: 2 forward I19 GEMS and 2 backward I10 Gems for both CM and PCS.</a:t>
            </a:r>
          </a:p>
          <a:p>
            <a:endParaRPr lang="en-US" baseline="0" dirty="0" smtClean="0"/>
          </a:p>
          <a:p>
            <a:r>
              <a:rPr lang="en-US" baseline="0" dirty="0" smtClean="0"/>
              <a:t>Remember there are also 2 Reimbursement maps which we will briefly cover later.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column of flags represents No Map.  Slight more than </a:t>
            </a:r>
            <a:r>
              <a:rPr lang="en-US" dirty="0" smtClean="0"/>
              <a:t>1% have no mapping at</a:t>
            </a:r>
            <a:r>
              <a:rPr lang="en-US" baseline="0" dirty="0" smtClean="0"/>
              <a:t> all</a:t>
            </a:r>
            <a:r>
              <a:rPr lang="en-US" dirty="0" smtClean="0"/>
              <a:t>, the remaining entries</a:t>
            </a:r>
            <a:r>
              <a:rPr lang="en-US" baseline="0" dirty="0" smtClean="0"/>
              <a:t> from both GEMs have a GENERAL equivalent.</a:t>
            </a:r>
            <a:endParaRPr lang="en-US" dirty="0" smtClean="0"/>
          </a:p>
          <a:p>
            <a:endParaRPr lang="en-US" dirty="0" smtClean="0"/>
          </a:p>
          <a:p>
            <a:r>
              <a:rPr lang="en-US" dirty="0" smtClean="0"/>
              <a:t>The values contains a 1 when no </a:t>
            </a:r>
            <a:r>
              <a:rPr lang="en-US" sz="1600" dirty="0" smtClean="0"/>
              <a:t>plausible translation for the source code value</a:t>
            </a:r>
            <a:r>
              <a:rPr lang="en-US" sz="1600" baseline="0" dirty="0" smtClean="0"/>
              <a:t> is available and a </a:t>
            </a:r>
            <a:r>
              <a:rPr lang="en-US" sz="1600" dirty="0" smtClean="0"/>
              <a:t>0</a:t>
            </a:r>
            <a:r>
              <a:rPr lang="en-US" sz="1600" baseline="0" dirty="0" smtClean="0"/>
              <a:t> when </a:t>
            </a:r>
            <a:r>
              <a:rPr lang="en-US" sz="1600" dirty="0" smtClean="0"/>
              <a:t>at least one plausible translation for the source code exists.  </a:t>
            </a:r>
            <a:endParaRPr lang="en-US" sz="1600"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1" dirty="0" smtClean="0"/>
              <a:t>Jen: Well then, what do you do when</a:t>
            </a:r>
            <a:r>
              <a:rPr lang="en-US" sz="1600" b="1" baseline="0" dirty="0" smtClean="0"/>
              <a:t> there is no mapping?</a:t>
            </a:r>
            <a:endParaRPr lang="en-US" sz="1600" b="1" dirty="0" smtClean="0"/>
          </a:p>
          <a:p>
            <a:endParaRPr lang="en-US" dirty="0" smtClean="0"/>
          </a:p>
          <a:p>
            <a:r>
              <a:rPr lang="en-US" dirty="0" smtClean="0"/>
              <a:t>Lets take a look at an example</a:t>
            </a:r>
            <a:r>
              <a:rPr lang="en-US" baseline="0" dirty="0" smtClean="0"/>
              <a:t> where no mapping is available….</a:t>
            </a:r>
            <a:endParaRPr lang="en-US" dirty="0" smtClean="0"/>
          </a:p>
          <a:p>
            <a:pPr lvl="1">
              <a:buClr>
                <a:srgbClr val="0000FF"/>
              </a:buClr>
            </a:pPr>
            <a:endParaRPr lang="en-US" sz="1600" dirty="0" smtClean="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27</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here is </a:t>
            </a:r>
            <a:r>
              <a:rPr lang="en-US" baseline="0" dirty="0" smtClean="0"/>
              <a:t>one entry from </a:t>
            </a:r>
            <a:r>
              <a:rPr lang="en-US" dirty="0" smtClean="0"/>
              <a:t>the I9</a:t>
            </a:r>
            <a:r>
              <a:rPr lang="en-US" baseline="0" dirty="0" smtClean="0"/>
              <a:t> Gem or Forward Map which contains no mapping.  For ICD9 code 707.21, you can see that not only does the flag value represent a 1, indicating no plausible translation but also “NoDX” in the target column value.  </a:t>
            </a:r>
          </a:p>
          <a:p>
            <a:endParaRPr lang="en-US" baseline="0" dirty="0" smtClean="0"/>
          </a:p>
          <a:p>
            <a:r>
              <a:rPr lang="en-US" baseline="0" dirty="0" smtClean="0"/>
              <a:t>However in reviewing the I10 Gem or Backward Map using the ICD9 target data to find possible equivalents to meaning of Pressure Ulcer Stage 1 in the ICD10 code set you can see there are several possible equivalents in the L89 category.  </a:t>
            </a:r>
          </a:p>
          <a:p>
            <a:endParaRPr lang="en-US" baseline="0" dirty="0" smtClean="0"/>
          </a:p>
          <a:p>
            <a:r>
              <a:rPr lang="en-US" b="1" baseline="0" dirty="0" smtClean="0"/>
              <a:t>Jen: Is that why the I10 GEM is the one that is most commonly used?</a:t>
            </a:r>
          </a:p>
          <a:p>
            <a:endParaRPr lang="en-US" baseline="0" dirty="0" smtClean="0"/>
          </a:p>
          <a:p>
            <a:r>
              <a:rPr lang="en-US" baseline="0" dirty="0" smtClean="0"/>
              <a:t>Yes, generally the ICD10 GEM will contain more possible meaning matches because the additional specificity in ICD10 is easier to translate to something more general, ICD9 codes.  </a:t>
            </a:r>
          </a:p>
          <a:p>
            <a:endParaRPr lang="en-US" b="1" baseline="0" dirty="0" smtClean="0"/>
          </a:p>
          <a:p>
            <a:endParaRPr lang="en-US" b="1" baseline="0" dirty="0" smtClean="0"/>
          </a:p>
          <a:p>
            <a:r>
              <a:rPr lang="en-US" b="1" baseline="0" dirty="0" smtClean="0"/>
              <a:t>Jen: Okay, since we know our ICD9 code but didn’t find translation in the ICD9 GEM we could utilize the ICD10 GEM by looking at the target column instead.  We would search through the target column to find the I9 code we are looking for to determine the possible ICD10 equivalents.  </a:t>
            </a:r>
          </a:p>
          <a:p>
            <a:endParaRPr lang="en-US" b="1" baseline="0" dirty="0" smtClean="0"/>
          </a:p>
          <a:p>
            <a:r>
              <a:rPr lang="en-US" b="1" baseline="0" dirty="0" smtClean="0"/>
              <a:t>Some of this content is a little confusing and I’ll bet folks have some question.  Just a reminder, don’t forget to use the orange ask the presenter button above my head if you have questions.  </a:t>
            </a:r>
            <a:endParaRPr lang="en-US" b="1"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28</a:t>
            </a:fld>
            <a:endParaRPr lang="en-US" dirty="0"/>
          </a:p>
        </p:txBody>
      </p:sp>
    </p:spTree>
    <p:extLst>
      <p:ext uri="{BB962C8B-B14F-4D97-AF65-F5344CB8AC3E}">
        <p14:creationId xmlns:p14="http://schemas.microsoft.com/office/powerpoint/2010/main" val="395525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focus</a:t>
            </a:r>
            <a:r>
              <a:rPr lang="en-US" baseline="0" dirty="0" smtClean="0"/>
              <a:t> on Flag 3 representing the </a:t>
            </a:r>
            <a:r>
              <a:rPr lang="en-US" sz="1800" dirty="0" smtClean="0">
                <a:solidFill>
                  <a:srgbClr val="0000FF"/>
                </a:solidFill>
              </a:rPr>
              <a:t>Combination Flag (3</a:t>
            </a:r>
            <a:r>
              <a:rPr lang="en-US" sz="1800" baseline="30000" dirty="0" smtClean="0">
                <a:solidFill>
                  <a:srgbClr val="0000FF"/>
                </a:solidFill>
              </a:rPr>
              <a:t>rd</a:t>
            </a:r>
            <a:r>
              <a:rPr lang="en-US" sz="1800" baseline="0" dirty="0" smtClean="0">
                <a:solidFill>
                  <a:srgbClr val="0000FF"/>
                </a:solidFill>
              </a:rPr>
              <a:t>) which indicates when more than one code in the target is needed to adequately provide meaning to the source code value.  A one (1) indicates </a:t>
            </a:r>
            <a:r>
              <a:rPr lang="en-US" sz="1600" dirty="0" smtClean="0"/>
              <a:t>more than one code from the target code set is required</a:t>
            </a:r>
            <a:r>
              <a:rPr lang="en-US" sz="1600" baseline="0" dirty="0" smtClean="0"/>
              <a:t> to fully provide meaning match and a zero (0) indicates translation using only one code from the target code set is needed.  </a:t>
            </a:r>
          </a:p>
          <a:p>
            <a:endParaRPr lang="en-US" sz="1600" dirty="0" smtClean="0"/>
          </a:p>
          <a:p>
            <a:pPr marL="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600" b="1" dirty="0" smtClean="0"/>
              <a:t>Jen:  W</a:t>
            </a:r>
            <a:r>
              <a:rPr lang="en-US" sz="1600" b="1" baseline="0" dirty="0" smtClean="0"/>
              <a:t>e</a:t>
            </a:r>
            <a:r>
              <a:rPr lang="en-US" sz="1600" b="1" dirty="0" smtClean="0"/>
              <a:t> talking potential multiple</a:t>
            </a:r>
            <a:r>
              <a:rPr lang="en-US" sz="1600" b="1" baseline="0" dirty="0" smtClean="0"/>
              <a:t> code entries, we are referring to is the fact that multiple codes are needed to reflect a particular condition.  An example would be in the diabetes coding in ICD-9.  Diabetic nephropathy for example requires one code to represent the diabetes with renal manifestations, and an additional code specifies the type of renal complication.</a:t>
            </a:r>
            <a:endParaRPr lang="en-US" sz="1600" dirty="0" smtClean="0"/>
          </a:p>
          <a:p>
            <a:pPr>
              <a:buClr>
                <a:srgbClr val="0000FF"/>
              </a:buClr>
            </a:pPr>
            <a:endParaRPr lang="en-US" sz="1800" dirty="0" smtClean="0">
              <a:solidFill>
                <a:srgbClr val="0000FF"/>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1" dirty="0" smtClean="0"/>
              <a:t>We will show an example in just a min that will</a:t>
            </a:r>
            <a:r>
              <a:rPr lang="en-US" sz="1600" b="1" baseline="0" dirty="0" smtClean="0"/>
              <a:t> help to provide clarity.</a:t>
            </a:r>
            <a:endParaRPr lang="en-US" sz="1600"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b="1" dirty="0" smtClean="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29</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Before we get started, I’d like to ask our first poll question.  </a:t>
            </a:r>
          </a:p>
          <a:p>
            <a:endParaRPr lang="en-US" dirty="0" smtClean="0"/>
          </a:p>
          <a:p>
            <a:r>
              <a:rPr lang="en-US" dirty="0" smtClean="0"/>
              <a:t>We would like some insight into</a:t>
            </a:r>
            <a:r>
              <a:rPr lang="en-US" baseline="0" dirty="0" smtClean="0"/>
              <a:t> w</a:t>
            </a:r>
            <a:r>
              <a:rPr lang="en-US" dirty="0" smtClean="0"/>
              <a:t>hat</a:t>
            </a:r>
            <a:r>
              <a:rPr lang="en-US" baseline="0" dirty="0" smtClean="0"/>
              <a:t> your primary interest is in using GEMs? </a:t>
            </a:r>
          </a:p>
          <a:p>
            <a:r>
              <a:rPr lang="en-US" baseline="0" dirty="0" smtClean="0"/>
              <a:t>Is it:  	A.  Familiarize yourself with ICD10</a:t>
            </a:r>
          </a:p>
          <a:p>
            <a:r>
              <a:rPr lang="en-US" baseline="0" dirty="0" smtClean="0"/>
              <a:t>	B.  To minimize the learning impacts of I10</a:t>
            </a:r>
          </a:p>
          <a:p>
            <a:r>
              <a:rPr lang="en-US" baseline="0" dirty="0" smtClean="0"/>
              <a:t>	C.  For comparison of I9 and I10 data, or</a:t>
            </a:r>
          </a:p>
          <a:p>
            <a:r>
              <a:rPr lang="en-US" baseline="0" dirty="0" smtClean="0"/>
              <a:t>	D.  As a reference Tool for I10 </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
                <a:srgbClr val="0000FF"/>
              </a:buClr>
              <a:buSzTx/>
              <a:buFontTx/>
              <a:buNone/>
              <a:tabLst/>
              <a:defRPr/>
            </a:pPr>
            <a:r>
              <a:rPr lang="en-US" sz="1400" dirty="0" smtClean="0">
                <a:solidFill>
                  <a:srgbClr val="0000FF"/>
                </a:solidFill>
              </a:rPr>
              <a:t>Now lets look at the Fourth and Fifth flag</a:t>
            </a:r>
            <a:r>
              <a:rPr lang="en-US" sz="1400" baseline="0" dirty="0" smtClean="0">
                <a:solidFill>
                  <a:srgbClr val="0000FF"/>
                </a:solidFill>
              </a:rPr>
              <a:t> column values which are directly associated to the combination flag as seen on last slide.  </a:t>
            </a:r>
            <a:endParaRPr lang="en-US" sz="1400" dirty="0" smtClean="0">
              <a:solidFill>
                <a:srgbClr val="0000FF"/>
              </a:solidFill>
            </a:endParaRPr>
          </a:p>
          <a:p>
            <a:pPr lvl="1">
              <a:buClr>
                <a:srgbClr val="0000FF"/>
              </a:buClr>
            </a:pPr>
            <a:endParaRPr lang="en-US" sz="1400" b="0" dirty="0" smtClean="0"/>
          </a:p>
          <a:p>
            <a:pPr lvl="1">
              <a:buClr>
                <a:srgbClr val="0000FF"/>
              </a:buClr>
            </a:pPr>
            <a:r>
              <a:rPr lang="en-US" sz="1400" b="0" dirty="0" smtClean="0"/>
              <a:t>Scenario and Choice</a:t>
            </a:r>
            <a:r>
              <a:rPr lang="en-US" sz="1400" b="0" baseline="0" dirty="0" smtClean="0"/>
              <a:t> values provide further explanation to the combination flag.  </a:t>
            </a:r>
          </a:p>
          <a:p>
            <a:pPr lvl="1">
              <a:buClr>
                <a:srgbClr val="0000FF"/>
              </a:buClr>
            </a:pPr>
            <a:endParaRPr lang="en-US" sz="1400" b="1" dirty="0" smtClean="0"/>
          </a:p>
          <a:p>
            <a:pPr lvl="1">
              <a:buClr>
                <a:srgbClr val="0000FF"/>
              </a:buClr>
            </a:pPr>
            <a:r>
              <a:rPr lang="en-US" sz="1400" b="1" dirty="0" smtClean="0"/>
              <a:t>Scenario—</a:t>
            </a:r>
            <a:r>
              <a:rPr lang="en-US" sz="1400" b="0" dirty="0" smtClean="0"/>
              <a:t>indicates</a:t>
            </a:r>
            <a:r>
              <a:rPr lang="en-US" sz="1400" b="1" baseline="0" dirty="0" smtClean="0"/>
              <a:t> </a:t>
            </a:r>
            <a:r>
              <a:rPr lang="en-US" sz="1400" dirty="0" smtClean="0"/>
              <a:t>a collection of codes from the target system containing the necessary codes that will satisfy the equivalent meaning in the source system </a:t>
            </a:r>
          </a:p>
          <a:p>
            <a:pPr lvl="1">
              <a:buClr>
                <a:srgbClr val="0000FF"/>
              </a:buClr>
            </a:pPr>
            <a:r>
              <a:rPr lang="en-US" sz="1400" b="1" dirty="0" smtClean="0"/>
              <a:t>Choice</a:t>
            </a:r>
            <a:r>
              <a:rPr lang="en-US" sz="1400" dirty="0" smtClean="0"/>
              <a:t>—List of one or more codes in the target system from which one code must be chosen to satisfy the equivalent meaning in the source system (pick list)	</a:t>
            </a:r>
          </a:p>
          <a:p>
            <a:pPr lvl="1">
              <a:buClr>
                <a:srgbClr val="0000FF"/>
              </a:buClr>
            </a:pPr>
            <a:endParaRPr lang="en-US" sz="1600" dirty="0" smtClean="0"/>
          </a:p>
          <a:p>
            <a:r>
              <a:rPr lang="en-US" b="1" dirty="0" smtClean="0"/>
              <a:t>Jen: Do</a:t>
            </a:r>
            <a:r>
              <a:rPr lang="en-US" b="1" baseline="0" dirty="0" smtClean="0"/>
              <a:t> you only have a scenario or choice flag when there is a combination flag?  There seems to be a relationship.</a:t>
            </a:r>
            <a:endParaRPr lang="en-US" b="1"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30</a:t>
            </a:fld>
            <a:endParaRPr lang="en-US" dirty="0"/>
          </a:p>
        </p:txBody>
      </p:sp>
    </p:spTree>
    <p:extLst>
      <p:ext uri="{BB962C8B-B14F-4D97-AF65-F5344CB8AC3E}">
        <p14:creationId xmlns:p14="http://schemas.microsoft.com/office/powerpoint/2010/main" val="1157366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ICD10 code set contains many</a:t>
            </a:r>
            <a:r>
              <a:rPr lang="en-US" baseline="0" dirty="0" smtClean="0"/>
              <a:t> codes that represent both the manifestation and the disease in a single code where ICD9 utilizes more than one code.  The flag value in this example from the ICD10 GEM indicates more than one code is required from the target, since there is a 1 in the combination flag column which is F3 as shown here.    Notice the red circle highlighting the associated scenario (F4) and choice (F5) values.</a:t>
            </a:r>
            <a:endParaRPr lang="en-US" dirty="0" smtClean="0"/>
          </a:p>
          <a:p>
            <a:pPr>
              <a:buClr>
                <a:srgbClr val="0000FF"/>
              </a:buClr>
            </a:pPr>
            <a:endParaRPr lang="en-US" sz="1800" dirty="0" smtClean="0">
              <a:solidFill>
                <a:srgbClr val="0000FF"/>
              </a:solidFill>
            </a:endParaRPr>
          </a:p>
          <a:p>
            <a:pPr>
              <a:defRPr/>
            </a:pPr>
            <a:r>
              <a:rPr lang="en-US" dirty="0" smtClean="0"/>
              <a:t>The combination value of one</a:t>
            </a:r>
            <a:r>
              <a:rPr lang="en-US" baseline="0" dirty="0" smtClean="0"/>
              <a:t> (1) </a:t>
            </a:r>
            <a:r>
              <a:rPr lang="en-US" dirty="0" smtClean="0"/>
              <a:t>indicates that more than one code in the target system is required to satisfy the full equivalent meaning of a code in the source system, while a value of zero (0)</a:t>
            </a:r>
            <a:r>
              <a:rPr lang="en-US" baseline="0" dirty="0" smtClean="0"/>
              <a:t> indicates a c</a:t>
            </a:r>
            <a:r>
              <a:rPr lang="en-US" sz="1200" dirty="0" smtClean="0"/>
              <a:t>omplete translation is represented with one code from the target code set.  </a:t>
            </a:r>
          </a:p>
          <a:p>
            <a:pPr>
              <a:defRPr/>
            </a:pPr>
            <a:endParaRPr lang="en-US" sz="1200" dirty="0" smtClean="0"/>
          </a:p>
          <a:p>
            <a:pPr>
              <a:defRPr/>
            </a:pPr>
            <a:r>
              <a:rPr lang="en-US" sz="1200" dirty="0" smtClean="0"/>
              <a:t>Looking at this example the 3 ICD9 codes would be required to fully translate a single ICD10 code represented for the ICD10 code E10.311.  The scenario flag, labeled here as F4,</a:t>
            </a:r>
            <a:r>
              <a:rPr lang="en-US" sz="1200" baseline="0" dirty="0" smtClean="0"/>
              <a:t> represents a grouping of target code values which provide possible matches, there may be more than one grouping.  The choice flag, labeled here as F5, represents the sequence of codes within this grouping which are required.  </a:t>
            </a:r>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31</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smtClean="0">
              <a:effectLst/>
            </a:endParaRPr>
          </a:p>
          <a:p>
            <a:pPr>
              <a:defRPr/>
            </a:pPr>
            <a:r>
              <a:rPr lang="en-US" b="1" dirty="0" smtClean="0">
                <a:latin typeface="+mn-lt"/>
                <a:ea typeface="+mn-ea"/>
                <a:cs typeface="+mn-cs"/>
              </a:rPr>
              <a:t>Jen: Shelley,</a:t>
            </a:r>
            <a:r>
              <a:rPr lang="en-US" b="1" baseline="0" dirty="0" smtClean="0">
                <a:latin typeface="+mn-lt"/>
                <a:ea typeface="+mn-ea"/>
                <a:cs typeface="+mn-cs"/>
              </a:rPr>
              <a:t> based on what you have described, it sounds like the best plan of attack is to first extract all of the data, analyze the results and the flags, and refine based on the purpose. The maps might get you into the right general area, but i</a:t>
            </a:r>
            <a:r>
              <a:rPr lang="en-US" sz="1200" b="1" kern="1200" baseline="0" dirty="0" smtClean="0">
                <a:solidFill>
                  <a:schemeClr val="tx1"/>
                </a:solidFill>
                <a:latin typeface="Arial" charset="0"/>
                <a:ea typeface="MS PGothic" pitchFamily="34" charset="-128"/>
                <a:cs typeface="ＭＳ Ｐゴシック"/>
              </a:rPr>
              <a:t>t seems like sometimes you need to refer to the medical record documentation to find your exact match.</a:t>
            </a:r>
          </a:p>
          <a:p>
            <a:pPr>
              <a:defRPr/>
            </a:pPr>
            <a:endParaRPr lang="en-US" sz="1200" b="1" kern="1200" baseline="0" dirty="0" smtClean="0">
              <a:solidFill>
                <a:schemeClr val="tx1"/>
              </a:solidFill>
              <a:latin typeface="Arial" charset="0"/>
              <a:ea typeface="MS PGothic" pitchFamily="34" charset="-128"/>
              <a:cs typeface="ＭＳ Ｐゴシック"/>
            </a:endParaRPr>
          </a:p>
          <a:p>
            <a:pPr>
              <a:defRPr/>
            </a:pPr>
            <a:r>
              <a:rPr lang="en-US" sz="1200" b="0" kern="1200" baseline="0" dirty="0" smtClean="0">
                <a:solidFill>
                  <a:schemeClr val="tx1"/>
                </a:solidFill>
                <a:latin typeface="Arial" charset="0"/>
                <a:ea typeface="MS PGothic" pitchFamily="34" charset="-128"/>
                <a:cs typeface="ＭＳ Ｐゴシック"/>
              </a:rPr>
              <a:t>Just to quickly run through the process for using the GEMs….</a:t>
            </a:r>
          </a:p>
          <a:p>
            <a:pPr>
              <a:defRPr/>
            </a:pPr>
            <a:endParaRPr lang="en-US" sz="1200" b="1" kern="1200" baseline="0" dirty="0" smtClean="0">
              <a:solidFill>
                <a:schemeClr val="tx1"/>
              </a:solidFill>
              <a:latin typeface="Arial" charset="0"/>
              <a:ea typeface="MS PGothic" pitchFamily="34" charset="-128"/>
              <a:cs typeface="+mn-cs"/>
            </a:endParaRPr>
          </a:p>
          <a:p>
            <a:pPr>
              <a:defRPr/>
            </a:pPr>
            <a:endParaRPr lang="en-US" b="1" baseline="0" dirty="0" smtClean="0">
              <a:latin typeface="+mn-lt"/>
              <a:ea typeface="+mn-ea"/>
              <a:cs typeface="+mn-cs"/>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A08E4CF5-33F4-4BDF-BD12-C6D40B9AA541}" type="slidenum">
              <a:rPr lang="en-US" sz="1200" b="0" smtClean="0">
                <a:solidFill>
                  <a:schemeClr val="tx1"/>
                </a:solidFill>
              </a:rPr>
              <a:pPr/>
              <a:t>32</a:t>
            </a:fld>
            <a:endParaRPr lang="en-US" sz="1200" b="0" dirty="0" smtClean="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determined</a:t>
            </a:r>
            <a:r>
              <a:rPr lang="en-US" baseline="0" dirty="0" smtClean="0"/>
              <a:t> the GEM to utilize, s</a:t>
            </a:r>
            <a:r>
              <a:rPr lang="en-US" dirty="0" smtClean="0"/>
              <a:t>tep</a:t>
            </a:r>
            <a:r>
              <a:rPr lang="en-US" baseline="0" dirty="0" smtClean="0"/>
              <a:t> one is to extract entries or identify the rows containing the code value you are starting with.  So remember if you are using the I9 GEM and trying to find I10 equivalents to 401.9 Essential hypertension for example.  You will be utilizing the source code column as that is where the ICD9 codes are listed.  Rather if you are using the ICD10 GEM you may be looking for 401.9 in the target column to identify all possible equivalents.  No matter which GEM you are using,  validate all </a:t>
            </a:r>
            <a:r>
              <a:rPr lang="en-US" dirty="0" smtClean="0"/>
              <a:t>rows that contain the search code has been selected.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33</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r>
              <a:rPr lang="en-US" dirty="0" smtClean="0"/>
              <a:t>The next step is to analyze or review the information outlined by the flag values.  Note any flags applied to the code and understand what they convey about the entry. </a:t>
            </a:r>
          </a:p>
          <a:p>
            <a:pPr>
              <a:buClr>
                <a:srgbClr val="0000FF"/>
              </a:buClr>
            </a:pPr>
            <a:endParaRPr lang="en-US" dirty="0" smtClean="0"/>
          </a:p>
          <a:p>
            <a:pPr>
              <a:buClr>
                <a:srgbClr val="0000FF"/>
              </a:buClr>
            </a:pPr>
            <a:r>
              <a:rPr lang="en-US" dirty="0" smtClean="0"/>
              <a:t>Things</a:t>
            </a:r>
            <a:r>
              <a:rPr lang="en-US" baseline="0" dirty="0" smtClean="0"/>
              <a:t> to evaluate:  </a:t>
            </a:r>
          </a:p>
          <a:p>
            <a:pPr>
              <a:buClr>
                <a:srgbClr val="0000FF"/>
              </a:buClr>
            </a:pPr>
            <a:r>
              <a:rPr lang="en-US" dirty="0" smtClean="0"/>
              <a:t>Is the “approximate” flag set</a:t>
            </a:r>
            <a:r>
              <a:rPr lang="en-US" baseline="0" dirty="0" smtClean="0"/>
              <a:t> to 1 or 0?  </a:t>
            </a:r>
            <a:r>
              <a:rPr lang="en-US" dirty="0" smtClean="0"/>
              <a:t>If 1, remember</a:t>
            </a:r>
            <a:r>
              <a:rPr lang="en-US" baseline="0" dirty="0" smtClean="0"/>
              <a:t> </a:t>
            </a:r>
            <a:r>
              <a:rPr lang="en-US" dirty="0" smtClean="0"/>
              <a:t>the translation is </a:t>
            </a:r>
            <a:r>
              <a:rPr lang="en-US" i="1" dirty="0" smtClean="0"/>
              <a:t>not </a:t>
            </a:r>
            <a:r>
              <a:rPr lang="en-US" dirty="0" smtClean="0"/>
              <a:t>a precise equivalent. </a:t>
            </a:r>
          </a:p>
          <a:p>
            <a:pPr>
              <a:buClr>
                <a:srgbClr val="0000FF"/>
              </a:buClr>
            </a:pPr>
            <a:endParaRPr lang="en-US" dirty="0" smtClean="0"/>
          </a:p>
          <a:p>
            <a:pPr>
              <a:buClr>
                <a:srgbClr val="0000FF"/>
              </a:buClr>
            </a:pPr>
            <a:r>
              <a:rPr lang="en-US" dirty="0" smtClean="0"/>
              <a:t>Is the “no map” flag equal to 1 or 0? If 1, there is </a:t>
            </a:r>
            <a:r>
              <a:rPr lang="en-US" i="1" dirty="0" smtClean="0"/>
              <a:t>no</a:t>
            </a:r>
            <a:r>
              <a:rPr lang="en-US" dirty="0" smtClean="0"/>
              <a:t> corresponding code in the target system. </a:t>
            </a:r>
          </a:p>
          <a:p>
            <a:pPr>
              <a:buClr>
                <a:srgbClr val="0000FF"/>
              </a:buClr>
            </a:pPr>
            <a:endParaRPr lang="en-US" dirty="0" smtClean="0"/>
          </a:p>
          <a:p>
            <a:pPr>
              <a:buClr>
                <a:srgbClr val="0000FF"/>
              </a:buClr>
            </a:pPr>
            <a:r>
              <a:rPr lang="en-US" dirty="0" smtClean="0"/>
              <a:t>Is the “combination” flag set to 1 or 0? If 1, </a:t>
            </a:r>
            <a:r>
              <a:rPr lang="en-US" i="1" dirty="0" smtClean="0"/>
              <a:t>more than one code </a:t>
            </a:r>
            <a:r>
              <a:rPr lang="en-US" dirty="0" smtClean="0"/>
              <a:t>in the target system is required to satisfy the meaning of the code in the source system and don’t forget to consider the groupings and sequence represented</a:t>
            </a:r>
            <a:r>
              <a:rPr lang="en-US" baseline="0" dirty="0" smtClean="0"/>
              <a:t> by scenario and choice flags.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34</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FF"/>
              </a:buClr>
            </a:pPr>
            <a:r>
              <a:rPr lang="en-US" dirty="0" smtClean="0"/>
              <a:t>Image: Smiling man wearing an apron and carrying a feather duster.  (Source: http://office.microsoft.com/en-us/images/results.aspx?qu=housekeeping&amp;ex=1#ai:MC900389112|)</a:t>
            </a:r>
          </a:p>
          <a:p>
            <a:pPr>
              <a:buClr>
                <a:srgbClr val="0000FF"/>
              </a:buClr>
            </a:pPr>
            <a:endParaRPr lang="en-US" dirty="0" smtClean="0"/>
          </a:p>
          <a:p>
            <a:pPr>
              <a:buClr>
                <a:srgbClr val="0000FF"/>
              </a:buClr>
            </a:pPr>
            <a:r>
              <a:rPr lang="en-US" dirty="0" smtClean="0"/>
              <a:t>Now that you have general entries identified</a:t>
            </a:r>
            <a:r>
              <a:rPr lang="en-US" baseline="0" dirty="0" smtClean="0"/>
              <a:t> and reasonable sense that it represents general </a:t>
            </a:r>
            <a:r>
              <a:rPr lang="en-US" dirty="0" smtClean="0"/>
              <a:t>equivalence its time to determine whether or not the results are</a:t>
            </a:r>
            <a:r>
              <a:rPr lang="en-US" baseline="0" dirty="0" smtClean="0"/>
              <a:t> meaningful for the specific purpose, </a:t>
            </a:r>
            <a:r>
              <a:rPr lang="en-US" dirty="0" smtClean="0"/>
              <a:t>applied mapping. </a:t>
            </a:r>
          </a:p>
          <a:p>
            <a:pPr>
              <a:buClr>
                <a:srgbClr val="0000FF"/>
              </a:buClr>
            </a:pPr>
            <a:endParaRPr lang="en-US" dirty="0" smtClean="0"/>
          </a:p>
          <a:p>
            <a:pPr>
              <a:buClr>
                <a:srgbClr val="0000FF"/>
              </a:buClr>
            </a:pPr>
            <a:r>
              <a:rPr lang="en-US" dirty="0" smtClean="0"/>
              <a:t>Things to consider or</a:t>
            </a:r>
            <a:r>
              <a:rPr lang="en-US" baseline="0" dirty="0" smtClean="0"/>
              <a:t> ask yourself would be:</a:t>
            </a:r>
          </a:p>
          <a:p>
            <a:pPr>
              <a:buClr>
                <a:srgbClr val="0000FF"/>
              </a:buClr>
            </a:pPr>
            <a:r>
              <a:rPr lang="en-US" dirty="0" smtClean="0"/>
              <a:t>What is the purpose of the applied mapping? </a:t>
            </a:r>
          </a:p>
          <a:p>
            <a:pPr>
              <a:buClr>
                <a:srgbClr val="0000FF"/>
              </a:buClr>
            </a:pPr>
            <a:r>
              <a:rPr lang="en-US" dirty="0" smtClean="0"/>
              <a:t>Does the applied mapping require that the code in the source system be mapped to only one “best” alternative in the target system? </a:t>
            </a:r>
          </a:p>
          <a:p>
            <a:pPr>
              <a:buClr>
                <a:srgbClr val="0000FF"/>
              </a:buClr>
            </a:pPr>
            <a:r>
              <a:rPr lang="en-US" dirty="0" smtClean="0"/>
              <a:t>Will the correct applied mapping vary depending on the documentation in the record?</a:t>
            </a:r>
          </a:p>
          <a:p>
            <a:pPr>
              <a:buClr>
                <a:srgbClr val="0000FF"/>
              </a:buClr>
            </a:pPr>
            <a:r>
              <a:rPr lang="en-US" dirty="0" smtClean="0"/>
              <a:t>Do you need to go through the process again or utilize different GEM, code book, other tools/references?  </a:t>
            </a:r>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35</a:t>
            </a:fld>
            <a:endParaRPr lang="en-US" dirty="0"/>
          </a:p>
        </p:txBody>
      </p:sp>
    </p:spTree>
    <p:extLst>
      <p:ext uri="{BB962C8B-B14F-4D97-AF65-F5344CB8AC3E}">
        <p14:creationId xmlns:p14="http://schemas.microsoft.com/office/powerpoint/2010/main" val="3037772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Look at an this example where the ICD9 code specifies that the traumatic amputation, which is bilateral but does not specify whether it is partial or complete.  Since both types of information are specified in separate codes in I-10 representing left or right foot, and whether the amputation is partial or complete the entry in the ICD</a:t>
            </a:r>
            <a:r>
              <a:rPr lang="en-US" sz="1200" baseline="0" dirty="0" smtClean="0"/>
              <a:t>9 GEM with combination flag set to 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a:buClr>
                <a:srgbClr val="0000FF"/>
              </a:buClr>
            </a:pPr>
            <a:r>
              <a:rPr lang="en-US" sz="1200" dirty="0" smtClean="0"/>
              <a:t>To refine this entry, decide whether or not the results</a:t>
            </a:r>
            <a:r>
              <a:rPr lang="en-US" sz="1200" baseline="0" dirty="0" smtClean="0"/>
              <a:t> fully represent the same intended meaning.  </a:t>
            </a:r>
          </a:p>
          <a:p>
            <a:pPr>
              <a:buClr>
                <a:srgbClr val="0000FF"/>
              </a:buClr>
            </a:pPr>
            <a:endParaRPr lang="en-US" sz="1200" dirty="0" smtClean="0"/>
          </a:p>
          <a:p>
            <a:r>
              <a:rPr lang="en-US" b="1" dirty="0" smtClean="0"/>
              <a:t>Jen:</a:t>
            </a:r>
            <a:r>
              <a:rPr lang="en-US" b="1" baseline="0" dirty="0" smtClean="0"/>
              <a:t>  </a:t>
            </a:r>
            <a:r>
              <a:rPr lang="en-US" b="1" dirty="0" smtClean="0"/>
              <a:t>Are additional codes available in ICD10 that might be a potential match other than what</a:t>
            </a:r>
            <a:r>
              <a:rPr lang="en-US" b="1" baseline="0" dirty="0" smtClean="0"/>
              <a:t> is listed here as the Target code</a:t>
            </a:r>
            <a:r>
              <a:rPr lang="en-US" b="1" dirty="0" smtClean="0"/>
              <a:t>?</a:t>
            </a:r>
            <a:r>
              <a:rPr lang="en-US" dirty="0" smtClean="0"/>
              <a:t>  </a:t>
            </a:r>
          </a:p>
          <a:p>
            <a:endParaRPr lang="en-US" dirty="0" smtClean="0"/>
          </a:p>
          <a:p>
            <a:r>
              <a:rPr lang="en-US" dirty="0" smtClean="0"/>
              <a:t>Yes there are, which is part of the refinement process.  For example each one of the ICD10 codes listed here represent those codes that would only be assigned for initial encounters</a:t>
            </a:r>
            <a:r>
              <a:rPr lang="en-US" baseline="0" dirty="0" smtClean="0"/>
              <a:t> which was not reflected in the ICD9 code set.  In this case you may want to review the I10 GEM or code set to identified all of the codes having 7</a:t>
            </a:r>
            <a:r>
              <a:rPr lang="en-US" baseline="30000" dirty="0" smtClean="0"/>
              <a:t>th</a:t>
            </a:r>
            <a:r>
              <a:rPr lang="en-US" baseline="0" dirty="0" smtClean="0"/>
              <a:t> character representing subsequent or sequela as well.  </a:t>
            </a:r>
            <a:r>
              <a:rPr lang="en-US" dirty="0" smtClean="0"/>
              <a:t>Use</a:t>
            </a:r>
            <a:r>
              <a:rPr lang="en-US" baseline="0" dirty="0" smtClean="0"/>
              <a:t> other tools such as official code set to ensure you have a complete listing for your specific purpose.  </a:t>
            </a:r>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36</a:t>
            </a:fld>
            <a:endParaRPr lang="en-US" dirty="0"/>
          </a:p>
        </p:txBody>
      </p:sp>
    </p:spTree>
    <p:extLst>
      <p:ext uri="{BB962C8B-B14F-4D97-AF65-F5344CB8AC3E}">
        <p14:creationId xmlns:p14="http://schemas.microsoft.com/office/powerpoint/2010/main" val="1841910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businessman holding a don't stop sign </a:t>
            </a:r>
            <a:r>
              <a:rPr lang="en-US" dirty="0" smtClean="0"/>
              <a:t>120452194</a:t>
            </a:r>
          </a:p>
          <a:p>
            <a:r>
              <a:rPr lang="en-US" b="1" dirty="0" smtClean="0"/>
              <a:t>Open book with isolated on white. Vector illustration. </a:t>
            </a:r>
            <a:r>
              <a:rPr lang="en-US" dirty="0" smtClean="0"/>
              <a:t>78753688</a:t>
            </a:r>
          </a:p>
          <a:p>
            <a:endParaRPr lang="en-US" b="1" dirty="0" smtClean="0"/>
          </a:p>
          <a:p>
            <a:r>
              <a:rPr lang="en-US" b="1" dirty="0" smtClean="0"/>
              <a:t>Jen: Really, the GEMs</a:t>
            </a:r>
            <a:r>
              <a:rPr lang="en-US" b="1" baseline="0" dirty="0" smtClean="0"/>
              <a:t> are just one tool.  </a:t>
            </a:r>
            <a:r>
              <a:rPr lang="en-US" b="1" dirty="0" smtClean="0"/>
              <a:t>The lesson learned seem to be, DON’T STOP AT GEMS!  </a:t>
            </a:r>
            <a:r>
              <a:rPr lang="en-US" sz="1200" b="1" dirty="0" smtClean="0"/>
              <a:t>In some cases, ICD-9 is more specific than ICD-10,</a:t>
            </a:r>
            <a:r>
              <a:rPr lang="en-US" sz="1200" b="1" baseline="0" dirty="0" smtClean="0"/>
              <a:t> but i</a:t>
            </a:r>
            <a:r>
              <a:rPr lang="en-US" b="1" dirty="0" smtClean="0"/>
              <a:t>n</a:t>
            </a:r>
            <a:r>
              <a:rPr lang="en-US" b="1" baseline="0" dirty="0" smtClean="0"/>
              <a:t> most cases ICD-10 is more specific than its predecessor, ICD9.</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p>
          <a:p>
            <a:r>
              <a:rPr lang="en-US" b="1" dirty="0" smtClean="0"/>
              <a:t>You have many other resources available.  Be sure that you utilize code books and other coding</a:t>
            </a:r>
            <a:r>
              <a:rPr lang="en-US" b="1" baseline="0" dirty="0" smtClean="0"/>
              <a:t> resources.</a:t>
            </a:r>
          </a:p>
          <a:p>
            <a:endParaRPr lang="en-US" b="1" baseline="0" dirty="0" smtClean="0"/>
          </a:p>
          <a:p>
            <a:endParaRPr lang="en-US" b="1" dirty="0" smtClean="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37</a:t>
            </a:fld>
            <a:endParaRPr lang="en-US" dirty="0"/>
          </a:p>
        </p:txBody>
      </p:sp>
    </p:spTree>
    <p:extLst>
      <p:ext uri="{BB962C8B-B14F-4D97-AF65-F5344CB8AC3E}">
        <p14:creationId xmlns:p14="http://schemas.microsoft.com/office/powerpoint/2010/main" val="1520181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Let’s ask one final poll question.  </a:t>
            </a:r>
          </a:p>
          <a:p>
            <a:endParaRPr lang="en-US" dirty="0" smtClean="0"/>
          </a:p>
          <a:p>
            <a:pPr marL="0" indent="0">
              <a:buNone/>
            </a:pPr>
            <a:r>
              <a:rPr lang="en-US" sz="4000" b="1" dirty="0" smtClean="0"/>
              <a:t>True or False: Once you have identified the rows in the GEMs, for the source code</a:t>
            </a:r>
            <a:r>
              <a:rPr lang="en-US" sz="4000" b="1" baseline="0" dirty="0" smtClean="0"/>
              <a:t> to target code map,</a:t>
            </a:r>
            <a:r>
              <a:rPr lang="en-US" sz="4000" b="1" dirty="0" smtClean="0"/>
              <a:t> you can stop looking and use the translation provided.  </a:t>
            </a:r>
            <a:endParaRPr lang="en-US" sz="3600" dirty="0" smtClean="0"/>
          </a:p>
          <a:p>
            <a:pPr marL="800100" lvl="2" indent="0">
              <a:buFont typeface="+mj-lt"/>
              <a:buNone/>
            </a:pPr>
            <a:r>
              <a:rPr lang="en-US" sz="3600" dirty="0" smtClean="0"/>
              <a:t>Select</a:t>
            </a:r>
            <a:r>
              <a:rPr lang="en-US" sz="3600" baseline="0" dirty="0" smtClean="0"/>
              <a:t> A if you think the answer is </a:t>
            </a:r>
            <a:r>
              <a:rPr lang="en-US" sz="3600" dirty="0" smtClean="0"/>
              <a:t>True</a:t>
            </a:r>
          </a:p>
          <a:p>
            <a:pPr marL="800100" lvl="2" indent="0">
              <a:buFont typeface="+mj-lt"/>
              <a:buNone/>
            </a:pPr>
            <a:r>
              <a:rPr lang="en-US" sz="3600" dirty="0" smtClean="0"/>
              <a:t>Or, Select</a:t>
            </a:r>
            <a:r>
              <a:rPr lang="en-US" sz="3600" baseline="0" dirty="0" smtClean="0"/>
              <a:t> B if you think the answer is </a:t>
            </a:r>
            <a:r>
              <a:rPr lang="en-US" sz="3600" dirty="0" smtClean="0"/>
              <a:t>False</a:t>
            </a:r>
          </a:p>
          <a:p>
            <a:endParaRPr lang="en-US" dirty="0" smtClean="0"/>
          </a:p>
          <a:p>
            <a:r>
              <a:rPr lang="en-US" dirty="0" smtClean="0"/>
              <a:t>To answer this question, use the blue polling</a:t>
            </a:r>
            <a:r>
              <a:rPr lang="en-US" baseline="0" dirty="0" smtClean="0"/>
              <a:t> icon above my head.  We’ll come back to your results in just a moment.</a:t>
            </a:r>
          </a:p>
          <a:p>
            <a:endParaRPr lang="en-US" baseline="0" dirty="0" smtClean="0"/>
          </a:p>
          <a:p>
            <a:pPr defTabSz="931774" eaLnBrk="1" fontAlgn="auto" hangingPunct="1">
              <a:spcBef>
                <a:spcPts val="0"/>
              </a:spcBef>
              <a:spcAft>
                <a:spcPts val="0"/>
              </a:spcAft>
              <a:defRPr/>
            </a:pPr>
            <a:r>
              <a:rPr lang="en-US" baseline="0" dirty="0" smtClean="0"/>
              <a:t>[erase these notes and add your own!]</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38</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bright gems isolated on a white background </a:t>
            </a:r>
            <a:r>
              <a:rPr lang="en-US" dirty="0" smtClean="0"/>
              <a:t>95820505 from shutterstock.com</a:t>
            </a:r>
          </a:p>
          <a:p>
            <a:r>
              <a:rPr lang="en-US" b="1" dirty="0" smtClean="0"/>
              <a:t>Picture of yellow road sign warning about risk ahead </a:t>
            </a:r>
            <a:r>
              <a:rPr lang="en-US" dirty="0" smtClean="0"/>
              <a:t>98840174  from shutterstock.com</a:t>
            </a:r>
          </a:p>
          <a:p>
            <a:endParaRPr lang="en-US" b="1" dirty="0" smtClean="0"/>
          </a:p>
          <a:p>
            <a:r>
              <a:rPr lang="en-US" b="0" u="sng" dirty="0" smtClean="0">
                <a:solidFill>
                  <a:srgbClr val="FF0000"/>
                </a:solidFill>
              </a:rPr>
              <a:t>I</a:t>
            </a:r>
            <a:r>
              <a:rPr lang="en-US" b="0" u="sng" baseline="0" dirty="0" smtClean="0">
                <a:solidFill>
                  <a:srgbClr val="FF0000"/>
                </a:solidFill>
              </a:rPr>
              <a:t> can’t say this enough, there are many differences between I9 and I10, there are </a:t>
            </a:r>
            <a:r>
              <a:rPr lang="en-US" b="0" dirty="0" smtClean="0"/>
              <a:t> very few identical corresponding meanings</a:t>
            </a:r>
            <a:r>
              <a:rPr lang="en-US" b="0" baseline="0" dirty="0" smtClean="0"/>
              <a:t> due to the differences in s</a:t>
            </a:r>
            <a:r>
              <a:rPr lang="en-US" b="0" dirty="0" smtClean="0"/>
              <a:t>pecificity and terminology utilized</a:t>
            </a:r>
            <a:r>
              <a:rPr lang="en-US" b="0" baseline="0" dirty="0" smtClean="0"/>
              <a:t> in the two code sets.  ICD10 is simply not just an expansion of ICD9, there are new concepts and terms that didn’t exist in ICD9.  The GEMs are not a crosswalk.  </a:t>
            </a:r>
            <a:endParaRPr lang="en-US" sz="1200" b="0" kern="1200" dirty="0" smtClean="0">
              <a:solidFill>
                <a:schemeClr val="tx1"/>
              </a:solidFill>
              <a:latin typeface="Arial" charset="0"/>
              <a:ea typeface="MS PGothic" pitchFamily="34" charset="-128"/>
              <a:cs typeface="ＭＳ Ｐゴシック"/>
            </a:endParaRP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39</a:t>
            </a:fld>
            <a:endParaRPr lang="en-US" dirty="0"/>
          </a:p>
        </p:txBody>
      </p:sp>
    </p:spTree>
    <p:extLst>
      <p:ext uri="{BB962C8B-B14F-4D97-AF65-F5344CB8AC3E}">
        <p14:creationId xmlns:p14="http://schemas.microsoft.com/office/powerpoint/2010/main" val="220279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b="1" kern="1200" dirty="0" smtClean="0">
              <a:solidFill>
                <a:schemeClr val="tx1"/>
              </a:solidFill>
              <a:latin typeface="Arial" charset="0"/>
              <a:ea typeface="MS PGothic" pitchFamily="34" charset="-128"/>
              <a:cs typeface="ＭＳ Ｐゴシック"/>
            </a:endParaRPr>
          </a:p>
          <a:p>
            <a:pPr>
              <a:defRPr/>
            </a:pPr>
            <a:r>
              <a:rPr lang="en-US" sz="1200" b="1" kern="1200" dirty="0" smtClean="0">
                <a:solidFill>
                  <a:schemeClr val="tx1"/>
                </a:solidFill>
                <a:latin typeface="Arial" charset="0"/>
                <a:ea typeface="MS PGothic" pitchFamily="34" charset="-128"/>
                <a:cs typeface="ＭＳ Ｐゴシック"/>
              </a:rPr>
              <a:t>Jen:</a:t>
            </a:r>
            <a:r>
              <a:rPr lang="en-US" sz="1200" b="1" kern="1200" baseline="0" dirty="0" smtClean="0">
                <a:solidFill>
                  <a:schemeClr val="tx1"/>
                </a:solidFill>
                <a:latin typeface="Arial" charset="0"/>
                <a:ea typeface="MS PGothic" pitchFamily="34" charset="-128"/>
                <a:cs typeface="ＭＳ Ｐゴシック"/>
              </a:rPr>
              <a:t> Shelley, can you give us a description of the GEMs, who developed them, and what they are used for.</a:t>
            </a:r>
          </a:p>
          <a:p>
            <a:pPr>
              <a:defRPr/>
            </a:pPr>
            <a:endParaRPr lang="en-US" sz="1200" kern="1200" baseline="0" dirty="0" smtClean="0">
              <a:solidFill>
                <a:schemeClr val="tx1"/>
              </a:solidFill>
              <a:latin typeface="Arial" charset="0"/>
              <a:ea typeface="MS PGothic" pitchFamily="34" charset="-128"/>
              <a:cs typeface="ＭＳ Ｐゴシック"/>
            </a:endParaRPr>
          </a:p>
          <a:p>
            <a:pPr>
              <a:defRPr/>
            </a:pPr>
            <a:r>
              <a:rPr lang="en-US" sz="1200" kern="1200" dirty="0" smtClean="0">
                <a:solidFill>
                  <a:schemeClr val="tx1"/>
                </a:solidFill>
                <a:latin typeface="Arial" charset="0"/>
                <a:ea typeface="MS PGothic" pitchFamily="34" charset="-128"/>
                <a:cs typeface="ＭＳ Ｐゴシック"/>
              </a:rPr>
              <a:t>What are gems: </a:t>
            </a:r>
            <a:r>
              <a:rPr lang="en-US" sz="1200" kern="1200" baseline="0" dirty="0" smtClean="0">
                <a:solidFill>
                  <a:schemeClr val="tx1"/>
                </a:solidFill>
                <a:latin typeface="Arial" charset="0"/>
                <a:ea typeface="MS PGothic" pitchFamily="34" charset="-128"/>
                <a:cs typeface="ＭＳ Ｐゴシック"/>
              </a:rPr>
              <a:t>general purpose equivalents of two code sets, in this case ICD9 and ICD10 </a:t>
            </a:r>
          </a:p>
          <a:p>
            <a:pPr>
              <a:defRPr/>
            </a:pPr>
            <a:r>
              <a:rPr lang="en-US" sz="1200" kern="1200" baseline="0" dirty="0" smtClean="0">
                <a:solidFill>
                  <a:schemeClr val="tx1"/>
                </a:solidFill>
                <a:latin typeface="Arial" charset="0"/>
                <a:ea typeface="MS PGothic" pitchFamily="34" charset="-128"/>
                <a:cs typeface="ＭＳ Ｐゴシック"/>
              </a:rPr>
              <a:t>Who developed them:  CMS </a:t>
            </a:r>
          </a:p>
          <a:p>
            <a:pPr>
              <a:defRPr/>
            </a:pPr>
            <a:r>
              <a:rPr lang="en-US" sz="1200" kern="1200" baseline="0" dirty="0" smtClean="0">
                <a:solidFill>
                  <a:schemeClr val="tx1"/>
                </a:solidFill>
                <a:latin typeface="Arial" charset="0"/>
                <a:ea typeface="MS PGothic" pitchFamily="34" charset="-128"/>
                <a:cs typeface="ＭＳ Ｐゴシック"/>
              </a:rPr>
              <a:t>Purpose:  serve as a reference tool to aid in finding all of the closest equivalent meaning to a value without consideration of a specific use.  </a:t>
            </a:r>
          </a:p>
          <a:p>
            <a:pPr>
              <a:defRPr/>
            </a:pPr>
            <a:r>
              <a:rPr lang="en-US" sz="1200" kern="1200" baseline="0" dirty="0" smtClean="0">
                <a:solidFill>
                  <a:schemeClr val="tx1"/>
                </a:solidFill>
                <a:latin typeface="Arial" charset="0"/>
                <a:ea typeface="MS PGothic" pitchFamily="34" charset="-128"/>
                <a:cs typeface="ＭＳ Ｐゴシック"/>
              </a:rPr>
              <a:t>What they are not:  Crosswalk, for most part there is not one to one match in meaning, nor do they have a one to many match in meaning.  </a:t>
            </a:r>
          </a:p>
          <a:p>
            <a:pPr>
              <a:defRPr/>
            </a:pPr>
            <a:r>
              <a:rPr lang="en-US" sz="1200" kern="1200" baseline="0" dirty="0" smtClean="0">
                <a:solidFill>
                  <a:schemeClr val="tx1"/>
                </a:solidFill>
                <a:latin typeface="Arial" charset="0"/>
                <a:ea typeface="MS PGothic" pitchFamily="34" charset="-128"/>
                <a:cs typeface="ＭＳ Ｐゴシック"/>
              </a:rPr>
              <a:t>Why can’t we use them as a crosswalk:  If the two code sets had values that meant the same thing we would really need a new code set.  </a:t>
            </a:r>
          </a:p>
          <a:p>
            <a:pPr>
              <a:defRPr/>
            </a:pPr>
            <a:endParaRPr lang="en-US" sz="1200" kern="1200" dirty="0" smtClean="0">
              <a:solidFill>
                <a:schemeClr val="tx1"/>
              </a:solidFill>
              <a:latin typeface="Arial" charset="0"/>
              <a:ea typeface="MS PGothic" pitchFamily="34" charset="-128"/>
              <a:cs typeface="ＭＳ Ｐゴシック"/>
            </a:endParaRPr>
          </a:p>
          <a:p>
            <a:pPr>
              <a:defRPr/>
            </a:pPr>
            <a:r>
              <a:rPr lang="en-US" sz="1200" kern="1200" dirty="0" smtClean="0">
                <a:solidFill>
                  <a:schemeClr val="tx1"/>
                </a:solidFill>
                <a:latin typeface="Arial" charset="0"/>
                <a:ea typeface="MS PGothic" pitchFamily="34" charset="-128"/>
                <a:cs typeface="ＭＳ Ｐゴシック"/>
              </a:rPr>
              <a:t>-A sentence translated from English to spanish may not be able to capture the full meaning of the original because of fundamental differences in the structure of the language. Likewise, a code set may not be able to seamlessly link the codes in one set to identical counterparts in the other code set</a:t>
            </a:r>
            <a:r>
              <a:rPr lang="en-US" sz="1200" kern="1200" dirty="0" smtClean="0">
                <a:solidFill>
                  <a:srgbClr val="FF0000"/>
                </a:solidFill>
                <a:latin typeface="Arial" charset="0"/>
                <a:ea typeface="MS PGothic" pitchFamily="34" charset="-128"/>
                <a:cs typeface="ＭＳ Ｐゴシック"/>
              </a:rPr>
              <a:t>. </a:t>
            </a:r>
            <a:r>
              <a:rPr lang="en-US" sz="1200" b="0" kern="1200" dirty="0" smtClean="0">
                <a:solidFill>
                  <a:srgbClr val="FF0000"/>
                </a:solidFill>
                <a:latin typeface="Arial" charset="0"/>
                <a:ea typeface="MS PGothic" pitchFamily="34" charset="-128"/>
                <a:cs typeface="ＭＳ Ｐゴシック"/>
              </a:rPr>
              <a:t>Put simply, the GEM is a bi-directional</a:t>
            </a:r>
            <a:r>
              <a:rPr lang="en-US" sz="1200" b="0" kern="1200" baseline="0" dirty="0" smtClean="0">
                <a:solidFill>
                  <a:srgbClr val="FF0000"/>
                </a:solidFill>
                <a:latin typeface="Arial" charset="0"/>
                <a:ea typeface="MS PGothic" pitchFamily="34" charset="-128"/>
                <a:cs typeface="ＭＳ Ｐゴシック"/>
              </a:rPr>
              <a:t> translational dictionary. </a:t>
            </a:r>
            <a:endParaRPr lang="en-US" sz="1200" b="0" kern="1200" dirty="0" smtClean="0">
              <a:solidFill>
                <a:srgbClr val="FF0000"/>
              </a:solidFill>
              <a:latin typeface="Arial" charset="0"/>
              <a:ea typeface="MS PGothic" pitchFamily="34" charset="-128"/>
              <a:cs typeface="ＭＳ Ｐゴシック"/>
            </a:endParaRPr>
          </a:p>
          <a:p>
            <a:pPr>
              <a:defRPr/>
            </a:pPr>
            <a:endParaRPr lang="en-US" sz="1200" kern="1200" dirty="0" smtClean="0">
              <a:solidFill>
                <a:schemeClr val="tx1"/>
              </a:solidFill>
              <a:latin typeface="Arial" charset="0"/>
              <a:ea typeface="MS PGothic" pitchFamily="34" charset="-128"/>
              <a:cs typeface="ＭＳ Ｐゴシック"/>
            </a:endParaRPr>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4</a:t>
            </a:fld>
            <a:endParaRPr lang="en-US" dirty="0"/>
          </a:p>
        </p:txBody>
      </p:sp>
    </p:spTree>
    <p:extLst>
      <p:ext uri="{BB962C8B-B14F-4D97-AF65-F5344CB8AC3E}">
        <p14:creationId xmlns:p14="http://schemas.microsoft.com/office/powerpoint/2010/main" val="3228492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So really, folks should not be using</a:t>
            </a:r>
            <a:r>
              <a:rPr lang="en-US" b="1" baseline="0" dirty="0" smtClean="0"/>
              <a:t> the GEMS as a replacement for learning the new code set.  They do serve other purposes, but when you have the documentation in the health record you should really be applying the coding conventions and guidelines to come up with the accurate ICD-10 code for the scenario.</a:t>
            </a:r>
          </a:p>
          <a:p>
            <a:endParaRPr lang="en-US" baseline="0" dirty="0" smtClean="0"/>
          </a:p>
          <a:p>
            <a:r>
              <a:rPr lang="en-US" dirty="0" smtClean="0"/>
              <a:t>While many differences exist, if you are familiar with ICD9 coding you will notice many similarities in ICD10.  The methods</a:t>
            </a:r>
            <a:r>
              <a:rPr lang="en-US" baseline="0" dirty="0" smtClean="0"/>
              <a:t> for</a:t>
            </a:r>
            <a:r>
              <a:rPr lang="en-US" dirty="0" smtClean="0"/>
              <a:t> obtaining the</a:t>
            </a:r>
            <a:r>
              <a:rPr lang="en-US" baseline="0" dirty="0" smtClean="0"/>
              <a:t> right codes </a:t>
            </a:r>
            <a:r>
              <a:rPr lang="en-US" dirty="0" smtClean="0"/>
              <a:t>are</a:t>
            </a:r>
            <a:r>
              <a:rPr lang="en-US" baseline="0" dirty="0" smtClean="0"/>
              <a:t> going to be the same, the difference will be how the values themselves will look and possibly mean something slightly different.  We learned ICD9 and we can learn ICD10.  </a:t>
            </a:r>
          </a:p>
          <a:p>
            <a:endParaRPr lang="en-US" baseline="0" dirty="0" smtClean="0"/>
          </a:p>
          <a:p>
            <a:r>
              <a:rPr lang="en-US" b="1" baseline="0" dirty="0" smtClean="0"/>
              <a:t>Jen: I can think of a good example of a scenario where it might be helpful to use the GEMs.  We often have providers who want to look back at a select cohort of patients.  Say the Dr. comes to me and asks for a list of all of his/her patients treated in the past 5 years with Diabetes.  Once we transition to ICD-10, going back 5 years will require the use of both ICD-10 codes as well as ICD-9 codes to identify all of the patients.  In this example we are not simply looking to translate code for code, we are looking for a range of potential matches.  This would be a good example for use of GEM.    </a:t>
            </a:r>
            <a:endParaRPr lang="en-US" b="1"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40</a:t>
            </a:fld>
            <a:endParaRPr lang="en-US" dirty="0"/>
          </a:p>
        </p:txBody>
      </p:sp>
    </p:spTree>
    <p:extLst>
      <p:ext uri="{BB962C8B-B14F-4D97-AF65-F5344CB8AC3E}">
        <p14:creationId xmlns:p14="http://schemas.microsoft.com/office/powerpoint/2010/main" val="442025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Now let’s pause for a moment and take a look at your poll results.  </a:t>
            </a:r>
          </a:p>
          <a:p>
            <a:endParaRPr lang="en-US" dirty="0" smtClean="0"/>
          </a:p>
          <a:p>
            <a:endParaRPr lang="en-US" dirty="0" smtClean="0"/>
          </a:p>
          <a:p>
            <a:r>
              <a:rPr lang="en-US" dirty="0" smtClean="0"/>
              <a:t>Reminder the question was:  </a:t>
            </a:r>
            <a:r>
              <a:rPr lang="en-US" sz="1200" b="1" dirty="0" smtClean="0"/>
              <a:t>Once you have identified the rows in the GEMs, for the source code</a:t>
            </a:r>
            <a:r>
              <a:rPr lang="en-US" sz="1200" b="1" baseline="0" dirty="0" smtClean="0"/>
              <a:t> to target code map,</a:t>
            </a:r>
            <a:r>
              <a:rPr lang="en-US" sz="1200" b="1" dirty="0" smtClean="0"/>
              <a:t> you can stop looking and use the translation provided. </a:t>
            </a:r>
          </a:p>
          <a:p>
            <a:endParaRPr lang="en-US" dirty="0" smtClean="0"/>
          </a:p>
          <a:p>
            <a:r>
              <a:rPr lang="en-US" dirty="0" smtClean="0"/>
              <a:t>Answer: False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41</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42</a:t>
            </a:fld>
            <a:endParaRPr lang="en-US" dirty="0"/>
          </a:p>
        </p:txBody>
      </p:sp>
    </p:spTree>
    <p:extLst>
      <p:ext uri="{BB962C8B-B14F-4D97-AF65-F5344CB8AC3E}">
        <p14:creationId xmlns:p14="http://schemas.microsoft.com/office/powerpoint/2010/main" val="1335552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you go out to</a:t>
            </a:r>
            <a:r>
              <a:rPr lang="en-US" baseline="0" dirty="0" smtClean="0"/>
              <a:t> this the website, it can be a little overwhelming because there is a lot of information here.  So I’m going to step through the links and provide a brief overview just so you are aware of what to expect.  </a:t>
            </a:r>
            <a:endParaRPr lang="en-US" dirty="0"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7222AEA8-067D-4DA1-8D07-4E357AB3D3BE}" type="slidenum">
              <a:rPr lang="en-US" sz="1200" b="0" smtClean="0">
                <a:solidFill>
                  <a:schemeClr val="tx1"/>
                </a:solidFill>
              </a:rPr>
              <a:pPr/>
              <a:t>43</a:t>
            </a:fld>
            <a:endParaRPr lang="en-US" sz="1200" b="0" dirty="0" smtClean="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10BF7F-B001-45B7-B172-881B454F291C}" type="slidenum">
              <a:rPr lang="en-US" smtClean="0"/>
              <a:pPr>
                <a:defRPr/>
              </a:pPr>
              <a:t>44</a:t>
            </a:fld>
            <a:endParaRPr lang="en-US" dirty="0"/>
          </a:p>
        </p:txBody>
      </p:sp>
    </p:spTree>
    <p:extLst>
      <p:ext uri="{BB962C8B-B14F-4D97-AF65-F5344CB8AC3E}">
        <p14:creationId xmlns:p14="http://schemas.microsoft.com/office/powerpoint/2010/main" val="1200597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25AA940A-74E1-4F66-A79C-EBC284C2E1B4}" type="slidenum">
              <a:rPr lang="en-US" sz="1200" b="0" smtClean="0">
                <a:solidFill>
                  <a:schemeClr val="tx1"/>
                </a:solidFill>
              </a:rPr>
              <a:pPr/>
              <a:t>45</a:t>
            </a:fld>
            <a:endParaRPr lang="en-US" sz="1200" b="0" dirty="0" smtClean="0">
              <a:solidFill>
                <a:schemeClr val="tx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BD87F16E-9E17-490B-BEC7-E4277D49303A}" type="slidenum">
              <a:rPr lang="en-US" sz="1200" b="0" smtClean="0">
                <a:solidFill>
                  <a:schemeClr val="tx1"/>
                </a:solidFill>
              </a:rPr>
              <a:pPr/>
              <a:t>46</a:t>
            </a:fld>
            <a:endParaRPr lang="en-US" sz="1200" b="0" dirty="0" smtClean="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0000FF"/>
              </a:buClr>
            </a:pPr>
            <a:r>
              <a:rPr lang="en-US" sz="1200" dirty="0" smtClean="0"/>
              <a:t>GEMs are translational aids.</a:t>
            </a:r>
          </a:p>
          <a:p>
            <a:pPr>
              <a:lnSpc>
                <a:spcPct val="90000"/>
              </a:lnSpc>
              <a:buClr>
                <a:srgbClr val="0000FF"/>
              </a:buClr>
              <a:buFontTx/>
              <a:buNone/>
            </a:pPr>
            <a:endParaRPr lang="en-US" sz="1200" dirty="0" smtClean="0"/>
          </a:p>
          <a:p>
            <a:pPr>
              <a:lnSpc>
                <a:spcPct val="90000"/>
              </a:lnSpc>
              <a:buClr>
                <a:srgbClr val="0000FF"/>
              </a:buClr>
            </a:pPr>
            <a:r>
              <a:rPr lang="en-US" sz="1200" dirty="0" smtClean="0"/>
              <a:t>Diagnosis Reimbursement Maps (DRMs) are “crosswalks” interposed between ICD-10-CM entry data and ICD-9-CM legacy applications.</a:t>
            </a:r>
          </a:p>
          <a:p>
            <a:pPr>
              <a:lnSpc>
                <a:spcPct val="90000"/>
              </a:lnSpc>
              <a:buClr>
                <a:srgbClr val="0000FF"/>
              </a:buClr>
              <a:buFontTx/>
              <a:buNone/>
            </a:pPr>
            <a:endParaRPr lang="en-US" sz="1200" dirty="0" smtClean="0"/>
          </a:p>
          <a:p>
            <a:pPr>
              <a:lnSpc>
                <a:spcPct val="90000"/>
              </a:lnSpc>
              <a:buClr>
                <a:srgbClr val="0000FF"/>
              </a:buClr>
            </a:pPr>
            <a:r>
              <a:rPr lang="en-US" sz="1200" dirty="0" smtClean="0">
                <a:solidFill>
                  <a:srgbClr val="0000FF"/>
                </a:solidFill>
              </a:rPr>
              <a:t>DRMs are always “backward mapped” because they indicate which ICD-9 codes will be used to reimburse an ICD-10 code. </a:t>
            </a:r>
            <a:r>
              <a:rPr lang="en-US" sz="1200" i="1" dirty="0" smtClean="0">
                <a:solidFill>
                  <a:srgbClr val="0000FF"/>
                </a:solidFill>
              </a:rPr>
              <a:t>Assumption: clinicians will enter 1CD-10-CM data in routine practice.  </a:t>
            </a:r>
          </a:p>
          <a:p>
            <a:pPr>
              <a:lnSpc>
                <a:spcPct val="90000"/>
              </a:lnSpc>
              <a:buClr>
                <a:srgbClr val="0000FF"/>
              </a:buClr>
              <a:buFontTx/>
              <a:buNone/>
            </a:pPr>
            <a:endParaRPr lang="en-US" sz="1200" dirty="0" smtClean="0"/>
          </a:p>
          <a:p>
            <a:pPr>
              <a:lnSpc>
                <a:spcPct val="90000"/>
              </a:lnSpc>
              <a:buClr>
                <a:srgbClr val="0000FF"/>
              </a:buClr>
            </a:pPr>
            <a:r>
              <a:rPr lang="en-US" sz="1200" dirty="0" smtClean="0"/>
              <a:t>DRMs are not part of GEMs. They are separate files. </a:t>
            </a:r>
          </a:p>
          <a:p>
            <a:pPr>
              <a:lnSpc>
                <a:spcPct val="90000"/>
              </a:lnSpc>
              <a:buClr>
                <a:srgbClr val="0000FF"/>
              </a:buClr>
              <a:buFontTx/>
              <a:buNone/>
            </a:pPr>
            <a:endParaRPr lang="en-US" sz="1200" dirty="0" smtClean="0"/>
          </a:p>
          <a:p>
            <a:pPr>
              <a:buClr>
                <a:srgbClr val="0000FF"/>
              </a:buClr>
              <a:buFontTx/>
              <a:buNone/>
            </a:pPr>
            <a:r>
              <a:rPr lang="en-US" sz="1050" dirty="0" smtClean="0">
                <a:hlinkClick r:id="rId3"/>
              </a:rPr>
              <a:t>http://www.cms.gov/ICD10/11b1_2011_ICD10CM_and_GEMs.asp#TopOfPage</a:t>
            </a:r>
            <a:endParaRPr lang="en-US" sz="1050" dirty="0" smtClean="0"/>
          </a:p>
          <a:p>
            <a:endParaRPr lang="en-US" dirty="0" smtClean="0"/>
          </a:p>
          <a:p>
            <a:pPr>
              <a:buClr>
                <a:srgbClr val="0000FF"/>
              </a:buClr>
            </a:pPr>
            <a:r>
              <a:rPr lang="en-US" sz="1200" b="1" u="sng" dirty="0" smtClean="0"/>
              <a:t>WHY DO WE NEED DRM?</a:t>
            </a:r>
          </a:p>
          <a:p>
            <a:pPr>
              <a:buClr>
                <a:srgbClr val="0000FF"/>
              </a:buClr>
            </a:pPr>
            <a:r>
              <a:rPr lang="en-US" sz="1200" dirty="0" smtClean="0"/>
              <a:t>On October 1, 2013, health care claims for services on or after that date will be submitted to payers with diagnoses coded in ICD-10-CM format.  </a:t>
            </a:r>
          </a:p>
          <a:p>
            <a:pPr>
              <a:buClr>
                <a:srgbClr val="0000FF"/>
              </a:buClr>
            </a:pPr>
            <a:r>
              <a:rPr lang="en-US" sz="1200" dirty="0" smtClean="0"/>
              <a:t>Created to provide a </a:t>
            </a:r>
            <a:r>
              <a:rPr lang="en-US" sz="1200" i="1" dirty="0" smtClean="0">
                <a:solidFill>
                  <a:srgbClr val="0000FF"/>
                </a:solidFill>
              </a:rPr>
              <a:t>temporary but reliable mechanism</a:t>
            </a:r>
            <a:r>
              <a:rPr lang="en-US" sz="1200" dirty="0" smtClean="0">
                <a:solidFill>
                  <a:srgbClr val="0000FF"/>
                </a:solidFill>
              </a:rPr>
              <a:t> </a:t>
            </a:r>
            <a:r>
              <a:rPr lang="en-US" sz="1200" dirty="0" smtClean="0"/>
              <a:t>for mapping records containing ICD-10-CM diagnoses to “reimbursement equivalent” ICD-9-CM diagnoses.</a:t>
            </a:r>
          </a:p>
          <a:p>
            <a:pPr>
              <a:buClr>
                <a:srgbClr val="0000FF"/>
              </a:buClr>
            </a:pPr>
            <a:r>
              <a:rPr lang="en-US" sz="1200" dirty="0" smtClean="0"/>
              <a:t>While systems are being converted to process ICD-10-CM claims directly, the claims will be processed by the legacy systems.</a:t>
            </a:r>
          </a:p>
          <a:p>
            <a:pPr>
              <a:buClr>
                <a:srgbClr val="0000FF"/>
              </a:buClr>
            </a:pPr>
            <a:r>
              <a:rPr lang="en-US" sz="1200" dirty="0" smtClean="0"/>
              <a:t>The ICD-10-CM diagnoses submitted on the claim are mapped into ICD-9-CM and the claim may then be priced using the rules written for ICD-9-CM codes. </a:t>
            </a:r>
          </a:p>
          <a:p>
            <a:pPr>
              <a:buClr>
                <a:srgbClr val="0000FF"/>
              </a:buClr>
            </a:pPr>
            <a:r>
              <a:rPr lang="en-US" sz="1200" i="1" dirty="0" smtClean="0">
                <a:solidFill>
                  <a:srgbClr val="0000FF"/>
                </a:solidFill>
              </a:rPr>
              <a:t>CMS is not using DRM for any purpose. CMS is converting systems and applications to accept ICD-10-CM codes directly.</a:t>
            </a:r>
            <a:endParaRPr lang="en-US" sz="1200" dirty="0" smtClean="0">
              <a:solidFill>
                <a:srgbClr val="0000FF"/>
              </a:solidFill>
            </a:endParaRPr>
          </a:p>
          <a:p>
            <a:endParaRPr 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FF29D82F-B468-44E5-AC34-6B93637977EE}" type="slidenum">
              <a:rPr lang="en-US" sz="1200" b="0" smtClean="0">
                <a:solidFill>
                  <a:schemeClr val="tx1"/>
                </a:solidFill>
              </a:rPr>
              <a:pPr/>
              <a:t>47</a:t>
            </a:fld>
            <a:endParaRPr lang="en-US" sz="1200" b="0" dirty="0" smtClean="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that we have done this presentation and main goals were to introduce</a:t>
            </a:r>
            <a:r>
              <a:rPr lang="en-US" baseline="0" dirty="0" smtClean="0"/>
              <a:t> you to the GEMs, instruct you on how to appropriate utilize them and to remind you that the </a:t>
            </a:r>
            <a:r>
              <a:rPr lang="en-US" dirty="0" smtClean="0"/>
              <a:t>GEMs shouldn’t be the only resource you use.  </a:t>
            </a:r>
          </a:p>
          <a:p>
            <a:endParaRPr lang="en-US" baseline="0" dirty="0" smtClean="0"/>
          </a:p>
          <a:p>
            <a:r>
              <a:rPr lang="en-US" baseline="0" dirty="0" smtClean="0"/>
              <a:t>We have covered a lot of information today, if you haven’t submitted your questions yet, there is still time to do so by clicking on the orange “Ask The Presenter” icon.  We’re going to show a brief announcement and we’ll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endParaRPr lang="en-US" baseline="0" dirty="0" smtClean="0"/>
          </a:p>
        </p:txBody>
      </p:sp>
    </p:spTree>
    <p:extLst>
      <p:ext uri="{BB962C8B-B14F-4D97-AF65-F5344CB8AC3E}">
        <p14:creationId xmlns:p14="http://schemas.microsoft.com/office/powerpoint/2010/main" val="176127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Jen: So</a:t>
            </a:r>
            <a:r>
              <a:rPr lang="en-US" b="1" baseline="0" dirty="0" smtClean="0"/>
              <a:t> Shelley, who uses the GEMs and what is the benefit of using them?</a:t>
            </a:r>
          </a:p>
          <a:p>
            <a:endParaRPr lang="en-US" baseline="0" dirty="0" smtClean="0"/>
          </a:p>
          <a:p>
            <a:r>
              <a:rPr lang="en-US" dirty="0" smtClean="0"/>
              <a:t>Lessons</a:t>
            </a:r>
            <a:r>
              <a:rPr lang="en-US" baseline="0" dirty="0" smtClean="0"/>
              <a:t> learned from attempting to use GEMs</a:t>
            </a:r>
          </a:p>
          <a:p>
            <a:r>
              <a:rPr lang="en-US" baseline="0" dirty="0" smtClean="0"/>
              <a:t>-GEMs were developed to aid or reference tool.  They are not meant to serve as a replacement for learning the new ICD10-CM and PCS code set.  </a:t>
            </a:r>
          </a:p>
          <a:p>
            <a:r>
              <a:rPr lang="en-US" baseline="0" dirty="0" smtClean="0"/>
              <a:t>-As a general rule the best GEMs to use is the I10 GEM as default.  </a:t>
            </a:r>
          </a:p>
          <a:p>
            <a:r>
              <a:rPr lang="en-US" baseline="0" dirty="0" smtClean="0"/>
              <a:t>-Reimbursement Mappings should be avoided, created to support payment consistency between I9 and I10.  CMS after study determined GEMs were more accurate in meeting their objectives related to creation of MS-DRGs.  Published by CMS at the 2011 ICD9 Coordination and Maintenance committee meeting on the CMS website, just look for Medical Severity DRG conversion project.  </a:t>
            </a:r>
          </a:p>
          <a:p>
            <a:r>
              <a:rPr lang="en-US" baseline="0" dirty="0" smtClean="0"/>
              <a:t>-Last but not least, a positive lesson is that the GEMs can be useful to identify specificity, additional codes that possibly need to be included or considered for a specific purpose, and one resource to familiarize yourself with specific section or category of codes.  </a:t>
            </a:r>
          </a:p>
          <a:p>
            <a:endParaRPr lang="en-US" baseline="0" dirty="0" smtClean="0"/>
          </a:p>
          <a:p>
            <a:r>
              <a:rPr lang="en-US" b="1" baseline="0" dirty="0" smtClean="0"/>
              <a:t>Jen: Really, use of the GEMS does not replace learning the new code set.</a:t>
            </a:r>
            <a:endParaRPr lang="en-US" b="1" dirty="0"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684324F7-8732-46BA-A76A-8138F6F5DB4A}" type="slidenum">
              <a:rPr lang="en-US" sz="1200" b="0" smtClean="0">
                <a:solidFill>
                  <a:schemeClr val="tx1"/>
                </a:solidFill>
              </a:rPr>
              <a:pPr/>
              <a:t>5</a:t>
            </a:fld>
            <a:endParaRPr lang="en-US" sz="1200" b="0"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Jen: Now let’s pause for a moment and take a look at your poll results. </a:t>
            </a:r>
            <a:r>
              <a:rPr lang="en-US" sz="1200" b="1" dirty="0" smtClean="0"/>
              <a:t>We asked what is your primary interest in using General Equivalent Maps?</a:t>
            </a:r>
          </a:p>
          <a:p>
            <a:endParaRPr lang="en-US" b="1" dirty="0" smtClean="0"/>
          </a:p>
          <a:p>
            <a:endParaRPr lang="en-US" b="1" dirty="0" smtClean="0"/>
          </a:p>
          <a:p>
            <a:r>
              <a:rPr lang="en-US" b="1" dirty="0" smtClean="0"/>
              <a:t>(Respond to the results,</a:t>
            </a:r>
            <a:r>
              <a:rPr lang="en-US" b="1" baseline="0" dirty="0" smtClean="0"/>
              <a:t> explain to the audience why their participation was helpful, or why it was a good learning point before moving on.)</a:t>
            </a:r>
          </a:p>
          <a:p>
            <a:endParaRPr lang="en-US" b="1" baseline="0" dirty="0" smtClean="0"/>
          </a:p>
          <a:p>
            <a:pPr defTabSz="931774" eaLnBrk="1" fontAlgn="auto" hangingPunct="1">
              <a:spcBef>
                <a:spcPts val="0"/>
              </a:spcBef>
              <a:spcAft>
                <a:spcPts val="0"/>
              </a:spcAft>
              <a:defRPr/>
            </a:pPr>
            <a:r>
              <a:rPr lang="en-US" b="1" baseline="0" dirty="0" smtClean="0"/>
              <a:t>[erase these notes and add your own!]</a:t>
            </a:r>
          </a:p>
          <a:p>
            <a:endParaRPr lang="en-US" dirty="0" smtClean="0"/>
          </a:p>
          <a:p>
            <a:endParaRPr lang="en-US" dirty="0" smtClean="0"/>
          </a:p>
          <a:p>
            <a:r>
              <a:rPr lang="en-US" dirty="0" smtClean="0"/>
              <a:t>No matter your</a:t>
            </a:r>
            <a:r>
              <a:rPr lang="en-US" baseline="0" dirty="0" smtClean="0"/>
              <a:t> primary reason any of these reasons can be valid and you may have more than one.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ea typeface="+mn-ea"/>
                <a:cs typeface="+mn-cs"/>
              </a:rPr>
              <a:t>Applied mapping:</a:t>
            </a:r>
            <a:r>
              <a:rPr lang="en-US" baseline="0" dirty="0" smtClean="0">
                <a:latin typeface="+mn-lt"/>
                <a:ea typeface="+mn-ea"/>
                <a:cs typeface="+mn-cs"/>
              </a:rPr>
              <a:t>  what is it and why you would create one.  The terminology ‘applied mappings’ has been used by CMS to define a mapping that is created for a specific purpose.  An example of that is a specific research study or specific category of diagnostic conditions coding and documentation pattern.</a:t>
            </a:r>
          </a:p>
          <a:p>
            <a:pPr>
              <a:defRPr/>
            </a:pPr>
            <a:endParaRPr lang="en-US" baseline="0" dirty="0" smtClean="0">
              <a:latin typeface="+mn-lt"/>
              <a:ea typeface="+mn-ea"/>
              <a:cs typeface="+mn-cs"/>
            </a:endParaRPr>
          </a:p>
          <a:p>
            <a:pPr>
              <a:defRPr/>
            </a:pPr>
            <a:r>
              <a:rPr lang="en-US" baseline="0" dirty="0" smtClean="0">
                <a:latin typeface="+mn-lt"/>
                <a:ea typeface="+mn-ea"/>
                <a:cs typeface="+mn-cs"/>
              </a:rPr>
              <a:t>CMS in developing the GEMs as general purpose believed that they could serve some usefulness for quick historical data comparison, such as single report analysis.  </a:t>
            </a:r>
          </a:p>
          <a:p>
            <a:pPr>
              <a:defRPr/>
            </a:pPr>
            <a:endParaRPr lang="en-US" baseline="0" dirty="0" smtClean="0">
              <a:latin typeface="+mn-lt"/>
              <a:ea typeface="+mn-ea"/>
              <a:cs typeface="+mn-cs"/>
            </a:endParaRPr>
          </a:p>
          <a:p>
            <a:pPr>
              <a:defRPr/>
            </a:pPr>
            <a:r>
              <a:rPr lang="en-US" baseline="0" dirty="0" smtClean="0">
                <a:latin typeface="+mn-lt"/>
                <a:ea typeface="+mn-ea"/>
                <a:cs typeface="+mn-cs"/>
              </a:rPr>
              <a:t>The GEMs are being utilized by many organizations for purposes of planning and analysis in advance to determine impacts.  </a:t>
            </a:r>
          </a:p>
          <a:p>
            <a:pPr>
              <a:defRPr/>
            </a:pPr>
            <a:endParaRPr lang="en-US" baseline="0" dirty="0" smtClean="0">
              <a:latin typeface="+mn-lt"/>
              <a:ea typeface="+mn-ea"/>
              <a:cs typeface="+mn-cs"/>
            </a:endParaRPr>
          </a:p>
          <a:p>
            <a:pPr>
              <a:defRPr/>
            </a:pPr>
            <a:r>
              <a:rPr lang="en-US" b="1" baseline="0" dirty="0" smtClean="0">
                <a:latin typeface="+mn-lt"/>
                <a:ea typeface="+mn-ea"/>
                <a:cs typeface="+mn-cs"/>
              </a:rPr>
              <a:t>Jen: I’ve also heard that professional organizations are also using GEMs to identify areas in the code set that need to be corrected or improved, and as an aid during training. Because we are dealing with an new code “language”, it will be necessary to translate back and forth between I9 and I10 code systems for specific purposes. </a:t>
            </a:r>
          </a:p>
          <a:p>
            <a:pPr>
              <a:defRPr/>
            </a:pPr>
            <a:endParaRPr lang="en-US" baseline="0" dirty="0" smtClean="0">
              <a:latin typeface="+mn-lt"/>
              <a:ea typeface="+mn-ea"/>
              <a:cs typeface="+mn-cs"/>
            </a:endParaRPr>
          </a:p>
          <a:p>
            <a:pPr>
              <a:defRPr/>
            </a:pPr>
            <a:r>
              <a:rPr lang="en-US" dirty="0" smtClean="0">
                <a:latin typeface="+mn-lt"/>
                <a:ea typeface="+mn-ea"/>
                <a:cs typeface="+mn-cs"/>
              </a:rPr>
              <a:t>Context is everything, and the specific purpose of an applied mapping must be identified before the most appropriate methodology and plan for tools that can be used can be determined.  The</a:t>
            </a:r>
            <a:r>
              <a:rPr lang="en-US" baseline="0" dirty="0" smtClean="0">
                <a:latin typeface="+mn-lt"/>
                <a:ea typeface="+mn-ea"/>
                <a:cs typeface="+mn-cs"/>
              </a:rPr>
              <a:t> GEMs were really designed to provide the ‘best’ not always ‘fully’ equivalent considering all possible uses.  </a:t>
            </a:r>
          </a:p>
          <a:p>
            <a:pPr>
              <a:defRPr/>
            </a:pPr>
            <a:endParaRPr lang="en-US" baseline="0" dirty="0" smtClean="0">
              <a:latin typeface="+mn-lt"/>
              <a:ea typeface="+mn-ea"/>
              <a:cs typeface="+mn-cs"/>
            </a:endParaRPr>
          </a:p>
          <a:p>
            <a:pPr>
              <a:defRPr/>
            </a:pPr>
            <a:endParaRPr lang="en-US" dirty="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8080B5F8-DA51-45D5-80CE-1A0E7D1489F8}" type="slidenum">
              <a:rPr lang="en-US" sz="1200" b="0" smtClean="0">
                <a:solidFill>
                  <a:schemeClr val="tx1"/>
                </a:solidFill>
              </a:rPr>
              <a:pPr/>
              <a:t>7</a:t>
            </a:fld>
            <a:endParaRPr lang="en-US" sz="1200" b="0" dirty="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Obtained from:  http://www.batuta.org/hipaa-trans1.jpg  via Google images search HIPAA</a:t>
            </a:r>
          </a:p>
          <a:p>
            <a:pPr>
              <a:defRPr/>
            </a:pPr>
            <a:endParaRPr lang="en-US" dirty="0" smtClean="0"/>
          </a:p>
          <a:p>
            <a:pPr>
              <a:buClr>
                <a:srgbClr val="0000FF"/>
              </a:buClr>
              <a:defRPr/>
            </a:pPr>
            <a:r>
              <a:rPr lang="en-US" sz="2400" dirty="0" smtClean="0"/>
              <a:t>U.S. is implementing two modifications for two of the code set standards adopted in the Transactions and Code Sets pursuant to HIPAA. </a:t>
            </a:r>
          </a:p>
          <a:p>
            <a:pPr lvl="1">
              <a:buClr>
                <a:srgbClr val="0000FF"/>
              </a:buClr>
              <a:defRPr/>
            </a:pPr>
            <a:r>
              <a:rPr lang="en-US" sz="2000" dirty="0" smtClean="0"/>
              <a:t>Adopts the </a:t>
            </a:r>
            <a:r>
              <a:rPr lang="en-US" sz="2000" i="1" dirty="0" smtClean="0"/>
              <a:t>International Classification of Diseases, 10th Revision, Clinical Modification (ICD-10-CM)</a:t>
            </a:r>
            <a:r>
              <a:rPr lang="en-US" sz="2000" dirty="0" smtClean="0"/>
              <a:t> for </a:t>
            </a:r>
            <a:r>
              <a:rPr lang="en-US" sz="2000" b="1" dirty="0" smtClean="0">
                <a:solidFill>
                  <a:srgbClr val="0000FF"/>
                </a:solidFill>
              </a:rPr>
              <a:t>diagnosis coding</a:t>
            </a:r>
            <a:r>
              <a:rPr lang="en-US" sz="2000" dirty="0" smtClean="0">
                <a:solidFill>
                  <a:srgbClr val="0000FF"/>
                </a:solidFill>
              </a:rPr>
              <a:t> </a:t>
            </a:r>
            <a:r>
              <a:rPr lang="en-US" sz="2000" dirty="0" smtClean="0"/>
              <a:t>and Official ICD-10-CM Guidelines for Coding and Reporting. </a:t>
            </a:r>
          </a:p>
          <a:p>
            <a:pPr lvl="1">
              <a:buClr>
                <a:srgbClr val="0000FF"/>
              </a:buClr>
              <a:defRPr/>
            </a:pPr>
            <a:r>
              <a:rPr lang="en-US" sz="2000" dirty="0" smtClean="0"/>
              <a:t>Adopts the </a:t>
            </a:r>
            <a:r>
              <a:rPr lang="en-US" sz="2000" i="1" dirty="0" smtClean="0"/>
              <a:t>International Classification of Diseases, 10th Revision, Procedure Coding System (ICD-10-PCS)</a:t>
            </a:r>
            <a:r>
              <a:rPr lang="en-US" sz="2000" dirty="0" smtClean="0"/>
              <a:t> for </a:t>
            </a:r>
            <a:r>
              <a:rPr lang="en-US" sz="2000" b="1" dirty="0" smtClean="0">
                <a:solidFill>
                  <a:srgbClr val="0000FF"/>
                </a:solidFill>
              </a:rPr>
              <a:t>inpatient hospital procedure coding</a:t>
            </a:r>
            <a:r>
              <a:rPr lang="en-US" sz="2000" dirty="0" smtClean="0"/>
              <a:t> and Official ICD-10-PCS Guidelines for Coding and Reporting.</a:t>
            </a:r>
          </a:p>
          <a:p>
            <a:pPr>
              <a:defRPr/>
            </a:pPr>
            <a:endParaRPr lang="en-US" dirty="0" smtClean="0"/>
          </a:p>
          <a:p>
            <a:pPr>
              <a:defRPr/>
            </a:pPr>
            <a:endParaRPr lang="en-US" dirty="0" smtClean="0"/>
          </a:p>
          <a:p>
            <a:pPr>
              <a:defRPr/>
            </a:pPr>
            <a:r>
              <a:rPr lang="en-US" b="1" dirty="0" smtClean="0"/>
              <a:t>Jen: CPT coding is not affected since</a:t>
            </a:r>
            <a:r>
              <a:rPr lang="en-US" b="1" baseline="0" dirty="0" smtClean="0"/>
              <a:t> only those folks that use Volume 3 of ICD-9 for the inpatient procedure codes will use </a:t>
            </a:r>
            <a:r>
              <a:rPr lang="en-US" b="1" dirty="0" smtClean="0"/>
              <a:t>ICD-10-PCS.  As a result,</a:t>
            </a:r>
            <a:r>
              <a:rPr lang="en-US" b="1" baseline="0" dirty="0" smtClean="0"/>
              <a:t> we will not be covering the PCS GEMS in detail. </a:t>
            </a:r>
            <a:endParaRPr lang="en-US" b="1"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EAA03392-4B8B-4CB6-B6CC-5ABFEE476F2E}" type="slidenum">
              <a:rPr lang="en-US" sz="1200" b="0" smtClean="0">
                <a:solidFill>
                  <a:schemeClr val="tx1"/>
                </a:solidFill>
              </a:rPr>
              <a:pPr/>
              <a:t>8</a:t>
            </a:fld>
            <a:endParaRPr lang="en-US" sz="1200" b="0" dirty="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Code Set is date of service driven.  Outpatient Encounters occurring on 10/1/2014 and after will be coded using ICD10-CM.  CPT will continue to be used to capture procedure and services for outpatients. HIM coding staff will utilize ICD-10-CM and PCS will be used for all inpatient discharges occurring on or after 10/1/2014.  </a:t>
            </a:r>
          </a:p>
          <a:p>
            <a:endParaRPr lang="en-US" dirty="0" smtClean="0"/>
          </a:p>
          <a:p>
            <a:pPr>
              <a:buFontTx/>
              <a:buNone/>
            </a:pPr>
            <a:r>
              <a:rPr lang="en-US" b="1" dirty="0" smtClean="0"/>
              <a:t>Jen: So let me see if I understand this correctly, if I am entering codes on October 2, 2014 for an encounter that took place on September 30, 2014 , I am going to continue to utilize ICD-9-CM codes right?  </a:t>
            </a:r>
          </a:p>
          <a:p>
            <a:pPr>
              <a:buFontTx/>
              <a:buNone/>
            </a:pPr>
            <a:endParaRPr lang="en-US" dirty="0" smtClean="0"/>
          </a:p>
          <a:p>
            <a:pPr>
              <a:buFontTx/>
              <a:buChar char="-"/>
            </a:pPr>
            <a:r>
              <a:rPr lang="en-US" dirty="0" smtClean="0"/>
              <a:t>YES that is correct.  This change is very similar to code set versioning that happens each year for ICD in Oct when code set is updated to include new codes, deleted codes, or modified codes.  The biggest difference is this will be code set versioning ‘on steroids’.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fld id="{FEA0F774-540A-426E-86CD-18FC07BE2B96}" type="slidenum">
              <a:rPr lang="en-US" sz="1200" b="0" smtClean="0">
                <a:solidFill>
                  <a:schemeClr val="tx1"/>
                </a:solidFill>
              </a:rPr>
              <a:pPr/>
              <a:t>9</a:t>
            </a:fld>
            <a:endParaRPr lang="en-US" sz="1200" b="0" dirty="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47403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99521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51031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4199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185CCE14-1DF4-4AB1-89CF-5019CD6F0496}" type="slidenum">
              <a:rPr lang="en-US">
                <a:solidFill>
                  <a:prstClr val="white">
                    <a:tint val="75000"/>
                  </a:prstClr>
                </a:solidFill>
              </a:rPr>
              <a:pPr>
                <a:defRPr/>
              </a:pPr>
              <a:t>‹#›</a:t>
            </a:fld>
            <a:endParaRPr lang="en-US" dirty="0">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Tree>
    <p:extLst>
      <p:ext uri="{BB962C8B-B14F-4D97-AF65-F5344CB8AC3E}">
        <p14:creationId xmlns:p14="http://schemas.microsoft.com/office/powerpoint/2010/main" val="140809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A4B967E5-C810-4418-AAF6-FCFC696B1BF3}" type="slidenum">
              <a:rPr lang="en-US">
                <a:solidFill>
                  <a:prstClr val="white">
                    <a:tint val="75000"/>
                  </a:prstClr>
                </a:solidFill>
              </a:rPr>
              <a:pPr>
                <a:defRPr/>
              </a:pPr>
              <a:t>‹#›</a:t>
            </a:fld>
            <a:endParaRPr lang="en-US" dirty="0">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Tree>
    <p:extLst>
      <p:ext uri="{BB962C8B-B14F-4D97-AF65-F5344CB8AC3E}">
        <p14:creationId xmlns:p14="http://schemas.microsoft.com/office/powerpoint/2010/main" val="407182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6120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832227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60838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10374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95282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10/2/2012</a:t>
            </a:r>
            <a:endParaRPr lang="en-US" dirty="0">
              <a:solidFill>
                <a:prstClr val="white">
                  <a:tint val="75000"/>
                </a:prstClr>
              </a:solidFill>
              <a:latin typeface="Times New Roman" pitchFamily="18" charset="0"/>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Peter D. Mills Ph.D.                                 VISN 1 Patient Safety Center                                                               </a:t>
            </a:r>
            <a:endParaRPr lang="en-US" dirty="0">
              <a:solidFill>
                <a:prstClr val="white">
                  <a:tint val="75000"/>
                </a:prstClr>
              </a:solidFill>
              <a:latin typeface="Times New Roman" pitchFamily="18" charset="0"/>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dirty="0">
              <a:solidFill>
                <a:prstClr val="white">
                  <a:tint val="75000"/>
                </a:prstClr>
              </a:solidFill>
              <a:latin typeface="Times New Roman" pitchFamily="18" charset="0"/>
            </a:endParaRPr>
          </a:p>
        </p:txBody>
      </p:sp>
    </p:spTree>
    <p:extLst>
      <p:ext uri="{BB962C8B-B14F-4D97-AF65-F5344CB8AC3E}">
        <p14:creationId xmlns:p14="http://schemas.microsoft.com/office/powerpoint/2010/main" val="55057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4696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700023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55342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95312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044465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490693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7488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84488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06267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5089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618775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790254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87681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641781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56307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640119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70498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649540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185CCE14-1DF4-4AB1-89CF-5019CD6F0496}" type="slidenum">
              <a:rPr lang="en-US">
                <a:solidFill>
                  <a:prstClr val="white">
                    <a:tint val="75000"/>
                  </a:prstClr>
                </a:solidFill>
              </a:rPr>
              <a:pPr>
                <a:defRPr/>
              </a:pPr>
              <a:t>‹#›</a:t>
            </a:fld>
            <a:endParaRPr lang="en-US" dirty="0">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Tree>
    <p:extLst>
      <p:ext uri="{BB962C8B-B14F-4D97-AF65-F5344CB8AC3E}">
        <p14:creationId xmlns:p14="http://schemas.microsoft.com/office/powerpoint/2010/main" val="2315672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A4B967E5-C810-4418-AAF6-FCFC696B1BF3}" type="slidenum">
              <a:rPr lang="en-US">
                <a:solidFill>
                  <a:prstClr val="white">
                    <a:tint val="75000"/>
                  </a:prstClr>
                </a:solidFill>
              </a:rPr>
              <a:pPr>
                <a:defRPr/>
              </a:pPr>
              <a:t>‹#›</a:t>
            </a:fld>
            <a:endParaRPr lang="en-US" dirty="0">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Tree>
    <p:extLst>
      <p:ext uri="{BB962C8B-B14F-4D97-AF65-F5344CB8AC3E}">
        <p14:creationId xmlns:p14="http://schemas.microsoft.com/office/powerpoint/2010/main" val="396693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93249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57416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99712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27857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67586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dirty="0" smtClean="0">
                <a:solidFill>
                  <a:prstClr val="white">
                    <a:tint val="75000"/>
                  </a:prstClr>
                </a:solidFill>
              </a:rPr>
              <a:t>10/2/2012</a:t>
            </a:r>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tint val="75000"/>
                  </a:prstClr>
                </a:solidFill>
              </a:rPr>
              <a:t>Peter D. Mills Ph.D.                                 VISN 1 Patient Safety Center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87494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10/2/2012</a:t>
            </a:r>
            <a:endParaRPr lang="en-US" dirty="0">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Peter D. Mills Ph.D.                                 VISN 1 Patient Safety Center                                                               </a:t>
            </a:r>
            <a:endParaRPr lang="en-US" dirty="0">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dirty="0">
              <a:solidFill>
                <a:prstClr val="white">
                  <a:tint val="75000"/>
                </a:prstClr>
              </a:solidFill>
              <a:latin typeface="Times New Roman" pitchFamily="18" charset="0"/>
            </a:endParaRPr>
          </a:p>
        </p:txBody>
      </p:sp>
    </p:spTree>
    <p:extLst>
      <p:ext uri="{BB962C8B-B14F-4D97-AF65-F5344CB8AC3E}">
        <p14:creationId xmlns:p14="http://schemas.microsoft.com/office/powerpoint/2010/main" val="1626198766"/>
      </p:ext>
    </p:extLst>
  </p:cSld>
  <p:clrMap bg1="dk1" tx1="lt1" bg2="dk2" tx2="lt2" accent1="accent1" accent2="accent2" accent3="accent3" accent4="accent4" accent5="accent5" accent6="accent6" hlink="hlink" folHlink="folHlink"/>
  <p:sldLayoutIdLst>
    <p:sldLayoutId id="2147486014" r:id="rId1"/>
    <p:sldLayoutId id="2147486027" r:id="rId2"/>
    <p:sldLayoutId id="2147486015" r:id="rId3"/>
    <p:sldLayoutId id="2147486016" r:id="rId4"/>
    <p:sldLayoutId id="2147486017" r:id="rId5"/>
    <p:sldLayoutId id="2147486018" r:id="rId6"/>
    <p:sldLayoutId id="2147486019" r:id="rId7"/>
    <p:sldLayoutId id="2147486020" r:id="rId8"/>
    <p:sldLayoutId id="2147486021" r:id="rId9"/>
    <p:sldLayoutId id="2147486022" r:id="rId10"/>
    <p:sldLayoutId id="2147486023" r:id="rId11"/>
    <p:sldLayoutId id="2147486024" r:id="rId12"/>
    <p:sldLayoutId id="2147486025" r:id="rId13"/>
    <p:sldLayoutId id="2147486026"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10/2/2012</a:t>
            </a:r>
            <a:endParaRPr lang="en-US" dirty="0">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dirty="0" smtClean="0">
                <a:solidFill>
                  <a:prstClr val="white">
                    <a:tint val="75000"/>
                  </a:prstClr>
                </a:solidFill>
                <a:latin typeface="Times New Roman" pitchFamily="18" charset="0"/>
              </a:rPr>
              <a:t>Peter D. Mills Ph.D.                                 VISN 1 Patient Safety Center                                                               </a:t>
            </a:r>
            <a:endParaRPr lang="en-US" dirty="0">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dirty="0">
              <a:solidFill>
                <a:prstClr val="white">
                  <a:tint val="75000"/>
                </a:prstClr>
              </a:solidFill>
              <a:latin typeface="Times New Roman" pitchFamily="18" charset="0"/>
            </a:endParaRPr>
          </a:p>
        </p:txBody>
      </p:sp>
    </p:spTree>
    <p:extLst>
      <p:ext uri="{BB962C8B-B14F-4D97-AF65-F5344CB8AC3E}">
        <p14:creationId xmlns:p14="http://schemas.microsoft.com/office/powerpoint/2010/main" val="3331212753"/>
      </p:ext>
    </p:extLst>
  </p:cSld>
  <p:clrMap bg1="lt1" tx1="dk1" bg2="lt2" tx2="dk2" accent1="accent1" accent2="accent2" accent3="accent3" accent4="accent4" accent5="accent5" accent6="accent6" hlink="hlink" folHlink="folHlink"/>
  <p:sldLayoutIdLst>
    <p:sldLayoutId id="2147486029" r:id="rId1"/>
    <p:sldLayoutId id="2147486030" r:id="rId2"/>
    <p:sldLayoutId id="2147486031" r:id="rId3"/>
    <p:sldLayoutId id="2147486032" r:id="rId4"/>
    <p:sldLayoutId id="2147486033" r:id="rId5"/>
    <p:sldLayoutId id="2147486034" r:id="rId6"/>
    <p:sldLayoutId id="2147486035" r:id="rId7"/>
    <p:sldLayoutId id="2147486036" r:id="rId8"/>
    <p:sldLayoutId id="2147486037" r:id="rId9"/>
    <p:sldLayoutId id="2147486038" r:id="rId10"/>
    <p:sldLayoutId id="214748603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r>
              <a:rPr lang="en-US" b="0" dirty="0" smtClean="0">
                <a:solidFill>
                  <a:prstClr val="white">
                    <a:tint val="75000"/>
                  </a:prstClr>
                </a:solidFill>
                <a:latin typeface="Times New Roman" pitchFamily="18" charset="0"/>
                <a:ea typeface="+mn-ea"/>
              </a:rPr>
              <a:t>10/2/2012</a:t>
            </a:r>
            <a:endParaRPr lang="en-US" b="0" dirty="0">
              <a:solidFill>
                <a:prstClr val="white">
                  <a:tint val="75000"/>
                </a:prstClr>
              </a:solidFill>
              <a:latin typeface="Times New Roman" pitchFamily="18" charset="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r>
              <a:rPr lang="en-US" b="0" dirty="0" smtClean="0">
                <a:solidFill>
                  <a:prstClr val="white">
                    <a:tint val="75000"/>
                  </a:prstClr>
                </a:solidFill>
                <a:latin typeface="Times New Roman" pitchFamily="18" charset="0"/>
                <a:ea typeface="+mn-ea"/>
              </a:rPr>
              <a:t>Peter D. Mills Ph.D.                                 VISN 1 Patient Safety Center                                                               </a:t>
            </a:r>
            <a:endParaRPr lang="en-US" b="0" dirty="0">
              <a:solidFill>
                <a:prstClr val="white">
                  <a:tint val="75000"/>
                </a:prstClr>
              </a:solidFill>
              <a:latin typeface="Times New Roman" pitchFamily="18" charset="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8BAD0BD7-020F-4B3C-BCA7-F25D8E94B2F2}" type="slidenum">
              <a:rPr lang="en-US" b="0" smtClean="0">
                <a:solidFill>
                  <a:prstClr val="white">
                    <a:tint val="75000"/>
                  </a:prstClr>
                </a:solidFill>
                <a:latin typeface="Times New Roman" pitchFamily="18" charset="0"/>
                <a:ea typeface="+mn-ea"/>
              </a:rPr>
              <a:pPr eaLnBrk="0" hangingPunct="0">
                <a:defRPr/>
              </a:pPr>
              <a:t>‹#›</a:t>
            </a:fld>
            <a:endParaRPr lang="en-US" b="0" dirty="0">
              <a:solidFill>
                <a:prstClr val="white">
                  <a:tint val="75000"/>
                </a:prstClr>
              </a:solidFill>
              <a:latin typeface="Times New Roman" pitchFamily="18" charset="0"/>
              <a:ea typeface="+mn-ea"/>
            </a:endParaRPr>
          </a:p>
        </p:txBody>
      </p:sp>
    </p:spTree>
    <p:extLst>
      <p:ext uri="{BB962C8B-B14F-4D97-AF65-F5344CB8AC3E}">
        <p14:creationId xmlns:p14="http://schemas.microsoft.com/office/powerpoint/2010/main" val="3204037653"/>
      </p:ext>
    </p:extLst>
  </p:cSld>
  <p:clrMap bg1="dk1" tx1="lt1" bg2="dk2" tx2="lt2" accent1="accent1" accent2="accent2" accent3="accent3" accent4="accent4" accent5="accent5" accent6="accent6" hlink="hlink" folHlink="folHlink"/>
  <p:sldLayoutIdLst>
    <p:sldLayoutId id="2147486041" r:id="rId1"/>
    <p:sldLayoutId id="2147486042" r:id="rId2"/>
    <p:sldLayoutId id="2147486043" r:id="rId3"/>
    <p:sldLayoutId id="2147486044" r:id="rId4"/>
    <p:sldLayoutId id="2147486045" r:id="rId5"/>
    <p:sldLayoutId id="2147486046" r:id="rId6"/>
    <p:sldLayoutId id="2147486047" r:id="rId7"/>
    <p:sldLayoutId id="2147486048" r:id="rId8"/>
    <p:sldLayoutId id="2147486049" r:id="rId9"/>
    <p:sldLayoutId id="2147486050" r:id="rId10"/>
    <p:sldLayoutId id="2147486051" r:id="rId11"/>
    <p:sldLayoutId id="2147486052" r:id="rId12"/>
    <p:sldLayoutId id="2147486053"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nchs/icd/icd10cm.htm"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image" Target="../media/image19.emf"/><Relationship Id="rId4" Type="http://schemas.openxmlformats.org/officeDocument/2006/relationships/hyperlink" Target="http://www.cms.gov/ICD10/11b1_2011_ICD10CM_and_GEMs.as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hyperlink" Target="http://www.cms.gov/Medicare/Coding/ICD1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1.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chemeClr val="bg1"/>
                </a:solidFill>
              </a:rPr>
              <a:t>Jennifer Teal, MS, RHIA, CCS, CPC</a:t>
            </a:r>
          </a:p>
          <a:p>
            <a:r>
              <a:rPr lang="en-US" dirty="0" smtClean="0">
                <a:solidFill>
                  <a:schemeClr val="bg1"/>
                </a:solidFill>
              </a:rPr>
              <a:t>Shelley Weems, RHIA, CCS</a:t>
            </a:r>
            <a:endParaRPr lang="en-US" dirty="0">
              <a:solidFill>
                <a:schemeClr val="bg1"/>
              </a:solidFill>
            </a:endParaRPr>
          </a:p>
        </p:txBody>
      </p:sp>
      <p:sp>
        <p:nvSpPr>
          <p:cNvPr id="20483" name="Text Box 1033" descr="Text box contains placeholder text for author to write over with presenter's name, postion, and contact information."/>
          <p:cNvSpPr txBox="1">
            <a:spLocks noChangeArrowheads="1"/>
          </p:cNvSpPr>
          <p:nvPr/>
        </p:nvSpPr>
        <p:spPr bwMode="auto">
          <a:xfrm>
            <a:off x="1892300" y="3200400"/>
            <a:ext cx="5626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pPr>
              <a:lnSpc>
                <a:spcPct val="80000"/>
              </a:lnSpc>
              <a:spcBef>
                <a:spcPct val="25000"/>
              </a:spcBef>
            </a:pPr>
            <a:r>
              <a:rPr lang="en-US" sz="1800" b="0" dirty="0"/>
              <a:t>    	   </a:t>
            </a:r>
            <a:r>
              <a:rPr lang="en-US" b="0" dirty="0"/>
              <a:t>  </a:t>
            </a:r>
          </a:p>
        </p:txBody>
      </p:sp>
      <p:pic>
        <p:nvPicPr>
          <p:cNvPr id="4" name="Picture 3" descr="yellow divider line"/>
          <p:cNvPicPr>
            <a:picLocks noChangeAspect="1"/>
          </p:cNvPicPr>
          <p:nvPr/>
        </p:nvPicPr>
        <p:blipFill>
          <a:blip r:embed="rId3" cstate="print"/>
          <a:srcRect/>
          <a:stretch>
            <a:fillRect/>
          </a:stretch>
        </p:blipFill>
        <p:spPr bwMode="auto">
          <a:xfrm>
            <a:off x="579681" y="3429000"/>
            <a:ext cx="8599488" cy="284163"/>
          </a:xfrm>
          <a:prstGeom prst="rect">
            <a:avLst/>
          </a:prstGeom>
          <a:noFill/>
          <a:ln w="9525">
            <a:noFill/>
            <a:miter lim="800000"/>
            <a:headEnd/>
            <a:tailEnd/>
          </a:ln>
        </p:spPr>
      </p:pic>
      <p:sp>
        <p:nvSpPr>
          <p:cNvPr id="20482" name="Rectangle 1027" descr="Text box contains placeholder title text for author to write over."/>
          <p:cNvSpPr>
            <a:spLocks noGrp="1" noChangeArrowheads="1"/>
          </p:cNvSpPr>
          <p:nvPr>
            <p:ph type="ctrTitle"/>
          </p:nvPr>
        </p:nvSpPr>
        <p:spPr>
          <a:xfrm>
            <a:off x="685800" y="990600"/>
            <a:ext cx="7772400" cy="1470025"/>
          </a:xfrm>
        </p:spPr>
        <p:txBody>
          <a:bodyPr>
            <a:normAutofit fontScale="90000"/>
          </a:bodyPr>
          <a:lstStyle/>
          <a:p>
            <a:pPr eaLnBrk="1" hangingPunct="1"/>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ICD10 </a:t>
            </a:r>
            <a:r>
              <a:rPr lang="en-US" sz="4800" i="1" dirty="0" smtClean="0">
                <a:solidFill>
                  <a:schemeClr val="bg1"/>
                </a:solidFill>
              </a:rPr>
              <a:t>General Equivalence Maps (GEM): What are they and how are they used?</a:t>
            </a:r>
            <a:br>
              <a:rPr lang="en-US" sz="4800" i="1" dirty="0" smtClean="0">
                <a:solidFill>
                  <a:schemeClr val="bg1"/>
                </a:solidFill>
              </a:rPr>
            </a:br>
            <a:endParaRPr lang="en-US" sz="4800" i="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open paint buckets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12"/>
          <a:stretch/>
        </p:blipFill>
        <p:spPr bwMode="auto">
          <a:xfrm>
            <a:off x="-1" y="1"/>
            <a:ext cx="91264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descr="ICD10"/>
          <p:cNvSpPr txBox="1"/>
          <p:nvPr/>
        </p:nvSpPr>
        <p:spPr>
          <a:xfrm>
            <a:off x="1219200" y="5597604"/>
            <a:ext cx="3276600" cy="1107996"/>
          </a:xfrm>
          <a:prstGeom prst="rect">
            <a:avLst/>
          </a:prstGeom>
          <a:noFill/>
        </p:spPr>
        <p:txBody>
          <a:bodyPr wrap="square" rtlCol="0">
            <a:spAutoFit/>
          </a:bodyPr>
          <a:lstStyle/>
          <a:p>
            <a:r>
              <a:rPr lang="en-US" sz="6600" dirty="0" smtClean="0">
                <a:latin typeface="+mn-lt"/>
              </a:rPr>
              <a:t>ICD10</a:t>
            </a:r>
            <a:endParaRPr lang="en-US" sz="6600" dirty="0">
              <a:latin typeface="+mn-lt"/>
            </a:endParaRPr>
          </a:p>
        </p:txBody>
      </p:sp>
      <p:pic>
        <p:nvPicPr>
          <p:cNvPr id="7" name="Picture 3" descr="photo of dripping rainbow of pain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045" l="0" r="100000"/>
                    </a14:imgEffect>
                  </a14:imgLayer>
                </a14:imgProps>
              </a:ext>
              <a:ext uri="{28A0092B-C50C-407E-A947-70E740481C1C}">
                <a14:useLocalDpi xmlns:a14="http://schemas.microsoft.com/office/drawing/2010/main" val="0"/>
              </a:ext>
            </a:extLst>
          </a:blip>
          <a:srcRect/>
          <a:stretch>
            <a:fillRect/>
          </a:stretch>
        </p:blipFill>
        <p:spPr bwMode="auto">
          <a:xfrm>
            <a:off x="225283" y="0"/>
            <a:ext cx="641583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descr="ICD9"/>
          <p:cNvSpPr txBox="1"/>
          <p:nvPr/>
        </p:nvSpPr>
        <p:spPr>
          <a:xfrm>
            <a:off x="1676400" y="187404"/>
            <a:ext cx="3276600" cy="1107996"/>
          </a:xfrm>
          <a:prstGeom prst="rect">
            <a:avLst/>
          </a:prstGeom>
          <a:noFill/>
        </p:spPr>
        <p:txBody>
          <a:bodyPr wrap="square" rtlCol="0">
            <a:spAutoFit/>
          </a:bodyPr>
          <a:lstStyle/>
          <a:p>
            <a:r>
              <a:rPr lang="en-US" sz="6600" dirty="0" smtClean="0">
                <a:latin typeface="+mn-lt"/>
              </a:rPr>
              <a:t>ICD9</a:t>
            </a:r>
            <a:endParaRPr lang="en-US" sz="6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ICD9:  038.12 Methicilin Resistant Staphlococcus Aureus Septicemia&#10;&#10;&#10;ICD10:  A41.02 Sepsis due to Methicillin resistant Staphylococcus Aureus&#10;"/>
          <p:cNvSpPr txBox="1"/>
          <p:nvPr/>
        </p:nvSpPr>
        <p:spPr>
          <a:xfrm>
            <a:off x="533400" y="1371600"/>
            <a:ext cx="8686800" cy="4216539"/>
          </a:xfrm>
          <a:prstGeom prst="rect">
            <a:avLst/>
          </a:prstGeom>
          <a:noFill/>
        </p:spPr>
        <p:txBody>
          <a:bodyPr wrap="square" rtlCol="0">
            <a:spAutoFit/>
          </a:bodyPr>
          <a:lstStyle/>
          <a:p>
            <a:r>
              <a:rPr lang="fr-FR" sz="4000" dirty="0" smtClean="0"/>
              <a:t>ICD9:  038.12 </a:t>
            </a:r>
            <a:r>
              <a:rPr lang="fr-FR" sz="3600" dirty="0" smtClean="0">
                <a:solidFill>
                  <a:schemeClr val="tx1"/>
                </a:solidFill>
              </a:rPr>
              <a:t>Methicilin Resistant Staphlococcus Aureus </a:t>
            </a:r>
            <a:r>
              <a:rPr lang="fr-FR" sz="3600" dirty="0" smtClean="0">
                <a:solidFill>
                  <a:srgbClr val="00B050"/>
                </a:solidFill>
              </a:rPr>
              <a:t>Septicemia</a:t>
            </a:r>
            <a:r>
              <a:rPr lang="fr-FR" sz="4000" dirty="0" smtClean="0"/>
              <a:t/>
            </a:r>
            <a:br>
              <a:rPr lang="fr-FR" sz="4000" dirty="0" smtClean="0"/>
            </a:br>
            <a:endParaRPr lang="fr-FR" sz="4000" dirty="0" smtClean="0"/>
          </a:p>
          <a:p>
            <a:endParaRPr lang="en-US" sz="4000" dirty="0" smtClean="0"/>
          </a:p>
          <a:p>
            <a:r>
              <a:rPr lang="en-US" sz="4000" dirty="0" smtClean="0"/>
              <a:t>ICD10:  A41.02 </a:t>
            </a:r>
            <a:r>
              <a:rPr lang="en-US" sz="3600" dirty="0">
                <a:solidFill>
                  <a:srgbClr val="92D050"/>
                </a:solidFill>
              </a:rPr>
              <a:t>Sepsis</a:t>
            </a:r>
            <a:r>
              <a:rPr lang="en-US" sz="3600" dirty="0"/>
              <a:t> due to </a:t>
            </a:r>
            <a:r>
              <a:rPr lang="en-US" sz="3600" dirty="0">
                <a:solidFill>
                  <a:schemeClr val="tx1"/>
                </a:solidFill>
              </a:rPr>
              <a:t>Methicillin resistant Staphylococcus A</a:t>
            </a:r>
            <a:r>
              <a:rPr lang="en-US" sz="3600" dirty="0" smtClean="0">
                <a:solidFill>
                  <a:schemeClr val="tx1"/>
                </a:solidFill>
              </a:rPr>
              <a:t>ureus</a:t>
            </a:r>
            <a:endParaRPr lang="en-US" sz="3600" dirty="0">
              <a:solidFill>
                <a:schemeClr val="tx1"/>
              </a:solidFill>
            </a:endParaRPr>
          </a:p>
        </p:txBody>
      </p:sp>
    </p:spTree>
    <p:extLst>
      <p:ext uri="{BB962C8B-B14F-4D97-AF65-F5344CB8AC3E}">
        <p14:creationId xmlns:p14="http://schemas.microsoft.com/office/powerpoint/2010/main" val="1986771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ICD9:  402.91  Hypertensive heart disease, unspecified with heart failure&#10;&#10;ICD10:  I11.0 Hypertensive heart disease with heart failure&#10;"/>
          <p:cNvSpPr txBox="1"/>
          <p:nvPr/>
        </p:nvSpPr>
        <p:spPr>
          <a:xfrm>
            <a:off x="228600" y="1447800"/>
            <a:ext cx="8519800" cy="5016758"/>
          </a:xfrm>
          <a:prstGeom prst="rect">
            <a:avLst/>
          </a:prstGeom>
          <a:noFill/>
        </p:spPr>
        <p:txBody>
          <a:bodyPr wrap="square" rtlCol="0">
            <a:spAutoFit/>
          </a:bodyPr>
          <a:lstStyle/>
          <a:p>
            <a:r>
              <a:rPr lang="en-US" sz="4000" dirty="0" smtClean="0"/>
              <a:t>ICD9:  402.91  Hypertensive heart disease, </a:t>
            </a:r>
            <a:r>
              <a:rPr lang="en-US" sz="4000" dirty="0" smtClean="0">
                <a:solidFill>
                  <a:srgbClr val="00B050"/>
                </a:solidFill>
              </a:rPr>
              <a:t>unspecified</a:t>
            </a:r>
            <a:r>
              <a:rPr lang="en-US" sz="4000" dirty="0" smtClean="0"/>
              <a:t> with heart failure</a:t>
            </a:r>
          </a:p>
          <a:p>
            <a:endParaRPr lang="en-US" sz="4000" dirty="0" smtClean="0"/>
          </a:p>
          <a:p>
            <a:r>
              <a:rPr lang="en-US" sz="4000" dirty="0" smtClean="0"/>
              <a:t>ICD10:  I11.0 </a:t>
            </a:r>
            <a:r>
              <a:rPr lang="en-US" sz="4000" dirty="0"/>
              <a:t>Hypertensive heart disease with heart </a:t>
            </a:r>
            <a:r>
              <a:rPr lang="en-US" sz="4000" dirty="0" smtClean="0"/>
              <a:t>failure</a:t>
            </a:r>
          </a:p>
          <a:p>
            <a:endParaRPr lang="en-US" sz="4000" dirty="0"/>
          </a:p>
          <a:p>
            <a:endParaRPr lang="en-US" sz="4000" dirty="0"/>
          </a:p>
        </p:txBody>
      </p:sp>
    </p:spTree>
    <p:extLst>
      <p:ext uri="{BB962C8B-B14F-4D97-AF65-F5344CB8AC3E}">
        <p14:creationId xmlns:p14="http://schemas.microsoft.com/office/powerpoint/2010/main" val="198677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ICD9:  854.05 Intracranial injury of other and unspecified nature, without mention of open intracranial wound, with prolonged unconsciousness, no return to normal &#10;&#10;ICD10:  S06.2X6S Diffuse traumatic brain injury with loss of consciousness greater than 24 hours without return to pre-existing conscious level with patient surviving, sequela&#10;"/>
          <p:cNvSpPr txBox="1"/>
          <p:nvPr/>
        </p:nvSpPr>
        <p:spPr>
          <a:xfrm>
            <a:off x="395600" y="1003042"/>
            <a:ext cx="8519800" cy="5016758"/>
          </a:xfrm>
          <a:prstGeom prst="rect">
            <a:avLst/>
          </a:prstGeom>
          <a:noFill/>
        </p:spPr>
        <p:txBody>
          <a:bodyPr wrap="square" rtlCol="0">
            <a:spAutoFit/>
          </a:bodyPr>
          <a:lstStyle/>
          <a:p>
            <a:r>
              <a:rPr lang="en-US" sz="3200" dirty="0" smtClean="0"/>
              <a:t>ICD9:  854.05 Intracranial injury of other and unspecified nature, without mention of open intracranial wound, with prolonged unconsciousness, no return to normal </a:t>
            </a:r>
          </a:p>
          <a:p>
            <a:endParaRPr lang="en-US" sz="3200" dirty="0" smtClean="0"/>
          </a:p>
          <a:p>
            <a:r>
              <a:rPr lang="en-US" sz="3200" dirty="0" smtClean="0"/>
              <a:t>ICD10:  S06.2X6S </a:t>
            </a:r>
            <a:r>
              <a:rPr lang="en-US" sz="3200" dirty="0"/>
              <a:t>Diffuse traumatic brain injury with loss of consciousness greater than 24 hours without return to pre-existing conscious level with patient surviving, sequela</a:t>
            </a:r>
          </a:p>
        </p:txBody>
      </p:sp>
    </p:spTree>
    <p:extLst>
      <p:ext uri="{BB962C8B-B14F-4D97-AF65-F5344CB8AC3E}">
        <p14:creationId xmlns:p14="http://schemas.microsoft.com/office/powerpoint/2010/main" val="1986771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descr="gray box"/>
          <p:cNvSpPr/>
          <p:nvPr/>
        </p:nvSpPr>
        <p:spPr>
          <a:xfrm>
            <a:off x="0" y="2971800"/>
            <a:ext cx="9144000" cy="3886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6866" name="Rectangle 2" descr="General Equivalence Maps"/>
          <p:cNvSpPr>
            <a:spLocks noGrp="1" noChangeArrowheads="1"/>
          </p:cNvSpPr>
          <p:nvPr>
            <p:ph type="ctrTitle"/>
          </p:nvPr>
        </p:nvSpPr>
        <p:spPr>
          <a:xfrm>
            <a:off x="762000" y="4092575"/>
            <a:ext cx="7772400" cy="1470025"/>
          </a:xfrm>
        </p:spPr>
        <p:txBody>
          <a:bodyPr>
            <a:normAutofit fontScale="90000"/>
          </a:bodyPr>
          <a:lstStyle/>
          <a:p>
            <a:r>
              <a:rPr lang="en-US" sz="7200" b="1" dirty="0" smtClean="0"/>
              <a:t>General Equivalence Maps</a:t>
            </a:r>
          </a:p>
        </p:txBody>
      </p:sp>
      <p:sp>
        <p:nvSpPr>
          <p:cNvPr id="2" name="TextBox 1" descr="GEM"/>
          <p:cNvSpPr txBox="1"/>
          <p:nvPr/>
        </p:nvSpPr>
        <p:spPr>
          <a:xfrm>
            <a:off x="-228600" y="-1524000"/>
            <a:ext cx="17983200" cy="6017032"/>
          </a:xfrm>
          <a:prstGeom prst="rect">
            <a:avLst/>
          </a:prstGeom>
          <a:noFill/>
        </p:spPr>
        <p:txBody>
          <a:bodyPr wrap="square" rtlCol="0">
            <a:spAutoFit/>
          </a:bodyPr>
          <a:lstStyle/>
          <a:p>
            <a:r>
              <a:rPr lang="en-US" sz="38500" b="0" dirty="0" smtClean="0">
                <a:solidFill>
                  <a:schemeClr val="bg1">
                    <a:lumMod val="95000"/>
                  </a:schemeClr>
                </a:solidFill>
                <a:latin typeface="+mn-lt"/>
              </a:rPr>
              <a:t>GEM</a:t>
            </a:r>
            <a:endParaRPr lang="en-US" sz="38500" b="0" dirty="0">
              <a:solidFill>
                <a:schemeClr val="bg1">
                  <a:lumMod val="95000"/>
                </a:schemeClr>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screen shot of downloadable ICD 10 fi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098" t="32462" r="23436" b="31755"/>
          <a:stretch/>
        </p:blipFill>
        <p:spPr bwMode="auto">
          <a:xfrm>
            <a:off x="0" y="17584"/>
            <a:ext cx="9144000" cy="45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lose up of file name and file type colum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765" t="14713" r="8659" b="69692"/>
          <a:stretch/>
        </p:blipFill>
        <p:spPr bwMode="auto">
          <a:xfrm>
            <a:off x="838200" y="3539411"/>
            <a:ext cx="7802603" cy="2785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28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78" name="Picture 1" descr="screen shot of gem files names and file types"/>
          <p:cNvPicPr>
            <a:picLocks noGrp="1" noChangeAspect="1"/>
          </p:cNvPicPr>
          <p:nvPr isPhoto="1"/>
        </p:nvPicPr>
        <p:blipFill rotWithShape="1">
          <a:blip r:embed="rId3" cstate="print">
            <a:extLst>
              <a:ext uri="{28A0092B-C50C-407E-A947-70E740481C1C}">
                <a14:useLocalDpi xmlns:a14="http://schemas.microsoft.com/office/drawing/2010/main" val="0"/>
              </a:ext>
            </a:extLst>
          </a:blip>
          <a:srcRect l="13158" t="12151" r="64601" b="75793"/>
          <a:stretch/>
        </p:blipFill>
        <p:spPr bwMode="auto">
          <a:xfrm>
            <a:off x="-1" y="-9527"/>
            <a:ext cx="9156830" cy="354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of GEM.txt notepad file"/>
          <p:cNvPicPr>
            <a:picLocks noGrp="1" noChangeAspect="1"/>
          </p:cNvPicPr>
          <p:nvPr/>
        </p:nvPicPr>
        <p:blipFill rotWithShape="1">
          <a:blip r:embed="rId4">
            <a:extLst>
              <a:ext uri="{28A0092B-C50C-407E-A947-70E740481C1C}">
                <a14:useLocalDpi xmlns:a14="http://schemas.microsoft.com/office/drawing/2010/main" val="0"/>
              </a:ext>
            </a:extLst>
          </a:blip>
          <a:srcRect r="66410" b="60242"/>
          <a:stretch/>
        </p:blipFill>
        <p:spPr bwMode="auto">
          <a:xfrm>
            <a:off x="2667000" y="1490833"/>
            <a:ext cx="6465277" cy="536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itle 6"/>
          <p:cNvSpPr>
            <a:spLocks noGrp="1"/>
          </p:cNvSpPr>
          <p:nvPr>
            <p:ph type="title"/>
          </p:nvPr>
        </p:nvSpPr>
        <p:spPr>
          <a:xfrm>
            <a:off x="-2971800" y="4419600"/>
            <a:ext cx="8229600" cy="1143000"/>
          </a:xfrm>
        </p:spPr>
        <p:txBody>
          <a:bodyPr>
            <a:normAutofit fontScale="90000"/>
          </a:bodyPr>
          <a:lstStyle/>
          <a:p>
            <a:r>
              <a:rPr lang="en-US" b="1" dirty="0" smtClean="0">
                <a:solidFill>
                  <a:schemeClr val="bg1"/>
                </a:solidFill>
              </a:rPr>
              <a:t>Contents</a:t>
            </a:r>
            <a:br>
              <a:rPr lang="en-US" b="1" dirty="0" smtClean="0">
                <a:solidFill>
                  <a:schemeClr val="bg1"/>
                </a:solidFill>
              </a:rPr>
            </a:br>
            <a:r>
              <a:rPr lang="en-US" b="1" dirty="0" smtClean="0">
                <a:solidFill>
                  <a:schemeClr val="bg1"/>
                </a:solidFill>
              </a:rPr>
              <a:t>of </a:t>
            </a:r>
            <a:br>
              <a:rPr lang="en-US" b="1" dirty="0" smtClean="0">
                <a:solidFill>
                  <a:schemeClr val="bg1"/>
                </a:solidFill>
              </a:rPr>
            </a:br>
            <a:r>
              <a:rPr lang="en-US" b="1" dirty="0" smtClean="0">
                <a:solidFill>
                  <a:schemeClr val="bg1"/>
                </a:solidFill>
              </a:rPr>
              <a:t>Text Files</a:t>
            </a:r>
          </a:p>
        </p:txBody>
      </p:sp>
    </p:spTree>
    <p:extLst>
      <p:ext uri="{BB962C8B-B14F-4D97-AF65-F5344CB8AC3E}">
        <p14:creationId xmlns:p14="http://schemas.microsoft.com/office/powerpoint/2010/main" val="125466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2286000"/>
            <a:ext cx="8686800" cy="2514600"/>
          </a:xfrm>
        </p:spPr>
        <p:style>
          <a:lnRef idx="0">
            <a:schemeClr val="accent6"/>
          </a:lnRef>
          <a:fillRef idx="3">
            <a:schemeClr val="accent6"/>
          </a:fillRef>
          <a:effectRef idx="3">
            <a:schemeClr val="accent6"/>
          </a:effectRef>
          <a:fontRef idx="minor">
            <a:schemeClr val="lt1"/>
          </a:fontRef>
        </p:style>
        <p:txBody>
          <a:bodyPr/>
          <a:lstStyle/>
          <a:p>
            <a:r>
              <a:rPr lang="en-US" sz="6000" b="1" dirty="0" smtClean="0">
                <a:solidFill>
                  <a:schemeClr val="bg1"/>
                </a:solidFill>
              </a:rPr>
              <a:t>Using the Content</a:t>
            </a:r>
          </a:p>
        </p:txBody>
      </p:sp>
      <p:graphicFrame>
        <p:nvGraphicFramePr>
          <p:cNvPr id="4" name="Content Placeholder 3" descr="screen shot of Excel export of GEM text file"/>
          <p:cNvGraphicFramePr>
            <a:graphicFrameLocks noGrp="1"/>
          </p:cNvGraphicFramePr>
          <p:nvPr>
            <p:ph idx="1"/>
            <p:extLst>
              <p:ext uri="{D42A27DB-BD31-4B8C-83A1-F6EECF244321}">
                <p14:modId xmlns:p14="http://schemas.microsoft.com/office/powerpoint/2010/main" val="2517962666"/>
              </p:ext>
            </p:extLst>
          </p:nvPr>
        </p:nvGraphicFramePr>
        <p:xfrm>
          <a:off x="0" y="-2"/>
          <a:ext cx="9143998" cy="6781802"/>
        </p:xfrm>
        <a:graphic>
          <a:graphicData uri="http://schemas.openxmlformats.org/drawingml/2006/table">
            <a:tbl>
              <a:tblPr firstRow="1" bandRow="1">
                <a:tableStyleId>{5C22544A-7EE6-4342-B048-85BDC9FD1C3A}</a:tableStyleId>
              </a:tblPr>
              <a:tblGrid>
                <a:gridCol w="3163020"/>
                <a:gridCol w="2530416"/>
                <a:gridCol w="690113"/>
                <a:gridCol w="690113"/>
                <a:gridCol w="690113"/>
                <a:gridCol w="690113"/>
                <a:gridCol w="690110"/>
              </a:tblGrid>
              <a:tr h="1036697">
                <a:tc>
                  <a:txBody>
                    <a:bodyPr/>
                    <a:lstStyle/>
                    <a:p>
                      <a:r>
                        <a:rPr lang="en-US" sz="3200" dirty="0" smtClean="0"/>
                        <a:t>Source</a:t>
                      </a:r>
                      <a:endParaRPr lang="en-US" sz="3200" b="1" dirty="0"/>
                    </a:p>
                  </a:txBody>
                  <a:tcPr/>
                </a:tc>
                <a:tc>
                  <a:txBody>
                    <a:bodyPr/>
                    <a:lstStyle/>
                    <a:p>
                      <a:r>
                        <a:rPr lang="en-US" sz="3200" dirty="0" smtClean="0"/>
                        <a:t>Target</a:t>
                      </a:r>
                      <a:endParaRPr lang="en-US" sz="3200" b="1" dirty="0"/>
                    </a:p>
                  </a:txBody>
                  <a:tcPr/>
                </a:tc>
                <a:tc>
                  <a:txBody>
                    <a:bodyPr/>
                    <a:lstStyle/>
                    <a:p>
                      <a:r>
                        <a:rPr lang="en-US" sz="3200" dirty="0" smtClean="0"/>
                        <a:t>F1</a:t>
                      </a:r>
                      <a:endParaRPr lang="en-US" sz="3200" b="1" dirty="0"/>
                    </a:p>
                  </a:txBody>
                  <a:tcPr/>
                </a:tc>
                <a:tc>
                  <a:txBody>
                    <a:bodyPr/>
                    <a:lstStyle/>
                    <a:p>
                      <a:r>
                        <a:rPr lang="en-US" sz="3200" dirty="0" smtClean="0"/>
                        <a:t>F2</a:t>
                      </a:r>
                      <a:endParaRPr lang="en-US" sz="3200" b="1" dirty="0"/>
                    </a:p>
                  </a:txBody>
                  <a:tcPr/>
                </a:tc>
                <a:tc>
                  <a:txBody>
                    <a:bodyPr/>
                    <a:lstStyle/>
                    <a:p>
                      <a:r>
                        <a:rPr lang="en-US" sz="3200" dirty="0" smtClean="0"/>
                        <a:t>F3</a:t>
                      </a:r>
                      <a:endParaRPr lang="en-US" sz="3200" b="1" dirty="0"/>
                    </a:p>
                  </a:txBody>
                  <a:tcPr/>
                </a:tc>
                <a:tc>
                  <a:txBody>
                    <a:bodyPr/>
                    <a:lstStyle/>
                    <a:p>
                      <a:r>
                        <a:rPr lang="en-US" sz="3200" dirty="0" smtClean="0"/>
                        <a:t>F4</a:t>
                      </a:r>
                      <a:endParaRPr lang="en-US" sz="3200" b="1" dirty="0"/>
                    </a:p>
                  </a:txBody>
                  <a:tcPr/>
                </a:tc>
                <a:tc>
                  <a:txBody>
                    <a:bodyPr/>
                    <a:lstStyle/>
                    <a:p>
                      <a:r>
                        <a:rPr lang="en-US" sz="3200" dirty="0" smtClean="0"/>
                        <a:t>F5</a:t>
                      </a:r>
                      <a:endParaRPr lang="en-US" sz="3200" b="1" dirty="0"/>
                    </a:p>
                  </a:txBody>
                  <a:tcPr/>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val="396222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graphicFrame>
        <p:nvGraphicFramePr>
          <p:cNvPr id="7" name="Content Placeholder 3" descr="Excel export of GEM text file"/>
          <p:cNvGraphicFramePr>
            <a:graphicFrameLocks/>
          </p:cNvGraphicFramePr>
          <p:nvPr>
            <p:extLst>
              <p:ext uri="{D42A27DB-BD31-4B8C-83A1-F6EECF244321}">
                <p14:modId xmlns:p14="http://schemas.microsoft.com/office/powerpoint/2010/main" val="296142955"/>
              </p:ext>
            </p:extLst>
          </p:nvPr>
        </p:nvGraphicFramePr>
        <p:xfrm>
          <a:off x="0" y="-2"/>
          <a:ext cx="9143998" cy="6781802"/>
        </p:xfrm>
        <a:graphic>
          <a:graphicData uri="http://schemas.openxmlformats.org/drawingml/2006/table">
            <a:tbl>
              <a:tblPr firstRow="1" bandRow="1">
                <a:tableStyleId>{5C22544A-7EE6-4342-B048-85BDC9FD1C3A}</a:tableStyleId>
              </a:tblPr>
              <a:tblGrid>
                <a:gridCol w="3163020"/>
                <a:gridCol w="2530416"/>
                <a:gridCol w="690113"/>
                <a:gridCol w="690113"/>
                <a:gridCol w="690113"/>
                <a:gridCol w="690113"/>
                <a:gridCol w="690110"/>
              </a:tblGrid>
              <a:tr h="1036697">
                <a:tc>
                  <a:txBody>
                    <a:bodyPr/>
                    <a:lstStyle/>
                    <a:p>
                      <a:r>
                        <a:rPr lang="en-US" sz="3200" dirty="0" smtClean="0"/>
                        <a:t>Source</a:t>
                      </a:r>
                      <a:endParaRPr lang="en-US" sz="3200" b="1" dirty="0"/>
                    </a:p>
                  </a:txBody>
                  <a:tcPr/>
                </a:tc>
                <a:tc>
                  <a:txBody>
                    <a:bodyPr/>
                    <a:lstStyle/>
                    <a:p>
                      <a:r>
                        <a:rPr lang="en-US" sz="3200" dirty="0" smtClean="0"/>
                        <a:t>Target</a:t>
                      </a:r>
                      <a:endParaRPr lang="en-US" sz="3200" b="1" dirty="0"/>
                    </a:p>
                  </a:txBody>
                  <a:tcPr/>
                </a:tc>
                <a:tc>
                  <a:txBody>
                    <a:bodyPr/>
                    <a:lstStyle/>
                    <a:p>
                      <a:r>
                        <a:rPr lang="en-US" sz="3200" dirty="0" smtClean="0"/>
                        <a:t>F1</a:t>
                      </a:r>
                      <a:endParaRPr lang="en-US" sz="3200" b="1" dirty="0"/>
                    </a:p>
                  </a:txBody>
                  <a:tcPr/>
                </a:tc>
                <a:tc>
                  <a:txBody>
                    <a:bodyPr/>
                    <a:lstStyle/>
                    <a:p>
                      <a:r>
                        <a:rPr lang="en-US" sz="3200" dirty="0" smtClean="0"/>
                        <a:t>F2</a:t>
                      </a:r>
                      <a:endParaRPr lang="en-US" sz="3200" b="1" dirty="0"/>
                    </a:p>
                  </a:txBody>
                  <a:tcPr/>
                </a:tc>
                <a:tc>
                  <a:txBody>
                    <a:bodyPr/>
                    <a:lstStyle/>
                    <a:p>
                      <a:r>
                        <a:rPr lang="en-US" sz="3200" dirty="0" smtClean="0"/>
                        <a:t>F3</a:t>
                      </a:r>
                      <a:endParaRPr lang="en-US" sz="3200" b="1" dirty="0"/>
                    </a:p>
                  </a:txBody>
                  <a:tcPr/>
                </a:tc>
                <a:tc>
                  <a:txBody>
                    <a:bodyPr/>
                    <a:lstStyle/>
                    <a:p>
                      <a:r>
                        <a:rPr lang="en-US" sz="3200" dirty="0" smtClean="0"/>
                        <a:t>F4</a:t>
                      </a:r>
                      <a:endParaRPr lang="en-US" sz="3200" b="1" dirty="0"/>
                    </a:p>
                  </a:txBody>
                  <a:tcPr/>
                </a:tc>
                <a:tc>
                  <a:txBody>
                    <a:bodyPr/>
                    <a:lstStyle/>
                    <a:p>
                      <a:r>
                        <a:rPr lang="en-US" sz="3200" dirty="0" smtClean="0"/>
                        <a:t>F5</a:t>
                      </a:r>
                      <a:endParaRPr lang="en-US" sz="3200" b="1" dirty="0"/>
                    </a:p>
                  </a:txBody>
                  <a:tcPr/>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
        <p:nvSpPr>
          <p:cNvPr id="9" name="Rectangle 8" descr="yellow box containing Source"/>
          <p:cNvSpPr/>
          <p:nvPr/>
        </p:nvSpPr>
        <p:spPr>
          <a:xfrm>
            <a:off x="-17585" y="-35170"/>
            <a:ext cx="32004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Source</a:t>
            </a:r>
            <a:endParaRPr lang="en-US" sz="3200" dirty="0">
              <a:solidFill>
                <a:schemeClr val="tx1"/>
              </a:solidFill>
            </a:endParaRPr>
          </a:p>
        </p:txBody>
      </p:sp>
      <p:sp>
        <p:nvSpPr>
          <p:cNvPr id="2" name="Rectangular Callout 1" descr="orange callout box with text Source code"/>
          <p:cNvSpPr/>
          <p:nvPr/>
        </p:nvSpPr>
        <p:spPr>
          <a:xfrm>
            <a:off x="1143000" y="1752600"/>
            <a:ext cx="6400800" cy="2667000"/>
          </a:xfrm>
          <a:prstGeom prst="wedgeRectCallout">
            <a:avLst>
              <a:gd name="adj1" fmla="val -47075"/>
              <a:gd name="adj2" fmla="val -106290"/>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rPr>
              <a:t>Source Code</a:t>
            </a:r>
            <a:endParaRPr lang="en-US" sz="6600" dirty="0">
              <a:solidFill>
                <a:schemeClr val="bg1"/>
              </a:solidFill>
            </a:endParaRPr>
          </a:p>
        </p:txBody>
      </p:sp>
    </p:spTree>
    <p:extLst>
      <p:ext uri="{BB962C8B-B14F-4D97-AF65-F5344CB8AC3E}">
        <p14:creationId xmlns:p14="http://schemas.microsoft.com/office/powerpoint/2010/main" val="881993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Excel export of GEM text file"/>
          <p:cNvGraphicFramePr>
            <a:graphicFrameLocks/>
          </p:cNvGraphicFramePr>
          <p:nvPr>
            <p:extLst>
              <p:ext uri="{D42A27DB-BD31-4B8C-83A1-F6EECF244321}">
                <p14:modId xmlns:p14="http://schemas.microsoft.com/office/powerpoint/2010/main" val="408176782"/>
              </p:ext>
            </p:extLst>
          </p:nvPr>
        </p:nvGraphicFramePr>
        <p:xfrm>
          <a:off x="0" y="-2"/>
          <a:ext cx="9143998" cy="6781802"/>
        </p:xfrm>
        <a:graphic>
          <a:graphicData uri="http://schemas.openxmlformats.org/drawingml/2006/table">
            <a:tbl>
              <a:tblPr firstRow="1" bandRow="1">
                <a:tableStyleId>{5C22544A-7EE6-4342-B048-85BDC9FD1C3A}</a:tableStyleId>
              </a:tblPr>
              <a:tblGrid>
                <a:gridCol w="3163020"/>
                <a:gridCol w="2530416"/>
                <a:gridCol w="690113"/>
                <a:gridCol w="690113"/>
                <a:gridCol w="690113"/>
                <a:gridCol w="690113"/>
                <a:gridCol w="690110"/>
              </a:tblGrid>
              <a:tr h="1036697">
                <a:tc>
                  <a:txBody>
                    <a:bodyPr/>
                    <a:lstStyle/>
                    <a:p>
                      <a:r>
                        <a:rPr lang="en-US" sz="3200" dirty="0" smtClean="0"/>
                        <a:t>Source</a:t>
                      </a:r>
                      <a:endParaRPr lang="en-US" sz="3200" b="1" dirty="0"/>
                    </a:p>
                  </a:txBody>
                  <a:tcPr/>
                </a:tc>
                <a:tc>
                  <a:txBody>
                    <a:bodyPr/>
                    <a:lstStyle/>
                    <a:p>
                      <a:r>
                        <a:rPr lang="en-US" sz="3200" dirty="0" smtClean="0"/>
                        <a:t>Target</a:t>
                      </a:r>
                      <a:endParaRPr lang="en-US" sz="3200" b="1" dirty="0"/>
                    </a:p>
                  </a:txBody>
                  <a:tcPr/>
                </a:tc>
                <a:tc>
                  <a:txBody>
                    <a:bodyPr/>
                    <a:lstStyle/>
                    <a:p>
                      <a:r>
                        <a:rPr lang="en-US" sz="3200" dirty="0" smtClean="0"/>
                        <a:t>F1</a:t>
                      </a:r>
                      <a:endParaRPr lang="en-US" sz="3200" b="1" dirty="0"/>
                    </a:p>
                  </a:txBody>
                  <a:tcPr/>
                </a:tc>
                <a:tc>
                  <a:txBody>
                    <a:bodyPr/>
                    <a:lstStyle/>
                    <a:p>
                      <a:r>
                        <a:rPr lang="en-US" sz="3200" dirty="0" smtClean="0"/>
                        <a:t>F2</a:t>
                      </a:r>
                      <a:endParaRPr lang="en-US" sz="3200" b="1" dirty="0"/>
                    </a:p>
                  </a:txBody>
                  <a:tcPr/>
                </a:tc>
                <a:tc>
                  <a:txBody>
                    <a:bodyPr/>
                    <a:lstStyle/>
                    <a:p>
                      <a:r>
                        <a:rPr lang="en-US" sz="3200" dirty="0" smtClean="0"/>
                        <a:t>F3</a:t>
                      </a:r>
                      <a:endParaRPr lang="en-US" sz="3200" b="1" dirty="0"/>
                    </a:p>
                  </a:txBody>
                  <a:tcPr/>
                </a:tc>
                <a:tc>
                  <a:txBody>
                    <a:bodyPr/>
                    <a:lstStyle/>
                    <a:p>
                      <a:r>
                        <a:rPr lang="en-US" sz="3200" dirty="0" smtClean="0"/>
                        <a:t>F4</a:t>
                      </a:r>
                      <a:endParaRPr lang="en-US" sz="3200" b="1" dirty="0"/>
                    </a:p>
                  </a:txBody>
                  <a:tcPr/>
                </a:tc>
                <a:tc>
                  <a:txBody>
                    <a:bodyPr/>
                    <a:lstStyle/>
                    <a:p>
                      <a:r>
                        <a:rPr lang="en-US" sz="3200" dirty="0" smtClean="0"/>
                        <a:t>F5</a:t>
                      </a:r>
                      <a:endParaRPr lang="en-US" sz="3200" b="1" dirty="0"/>
                    </a:p>
                  </a:txBody>
                  <a:tcPr/>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
        <p:nvSpPr>
          <p:cNvPr id="10" name="Rectangle 9" descr="yellow box containing text Target Code"/>
          <p:cNvSpPr/>
          <p:nvPr/>
        </p:nvSpPr>
        <p:spPr>
          <a:xfrm>
            <a:off x="3124200" y="0"/>
            <a:ext cx="25908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Target</a:t>
            </a:r>
            <a:endParaRPr lang="en-US" sz="3200" dirty="0">
              <a:solidFill>
                <a:schemeClr val="tx1"/>
              </a:solidFill>
            </a:endParaRPr>
          </a:p>
        </p:txBody>
      </p:sp>
      <p:sp>
        <p:nvSpPr>
          <p:cNvPr id="5" name="Rectangular Callout 4" descr="orange callout box with text Target code"/>
          <p:cNvSpPr/>
          <p:nvPr/>
        </p:nvSpPr>
        <p:spPr>
          <a:xfrm>
            <a:off x="1166446" y="2118946"/>
            <a:ext cx="7010400" cy="2667000"/>
          </a:xfrm>
          <a:prstGeom prst="wedgeRectCallout">
            <a:avLst>
              <a:gd name="adj1" fmla="val -1017"/>
              <a:gd name="adj2" fmla="val -101676"/>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rPr>
              <a:t>Target Code</a:t>
            </a:r>
            <a:endParaRPr lang="en-US" sz="6600" dirty="0">
              <a:solidFill>
                <a:schemeClr val="bg1"/>
              </a:solidFill>
            </a:endParaRPr>
          </a:p>
        </p:txBody>
      </p:sp>
    </p:spTree>
    <p:extLst>
      <p:ext uri="{BB962C8B-B14F-4D97-AF65-F5344CB8AC3E}">
        <p14:creationId xmlns:p14="http://schemas.microsoft.com/office/powerpoint/2010/main" val="2039528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descr="photo of physician using tablet comp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5698"/>
          <a:stretch/>
        </p:blipFill>
        <p:spPr bwMode="auto">
          <a:xfrm>
            <a:off x="0" y="4340"/>
            <a:ext cx="7455877" cy="6853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descr="Objectives"/>
          <p:cNvSpPr txBox="1"/>
          <p:nvPr/>
        </p:nvSpPr>
        <p:spPr>
          <a:xfrm rot="16200000">
            <a:off x="5924730" y="2447836"/>
            <a:ext cx="4572000" cy="1200329"/>
          </a:xfrm>
          <a:prstGeom prst="rect">
            <a:avLst/>
          </a:prstGeom>
          <a:noFill/>
        </p:spPr>
        <p:txBody>
          <a:bodyPr wrap="square" rtlCol="0">
            <a:spAutoFit/>
          </a:bodyPr>
          <a:lstStyle/>
          <a:p>
            <a:r>
              <a:rPr lang="en-US" sz="7200" i="1" dirty="0" smtClean="0">
                <a:solidFill>
                  <a:schemeClr val="bg1"/>
                </a:solidFill>
                <a:latin typeface="+mn-lt"/>
              </a:rPr>
              <a:t>Objectives</a:t>
            </a:r>
            <a:endParaRPr lang="en-US" sz="7200" i="1" dirty="0">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Excel export of GEM text file"/>
          <p:cNvGraphicFramePr>
            <a:graphicFrameLocks/>
          </p:cNvGraphicFramePr>
          <p:nvPr>
            <p:extLst>
              <p:ext uri="{D42A27DB-BD31-4B8C-83A1-F6EECF244321}">
                <p14:modId xmlns:p14="http://schemas.microsoft.com/office/powerpoint/2010/main" val="3324192992"/>
              </p:ext>
            </p:extLst>
          </p:nvPr>
        </p:nvGraphicFramePr>
        <p:xfrm>
          <a:off x="0" y="-2"/>
          <a:ext cx="9143998" cy="6781802"/>
        </p:xfrm>
        <a:graphic>
          <a:graphicData uri="http://schemas.openxmlformats.org/drawingml/2006/table">
            <a:tbl>
              <a:tblPr firstRow="1" bandRow="1">
                <a:tableStyleId>{5C22544A-7EE6-4342-B048-85BDC9FD1C3A}</a:tableStyleId>
              </a:tblPr>
              <a:tblGrid>
                <a:gridCol w="3163020"/>
                <a:gridCol w="2530416"/>
                <a:gridCol w="690113"/>
                <a:gridCol w="690113"/>
                <a:gridCol w="690113"/>
                <a:gridCol w="690113"/>
                <a:gridCol w="690110"/>
              </a:tblGrid>
              <a:tr h="1036697">
                <a:tc>
                  <a:txBody>
                    <a:bodyPr/>
                    <a:lstStyle/>
                    <a:p>
                      <a:r>
                        <a:rPr lang="en-US" sz="3200" dirty="0" smtClean="0"/>
                        <a:t>Source</a:t>
                      </a:r>
                      <a:endParaRPr lang="en-US" sz="3200" b="1" dirty="0"/>
                    </a:p>
                  </a:txBody>
                  <a:tcPr/>
                </a:tc>
                <a:tc>
                  <a:txBody>
                    <a:bodyPr/>
                    <a:lstStyle/>
                    <a:p>
                      <a:r>
                        <a:rPr lang="en-US" sz="3200" dirty="0" smtClean="0"/>
                        <a:t>Target</a:t>
                      </a:r>
                      <a:endParaRPr lang="en-US" sz="3200" b="1" dirty="0"/>
                    </a:p>
                  </a:txBody>
                  <a:tcPr/>
                </a:tc>
                <a:tc>
                  <a:txBody>
                    <a:bodyPr/>
                    <a:lstStyle/>
                    <a:p>
                      <a:r>
                        <a:rPr lang="en-US" sz="3200" dirty="0" smtClean="0"/>
                        <a:t>F1</a:t>
                      </a:r>
                      <a:endParaRPr lang="en-US" sz="3200" b="1" dirty="0"/>
                    </a:p>
                  </a:txBody>
                  <a:tcPr/>
                </a:tc>
                <a:tc>
                  <a:txBody>
                    <a:bodyPr/>
                    <a:lstStyle/>
                    <a:p>
                      <a:r>
                        <a:rPr lang="en-US" sz="3200" dirty="0" smtClean="0"/>
                        <a:t>F2</a:t>
                      </a:r>
                      <a:endParaRPr lang="en-US" sz="3200" b="1" dirty="0"/>
                    </a:p>
                  </a:txBody>
                  <a:tcPr/>
                </a:tc>
                <a:tc>
                  <a:txBody>
                    <a:bodyPr/>
                    <a:lstStyle/>
                    <a:p>
                      <a:r>
                        <a:rPr lang="en-US" sz="3200" dirty="0" smtClean="0"/>
                        <a:t>F3</a:t>
                      </a:r>
                      <a:endParaRPr lang="en-US" sz="3200" b="1" dirty="0"/>
                    </a:p>
                  </a:txBody>
                  <a:tcPr/>
                </a:tc>
                <a:tc>
                  <a:txBody>
                    <a:bodyPr/>
                    <a:lstStyle/>
                    <a:p>
                      <a:r>
                        <a:rPr lang="en-US" sz="3200" dirty="0" smtClean="0"/>
                        <a:t>F4</a:t>
                      </a:r>
                      <a:endParaRPr lang="en-US" sz="3200" b="1" dirty="0"/>
                    </a:p>
                  </a:txBody>
                  <a:tcPr/>
                </a:tc>
                <a:tc>
                  <a:txBody>
                    <a:bodyPr/>
                    <a:lstStyle/>
                    <a:p>
                      <a:r>
                        <a:rPr lang="en-US" sz="3200" dirty="0" smtClean="0"/>
                        <a:t>F5</a:t>
                      </a:r>
                      <a:endParaRPr lang="en-US" sz="3200" b="1" dirty="0"/>
                    </a:p>
                  </a:txBody>
                  <a:tcPr/>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
        <p:nvSpPr>
          <p:cNvPr id="13" name="Rectangle 12" descr="yellow box containing text F5"/>
          <p:cNvSpPr/>
          <p:nvPr/>
        </p:nvSpPr>
        <p:spPr>
          <a:xfrm>
            <a:off x="8458200" y="0"/>
            <a:ext cx="715108"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F5</a:t>
            </a:r>
            <a:endParaRPr lang="en-US" sz="3200" dirty="0">
              <a:solidFill>
                <a:schemeClr val="tx1"/>
              </a:solidFill>
            </a:endParaRPr>
          </a:p>
        </p:txBody>
      </p:sp>
      <p:sp>
        <p:nvSpPr>
          <p:cNvPr id="12" name="Rectangle 11" descr="yellow box containing text F4"/>
          <p:cNvSpPr/>
          <p:nvPr/>
        </p:nvSpPr>
        <p:spPr>
          <a:xfrm>
            <a:off x="7743092" y="0"/>
            <a:ext cx="715108"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F4</a:t>
            </a:r>
            <a:endParaRPr lang="en-US" sz="3200" dirty="0">
              <a:solidFill>
                <a:schemeClr val="tx1"/>
              </a:solidFill>
            </a:endParaRPr>
          </a:p>
        </p:txBody>
      </p:sp>
      <p:sp>
        <p:nvSpPr>
          <p:cNvPr id="11" name="Rectangle 10" descr="yellow box containing text F3"/>
          <p:cNvSpPr/>
          <p:nvPr/>
        </p:nvSpPr>
        <p:spPr>
          <a:xfrm>
            <a:off x="7010400" y="0"/>
            <a:ext cx="715108"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F3</a:t>
            </a:r>
            <a:endParaRPr lang="en-US" sz="3200" dirty="0">
              <a:solidFill>
                <a:schemeClr val="tx1"/>
              </a:solidFill>
            </a:endParaRPr>
          </a:p>
        </p:txBody>
      </p:sp>
      <p:sp>
        <p:nvSpPr>
          <p:cNvPr id="9" name="Rectangle 8" descr="yellow box containing text F2"/>
          <p:cNvSpPr/>
          <p:nvPr/>
        </p:nvSpPr>
        <p:spPr>
          <a:xfrm>
            <a:off x="6324600" y="0"/>
            <a:ext cx="715108"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F2</a:t>
            </a:r>
            <a:endParaRPr lang="en-US" sz="3200" dirty="0">
              <a:solidFill>
                <a:schemeClr val="tx1"/>
              </a:solidFill>
            </a:endParaRPr>
          </a:p>
        </p:txBody>
      </p:sp>
      <p:sp>
        <p:nvSpPr>
          <p:cNvPr id="10" name="Rectangle 9" descr="yellow box containing text F1"/>
          <p:cNvSpPr/>
          <p:nvPr/>
        </p:nvSpPr>
        <p:spPr>
          <a:xfrm>
            <a:off x="5638800" y="0"/>
            <a:ext cx="715108"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rPr>
              <a:t>F1</a:t>
            </a:r>
            <a:endParaRPr lang="en-US" sz="3200" dirty="0">
              <a:solidFill>
                <a:schemeClr val="tx1"/>
              </a:solidFill>
            </a:endParaRPr>
          </a:p>
        </p:txBody>
      </p:sp>
      <p:sp>
        <p:nvSpPr>
          <p:cNvPr id="14" name="Rectangular Callout 13" descr="orange callout box with text Equivalence Flags"/>
          <p:cNvSpPr/>
          <p:nvPr/>
        </p:nvSpPr>
        <p:spPr>
          <a:xfrm>
            <a:off x="1090246" y="2118946"/>
            <a:ext cx="7010400" cy="2667000"/>
          </a:xfrm>
          <a:prstGeom prst="wedgeRectCallout">
            <a:avLst>
              <a:gd name="adj1" fmla="val 39117"/>
              <a:gd name="adj2" fmla="val -93764"/>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solidFill>
              </a:rPr>
              <a:t>Equivalence Flags</a:t>
            </a:r>
            <a:endParaRPr lang="en-US" sz="6600" dirty="0">
              <a:solidFill>
                <a:schemeClr val="bg1"/>
              </a:solidFill>
            </a:endParaRPr>
          </a:p>
        </p:txBody>
      </p:sp>
    </p:spTree>
    <p:extLst>
      <p:ext uri="{BB962C8B-B14F-4D97-AF65-F5344CB8AC3E}">
        <p14:creationId xmlns:p14="http://schemas.microsoft.com/office/powerpoint/2010/main" val="2039528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How many GEM files are there?</a:t>
            </a:r>
          </a:p>
          <a:p>
            <a:pPr marL="1314450" lvl="2" indent="-514350">
              <a:buFont typeface="+mj-lt"/>
              <a:buAutoNum type="alphaUcPeriod"/>
            </a:pPr>
            <a:r>
              <a:rPr lang="en-US" sz="3600" dirty="0"/>
              <a:t>1</a:t>
            </a:r>
            <a:endParaRPr lang="en-US" sz="3600" dirty="0" smtClean="0"/>
          </a:p>
          <a:p>
            <a:pPr marL="1314450" lvl="2" indent="-514350">
              <a:buFont typeface="+mj-lt"/>
              <a:buAutoNum type="alphaUcPeriod"/>
            </a:pPr>
            <a:r>
              <a:rPr lang="en-US" sz="3600" dirty="0" smtClean="0"/>
              <a:t>2</a:t>
            </a:r>
          </a:p>
          <a:p>
            <a:pPr marL="1314450" lvl="2" indent="-514350">
              <a:buFont typeface="+mj-lt"/>
              <a:buAutoNum type="alphaUcPeriod"/>
            </a:pPr>
            <a:r>
              <a:rPr lang="en-US" sz="3600" dirty="0" smtClean="0"/>
              <a:t>3</a:t>
            </a:r>
          </a:p>
          <a:p>
            <a:pPr marL="1314450" lvl="2" indent="-514350">
              <a:buFont typeface="+mj-lt"/>
              <a:buAutoNum type="alphaUcPeriod"/>
            </a:pPr>
            <a:r>
              <a:rPr lang="en-US" sz="3600" dirty="0" smtClean="0"/>
              <a:t>4</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900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Excel export of GEM text file"/>
          <p:cNvGraphicFramePr>
            <a:graphicFrameLocks/>
          </p:cNvGraphicFramePr>
          <p:nvPr>
            <p:extLst>
              <p:ext uri="{D42A27DB-BD31-4B8C-83A1-F6EECF244321}">
                <p14:modId xmlns:p14="http://schemas.microsoft.com/office/powerpoint/2010/main" val="2696515418"/>
              </p:ext>
            </p:extLst>
          </p:nvPr>
        </p:nvGraphicFramePr>
        <p:xfrm>
          <a:off x="0" y="-2"/>
          <a:ext cx="9143998" cy="6781802"/>
        </p:xfrm>
        <a:graphic>
          <a:graphicData uri="http://schemas.openxmlformats.org/drawingml/2006/table">
            <a:tbl>
              <a:tblPr firstRow="1" bandRow="1">
                <a:tableStyleId>{5C22544A-7EE6-4342-B048-85BDC9FD1C3A}</a:tableStyleId>
              </a:tblPr>
              <a:tblGrid>
                <a:gridCol w="3163020"/>
                <a:gridCol w="2530416"/>
                <a:gridCol w="690113"/>
                <a:gridCol w="690113"/>
                <a:gridCol w="690113"/>
                <a:gridCol w="690113"/>
                <a:gridCol w="690110"/>
              </a:tblGrid>
              <a:tr h="1036697">
                <a:tc>
                  <a:txBody>
                    <a:bodyPr/>
                    <a:lstStyle/>
                    <a:p>
                      <a:r>
                        <a:rPr lang="en-US" sz="3200" dirty="0" smtClean="0"/>
                        <a:t>Source</a:t>
                      </a:r>
                      <a:endParaRPr lang="en-US" sz="3200" b="1" dirty="0"/>
                    </a:p>
                  </a:txBody>
                  <a:tcPr/>
                </a:tc>
                <a:tc>
                  <a:txBody>
                    <a:bodyPr/>
                    <a:lstStyle/>
                    <a:p>
                      <a:r>
                        <a:rPr lang="en-US" sz="3200" dirty="0" smtClean="0"/>
                        <a:t>Target</a:t>
                      </a:r>
                      <a:endParaRPr lang="en-US" sz="3200" b="1" dirty="0"/>
                    </a:p>
                  </a:txBody>
                  <a:tcPr/>
                </a:tc>
                <a:tc>
                  <a:txBody>
                    <a:bodyPr/>
                    <a:lstStyle/>
                    <a:p>
                      <a:r>
                        <a:rPr lang="en-US" sz="3200" dirty="0" smtClean="0"/>
                        <a:t>F1</a:t>
                      </a:r>
                      <a:endParaRPr lang="en-US" sz="3200" b="1" dirty="0"/>
                    </a:p>
                  </a:txBody>
                  <a:tcPr/>
                </a:tc>
                <a:tc>
                  <a:txBody>
                    <a:bodyPr/>
                    <a:lstStyle/>
                    <a:p>
                      <a:r>
                        <a:rPr lang="en-US" sz="3200" dirty="0" smtClean="0"/>
                        <a:t>F2</a:t>
                      </a:r>
                      <a:endParaRPr lang="en-US" sz="3200" b="1" dirty="0"/>
                    </a:p>
                  </a:txBody>
                  <a:tcPr/>
                </a:tc>
                <a:tc>
                  <a:txBody>
                    <a:bodyPr/>
                    <a:lstStyle/>
                    <a:p>
                      <a:r>
                        <a:rPr lang="en-US" sz="3200" dirty="0" smtClean="0"/>
                        <a:t>F3</a:t>
                      </a:r>
                      <a:endParaRPr lang="en-US" sz="3200" b="1" dirty="0"/>
                    </a:p>
                  </a:txBody>
                  <a:tcPr/>
                </a:tc>
                <a:tc>
                  <a:txBody>
                    <a:bodyPr/>
                    <a:lstStyle/>
                    <a:p>
                      <a:r>
                        <a:rPr lang="en-US" sz="3200" dirty="0" smtClean="0"/>
                        <a:t>F4</a:t>
                      </a:r>
                      <a:endParaRPr lang="en-US" sz="3200" b="1" dirty="0"/>
                    </a:p>
                  </a:txBody>
                  <a:tcPr/>
                </a:tc>
                <a:tc>
                  <a:txBody>
                    <a:bodyPr/>
                    <a:lstStyle/>
                    <a:p>
                      <a:r>
                        <a:rPr lang="en-US" sz="3200" dirty="0" smtClean="0"/>
                        <a:t>F5</a:t>
                      </a:r>
                      <a:endParaRPr lang="en-US" sz="3200" b="1" dirty="0"/>
                    </a:p>
                  </a:txBody>
                  <a:tcPr/>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
        <p:nvSpPr>
          <p:cNvPr id="14" name="Rectangle 13" descr="red box with text F1"/>
          <p:cNvSpPr/>
          <p:nvPr/>
        </p:nvSpPr>
        <p:spPr>
          <a:xfrm>
            <a:off x="5685692" y="0"/>
            <a:ext cx="715108"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1"/>
                </a:solidFill>
              </a:rPr>
              <a:t>F1</a:t>
            </a:r>
            <a:endParaRPr lang="en-US" sz="3200" dirty="0">
              <a:solidFill>
                <a:schemeClr val="bg1"/>
              </a:solidFill>
            </a:endParaRPr>
          </a:p>
        </p:txBody>
      </p:sp>
      <p:grpSp>
        <p:nvGrpSpPr>
          <p:cNvPr id="9" name="Group 8" descr="red callout box "/>
          <p:cNvGrpSpPr/>
          <p:nvPr/>
        </p:nvGrpSpPr>
        <p:grpSpPr>
          <a:xfrm>
            <a:off x="4876800" y="914395"/>
            <a:ext cx="1524000" cy="2057400"/>
            <a:chOff x="5029200" y="1005254"/>
            <a:chExt cx="1524000" cy="2057400"/>
          </a:xfrm>
        </p:grpSpPr>
        <p:sp>
          <p:nvSpPr>
            <p:cNvPr id="8" name="Rectangular Callout 7"/>
            <p:cNvSpPr/>
            <p:nvPr/>
          </p:nvSpPr>
          <p:spPr>
            <a:xfrm rot="10800000">
              <a:off x="5029200" y="1005254"/>
              <a:ext cx="1524000" cy="2057400"/>
            </a:xfrm>
            <a:prstGeom prst="wedgeRectCallout">
              <a:avLst/>
            </a:prstGeom>
            <a:solidFill>
              <a:schemeClr val="bg1"/>
            </a:solidFill>
            <a:ln w="76200">
              <a:solidFill>
                <a:srgbClr val="C0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2" name="Picture 3" descr="red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703" y="1260228"/>
              <a:ext cx="1072994" cy="154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itle 1" descr="green box with text Approximate Flag &#10;Exact Match OR Approximate&#10;"/>
          <p:cNvSpPr txBox="1">
            <a:spLocks/>
          </p:cNvSpPr>
          <p:nvPr/>
        </p:nvSpPr>
        <p:spPr bwMode="auto">
          <a:xfrm>
            <a:off x="228600" y="3962400"/>
            <a:ext cx="8686800" cy="2514600"/>
          </a:xfrm>
          <a:prstGeom prst="rect">
            <a:avLst/>
          </a:prstGeom>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5400" dirty="0">
                <a:solidFill>
                  <a:schemeClr val="bg1"/>
                </a:solidFill>
              </a:rPr>
              <a:t>Approximate Flag </a:t>
            </a:r>
          </a:p>
          <a:p>
            <a:r>
              <a:rPr lang="en-US" sz="5400" dirty="0">
                <a:solidFill>
                  <a:schemeClr val="bg1"/>
                </a:solidFill>
              </a:rPr>
              <a:t>Exact Match OR Approximate</a:t>
            </a:r>
          </a:p>
        </p:txBody>
      </p:sp>
    </p:spTree>
    <p:extLst>
      <p:ext uri="{BB962C8B-B14F-4D97-AF65-F5344CB8AC3E}">
        <p14:creationId xmlns:p14="http://schemas.microsoft.com/office/powerpoint/2010/main" val="546618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red box with text 0=indicates identical match&#10;"/>
          <p:cNvSpPr txBox="1"/>
          <p:nvPr/>
        </p:nvSpPr>
        <p:spPr>
          <a:xfrm>
            <a:off x="539261" y="5929864"/>
            <a:ext cx="7854462" cy="646331"/>
          </a:xfrm>
          <a:prstGeom prst="rect">
            <a:avLst/>
          </a:prstGeom>
          <a:solidFill>
            <a:srgbClr val="AA0806"/>
          </a:solidFill>
        </p:spPr>
        <p:txBody>
          <a:bodyPr wrap="square" rtlCol="0">
            <a:spAutoFit/>
          </a:bodyPr>
          <a:lstStyle/>
          <a:p>
            <a:pPr>
              <a:buClr>
                <a:srgbClr val="0000FF"/>
              </a:buClr>
            </a:pPr>
            <a:r>
              <a:rPr lang="en-US" sz="3600" dirty="0" smtClean="0">
                <a:solidFill>
                  <a:schemeClr val="bg1"/>
                </a:solidFill>
              </a:rPr>
              <a:t>0 = </a:t>
            </a:r>
            <a:r>
              <a:rPr lang="en-US" sz="3600" dirty="0">
                <a:solidFill>
                  <a:schemeClr val="bg1"/>
                </a:solidFill>
              </a:rPr>
              <a:t>indicates identical match</a:t>
            </a:r>
          </a:p>
        </p:txBody>
      </p:sp>
      <p:graphicFrame>
        <p:nvGraphicFramePr>
          <p:cNvPr id="4" name="Table 3" descr="I9 GEM; close-up of Excel GEMS export column headers&#10;"/>
          <p:cNvGraphicFramePr>
            <a:graphicFrameLocks noGrp="1"/>
          </p:cNvGraphicFramePr>
          <p:nvPr>
            <p:extLst>
              <p:ext uri="{D42A27DB-BD31-4B8C-83A1-F6EECF244321}">
                <p14:modId xmlns:p14="http://schemas.microsoft.com/office/powerpoint/2010/main" val="750150377"/>
              </p:ext>
            </p:extLst>
          </p:nvPr>
        </p:nvGraphicFramePr>
        <p:xfrm>
          <a:off x="214532" y="2895600"/>
          <a:ext cx="8503920" cy="2857213"/>
        </p:xfrm>
        <a:graphic>
          <a:graphicData uri="http://schemas.openxmlformats.org/drawingml/2006/table">
            <a:tbl>
              <a:tblPr firstRow="1" bandRow="1">
                <a:tableStyleId>{5C22544A-7EE6-4342-B048-85BDC9FD1C3A}</a:tableStyleId>
              </a:tblPr>
              <a:tblGrid>
                <a:gridCol w="1371600"/>
                <a:gridCol w="1828800"/>
                <a:gridCol w="1645920"/>
                <a:gridCol w="731520"/>
                <a:gridCol w="731520"/>
                <a:gridCol w="731520"/>
                <a:gridCol w="731520"/>
                <a:gridCol w="731520"/>
              </a:tblGrid>
              <a:tr h="1424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0" dirty="0" smtClean="0">
                          <a:solidFill>
                            <a:schemeClr val="tx1"/>
                          </a:solidFill>
                        </a:rPr>
                        <a:t>I9 GEM</a:t>
                      </a:r>
                    </a:p>
                  </a:txBody>
                  <a:tcPr>
                    <a:solidFill>
                      <a:schemeClr val="bg1"/>
                    </a:solidFill>
                  </a:tcPr>
                </a:tc>
                <a:tc>
                  <a:txBody>
                    <a:bodyPr/>
                    <a:lstStyle/>
                    <a:p>
                      <a:r>
                        <a:rPr lang="en-US" sz="4400" dirty="0" smtClean="0"/>
                        <a:t>Source</a:t>
                      </a:r>
                      <a:endParaRPr lang="en-US" sz="4400" dirty="0"/>
                    </a:p>
                  </a:txBody>
                  <a:tcPr/>
                </a:tc>
                <a:tc>
                  <a:txBody>
                    <a:bodyPr/>
                    <a:lstStyle/>
                    <a:p>
                      <a:r>
                        <a:rPr lang="en-US" sz="4400" dirty="0" smtClean="0"/>
                        <a:t>Target</a:t>
                      </a:r>
                      <a:endParaRPr lang="en-US" sz="4400" dirty="0"/>
                    </a:p>
                  </a:txBody>
                  <a:tcPr/>
                </a:tc>
                <a:tc>
                  <a:txBody>
                    <a:bodyPr/>
                    <a:lstStyle/>
                    <a:p>
                      <a:r>
                        <a:rPr lang="en-US" sz="4400" dirty="0" smtClean="0"/>
                        <a:t>F1</a:t>
                      </a:r>
                      <a:endParaRPr lang="en-US" sz="4400" dirty="0"/>
                    </a:p>
                  </a:txBody>
                  <a:tcPr/>
                </a:tc>
                <a:tc>
                  <a:txBody>
                    <a:bodyPr/>
                    <a:lstStyle/>
                    <a:p>
                      <a:r>
                        <a:rPr lang="en-US" sz="4400" dirty="0" smtClean="0"/>
                        <a:t>F2</a:t>
                      </a:r>
                      <a:endParaRPr lang="en-US" sz="4400" dirty="0"/>
                    </a:p>
                  </a:txBody>
                  <a:tcPr/>
                </a:tc>
                <a:tc>
                  <a:txBody>
                    <a:bodyPr/>
                    <a:lstStyle/>
                    <a:p>
                      <a:r>
                        <a:rPr lang="en-US" sz="4400" dirty="0" smtClean="0"/>
                        <a:t>F3</a:t>
                      </a:r>
                      <a:endParaRPr lang="en-US" sz="4400" dirty="0"/>
                    </a:p>
                  </a:txBody>
                  <a:tcPr/>
                </a:tc>
                <a:tc>
                  <a:txBody>
                    <a:bodyPr/>
                    <a:lstStyle/>
                    <a:p>
                      <a:r>
                        <a:rPr lang="en-US" sz="4400" dirty="0" smtClean="0"/>
                        <a:t>F4</a:t>
                      </a:r>
                      <a:endParaRPr lang="en-US" sz="4400" dirty="0"/>
                    </a:p>
                  </a:txBody>
                  <a:tcPr/>
                </a:tc>
                <a:tc>
                  <a:txBody>
                    <a:bodyPr/>
                    <a:lstStyle/>
                    <a:p>
                      <a:r>
                        <a:rPr lang="en-US" sz="4400" dirty="0" smtClean="0"/>
                        <a:t>F5</a:t>
                      </a:r>
                      <a:endParaRPr lang="en-US" sz="4400" dirty="0"/>
                    </a:p>
                  </a:txBody>
                  <a:tcPr/>
                </a:tc>
              </a:tr>
              <a:tr h="1424653">
                <a:tc>
                  <a:txBody>
                    <a:bodyPr/>
                    <a:lstStyle/>
                    <a:p>
                      <a:endParaRPr lang="en-US" sz="4400" dirty="0">
                        <a:solidFill>
                          <a:schemeClr val="tx1"/>
                        </a:solidFill>
                      </a:endParaRPr>
                    </a:p>
                  </a:txBody>
                  <a:tcPr>
                    <a:solidFill>
                      <a:schemeClr val="bg1"/>
                    </a:solidFill>
                  </a:tcPr>
                </a:tc>
                <a:tc>
                  <a:txBody>
                    <a:bodyPr/>
                    <a:lstStyle/>
                    <a:p>
                      <a:r>
                        <a:rPr lang="en-US" sz="4400" dirty="0" smtClean="0"/>
                        <a:t>042</a:t>
                      </a:r>
                      <a:endParaRPr lang="en-US" sz="4400" dirty="0"/>
                    </a:p>
                  </a:txBody>
                  <a:tcPr/>
                </a:tc>
                <a:tc>
                  <a:txBody>
                    <a:bodyPr/>
                    <a:lstStyle/>
                    <a:p>
                      <a:r>
                        <a:rPr lang="en-US" sz="4400" dirty="0" smtClean="0"/>
                        <a:t>B20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r>
            </a:tbl>
          </a:graphicData>
        </a:graphic>
      </p:graphicFrame>
      <p:sp>
        <p:nvSpPr>
          <p:cNvPr id="5" name="Rectangle 4" descr="red box highlighting 0 in F1 column"/>
          <p:cNvSpPr/>
          <p:nvPr/>
        </p:nvSpPr>
        <p:spPr>
          <a:xfrm>
            <a:off x="5105400" y="4267200"/>
            <a:ext cx="685800" cy="1447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descr="ICD9:  042. Human Immunodeficiency Virus (HIV) Disease&#10;&#10;ICD10:  B20. Human Immunodeficiency Virus [HIV] Disease&#10;"/>
          <p:cNvSpPr txBox="1"/>
          <p:nvPr/>
        </p:nvSpPr>
        <p:spPr>
          <a:xfrm>
            <a:off x="304800" y="228600"/>
            <a:ext cx="8610600" cy="3539430"/>
          </a:xfrm>
          <a:prstGeom prst="rect">
            <a:avLst/>
          </a:prstGeom>
          <a:noFill/>
        </p:spPr>
        <p:txBody>
          <a:bodyPr wrap="square" rtlCol="0">
            <a:spAutoFit/>
          </a:bodyPr>
          <a:lstStyle/>
          <a:p>
            <a:r>
              <a:rPr lang="en-US" sz="3200" dirty="0" smtClean="0"/>
              <a:t>ICD9:  042</a:t>
            </a:r>
            <a:r>
              <a:rPr lang="en-US" sz="3200" dirty="0"/>
              <a:t>. </a:t>
            </a:r>
            <a:r>
              <a:rPr lang="en-US" sz="3200" dirty="0" smtClean="0"/>
              <a:t>Human Immunodeficiency Virus </a:t>
            </a:r>
            <a:r>
              <a:rPr lang="en-US" sz="3200" dirty="0"/>
              <a:t>(HIV) </a:t>
            </a:r>
            <a:r>
              <a:rPr lang="en-US" sz="3200" dirty="0" smtClean="0"/>
              <a:t>Disease</a:t>
            </a:r>
          </a:p>
          <a:p>
            <a:endParaRPr lang="en-US" sz="3200" dirty="0"/>
          </a:p>
          <a:p>
            <a:r>
              <a:rPr lang="en-US" sz="3200" dirty="0" smtClean="0"/>
              <a:t>ICD10:  B20. </a:t>
            </a:r>
            <a:r>
              <a:rPr lang="en-US" sz="3200" dirty="0"/>
              <a:t>Human </a:t>
            </a:r>
            <a:r>
              <a:rPr lang="en-US" sz="3200" dirty="0" smtClean="0"/>
              <a:t>Immunodeficiency </a:t>
            </a:r>
            <a:r>
              <a:rPr lang="en-US" sz="3200" dirty="0"/>
              <a:t>V</a:t>
            </a:r>
            <a:r>
              <a:rPr lang="en-US" sz="3200" dirty="0" smtClean="0"/>
              <a:t>irus </a:t>
            </a:r>
            <a:r>
              <a:rPr lang="en-US" sz="3200" dirty="0"/>
              <a:t>[HIV] </a:t>
            </a:r>
            <a:r>
              <a:rPr lang="en-US" sz="3200" dirty="0" smtClean="0"/>
              <a:t>Disease</a:t>
            </a:r>
          </a:p>
          <a:p>
            <a:r>
              <a:rPr lang="en-US" sz="3200" dirty="0"/>
              <a:t/>
            </a:r>
            <a:br>
              <a:rPr lang="en-US" sz="3200" dirty="0"/>
            </a:br>
            <a:r>
              <a:rPr lang="en-US" sz="3200" dirty="0" smtClean="0"/>
              <a:t>		</a:t>
            </a:r>
            <a:r>
              <a:rPr lang="en-US" sz="3200" dirty="0"/>
              <a:t>	</a:t>
            </a:r>
            <a:r>
              <a:rPr lang="en-US" sz="3200" b="0" dirty="0" smtClean="0">
                <a:solidFill>
                  <a:srgbClr val="000000"/>
                </a:solidFill>
                <a:latin typeface="Calibri"/>
              </a:rPr>
              <a:t>		</a:t>
            </a:r>
            <a:endParaRPr lang="en-US" sz="3200" b="0" dirty="0">
              <a:solidFill>
                <a:srgbClr val="000000"/>
              </a:solidFill>
              <a:latin typeface="Calibri"/>
            </a:endParaRPr>
          </a:p>
        </p:txBody>
      </p:sp>
    </p:spTree>
    <p:extLst>
      <p:ext uri="{BB962C8B-B14F-4D97-AF65-F5344CB8AC3E}">
        <p14:creationId xmlns:p14="http://schemas.microsoft.com/office/powerpoint/2010/main" val="182782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red box containing 1 = approximate meaning match&#10;"/>
          <p:cNvSpPr txBox="1"/>
          <p:nvPr/>
        </p:nvSpPr>
        <p:spPr>
          <a:xfrm>
            <a:off x="114300" y="5859959"/>
            <a:ext cx="8877300" cy="769441"/>
          </a:xfrm>
          <a:prstGeom prst="rect">
            <a:avLst/>
          </a:prstGeom>
          <a:solidFill>
            <a:srgbClr val="AA0806"/>
          </a:solidFill>
        </p:spPr>
        <p:txBody>
          <a:bodyPr wrap="square" rtlCol="0">
            <a:spAutoFit/>
          </a:bodyPr>
          <a:lstStyle/>
          <a:p>
            <a:pPr>
              <a:buClr>
                <a:srgbClr val="0000FF"/>
              </a:buClr>
            </a:pPr>
            <a:r>
              <a:rPr lang="en-US" sz="4400" dirty="0" smtClean="0">
                <a:solidFill>
                  <a:schemeClr val="bg1"/>
                </a:solidFill>
              </a:rPr>
              <a:t>1 = approximate meaning </a:t>
            </a:r>
            <a:r>
              <a:rPr lang="en-US" sz="4400" dirty="0">
                <a:solidFill>
                  <a:schemeClr val="bg1"/>
                </a:solidFill>
              </a:rPr>
              <a:t>match</a:t>
            </a:r>
          </a:p>
        </p:txBody>
      </p:sp>
      <p:graphicFrame>
        <p:nvGraphicFramePr>
          <p:cNvPr id="10" name="Table 9" descr="I10 GEM; &#10;close up of Excel GEMs export columns and first three entries"/>
          <p:cNvGraphicFramePr>
            <a:graphicFrameLocks noGrp="1"/>
          </p:cNvGraphicFramePr>
          <p:nvPr>
            <p:extLst>
              <p:ext uri="{D42A27DB-BD31-4B8C-83A1-F6EECF244321}">
                <p14:modId xmlns:p14="http://schemas.microsoft.com/office/powerpoint/2010/main" val="3079707978"/>
              </p:ext>
            </p:extLst>
          </p:nvPr>
        </p:nvGraphicFramePr>
        <p:xfrm>
          <a:off x="-1" y="1238176"/>
          <a:ext cx="9155720" cy="4389120"/>
        </p:xfrm>
        <a:graphic>
          <a:graphicData uri="http://schemas.openxmlformats.org/drawingml/2006/table">
            <a:tbl>
              <a:tblPr firstRow="1" bandRow="1">
                <a:tableStyleId>{5C22544A-7EE6-4342-B048-85BDC9FD1C3A}</a:tableStyleId>
              </a:tblPr>
              <a:tblGrid>
                <a:gridCol w="1447801"/>
                <a:gridCol w="2057400"/>
                <a:gridCol w="1752600"/>
                <a:gridCol w="762000"/>
                <a:gridCol w="762000"/>
                <a:gridCol w="762000"/>
                <a:gridCol w="762000"/>
                <a:gridCol w="849919"/>
              </a:tblGrid>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I10</a:t>
                      </a:r>
                      <a:r>
                        <a:rPr lang="en-US" sz="4400" baseline="0" dirty="0" smtClean="0">
                          <a:solidFill>
                            <a:schemeClr val="tx1"/>
                          </a:solidFill>
                        </a:rPr>
                        <a:t> </a:t>
                      </a:r>
                      <a:r>
                        <a:rPr lang="en-US" sz="4400" dirty="0" smtClean="0">
                          <a:solidFill>
                            <a:schemeClr val="tx1"/>
                          </a:solidFill>
                        </a:rPr>
                        <a:t>GEM</a:t>
                      </a:r>
                    </a:p>
                    <a:p>
                      <a:endParaRPr lang="en-US" sz="4400" dirty="0"/>
                    </a:p>
                  </a:txBody>
                  <a:tcPr>
                    <a:solidFill>
                      <a:schemeClr val="bg1"/>
                    </a:solidFill>
                  </a:tcPr>
                </a:tc>
                <a:tc>
                  <a:txBody>
                    <a:bodyPr/>
                    <a:lstStyle/>
                    <a:p>
                      <a:r>
                        <a:rPr lang="en-US" sz="4400" dirty="0" smtClean="0"/>
                        <a:t>Source</a:t>
                      </a:r>
                      <a:endParaRPr lang="en-US" sz="4400" dirty="0"/>
                    </a:p>
                  </a:txBody>
                  <a:tcPr/>
                </a:tc>
                <a:tc>
                  <a:txBody>
                    <a:bodyPr/>
                    <a:lstStyle/>
                    <a:p>
                      <a:r>
                        <a:rPr lang="en-US" sz="4400" dirty="0" smtClean="0"/>
                        <a:t>Target</a:t>
                      </a:r>
                      <a:endParaRPr lang="en-US" sz="4400" dirty="0"/>
                    </a:p>
                  </a:txBody>
                  <a:tcPr/>
                </a:tc>
                <a:tc>
                  <a:txBody>
                    <a:bodyPr/>
                    <a:lstStyle/>
                    <a:p>
                      <a:r>
                        <a:rPr lang="en-US" sz="4400" dirty="0" smtClean="0"/>
                        <a:t>F1</a:t>
                      </a:r>
                      <a:endParaRPr lang="en-US" sz="4400" dirty="0"/>
                    </a:p>
                  </a:txBody>
                  <a:tcPr/>
                </a:tc>
                <a:tc>
                  <a:txBody>
                    <a:bodyPr/>
                    <a:lstStyle/>
                    <a:p>
                      <a:r>
                        <a:rPr lang="en-US" sz="4400" dirty="0" smtClean="0"/>
                        <a:t>F2</a:t>
                      </a:r>
                      <a:endParaRPr lang="en-US" sz="4400" dirty="0"/>
                    </a:p>
                  </a:txBody>
                  <a:tcPr/>
                </a:tc>
                <a:tc>
                  <a:txBody>
                    <a:bodyPr/>
                    <a:lstStyle/>
                    <a:p>
                      <a:r>
                        <a:rPr lang="en-US" sz="4400" dirty="0" smtClean="0"/>
                        <a:t>F3</a:t>
                      </a:r>
                      <a:endParaRPr lang="en-US" sz="4400" dirty="0"/>
                    </a:p>
                  </a:txBody>
                  <a:tcPr/>
                </a:tc>
                <a:tc>
                  <a:txBody>
                    <a:bodyPr/>
                    <a:lstStyle/>
                    <a:p>
                      <a:r>
                        <a:rPr lang="en-US" sz="4400" dirty="0" smtClean="0"/>
                        <a:t>F4</a:t>
                      </a:r>
                      <a:endParaRPr lang="en-US" sz="4400" dirty="0"/>
                    </a:p>
                  </a:txBody>
                  <a:tcPr/>
                </a:tc>
                <a:tc>
                  <a:txBody>
                    <a:bodyPr/>
                    <a:lstStyle/>
                    <a:p>
                      <a:r>
                        <a:rPr lang="en-US" sz="4400" dirty="0" smtClean="0"/>
                        <a:t>F5</a:t>
                      </a:r>
                      <a:endParaRPr lang="en-US" sz="4400" dirty="0"/>
                    </a:p>
                  </a:txBody>
                  <a:tcPr/>
                </a:tc>
              </a:tr>
              <a:tr h="746938">
                <a:tc>
                  <a:txBody>
                    <a:bodyPr/>
                    <a:lstStyle/>
                    <a:p>
                      <a:endParaRPr lang="en-US" sz="4400" dirty="0"/>
                    </a:p>
                  </a:txBody>
                  <a:tcPr>
                    <a:solidFill>
                      <a:schemeClr val="bg1"/>
                    </a:solidFill>
                  </a:tcPr>
                </a:tc>
                <a:tc>
                  <a:txBody>
                    <a:bodyPr/>
                    <a:lstStyle/>
                    <a:p>
                      <a:r>
                        <a:rPr lang="en-US" sz="4400" dirty="0" smtClean="0"/>
                        <a:t>F22</a:t>
                      </a:r>
                      <a:endParaRPr lang="en-US" sz="4400" dirty="0"/>
                    </a:p>
                  </a:txBody>
                  <a:tcPr/>
                </a:tc>
                <a:tc>
                  <a:txBody>
                    <a:bodyPr/>
                    <a:lstStyle/>
                    <a:p>
                      <a:r>
                        <a:rPr lang="en-US" sz="4400" dirty="0" smtClean="0"/>
                        <a:t>2970</a:t>
                      </a:r>
                      <a:endParaRPr lang="en-US" sz="4400" dirty="0"/>
                    </a:p>
                  </a:txBody>
                  <a:tcPr/>
                </a:tc>
                <a:tc>
                  <a:txBody>
                    <a:bodyPr/>
                    <a:lstStyle/>
                    <a:p>
                      <a:r>
                        <a:rPr lang="en-US" sz="4400" dirty="0" smtClean="0"/>
                        <a:t>1</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r>
              <a:tr h="746938">
                <a:tc>
                  <a:txBody>
                    <a:bodyPr/>
                    <a:lstStyle/>
                    <a:p>
                      <a:endParaRPr lang="en-US" sz="4400" dirty="0"/>
                    </a:p>
                  </a:txBody>
                  <a:tcPr>
                    <a:solidFill>
                      <a:schemeClr val="bg1"/>
                    </a:solidFill>
                  </a:tcPr>
                </a:tc>
                <a:tc>
                  <a:txBody>
                    <a:bodyPr/>
                    <a:lstStyle/>
                    <a:p>
                      <a:r>
                        <a:rPr lang="en-US" sz="4400" dirty="0" smtClean="0"/>
                        <a:t>F22</a:t>
                      </a:r>
                      <a:endParaRPr lang="en-US" sz="4400" dirty="0"/>
                    </a:p>
                  </a:txBody>
                  <a:tcPr/>
                </a:tc>
                <a:tc>
                  <a:txBody>
                    <a:bodyPr/>
                    <a:lstStyle/>
                    <a:p>
                      <a:r>
                        <a:rPr lang="en-US" sz="4400" dirty="0" smtClean="0"/>
                        <a:t>2971</a:t>
                      </a:r>
                      <a:endParaRPr lang="en-US" sz="4400" dirty="0"/>
                    </a:p>
                  </a:txBody>
                  <a:tcPr/>
                </a:tc>
                <a:tc>
                  <a:txBody>
                    <a:bodyPr/>
                    <a:lstStyle/>
                    <a:p>
                      <a:r>
                        <a:rPr lang="en-US" sz="4400" dirty="0" smtClean="0"/>
                        <a:t>1</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r>
              <a:tr h="746938">
                <a:tc>
                  <a:txBody>
                    <a:bodyPr/>
                    <a:lstStyle/>
                    <a:p>
                      <a:endParaRPr lang="en-US" sz="4400" dirty="0"/>
                    </a:p>
                  </a:txBody>
                  <a:tcPr>
                    <a:solidFill>
                      <a:schemeClr val="bg1"/>
                    </a:solidFill>
                  </a:tcPr>
                </a:tc>
                <a:tc>
                  <a:txBody>
                    <a:bodyPr/>
                    <a:lstStyle/>
                    <a:p>
                      <a:r>
                        <a:rPr lang="en-US" sz="4400" dirty="0" smtClean="0"/>
                        <a:t>F22</a:t>
                      </a:r>
                      <a:endParaRPr lang="en-US" sz="4400" dirty="0"/>
                    </a:p>
                  </a:txBody>
                  <a:tcPr/>
                </a:tc>
                <a:tc>
                  <a:txBody>
                    <a:bodyPr/>
                    <a:lstStyle/>
                    <a:p>
                      <a:r>
                        <a:rPr lang="en-US" sz="4400" dirty="0" smtClean="0"/>
                        <a:t>2972</a:t>
                      </a:r>
                      <a:endParaRPr lang="en-US" sz="4400" dirty="0"/>
                    </a:p>
                  </a:txBody>
                  <a:tcPr/>
                </a:tc>
                <a:tc>
                  <a:txBody>
                    <a:bodyPr/>
                    <a:lstStyle/>
                    <a:p>
                      <a:r>
                        <a:rPr lang="en-US" sz="4400" dirty="0" smtClean="0"/>
                        <a:t>1</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c>
                  <a:txBody>
                    <a:bodyPr/>
                    <a:lstStyle/>
                    <a:p>
                      <a:r>
                        <a:rPr lang="en-US" sz="4400" dirty="0" smtClean="0"/>
                        <a:t>0</a:t>
                      </a:r>
                      <a:endParaRPr lang="en-US" sz="4400" dirty="0"/>
                    </a:p>
                  </a:txBody>
                  <a:tcPr/>
                </a:tc>
              </a:tr>
            </a:tbl>
          </a:graphicData>
        </a:graphic>
      </p:graphicFrame>
      <p:sp>
        <p:nvSpPr>
          <p:cNvPr id="3" name="Rectangle 2" descr="red box highlighting 1, 1, 1 in F1 column"/>
          <p:cNvSpPr/>
          <p:nvPr/>
        </p:nvSpPr>
        <p:spPr>
          <a:xfrm>
            <a:off x="5257800" y="3276600"/>
            <a:ext cx="762000" cy="2362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descr="ICD9:  297.1 Delusional Disorder&#10;ICD10:  F22. Delusional Disorders  &#10;"/>
          <p:cNvSpPr txBox="1"/>
          <p:nvPr/>
        </p:nvSpPr>
        <p:spPr>
          <a:xfrm>
            <a:off x="114300" y="73017"/>
            <a:ext cx="8610600" cy="1446550"/>
          </a:xfrm>
          <a:prstGeom prst="rect">
            <a:avLst/>
          </a:prstGeom>
          <a:noFill/>
        </p:spPr>
        <p:txBody>
          <a:bodyPr wrap="square" rtlCol="0">
            <a:spAutoFit/>
          </a:bodyPr>
          <a:lstStyle/>
          <a:p>
            <a:r>
              <a:rPr lang="en-US" sz="3200" dirty="0"/>
              <a:t>ICD9:  297.1 </a:t>
            </a:r>
            <a:r>
              <a:rPr lang="en-US" sz="3200" dirty="0" smtClean="0"/>
              <a:t>Delusional Disorder</a:t>
            </a:r>
            <a:endParaRPr lang="en-US" sz="3200" dirty="0"/>
          </a:p>
          <a:p>
            <a:r>
              <a:rPr lang="en-US" sz="3200" dirty="0" smtClean="0"/>
              <a:t>ICD10:  F22</a:t>
            </a:r>
            <a:r>
              <a:rPr lang="en-US" sz="3200" dirty="0"/>
              <a:t>. Delusional Disorders  </a:t>
            </a:r>
          </a:p>
          <a:p>
            <a:r>
              <a:rPr lang="en-US" b="0" dirty="0" smtClean="0">
                <a:solidFill>
                  <a:srgbClr val="000000"/>
                </a:solidFill>
                <a:latin typeface="Calibri"/>
              </a:rPr>
              <a:t>		</a:t>
            </a:r>
            <a:endParaRPr lang="en-US" b="0" dirty="0">
              <a:solidFill>
                <a:srgbClr val="000000"/>
              </a:solidFill>
              <a:latin typeface="Calibri"/>
            </a:endParaRPr>
          </a:p>
        </p:txBody>
      </p:sp>
    </p:spTree>
    <p:extLst>
      <p:ext uri="{BB962C8B-B14F-4D97-AF65-F5344CB8AC3E}">
        <p14:creationId xmlns:p14="http://schemas.microsoft.com/office/powerpoint/2010/main" val="2693235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ular list showing ICD9 individual codes for Paranoid state and Paraphrenia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841" t="21027" r="30944" b="57390"/>
          <a:stretch/>
        </p:blipFill>
        <p:spPr bwMode="auto">
          <a:xfrm>
            <a:off x="0" y="993568"/>
            <a:ext cx="5537250" cy="586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 name="Picture 1" descr="tabular list showing the ICD10 code for Delusional disorder and all conditions represented single ICD10 category cod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86" t="43036" r="60271" b="38726"/>
          <a:stretch/>
        </p:blipFill>
        <p:spPr bwMode="auto">
          <a:xfrm>
            <a:off x="4624753" y="996633"/>
            <a:ext cx="4519247" cy="586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descr="transparent yellow box containing the text Paranoid state Paraphrenia (late)"/>
          <p:cNvSpPr/>
          <p:nvPr/>
        </p:nvSpPr>
        <p:spPr>
          <a:xfrm>
            <a:off x="4876800" y="5029200"/>
            <a:ext cx="2590800" cy="1219200"/>
          </a:xfrm>
          <a:prstGeom prst="rect">
            <a:avLst/>
          </a:prstGeom>
          <a:solidFill>
            <a:srgbClr val="FFFF00">
              <a:alpha val="2509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transparent yellow box containing the text paranoid personality disorder"/>
          <p:cNvSpPr/>
          <p:nvPr/>
        </p:nvSpPr>
        <p:spPr>
          <a:xfrm>
            <a:off x="380999" y="4876800"/>
            <a:ext cx="3304665" cy="762000"/>
          </a:xfrm>
          <a:prstGeom prst="rect">
            <a:avLst/>
          </a:prstGeom>
          <a:solidFill>
            <a:srgbClr val="FFFF00">
              <a:alpha val="2509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transparent yellow box containing the text Paraphrenia"/>
          <p:cNvSpPr/>
          <p:nvPr/>
        </p:nvSpPr>
        <p:spPr>
          <a:xfrm>
            <a:off x="1038735" y="6172200"/>
            <a:ext cx="3304665" cy="609600"/>
          </a:xfrm>
          <a:prstGeom prst="rect">
            <a:avLst/>
          </a:prstGeom>
          <a:solidFill>
            <a:srgbClr val="FFFF00">
              <a:alpha val="2509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descr="red box with text: Approximate Flag = &#10;1 indicates approximate meaning match&#10;"/>
          <p:cNvSpPr txBox="1"/>
          <p:nvPr/>
        </p:nvSpPr>
        <p:spPr>
          <a:xfrm>
            <a:off x="0" y="0"/>
            <a:ext cx="91440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Clr>
                <a:srgbClr val="0000FF"/>
              </a:buClr>
            </a:pPr>
            <a:r>
              <a:rPr lang="en-US" sz="2800" dirty="0">
                <a:solidFill>
                  <a:schemeClr val="bg1"/>
                </a:solidFill>
              </a:rPr>
              <a:t>Approximate Flag = </a:t>
            </a:r>
            <a:endParaRPr lang="en-US" sz="2800" dirty="0" smtClean="0">
              <a:solidFill>
                <a:schemeClr val="bg1"/>
              </a:solidFill>
            </a:endParaRPr>
          </a:p>
          <a:p>
            <a:pPr>
              <a:buClr>
                <a:srgbClr val="0000FF"/>
              </a:buClr>
            </a:pPr>
            <a:r>
              <a:rPr lang="en-US" sz="2800" dirty="0" smtClean="0">
                <a:solidFill>
                  <a:schemeClr val="bg1"/>
                </a:solidFill>
              </a:rPr>
              <a:t>1 </a:t>
            </a:r>
            <a:r>
              <a:rPr lang="en-US" sz="2800" dirty="0">
                <a:solidFill>
                  <a:schemeClr val="bg1"/>
                </a:solidFill>
              </a:rPr>
              <a:t>indicates </a:t>
            </a:r>
            <a:r>
              <a:rPr lang="en-US" sz="2800" dirty="0" smtClean="0">
                <a:solidFill>
                  <a:schemeClr val="bg1"/>
                </a:solidFill>
              </a:rPr>
              <a:t>approximate meaning </a:t>
            </a:r>
            <a:r>
              <a:rPr lang="en-US" sz="2800" dirty="0">
                <a:solidFill>
                  <a:schemeClr val="bg1"/>
                </a:solidFill>
              </a:rPr>
              <a:t>match</a:t>
            </a:r>
          </a:p>
        </p:txBody>
      </p:sp>
    </p:spTree>
    <p:extLst>
      <p:ext uri="{BB962C8B-B14F-4D97-AF65-F5344CB8AC3E}">
        <p14:creationId xmlns:p14="http://schemas.microsoft.com/office/powerpoint/2010/main" val="3862559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3200"/>
            <a:ext cx="8229600" cy="1143000"/>
          </a:xfrm>
        </p:spPr>
        <p:txBody>
          <a:bodyPr/>
          <a:lstStyle/>
          <a:p>
            <a:r>
              <a:rPr lang="en-US" dirty="0" smtClean="0"/>
              <a:t>Poll Results</a:t>
            </a:r>
            <a:endParaRPr lang="en-US" dirty="0"/>
          </a:p>
        </p:txBody>
      </p:sp>
      <p:pic>
        <p:nvPicPr>
          <p:cNvPr id="3" name="Picture 3" descr="image of My VeHU Campus blue polling Icon" title="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28575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47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Excel export of GEM text file"/>
          <p:cNvGraphicFramePr>
            <a:graphicFrameLocks/>
          </p:cNvGraphicFramePr>
          <p:nvPr>
            <p:extLst>
              <p:ext uri="{D42A27DB-BD31-4B8C-83A1-F6EECF244321}">
                <p14:modId xmlns:p14="http://schemas.microsoft.com/office/powerpoint/2010/main" val="2608742301"/>
              </p:ext>
            </p:extLst>
          </p:nvPr>
        </p:nvGraphicFramePr>
        <p:xfrm>
          <a:off x="0" y="-2"/>
          <a:ext cx="9143998" cy="6781802"/>
        </p:xfrm>
        <a:graphic>
          <a:graphicData uri="http://schemas.openxmlformats.org/drawingml/2006/table">
            <a:tbl>
              <a:tblPr firstRow="1" bandRow="1">
                <a:tableStyleId>{5C22544A-7EE6-4342-B048-85BDC9FD1C3A}</a:tableStyleId>
              </a:tblPr>
              <a:tblGrid>
                <a:gridCol w="3163020"/>
                <a:gridCol w="2530416"/>
                <a:gridCol w="690113"/>
                <a:gridCol w="690113"/>
                <a:gridCol w="690113"/>
                <a:gridCol w="690113"/>
                <a:gridCol w="690110"/>
              </a:tblGrid>
              <a:tr h="1036697">
                <a:tc>
                  <a:txBody>
                    <a:bodyPr/>
                    <a:lstStyle/>
                    <a:p>
                      <a:r>
                        <a:rPr lang="en-US" sz="3200" dirty="0" smtClean="0"/>
                        <a:t>Source</a:t>
                      </a:r>
                      <a:endParaRPr lang="en-US" sz="3200" b="1" dirty="0"/>
                    </a:p>
                  </a:txBody>
                  <a:tcPr/>
                </a:tc>
                <a:tc>
                  <a:txBody>
                    <a:bodyPr/>
                    <a:lstStyle/>
                    <a:p>
                      <a:r>
                        <a:rPr lang="en-US" sz="3200" dirty="0" smtClean="0"/>
                        <a:t>Target</a:t>
                      </a:r>
                      <a:endParaRPr lang="en-US" sz="3200" b="1" dirty="0"/>
                    </a:p>
                  </a:txBody>
                  <a:tcPr/>
                </a:tc>
                <a:tc>
                  <a:txBody>
                    <a:bodyPr/>
                    <a:lstStyle/>
                    <a:p>
                      <a:r>
                        <a:rPr lang="en-US" sz="3200" dirty="0" smtClean="0"/>
                        <a:t>F1</a:t>
                      </a:r>
                      <a:endParaRPr lang="en-US" sz="3200" b="1" dirty="0"/>
                    </a:p>
                  </a:txBody>
                  <a:tcPr/>
                </a:tc>
                <a:tc>
                  <a:txBody>
                    <a:bodyPr/>
                    <a:lstStyle/>
                    <a:p>
                      <a:r>
                        <a:rPr lang="en-US" sz="3200" dirty="0" smtClean="0"/>
                        <a:t>F2</a:t>
                      </a:r>
                      <a:endParaRPr lang="en-US" sz="3200" b="1" dirty="0"/>
                    </a:p>
                  </a:txBody>
                  <a:tcPr/>
                </a:tc>
                <a:tc>
                  <a:txBody>
                    <a:bodyPr/>
                    <a:lstStyle/>
                    <a:p>
                      <a:r>
                        <a:rPr lang="en-US" sz="3200" dirty="0" smtClean="0"/>
                        <a:t>F3</a:t>
                      </a:r>
                      <a:endParaRPr lang="en-US" sz="3200" b="1" dirty="0"/>
                    </a:p>
                  </a:txBody>
                  <a:tcPr/>
                </a:tc>
                <a:tc>
                  <a:txBody>
                    <a:bodyPr/>
                    <a:lstStyle/>
                    <a:p>
                      <a:r>
                        <a:rPr lang="en-US" sz="3200" dirty="0" smtClean="0"/>
                        <a:t>F4</a:t>
                      </a:r>
                      <a:endParaRPr lang="en-US" sz="3200" b="1" dirty="0"/>
                    </a:p>
                  </a:txBody>
                  <a:tcPr/>
                </a:tc>
                <a:tc>
                  <a:txBody>
                    <a:bodyPr/>
                    <a:lstStyle/>
                    <a:p>
                      <a:r>
                        <a:rPr lang="en-US" sz="3200" dirty="0" smtClean="0"/>
                        <a:t>F5</a:t>
                      </a:r>
                      <a:endParaRPr lang="en-US" sz="3200" b="1" dirty="0"/>
                    </a:p>
                  </a:txBody>
                  <a:tcPr/>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3007">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
        <p:nvSpPr>
          <p:cNvPr id="8" name="Rectangle 7" descr="red box with text F1"/>
          <p:cNvSpPr/>
          <p:nvPr/>
        </p:nvSpPr>
        <p:spPr>
          <a:xfrm>
            <a:off x="6400800" y="0"/>
            <a:ext cx="715108"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1"/>
                </a:solidFill>
              </a:rPr>
              <a:t>F2</a:t>
            </a:r>
            <a:endParaRPr lang="en-US" sz="3200" dirty="0">
              <a:solidFill>
                <a:schemeClr val="bg1"/>
              </a:solidFill>
            </a:endParaRPr>
          </a:p>
        </p:txBody>
      </p:sp>
      <p:grpSp>
        <p:nvGrpSpPr>
          <p:cNvPr id="14" name="Group 13" descr="red callout box "/>
          <p:cNvGrpSpPr/>
          <p:nvPr/>
        </p:nvGrpSpPr>
        <p:grpSpPr>
          <a:xfrm>
            <a:off x="5638800" y="914395"/>
            <a:ext cx="1524000" cy="2057400"/>
            <a:chOff x="5029200" y="1005254"/>
            <a:chExt cx="1524000" cy="2057400"/>
          </a:xfrm>
        </p:grpSpPr>
        <p:sp>
          <p:nvSpPr>
            <p:cNvPr id="15" name="Rectangular Callout 14"/>
            <p:cNvSpPr/>
            <p:nvPr/>
          </p:nvSpPr>
          <p:spPr>
            <a:xfrm rot="10800000">
              <a:off x="5029200" y="1005254"/>
              <a:ext cx="1524000" cy="2057400"/>
            </a:xfrm>
            <a:prstGeom prst="wedgeRectCallout">
              <a:avLst/>
            </a:prstGeom>
            <a:solidFill>
              <a:schemeClr val="bg1"/>
            </a:solidFill>
            <a:ln w="76200">
              <a:solidFill>
                <a:srgbClr val="C0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6" name="Picture 3" descr="red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703" y="1260228"/>
              <a:ext cx="1072994" cy="154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itle 1" descr="green box with text No Map&#10;"/>
          <p:cNvSpPr txBox="1">
            <a:spLocks/>
          </p:cNvSpPr>
          <p:nvPr/>
        </p:nvSpPr>
        <p:spPr bwMode="auto">
          <a:xfrm>
            <a:off x="228600" y="3962400"/>
            <a:ext cx="8686800" cy="2514600"/>
          </a:xfrm>
          <a:prstGeom prst="rect">
            <a:avLst/>
          </a:prstGeom>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5400" dirty="0" smtClean="0">
                <a:solidFill>
                  <a:schemeClr val="bg1"/>
                </a:solidFill>
              </a:rPr>
              <a:t>No Map</a:t>
            </a:r>
            <a:endParaRPr lang="en-US" sz="5400" dirty="0">
              <a:solidFill>
                <a:schemeClr val="bg1"/>
              </a:solidFill>
            </a:endParaRPr>
          </a:p>
        </p:txBody>
      </p:sp>
    </p:spTree>
    <p:extLst>
      <p:ext uri="{BB962C8B-B14F-4D97-AF65-F5344CB8AC3E}">
        <p14:creationId xmlns:p14="http://schemas.microsoft.com/office/powerpoint/2010/main" val="2874848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L89.511 Pressure &#10;ulcer of right ankle, stage 1&#10;"/>
          <p:cNvSpPr txBox="1"/>
          <p:nvPr/>
        </p:nvSpPr>
        <p:spPr>
          <a:xfrm>
            <a:off x="0" y="5657671"/>
            <a:ext cx="8915400" cy="1200329"/>
          </a:xfrm>
          <a:prstGeom prst="rect">
            <a:avLst/>
          </a:prstGeom>
          <a:noFill/>
        </p:spPr>
        <p:txBody>
          <a:bodyPr wrap="square" rtlCol="0">
            <a:spAutoFit/>
          </a:bodyPr>
          <a:lstStyle/>
          <a:p>
            <a:r>
              <a:rPr lang="en-US" sz="3600" dirty="0"/>
              <a:t>L89.511 Pressure </a:t>
            </a:r>
            <a:endParaRPr lang="en-US" sz="3600" dirty="0" smtClean="0"/>
          </a:p>
          <a:p>
            <a:r>
              <a:rPr lang="en-US" sz="3600" dirty="0" smtClean="0"/>
              <a:t>ulcer </a:t>
            </a:r>
            <a:r>
              <a:rPr lang="en-US" sz="3600" dirty="0"/>
              <a:t>of right ankle, stage 1</a:t>
            </a:r>
          </a:p>
        </p:txBody>
      </p:sp>
      <p:sp>
        <p:nvSpPr>
          <p:cNvPr id="4" name="Rectangle 3" descr="GEM data columns&#10;&#10;70721 NoDx     11000&#10;&#10;L89001  70721 10112&#10;L89021  70721 10112&#10;L89101  70721 10112&#10;L89311  70721 10112&#10;L89321  70721 10112&#10;L8941    70721 10114&#10;L89501  70721 10112&#10;L89511  70721 10112&#10;"/>
          <p:cNvSpPr/>
          <p:nvPr/>
        </p:nvSpPr>
        <p:spPr>
          <a:xfrm>
            <a:off x="5105400" y="1691819"/>
            <a:ext cx="4572000" cy="4708981"/>
          </a:xfrm>
          <a:prstGeom prst="rect">
            <a:avLst/>
          </a:prstGeom>
        </p:spPr>
        <p:txBody>
          <a:bodyPr>
            <a:spAutoFit/>
          </a:bodyPr>
          <a:lstStyle/>
          <a:p>
            <a:r>
              <a:rPr lang="nl-NL" sz="3000" dirty="0"/>
              <a:t>70721 NoDx    </a:t>
            </a:r>
            <a:r>
              <a:rPr lang="nl-NL" sz="3000" dirty="0" smtClean="0"/>
              <a:t> 11000</a:t>
            </a:r>
            <a:endParaRPr lang="nl-NL" sz="3000" dirty="0"/>
          </a:p>
          <a:p>
            <a:endParaRPr lang="nl-NL" sz="3000" dirty="0" smtClean="0"/>
          </a:p>
          <a:p>
            <a:r>
              <a:rPr lang="nl-NL" sz="3000" dirty="0" smtClean="0"/>
              <a:t>L89001  70721 10112</a:t>
            </a:r>
          </a:p>
          <a:p>
            <a:r>
              <a:rPr lang="nl-NL" sz="3000" dirty="0" smtClean="0"/>
              <a:t>L89021  70721 10112</a:t>
            </a:r>
          </a:p>
          <a:p>
            <a:r>
              <a:rPr lang="nl-NL" sz="3000" dirty="0" smtClean="0"/>
              <a:t>L89101  70721 10112</a:t>
            </a:r>
          </a:p>
          <a:p>
            <a:r>
              <a:rPr lang="nl-NL" sz="3000" dirty="0" smtClean="0"/>
              <a:t>L89311  70721 10112</a:t>
            </a:r>
          </a:p>
          <a:p>
            <a:r>
              <a:rPr lang="nl-NL" sz="3000" dirty="0" smtClean="0"/>
              <a:t>L89321  70721 10112</a:t>
            </a:r>
          </a:p>
          <a:p>
            <a:r>
              <a:rPr lang="nl-NL" sz="3000" dirty="0" smtClean="0"/>
              <a:t>L8941    70721 10114</a:t>
            </a:r>
          </a:p>
          <a:p>
            <a:r>
              <a:rPr lang="nl-NL" sz="3000" dirty="0" smtClean="0"/>
              <a:t>L89501  70721 10112</a:t>
            </a:r>
          </a:p>
          <a:p>
            <a:r>
              <a:rPr lang="nl-NL" sz="3000" dirty="0" smtClean="0"/>
              <a:t>L89511  70721 10112</a:t>
            </a:r>
            <a:endParaRPr lang="nl-NL" sz="3000" dirty="0"/>
          </a:p>
        </p:txBody>
      </p:sp>
      <p:sp>
        <p:nvSpPr>
          <p:cNvPr id="14" name="Rectangle 13" descr="red box highlighting second digit in five digit string"/>
          <p:cNvSpPr/>
          <p:nvPr/>
        </p:nvSpPr>
        <p:spPr>
          <a:xfrm>
            <a:off x="8001000" y="1691819"/>
            <a:ext cx="304800" cy="4708981"/>
          </a:xfrm>
          <a:prstGeom prst="rect">
            <a:avLst/>
          </a:prstGeom>
          <a:solidFill>
            <a:schemeClr val="accent1">
              <a:alpha val="11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descr="red callout box"/>
          <p:cNvSpPr/>
          <p:nvPr/>
        </p:nvSpPr>
        <p:spPr>
          <a:xfrm>
            <a:off x="7845503" y="152400"/>
            <a:ext cx="1069897" cy="1447800"/>
          </a:xfrm>
          <a:prstGeom prst="wedgeRectCallout">
            <a:avLst/>
          </a:prstGeom>
          <a:solidFill>
            <a:schemeClr val="bg1"/>
          </a:solidFill>
          <a:ln>
            <a:solidFill>
              <a:srgbClr val="FF0000"/>
            </a:solidFill>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3" name="Picture 3" descr=" red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811" y="239735"/>
            <a:ext cx="845389"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descr="red pointer arrow"/>
          <p:cNvCxnSpPr/>
          <p:nvPr/>
        </p:nvCxnSpPr>
        <p:spPr>
          <a:xfrm>
            <a:off x="3106614" y="3505200"/>
            <a:ext cx="1998785" cy="150966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descr="blue box with text ICD10 GEM"/>
          <p:cNvSpPr/>
          <p:nvPr/>
        </p:nvSpPr>
        <p:spPr>
          <a:xfrm>
            <a:off x="457200" y="3208109"/>
            <a:ext cx="31242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t>ICD10 GEM</a:t>
            </a:r>
            <a:endParaRPr lang="en-US" sz="4000" dirty="0"/>
          </a:p>
        </p:txBody>
      </p:sp>
      <p:cxnSp>
        <p:nvCxnSpPr>
          <p:cNvPr id="6" name="Straight Arrow Connector 5" descr="red pointer arrow"/>
          <p:cNvCxnSpPr/>
          <p:nvPr/>
        </p:nvCxnSpPr>
        <p:spPr>
          <a:xfrm flipV="1">
            <a:off x="3124200" y="1964085"/>
            <a:ext cx="1981200" cy="55051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descr="white box with text ICD9 GEM"/>
          <p:cNvSpPr/>
          <p:nvPr/>
        </p:nvSpPr>
        <p:spPr>
          <a:xfrm>
            <a:off x="457200" y="1624411"/>
            <a:ext cx="3124200" cy="1371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solidFill>
                  <a:schemeClr val="accent1"/>
                </a:solidFill>
              </a:rPr>
              <a:t>ICD9 GEM</a:t>
            </a:r>
            <a:endParaRPr lang="en-US" sz="4000" dirty="0">
              <a:solidFill>
                <a:schemeClr val="accent1"/>
              </a:solidFill>
            </a:endParaRPr>
          </a:p>
        </p:txBody>
      </p:sp>
      <p:sp>
        <p:nvSpPr>
          <p:cNvPr id="20" name="TextBox 19" descr="707.21  Decubitus Ulcer, Stage 1&#10;"/>
          <p:cNvSpPr txBox="1"/>
          <p:nvPr/>
        </p:nvSpPr>
        <p:spPr>
          <a:xfrm>
            <a:off x="0" y="152400"/>
            <a:ext cx="8382000" cy="584775"/>
          </a:xfrm>
          <a:prstGeom prst="rect">
            <a:avLst/>
          </a:prstGeom>
          <a:noFill/>
        </p:spPr>
        <p:txBody>
          <a:bodyPr wrap="square" rtlCol="0">
            <a:spAutoFit/>
          </a:bodyPr>
          <a:lstStyle/>
          <a:p>
            <a:r>
              <a:rPr lang="en-US" sz="3200" dirty="0"/>
              <a:t>707.21  Decubitus Ulcer, Stage </a:t>
            </a:r>
            <a:r>
              <a:rPr lang="en-US" sz="3200" dirty="0" smtClean="0"/>
              <a:t>1</a:t>
            </a:r>
            <a:endParaRPr lang="en-US" sz="3200" dirty="0"/>
          </a:p>
        </p:txBody>
      </p:sp>
    </p:spTree>
    <p:extLst>
      <p:ext uri="{BB962C8B-B14F-4D97-AF65-F5344CB8AC3E}">
        <p14:creationId xmlns:p14="http://schemas.microsoft.com/office/powerpoint/2010/main" val="1728742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Excel export of GEM text file"/>
          <p:cNvGraphicFramePr>
            <a:graphicFrameLocks noGrp="1"/>
          </p:cNvGraphicFramePr>
          <p:nvPr>
            <p:ph idx="1"/>
            <p:extLst>
              <p:ext uri="{D42A27DB-BD31-4B8C-83A1-F6EECF244321}">
                <p14:modId xmlns:p14="http://schemas.microsoft.com/office/powerpoint/2010/main" val="4086827774"/>
              </p:ext>
            </p:extLst>
          </p:nvPr>
        </p:nvGraphicFramePr>
        <p:xfrm>
          <a:off x="-15240" y="5862"/>
          <a:ext cx="9159241" cy="6765507"/>
        </p:xfrm>
        <a:graphic>
          <a:graphicData uri="http://schemas.openxmlformats.org/drawingml/2006/table">
            <a:tbl>
              <a:tblPr firstRow="1" bandRow="1">
                <a:tableStyleId>{5C22544A-7EE6-4342-B048-85BDC9FD1C3A}</a:tableStyleId>
              </a:tblPr>
              <a:tblGrid>
                <a:gridCol w="3168292"/>
                <a:gridCol w="2534633"/>
                <a:gridCol w="691264"/>
                <a:gridCol w="691264"/>
                <a:gridCol w="691264"/>
                <a:gridCol w="691264"/>
                <a:gridCol w="691260"/>
              </a:tblGrid>
              <a:tr h="1047450">
                <a:tc>
                  <a:txBody>
                    <a:bodyPr/>
                    <a:lstStyle/>
                    <a:p>
                      <a:r>
                        <a:rPr lang="en-US" sz="3200" dirty="0" smtClean="0"/>
                        <a:t>Source</a:t>
                      </a:r>
                      <a:endParaRPr lang="en-US" sz="3200" dirty="0"/>
                    </a:p>
                  </a:txBody>
                  <a:tcPr/>
                </a:tc>
                <a:tc>
                  <a:txBody>
                    <a:bodyPr/>
                    <a:lstStyle/>
                    <a:p>
                      <a:r>
                        <a:rPr lang="en-US" sz="3200" dirty="0" smtClean="0"/>
                        <a:t>Target</a:t>
                      </a:r>
                      <a:endParaRPr lang="en-US" sz="3200" dirty="0"/>
                    </a:p>
                  </a:txBody>
                  <a:tcPr/>
                </a:tc>
                <a:tc>
                  <a:txBody>
                    <a:bodyPr/>
                    <a:lstStyle/>
                    <a:p>
                      <a:r>
                        <a:rPr lang="en-US" sz="3200" dirty="0" smtClean="0"/>
                        <a:t>F1</a:t>
                      </a:r>
                      <a:endParaRPr lang="en-US" sz="3200" dirty="0"/>
                    </a:p>
                  </a:txBody>
                  <a:tcPr/>
                </a:tc>
                <a:tc>
                  <a:txBody>
                    <a:bodyPr/>
                    <a:lstStyle/>
                    <a:p>
                      <a:r>
                        <a:rPr lang="en-US" sz="3200" dirty="0" smtClean="0"/>
                        <a:t>F2</a:t>
                      </a:r>
                      <a:endParaRPr lang="en-US" sz="3200" dirty="0"/>
                    </a:p>
                  </a:txBody>
                  <a:tcPr/>
                </a:tc>
                <a:tc>
                  <a:txBody>
                    <a:bodyPr/>
                    <a:lstStyle/>
                    <a:p>
                      <a:r>
                        <a:rPr lang="en-US" sz="3200" dirty="0" smtClean="0"/>
                        <a:t>F3</a:t>
                      </a:r>
                      <a:endParaRPr lang="en-US" sz="3200" dirty="0"/>
                    </a:p>
                  </a:txBody>
                  <a:tcPr/>
                </a:tc>
                <a:tc>
                  <a:txBody>
                    <a:bodyPr/>
                    <a:lstStyle/>
                    <a:p>
                      <a:r>
                        <a:rPr lang="en-US" sz="3200" dirty="0" smtClean="0"/>
                        <a:t>F4</a:t>
                      </a:r>
                      <a:endParaRPr lang="en-US" sz="3200" dirty="0"/>
                    </a:p>
                  </a:txBody>
                  <a:tcPr/>
                </a:tc>
                <a:tc>
                  <a:txBody>
                    <a:bodyPr/>
                    <a:lstStyle/>
                    <a:p>
                      <a:r>
                        <a:rPr lang="en-US" sz="3200" dirty="0" smtClean="0"/>
                        <a:t>F5</a:t>
                      </a:r>
                      <a:endParaRPr lang="en-US" sz="3200" dirty="0"/>
                    </a:p>
                  </a:txBody>
                  <a:tcPr/>
                </a:tc>
              </a:tr>
              <a:tr h="386979">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00351">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E10321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E10329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36204</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E11311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36207</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25050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r>
              <a:tr h="386979">
                <a:tc>
                  <a:txBody>
                    <a:bodyPr/>
                    <a:lstStyle/>
                    <a:p>
                      <a:pPr algn="l" fontAlgn="b"/>
                      <a:r>
                        <a:rPr lang="en-US" sz="1600" u="none" strike="noStrike" dirty="0"/>
                        <a:t>E11319</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36201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0</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1</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2</a:t>
                      </a:r>
                      <a:endParaRPr lang="en-US" sz="1600" b="0" i="0" u="none" strike="noStrike" dirty="0">
                        <a:solidFill>
                          <a:srgbClr val="000000"/>
                        </a:solidFill>
                        <a:latin typeface="Calibri"/>
                      </a:endParaRPr>
                    </a:p>
                  </a:txBody>
                  <a:tcPr marL="9525" marR="9525" marT="9525" marB="0" anchor="b"/>
                </a:tc>
              </a:tr>
            </a:tbl>
          </a:graphicData>
        </a:graphic>
      </p:graphicFrame>
      <p:sp>
        <p:nvSpPr>
          <p:cNvPr id="3" name="Rectangle 2" descr="transparent red box"/>
          <p:cNvSpPr/>
          <p:nvPr/>
        </p:nvSpPr>
        <p:spPr>
          <a:xfrm>
            <a:off x="7848600" y="0"/>
            <a:ext cx="1295400" cy="1066800"/>
          </a:xfrm>
          <a:prstGeom prst="rect">
            <a:avLst/>
          </a:prstGeom>
          <a:solidFill>
            <a:srgbClr val="C0504D">
              <a:alpha val="5019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ectangle 6" descr="red box containing text F3"/>
          <p:cNvSpPr/>
          <p:nvPr/>
        </p:nvSpPr>
        <p:spPr>
          <a:xfrm>
            <a:off x="7086600" y="0"/>
            <a:ext cx="7620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1"/>
                </a:solidFill>
              </a:rPr>
              <a:t>F3</a:t>
            </a:r>
            <a:endParaRPr lang="en-US" sz="3200" dirty="0">
              <a:solidFill>
                <a:schemeClr val="bg1"/>
              </a:solidFill>
            </a:endParaRPr>
          </a:p>
        </p:txBody>
      </p:sp>
      <p:grpSp>
        <p:nvGrpSpPr>
          <p:cNvPr id="8" name="Group 7"/>
          <p:cNvGrpSpPr/>
          <p:nvPr/>
        </p:nvGrpSpPr>
        <p:grpSpPr>
          <a:xfrm>
            <a:off x="6324600" y="914395"/>
            <a:ext cx="1524000" cy="2057400"/>
            <a:chOff x="5029200" y="1005254"/>
            <a:chExt cx="1524000" cy="2057400"/>
          </a:xfrm>
        </p:grpSpPr>
        <p:sp>
          <p:nvSpPr>
            <p:cNvPr id="9" name="Rectangular Callout 8" descr="red bordered callout box pointing to F3"/>
            <p:cNvSpPr/>
            <p:nvPr/>
          </p:nvSpPr>
          <p:spPr>
            <a:xfrm rot="10800000">
              <a:off x="5029200" y="1005254"/>
              <a:ext cx="1524000" cy="2057400"/>
            </a:xfrm>
            <a:prstGeom prst="wedgeRectCallout">
              <a:avLst/>
            </a:prstGeom>
            <a:solidFill>
              <a:schemeClr val="bg1"/>
            </a:solidFill>
            <a:ln w="76200">
              <a:solidFill>
                <a:srgbClr val="C00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0" name="Picture 3" descr="red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703" y="1260228"/>
              <a:ext cx="1072994" cy="154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itle 1" descr="green box containing text Combination Flag&#10;Scenario + Choice Indicator&#10;"/>
          <p:cNvSpPr txBox="1">
            <a:spLocks/>
          </p:cNvSpPr>
          <p:nvPr/>
        </p:nvSpPr>
        <p:spPr bwMode="auto">
          <a:xfrm>
            <a:off x="228600" y="4114800"/>
            <a:ext cx="8686800" cy="2514600"/>
          </a:xfrm>
          <a:prstGeom prst="rect">
            <a:avLst/>
          </a:prstGeom>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6600" dirty="0"/>
              <a:t>Combination Flag</a:t>
            </a:r>
          </a:p>
          <a:p>
            <a:r>
              <a:rPr lang="en-US" sz="4000" dirty="0"/>
              <a:t>Scenario + Choice Indicator</a:t>
            </a:r>
          </a:p>
        </p:txBody>
      </p:sp>
    </p:spTree>
    <p:extLst>
      <p:ext uri="{BB962C8B-B14F-4D97-AF65-F5344CB8AC3E}">
        <p14:creationId xmlns:p14="http://schemas.microsoft.com/office/powerpoint/2010/main" val="154648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What is your primary interest in using General Equivalent Maps?</a:t>
            </a:r>
          </a:p>
          <a:p>
            <a:pPr marL="1314450" lvl="2" indent="-514350">
              <a:buFont typeface="+mj-lt"/>
              <a:buAutoNum type="alphaUcPeriod"/>
            </a:pPr>
            <a:r>
              <a:rPr lang="en-US" sz="3600" dirty="0" smtClean="0"/>
              <a:t>Gain familiarity with ICD10</a:t>
            </a:r>
          </a:p>
          <a:p>
            <a:pPr marL="1314450" lvl="2" indent="-514350">
              <a:buFont typeface="+mj-lt"/>
              <a:buAutoNum type="alphaUcPeriod"/>
            </a:pPr>
            <a:r>
              <a:rPr lang="en-US" sz="3600" dirty="0" smtClean="0"/>
              <a:t>Minimize learning impact of ICD10</a:t>
            </a:r>
          </a:p>
          <a:p>
            <a:pPr marL="1314450" lvl="2" indent="-514350">
              <a:buFont typeface="+mj-lt"/>
              <a:buAutoNum type="alphaUcPeriod"/>
            </a:pPr>
            <a:r>
              <a:rPr lang="en-US" sz="3600" dirty="0" smtClean="0"/>
              <a:t>Comparison of ICD9 and ICD10 data</a:t>
            </a:r>
          </a:p>
          <a:p>
            <a:pPr marL="1314450" lvl="2" indent="-514350">
              <a:buFont typeface="+mj-lt"/>
              <a:buAutoNum type="alphaUcPeriod"/>
            </a:pPr>
            <a:r>
              <a:rPr lang="en-US" sz="3600" dirty="0" smtClean="0"/>
              <a:t>Use as an additional reference tool for ICD10</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154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2057400" y="228600"/>
            <a:ext cx="6934200" cy="5105400"/>
          </a:xfrm>
        </p:spPr>
        <p:txBody>
          <a:bodyPr>
            <a:normAutofit fontScale="92500" lnSpcReduction="10000"/>
          </a:bodyPr>
          <a:lstStyle/>
          <a:p>
            <a:pPr marL="0" indent="0">
              <a:buClr>
                <a:srgbClr val="0000FF"/>
              </a:buClr>
              <a:buNone/>
            </a:pPr>
            <a:r>
              <a:rPr lang="en-US" sz="4400" b="1" dirty="0" smtClean="0"/>
              <a:t>	Scenario</a:t>
            </a:r>
          </a:p>
          <a:p>
            <a:pPr marL="0" indent="0">
              <a:buClr>
                <a:srgbClr val="0000FF"/>
              </a:buClr>
              <a:buNone/>
            </a:pPr>
            <a:endParaRPr lang="en-US" sz="1600" dirty="0" smtClean="0"/>
          </a:p>
          <a:p>
            <a:pPr marL="0" indent="0">
              <a:buClr>
                <a:srgbClr val="0000FF"/>
              </a:buClr>
              <a:buNone/>
            </a:pPr>
            <a:r>
              <a:rPr lang="en-US" sz="2800" i="1" dirty="0" smtClean="0"/>
              <a:t>in a combination entry, a collection of codes from the target system containing the necessary codes that combined as directed will satisfy the equivalent meaning of a code in the source system </a:t>
            </a:r>
          </a:p>
          <a:p>
            <a:pPr marL="0" indent="0">
              <a:buClr>
                <a:srgbClr val="0000FF"/>
              </a:buClr>
              <a:buNone/>
            </a:pPr>
            <a:endParaRPr lang="en-US" sz="1400" dirty="0" smtClean="0"/>
          </a:p>
          <a:p>
            <a:pPr marL="0" indent="0">
              <a:buClr>
                <a:srgbClr val="0000FF"/>
              </a:buClr>
              <a:buNone/>
            </a:pPr>
            <a:r>
              <a:rPr lang="en-US" sz="4400" b="1" dirty="0" smtClean="0"/>
              <a:t>	Choice </a:t>
            </a:r>
            <a:r>
              <a:rPr lang="en-US" sz="4400" b="1" dirty="0"/>
              <a:t>L</a:t>
            </a:r>
            <a:r>
              <a:rPr lang="en-US" sz="4400" b="1" dirty="0" smtClean="0"/>
              <a:t>ist</a:t>
            </a:r>
          </a:p>
          <a:p>
            <a:pPr marL="0" indent="0">
              <a:buClr>
                <a:srgbClr val="0000FF"/>
              </a:buClr>
              <a:buNone/>
            </a:pPr>
            <a:endParaRPr lang="en-US" sz="1600" dirty="0" smtClean="0"/>
          </a:p>
          <a:p>
            <a:pPr marL="0" indent="0">
              <a:buClr>
                <a:srgbClr val="0000FF"/>
              </a:buClr>
              <a:buNone/>
            </a:pPr>
            <a:r>
              <a:rPr lang="en-US" sz="2800" i="1" dirty="0" smtClean="0"/>
              <a:t>in a combination entry, a list of one or more codes in the target system from which one code must be chosen to satisfy the equivalent meaning of a code in the source system</a:t>
            </a:r>
          </a:p>
          <a:p>
            <a:endParaRPr lang="en-US" sz="2800" i="1" dirty="0" smtClean="0"/>
          </a:p>
        </p:txBody>
      </p:sp>
      <p:pic>
        <p:nvPicPr>
          <p:cNvPr id="10242" name="Picture 2" descr="red flag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0653">
            <a:off x="2168771" y="2757814"/>
            <a:ext cx="818739" cy="118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descr="red box containing Combination Flags"/>
          <p:cNvSpPr/>
          <p:nvPr/>
        </p:nvSpPr>
        <p:spPr>
          <a:xfrm>
            <a:off x="0" y="0"/>
            <a:ext cx="1828800" cy="6858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9" name="Picture 2" descr="red flag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0653">
            <a:off x="2168772" y="90814"/>
            <a:ext cx="818739" cy="118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itle 1"/>
          <p:cNvSpPr>
            <a:spLocks noGrp="1"/>
          </p:cNvSpPr>
          <p:nvPr>
            <p:ph type="title"/>
          </p:nvPr>
        </p:nvSpPr>
        <p:spPr>
          <a:xfrm rot="16200000">
            <a:off x="-2514600" y="2971800"/>
            <a:ext cx="6858000" cy="914400"/>
          </a:xfrm>
        </p:spPr>
        <p:txBody>
          <a:bodyPr>
            <a:normAutofit fontScale="90000"/>
          </a:bodyPr>
          <a:lstStyle/>
          <a:p>
            <a:r>
              <a:rPr lang="en-US" sz="6000" b="1" dirty="0" smtClean="0">
                <a:solidFill>
                  <a:schemeClr val="bg1"/>
                </a:solidFill>
              </a:rPr>
              <a:t>Combination Flags</a:t>
            </a:r>
          </a:p>
        </p:txBody>
      </p:sp>
    </p:spTree>
    <p:extLst>
      <p:ext uri="{BB962C8B-B14F-4D97-AF65-F5344CB8AC3E}">
        <p14:creationId xmlns:p14="http://schemas.microsoft.com/office/powerpoint/2010/main" val="2361874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21998423"/>
              </p:ext>
            </p:extLst>
          </p:nvPr>
        </p:nvGraphicFramePr>
        <p:xfrm>
          <a:off x="-993697" y="1066800"/>
          <a:ext cx="10137697"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descr="Excel export of GEM text file"/>
          <p:cNvGraphicFramePr>
            <a:graphicFrameLocks/>
          </p:cNvGraphicFramePr>
          <p:nvPr>
            <p:extLst>
              <p:ext uri="{D42A27DB-BD31-4B8C-83A1-F6EECF244321}">
                <p14:modId xmlns:p14="http://schemas.microsoft.com/office/powerpoint/2010/main" val="2362469692"/>
              </p:ext>
            </p:extLst>
          </p:nvPr>
        </p:nvGraphicFramePr>
        <p:xfrm>
          <a:off x="-15240" y="5862"/>
          <a:ext cx="9136632" cy="2323953"/>
        </p:xfrm>
        <a:graphic>
          <a:graphicData uri="http://schemas.openxmlformats.org/drawingml/2006/table">
            <a:tbl>
              <a:tblPr firstRow="1" bandRow="1">
                <a:tableStyleId>{5C22544A-7EE6-4342-B048-85BDC9FD1C3A}</a:tableStyleId>
              </a:tblPr>
              <a:tblGrid>
                <a:gridCol w="3168292"/>
                <a:gridCol w="2534633"/>
                <a:gridCol w="691264"/>
                <a:gridCol w="691264"/>
                <a:gridCol w="668655"/>
                <a:gridCol w="620523"/>
                <a:gridCol w="762001"/>
              </a:tblGrid>
              <a:tr h="832338">
                <a:tc>
                  <a:txBody>
                    <a:bodyPr/>
                    <a:lstStyle/>
                    <a:p>
                      <a:r>
                        <a:rPr lang="en-US" sz="3200" dirty="0" smtClean="0"/>
                        <a:t>Source</a:t>
                      </a:r>
                      <a:endParaRPr lang="en-US" sz="3200" dirty="0"/>
                    </a:p>
                  </a:txBody>
                  <a:tcPr/>
                </a:tc>
                <a:tc>
                  <a:txBody>
                    <a:bodyPr/>
                    <a:lstStyle/>
                    <a:p>
                      <a:r>
                        <a:rPr lang="en-US" sz="3200" dirty="0" smtClean="0"/>
                        <a:t>Target</a:t>
                      </a:r>
                      <a:endParaRPr lang="en-US" sz="3200" dirty="0"/>
                    </a:p>
                  </a:txBody>
                  <a:tcPr/>
                </a:tc>
                <a:tc>
                  <a:txBody>
                    <a:bodyPr/>
                    <a:lstStyle/>
                    <a:p>
                      <a:r>
                        <a:rPr lang="en-US" sz="3200" dirty="0" smtClean="0"/>
                        <a:t>F1</a:t>
                      </a:r>
                      <a:endParaRPr lang="en-US" sz="3200" dirty="0"/>
                    </a:p>
                  </a:txBody>
                  <a:tcPr/>
                </a:tc>
                <a:tc>
                  <a:txBody>
                    <a:bodyPr/>
                    <a:lstStyle/>
                    <a:p>
                      <a:r>
                        <a:rPr lang="en-US" sz="3200" dirty="0" smtClean="0"/>
                        <a:t>F2</a:t>
                      </a:r>
                      <a:endParaRPr lang="en-US" sz="3200" dirty="0"/>
                    </a:p>
                  </a:txBody>
                  <a:tcPr/>
                </a:tc>
                <a:tc>
                  <a:txBody>
                    <a:bodyPr/>
                    <a:lstStyle/>
                    <a:p>
                      <a:r>
                        <a:rPr lang="en-US" sz="3200" dirty="0" smtClean="0"/>
                        <a:t>F3</a:t>
                      </a:r>
                      <a:endParaRPr lang="en-US" sz="3200" dirty="0"/>
                    </a:p>
                  </a:txBody>
                  <a:tcPr/>
                </a:tc>
                <a:tc>
                  <a:txBody>
                    <a:bodyPr/>
                    <a:lstStyle/>
                    <a:p>
                      <a:r>
                        <a:rPr lang="en-US" sz="3200" dirty="0" smtClean="0"/>
                        <a:t>F4</a:t>
                      </a:r>
                      <a:endParaRPr lang="en-US" sz="3200" dirty="0"/>
                    </a:p>
                  </a:txBody>
                  <a:tcPr/>
                </a:tc>
                <a:tc>
                  <a:txBody>
                    <a:bodyPr/>
                    <a:lstStyle/>
                    <a:p>
                      <a:r>
                        <a:rPr lang="en-US" sz="3200" dirty="0" smtClean="0"/>
                        <a:t>F5</a:t>
                      </a:r>
                      <a:endParaRPr lang="en-US" sz="3200" dirty="0"/>
                    </a:p>
                  </a:txBody>
                  <a:tcPr/>
                </a:tc>
              </a:tr>
              <a:tr h="386979">
                <a:tc>
                  <a:txBody>
                    <a:bodyPr/>
                    <a:lstStyle/>
                    <a:p>
                      <a:pPr algn="l" fontAlgn="b"/>
                      <a:r>
                        <a:rPr lang="en-US" sz="3200" u="none" strike="noStrike" dirty="0"/>
                        <a:t>E10311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25051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0</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r>
              <a:tr h="386979">
                <a:tc>
                  <a:txBody>
                    <a:bodyPr/>
                    <a:lstStyle/>
                    <a:p>
                      <a:pPr algn="l" fontAlgn="b"/>
                      <a:r>
                        <a:rPr lang="en-US" sz="3200" u="none" strike="noStrike" dirty="0"/>
                        <a:t>E10311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36201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0</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2</a:t>
                      </a:r>
                      <a:endParaRPr lang="en-US" sz="3200" b="0" i="0" u="none" strike="noStrike" dirty="0">
                        <a:solidFill>
                          <a:srgbClr val="000000"/>
                        </a:solidFill>
                        <a:latin typeface="Calibri"/>
                      </a:endParaRPr>
                    </a:p>
                  </a:txBody>
                  <a:tcPr marL="9525" marR="9525" marT="9525" marB="0" anchor="b"/>
                </a:tc>
              </a:tr>
              <a:tr h="386979">
                <a:tc>
                  <a:txBody>
                    <a:bodyPr/>
                    <a:lstStyle/>
                    <a:p>
                      <a:pPr algn="l" fontAlgn="b"/>
                      <a:r>
                        <a:rPr lang="en-US" sz="3200" u="none" strike="noStrike" dirty="0"/>
                        <a:t>E10311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36207</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0</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1</a:t>
                      </a:r>
                      <a:endParaRPr lang="en-US" sz="3200" b="0" i="0" u="none" strike="noStrike" dirty="0">
                        <a:solidFill>
                          <a:srgbClr val="000000"/>
                        </a:solidFill>
                        <a:latin typeface="Calibri"/>
                      </a:endParaRPr>
                    </a:p>
                  </a:txBody>
                  <a:tcPr marL="9525" marR="9525" marT="9525" marB="0" anchor="b"/>
                </a:tc>
                <a:tc>
                  <a:txBody>
                    <a:bodyPr/>
                    <a:lstStyle/>
                    <a:p>
                      <a:pPr algn="l" fontAlgn="b"/>
                      <a:r>
                        <a:rPr lang="en-US" sz="3200" u="none" strike="noStrike" dirty="0"/>
                        <a:t>3</a:t>
                      </a:r>
                      <a:endParaRPr lang="en-US" sz="3200" b="0" i="0" u="none" strike="noStrike" dirty="0">
                        <a:solidFill>
                          <a:srgbClr val="000000"/>
                        </a:solidFill>
                        <a:latin typeface="Calibri"/>
                      </a:endParaRPr>
                    </a:p>
                  </a:txBody>
                  <a:tcPr marL="9525" marR="9525" marT="9525" marB="0" anchor="b"/>
                </a:tc>
              </a:tr>
            </a:tbl>
          </a:graphicData>
        </a:graphic>
      </p:graphicFrame>
      <p:sp>
        <p:nvSpPr>
          <p:cNvPr id="9" name="Oval 8" descr="transparent red oval"/>
          <p:cNvSpPr/>
          <p:nvPr/>
        </p:nvSpPr>
        <p:spPr>
          <a:xfrm>
            <a:off x="6781800" y="838200"/>
            <a:ext cx="2209800" cy="1447800"/>
          </a:xfrm>
          <a:prstGeom prst="ellipse">
            <a:avLst/>
          </a:prstGeom>
          <a:solidFill>
            <a:srgbClr val="FF0000">
              <a:alpha val="38039"/>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Rectangle 9" descr="red box with text F3"/>
          <p:cNvSpPr/>
          <p:nvPr/>
        </p:nvSpPr>
        <p:spPr>
          <a:xfrm>
            <a:off x="7086600" y="0"/>
            <a:ext cx="715108"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1"/>
                </a:solidFill>
              </a:rPr>
              <a:t>F3</a:t>
            </a:r>
            <a:endParaRPr lang="en-US" sz="3200" dirty="0">
              <a:solidFill>
                <a:schemeClr val="bg1"/>
              </a:solidFill>
            </a:endParaRPr>
          </a:p>
        </p:txBody>
      </p:sp>
    </p:spTree>
    <p:extLst>
      <p:ext uri="{BB962C8B-B14F-4D97-AF65-F5344CB8AC3E}">
        <p14:creationId xmlns:p14="http://schemas.microsoft.com/office/powerpoint/2010/main" val="3269116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52615788"/>
              </p:ext>
            </p:extLst>
          </p:nvPr>
        </p:nvGraphicFramePr>
        <p:xfrm>
          <a:off x="-762000" y="990600"/>
          <a:ext cx="10591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8" name="Title 1"/>
          <p:cNvSpPr>
            <a:spLocks noGrp="1"/>
          </p:cNvSpPr>
          <p:nvPr>
            <p:ph type="title"/>
          </p:nvPr>
        </p:nvSpPr>
        <p:spPr>
          <a:xfrm>
            <a:off x="0" y="-11723"/>
            <a:ext cx="9144000" cy="1143000"/>
          </a:xfrm>
        </p:spPr>
        <p:txBody>
          <a:bodyPr/>
          <a:lstStyle/>
          <a:p>
            <a:r>
              <a:rPr lang="en-US" b="1" dirty="0" smtClean="0">
                <a:solidFill>
                  <a:schemeClr val="bg1"/>
                </a:solidFill>
              </a:rPr>
              <a:t>GEMS in 3 Easy Steps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pink box with text I9 GEM vs. I10 GEM&#10;"/>
          <p:cNvSpPr/>
          <p:nvPr/>
        </p:nvSpPr>
        <p:spPr>
          <a:xfrm>
            <a:off x="3192194" y="3048000"/>
            <a:ext cx="2971800" cy="2819400"/>
          </a:xfrm>
          <a:prstGeom prst="rect">
            <a:avLst/>
          </a:prstGeom>
          <a:solidFill>
            <a:srgbClr val="FF0000">
              <a:alpha val="43922"/>
            </a:srgb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dirty="0">
                <a:solidFill>
                  <a:schemeClr val="tx1"/>
                </a:solidFill>
              </a:rPr>
              <a:t>I9 GEM</a:t>
            </a:r>
          </a:p>
          <a:p>
            <a:pPr algn="ctr"/>
            <a:r>
              <a:rPr lang="en-US" sz="4800" dirty="0">
                <a:solidFill>
                  <a:schemeClr val="tx1"/>
                </a:solidFill>
              </a:rPr>
              <a:t>vs. </a:t>
            </a:r>
          </a:p>
          <a:p>
            <a:pPr algn="ctr"/>
            <a:r>
              <a:rPr lang="en-US" sz="4800" dirty="0">
                <a:solidFill>
                  <a:schemeClr val="tx1"/>
                </a:solidFill>
              </a:rPr>
              <a:t>I10 GEM</a:t>
            </a:r>
          </a:p>
        </p:txBody>
      </p:sp>
      <p:grpSp>
        <p:nvGrpSpPr>
          <p:cNvPr id="6" name="Group 5" descr="red arrow with text extract"/>
          <p:cNvGrpSpPr/>
          <p:nvPr/>
        </p:nvGrpSpPr>
        <p:grpSpPr>
          <a:xfrm>
            <a:off x="274321" y="76200"/>
            <a:ext cx="7105650" cy="1719098"/>
            <a:chOff x="1066794" y="77"/>
            <a:chExt cx="4297746" cy="1719098"/>
          </a:xfrm>
          <a:scene3d>
            <a:camera prst="orthographicFront"/>
            <a:lightRig rig="flat" dir="t"/>
          </a:scene3d>
        </p:grpSpPr>
        <p:sp>
          <p:nvSpPr>
            <p:cNvPr id="10" name="Chevron 9"/>
            <p:cNvSpPr/>
            <p:nvPr/>
          </p:nvSpPr>
          <p:spPr>
            <a:xfrm>
              <a:off x="1066794" y="77"/>
              <a:ext cx="4297746" cy="1719098"/>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Chevron 4"/>
            <p:cNvSpPr/>
            <p:nvPr/>
          </p:nvSpPr>
          <p:spPr>
            <a:xfrm>
              <a:off x="1926343" y="77"/>
              <a:ext cx="2578648" cy="17190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kern="1200" dirty="0" smtClean="0"/>
                <a:t>1: Extract</a:t>
              </a:r>
              <a:endParaRPr lang="en-US" sz="6500" kern="1200" dirty="0"/>
            </a:p>
          </p:txBody>
        </p:sp>
      </p:grpSp>
    </p:spTree>
    <p:extLst>
      <p:ext uri="{BB962C8B-B14F-4D97-AF65-F5344CB8AC3E}">
        <p14:creationId xmlns:p14="http://schemas.microsoft.com/office/powerpoint/2010/main" val="3182415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red fla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514">
            <a:off x="3827146" y="3048000"/>
            <a:ext cx="2131696" cy="28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descr="&#10;"/>
          <p:cNvSpPr>
            <a:spLocks noGrp="1"/>
          </p:cNvSpPr>
          <p:nvPr>
            <p:ph idx="1"/>
          </p:nvPr>
        </p:nvSpPr>
        <p:spPr>
          <a:xfrm>
            <a:off x="457200" y="1951037"/>
            <a:ext cx="8229600" cy="4525963"/>
          </a:xfrm>
        </p:spPr>
        <p:txBody>
          <a:bodyPr>
            <a:normAutofit/>
          </a:bodyPr>
          <a:lstStyle/>
          <a:p>
            <a:r>
              <a:rPr lang="en-US" sz="4400" dirty="0" smtClean="0"/>
              <a:t>Review Flags</a:t>
            </a:r>
            <a:endParaRPr lang="en-US" sz="4400" dirty="0"/>
          </a:p>
        </p:txBody>
      </p:sp>
      <p:grpSp>
        <p:nvGrpSpPr>
          <p:cNvPr id="11" name="Group 10" descr="green arrow with text analyze"/>
          <p:cNvGrpSpPr/>
          <p:nvPr/>
        </p:nvGrpSpPr>
        <p:grpSpPr>
          <a:xfrm>
            <a:off x="274321" y="33502"/>
            <a:ext cx="7105650" cy="1719098"/>
            <a:chOff x="1066794" y="77"/>
            <a:chExt cx="4297746" cy="1719098"/>
          </a:xfrm>
          <a:scene3d>
            <a:camera prst="orthographicFront"/>
            <a:lightRig rig="flat" dir="t"/>
          </a:scene3d>
        </p:grpSpPr>
        <p:sp>
          <p:nvSpPr>
            <p:cNvPr id="12" name="Chevron 11"/>
            <p:cNvSpPr/>
            <p:nvPr/>
          </p:nvSpPr>
          <p:spPr>
            <a:xfrm>
              <a:off x="1066794" y="77"/>
              <a:ext cx="4297746" cy="1719098"/>
            </a:xfrm>
            <a:prstGeom prst="chevron">
              <a:avLst/>
            </a:prstGeom>
          </p:spPr>
          <p:style>
            <a:lnRef idx="0">
              <a:schemeClr val="accent3"/>
            </a:lnRef>
            <a:fillRef idx="3">
              <a:schemeClr val="accent3"/>
            </a:fillRef>
            <a:effectRef idx="3">
              <a:schemeClr val="accent3"/>
            </a:effectRef>
            <a:fontRef idx="minor">
              <a:schemeClr val="lt1"/>
            </a:fontRef>
          </p:style>
        </p:sp>
        <p:sp>
          <p:nvSpPr>
            <p:cNvPr id="13" name="Chevron 4"/>
            <p:cNvSpPr/>
            <p:nvPr/>
          </p:nvSpPr>
          <p:spPr>
            <a:xfrm>
              <a:off x="1926343" y="77"/>
              <a:ext cx="2578648" cy="17190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dirty="0"/>
                <a:t>2</a:t>
              </a:r>
              <a:r>
                <a:rPr lang="en-US" sz="6500" kern="1200" dirty="0" smtClean="0"/>
                <a:t>: Analyze</a:t>
              </a:r>
              <a:endParaRPr lang="en-US" sz="6500" kern="1200" dirty="0"/>
            </a:p>
          </p:txBody>
        </p:sp>
      </p:grpSp>
    </p:spTree>
    <p:extLst>
      <p:ext uri="{BB962C8B-B14F-4D97-AF65-F5344CB8AC3E}">
        <p14:creationId xmlns:p14="http://schemas.microsoft.com/office/powerpoint/2010/main" val="3357862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724400"/>
            <a:ext cx="8001000" cy="461665"/>
          </a:xfrm>
          <a:prstGeom prst="rect">
            <a:avLst/>
          </a:prstGeom>
          <a:noFill/>
        </p:spPr>
        <p:txBody>
          <a:bodyPr wrap="square" rtlCol="0">
            <a:spAutoFit/>
          </a:bodyPr>
          <a:lstStyle/>
          <a:p>
            <a:endParaRPr lang="en-US" dirty="0"/>
          </a:p>
        </p:txBody>
      </p:sp>
      <p:pic>
        <p:nvPicPr>
          <p:cNvPr id="1026" name="Picture 2" descr="cartoon of man with feather dust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6002" y="2255520"/>
            <a:ext cx="7645867"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descr="purple arrow with text Refine"/>
          <p:cNvGrpSpPr/>
          <p:nvPr/>
        </p:nvGrpSpPr>
        <p:grpSpPr>
          <a:xfrm>
            <a:off x="274321" y="152400"/>
            <a:ext cx="7105650" cy="1719098"/>
            <a:chOff x="1066794" y="77"/>
            <a:chExt cx="4297746" cy="1719098"/>
          </a:xfrm>
          <a:scene3d>
            <a:camera prst="orthographicFront"/>
            <a:lightRig rig="flat" dir="t"/>
          </a:scene3d>
        </p:grpSpPr>
        <p:sp>
          <p:nvSpPr>
            <p:cNvPr id="6" name="Chevron 5"/>
            <p:cNvSpPr/>
            <p:nvPr/>
          </p:nvSpPr>
          <p:spPr>
            <a:xfrm>
              <a:off x="1066794" y="77"/>
              <a:ext cx="4297746" cy="1719098"/>
            </a:xfrm>
            <a:prstGeom prst="chevron">
              <a:avLst/>
            </a:prstGeom>
          </p:spPr>
          <p:style>
            <a:lnRef idx="0">
              <a:schemeClr val="accent4"/>
            </a:lnRef>
            <a:fillRef idx="3">
              <a:schemeClr val="accent4"/>
            </a:fillRef>
            <a:effectRef idx="3">
              <a:schemeClr val="accent4"/>
            </a:effectRef>
            <a:fontRef idx="minor">
              <a:schemeClr val="lt1"/>
            </a:fontRef>
          </p:style>
        </p:sp>
        <p:sp>
          <p:nvSpPr>
            <p:cNvPr id="7" name="Chevron 4"/>
            <p:cNvSpPr/>
            <p:nvPr/>
          </p:nvSpPr>
          <p:spPr>
            <a:xfrm>
              <a:off x="1926343" y="77"/>
              <a:ext cx="2578648" cy="17190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0" tIns="41275" rIns="0" bIns="41275" numCol="1" spcCol="1270" anchor="ctr" anchorCtr="0">
              <a:noAutofit/>
            </a:bodyPr>
            <a:lstStyle/>
            <a:p>
              <a:pPr lvl="0" algn="ctr" defTabSz="2889250" rtl="0">
                <a:lnSpc>
                  <a:spcPct val="90000"/>
                </a:lnSpc>
                <a:spcBef>
                  <a:spcPct val="0"/>
                </a:spcBef>
                <a:spcAft>
                  <a:spcPct val="35000"/>
                </a:spcAft>
              </a:pPr>
              <a:r>
                <a:rPr lang="en-US" sz="6500" dirty="0" smtClean="0"/>
                <a:t>3</a:t>
              </a:r>
              <a:r>
                <a:rPr lang="en-US" sz="6500" kern="1200" dirty="0" smtClean="0"/>
                <a:t>: Refine</a:t>
              </a:r>
              <a:endParaRPr lang="en-US" sz="6500" kern="1200" dirty="0"/>
            </a:p>
          </p:txBody>
        </p:sp>
      </p:grpSp>
    </p:spTree>
    <p:extLst>
      <p:ext uri="{BB962C8B-B14F-4D97-AF65-F5344CB8AC3E}">
        <p14:creationId xmlns:p14="http://schemas.microsoft.com/office/powerpoint/2010/main" val="3357862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Excel export of GEM text file"/>
          <p:cNvGraphicFramePr>
            <a:graphicFrameLocks noGrp="1"/>
          </p:cNvGraphicFramePr>
          <p:nvPr>
            <p:extLst>
              <p:ext uri="{D42A27DB-BD31-4B8C-83A1-F6EECF244321}">
                <p14:modId xmlns:p14="http://schemas.microsoft.com/office/powerpoint/2010/main" val="2812633891"/>
              </p:ext>
            </p:extLst>
          </p:nvPr>
        </p:nvGraphicFramePr>
        <p:xfrm>
          <a:off x="3505199" y="3086100"/>
          <a:ext cx="5410198" cy="3695700"/>
        </p:xfrm>
        <a:graphic>
          <a:graphicData uri="http://schemas.openxmlformats.org/drawingml/2006/table">
            <a:tbl>
              <a:tblPr>
                <a:tableStyleId>{00A15C55-8517-42AA-B614-E9B94910E393}</a:tableStyleId>
              </a:tblPr>
              <a:tblGrid>
                <a:gridCol w="1326028"/>
                <a:gridCol w="1521445"/>
                <a:gridCol w="522037"/>
                <a:gridCol w="522037"/>
                <a:gridCol w="522037"/>
                <a:gridCol w="522037"/>
                <a:gridCol w="474577"/>
              </a:tblGrid>
              <a:tr h="739140">
                <a:tc>
                  <a:txBody>
                    <a:bodyPr/>
                    <a:lstStyle/>
                    <a:p>
                      <a:pPr algn="l" fontAlgn="b"/>
                      <a:r>
                        <a:rPr lang="en-US" sz="2800" u="none" strike="noStrike" dirty="0">
                          <a:solidFill>
                            <a:schemeClr val="bg1"/>
                          </a:solidFill>
                          <a:effectLst/>
                        </a:rPr>
                        <a:t>Source</a:t>
                      </a:r>
                      <a:endParaRPr lang="en-US" sz="2800" b="0" i="0" u="none" strike="noStrike" dirty="0">
                        <a:solidFill>
                          <a:schemeClr val="bg1"/>
                        </a:solidFill>
                        <a:effectLst/>
                        <a:latin typeface="Calibri"/>
                      </a:endParaRPr>
                    </a:p>
                  </a:txBody>
                  <a:tcPr marL="9525" marR="9525" marT="9525" marB="0" anchor="b">
                    <a:solidFill>
                      <a:srgbClr val="7030A0"/>
                    </a:solidFill>
                  </a:tcPr>
                </a:tc>
                <a:tc>
                  <a:txBody>
                    <a:bodyPr/>
                    <a:lstStyle/>
                    <a:p>
                      <a:pPr algn="l" fontAlgn="b"/>
                      <a:r>
                        <a:rPr lang="en-US" sz="2800" u="none" strike="noStrike" dirty="0">
                          <a:solidFill>
                            <a:schemeClr val="bg1"/>
                          </a:solidFill>
                          <a:effectLst/>
                        </a:rPr>
                        <a:t>Target</a:t>
                      </a:r>
                      <a:endParaRPr lang="en-US" sz="2800" b="0" i="0" u="none" strike="noStrike" dirty="0">
                        <a:solidFill>
                          <a:schemeClr val="bg1"/>
                        </a:solidFill>
                        <a:effectLst/>
                        <a:latin typeface="Calibri"/>
                      </a:endParaRPr>
                    </a:p>
                  </a:txBody>
                  <a:tcPr marL="9525" marR="9525" marT="9525" marB="0" anchor="b">
                    <a:solidFill>
                      <a:srgbClr val="7030A0"/>
                    </a:solidFill>
                  </a:tcPr>
                </a:tc>
                <a:tc>
                  <a:txBody>
                    <a:bodyPr/>
                    <a:lstStyle/>
                    <a:p>
                      <a:pPr algn="l" fontAlgn="b"/>
                      <a:r>
                        <a:rPr lang="en-US" sz="2800" u="none" strike="noStrike" dirty="0">
                          <a:solidFill>
                            <a:schemeClr val="bg1"/>
                          </a:solidFill>
                          <a:effectLst/>
                        </a:rPr>
                        <a:t>F1</a:t>
                      </a:r>
                      <a:endParaRPr lang="en-US" sz="2800" b="0" i="0" u="none" strike="noStrike" dirty="0">
                        <a:solidFill>
                          <a:schemeClr val="bg1"/>
                        </a:solidFill>
                        <a:effectLst/>
                        <a:latin typeface="Calibri"/>
                      </a:endParaRPr>
                    </a:p>
                  </a:txBody>
                  <a:tcPr marL="9525" marR="9525" marT="9525" marB="0" anchor="b">
                    <a:solidFill>
                      <a:srgbClr val="7030A0"/>
                    </a:solidFill>
                  </a:tcPr>
                </a:tc>
                <a:tc>
                  <a:txBody>
                    <a:bodyPr/>
                    <a:lstStyle/>
                    <a:p>
                      <a:pPr algn="l" fontAlgn="b"/>
                      <a:r>
                        <a:rPr lang="en-US" sz="2800" u="none" strike="noStrike" dirty="0">
                          <a:solidFill>
                            <a:schemeClr val="bg1"/>
                          </a:solidFill>
                          <a:effectLst/>
                        </a:rPr>
                        <a:t>F2</a:t>
                      </a:r>
                      <a:endParaRPr lang="en-US" sz="2800" b="0" i="0" u="none" strike="noStrike" dirty="0">
                        <a:solidFill>
                          <a:schemeClr val="bg1"/>
                        </a:solidFill>
                        <a:effectLst/>
                        <a:latin typeface="Calibri"/>
                      </a:endParaRPr>
                    </a:p>
                  </a:txBody>
                  <a:tcPr marL="9525" marR="9525" marT="9525" marB="0" anchor="b">
                    <a:solidFill>
                      <a:srgbClr val="7030A0"/>
                    </a:solidFill>
                  </a:tcPr>
                </a:tc>
                <a:tc>
                  <a:txBody>
                    <a:bodyPr/>
                    <a:lstStyle/>
                    <a:p>
                      <a:pPr algn="l" fontAlgn="b"/>
                      <a:r>
                        <a:rPr lang="en-US" sz="2800" u="none" strike="noStrike" dirty="0">
                          <a:solidFill>
                            <a:schemeClr val="bg1"/>
                          </a:solidFill>
                          <a:effectLst/>
                        </a:rPr>
                        <a:t>F3</a:t>
                      </a:r>
                      <a:endParaRPr lang="en-US" sz="2800" b="0" i="0" u="none" strike="noStrike" dirty="0">
                        <a:solidFill>
                          <a:schemeClr val="bg1"/>
                        </a:solidFill>
                        <a:effectLst/>
                        <a:latin typeface="Calibri"/>
                      </a:endParaRPr>
                    </a:p>
                  </a:txBody>
                  <a:tcPr marL="9525" marR="9525" marT="9525" marB="0" anchor="b">
                    <a:solidFill>
                      <a:srgbClr val="7030A0"/>
                    </a:solidFill>
                  </a:tcPr>
                </a:tc>
                <a:tc>
                  <a:txBody>
                    <a:bodyPr/>
                    <a:lstStyle/>
                    <a:p>
                      <a:pPr algn="l" fontAlgn="b"/>
                      <a:r>
                        <a:rPr lang="en-US" sz="2800" u="none" strike="noStrike" dirty="0">
                          <a:solidFill>
                            <a:schemeClr val="bg1"/>
                          </a:solidFill>
                          <a:effectLst/>
                        </a:rPr>
                        <a:t>F4</a:t>
                      </a:r>
                      <a:endParaRPr lang="en-US" sz="2800" b="0" i="0" u="none" strike="noStrike" dirty="0">
                        <a:solidFill>
                          <a:schemeClr val="bg1"/>
                        </a:solidFill>
                        <a:effectLst/>
                        <a:latin typeface="Calibri"/>
                      </a:endParaRPr>
                    </a:p>
                  </a:txBody>
                  <a:tcPr marL="9525" marR="9525" marT="9525" marB="0" anchor="b">
                    <a:solidFill>
                      <a:srgbClr val="7030A0"/>
                    </a:solidFill>
                  </a:tcPr>
                </a:tc>
                <a:tc>
                  <a:txBody>
                    <a:bodyPr/>
                    <a:lstStyle/>
                    <a:p>
                      <a:pPr algn="l" fontAlgn="b"/>
                      <a:r>
                        <a:rPr lang="en-US" sz="2800" u="none" strike="noStrike" dirty="0">
                          <a:solidFill>
                            <a:schemeClr val="bg1"/>
                          </a:solidFill>
                          <a:effectLst/>
                        </a:rPr>
                        <a:t>F5</a:t>
                      </a:r>
                      <a:endParaRPr lang="en-US" sz="2800" b="0" i="0" u="none" strike="noStrike" dirty="0">
                        <a:solidFill>
                          <a:schemeClr val="bg1"/>
                        </a:solidFill>
                        <a:effectLst/>
                        <a:latin typeface="Calibri"/>
                      </a:endParaRPr>
                    </a:p>
                  </a:txBody>
                  <a:tcPr marL="9525" marR="9525" marT="9525" marB="0" anchor="b">
                    <a:solidFill>
                      <a:srgbClr val="7030A0"/>
                    </a:solidFill>
                  </a:tcPr>
                </a:tc>
              </a:tr>
              <a:tr h="739140">
                <a:tc>
                  <a:txBody>
                    <a:bodyPr/>
                    <a:lstStyle/>
                    <a:p>
                      <a:pPr algn="l" fontAlgn="b"/>
                      <a:r>
                        <a:rPr lang="en-US" sz="2800" u="none" strike="noStrike" dirty="0">
                          <a:solidFill>
                            <a:srgbClr val="7030A0"/>
                          </a:solidFill>
                          <a:effectLst/>
                        </a:rPr>
                        <a:t>8962</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S98911A</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0</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r>
              <a:tr h="739140">
                <a:tc>
                  <a:txBody>
                    <a:bodyPr/>
                    <a:lstStyle/>
                    <a:p>
                      <a:pPr algn="l" fontAlgn="b"/>
                      <a:r>
                        <a:rPr lang="en-US" sz="2800" u="none" strike="noStrike" dirty="0">
                          <a:solidFill>
                            <a:srgbClr val="7030A0"/>
                          </a:solidFill>
                          <a:effectLst/>
                        </a:rPr>
                        <a:t>8962</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S98912A</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0</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2</a:t>
                      </a:r>
                      <a:endParaRPr lang="en-US" sz="2800" b="0" i="0" u="none" strike="noStrike" dirty="0">
                        <a:solidFill>
                          <a:srgbClr val="7030A0"/>
                        </a:solidFill>
                        <a:effectLst/>
                        <a:latin typeface="Calibri"/>
                      </a:endParaRPr>
                    </a:p>
                  </a:txBody>
                  <a:tcPr marL="9525" marR="9525" marT="9525" marB="0" anchor="b"/>
                </a:tc>
              </a:tr>
              <a:tr h="739140">
                <a:tc>
                  <a:txBody>
                    <a:bodyPr/>
                    <a:lstStyle/>
                    <a:p>
                      <a:pPr algn="l" fontAlgn="b"/>
                      <a:r>
                        <a:rPr lang="en-US" sz="2800" u="none" strike="noStrike" dirty="0">
                          <a:solidFill>
                            <a:srgbClr val="7030A0"/>
                          </a:solidFill>
                          <a:effectLst/>
                        </a:rPr>
                        <a:t>8962</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S98921A</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0</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r>
              <a:tr h="739140">
                <a:tc>
                  <a:txBody>
                    <a:bodyPr/>
                    <a:lstStyle/>
                    <a:p>
                      <a:pPr algn="l" fontAlgn="b"/>
                      <a:r>
                        <a:rPr lang="en-US" sz="2800" u="none" strike="noStrike" dirty="0">
                          <a:solidFill>
                            <a:srgbClr val="7030A0"/>
                          </a:solidFill>
                          <a:effectLst/>
                        </a:rPr>
                        <a:t>8962</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S98922A</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0</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1</a:t>
                      </a:r>
                      <a:endParaRPr lang="en-US" sz="2800" b="0" i="0" u="none" strike="noStrike" dirty="0">
                        <a:solidFill>
                          <a:srgbClr val="7030A0"/>
                        </a:solidFill>
                        <a:effectLst/>
                        <a:latin typeface="Calibri"/>
                      </a:endParaRPr>
                    </a:p>
                  </a:txBody>
                  <a:tcPr marL="9525" marR="9525" marT="9525" marB="0" anchor="b"/>
                </a:tc>
                <a:tc>
                  <a:txBody>
                    <a:bodyPr/>
                    <a:lstStyle/>
                    <a:p>
                      <a:pPr algn="l" fontAlgn="b"/>
                      <a:r>
                        <a:rPr lang="en-US" sz="2800" u="none" strike="noStrike" dirty="0">
                          <a:solidFill>
                            <a:srgbClr val="7030A0"/>
                          </a:solidFill>
                          <a:effectLst/>
                        </a:rPr>
                        <a:t>2</a:t>
                      </a:r>
                      <a:endParaRPr lang="en-US" sz="2800" b="0" i="0" u="none" strike="noStrike" dirty="0">
                        <a:solidFill>
                          <a:srgbClr val="7030A0"/>
                        </a:solidFill>
                        <a:effectLst/>
                        <a:latin typeface="Calibri"/>
                      </a:endParaRPr>
                    </a:p>
                  </a:txBody>
                  <a:tcPr marL="9525" marR="9525" marT="9525" marB="0" anchor="b"/>
                </a:tc>
              </a:tr>
            </a:tbl>
          </a:graphicData>
        </a:graphic>
      </p:graphicFrame>
      <p:sp>
        <p:nvSpPr>
          <p:cNvPr id="3" name="Content Placeholder 2" descr="ICD9 codes describing traumatic amputations"/>
          <p:cNvSpPr txBox="1">
            <a:spLocks/>
          </p:cNvSpPr>
          <p:nvPr/>
        </p:nvSpPr>
        <p:spPr>
          <a:xfrm>
            <a:off x="0" y="0"/>
            <a:ext cx="9220200" cy="5257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000" dirty="0" smtClean="0"/>
              <a:t>896.2 Traumatic amputation of foot (complete) (partial), </a:t>
            </a:r>
            <a:r>
              <a:rPr lang="en-US" sz="2000" dirty="0" smtClean="0">
                <a:solidFill>
                  <a:srgbClr val="FF0000"/>
                </a:solidFill>
              </a:rPr>
              <a:t>bilateral</a:t>
            </a:r>
            <a:r>
              <a:rPr lang="en-US" sz="2000" dirty="0" smtClean="0"/>
              <a:t>, without mention of complication </a:t>
            </a:r>
          </a:p>
          <a:p>
            <a:pPr>
              <a:buFontTx/>
              <a:buNone/>
            </a:pPr>
            <a:r>
              <a:rPr lang="en-US" sz="2000" dirty="0" smtClean="0"/>
              <a:t>S98.911</a:t>
            </a:r>
            <a:r>
              <a:rPr lang="en-US" sz="2000" dirty="0" smtClean="0">
                <a:solidFill>
                  <a:srgbClr val="FF0000"/>
                </a:solidFill>
              </a:rPr>
              <a:t>A</a:t>
            </a:r>
            <a:r>
              <a:rPr lang="en-US" sz="2000" dirty="0" smtClean="0"/>
              <a:t> Complete traumatic amputation of right foot level unspecified, initial encounter </a:t>
            </a:r>
          </a:p>
          <a:p>
            <a:pPr>
              <a:buFontTx/>
              <a:buNone/>
            </a:pPr>
            <a:r>
              <a:rPr lang="en-US" sz="2000" dirty="0" smtClean="0"/>
              <a:t>S98.912</a:t>
            </a:r>
            <a:r>
              <a:rPr lang="en-US" sz="2000" dirty="0" smtClean="0">
                <a:solidFill>
                  <a:srgbClr val="FF0000"/>
                </a:solidFill>
              </a:rPr>
              <a:t>A</a:t>
            </a:r>
            <a:r>
              <a:rPr lang="en-US" sz="2000" dirty="0" smtClean="0"/>
              <a:t> Complete traumatic amputation of left </a:t>
            </a:r>
            <a:r>
              <a:rPr lang="en-US" sz="2000" dirty="0"/>
              <a:t>foot level unspecified, </a:t>
            </a:r>
            <a:r>
              <a:rPr lang="en-US" sz="2000" dirty="0" smtClean="0"/>
              <a:t>initial encounter </a:t>
            </a:r>
          </a:p>
          <a:p>
            <a:pPr>
              <a:buFontTx/>
              <a:buNone/>
            </a:pPr>
            <a:r>
              <a:rPr lang="en-US" sz="2000" dirty="0" smtClean="0"/>
              <a:t>S98.921</a:t>
            </a:r>
            <a:r>
              <a:rPr lang="en-US" sz="2000" dirty="0" smtClean="0">
                <a:solidFill>
                  <a:srgbClr val="FF0000"/>
                </a:solidFill>
              </a:rPr>
              <a:t>A</a:t>
            </a:r>
            <a:r>
              <a:rPr lang="en-US" sz="2000" dirty="0" smtClean="0"/>
              <a:t> Partial traumatic amputation of right foot </a:t>
            </a:r>
            <a:r>
              <a:rPr lang="en-US" sz="2000" dirty="0"/>
              <a:t>level </a:t>
            </a:r>
            <a:r>
              <a:rPr lang="en-US" sz="2000" dirty="0" smtClean="0"/>
              <a:t>unspecified, initial encounter </a:t>
            </a:r>
          </a:p>
          <a:p>
            <a:pPr>
              <a:buFontTx/>
              <a:buNone/>
            </a:pPr>
            <a:r>
              <a:rPr lang="en-US" sz="2000" dirty="0" smtClean="0"/>
              <a:t>S98.922</a:t>
            </a:r>
            <a:r>
              <a:rPr lang="en-US" sz="2000" dirty="0" smtClean="0">
                <a:solidFill>
                  <a:srgbClr val="FF0000"/>
                </a:solidFill>
              </a:rPr>
              <a:t>A</a:t>
            </a:r>
            <a:r>
              <a:rPr lang="en-US" sz="2000" dirty="0" smtClean="0"/>
              <a:t> Partial traumatic amputation of left foot </a:t>
            </a:r>
            <a:r>
              <a:rPr lang="en-US" sz="2000" dirty="0"/>
              <a:t>level unspecified, </a:t>
            </a:r>
            <a:r>
              <a:rPr lang="en-US" sz="2000" dirty="0" smtClean="0"/>
              <a:t>initial encounter </a:t>
            </a:r>
          </a:p>
          <a:p>
            <a:pPr>
              <a:buFontTx/>
              <a:buNone/>
            </a:pPr>
            <a:endParaRPr lang="en-US" sz="2000" dirty="0" smtClean="0"/>
          </a:p>
        </p:txBody>
      </p:sp>
      <p:sp>
        <p:nvSpPr>
          <p:cNvPr id="5" name="Right Arrow 4" descr="purple arrow with text 896.2 ONLY found in I9 GEM&#10;"/>
          <p:cNvSpPr/>
          <p:nvPr/>
        </p:nvSpPr>
        <p:spPr>
          <a:xfrm>
            <a:off x="228600" y="3505200"/>
            <a:ext cx="3200400" cy="1799492"/>
          </a:xfrm>
          <a:prstGeom prst="rightArrow">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bg1"/>
                </a:solidFill>
              </a:rPr>
              <a:t>896.2 ONLY found in I9 GEM</a:t>
            </a:r>
          </a:p>
        </p:txBody>
      </p:sp>
    </p:spTree>
    <p:extLst>
      <p:ext uri="{BB962C8B-B14F-4D97-AF65-F5344CB8AC3E}">
        <p14:creationId xmlns:p14="http://schemas.microsoft.com/office/powerpoint/2010/main" val="1135691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 of man holding STOP sign with text Don't STOP at GE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30"/>
          <a:stretch/>
        </p:blipFill>
        <p:spPr bwMode="auto">
          <a:xfrm>
            <a:off x="0" y="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descr="At GEMS"/>
          <p:cNvSpPr txBox="1"/>
          <p:nvPr/>
        </p:nvSpPr>
        <p:spPr>
          <a:xfrm>
            <a:off x="2895600" y="3616404"/>
            <a:ext cx="4038600" cy="1107996"/>
          </a:xfrm>
          <a:prstGeom prst="rect">
            <a:avLst/>
          </a:prstGeom>
          <a:noFill/>
        </p:spPr>
        <p:txBody>
          <a:bodyPr wrap="square" rtlCol="0">
            <a:spAutoFit/>
          </a:bodyPr>
          <a:lstStyle/>
          <a:p>
            <a:r>
              <a:rPr lang="en-US" sz="6600" dirty="0" smtClean="0">
                <a:solidFill>
                  <a:schemeClr val="tx1"/>
                </a:solidFill>
                <a:latin typeface="+mn-lt"/>
              </a:rPr>
              <a:t>At GEMS!</a:t>
            </a:r>
            <a:endParaRPr lang="en-US" sz="6600" dirty="0">
              <a:solidFill>
                <a:schemeClr val="tx1"/>
              </a:solidFill>
              <a:latin typeface="+mn-lt"/>
            </a:endParaRPr>
          </a:p>
        </p:txBody>
      </p:sp>
      <p:sp>
        <p:nvSpPr>
          <p:cNvPr id="2" name="TextBox 1" descr="black box with text Be Sure to Utilize Code Book &#10;&amp; Other Coding Resources&#10;"/>
          <p:cNvSpPr txBox="1"/>
          <p:nvPr/>
        </p:nvSpPr>
        <p:spPr>
          <a:xfrm>
            <a:off x="0" y="5780782"/>
            <a:ext cx="9132277"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dirty="0" smtClean="0"/>
              <a:t>Be Sure to Utilize Code Book </a:t>
            </a:r>
          </a:p>
          <a:p>
            <a:pPr algn="ctr"/>
            <a:r>
              <a:rPr lang="en-US" sz="3200" dirty="0" smtClean="0"/>
              <a:t>&amp; Other Coding Resources</a:t>
            </a:r>
            <a:endParaRPr lang="en-US" sz="3200" dirty="0"/>
          </a:p>
        </p:txBody>
      </p:sp>
    </p:spTree>
    <p:extLst>
      <p:ext uri="{BB962C8B-B14F-4D97-AF65-F5344CB8AC3E}">
        <p14:creationId xmlns:p14="http://schemas.microsoft.com/office/powerpoint/2010/main" val="369061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b="1" dirty="0"/>
              <a:t>Once you have identified the rows in the GEMs, for the source code to target code map, you can stop looking and use the translation.  </a:t>
            </a:r>
            <a:endParaRPr lang="en-US" sz="3600" dirty="0" smtClean="0"/>
          </a:p>
          <a:p>
            <a:pPr marL="1314450" lvl="2" indent="-514350">
              <a:buFont typeface="+mj-lt"/>
              <a:buAutoNum type="alphaUcPeriod"/>
            </a:pPr>
            <a:r>
              <a:rPr lang="en-US" sz="3600" dirty="0"/>
              <a:t>T</a:t>
            </a:r>
            <a:r>
              <a:rPr lang="en-US" sz="3600" dirty="0" smtClean="0"/>
              <a:t>rue</a:t>
            </a:r>
          </a:p>
          <a:p>
            <a:pPr marL="1314450" lvl="2" indent="-514350">
              <a:buFont typeface="+mj-lt"/>
              <a:buAutoNum type="alphaUcPeriod"/>
            </a:pPr>
            <a:r>
              <a:rPr lang="en-US" sz="3600" dirty="0" smtClean="0"/>
              <a:t>False</a:t>
            </a:r>
          </a:p>
          <a:p>
            <a:pPr marL="800100" lvl="2" indent="0">
              <a:buNone/>
            </a:pP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336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of cut gemston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9" r="8184" b="7212"/>
          <a:stretch/>
        </p:blipFill>
        <p:spPr bwMode="auto">
          <a:xfrm>
            <a:off x="76200" y="152400"/>
            <a:ext cx="8924873"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road sign with text RISKS AHE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632" r="99475"/>
                    </a14:imgEffect>
                  </a14:imgLayer>
                </a14:imgProps>
              </a:ext>
              <a:ext uri="{28A0092B-C50C-407E-A947-70E740481C1C}">
                <a14:useLocalDpi xmlns:a14="http://schemas.microsoft.com/office/drawing/2010/main" val="0"/>
              </a:ext>
            </a:extLst>
          </a:blip>
          <a:srcRect/>
          <a:stretch>
            <a:fillRect/>
          </a:stretch>
        </p:blipFill>
        <p:spPr bwMode="auto">
          <a:xfrm>
            <a:off x="-228600" y="0"/>
            <a:ext cx="5438775" cy="68580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822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x-ray of lower leg with broken tibia"/>
          <p:cNvPicPr>
            <a:picLocks noChangeAspect="1" noChangeArrowheads="1"/>
          </p:cNvPicPr>
          <p:nvPr/>
        </p:nvPicPr>
        <p:blipFill rotWithShape="1">
          <a:blip r:embed="rId3">
            <a:extLst>
              <a:ext uri="{28A0092B-C50C-407E-A947-70E740481C1C}">
                <a14:useLocalDpi xmlns:a14="http://schemas.microsoft.com/office/drawing/2010/main" val="0"/>
              </a:ext>
            </a:extLst>
          </a:blip>
          <a:srcRect l="13292"/>
          <a:stretch/>
        </p:blipFill>
        <p:spPr bwMode="auto">
          <a:xfrm>
            <a:off x="-242615" y="-17586"/>
            <a:ext cx="3976415" cy="68755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English&#10;I fell and broke my leg&#10;&#10;Spanish&#10;        Me caí y me rompí la pierna&#10;&#10;French&#10;Je suis tombé et cassé mon ma jambe&#10;&#10;Russian&#10;Я упал и сломал мою ногу&#10;&#10;German&#10;Ich fiel und brach mein Bein&#10;&#10;"/>
          <p:cNvSpPr/>
          <p:nvPr/>
        </p:nvSpPr>
        <p:spPr>
          <a:xfrm>
            <a:off x="2376435" y="240804"/>
            <a:ext cx="6555000" cy="6832640"/>
          </a:xfrm>
          <a:prstGeom prst="rect">
            <a:avLst/>
          </a:prstGeom>
        </p:spPr>
        <p:txBody>
          <a:bodyPr wrap="none">
            <a:spAutoFit/>
          </a:bodyPr>
          <a:lstStyle/>
          <a:p>
            <a:pPr algn="ctr"/>
            <a:r>
              <a:rPr lang="en-US" sz="3200" dirty="0">
                <a:solidFill>
                  <a:schemeClr val="bg1"/>
                </a:solidFill>
                <a:latin typeface="+mn-lt"/>
              </a:rPr>
              <a:t>English</a:t>
            </a:r>
          </a:p>
          <a:p>
            <a:pPr algn="ctr"/>
            <a:r>
              <a:rPr lang="en-US" sz="3200" b="0" dirty="0">
                <a:solidFill>
                  <a:schemeClr val="bg1"/>
                </a:solidFill>
                <a:latin typeface="+mn-lt"/>
              </a:rPr>
              <a:t>I fell and broke my </a:t>
            </a:r>
            <a:r>
              <a:rPr lang="en-US" sz="3200" b="0" dirty="0" smtClean="0">
                <a:solidFill>
                  <a:schemeClr val="bg1"/>
                </a:solidFill>
                <a:latin typeface="+mn-lt"/>
              </a:rPr>
              <a:t>leg</a:t>
            </a:r>
            <a:endParaRPr lang="en-US" sz="3200" b="0" dirty="0">
              <a:solidFill>
                <a:schemeClr val="bg1"/>
              </a:solidFill>
              <a:latin typeface="+mn-lt"/>
            </a:endParaRPr>
          </a:p>
          <a:p>
            <a:pPr algn="ctr"/>
            <a:endParaRPr lang="en-US" sz="3200" dirty="0" smtClean="0">
              <a:solidFill>
                <a:schemeClr val="bg1"/>
              </a:solidFill>
              <a:latin typeface="+mn-lt"/>
            </a:endParaRPr>
          </a:p>
          <a:p>
            <a:pPr algn="ctr"/>
            <a:r>
              <a:rPr lang="en-US" sz="3200" dirty="0" smtClean="0">
                <a:solidFill>
                  <a:schemeClr val="bg1"/>
                </a:solidFill>
                <a:latin typeface="+mn-lt"/>
              </a:rPr>
              <a:t>Spanish</a:t>
            </a:r>
          </a:p>
          <a:p>
            <a:r>
              <a:rPr lang="en-US" sz="3200" b="0" dirty="0" smtClean="0">
                <a:solidFill>
                  <a:schemeClr val="bg1"/>
                </a:solidFill>
                <a:cs typeface="ＭＳ Ｐゴシック"/>
              </a:rPr>
              <a:t>        </a:t>
            </a:r>
            <a:r>
              <a:rPr lang="es-ES" sz="3200" b="0" dirty="0">
                <a:solidFill>
                  <a:schemeClr val="bg1"/>
                </a:solidFill>
                <a:cs typeface="ＭＳ Ｐゴシック"/>
              </a:rPr>
              <a:t>Me caí y me rompí la pierna</a:t>
            </a:r>
            <a:endParaRPr lang="en-US" sz="3200" b="0" dirty="0">
              <a:solidFill>
                <a:schemeClr val="bg1"/>
              </a:solidFill>
              <a:cs typeface="ＭＳ Ｐゴシック"/>
            </a:endParaRPr>
          </a:p>
          <a:p>
            <a:pPr algn="ctr"/>
            <a:endParaRPr lang="en-US" sz="1800" b="0" dirty="0" smtClean="0">
              <a:solidFill>
                <a:schemeClr val="bg1"/>
              </a:solidFill>
              <a:latin typeface="+mn-lt"/>
            </a:endParaRPr>
          </a:p>
          <a:p>
            <a:pPr algn="ctr"/>
            <a:r>
              <a:rPr lang="en-US" sz="3200" dirty="0" smtClean="0">
                <a:solidFill>
                  <a:schemeClr val="bg1"/>
                </a:solidFill>
                <a:latin typeface="+mn-lt"/>
              </a:rPr>
              <a:t>French</a:t>
            </a:r>
          </a:p>
          <a:p>
            <a:pPr algn="ctr"/>
            <a:r>
              <a:rPr lang="en-US" sz="3200" b="0" dirty="0" smtClean="0">
                <a:solidFill>
                  <a:schemeClr val="bg1"/>
                </a:solidFill>
                <a:latin typeface="+mn-lt"/>
              </a:rPr>
              <a:t>Je </a:t>
            </a:r>
            <a:r>
              <a:rPr lang="en-US" sz="3200" b="0" dirty="0">
                <a:solidFill>
                  <a:schemeClr val="bg1"/>
                </a:solidFill>
                <a:latin typeface="+mn-lt"/>
              </a:rPr>
              <a:t>suis tombé et cassé mon </a:t>
            </a:r>
            <a:r>
              <a:rPr lang="en-US" sz="3200" b="0" dirty="0" smtClean="0">
                <a:solidFill>
                  <a:schemeClr val="bg1"/>
                </a:solidFill>
                <a:latin typeface="+mn-lt"/>
              </a:rPr>
              <a:t>ma jambe</a:t>
            </a:r>
            <a:endParaRPr lang="en-US" sz="3200" b="0" dirty="0">
              <a:solidFill>
                <a:schemeClr val="bg1"/>
              </a:solidFill>
              <a:latin typeface="+mn-lt"/>
            </a:endParaRPr>
          </a:p>
          <a:p>
            <a:pPr algn="ctr"/>
            <a:endParaRPr lang="en-US" sz="1800" b="0" dirty="0" smtClean="0">
              <a:solidFill>
                <a:schemeClr val="bg1"/>
              </a:solidFill>
              <a:latin typeface="+mn-lt"/>
            </a:endParaRPr>
          </a:p>
          <a:p>
            <a:pPr algn="ctr"/>
            <a:r>
              <a:rPr lang="en-US" sz="3200" dirty="0" smtClean="0">
                <a:solidFill>
                  <a:schemeClr val="bg1"/>
                </a:solidFill>
                <a:latin typeface="+mn-lt"/>
              </a:rPr>
              <a:t>Russian</a:t>
            </a:r>
          </a:p>
          <a:p>
            <a:pPr algn="ctr"/>
            <a:r>
              <a:rPr lang="en-US" sz="3200" dirty="0">
                <a:solidFill>
                  <a:schemeClr val="bg1"/>
                </a:solidFill>
                <a:cs typeface="ＭＳ Ｐゴシック"/>
              </a:rPr>
              <a:t>Я упал и сломал мою ногу</a:t>
            </a:r>
            <a:endParaRPr lang="en-US" sz="3200" b="0" dirty="0">
              <a:solidFill>
                <a:schemeClr val="bg1"/>
              </a:solidFill>
              <a:latin typeface="+mn-lt"/>
            </a:endParaRPr>
          </a:p>
          <a:p>
            <a:pPr algn="ctr"/>
            <a:endParaRPr lang="en-US" sz="1800" b="0" dirty="0" smtClean="0">
              <a:solidFill>
                <a:schemeClr val="bg1"/>
              </a:solidFill>
              <a:latin typeface="+mn-lt"/>
            </a:endParaRPr>
          </a:p>
          <a:p>
            <a:pPr algn="ctr"/>
            <a:r>
              <a:rPr lang="en-US" sz="3200" dirty="0" smtClean="0">
                <a:solidFill>
                  <a:schemeClr val="bg1"/>
                </a:solidFill>
                <a:latin typeface="+mn-lt"/>
              </a:rPr>
              <a:t>German</a:t>
            </a:r>
          </a:p>
          <a:p>
            <a:r>
              <a:rPr lang="en-US" sz="3200" dirty="0">
                <a:solidFill>
                  <a:schemeClr val="bg1"/>
                </a:solidFill>
                <a:cs typeface="ＭＳ Ｐゴシック"/>
              </a:rPr>
              <a:t>Ich fiel und brach mein Bein</a:t>
            </a:r>
          </a:p>
          <a:p>
            <a:pPr algn="ctr"/>
            <a:endParaRPr lang="en-US" sz="3200" b="0" dirty="0">
              <a:solidFill>
                <a:schemeClr val="bg1"/>
              </a:solidFill>
              <a:latin typeface="+mn-lt"/>
            </a:endParaRPr>
          </a:p>
        </p:txBody>
      </p:sp>
    </p:spTree>
    <p:extLst>
      <p:ext uri="{BB962C8B-B14F-4D97-AF65-F5344CB8AC3E}">
        <p14:creationId xmlns:p14="http://schemas.microsoft.com/office/powerpoint/2010/main" val="563665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reenshot of ICD-10 integrated codeboo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9" t="26299" r="46624" b="10933"/>
          <a:stretch/>
        </p:blipFill>
        <p:spPr bwMode="auto">
          <a:xfrm>
            <a:off x="76200" y="152400"/>
            <a:ext cx="447215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creen shot of 428.0 Congestive Heart failure, unspecifi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82" t="69928" r="35651" b="12766"/>
          <a:stretch/>
        </p:blipFill>
        <p:spPr bwMode="auto">
          <a:xfrm>
            <a:off x="1652955" y="3505200"/>
            <a:ext cx="7391400" cy="31494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 name="Picture 2" descr="screen shot of I50.9 Heart failure, unspecifi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05" t="68788" r="49050" b="12466"/>
          <a:stretch/>
        </p:blipFill>
        <p:spPr bwMode="auto">
          <a:xfrm>
            <a:off x="1676400" y="208273"/>
            <a:ext cx="7338850" cy="30709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6146" name="Picture 2" descr="image of magnifying gla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67896">
            <a:off x="-112399" y="2461357"/>
            <a:ext cx="3322164" cy="470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642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3200"/>
            <a:ext cx="8229600" cy="1143000"/>
          </a:xfrm>
        </p:spPr>
        <p:txBody>
          <a:bodyPr/>
          <a:lstStyle/>
          <a:p>
            <a:r>
              <a:rPr lang="en-US" dirty="0" smtClean="0"/>
              <a:t>Poll Results</a:t>
            </a:r>
            <a:endParaRPr lang="en-US" dirty="0"/>
          </a:p>
        </p:txBody>
      </p:sp>
      <p:pic>
        <p:nvPicPr>
          <p:cNvPr id="3"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28575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754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0" y="2895600"/>
            <a:ext cx="8763000" cy="5105400"/>
          </a:xfrm>
        </p:spPr>
        <p:txBody>
          <a:bodyPr/>
          <a:lstStyle/>
          <a:p>
            <a:pPr marL="0" indent="0" algn="ctr">
              <a:buClr>
                <a:srgbClr val="0000FF"/>
              </a:buClr>
              <a:buNone/>
            </a:pPr>
            <a:r>
              <a:rPr lang="en-US" dirty="0" smtClean="0"/>
              <a:t>Available on NCHS website:</a:t>
            </a:r>
          </a:p>
          <a:p>
            <a:pPr algn="ctr">
              <a:buClr>
                <a:srgbClr val="0000FF"/>
              </a:buClr>
              <a:buFontTx/>
              <a:buNone/>
            </a:pPr>
            <a:r>
              <a:rPr lang="en-US" dirty="0" smtClean="0">
                <a:hlinkClick r:id="rId3"/>
              </a:rPr>
              <a:t>http://www.cdc.gov/nchs/icd/icd10cm.htm</a:t>
            </a:r>
            <a:endParaRPr lang="en-US" dirty="0" smtClean="0"/>
          </a:p>
          <a:p>
            <a:pPr marL="0" indent="0" algn="ctr">
              <a:buClr>
                <a:srgbClr val="0000FF"/>
              </a:buClr>
              <a:buNone/>
            </a:pPr>
            <a:endParaRPr lang="en-US" dirty="0"/>
          </a:p>
          <a:p>
            <a:pPr marL="0" indent="0" algn="ctr">
              <a:buClr>
                <a:srgbClr val="0000FF"/>
              </a:buClr>
              <a:buNone/>
            </a:pPr>
            <a:r>
              <a:rPr lang="en-US" dirty="0" smtClean="0"/>
              <a:t>Also available on CMS website:</a:t>
            </a:r>
          </a:p>
          <a:p>
            <a:pPr algn="ctr">
              <a:buClr>
                <a:srgbClr val="0000FF"/>
              </a:buClr>
              <a:buFontTx/>
              <a:buNone/>
            </a:pPr>
            <a:r>
              <a:rPr lang="en-US" dirty="0" smtClean="0">
                <a:hlinkClick r:id="rId4"/>
              </a:rPr>
              <a:t>http://www.cms.gov/ICD10/11b1_2011_ICD10CM_and_GEMs.asp#TopOfPage</a:t>
            </a:r>
            <a:endParaRPr lang="en-US" dirty="0" smtClean="0"/>
          </a:p>
          <a:p>
            <a:pPr algn="ctr">
              <a:buFontTx/>
              <a:buNone/>
            </a:pPr>
            <a:endParaRPr lang="en-US" dirty="0" smtClean="0"/>
          </a:p>
          <a:p>
            <a:pPr algn="ctr"/>
            <a:endParaRPr lang="en-US" dirty="0" smtClean="0"/>
          </a:p>
          <a:p>
            <a:pPr algn="ctr"/>
            <a:endParaRPr lang="en-US" dirty="0" smtClean="0"/>
          </a:p>
        </p:txBody>
      </p:sp>
      <p:pic>
        <p:nvPicPr>
          <p:cNvPr id="4" name="Picture 2" descr="image of cut gemston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9" r="8184" b="7212"/>
          <a:stretch/>
        </p:blipFill>
        <p:spPr bwMode="auto">
          <a:xfrm>
            <a:off x="3276600" y="914401"/>
            <a:ext cx="259632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210" name="Rectangle 2"/>
          <p:cNvSpPr>
            <a:spLocks noGrp="1" noChangeArrowheads="1"/>
          </p:cNvSpPr>
          <p:nvPr>
            <p:ph type="title"/>
          </p:nvPr>
        </p:nvSpPr>
        <p:spPr>
          <a:xfrm>
            <a:off x="1676400" y="152400"/>
            <a:ext cx="5791200" cy="914400"/>
          </a:xfrm>
        </p:spPr>
        <p:txBody>
          <a:bodyPr>
            <a:normAutofit fontScale="90000"/>
          </a:bodyPr>
          <a:lstStyle/>
          <a:p>
            <a:pPr>
              <a:defRPr/>
            </a:pPr>
            <a:r>
              <a:rPr lang="en-US" sz="4800" b="1" dirty="0" smtClean="0">
                <a:solidFill>
                  <a:srgbClr val="C00000"/>
                </a:solidFill>
              </a:rPr>
              <a:t>Where Can I Find GEMs?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2" descr="screen shot of CMS ICD-10 websit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28284" b="16067"/>
          <a:stretch/>
        </p:blipFill>
        <p:spPr>
          <a:xfrm>
            <a:off x="-1" y="838200"/>
            <a:ext cx="9144001" cy="6019800"/>
          </a:xfrm>
        </p:spPr>
      </p:pic>
      <p:sp>
        <p:nvSpPr>
          <p:cNvPr id="5" name="Rectangular Callout 4" descr="orange callout box with text ICD-10-CM &amp; ICD-10-PCS  www.cms.gov/Medicare/Coding/ICD10/ &#10;"/>
          <p:cNvSpPr/>
          <p:nvPr/>
        </p:nvSpPr>
        <p:spPr>
          <a:xfrm>
            <a:off x="381000" y="3124200"/>
            <a:ext cx="3810000" cy="2819400"/>
          </a:xfrm>
          <a:prstGeom prst="wedgeRectCallout">
            <a:avLst>
              <a:gd name="adj1" fmla="val -34629"/>
              <a:gd name="adj2" fmla="val -12019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4400" dirty="0">
                <a:solidFill>
                  <a:schemeClr val="bg1"/>
                </a:solidFill>
              </a:rPr>
              <a:t>ICD-10-CM &amp; </a:t>
            </a:r>
            <a:endParaRPr lang="en-US" sz="4400" dirty="0" smtClean="0">
              <a:solidFill>
                <a:schemeClr val="bg1"/>
              </a:solidFill>
            </a:endParaRPr>
          </a:p>
          <a:p>
            <a:pPr algn="ctr">
              <a:defRPr/>
            </a:pPr>
            <a:r>
              <a:rPr lang="en-US" sz="4400" dirty="0" smtClean="0">
                <a:solidFill>
                  <a:schemeClr val="bg1"/>
                </a:solidFill>
              </a:rPr>
              <a:t>ICD-10-PCS </a:t>
            </a:r>
            <a:r>
              <a:rPr lang="en-US" sz="2800" b="0" dirty="0" smtClean="0">
                <a:solidFill>
                  <a:schemeClr val="bg1"/>
                </a:solidFill>
                <a:hlinkClick r:id="rId4"/>
              </a:rPr>
              <a:t>www.cms.gov/Medicare/Coding/ICD10</a:t>
            </a:r>
            <a:r>
              <a:rPr lang="en-US" sz="2800" b="0" dirty="0">
                <a:solidFill>
                  <a:schemeClr val="bg1"/>
                </a:solidFill>
                <a:hlinkClick r:id="rId4"/>
              </a:rPr>
              <a:t>/</a:t>
            </a:r>
            <a:r>
              <a:rPr lang="en-US" sz="2800" b="0" dirty="0">
                <a:solidFill>
                  <a:schemeClr val="bg1"/>
                </a:solidFill>
              </a:rPr>
              <a:t> </a:t>
            </a:r>
          </a:p>
        </p:txBody>
      </p:sp>
      <p:sp>
        <p:nvSpPr>
          <p:cNvPr id="2" name="Title 1"/>
          <p:cNvSpPr>
            <a:spLocks noGrp="1"/>
          </p:cNvSpPr>
          <p:nvPr>
            <p:ph type="title"/>
          </p:nvPr>
        </p:nvSpPr>
        <p:spPr>
          <a:xfrm>
            <a:off x="0" y="-152400"/>
            <a:ext cx="9144000" cy="1143000"/>
          </a:xfrm>
        </p:spPr>
        <p:txBody>
          <a:bodyPr>
            <a:normAutofit fontScale="90000"/>
          </a:bodyPr>
          <a:lstStyle/>
          <a:p>
            <a:pPr>
              <a:defRPr/>
            </a:pPr>
            <a:r>
              <a:rPr lang="en-US" b="1" dirty="0" smtClean="0">
                <a:solidFill>
                  <a:schemeClr val="accent1"/>
                </a:solidFill>
              </a:rPr>
              <a:t>Center for Medicaid &amp; Medicare Services </a:t>
            </a:r>
            <a:endParaRPr lang="en-US" b="1" dirty="0">
              <a:solidFill>
                <a:schemeClr val="accent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descr="screen shot of ICD-10 websit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8961" t="35356" r="41521" b="19505"/>
          <a:stretch/>
        </p:blipFill>
        <p:spPr>
          <a:xfrm>
            <a:off x="29308" y="0"/>
            <a:ext cx="9132227" cy="5867400"/>
          </a:xfrm>
        </p:spPr>
      </p:pic>
      <p:sp>
        <p:nvSpPr>
          <p:cNvPr id="3" name="Rectangle 2" descr="orange box containing text Diagnosis &amp; Procedure Files by YEAR&#10;"/>
          <p:cNvSpPr/>
          <p:nvPr/>
        </p:nvSpPr>
        <p:spPr>
          <a:xfrm>
            <a:off x="0" y="5638800"/>
            <a:ext cx="9144000" cy="121333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defRPr/>
            </a:pPr>
            <a:r>
              <a:rPr lang="en-US" sz="4000" dirty="0"/>
              <a:t>Diagnosis &amp; Procedure Files by YEAR</a:t>
            </a:r>
            <a:endParaRPr lang="en-US" sz="4000" b="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867400"/>
            <a:ext cx="8229600" cy="1143000"/>
          </a:xfrm>
        </p:spPr>
        <p:txBody>
          <a:bodyPr>
            <a:normAutofit/>
          </a:bodyPr>
          <a:lstStyle/>
          <a:p>
            <a:pPr>
              <a:defRPr/>
            </a:pPr>
            <a:r>
              <a:rPr lang="en-US" b="1" dirty="0" smtClean="0">
                <a:solidFill>
                  <a:schemeClr val="accent6"/>
                </a:solidFill>
              </a:rPr>
              <a:t>CMS Code &amp; Gem Files:I10 CM</a:t>
            </a:r>
            <a:endParaRPr lang="en-US" b="1" dirty="0">
              <a:solidFill>
                <a:schemeClr val="accent6"/>
              </a:solidFill>
            </a:endParaRPr>
          </a:p>
        </p:txBody>
      </p:sp>
      <p:pic>
        <p:nvPicPr>
          <p:cNvPr id="71683" name="Picture 2" descr="screen shot of CMS ICD-10 websit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9127" t="35778" r="37196" b="13692"/>
          <a:stretch/>
        </p:blipFill>
        <p:spPr>
          <a:xfrm>
            <a:off x="0" y="0"/>
            <a:ext cx="9144000" cy="6858000"/>
          </a:xfrm>
        </p:spPr>
      </p:pic>
      <p:sp>
        <p:nvSpPr>
          <p:cNvPr id="6" name="Rectangular Callout 5" descr="orange callout box with text Gems for Diagnosis&#10; "/>
          <p:cNvSpPr/>
          <p:nvPr/>
        </p:nvSpPr>
        <p:spPr>
          <a:xfrm>
            <a:off x="5791200" y="1600200"/>
            <a:ext cx="2667000" cy="1447800"/>
          </a:xfrm>
          <a:prstGeom prst="wedgeRectCallout">
            <a:avLst>
              <a:gd name="adj1" fmla="val -48705"/>
              <a:gd name="adj2" fmla="val 10056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4000" dirty="0"/>
              <a:t>Gems for Diagnosis</a:t>
            </a:r>
          </a:p>
        </p:txBody>
      </p:sp>
      <p:sp>
        <p:nvSpPr>
          <p:cNvPr id="3" name="Frame 2" descr="orange rectangle highlighting general equivalence mappings link  on web site"/>
          <p:cNvSpPr/>
          <p:nvPr/>
        </p:nvSpPr>
        <p:spPr>
          <a:xfrm>
            <a:off x="3074376" y="4050322"/>
            <a:ext cx="6069623" cy="521677"/>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76400"/>
            <a:ext cx="8229600" cy="1143000"/>
          </a:xfrm>
        </p:spPr>
        <p:txBody>
          <a:bodyPr>
            <a:normAutofit/>
          </a:bodyPr>
          <a:lstStyle/>
          <a:p>
            <a:pPr>
              <a:defRPr/>
            </a:pPr>
            <a:r>
              <a:rPr lang="en-US" b="1" dirty="0" smtClean="0">
                <a:solidFill>
                  <a:schemeClr val="accent6"/>
                </a:solidFill>
              </a:rPr>
              <a:t>CMS - Gem Files:  I10 PCS</a:t>
            </a:r>
            <a:endParaRPr lang="en-US" b="1" dirty="0">
              <a:solidFill>
                <a:schemeClr val="accent6"/>
              </a:solidFill>
            </a:endParaRPr>
          </a:p>
        </p:txBody>
      </p:sp>
      <p:pic>
        <p:nvPicPr>
          <p:cNvPr id="70659" name="Picture 3" descr="screen shot of CMS ICD-10 websit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9239" t="20625" r="37619" b="12431"/>
          <a:stretch/>
        </p:blipFill>
        <p:spPr>
          <a:xfrm>
            <a:off x="0" y="0"/>
            <a:ext cx="9144000" cy="7010400"/>
          </a:xfrm>
        </p:spPr>
      </p:pic>
      <p:sp>
        <p:nvSpPr>
          <p:cNvPr id="6" name="Rectangular Callout 5" descr="orange callout box with text Gems for procedure codes"/>
          <p:cNvSpPr/>
          <p:nvPr/>
        </p:nvSpPr>
        <p:spPr>
          <a:xfrm>
            <a:off x="4648200" y="3124200"/>
            <a:ext cx="3810000" cy="1447800"/>
          </a:xfrm>
          <a:prstGeom prst="wedgeRectCallout">
            <a:avLst>
              <a:gd name="adj1" fmla="val -48705"/>
              <a:gd name="adj2" fmla="val 10056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4000" dirty="0"/>
              <a:t>Gems for </a:t>
            </a:r>
            <a:r>
              <a:rPr lang="en-US" sz="4000" dirty="0" smtClean="0"/>
              <a:t>Procedure Codes</a:t>
            </a:r>
            <a:endParaRPr lang="en-US" sz="4000" dirty="0"/>
          </a:p>
        </p:txBody>
      </p:sp>
      <p:sp>
        <p:nvSpPr>
          <p:cNvPr id="7" name="Frame 6" descr="orange rectangle highlighting generanl equivalence mappings link  on web site"/>
          <p:cNvSpPr/>
          <p:nvPr/>
        </p:nvSpPr>
        <p:spPr>
          <a:xfrm>
            <a:off x="2971800" y="5257800"/>
            <a:ext cx="5486400" cy="3810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81200"/>
            <a:ext cx="8229600" cy="1143000"/>
          </a:xfrm>
        </p:spPr>
        <p:txBody>
          <a:bodyPr>
            <a:normAutofit fontScale="90000"/>
          </a:bodyPr>
          <a:lstStyle/>
          <a:p>
            <a:pPr>
              <a:defRPr/>
            </a:pPr>
            <a:r>
              <a:rPr lang="en-US" b="1" dirty="0" smtClean="0">
                <a:solidFill>
                  <a:schemeClr val="accent6"/>
                </a:solidFill>
              </a:rPr>
              <a:t>CMS - Code </a:t>
            </a:r>
            <a:r>
              <a:rPr lang="en-US" b="1" dirty="0">
                <a:solidFill>
                  <a:schemeClr val="accent6"/>
                </a:solidFill>
              </a:rPr>
              <a:t>&amp;</a:t>
            </a:r>
            <a:r>
              <a:rPr lang="en-US" b="1" dirty="0" smtClean="0">
                <a:solidFill>
                  <a:schemeClr val="accent6"/>
                </a:solidFill>
              </a:rPr>
              <a:t> </a:t>
            </a:r>
            <a:br>
              <a:rPr lang="en-US" b="1" dirty="0" smtClean="0">
                <a:solidFill>
                  <a:schemeClr val="accent6"/>
                </a:solidFill>
              </a:rPr>
            </a:br>
            <a:r>
              <a:rPr lang="en-US" b="1" dirty="0" smtClean="0">
                <a:solidFill>
                  <a:schemeClr val="accent6"/>
                </a:solidFill>
              </a:rPr>
              <a:t>Gem Files:  I10 PCS</a:t>
            </a:r>
            <a:endParaRPr lang="en-US" b="1" dirty="0">
              <a:solidFill>
                <a:schemeClr val="accent6"/>
              </a:solidFill>
            </a:endParaRPr>
          </a:p>
        </p:txBody>
      </p:sp>
      <p:pic>
        <p:nvPicPr>
          <p:cNvPr id="89091" name="Picture 3" descr="screen shot of CMS ICD-10 websit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8869" t="20625" r="41697" b="17581"/>
          <a:stretch/>
        </p:blipFill>
        <p:spPr>
          <a:xfrm>
            <a:off x="0" y="-221673"/>
            <a:ext cx="9144000" cy="7079673"/>
          </a:xfrm>
        </p:spPr>
      </p:pic>
      <p:sp>
        <p:nvSpPr>
          <p:cNvPr id="5" name="Rectangular Callout 4" descr="orange callout box with text Reimbursement Mappings&#10;"/>
          <p:cNvSpPr/>
          <p:nvPr/>
        </p:nvSpPr>
        <p:spPr>
          <a:xfrm>
            <a:off x="3962400" y="3505200"/>
            <a:ext cx="4191000" cy="1447800"/>
          </a:xfrm>
          <a:prstGeom prst="wedgeRectCallout">
            <a:avLst>
              <a:gd name="adj1" fmla="val -37376"/>
              <a:gd name="adj2" fmla="val 10906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4000" dirty="0" smtClean="0"/>
              <a:t>Reimbursement Mappings</a:t>
            </a:r>
          </a:p>
        </p:txBody>
      </p:sp>
      <p:sp>
        <p:nvSpPr>
          <p:cNvPr id="7" name="Frame 6" descr="orange rectangle highlighting general equivalence mappings link  on web site"/>
          <p:cNvSpPr/>
          <p:nvPr/>
        </p:nvSpPr>
        <p:spPr>
          <a:xfrm>
            <a:off x="3352800" y="5829300"/>
            <a:ext cx="5486400" cy="381000"/>
          </a:xfrm>
          <a:prstGeom prst="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yellow divider line" title="&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133600"/>
            <a:ext cx="8229600" cy="1143000"/>
          </a:xfrm>
        </p:spPr>
        <p:txBody>
          <a:bodyPr/>
          <a:lstStyle/>
          <a:p>
            <a:r>
              <a:rPr lang="en-US" dirty="0" smtClean="0"/>
              <a:t>Ask the Presenter</a:t>
            </a:r>
            <a:endParaRPr lang="en-US" dirty="0"/>
          </a:p>
        </p:txBody>
      </p:sp>
    </p:spTree>
    <p:extLst>
      <p:ext uri="{BB962C8B-B14F-4D97-AF65-F5344CB8AC3E}">
        <p14:creationId xmlns:p14="http://schemas.microsoft.com/office/powerpoint/2010/main" val="3079664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4826786"/>
              </p:ext>
            </p:extLst>
          </p:nvPr>
        </p:nvGraphicFramePr>
        <p:xfrm>
          <a:off x="228600" y="8382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6" name="Title 1"/>
          <p:cNvSpPr>
            <a:spLocks noGrp="1"/>
          </p:cNvSpPr>
          <p:nvPr>
            <p:ph type="title"/>
          </p:nvPr>
        </p:nvSpPr>
        <p:spPr>
          <a:xfrm>
            <a:off x="457200" y="152400"/>
            <a:ext cx="8229600" cy="1143000"/>
          </a:xfrm>
        </p:spPr>
        <p:txBody>
          <a:bodyPr/>
          <a:lstStyle/>
          <a:p>
            <a:r>
              <a:rPr lang="en-US" b="1" dirty="0" smtClean="0">
                <a:solidFill>
                  <a:schemeClr val="bg1"/>
                </a:solidFill>
              </a:rPr>
              <a:t>Lessons Learned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43200"/>
            <a:ext cx="8229600" cy="1143000"/>
          </a:xfrm>
        </p:spPr>
        <p:txBody>
          <a:bodyPr/>
          <a:lstStyle/>
          <a:p>
            <a:r>
              <a:rPr lang="en-US" dirty="0" smtClean="0"/>
              <a:t>Poll Results</a:t>
            </a:r>
            <a:endParaRPr lang="en-US" dirty="0"/>
          </a:p>
        </p:txBody>
      </p:sp>
      <p:pic>
        <p:nvPicPr>
          <p:cNvPr id="3"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28575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092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02044146"/>
              </p:ext>
            </p:extLst>
          </p:nvPr>
        </p:nvGraphicFramePr>
        <p:xfrm>
          <a:off x="76200" y="5410200"/>
          <a:ext cx="8915400" cy="134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53964401"/>
              </p:ext>
            </p:extLst>
          </p:nvPr>
        </p:nvGraphicFramePr>
        <p:xfrm>
          <a:off x="76200" y="762000"/>
          <a:ext cx="89154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4994" name="Title 1"/>
          <p:cNvSpPr>
            <a:spLocks noGrp="1"/>
          </p:cNvSpPr>
          <p:nvPr>
            <p:ph type="title"/>
          </p:nvPr>
        </p:nvSpPr>
        <p:spPr>
          <a:xfrm>
            <a:off x="457200" y="-152400"/>
            <a:ext cx="8229600" cy="1143000"/>
          </a:xfrm>
        </p:spPr>
        <p:txBody>
          <a:bodyPr/>
          <a:lstStyle/>
          <a:p>
            <a:r>
              <a:rPr lang="en-US" b="1" dirty="0" smtClean="0">
                <a:solidFill>
                  <a:schemeClr val="bg1"/>
                </a:solidFill>
              </a:rPr>
              <a:t>Appropriate Uses of GEMS</a:t>
            </a:r>
          </a:p>
        </p:txBody>
      </p:sp>
    </p:spTree>
    <p:extLst>
      <p:ext uri="{BB962C8B-B14F-4D97-AF65-F5344CB8AC3E}">
        <p14:creationId xmlns:p14="http://schemas.microsoft.com/office/powerpoint/2010/main" val="248105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IPAA web graphic from  http://www.batuta.org/hipaa-tra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9" y="1313544"/>
            <a:ext cx="9153709" cy="554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descr="blue callout box with text CHF"/>
          <p:cNvSpPr/>
          <p:nvPr/>
        </p:nvSpPr>
        <p:spPr>
          <a:xfrm>
            <a:off x="7620000" y="1447800"/>
            <a:ext cx="1500554" cy="1143000"/>
          </a:xfrm>
          <a:prstGeom prst="wedgeRectCallout">
            <a:avLst>
              <a:gd name="adj1" fmla="val -27027"/>
              <a:gd name="adj2" fmla="val 7471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dirty="0" smtClean="0">
                <a:solidFill>
                  <a:schemeClr val="tx1"/>
                </a:solidFill>
              </a:rPr>
              <a:t>CHF</a:t>
            </a:r>
            <a:endParaRPr lang="en-US" sz="6000" dirty="0">
              <a:solidFill>
                <a:schemeClr val="tx1"/>
              </a:solidFill>
            </a:endParaRPr>
          </a:p>
        </p:txBody>
      </p:sp>
      <p:sp>
        <p:nvSpPr>
          <p:cNvPr id="10" name="Rectangular Callout 9" descr="red callout box with text DM"/>
          <p:cNvSpPr/>
          <p:nvPr/>
        </p:nvSpPr>
        <p:spPr>
          <a:xfrm>
            <a:off x="6893169" y="152400"/>
            <a:ext cx="1500554" cy="1143000"/>
          </a:xfrm>
          <a:prstGeom prst="wedgeRectCallout">
            <a:avLst>
              <a:gd name="adj1" fmla="val -27027"/>
              <a:gd name="adj2" fmla="val 74717"/>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dirty="0" smtClean="0">
                <a:solidFill>
                  <a:schemeClr val="tx1"/>
                </a:solidFill>
              </a:rPr>
              <a:t>DM</a:t>
            </a:r>
            <a:endParaRPr lang="en-US" sz="6000" dirty="0">
              <a:solidFill>
                <a:schemeClr val="tx1"/>
              </a:solidFill>
            </a:endParaRPr>
          </a:p>
        </p:txBody>
      </p:sp>
      <p:sp>
        <p:nvSpPr>
          <p:cNvPr id="3" name="Rectangular Callout 2" descr="yellow callout box with text HTN"/>
          <p:cNvSpPr/>
          <p:nvPr/>
        </p:nvSpPr>
        <p:spPr>
          <a:xfrm>
            <a:off x="4848959" y="41031"/>
            <a:ext cx="1632437" cy="1143000"/>
          </a:xfrm>
          <a:prstGeom prst="wedgeRectCallout">
            <a:avLst>
              <a:gd name="adj1" fmla="val 58072"/>
              <a:gd name="adj2" fmla="val 128563"/>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6000" dirty="0" smtClean="0">
                <a:solidFill>
                  <a:schemeClr val="tx1"/>
                </a:solidFill>
              </a:rPr>
              <a:t>HTN</a:t>
            </a:r>
            <a:endParaRPr lang="en-US" sz="60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4578" name="Picture 3" descr="calendar displaying month October 20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500" t="22359" r="29416" b="18222"/>
          <a:stretch/>
        </p:blipFill>
        <p:spPr bwMode="auto">
          <a:xfrm>
            <a:off x="1447800" y="609600"/>
            <a:ext cx="7492771" cy="6096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descr="box rectangle"/>
          <p:cNvSpPr/>
          <p:nvPr/>
        </p:nvSpPr>
        <p:spPr>
          <a:xfrm>
            <a:off x="2514600" y="1828800"/>
            <a:ext cx="5486400" cy="1371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Rectangle 8" descr="bule box containing text ICD-10-CM &amp; PCS"/>
          <p:cNvSpPr/>
          <p:nvPr/>
        </p:nvSpPr>
        <p:spPr>
          <a:xfrm>
            <a:off x="2209800" y="2057400"/>
            <a:ext cx="6044972" cy="923330"/>
          </a:xfrm>
          <a:prstGeom prst="rect">
            <a:avLst/>
          </a:prstGeom>
          <a:noFill/>
        </p:spPr>
        <p:txBody>
          <a:bodyPr>
            <a:spAutoFit/>
          </a:bodyPr>
          <a:lstStyle/>
          <a:p>
            <a:pPr algn="ctr">
              <a:defRPr/>
            </a:pPr>
            <a:r>
              <a:rPr lang="en-US" sz="5400" dirty="0">
                <a:solidFill>
                  <a:schemeClr val="bg1"/>
                </a:solidFill>
                <a:latin typeface="+mn-lt"/>
              </a:rPr>
              <a:t>ICD-10-CM &amp; PCS</a:t>
            </a:r>
          </a:p>
        </p:txBody>
      </p:sp>
      <p:sp>
        <p:nvSpPr>
          <p:cNvPr id="24582" name="TextBox 9" descr="Red letter X on October 1, 2014"/>
          <p:cNvSpPr txBox="1">
            <a:spLocks noChangeArrowheads="1"/>
          </p:cNvSpPr>
          <p:nvPr/>
        </p:nvSpPr>
        <p:spPr bwMode="auto">
          <a:xfrm>
            <a:off x="4648200" y="533400"/>
            <a:ext cx="121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pPr eaLnBrk="1" hangingPunct="1"/>
            <a:r>
              <a:rPr lang="en-US" sz="12000" dirty="0">
                <a:solidFill>
                  <a:srgbClr val="FF0000"/>
                </a:solidFill>
                <a:latin typeface="Bradley Hand ITC" pitchFamily="66" charset="0"/>
              </a:rPr>
              <a:t>X</a:t>
            </a:r>
          </a:p>
        </p:txBody>
      </p:sp>
      <p:sp>
        <p:nvSpPr>
          <p:cNvPr id="5" name="Left Arrow Callout 4" descr="Gray left arrow callout containing text ICD-9-CM"/>
          <p:cNvSpPr/>
          <p:nvPr/>
        </p:nvSpPr>
        <p:spPr>
          <a:xfrm>
            <a:off x="1600200" y="838200"/>
            <a:ext cx="2971800" cy="1143000"/>
          </a:xfrm>
          <a:prstGeom prst="leftArrowCallout">
            <a:avLst>
              <a:gd name="adj1" fmla="val 27778"/>
              <a:gd name="adj2" fmla="val 20833"/>
              <a:gd name="adj3" fmla="val 43740"/>
              <a:gd name="adj4" fmla="val 68920"/>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n-US" sz="3200" dirty="0">
                <a:solidFill>
                  <a:schemeClr val="tx1"/>
                </a:solidFill>
              </a:rPr>
              <a:t>ICD-9-CM</a:t>
            </a:r>
          </a:p>
        </p:txBody>
      </p:sp>
      <p:sp>
        <p:nvSpPr>
          <p:cNvPr id="6" name="TextBox 5" descr="October 2014"/>
          <p:cNvSpPr txBox="1"/>
          <p:nvPr/>
        </p:nvSpPr>
        <p:spPr>
          <a:xfrm>
            <a:off x="3581400" y="-76200"/>
            <a:ext cx="5105400" cy="1077218"/>
          </a:xfrm>
          <a:prstGeom prst="rect">
            <a:avLst/>
          </a:prstGeom>
          <a:noFill/>
        </p:spPr>
        <p:txBody>
          <a:bodyPr wrap="square" rtlCol="0">
            <a:spAutoFit/>
          </a:bodyPr>
          <a:lstStyle/>
          <a:p>
            <a:r>
              <a:rPr lang="en-US" sz="4000" b="0" i="1" dirty="0">
                <a:solidFill>
                  <a:schemeClr val="bg1"/>
                </a:solidFill>
                <a:latin typeface="+mn-lt"/>
              </a:rPr>
              <a:t>October 2014</a:t>
            </a:r>
          </a:p>
          <a:p>
            <a:pPr algn="ctr"/>
            <a:endParaRPr lang="en-US" b="0" dirty="0">
              <a:solidFill>
                <a:schemeClr val="bg1"/>
              </a:solidFill>
            </a:endParaRPr>
          </a:p>
        </p:txBody>
      </p:sp>
      <p:sp>
        <p:nvSpPr>
          <p:cNvPr id="24580" name="TextBox 6" descr="View Date"/>
          <p:cNvSpPr txBox="1">
            <a:spLocks noChangeArrowheads="1"/>
          </p:cNvSpPr>
          <p:nvPr/>
        </p:nvSpPr>
        <p:spPr bwMode="auto">
          <a:xfrm rot="16200000">
            <a:off x="-2458999" y="3027402"/>
            <a:ext cx="6400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1C2445"/>
                </a:solidFill>
                <a:latin typeface="Arial" charset="0"/>
                <a:ea typeface="MS PGothic" pitchFamily="34" charset="-128"/>
              </a:defRPr>
            </a:lvl1pPr>
            <a:lvl2pPr marL="742950" indent="-285750" eaLnBrk="0" hangingPunct="0">
              <a:defRPr sz="2400" b="1">
                <a:solidFill>
                  <a:srgbClr val="1C2445"/>
                </a:solidFill>
                <a:latin typeface="Arial" charset="0"/>
                <a:ea typeface="MS PGothic" pitchFamily="34" charset="-128"/>
              </a:defRPr>
            </a:lvl2pPr>
            <a:lvl3pPr marL="1143000" indent="-228600" eaLnBrk="0" hangingPunct="0">
              <a:defRPr sz="2400" b="1">
                <a:solidFill>
                  <a:srgbClr val="1C2445"/>
                </a:solidFill>
                <a:latin typeface="Arial" charset="0"/>
                <a:ea typeface="MS PGothic" pitchFamily="34" charset="-128"/>
              </a:defRPr>
            </a:lvl3pPr>
            <a:lvl4pPr marL="1600200" indent="-228600" eaLnBrk="0" hangingPunct="0">
              <a:defRPr sz="2400" b="1">
                <a:solidFill>
                  <a:srgbClr val="1C2445"/>
                </a:solidFill>
                <a:latin typeface="Arial" charset="0"/>
                <a:ea typeface="MS PGothic" pitchFamily="34" charset="-128"/>
              </a:defRPr>
            </a:lvl4pPr>
            <a:lvl5pPr marL="2057400" indent="-228600" eaLnBrk="0" hangingPunct="0">
              <a:defRPr sz="2400" b="1">
                <a:solidFill>
                  <a:srgbClr val="1C2445"/>
                </a:solidFill>
                <a:latin typeface="Arial" charset="0"/>
                <a:ea typeface="MS PGothic" pitchFamily="34" charset="-128"/>
              </a:defRPr>
            </a:lvl5pPr>
            <a:lvl6pPr marL="2514600" indent="-228600" eaLnBrk="0" fontAlgn="base" hangingPunct="0">
              <a:spcBef>
                <a:spcPct val="0"/>
              </a:spcBef>
              <a:spcAft>
                <a:spcPct val="0"/>
              </a:spcAft>
              <a:defRPr sz="2400" b="1">
                <a:solidFill>
                  <a:srgbClr val="1C2445"/>
                </a:solidFill>
                <a:latin typeface="Arial" charset="0"/>
                <a:ea typeface="MS PGothic" pitchFamily="34" charset="-128"/>
              </a:defRPr>
            </a:lvl6pPr>
            <a:lvl7pPr marL="2971800" indent="-228600" eaLnBrk="0" fontAlgn="base" hangingPunct="0">
              <a:spcBef>
                <a:spcPct val="0"/>
              </a:spcBef>
              <a:spcAft>
                <a:spcPct val="0"/>
              </a:spcAft>
              <a:defRPr sz="2400" b="1">
                <a:solidFill>
                  <a:srgbClr val="1C2445"/>
                </a:solidFill>
                <a:latin typeface="Arial" charset="0"/>
                <a:ea typeface="MS PGothic" pitchFamily="34" charset="-128"/>
              </a:defRPr>
            </a:lvl7pPr>
            <a:lvl8pPr marL="3429000" indent="-228600" eaLnBrk="0" fontAlgn="base" hangingPunct="0">
              <a:spcBef>
                <a:spcPct val="0"/>
              </a:spcBef>
              <a:spcAft>
                <a:spcPct val="0"/>
              </a:spcAft>
              <a:defRPr sz="2400" b="1">
                <a:solidFill>
                  <a:srgbClr val="1C2445"/>
                </a:solidFill>
                <a:latin typeface="Arial" charset="0"/>
                <a:ea typeface="MS PGothic" pitchFamily="34" charset="-128"/>
              </a:defRPr>
            </a:lvl8pPr>
            <a:lvl9pPr marL="3886200" indent="-228600" eaLnBrk="0" fontAlgn="base" hangingPunct="0">
              <a:spcBef>
                <a:spcPct val="0"/>
              </a:spcBef>
              <a:spcAft>
                <a:spcPct val="0"/>
              </a:spcAft>
              <a:defRPr sz="2400" b="1">
                <a:solidFill>
                  <a:srgbClr val="1C2445"/>
                </a:solidFill>
                <a:latin typeface="Arial" charset="0"/>
                <a:ea typeface="MS PGothic" pitchFamily="34" charset="-128"/>
              </a:defRPr>
            </a:lvl9pPr>
          </a:lstStyle>
          <a:p>
            <a:pPr algn="ctr" eaLnBrk="1" hangingPunct="1"/>
            <a:r>
              <a:rPr lang="en-US" sz="6600" dirty="0">
                <a:solidFill>
                  <a:schemeClr val="bg1"/>
                </a:solidFill>
                <a:latin typeface="+mn-lt"/>
              </a:rPr>
              <a:t>Visit Date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VEHU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HU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9BE7A861C86488EBDCD0333273E41" ma:contentTypeVersion="0" ma:contentTypeDescription="Create a new document." ma:contentTypeScope="" ma:versionID="fcc150061c8192b005d3255351b54e7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34E9B9A-3ED1-46DC-A409-1DD510CF9B24}">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370560E-573F-4B3F-AD01-E55A6E6264D8}">
  <ds:schemaRefs>
    <ds:schemaRef ds:uri="http://schemas.microsoft.com/sharepoint/v3/contenttype/forms"/>
  </ds:schemaRefs>
</ds:datastoreItem>
</file>

<file path=customXml/itemProps3.xml><?xml version="1.0" encoding="utf-8"?>
<ds:datastoreItem xmlns:ds="http://schemas.openxmlformats.org/officeDocument/2006/customXml" ds:itemID="{70E99BDB-345E-4142-BFE5-C1DA46062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46915</TotalTime>
  <Words>6617</Words>
  <Application>Microsoft Office PowerPoint</Application>
  <PresentationFormat>On-screen Show (4:3)</PresentationFormat>
  <Paragraphs>1416</Paragraphs>
  <Slides>48</Slides>
  <Notes>48</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1_VEHU Dark</vt:lpstr>
      <vt:lpstr>VEHU Light</vt:lpstr>
      <vt:lpstr>1_Office Theme</vt:lpstr>
      <vt:lpstr>   ICD10 General Equivalence Maps (GEM): What are they and how are they used? </vt:lpstr>
      <vt:lpstr>PowerPoint Presentation</vt:lpstr>
      <vt:lpstr>Poll Question</vt:lpstr>
      <vt:lpstr>PowerPoint Presentation</vt:lpstr>
      <vt:lpstr>Lessons Learned</vt:lpstr>
      <vt:lpstr>Poll Results</vt:lpstr>
      <vt:lpstr>Appropriate Uses of GEMS</vt:lpstr>
      <vt:lpstr>PowerPoint Presentation</vt:lpstr>
      <vt:lpstr>PowerPoint Presentation</vt:lpstr>
      <vt:lpstr>PowerPoint Presentation</vt:lpstr>
      <vt:lpstr>PowerPoint Presentation</vt:lpstr>
      <vt:lpstr>PowerPoint Presentation</vt:lpstr>
      <vt:lpstr>PowerPoint Presentation</vt:lpstr>
      <vt:lpstr>General Equivalence Maps</vt:lpstr>
      <vt:lpstr>PowerPoint Presentation</vt:lpstr>
      <vt:lpstr>Contents of  Text Files</vt:lpstr>
      <vt:lpstr>Using the Content</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Poll Results</vt:lpstr>
      <vt:lpstr>PowerPoint Presentation</vt:lpstr>
      <vt:lpstr>PowerPoint Presentation</vt:lpstr>
      <vt:lpstr>PowerPoint Presentation</vt:lpstr>
      <vt:lpstr>Combination Flags</vt:lpstr>
      <vt:lpstr>PowerPoint Presentation</vt:lpstr>
      <vt:lpstr>GEMS in 3 Easy Steps</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Poll Results</vt:lpstr>
      <vt:lpstr>Where Can I Find GEMs?</vt:lpstr>
      <vt:lpstr>Center for Medicaid &amp; Medicare Services </vt:lpstr>
      <vt:lpstr>PowerPoint Presentation</vt:lpstr>
      <vt:lpstr>CMS Code &amp; Gem Files:I10 CM</vt:lpstr>
      <vt:lpstr>CMS - Gem Files:  I10 PCS</vt:lpstr>
      <vt:lpstr>CMS - Code &amp;  Gem Files:  I10 PCS</vt:lpstr>
      <vt:lpstr>Ask the Presenter</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 General Equivalence Maps (GEM): What are they and how are they used?</dc:title>
  <dc:subject>VHA OI PowerPoint template</dc:subject>
  <dc:creator>VHA OIA Training Strategy</dc:creator>
  <cp:keywords>ICD-10, training, General Equivalence Maps, GEM, ICD-9</cp:keywords>
  <dc:description>2008-June</dc:description>
  <cp:lastModifiedBy>Jim Coll</cp:lastModifiedBy>
  <cp:revision>756</cp:revision>
  <cp:lastPrinted>2008-06-04T15:44:18Z</cp:lastPrinted>
  <dcterms:created xsi:type="dcterms:W3CDTF">2007-07-13T12:30:21Z</dcterms:created>
  <dcterms:modified xsi:type="dcterms:W3CDTF">2013-06-20T13:31:23Z</dcterms:modified>
</cp:coreProperties>
</file>