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0"/>
  </p:notesMasterIdLst>
  <p:sldIdLst>
    <p:sldId id="349" r:id="rId5"/>
    <p:sldId id="288" r:id="rId6"/>
    <p:sldId id="341" r:id="rId7"/>
    <p:sldId id="309" r:id="rId8"/>
    <p:sldId id="343" r:id="rId9"/>
    <p:sldId id="342" r:id="rId10"/>
    <p:sldId id="328" r:id="rId11"/>
    <p:sldId id="330" r:id="rId12"/>
    <p:sldId id="329" r:id="rId13"/>
    <p:sldId id="324" r:id="rId14"/>
    <p:sldId id="326" r:id="rId15"/>
    <p:sldId id="327" r:id="rId16"/>
    <p:sldId id="289" r:id="rId17"/>
    <p:sldId id="291" r:id="rId18"/>
    <p:sldId id="292" r:id="rId19"/>
    <p:sldId id="302" r:id="rId20"/>
    <p:sldId id="344" r:id="rId21"/>
    <p:sldId id="350" r:id="rId22"/>
    <p:sldId id="296" r:id="rId23"/>
    <p:sldId id="293" r:id="rId24"/>
    <p:sldId id="311" r:id="rId25"/>
    <p:sldId id="297" r:id="rId26"/>
    <p:sldId id="351" r:id="rId27"/>
    <p:sldId id="352" r:id="rId28"/>
    <p:sldId id="310" r:id="rId29"/>
    <p:sldId id="295" r:id="rId30"/>
    <p:sldId id="298" r:id="rId31"/>
    <p:sldId id="299" r:id="rId32"/>
    <p:sldId id="300" r:id="rId33"/>
    <p:sldId id="257" r:id="rId34"/>
    <p:sldId id="258" r:id="rId35"/>
    <p:sldId id="259" r:id="rId36"/>
    <p:sldId id="260" r:id="rId37"/>
    <p:sldId id="261" r:id="rId38"/>
    <p:sldId id="262" r:id="rId39"/>
    <p:sldId id="263"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331" r:id="rId65"/>
    <p:sldId id="332" r:id="rId66"/>
    <p:sldId id="333" r:id="rId67"/>
    <p:sldId id="334" r:id="rId68"/>
    <p:sldId id="335" r:id="rId69"/>
    <p:sldId id="336" r:id="rId70"/>
    <p:sldId id="338" r:id="rId71"/>
    <p:sldId id="340" r:id="rId72"/>
    <p:sldId id="339" r:id="rId73"/>
    <p:sldId id="304" r:id="rId74"/>
    <p:sldId id="305" r:id="rId75"/>
    <p:sldId id="306" r:id="rId76"/>
    <p:sldId id="325" r:id="rId77"/>
    <p:sldId id="307" r:id="rId78"/>
    <p:sldId id="315" r:id="rId79"/>
    <p:sldId id="354" r:id="rId80"/>
    <p:sldId id="316" r:id="rId81"/>
    <p:sldId id="317" r:id="rId82"/>
    <p:sldId id="319" r:id="rId83"/>
    <p:sldId id="320" r:id="rId84"/>
    <p:sldId id="321" r:id="rId85"/>
    <p:sldId id="322" r:id="rId86"/>
    <p:sldId id="355" r:id="rId87"/>
    <p:sldId id="356" r:id="rId88"/>
    <p:sldId id="357" r:id="rId89"/>
    <p:sldId id="346" r:id="rId90"/>
    <p:sldId id="347" r:id="rId91"/>
    <p:sldId id="358" r:id="rId92"/>
    <p:sldId id="359" r:id="rId93"/>
    <p:sldId id="360" r:id="rId94"/>
    <p:sldId id="361" r:id="rId95"/>
    <p:sldId id="362" r:id="rId96"/>
    <p:sldId id="363" r:id="rId97"/>
    <p:sldId id="308" r:id="rId98"/>
    <p:sldId id="348"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E67AC"/>
    <a:srgbClr val="3065A6"/>
    <a:srgbClr val="224978"/>
    <a:srgbClr val="2599B9"/>
    <a:srgbClr val="23839D"/>
    <a:srgbClr val="206F84"/>
    <a:srgbClr val="206D82"/>
    <a:srgbClr val="2B5B95"/>
    <a:srgbClr val="9076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40" autoAdjust="0"/>
  </p:normalViewPr>
  <p:slideViewPr>
    <p:cSldViewPr>
      <p:cViewPr>
        <p:scale>
          <a:sx n="80" d="100"/>
          <a:sy n="80" d="100"/>
        </p:scale>
        <p:origin x="-72" y="456"/>
      </p:cViewPr>
      <p:guideLst>
        <p:guide orient="horz" pos="2160"/>
        <p:guide pos="2880"/>
      </p:guideLst>
    </p:cSldViewPr>
  </p:slideViewPr>
  <p:notesTextViewPr>
    <p:cViewPr>
      <p:scale>
        <a:sx n="1" d="1"/>
        <a:sy n="1" d="1"/>
      </p:scale>
      <p:origin x="0" y="0"/>
    </p:cViewPr>
  </p:notesTextViewPr>
  <p:sorterViewPr>
    <p:cViewPr>
      <p:scale>
        <a:sx n="66" d="100"/>
        <a:sy n="66" d="100"/>
      </p:scale>
      <p:origin x="0" y="2424"/>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9E392A-88EE-46E5-9A39-7FD6E81DD8CE}" type="doc">
      <dgm:prSet loTypeId="urn:microsoft.com/office/officeart/2005/8/layout/vList2" loCatId="list" qsTypeId="urn:microsoft.com/office/officeart/2005/8/quickstyle/3d1" qsCatId="3D" csTypeId="urn:microsoft.com/office/officeart/2005/8/colors/accent5_2" csCatId="accent5" phldr="1"/>
      <dgm:spPr/>
      <dgm:t>
        <a:bodyPr/>
        <a:lstStyle/>
        <a:p>
          <a:endParaRPr lang="en-US"/>
        </a:p>
      </dgm:t>
    </dgm:pt>
    <dgm:pt modelId="{851C14CB-7901-490B-B326-6DE7C731B90F}">
      <dgm:prSet/>
      <dgm:spPr>
        <a:gradFill rotWithShape="0">
          <a:gsLst>
            <a:gs pos="0">
              <a:srgbClr val="206D82"/>
            </a:gs>
            <a:gs pos="80000">
              <a:srgbClr val="2489A4"/>
            </a:gs>
            <a:gs pos="100000">
              <a:schemeClr val="accent5">
                <a:hueOff val="0"/>
                <a:satOff val="0"/>
                <a:lumOff val="0"/>
                <a:alphaOff val="0"/>
                <a:shade val="94000"/>
                <a:satMod val="135000"/>
              </a:schemeClr>
            </a:gs>
          </a:gsLst>
        </a:gradFill>
      </dgm:spPr>
      <dgm:t>
        <a:bodyPr/>
        <a:lstStyle/>
        <a:p>
          <a:pPr rtl="0"/>
          <a:r>
            <a:rPr lang="en-US" dirty="0" smtClean="0"/>
            <a:t>Secure Messaging</a:t>
          </a:r>
          <a:endParaRPr lang="en-US" dirty="0"/>
        </a:p>
      </dgm:t>
    </dgm:pt>
    <dgm:pt modelId="{CA3932BF-BA45-42F7-B299-F6FC8263C2B9}" type="parTrans" cxnId="{F654CC39-6690-48FF-993E-DE1073675612}">
      <dgm:prSet/>
      <dgm:spPr/>
      <dgm:t>
        <a:bodyPr/>
        <a:lstStyle/>
        <a:p>
          <a:endParaRPr lang="en-US"/>
        </a:p>
      </dgm:t>
    </dgm:pt>
    <dgm:pt modelId="{74191D76-FC44-470D-A3BE-93DBA3BA661A}" type="sibTrans" cxnId="{F654CC39-6690-48FF-993E-DE1073675612}">
      <dgm:prSet/>
      <dgm:spPr/>
      <dgm:t>
        <a:bodyPr/>
        <a:lstStyle/>
        <a:p>
          <a:endParaRPr lang="en-US"/>
        </a:p>
      </dgm:t>
    </dgm:pt>
    <dgm:pt modelId="{39FE12DA-0936-476C-BAA9-A944A93D9FE3}">
      <dgm:prSet/>
      <dgm:spPr/>
      <dgm:t>
        <a:bodyPr/>
        <a:lstStyle/>
        <a:p>
          <a:pPr rtl="0"/>
          <a:r>
            <a:rPr lang="en-US" dirty="0" smtClean="0"/>
            <a:t>Workload Credit</a:t>
          </a:r>
          <a:endParaRPr lang="en-US" dirty="0"/>
        </a:p>
      </dgm:t>
    </dgm:pt>
    <dgm:pt modelId="{BCF84DDF-11A2-4B5C-B8C4-4BDF6CB6EB2D}" type="parTrans" cxnId="{EC7A6A18-0C5C-43AC-81C3-FAAD3270D396}">
      <dgm:prSet/>
      <dgm:spPr/>
      <dgm:t>
        <a:bodyPr/>
        <a:lstStyle/>
        <a:p>
          <a:endParaRPr lang="en-US"/>
        </a:p>
      </dgm:t>
    </dgm:pt>
    <dgm:pt modelId="{0CE69474-9395-4406-846C-E823C2567137}" type="sibTrans" cxnId="{EC7A6A18-0C5C-43AC-81C3-FAAD3270D396}">
      <dgm:prSet/>
      <dgm:spPr/>
      <dgm:t>
        <a:bodyPr/>
        <a:lstStyle/>
        <a:p>
          <a:endParaRPr lang="en-US"/>
        </a:p>
      </dgm:t>
    </dgm:pt>
    <dgm:pt modelId="{F8DFF3AC-AE86-4175-8AB3-7DBCDD50309F}">
      <dgm:prSet/>
      <dgm:spPr/>
      <dgm:t>
        <a:bodyPr/>
        <a:lstStyle/>
        <a:p>
          <a:pPr rtl="0"/>
          <a:r>
            <a:rPr lang="en-US" dirty="0" smtClean="0"/>
            <a:t>Increments of Time</a:t>
          </a:r>
          <a:endParaRPr lang="en-US" dirty="0"/>
        </a:p>
      </dgm:t>
    </dgm:pt>
    <dgm:pt modelId="{7BEE297D-7B6B-43D1-8856-3C41F4C5F506}" type="parTrans" cxnId="{B116857F-1F4B-4AB2-9570-0E7D4397989E}">
      <dgm:prSet/>
      <dgm:spPr/>
      <dgm:t>
        <a:bodyPr/>
        <a:lstStyle/>
        <a:p>
          <a:endParaRPr lang="en-US"/>
        </a:p>
      </dgm:t>
    </dgm:pt>
    <dgm:pt modelId="{8E5177C0-7B40-4AE9-837B-CEB84AC0EB4F}" type="sibTrans" cxnId="{B116857F-1F4B-4AB2-9570-0E7D4397989E}">
      <dgm:prSet/>
      <dgm:spPr/>
      <dgm:t>
        <a:bodyPr/>
        <a:lstStyle/>
        <a:p>
          <a:endParaRPr lang="en-US"/>
        </a:p>
      </dgm:t>
    </dgm:pt>
    <dgm:pt modelId="{87AE7862-ECF3-4702-B483-6ABC2D241BB7}" type="pres">
      <dgm:prSet presAssocID="{759E392A-88EE-46E5-9A39-7FD6E81DD8CE}" presName="linear" presStyleCnt="0">
        <dgm:presLayoutVars>
          <dgm:animLvl val="lvl"/>
          <dgm:resizeHandles val="exact"/>
        </dgm:presLayoutVars>
      </dgm:prSet>
      <dgm:spPr/>
      <dgm:t>
        <a:bodyPr/>
        <a:lstStyle/>
        <a:p>
          <a:endParaRPr lang="en-US"/>
        </a:p>
      </dgm:t>
    </dgm:pt>
    <dgm:pt modelId="{0B90F062-C6C4-46B4-BF4C-B0A3877C5A70}" type="pres">
      <dgm:prSet presAssocID="{851C14CB-7901-490B-B326-6DE7C731B90F}" presName="parentText" presStyleLbl="node1" presStyleIdx="0" presStyleCnt="1">
        <dgm:presLayoutVars>
          <dgm:chMax val="0"/>
          <dgm:bulletEnabled val="1"/>
        </dgm:presLayoutVars>
      </dgm:prSet>
      <dgm:spPr/>
      <dgm:t>
        <a:bodyPr/>
        <a:lstStyle/>
        <a:p>
          <a:endParaRPr lang="en-US"/>
        </a:p>
      </dgm:t>
    </dgm:pt>
    <dgm:pt modelId="{42C3A457-28B6-4CDA-9BE4-BB9F313D79B6}" type="pres">
      <dgm:prSet presAssocID="{851C14CB-7901-490B-B326-6DE7C731B90F}" presName="childText" presStyleLbl="revTx" presStyleIdx="0" presStyleCnt="1">
        <dgm:presLayoutVars>
          <dgm:bulletEnabled val="1"/>
        </dgm:presLayoutVars>
      </dgm:prSet>
      <dgm:spPr/>
      <dgm:t>
        <a:bodyPr/>
        <a:lstStyle/>
        <a:p>
          <a:endParaRPr lang="en-US"/>
        </a:p>
      </dgm:t>
    </dgm:pt>
  </dgm:ptLst>
  <dgm:cxnLst>
    <dgm:cxn modelId="{00770674-A7FB-4569-84C1-7E8D7030E21E}" type="presOf" srcId="{759E392A-88EE-46E5-9A39-7FD6E81DD8CE}" destId="{87AE7862-ECF3-4702-B483-6ABC2D241BB7}" srcOrd="0" destOrd="0" presId="urn:microsoft.com/office/officeart/2005/8/layout/vList2"/>
    <dgm:cxn modelId="{79E2B5E6-CC06-4644-A538-9AF91A182C56}" type="presOf" srcId="{F8DFF3AC-AE86-4175-8AB3-7DBCDD50309F}" destId="{42C3A457-28B6-4CDA-9BE4-BB9F313D79B6}" srcOrd="0" destOrd="1" presId="urn:microsoft.com/office/officeart/2005/8/layout/vList2"/>
    <dgm:cxn modelId="{A08FB79A-B98C-436F-B200-99F47CEF8840}" type="presOf" srcId="{39FE12DA-0936-476C-BAA9-A944A93D9FE3}" destId="{42C3A457-28B6-4CDA-9BE4-BB9F313D79B6}" srcOrd="0" destOrd="0" presId="urn:microsoft.com/office/officeart/2005/8/layout/vList2"/>
    <dgm:cxn modelId="{EC7A6A18-0C5C-43AC-81C3-FAAD3270D396}" srcId="{851C14CB-7901-490B-B326-6DE7C731B90F}" destId="{39FE12DA-0936-476C-BAA9-A944A93D9FE3}" srcOrd="0" destOrd="0" parTransId="{BCF84DDF-11A2-4B5C-B8C4-4BDF6CB6EB2D}" sibTransId="{0CE69474-9395-4406-846C-E823C2567137}"/>
    <dgm:cxn modelId="{B116857F-1F4B-4AB2-9570-0E7D4397989E}" srcId="{851C14CB-7901-490B-B326-6DE7C731B90F}" destId="{F8DFF3AC-AE86-4175-8AB3-7DBCDD50309F}" srcOrd="1" destOrd="0" parTransId="{7BEE297D-7B6B-43D1-8856-3C41F4C5F506}" sibTransId="{8E5177C0-7B40-4AE9-837B-CEB84AC0EB4F}"/>
    <dgm:cxn modelId="{004CFB66-2342-4A83-8FEA-2AA57A109110}" type="presOf" srcId="{851C14CB-7901-490B-B326-6DE7C731B90F}" destId="{0B90F062-C6C4-46B4-BF4C-B0A3877C5A70}" srcOrd="0" destOrd="0" presId="urn:microsoft.com/office/officeart/2005/8/layout/vList2"/>
    <dgm:cxn modelId="{F654CC39-6690-48FF-993E-DE1073675612}" srcId="{759E392A-88EE-46E5-9A39-7FD6E81DD8CE}" destId="{851C14CB-7901-490B-B326-6DE7C731B90F}" srcOrd="0" destOrd="0" parTransId="{CA3932BF-BA45-42F7-B299-F6FC8263C2B9}" sibTransId="{74191D76-FC44-470D-A3BE-93DBA3BA661A}"/>
    <dgm:cxn modelId="{16C7714E-1A68-4921-B898-BDD455072184}" type="presParOf" srcId="{87AE7862-ECF3-4702-B483-6ABC2D241BB7}" destId="{0B90F062-C6C4-46B4-BF4C-B0A3877C5A70}" srcOrd="0" destOrd="0" presId="urn:microsoft.com/office/officeart/2005/8/layout/vList2"/>
    <dgm:cxn modelId="{1C259416-3CC7-4587-BC39-2B14A78BBE26}" type="presParOf" srcId="{87AE7862-ECF3-4702-B483-6ABC2D241BB7}" destId="{42C3A457-28B6-4CDA-9BE4-BB9F313D79B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6A1EA8-CA69-41EB-906F-F36A7BBD9D83}" type="doc">
      <dgm:prSet loTypeId="urn:microsoft.com/office/officeart/2005/8/layout/vList2" loCatId="list" qsTypeId="urn:microsoft.com/office/officeart/2005/8/quickstyle/3d1" qsCatId="3D" csTypeId="urn:microsoft.com/office/officeart/2005/8/colors/colorful5" csCatId="colorful"/>
      <dgm:spPr/>
      <dgm:t>
        <a:bodyPr/>
        <a:lstStyle/>
        <a:p>
          <a:endParaRPr lang="en-US"/>
        </a:p>
      </dgm:t>
    </dgm:pt>
    <dgm:pt modelId="{495B7DB2-ED3C-4145-A917-9C771BCDECD4}">
      <dgm:prSet custT="1"/>
      <dgm:spPr/>
      <dgm:t>
        <a:bodyPr/>
        <a:lstStyle/>
        <a:p>
          <a:pPr rtl="0"/>
          <a:r>
            <a:rPr lang="en-US" sz="2800" smtClean="0">
              <a:solidFill>
                <a:schemeClr val="tx1"/>
              </a:solidFill>
            </a:rPr>
            <a:t>Launch WC Form</a:t>
          </a:r>
          <a:endParaRPr lang="en-US" sz="2800">
            <a:solidFill>
              <a:schemeClr val="tx1"/>
            </a:solidFill>
          </a:endParaRPr>
        </a:p>
      </dgm:t>
    </dgm:pt>
    <dgm:pt modelId="{2D738D89-1748-4FFD-B0EC-39A66FD17D82}" type="parTrans" cxnId="{A911DA0F-1871-4A41-BD21-08260C86B6F9}">
      <dgm:prSet/>
      <dgm:spPr/>
      <dgm:t>
        <a:bodyPr/>
        <a:lstStyle/>
        <a:p>
          <a:endParaRPr lang="en-US" sz="2800">
            <a:solidFill>
              <a:schemeClr val="tx1"/>
            </a:solidFill>
          </a:endParaRPr>
        </a:p>
      </dgm:t>
    </dgm:pt>
    <dgm:pt modelId="{6A2CB7B9-6F35-4717-A6CF-F475D0FB0289}" type="sibTrans" cxnId="{A911DA0F-1871-4A41-BD21-08260C86B6F9}">
      <dgm:prSet/>
      <dgm:spPr/>
      <dgm:t>
        <a:bodyPr/>
        <a:lstStyle/>
        <a:p>
          <a:endParaRPr lang="en-US" sz="2800">
            <a:solidFill>
              <a:schemeClr val="tx1"/>
            </a:solidFill>
          </a:endParaRPr>
        </a:p>
      </dgm:t>
    </dgm:pt>
    <dgm:pt modelId="{71EEFA4F-181C-4E41-8447-AEA4B8DD5334}">
      <dgm:prSet custT="1"/>
      <dgm:spPr/>
      <dgm:t>
        <a:bodyPr/>
        <a:lstStyle/>
        <a:p>
          <a:pPr rtl="0"/>
          <a:r>
            <a:rPr lang="en-US" sz="2800" smtClean="0">
              <a:solidFill>
                <a:schemeClr val="tx1"/>
              </a:solidFill>
            </a:rPr>
            <a:t>Clinic, DSS Unit, Eligibility, SC etc auto-determined</a:t>
          </a:r>
          <a:endParaRPr lang="en-US" sz="2800">
            <a:solidFill>
              <a:schemeClr val="tx1"/>
            </a:solidFill>
          </a:endParaRPr>
        </a:p>
      </dgm:t>
    </dgm:pt>
    <dgm:pt modelId="{DF1C42C3-35BB-4092-876A-A2F361692E18}" type="parTrans" cxnId="{EF3AD8BC-5150-45CA-AD26-E3E69B8672D7}">
      <dgm:prSet/>
      <dgm:spPr/>
      <dgm:t>
        <a:bodyPr/>
        <a:lstStyle/>
        <a:p>
          <a:endParaRPr lang="en-US" sz="2800">
            <a:solidFill>
              <a:schemeClr val="tx1"/>
            </a:solidFill>
          </a:endParaRPr>
        </a:p>
      </dgm:t>
    </dgm:pt>
    <dgm:pt modelId="{A3B5EDB8-9295-4B28-BFF4-57D3CD83215F}" type="sibTrans" cxnId="{EF3AD8BC-5150-45CA-AD26-E3E69B8672D7}">
      <dgm:prSet/>
      <dgm:spPr/>
      <dgm:t>
        <a:bodyPr/>
        <a:lstStyle/>
        <a:p>
          <a:endParaRPr lang="en-US" sz="2800">
            <a:solidFill>
              <a:schemeClr val="tx1"/>
            </a:solidFill>
          </a:endParaRPr>
        </a:p>
      </dgm:t>
    </dgm:pt>
    <dgm:pt modelId="{F30EE58D-7D88-46F2-837F-C3A475B2F27E}">
      <dgm:prSet custT="1"/>
      <dgm:spPr/>
      <dgm:t>
        <a:bodyPr/>
        <a:lstStyle/>
        <a:p>
          <a:pPr rtl="0"/>
          <a:r>
            <a:rPr lang="en-US" sz="2800" smtClean="0">
              <a:solidFill>
                <a:schemeClr val="tx1"/>
              </a:solidFill>
            </a:rPr>
            <a:t>Diagnosis from Prob List</a:t>
          </a:r>
          <a:endParaRPr lang="en-US" sz="2800">
            <a:solidFill>
              <a:schemeClr val="tx1"/>
            </a:solidFill>
          </a:endParaRPr>
        </a:p>
      </dgm:t>
    </dgm:pt>
    <dgm:pt modelId="{AB64AB19-DD8B-4E4F-A723-C78110CF9FE1}" type="parTrans" cxnId="{4C3B8D1B-111D-462D-BDC9-7F4800D626A7}">
      <dgm:prSet/>
      <dgm:spPr/>
      <dgm:t>
        <a:bodyPr/>
        <a:lstStyle/>
        <a:p>
          <a:endParaRPr lang="en-US" sz="2800">
            <a:solidFill>
              <a:schemeClr val="tx1"/>
            </a:solidFill>
          </a:endParaRPr>
        </a:p>
      </dgm:t>
    </dgm:pt>
    <dgm:pt modelId="{6844E108-0BA1-408C-A9BB-E17F694BFAAB}" type="sibTrans" cxnId="{4C3B8D1B-111D-462D-BDC9-7F4800D626A7}">
      <dgm:prSet/>
      <dgm:spPr/>
      <dgm:t>
        <a:bodyPr/>
        <a:lstStyle/>
        <a:p>
          <a:endParaRPr lang="en-US" sz="2800">
            <a:solidFill>
              <a:schemeClr val="tx1"/>
            </a:solidFill>
          </a:endParaRPr>
        </a:p>
      </dgm:t>
    </dgm:pt>
    <dgm:pt modelId="{6E617B6D-993F-4F6A-B7EB-A4ACA66107EF}">
      <dgm:prSet custT="1"/>
      <dgm:spPr/>
      <dgm:t>
        <a:bodyPr/>
        <a:lstStyle/>
        <a:p>
          <a:pPr rtl="0"/>
          <a:r>
            <a:rPr lang="en-US" sz="2800" smtClean="0">
              <a:solidFill>
                <a:schemeClr val="tx1"/>
              </a:solidFill>
            </a:rPr>
            <a:t>Enter Provider(s)</a:t>
          </a:r>
          <a:endParaRPr lang="en-US" sz="2800">
            <a:solidFill>
              <a:schemeClr val="tx1"/>
            </a:solidFill>
          </a:endParaRPr>
        </a:p>
      </dgm:t>
    </dgm:pt>
    <dgm:pt modelId="{43941281-AC48-4807-9223-8A3792477988}" type="parTrans" cxnId="{A3A521A5-9138-4D4F-81EA-4408AAEFADC8}">
      <dgm:prSet/>
      <dgm:spPr/>
      <dgm:t>
        <a:bodyPr/>
        <a:lstStyle/>
        <a:p>
          <a:endParaRPr lang="en-US" sz="2800">
            <a:solidFill>
              <a:schemeClr val="tx1"/>
            </a:solidFill>
          </a:endParaRPr>
        </a:p>
      </dgm:t>
    </dgm:pt>
    <dgm:pt modelId="{9C579B6D-D7FE-4AED-9BDE-F158B1398299}" type="sibTrans" cxnId="{A3A521A5-9138-4D4F-81EA-4408AAEFADC8}">
      <dgm:prSet/>
      <dgm:spPr/>
      <dgm:t>
        <a:bodyPr/>
        <a:lstStyle/>
        <a:p>
          <a:endParaRPr lang="en-US" sz="2800">
            <a:solidFill>
              <a:schemeClr val="tx1"/>
            </a:solidFill>
          </a:endParaRPr>
        </a:p>
      </dgm:t>
    </dgm:pt>
    <dgm:pt modelId="{FEFC7ADD-68EC-4C80-A59E-5CF70ABCE802}">
      <dgm:prSet custT="1"/>
      <dgm:spPr/>
      <dgm:t>
        <a:bodyPr/>
        <a:lstStyle/>
        <a:p>
          <a:pPr rtl="0"/>
          <a:r>
            <a:rPr lang="en-US" sz="2800" smtClean="0">
              <a:solidFill>
                <a:schemeClr val="tx1"/>
              </a:solidFill>
            </a:rPr>
            <a:t>Save Note/Claim WL Credit</a:t>
          </a:r>
          <a:endParaRPr lang="en-US" sz="2800">
            <a:solidFill>
              <a:schemeClr val="tx1"/>
            </a:solidFill>
          </a:endParaRPr>
        </a:p>
      </dgm:t>
    </dgm:pt>
    <dgm:pt modelId="{059CA493-8D5C-4D02-BFB7-4E6F483BE215}" type="parTrans" cxnId="{251D4A1C-B7E6-4AA4-B616-169215E4263A}">
      <dgm:prSet/>
      <dgm:spPr/>
      <dgm:t>
        <a:bodyPr/>
        <a:lstStyle/>
        <a:p>
          <a:endParaRPr lang="en-US" sz="2800">
            <a:solidFill>
              <a:schemeClr val="tx1"/>
            </a:solidFill>
          </a:endParaRPr>
        </a:p>
      </dgm:t>
    </dgm:pt>
    <dgm:pt modelId="{DF8A29DA-3B7E-48B7-9449-B190A1D8371C}" type="sibTrans" cxnId="{251D4A1C-B7E6-4AA4-B616-169215E4263A}">
      <dgm:prSet/>
      <dgm:spPr/>
      <dgm:t>
        <a:bodyPr/>
        <a:lstStyle/>
        <a:p>
          <a:endParaRPr lang="en-US" sz="2800">
            <a:solidFill>
              <a:schemeClr val="tx1"/>
            </a:solidFill>
          </a:endParaRPr>
        </a:p>
      </dgm:t>
    </dgm:pt>
    <dgm:pt modelId="{78228205-4F04-4435-96AC-19A9DDAE3519}" type="pres">
      <dgm:prSet presAssocID="{086A1EA8-CA69-41EB-906F-F36A7BBD9D83}" presName="linear" presStyleCnt="0">
        <dgm:presLayoutVars>
          <dgm:animLvl val="lvl"/>
          <dgm:resizeHandles val="exact"/>
        </dgm:presLayoutVars>
      </dgm:prSet>
      <dgm:spPr/>
      <dgm:t>
        <a:bodyPr/>
        <a:lstStyle/>
        <a:p>
          <a:endParaRPr lang="en-US"/>
        </a:p>
      </dgm:t>
    </dgm:pt>
    <dgm:pt modelId="{9D3B8A95-1E54-4FC6-9A1E-58E43421CA0E}" type="pres">
      <dgm:prSet presAssocID="{495B7DB2-ED3C-4145-A917-9C771BCDECD4}" presName="parentText" presStyleLbl="node1" presStyleIdx="0" presStyleCnt="5">
        <dgm:presLayoutVars>
          <dgm:chMax val="0"/>
          <dgm:bulletEnabled val="1"/>
        </dgm:presLayoutVars>
      </dgm:prSet>
      <dgm:spPr/>
      <dgm:t>
        <a:bodyPr/>
        <a:lstStyle/>
        <a:p>
          <a:endParaRPr lang="en-US"/>
        </a:p>
      </dgm:t>
    </dgm:pt>
    <dgm:pt modelId="{F91DE0E6-1EE6-4351-8E81-A48BD7D77080}" type="pres">
      <dgm:prSet presAssocID="{6A2CB7B9-6F35-4717-A6CF-F475D0FB0289}" presName="spacer" presStyleCnt="0"/>
      <dgm:spPr/>
    </dgm:pt>
    <dgm:pt modelId="{53303444-3934-4878-AE77-8FBF05742610}" type="pres">
      <dgm:prSet presAssocID="{71EEFA4F-181C-4E41-8447-AEA4B8DD5334}" presName="parentText" presStyleLbl="node1" presStyleIdx="1" presStyleCnt="5">
        <dgm:presLayoutVars>
          <dgm:chMax val="0"/>
          <dgm:bulletEnabled val="1"/>
        </dgm:presLayoutVars>
      </dgm:prSet>
      <dgm:spPr/>
      <dgm:t>
        <a:bodyPr/>
        <a:lstStyle/>
        <a:p>
          <a:endParaRPr lang="en-US"/>
        </a:p>
      </dgm:t>
    </dgm:pt>
    <dgm:pt modelId="{5ED86CA3-73BB-47C3-B225-159CF5755CD0}" type="pres">
      <dgm:prSet presAssocID="{A3B5EDB8-9295-4B28-BFF4-57D3CD83215F}" presName="spacer" presStyleCnt="0"/>
      <dgm:spPr/>
    </dgm:pt>
    <dgm:pt modelId="{28C904F9-4C19-43DC-91BA-268011130226}" type="pres">
      <dgm:prSet presAssocID="{F30EE58D-7D88-46F2-837F-C3A475B2F27E}" presName="parentText" presStyleLbl="node1" presStyleIdx="2" presStyleCnt="5">
        <dgm:presLayoutVars>
          <dgm:chMax val="0"/>
          <dgm:bulletEnabled val="1"/>
        </dgm:presLayoutVars>
      </dgm:prSet>
      <dgm:spPr/>
      <dgm:t>
        <a:bodyPr/>
        <a:lstStyle/>
        <a:p>
          <a:endParaRPr lang="en-US"/>
        </a:p>
      </dgm:t>
    </dgm:pt>
    <dgm:pt modelId="{352B95E3-1E7C-4D65-B226-50D85FD3D5A6}" type="pres">
      <dgm:prSet presAssocID="{6844E108-0BA1-408C-A9BB-E17F694BFAAB}" presName="spacer" presStyleCnt="0"/>
      <dgm:spPr/>
    </dgm:pt>
    <dgm:pt modelId="{FCD319E1-DBF9-4C11-87FB-A1DD50AF2C89}" type="pres">
      <dgm:prSet presAssocID="{6E617B6D-993F-4F6A-B7EB-A4ACA66107EF}" presName="parentText" presStyleLbl="node1" presStyleIdx="3" presStyleCnt="5">
        <dgm:presLayoutVars>
          <dgm:chMax val="0"/>
          <dgm:bulletEnabled val="1"/>
        </dgm:presLayoutVars>
      </dgm:prSet>
      <dgm:spPr/>
      <dgm:t>
        <a:bodyPr/>
        <a:lstStyle/>
        <a:p>
          <a:endParaRPr lang="en-US"/>
        </a:p>
      </dgm:t>
    </dgm:pt>
    <dgm:pt modelId="{108A67B0-BDC2-457A-B3A6-0BA3108AEA77}" type="pres">
      <dgm:prSet presAssocID="{9C579B6D-D7FE-4AED-9BDE-F158B1398299}" presName="spacer" presStyleCnt="0"/>
      <dgm:spPr/>
    </dgm:pt>
    <dgm:pt modelId="{91FF24FE-5BF2-4AD3-8204-D41EE2F77119}" type="pres">
      <dgm:prSet presAssocID="{FEFC7ADD-68EC-4C80-A59E-5CF70ABCE802}" presName="parentText" presStyleLbl="node1" presStyleIdx="4" presStyleCnt="5">
        <dgm:presLayoutVars>
          <dgm:chMax val="0"/>
          <dgm:bulletEnabled val="1"/>
        </dgm:presLayoutVars>
      </dgm:prSet>
      <dgm:spPr/>
      <dgm:t>
        <a:bodyPr/>
        <a:lstStyle/>
        <a:p>
          <a:endParaRPr lang="en-US"/>
        </a:p>
      </dgm:t>
    </dgm:pt>
  </dgm:ptLst>
  <dgm:cxnLst>
    <dgm:cxn modelId="{EF3AD8BC-5150-45CA-AD26-E3E69B8672D7}" srcId="{086A1EA8-CA69-41EB-906F-F36A7BBD9D83}" destId="{71EEFA4F-181C-4E41-8447-AEA4B8DD5334}" srcOrd="1" destOrd="0" parTransId="{DF1C42C3-35BB-4092-876A-A2F361692E18}" sibTransId="{A3B5EDB8-9295-4B28-BFF4-57D3CD83215F}"/>
    <dgm:cxn modelId="{A911DA0F-1871-4A41-BD21-08260C86B6F9}" srcId="{086A1EA8-CA69-41EB-906F-F36A7BBD9D83}" destId="{495B7DB2-ED3C-4145-A917-9C771BCDECD4}" srcOrd="0" destOrd="0" parTransId="{2D738D89-1748-4FFD-B0EC-39A66FD17D82}" sibTransId="{6A2CB7B9-6F35-4717-A6CF-F475D0FB0289}"/>
    <dgm:cxn modelId="{3FAC2DD5-1FA7-4964-BC1A-87DA74963730}" type="presOf" srcId="{495B7DB2-ED3C-4145-A917-9C771BCDECD4}" destId="{9D3B8A95-1E54-4FC6-9A1E-58E43421CA0E}" srcOrd="0" destOrd="0" presId="urn:microsoft.com/office/officeart/2005/8/layout/vList2"/>
    <dgm:cxn modelId="{D803FCD8-DE18-4FF3-853D-B9DACD0E2472}" type="presOf" srcId="{086A1EA8-CA69-41EB-906F-F36A7BBD9D83}" destId="{78228205-4F04-4435-96AC-19A9DDAE3519}" srcOrd="0" destOrd="0" presId="urn:microsoft.com/office/officeart/2005/8/layout/vList2"/>
    <dgm:cxn modelId="{A3A521A5-9138-4D4F-81EA-4408AAEFADC8}" srcId="{086A1EA8-CA69-41EB-906F-F36A7BBD9D83}" destId="{6E617B6D-993F-4F6A-B7EB-A4ACA66107EF}" srcOrd="3" destOrd="0" parTransId="{43941281-AC48-4807-9223-8A3792477988}" sibTransId="{9C579B6D-D7FE-4AED-9BDE-F158B1398299}"/>
    <dgm:cxn modelId="{D9742ECB-31DF-4FF0-A64B-22E3BDA9DC27}" type="presOf" srcId="{71EEFA4F-181C-4E41-8447-AEA4B8DD5334}" destId="{53303444-3934-4878-AE77-8FBF05742610}" srcOrd="0" destOrd="0" presId="urn:microsoft.com/office/officeart/2005/8/layout/vList2"/>
    <dgm:cxn modelId="{251D4A1C-B7E6-4AA4-B616-169215E4263A}" srcId="{086A1EA8-CA69-41EB-906F-F36A7BBD9D83}" destId="{FEFC7ADD-68EC-4C80-A59E-5CF70ABCE802}" srcOrd="4" destOrd="0" parTransId="{059CA493-8D5C-4D02-BFB7-4E6F483BE215}" sibTransId="{DF8A29DA-3B7E-48B7-9449-B190A1D8371C}"/>
    <dgm:cxn modelId="{806C4683-5790-4351-B3F3-0FE3C1FEA755}" type="presOf" srcId="{6E617B6D-993F-4F6A-B7EB-A4ACA66107EF}" destId="{FCD319E1-DBF9-4C11-87FB-A1DD50AF2C89}" srcOrd="0" destOrd="0" presId="urn:microsoft.com/office/officeart/2005/8/layout/vList2"/>
    <dgm:cxn modelId="{05F59FFA-203B-4BAE-9076-B5B927EDE760}" type="presOf" srcId="{FEFC7ADD-68EC-4C80-A59E-5CF70ABCE802}" destId="{91FF24FE-5BF2-4AD3-8204-D41EE2F77119}" srcOrd="0" destOrd="0" presId="urn:microsoft.com/office/officeart/2005/8/layout/vList2"/>
    <dgm:cxn modelId="{4C3B8D1B-111D-462D-BDC9-7F4800D626A7}" srcId="{086A1EA8-CA69-41EB-906F-F36A7BBD9D83}" destId="{F30EE58D-7D88-46F2-837F-C3A475B2F27E}" srcOrd="2" destOrd="0" parTransId="{AB64AB19-DD8B-4E4F-A723-C78110CF9FE1}" sibTransId="{6844E108-0BA1-408C-A9BB-E17F694BFAAB}"/>
    <dgm:cxn modelId="{EC12C1AD-99C7-4163-B917-387D694A493B}" type="presOf" srcId="{F30EE58D-7D88-46F2-837F-C3A475B2F27E}" destId="{28C904F9-4C19-43DC-91BA-268011130226}" srcOrd="0" destOrd="0" presId="urn:microsoft.com/office/officeart/2005/8/layout/vList2"/>
    <dgm:cxn modelId="{87A8546D-4A82-4DA2-953D-8B7528053890}" type="presParOf" srcId="{78228205-4F04-4435-96AC-19A9DDAE3519}" destId="{9D3B8A95-1E54-4FC6-9A1E-58E43421CA0E}" srcOrd="0" destOrd="0" presId="urn:microsoft.com/office/officeart/2005/8/layout/vList2"/>
    <dgm:cxn modelId="{06F55542-EAB6-488E-B1EB-BE4575B7A929}" type="presParOf" srcId="{78228205-4F04-4435-96AC-19A9DDAE3519}" destId="{F91DE0E6-1EE6-4351-8E81-A48BD7D77080}" srcOrd="1" destOrd="0" presId="urn:microsoft.com/office/officeart/2005/8/layout/vList2"/>
    <dgm:cxn modelId="{D26CC32C-62FB-4310-B399-E6FEBEA765AC}" type="presParOf" srcId="{78228205-4F04-4435-96AC-19A9DDAE3519}" destId="{53303444-3934-4878-AE77-8FBF05742610}" srcOrd="2" destOrd="0" presId="urn:microsoft.com/office/officeart/2005/8/layout/vList2"/>
    <dgm:cxn modelId="{A07432B4-2870-479D-A1EA-59D48D928254}" type="presParOf" srcId="{78228205-4F04-4435-96AC-19A9DDAE3519}" destId="{5ED86CA3-73BB-47C3-B225-159CF5755CD0}" srcOrd="3" destOrd="0" presId="urn:microsoft.com/office/officeart/2005/8/layout/vList2"/>
    <dgm:cxn modelId="{A130F18E-7F4D-4D0C-9574-7E6F1600FABD}" type="presParOf" srcId="{78228205-4F04-4435-96AC-19A9DDAE3519}" destId="{28C904F9-4C19-43DC-91BA-268011130226}" srcOrd="4" destOrd="0" presId="urn:microsoft.com/office/officeart/2005/8/layout/vList2"/>
    <dgm:cxn modelId="{E1F8633D-7560-4BB0-ABCC-F39E27EEFE5B}" type="presParOf" srcId="{78228205-4F04-4435-96AC-19A9DDAE3519}" destId="{352B95E3-1E7C-4D65-B226-50D85FD3D5A6}" srcOrd="5" destOrd="0" presId="urn:microsoft.com/office/officeart/2005/8/layout/vList2"/>
    <dgm:cxn modelId="{122765E2-C36D-4713-B773-1C5612D9ACF3}" type="presParOf" srcId="{78228205-4F04-4435-96AC-19A9DDAE3519}" destId="{FCD319E1-DBF9-4C11-87FB-A1DD50AF2C89}" srcOrd="6" destOrd="0" presId="urn:microsoft.com/office/officeart/2005/8/layout/vList2"/>
    <dgm:cxn modelId="{842C6A63-29A0-4456-9BA6-7512189A5C05}" type="presParOf" srcId="{78228205-4F04-4435-96AC-19A9DDAE3519}" destId="{108A67B0-BDC2-457A-B3A6-0BA3108AEA77}" srcOrd="7" destOrd="0" presId="urn:microsoft.com/office/officeart/2005/8/layout/vList2"/>
    <dgm:cxn modelId="{0DBC175F-C848-489C-A3AC-9340F81A7A0B}" type="presParOf" srcId="{78228205-4F04-4435-96AC-19A9DDAE3519}" destId="{91FF24FE-5BF2-4AD3-8204-D41EE2F77119}"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3AD9B97-9D08-40FE-9BD2-AC9429070B4B}" type="doc">
      <dgm:prSet loTypeId="urn:microsoft.com/office/officeart/2005/8/layout/default#2" loCatId="list" qsTypeId="urn:microsoft.com/office/officeart/2005/8/quickstyle/3d1" qsCatId="3D" csTypeId="urn:microsoft.com/office/officeart/2005/8/colors/colorful5" csCatId="colorful"/>
      <dgm:spPr/>
      <dgm:t>
        <a:bodyPr/>
        <a:lstStyle/>
        <a:p>
          <a:endParaRPr lang="en-US"/>
        </a:p>
      </dgm:t>
    </dgm:pt>
    <dgm:pt modelId="{7F5E6285-C211-4E98-B6BE-4B16DC6E2846}">
      <dgm:prSet/>
      <dgm:spPr/>
      <dgm:t>
        <a:bodyPr/>
        <a:lstStyle/>
        <a:p>
          <a:pPr rtl="0"/>
          <a:r>
            <a:rPr lang="en-US" smtClean="0">
              <a:solidFill>
                <a:schemeClr val="tx1"/>
              </a:solidFill>
            </a:rPr>
            <a:t>HL7 Solution dependent on Vista Patch 11</a:t>
          </a:r>
          <a:endParaRPr lang="en-US">
            <a:solidFill>
              <a:schemeClr val="tx1"/>
            </a:solidFill>
          </a:endParaRPr>
        </a:p>
      </dgm:t>
    </dgm:pt>
    <dgm:pt modelId="{5D83931D-9B22-4828-99B2-A349654D0318}" type="parTrans" cxnId="{1D80200A-19A9-45D5-9B41-D263A244ABEA}">
      <dgm:prSet/>
      <dgm:spPr/>
      <dgm:t>
        <a:bodyPr/>
        <a:lstStyle/>
        <a:p>
          <a:endParaRPr lang="en-US">
            <a:solidFill>
              <a:schemeClr val="tx1"/>
            </a:solidFill>
          </a:endParaRPr>
        </a:p>
      </dgm:t>
    </dgm:pt>
    <dgm:pt modelId="{17073466-F29E-48CA-8296-21A70110882C}" type="sibTrans" cxnId="{1D80200A-19A9-45D5-9B41-D263A244ABEA}">
      <dgm:prSet/>
      <dgm:spPr/>
      <dgm:t>
        <a:bodyPr/>
        <a:lstStyle/>
        <a:p>
          <a:endParaRPr lang="en-US">
            <a:solidFill>
              <a:schemeClr val="tx1"/>
            </a:solidFill>
          </a:endParaRPr>
        </a:p>
      </dgm:t>
    </dgm:pt>
    <dgm:pt modelId="{B126CF26-C3C5-4358-B527-0848D690E88B}">
      <dgm:prSet/>
      <dgm:spPr/>
      <dgm:t>
        <a:bodyPr/>
        <a:lstStyle/>
        <a:p>
          <a:pPr rtl="0"/>
          <a:r>
            <a:rPr lang="en-US" smtClean="0">
              <a:solidFill>
                <a:schemeClr val="tx1"/>
              </a:solidFill>
            </a:rPr>
            <a:t>Go live date likely to be sometime between March 22 and June 14</a:t>
          </a:r>
          <a:endParaRPr lang="en-US">
            <a:solidFill>
              <a:schemeClr val="tx1"/>
            </a:solidFill>
          </a:endParaRPr>
        </a:p>
      </dgm:t>
    </dgm:pt>
    <dgm:pt modelId="{C5CA39E2-A09A-4040-A7E8-CDD1ADC8B838}" type="parTrans" cxnId="{8EA73CF0-9768-4E44-8CA2-5D45299AC6F9}">
      <dgm:prSet/>
      <dgm:spPr/>
      <dgm:t>
        <a:bodyPr/>
        <a:lstStyle/>
        <a:p>
          <a:endParaRPr lang="en-US">
            <a:solidFill>
              <a:schemeClr val="tx1"/>
            </a:solidFill>
          </a:endParaRPr>
        </a:p>
      </dgm:t>
    </dgm:pt>
    <dgm:pt modelId="{6D2ABD79-2155-4AA1-BFC0-EB16486A969B}" type="sibTrans" cxnId="{8EA73CF0-9768-4E44-8CA2-5D45299AC6F9}">
      <dgm:prSet/>
      <dgm:spPr/>
      <dgm:t>
        <a:bodyPr/>
        <a:lstStyle/>
        <a:p>
          <a:endParaRPr lang="en-US">
            <a:solidFill>
              <a:schemeClr val="tx1"/>
            </a:solidFill>
          </a:endParaRPr>
        </a:p>
      </dgm:t>
    </dgm:pt>
    <dgm:pt modelId="{274F861F-0BCE-436F-8E4B-EDFF85E730F6}">
      <dgm:prSet/>
      <dgm:spPr/>
      <dgm:t>
        <a:bodyPr/>
        <a:lstStyle/>
        <a:p>
          <a:pPr rtl="0"/>
          <a:r>
            <a:rPr lang="en-US" smtClean="0">
              <a:solidFill>
                <a:schemeClr val="tx1"/>
              </a:solidFill>
            </a:rPr>
            <a:t>Blame it on Rube Goldberg!</a:t>
          </a:r>
          <a:endParaRPr lang="en-US">
            <a:solidFill>
              <a:schemeClr val="tx1"/>
            </a:solidFill>
          </a:endParaRPr>
        </a:p>
      </dgm:t>
    </dgm:pt>
    <dgm:pt modelId="{BA0030FF-3F34-437E-BEC4-106AB375254A}" type="parTrans" cxnId="{D997C0AE-3407-4FE6-A714-F387D8EC8AAC}">
      <dgm:prSet/>
      <dgm:spPr/>
      <dgm:t>
        <a:bodyPr/>
        <a:lstStyle/>
        <a:p>
          <a:endParaRPr lang="en-US">
            <a:solidFill>
              <a:schemeClr val="tx1"/>
            </a:solidFill>
          </a:endParaRPr>
        </a:p>
      </dgm:t>
    </dgm:pt>
    <dgm:pt modelId="{3024C0E2-DC38-45AD-87BE-131AF46CD207}" type="sibTrans" cxnId="{D997C0AE-3407-4FE6-A714-F387D8EC8AAC}">
      <dgm:prSet/>
      <dgm:spPr/>
      <dgm:t>
        <a:bodyPr/>
        <a:lstStyle/>
        <a:p>
          <a:endParaRPr lang="en-US">
            <a:solidFill>
              <a:schemeClr val="tx1"/>
            </a:solidFill>
          </a:endParaRPr>
        </a:p>
      </dgm:t>
    </dgm:pt>
    <dgm:pt modelId="{770E6A3E-D396-4E68-83E6-37040FD6FDD4}" type="pres">
      <dgm:prSet presAssocID="{63AD9B97-9D08-40FE-9BD2-AC9429070B4B}" presName="diagram" presStyleCnt="0">
        <dgm:presLayoutVars>
          <dgm:dir/>
          <dgm:resizeHandles val="exact"/>
        </dgm:presLayoutVars>
      </dgm:prSet>
      <dgm:spPr/>
      <dgm:t>
        <a:bodyPr/>
        <a:lstStyle/>
        <a:p>
          <a:endParaRPr lang="en-US"/>
        </a:p>
      </dgm:t>
    </dgm:pt>
    <dgm:pt modelId="{CE17C57D-B159-4AF7-A84B-94FB5576A2F4}" type="pres">
      <dgm:prSet presAssocID="{7F5E6285-C211-4E98-B6BE-4B16DC6E2846}" presName="node" presStyleLbl="node1" presStyleIdx="0" presStyleCnt="3">
        <dgm:presLayoutVars>
          <dgm:bulletEnabled val="1"/>
        </dgm:presLayoutVars>
      </dgm:prSet>
      <dgm:spPr/>
      <dgm:t>
        <a:bodyPr/>
        <a:lstStyle/>
        <a:p>
          <a:endParaRPr lang="en-US"/>
        </a:p>
      </dgm:t>
    </dgm:pt>
    <dgm:pt modelId="{9FFDA560-5CF5-438E-8297-DF78E7220264}" type="pres">
      <dgm:prSet presAssocID="{17073466-F29E-48CA-8296-21A70110882C}" presName="sibTrans" presStyleCnt="0"/>
      <dgm:spPr/>
    </dgm:pt>
    <dgm:pt modelId="{90429DAE-BC46-4130-9974-8484E17E824A}" type="pres">
      <dgm:prSet presAssocID="{B126CF26-C3C5-4358-B527-0848D690E88B}" presName="node" presStyleLbl="node1" presStyleIdx="1" presStyleCnt="3">
        <dgm:presLayoutVars>
          <dgm:bulletEnabled val="1"/>
        </dgm:presLayoutVars>
      </dgm:prSet>
      <dgm:spPr/>
      <dgm:t>
        <a:bodyPr/>
        <a:lstStyle/>
        <a:p>
          <a:endParaRPr lang="en-US"/>
        </a:p>
      </dgm:t>
    </dgm:pt>
    <dgm:pt modelId="{6BF9503C-3D89-4C2B-A7D3-02FF0281A3EC}" type="pres">
      <dgm:prSet presAssocID="{6D2ABD79-2155-4AA1-BFC0-EB16486A969B}" presName="sibTrans" presStyleCnt="0"/>
      <dgm:spPr/>
    </dgm:pt>
    <dgm:pt modelId="{E7EE4F92-5554-4E52-9436-315C6E73CDF2}" type="pres">
      <dgm:prSet presAssocID="{274F861F-0BCE-436F-8E4B-EDFF85E730F6}" presName="node" presStyleLbl="node1" presStyleIdx="2" presStyleCnt="3">
        <dgm:presLayoutVars>
          <dgm:bulletEnabled val="1"/>
        </dgm:presLayoutVars>
      </dgm:prSet>
      <dgm:spPr/>
      <dgm:t>
        <a:bodyPr/>
        <a:lstStyle/>
        <a:p>
          <a:endParaRPr lang="en-US"/>
        </a:p>
      </dgm:t>
    </dgm:pt>
  </dgm:ptLst>
  <dgm:cxnLst>
    <dgm:cxn modelId="{C78F31B0-7944-4960-A73C-53F86FD5583D}" type="presOf" srcId="{274F861F-0BCE-436F-8E4B-EDFF85E730F6}" destId="{E7EE4F92-5554-4E52-9436-315C6E73CDF2}" srcOrd="0" destOrd="0" presId="urn:microsoft.com/office/officeart/2005/8/layout/default#2"/>
    <dgm:cxn modelId="{1D80200A-19A9-45D5-9B41-D263A244ABEA}" srcId="{63AD9B97-9D08-40FE-9BD2-AC9429070B4B}" destId="{7F5E6285-C211-4E98-B6BE-4B16DC6E2846}" srcOrd="0" destOrd="0" parTransId="{5D83931D-9B22-4828-99B2-A349654D0318}" sibTransId="{17073466-F29E-48CA-8296-21A70110882C}"/>
    <dgm:cxn modelId="{EB4528A9-9FD4-4F34-942F-7744315D10ED}" type="presOf" srcId="{B126CF26-C3C5-4358-B527-0848D690E88B}" destId="{90429DAE-BC46-4130-9974-8484E17E824A}" srcOrd="0" destOrd="0" presId="urn:microsoft.com/office/officeart/2005/8/layout/default#2"/>
    <dgm:cxn modelId="{A60E6E54-F3A1-4DB3-A52F-3D1BE5C7385C}" type="presOf" srcId="{63AD9B97-9D08-40FE-9BD2-AC9429070B4B}" destId="{770E6A3E-D396-4E68-83E6-37040FD6FDD4}" srcOrd="0" destOrd="0" presId="urn:microsoft.com/office/officeart/2005/8/layout/default#2"/>
    <dgm:cxn modelId="{7DEC1B4D-CD02-480E-86BC-0F04D3F6998C}" type="presOf" srcId="{7F5E6285-C211-4E98-B6BE-4B16DC6E2846}" destId="{CE17C57D-B159-4AF7-A84B-94FB5576A2F4}" srcOrd="0" destOrd="0" presId="urn:microsoft.com/office/officeart/2005/8/layout/default#2"/>
    <dgm:cxn modelId="{D997C0AE-3407-4FE6-A714-F387D8EC8AAC}" srcId="{63AD9B97-9D08-40FE-9BD2-AC9429070B4B}" destId="{274F861F-0BCE-436F-8E4B-EDFF85E730F6}" srcOrd="2" destOrd="0" parTransId="{BA0030FF-3F34-437E-BEC4-106AB375254A}" sibTransId="{3024C0E2-DC38-45AD-87BE-131AF46CD207}"/>
    <dgm:cxn modelId="{8EA73CF0-9768-4E44-8CA2-5D45299AC6F9}" srcId="{63AD9B97-9D08-40FE-9BD2-AC9429070B4B}" destId="{B126CF26-C3C5-4358-B527-0848D690E88B}" srcOrd="1" destOrd="0" parTransId="{C5CA39E2-A09A-4040-A7E8-CDD1ADC8B838}" sibTransId="{6D2ABD79-2155-4AA1-BFC0-EB16486A969B}"/>
    <dgm:cxn modelId="{45D90BC9-68AF-4996-BFAC-BD2C612EE362}" type="presParOf" srcId="{770E6A3E-D396-4E68-83E6-37040FD6FDD4}" destId="{CE17C57D-B159-4AF7-A84B-94FB5576A2F4}" srcOrd="0" destOrd="0" presId="urn:microsoft.com/office/officeart/2005/8/layout/default#2"/>
    <dgm:cxn modelId="{E77ADF3A-FAEB-4781-9627-07D799EA59DC}" type="presParOf" srcId="{770E6A3E-D396-4E68-83E6-37040FD6FDD4}" destId="{9FFDA560-5CF5-438E-8297-DF78E7220264}" srcOrd="1" destOrd="0" presId="urn:microsoft.com/office/officeart/2005/8/layout/default#2"/>
    <dgm:cxn modelId="{34B74FA9-0EE1-4CDE-ADE6-7C70CADEC232}" type="presParOf" srcId="{770E6A3E-D396-4E68-83E6-37040FD6FDD4}" destId="{90429DAE-BC46-4130-9974-8484E17E824A}" srcOrd="2" destOrd="0" presId="urn:microsoft.com/office/officeart/2005/8/layout/default#2"/>
    <dgm:cxn modelId="{8602E5AA-B3BE-487F-8FE8-E3A5A5451FE4}" type="presParOf" srcId="{770E6A3E-D396-4E68-83E6-37040FD6FDD4}" destId="{6BF9503C-3D89-4C2B-A7D3-02FF0281A3EC}" srcOrd="3" destOrd="0" presId="urn:microsoft.com/office/officeart/2005/8/layout/default#2"/>
    <dgm:cxn modelId="{9EC3BC6A-F368-43A5-BA1C-716C1F1165F6}" type="presParOf" srcId="{770E6A3E-D396-4E68-83E6-37040FD6FDD4}" destId="{E7EE4F92-5554-4E52-9436-315C6E73CDF2}" srcOrd="4"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FEC055-9DE3-43F0-81B9-D54F20298E6F}" type="doc">
      <dgm:prSet loTypeId="urn:microsoft.com/office/officeart/2005/8/layout/vList2" loCatId="list" qsTypeId="urn:microsoft.com/office/officeart/2005/8/quickstyle/3d1" qsCatId="3D" csTypeId="urn:microsoft.com/office/officeart/2005/8/colors/accent5_2" csCatId="accent5" phldr="1"/>
      <dgm:spPr/>
      <dgm:t>
        <a:bodyPr/>
        <a:lstStyle/>
        <a:p>
          <a:endParaRPr lang="en-US"/>
        </a:p>
      </dgm:t>
    </dgm:pt>
    <dgm:pt modelId="{5D780DA9-408B-44F2-B13E-57771D6959A1}">
      <dgm:prSet custT="1"/>
      <dgm:spPr>
        <a:gradFill rotWithShape="0">
          <a:gsLst>
            <a:gs pos="0">
              <a:srgbClr val="206F84"/>
            </a:gs>
            <a:gs pos="80000">
              <a:srgbClr val="23839D"/>
            </a:gs>
            <a:gs pos="100000">
              <a:srgbClr val="2599B9"/>
            </a:gs>
          </a:gsLst>
        </a:gradFill>
      </dgm:spPr>
      <dgm:t>
        <a:bodyPr/>
        <a:lstStyle/>
        <a:p>
          <a:pPr rtl="0"/>
          <a:r>
            <a:rPr lang="en-US" sz="2800" smtClean="0"/>
            <a:t>Primary Care</a:t>
          </a:r>
          <a:endParaRPr lang="en-US" sz="2800"/>
        </a:p>
      </dgm:t>
    </dgm:pt>
    <dgm:pt modelId="{8D8BE76C-D8CF-4767-9718-643F6F111878}" type="parTrans" cxnId="{23B04F7F-0760-4F63-ABC0-24ED7AD6F869}">
      <dgm:prSet/>
      <dgm:spPr/>
      <dgm:t>
        <a:bodyPr/>
        <a:lstStyle/>
        <a:p>
          <a:endParaRPr lang="en-US" sz="2800"/>
        </a:p>
      </dgm:t>
    </dgm:pt>
    <dgm:pt modelId="{E5F87BB8-D456-4E5D-A242-0B6F0983FF6D}" type="sibTrans" cxnId="{23B04F7F-0760-4F63-ABC0-24ED7AD6F869}">
      <dgm:prSet/>
      <dgm:spPr/>
      <dgm:t>
        <a:bodyPr/>
        <a:lstStyle/>
        <a:p>
          <a:endParaRPr lang="en-US" sz="2800"/>
        </a:p>
      </dgm:t>
    </dgm:pt>
    <dgm:pt modelId="{04E90E5F-8A1F-46A8-926E-2982C523CFDD}">
      <dgm:prSet custT="1"/>
      <dgm:spPr/>
      <dgm:t>
        <a:bodyPr/>
        <a:lstStyle/>
        <a:p>
          <a:pPr rtl="0"/>
          <a:r>
            <a:rPr lang="en-US" sz="2800" smtClean="0"/>
            <a:t>5,159</a:t>
          </a:r>
          <a:endParaRPr lang="en-US" sz="2800"/>
        </a:p>
      </dgm:t>
    </dgm:pt>
    <dgm:pt modelId="{3D4B469D-FE93-48A6-B0FA-BA1235D9EF69}" type="parTrans" cxnId="{E35BC1A2-D868-4309-AA90-95622A80243A}">
      <dgm:prSet/>
      <dgm:spPr/>
      <dgm:t>
        <a:bodyPr/>
        <a:lstStyle/>
        <a:p>
          <a:endParaRPr lang="en-US" sz="2800"/>
        </a:p>
      </dgm:t>
    </dgm:pt>
    <dgm:pt modelId="{6525F2E5-4393-47CA-BB5B-F040367D0F80}" type="sibTrans" cxnId="{E35BC1A2-D868-4309-AA90-95622A80243A}">
      <dgm:prSet/>
      <dgm:spPr/>
      <dgm:t>
        <a:bodyPr/>
        <a:lstStyle/>
        <a:p>
          <a:endParaRPr lang="en-US" sz="2800"/>
        </a:p>
      </dgm:t>
    </dgm:pt>
    <dgm:pt modelId="{031EDE61-5771-4834-A2B6-19704C67C4F2}">
      <dgm:prSet custT="1"/>
      <dgm:spPr>
        <a:gradFill rotWithShape="0">
          <a:gsLst>
            <a:gs pos="0">
              <a:srgbClr val="206F84"/>
            </a:gs>
            <a:gs pos="80000">
              <a:srgbClr val="23839D"/>
            </a:gs>
            <a:gs pos="100000">
              <a:srgbClr val="2599B9"/>
            </a:gs>
          </a:gsLst>
        </a:gradFill>
      </dgm:spPr>
      <dgm:t>
        <a:bodyPr/>
        <a:lstStyle/>
        <a:p>
          <a:pPr rtl="0"/>
          <a:r>
            <a:rPr lang="en-US" sz="2800" smtClean="0"/>
            <a:t>Move</a:t>
          </a:r>
          <a:endParaRPr lang="en-US" sz="2800"/>
        </a:p>
      </dgm:t>
    </dgm:pt>
    <dgm:pt modelId="{55029488-3498-4051-8259-507A83CE782E}" type="parTrans" cxnId="{F01C718A-FA90-44C4-8788-8783654D6322}">
      <dgm:prSet/>
      <dgm:spPr/>
      <dgm:t>
        <a:bodyPr/>
        <a:lstStyle/>
        <a:p>
          <a:endParaRPr lang="en-US" sz="2800"/>
        </a:p>
      </dgm:t>
    </dgm:pt>
    <dgm:pt modelId="{1F459C61-4AA0-4918-B16B-2110E984D1A6}" type="sibTrans" cxnId="{F01C718A-FA90-44C4-8788-8783654D6322}">
      <dgm:prSet/>
      <dgm:spPr/>
      <dgm:t>
        <a:bodyPr/>
        <a:lstStyle/>
        <a:p>
          <a:endParaRPr lang="en-US" sz="2800"/>
        </a:p>
      </dgm:t>
    </dgm:pt>
    <dgm:pt modelId="{FA99576A-27F5-40D7-A536-720CCB853FBB}">
      <dgm:prSet custT="1"/>
      <dgm:spPr/>
      <dgm:t>
        <a:bodyPr/>
        <a:lstStyle/>
        <a:p>
          <a:pPr rtl="0"/>
          <a:r>
            <a:rPr lang="en-US" sz="2800" smtClean="0"/>
            <a:t>2,506</a:t>
          </a:r>
          <a:endParaRPr lang="en-US" sz="2800"/>
        </a:p>
      </dgm:t>
    </dgm:pt>
    <dgm:pt modelId="{C866B056-17E6-4CBA-BC98-3A8028FBA73B}" type="parTrans" cxnId="{7E7C9779-D0A7-4992-9E83-9553F3EA5125}">
      <dgm:prSet/>
      <dgm:spPr/>
      <dgm:t>
        <a:bodyPr/>
        <a:lstStyle/>
        <a:p>
          <a:endParaRPr lang="en-US" sz="2800"/>
        </a:p>
      </dgm:t>
    </dgm:pt>
    <dgm:pt modelId="{90B9F7DC-DFCB-4AA6-B24D-EA444CE17885}" type="sibTrans" cxnId="{7E7C9779-D0A7-4992-9E83-9553F3EA5125}">
      <dgm:prSet/>
      <dgm:spPr/>
      <dgm:t>
        <a:bodyPr/>
        <a:lstStyle/>
        <a:p>
          <a:endParaRPr lang="en-US" sz="2800"/>
        </a:p>
      </dgm:t>
    </dgm:pt>
    <dgm:pt modelId="{F921AEF9-CDC5-4D2F-8528-BFAAAE5A4287}">
      <dgm:prSet custT="1"/>
      <dgm:spPr>
        <a:gradFill rotWithShape="0">
          <a:gsLst>
            <a:gs pos="0">
              <a:srgbClr val="206F84"/>
            </a:gs>
            <a:gs pos="80000">
              <a:srgbClr val="23839D"/>
            </a:gs>
            <a:gs pos="100000">
              <a:srgbClr val="2599B9"/>
            </a:gs>
          </a:gsLst>
        </a:gradFill>
      </dgm:spPr>
      <dgm:t>
        <a:bodyPr/>
        <a:lstStyle/>
        <a:p>
          <a:pPr rtl="0"/>
          <a:r>
            <a:rPr lang="en-US" sz="2800" smtClean="0"/>
            <a:t>Clinical Pharmacy</a:t>
          </a:r>
          <a:endParaRPr lang="en-US" sz="2800"/>
        </a:p>
      </dgm:t>
    </dgm:pt>
    <dgm:pt modelId="{B300D9BB-CC40-4E45-985C-BF1D5881C794}" type="parTrans" cxnId="{4211EE67-E77A-49CB-96F5-EE35C68D1429}">
      <dgm:prSet/>
      <dgm:spPr/>
      <dgm:t>
        <a:bodyPr/>
        <a:lstStyle/>
        <a:p>
          <a:endParaRPr lang="en-US" sz="2800"/>
        </a:p>
      </dgm:t>
    </dgm:pt>
    <dgm:pt modelId="{9EA5CCB8-1BFF-4D6C-8F50-D56D34741BD4}" type="sibTrans" cxnId="{4211EE67-E77A-49CB-96F5-EE35C68D1429}">
      <dgm:prSet/>
      <dgm:spPr/>
      <dgm:t>
        <a:bodyPr/>
        <a:lstStyle/>
        <a:p>
          <a:endParaRPr lang="en-US" sz="2800"/>
        </a:p>
      </dgm:t>
    </dgm:pt>
    <dgm:pt modelId="{92ACA217-5826-42D3-A0D2-C54F32062343}">
      <dgm:prSet custT="1"/>
      <dgm:spPr/>
      <dgm:t>
        <a:bodyPr/>
        <a:lstStyle/>
        <a:p>
          <a:pPr rtl="0"/>
          <a:r>
            <a:rPr lang="en-US" sz="2800" smtClean="0"/>
            <a:t>351</a:t>
          </a:r>
          <a:endParaRPr lang="en-US" sz="2800"/>
        </a:p>
      </dgm:t>
    </dgm:pt>
    <dgm:pt modelId="{0AE6FC27-9929-4676-9F21-8A83B171F673}" type="parTrans" cxnId="{81AC4711-E16A-4A46-90A7-77797B6E3A2E}">
      <dgm:prSet/>
      <dgm:spPr/>
      <dgm:t>
        <a:bodyPr/>
        <a:lstStyle/>
        <a:p>
          <a:endParaRPr lang="en-US" sz="2800"/>
        </a:p>
      </dgm:t>
    </dgm:pt>
    <dgm:pt modelId="{95A3155F-F23F-4142-A43E-1C6087CD1283}" type="sibTrans" cxnId="{81AC4711-E16A-4A46-90A7-77797B6E3A2E}">
      <dgm:prSet/>
      <dgm:spPr/>
      <dgm:t>
        <a:bodyPr/>
        <a:lstStyle/>
        <a:p>
          <a:endParaRPr lang="en-US" sz="2800"/>
        </a:p>
      </dgm:t>
    </dgm:pt>
    <dgm:pt modelId="{42644CC9-AD99-47CE-A1AB-31011E4C8E88}">
      <dgm:prSet custT="1"/>
      <dgm:spPr>
        <a:gradFill rotWithShape="0">
          <a:gsLst>
            <a:gs pos="0">
              <a:srgbClr val="206F84"/>
            </a:gs>
            <a:gs pos="80000">
              <a:srgbClr val="23839D"/>
            </a:gs>
            <a:gs pos="100000">
              <a:srgbClr val="2599B9"/>
            </a:gs>
          </a:gsLst>
        </a:gradFill>
      </dgm:spPr>
      <dgm:t>
        <a:bodyPr/>
        <a:lstStyle/>
        <a:p>
          <a:pPr rtl="0"/>
          <a:r>
            <a:rPr lang="en-US" sz="2800" smtClean="0"/>
            <a:t>Nutrition</a:t>
          </a:r>
          <a:endParaRPr lang="en-US" sz="2800"/>
        </a:p>
      </dgm:t>
    </dgm:pt>
    <dgm:pt modelId="{F07ABB64-20F5-41F5-936F-D8DCB4444C0D}" type="parTrans" cxnId="{89C28F34-26EF-4F9A-AB34-5C64B7A60A10}">
      <dgm:prSet/>
      <dgm:spPr/>
      <dgm:t>
        <a:bodyPr/>
        <a:lstStyle/>
        <a:p>
          <a:endParaRPr lang="en-US" sz="2800"/>
        </a:p>
      </dgm:t>
    </dgm:pt>
    <dgm:pt modelId="{5136CBC9-2235-453C-9EEB-16D22C1FFA70}" type="sibTrans" cxnId="{89C28F34-26EF-4F9A-AB34-5C64B7A60A10}">
      <dgm:prSet/>
      <dgm:spPr/>
      <dgm:t>
        <a:bodyPr/>
        <a:lstStyle/>
        <a:p>
          <a:endParaRPr lang="en-US" sz="2800"/>
        </a:p>
      </dgm:t>
    </dgm:pt>
    <dgm:pt modelId="{BB6C4205-B8AC-4240-9666-7C28D7F47FEB}">
      <dgm:prSet custT="1"/>
      <dgm:spPr/>
      <dgm:t>
        <a:bodyPr/>
        <a:lstStyle/>
        <a:p>
          <a:pPr rtl="0"/>
          <a:r>
            <a:rPr lang="en-US" sz="2800" dirty="0" smtClean="0"/>
            <a:t>184</a:t>
          </a:r>
          <a:endParaRPr lang="en-US" sz="2800" dirty="0"/>
        </a:p>
      </dgm:t>
    </dgm:pt>
    <dgm:pt modelId="{04516439-D499-4AE9-8D43-C8A4644BAB95}" type="parTrans" cxnId="{7DF77B83-9B89-49CB-9607-F87196A587AC}">
      <dgm:prSet/>
      <dgm:spPr/>
      <dgm:t>
        <a:bodyPr/>
        <a:lstStyle/>
        <a:p>
          <a:endParaRPr lang="en-US" sz="2800"/>
        </a:p>
      </dgm:t>
    </dgm:pt>
    <dgm:pt modelId="{2328E0F7-EAB1-4598-A436-7B5A6D9BB2E8}" type="sibTrans" cxnId="{7DF77B83-9B89-49CB-9607-F87196A587AC}">
      <dgm:prSet/>
      <dgm:spPr/>
      <dgm:t>
        <a:bodyPr/>
        <a:lstStyle/>
        <a:p>
          <a:endParaRPr lang="en-US" sz="2800"/>
        </a:p>
      </dgm:t>
    </dgm:pt>
    <dgm:pt modelId="{B8BC2CC9-0526-4CED-98C3-B9B392C4AF8E}" type="pres">
      <dgm:prSet presAssocID="{48FEC055-9DE3-43F0-81B9-D54F20298E6F}" presName="linear" presStyleCnt="0">
        <dgm:presLayoutVars>
          <dgm:animLvl val="lvl"/>
          <dgm:resizeHandles val="exact"/>
        </dgm:presLayoutVars>
      </dgm:prSet>
      <dgm:spPr/>
      <dgm:t>
        <a:bodyPr/>
        <a:lstStyle/>
        <a:p>
          <a:endParaRPr lang="en-US"/>
        </a:p>
      </dgm:t>
    </dgm:pt>
    <dgm:pt modelId="{D86251BD-92A8-47F2-90AD-EB66B17881DC}" type="pres">
      <dgm:prSet presAssocID="{5D780DA9-408B-44F2-B13E-57771D6959A1}" presName="parentText" presStyleLbl="node1" presStyleIdx="0" presStyleCnt="4">
        <dgm:presLayoutVars>
          <dgm:chMax val="0"/>
          <dgm:bulletEnabled val="1"/>
        </dgm:presLayoutVars>
      </dgm:prSet>
      <dgm:spPr/>
      <dgm:t>
        <a:bodyPr/>
        <a:lstStyle/>
        <a:p>
          <a:endParaRPr lang="en-US"/>
        </a:p>
      </dgm:t>
    </dgm:pt>
    <dgm:pt modelId="{6777A1D7-FFA7-466A-8C1E-7F9AFCF791E9}" type="pres">
      <dgm:prSet presAssocID="{5D780DA9-408B-44F2-B13E-57771D6959A1}" presName="childText" presStyleLbl="revTx" presStyleIdx="0" presStyleCnt="4">
        <dgm:presLayoutVars>
          <dgm:bulletEnabled val="1"/>
        </dgm:presLayoutVars>
      </dgm:prSet>
      <dgm:spPr/>
      <dgm:t>
        <a:bodyPr/>
        <a:lstStyle/>
        <a:p>
          <a:endParaRPr lang="en-US"/>
        </a:p>
      </dgm:t>
    </dgm:pt>
    <dgm:pt modelId="{61D0E1FD-60C3-434A-A3C6-124AED55BE5C}" type="pres">
      <dgm:prSet presAssocID="{031EDE61-5771-4834-A2B6-19704C67C4F2}" presName="parentText" presStyleLbl="node1" presStyleIdx="1" presStyleCnt="4">
        <dgm:presLayoutVars>
          <dgm:chMax val="0"/>
          <dgm:bulletEnabled val="1"/>
        </dgm:presLayoutVars>
      </dgm:prSet>
      <dgm:spPr/>
      <dgm:t>
        <a:bodyPr/>
        <a:lstStyle/>
        <a:p>
          <a:endParaRPr lang="en-US"/>
        </a:p>
      </dgm:t>
    </dgm:pt>
    <dgm:pt modelId="{7629FD34-2CA3-422E-8B49-9FA0EB265B7A}" type="pres">
      <dgm:prSet presAssocID="{031EDE61-5771-4834-A2B6-19704C67C4F2}" presName="childText" presStyleLbl="revTx" presStyleIdx="1" presStyleCnt="4">
        <dgm:presLayoutVars>
          <dgm:bulletEnabled val="1"/>
        </dgm:presLayoutVars>
      </dgm:prSet>
      <dgm:spPr/>
      <dgm:t>
        <a:bodyPr/>
        <a:lstStyle/>
        <a:p>
          <a:endParaRPr lang="en-US"/>
        </a:p>
      </dgm:t>
    </dgm:pt>
    <dgm:pt modelId="{C60C1AC9-D8DC-4597-9C9B-F1E6B93B5201}" type="pres">
      <dgm:prSet presAssocID="{F921AEF9-CDC5-4D2F-8528-BFAAAE5A4287}" presName="parentText" presStyleLbl="node1" presStyleIdx="2" presStyleCnt="4">
        <dgm:presLayoutVars>
          <dgm:chMax val="0"/>
          <dgm:bulletEnabled val="1"/>
        </dgm:presLayoutVars>
      </dgm:prSet>
      <dgm:spPr/>
      <dgm:t>
        <a:bodyPr/>
        <a:lstStyle/>
        <a:p>
          <a:endParaRPr lang="en-US"/>
        </a:p>
      </dgm:t>
    </dgm:pt>
    <dgm:pt modelId="{BA387B2B-13BF-40D3-B794-30D5AECD0022}" type="pres">
      <dgm:prSet presAssocID="{F921AEF9-CDC5-4D2F-8528-BFAAAE5A4287}" presName="childText" presStyleLbl="revTx" presStyleIdx="2" presStyleCnt="4">
        <dgm:presLayoutVars>
          <dgm:bulletEnabled val="1"/>
        </dgm:presLayoutVars>
      </dgm:prSet>
      <dgm:spPr/>
      <dgm:t>
        <a:bodyPr/>
        <a:lstStyle/>
        <a:p>
          <a:endParaRPr lang="en-US"/>
        </a:p>
      </dgm:t>
    </dgm:pt>
    <dgm:pt modelId="{386A17E4-F66A-4575-A419-62CDE565932B}" type="pres">
      <dgm:prSet presAssocID="{42644CC9-AD99-47CE-A1AB-31011E4C8E88}" presName="parentText" presStyleLbl="node1" presStyleIdx="3" presStyleCnt="4">
        <dgm:presLayoutVars>
          <dgm:chMax val="0"/>
          <dgm:bulletEnabled val="1"/>
        </dgm:presLayoutVars>
      </dgm:prSet>
      <dgm:spPr/>
      <dgm:t>
        <a:bodyPr/>
        <a:lstStyle/>
        <a:p>
          <a:endParaRPr lang="en-US"/>
        </a:p>
      </dgm:t>
    </dgm:pt>
    <dgm:pt modelId="{722AFD22-2377-48DF-AA62-DAF72CAF567D}" type="pres">
      <dgm:prSet presAssocID="{42644CC9-AD99-47CE-A1AB-31011E4C8E88}" presName="childText" presStyleLbl="revTx" presStyleIdx="3" presStyleCnt="4">
        <dgm:presLayoutVars>
          <dgm:bulletEnabled val="1"/>
        </dgm:presLayoutVars>
      </dgm:prSet>
      <dgm:spPr/>
      <dgm:t>
        <a:bodyPr/>
        <a:lstStyle/>
        <a:p>
          <a:endParaRPr lang="en-US"/>
        </a:p>
      </dgm:t>
    </dgm:pt>
  </dgm:ptLst>
  <dgm:cxnLst>
    <dgm:cxn modelId="{E35BC1A2-D868-4309-AA90-95622A80243A}" srcId="{5D780DA9-408B-44F2-B13E-57771D6959A1}" destId="{04E90E5F-8A1F-46A8-926E-2982C523CFDD}" srcOrd="0" destOrd="0" parTransId="{3D4B469D-FE93-48A6-B0FA-BA1235D9EF69}" sibTransId="{6525F2E5-4393-47CA-BB5B-F040367D0F80}"/>
    <dgm:cxn modelId="{7DF77B83-9B89-49CB-9607-F87196A587AC}" srcId="{42644CC9-AD99-47CE-A1AB-31011E4C8E88}" destId="{BB6C4205-B8AC-4240-9666-7C28D7F47FEB}" srcOrd="0" destOrd="0" parTransId="{04516439-D499-4AE9-8D43-C8A4644BAB95}" sibTransId="{2328E0F7-EAB1-4598-A436-7B5A6D9BB2E8}"/>
    <dgm:cxn modelId="{076B930C-5625-40CF-B9DC-A0D5E535A7A6}" type="presOf" srcId="{92ACA217-5826-42D3-A0D2-C54F32062343}" destId="{BA387B2B-13BF-40D3-B794-30D5AECD0022}" srcOrd="0" destOrd="0" presId="urn:microsoft.com/office/officeart/2005/8/layout/vList2"/>
    <dgm:cxn modelId="{81AC4711-E16A-4A46-90A7-77797B6E3A2E}" srcId="{F921AEF9-CDC5-4D2F-8528-BFAAAE5A4287}" destId="{92ACA217-5826-42D3-A0D2-C54F32062343}" srcOrd="0" destOrd="0" parTransId="{0AE6FC27-9929-4676-9F21-8A83B171F673}" sibTransId="{95A3155F-F23F-4142-A43E-1C6087CD1283}"/>
    <dgm:cxn modelId="{88597849-A52D-4C12-BEA2-631E078B742A}" type="presOf" srcId="{FA99576A-27F5-40D7-A536-720CCB853FBB}" destId="{7629FD34-2CA3-422E-8B49-9FA0EB265B7A}" srcOrd="0" destOrd="0" presId="urn:microsoft.com/office/officeart/2005/8/layout/vList2"/>
    <dgm:cxn modelId="{89C28F34-26EF-4F9A-AB34-5C64B7A60A10}" srcId="{48FEC055-9DE3-43F0-81B9-D54F20298E6F}" destId="{42644CC9-AD99-47CE-A1AB-31011E4C8E88}" srcOrd="3" destOrd="0" parTransId="{F07ABB64-20F5-41F5-936F-D8DCB4444C0D}" sibTransId="{5136CBC9-2235-453C-9EEB-16D22C1FFA70}"/>
    <dgm:cxn modelId="{23B04F7F-0760-4F63-ABC0-24ED7AD6F869}" srcId="{48FEC055-9DE3-43F0-81B9-D54F20298E6F}" destId="{5D780DA9-408B-44F2-B13E-57771D6959A1}" srcOrd="0" destOrd="0" parTransId="{8D8BE76C-D8CF-4767-9718-643F6F111878}" sibTransId="{E5F87BB8-D456-4E5D-A242-0B6F0983FF6D}"/>
    <dgm:cxn modelId="{30695237-7D81-4DDF-980E-AF5F407117FB}" type="presOf" srcId="{5D780DA9-408B-44F2-B13E-57771D6959A1}" destId="{D86251BD-92A8-47F2-90AD-EB66B17881DC}" srcOrd="0" destOrd="0" presId="urn:microsoft.com/office/officeart/2005/8/layout/vList2"/>
    <dgm:cxn modelId="{CD1F5774-1C7C-4A1C-ACDD-306CE27BD976}" type="presOf" srcId="{48FEC055-9DE3-43F0-81B9-D54F20298E6F}" destId="{B8BC2CC9-0526-4CED-98C3-B9B392C4AF8E}" srcOrd="0" destOrd="0" presId="urn:microsoft.com/office/officeart/2005/8/layout/vList2"/>
    <dgm:cxn modelId="{7EDB4B2D-D6DA-43EA-A18A-C6D577B5F068}" type="presOf" srcId="{04E90E5F-8A1F-46A8-926E-2982C523CFDD}" destId="{6777A1D7-FFA7-466A-8C1E-7F9AFCF791E9}" srcOrd="0" destOrd="0" presId="urn:microsoft.com/office/officeart/2005/8/layout/vList2"/>
    <dgm:cxn modelId="{436019E2-E5ED-4100-AE87-501CC4F93709}" type="presOf" srcId="{F921AEF9-CDC5-4D2F-8528-BFAAAE5A4287}" destId="{C60C1AC9-D8DC-4597-9C9B-F1E6B93B5201}" srcOrd="0" destOrd="0" presId="urn:microsoft.com/office/officeart/2005/8/layout/vList2"/>
    <dgm:cxn modelId="{1D443A3A-2759-47F7-8474-2071D5653364}" type="presOf" srcId="{BB6C4205-B8AC-4240-9666-7C28D7F47FEB}" destId="{722AFD22-2377-48DF-AA62-DAF72CAF567D}" srcOrd="0" destOrd="0" presId="urn:microsoft.com/office/officeart/2005/8/layout/vList2"/>
    <dgm:cxn modelId="{E0A868C2-5E88-4CFD-A357-3AE732C67053}" type="presOf" srcId="{42644CC9-AD99-47CE-A1AB-31011E4C8E88}" destId="{386A17E4-F66A-4575-A419-62CDE565932B}" srcOrd="0" destOrd="0" presId="urn:microsoft.com/office/officeart/2005/8/layout/vList2"/>
    <dgm:cxn modelId="{4211EE67-E77A-49CB-96F5-EE35C68D1429}" srcId="{48FEC055-9DE3-43F0-81B9-D54F20298E6F}" destId="{F921AEF9-CDC5-4D2F-8528-BFAAAE5A4287}" srcOrd="2" destOrd="0" parTransId="{B300D9BB-CC40-4E45-985C-BF1D5881C794}" sibTransId="{9EA5CCB8-1BFF-4D6C-8F50-D56D34741BD4}"/>
    <dgm:cxn modelId="{7E7C9779-D0A7-4992-9E83-9553F3EA5125}" srcId="{031EDE61-5771-4834-A2B6-19704C67C4F2}" destId="{FA99576A-27F5-40D7-A536-720CCB853FBB}" srcOrd="0" destOrd="0" parTransId="{C866B056-17E6-4CBA-BC98-3A8028FBA73B}" sibTransId="{90B9F7DC-DFCB-4AA6-B24D-EA444CE17885}"/>
    <dgm:cxn modelId="{F01C718A-FA90-44C4-8788-8783654D6322}" srcId="{48FEC055-9DE3-43F0-81B9-D54F20298E6F}" destId="{031EDE61-5771-4834-A2B6-19704C67C4F2}" srcOrd="1" destOrd="0" parTransId="{55029488-3498-4051-8259-507A83CE782E}" sibTransId="{1F459C61-4AA0-4918-B16B-2110E984D1A6}"/>
    <dgm:cxn modelId="{360338B9-C164-45F5-A4D4-A4D2439316C8}" type="presOf" srcId="{031EDE61-5771-4834-A2B6-19704C67C4F2}" destId="{61D0E1FD-60C3-434A-A3C6-124AED55BE5C}" srcOrd="0" destOrd="0" presId="urn:microsoft.com/office/officeart/2005/8/layout/vList2"/>
    <dgm:cxn modelId="{4CC36B92-0546-446C-B5BC-7BAAD1EA75A5}" type="presParOf" srcId="{B8BC2CC9-0526-4CED-98C3-B9B392C4AF8E}" destId="{D86251BD-92A8-47F2-90AD-EB66B17881DC}" srcOrd="0" destOrd="0" presId="urn:microsoft.com/office/officeart/2005/8/layout/vList2"/>
    <dgm:cxn modelId="{1277BA7B-BB2C-41FD-8C1E-63CEB316CAE7}" type="presParOf" srcId="{B8BC2CC9-0526-4CED-98C3-B9B392C4AF8E}" destId="{6777A1D7-FFA7-466A-8C1E-7F9AFCF791E9}" srcOrd="1" destOrd="0" presId="urn:microsoft.com/office/officeart/2005/8/layout/vList2"/>
    <dgm:cxn modelId="{A55D5032-78F0-422F-9DF7-884671999127}" type="presParOf" srcId="{B8BC2CC9-0526-4CED-98C3-B9B392C4AF8E}" destId="{61D0E1FD-60C3-434A-A3C6-124AED55BE5C}" srcOrd="2" destOrd="0" presId="urn:microsoft.com/office/officeart/2005/8/layout/vList2"/>
    <dgm:cxn modelId="{291129B5-1195-47A7-A4CA-9002755EEDA9}" type="presParOf" srcId="{B8BC2CC9-0526-4CED-98C3-B9B392C4AF8E}" destId="{7629FD34-2CA3-422E-8B49-9FA0EB265B7A}" srcOrd="3" destOrd="0" presId="urn:microsoft.com/office/officeart/2005/8/layout/vList2"/>
    <dgm:cxn modelId="{290E64B1-5CF5-4DF1-B9B6-B56278113D34}" type="presParOf" srcId="{B8BC2CC9-0526-4CED-98C3-B9B392C4AF8E}" destId="{C60C1AC9-D8DC-4597-9C9B-F1E6B93B5201}" srcOrd="4" destOrd="0" presId="urn:microsoft.com/office/officeart/2005/8/layout/vList2"/>
    <dgm:cxn modelId="{4CDCCD63-F690-460F-ABF0-1DDEA45E625E}" type="presParOf" srcId="{B8BC2CC9-0526-4CED-98C3-B9B392C4AF8E}" destId="{BA387B2B-13BF-40D3-B794-30D5AECD0022}" srcOrd="5" destOrd="0" presId="urn:microsoft.com/office/officeart/2005/8/layout/vList2"/>
    <dgm:cxn modelId="{403DB228-CA0A-43D8-B0AD-C64896432132}" type="presParOf" srcId="{B8BC2CC9-0526-4CED-98C3-B9B392C4AF8E}" destId="{386A17E4-F66A-4575-A419-62CDE565932B}" srcOrd="6" destOrd="0" presId="urn:microsoft.com/office/officeart/2005/8/layout/vList2"/>
    <dgm:cxn modelId="{1EA2859D-FD15-42E6-A44B-1D9484FD212C}" type="presParOf" srcId="{B8BC2CC9-0526-4CED-98C3-B9B392C4AF8E}" destId="{722AFD22-2377-48DF-AA62-DAF72CAF567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58443A-76B9-45CC-B04A-B7E8D6CEE94C}" type="doc">
      <dgm:prSet loTypeId="urn:microsoft.com/office/officeart/2005/8/layout/vList2" loCatId="list" qsTypeId="urn:microsoft.com/office/officeart/2005/8/quickstyle/3d1" qsCatId="3D" csTypeId="urn:microsoft.com/office/officeart/2005/8/colors/accent5_2" csCatId="accent5" phldr="1"/>
      <dgm:spPr/>
      <dgm:t>
        <a:bodyPr/>
        <a:lstStyle/>
        <a:p>
          <a:endParaRPr lang="en-US"/>
        </a:p>
      </dgm:t>
    </dgm:pt>
    <dgm:pt modelId="{A54BDF7D-C50D-4BCA-BB07-A5AFC012EDA6}">
      <dgm:prSet custT="1"/>
      <dgm:spPr>
        <a:gradFill rotWithShape="0">
          <a:gsLst>
            <a:gs pos="0">
              <a:srgbClr val="206F84"/>
            </a:gs>
            <a:gs pos="80000">
              <a:srgbClr val="23839D"/>
            </a:gs>
            <a:gs pos="100000">
              <a:srgbClr val="2599B9"/>
            </a:gs>
          </a:gsLst>
        </a:gradFill>
      </dgm:spPr>
      <dgm:t>
        <a:bodyPr/>
        <a:lstStyle/>
        <a:p>
          <a:pPr rtl="0"/>
          <a:r>
            <a:rPr lang="en-US" sz="2800" smtClean="0"/>
            <a:t>Primary Care</a:t>
          </a:r>
          <a:endParaRPr lang="en-US" sz="2800"/>
        </a:p>
      </dgm:t>
    </dgm:pt>
    <dgm:pt modelId="{6CC7A50D-0163-4094-BE4C-4AF1575C459A}" type="parTrans" cxnId="{24571FE8-A1EB-4D84-A8A7-C09C6B118F8D}">
      <dgm:prSet/>
      <dgm:spPr/>
      <dgm:t>
        <a:bodyPr/>
        <a:lstStyle/>
        <a:p>
          <a:endParaRPr lang="en-US" sz="2800"/>
        </a:p>
      </dgm:t>
    </dgm:pt>
    <dgm:pt modelId="{815FF0C9-4521-4D41-95C1-0F41B1879A24}" type="sibTrans" cxnId="{24571FE8-A1EB-4D84-A8A7-C09C6B118F8D}">
      <dgm:prSet/>
      <dgm:spPr/>
      <dgm:t>
        <a:bodyPr/>
        <a:lstStyle/>
        <a:p>
          <a:endParaRPr lang="en-US" sz="2800"/>
        </a:p>
      </dgm:t>
    </dgm:pt>
    <dgm:pt modelId="{9EBF712D-14C0-4EFD-9258-D3CCC466D51F}">
      <dgm:prSet custT="1"/>
      <dgm:spPr/>
      <dgm:t>
        <a:bodyPr/>
        <a:lstStyle/>
        <a:p>
          <a:pPr rtl="0"/>
          <a:r>
            <a:rPr lang="en-US" sz="2800" smtClean="0"/>
            <a:t>3,385</a:t>
          </a:r>
          <a:endParaRPr lang="en-US" sz="2800"/>
        </a:p>
      </dgm:t>
    </dgm:pt>
    <dgm:pt modelId="{4904197A-A10F-4798-BB43-758496CE8CFD}" type="parTrans" cxnId="{51A7531D-A8CC-4B26-B8E3-F2422A002AEB}">
      <dgm:prSet/>
      <dgm:spPr/>
      <dgm:t>
        <a:bodyPr/>
        <a:lstStyle/>
        <a:p>
          <a:endParaRPr lang="en-US" sz="2800"/>
        </a:p>
      </dgm:t>
    </dgm:pt>
    <dgm:pt modelId="{68709029-3A84-4FF1-82A7-A9D464FAAA2B}" type="sibTrans" cxnId="{51A7531D-A8CC-4B26-B8E3-F2422A002AEB}">
      <dgm:prSet/>
      <dgm:spPr/>
      <dgm:t>
        <a:bodyPr/>
        <a:lstStyle/>
        <a:p>
          <a:endParaRPr lang="en-US" sz="2800"/>
        </a:p>
      </dgm:t>
    </dgm:pt>
    <dgm:pt modelId="{465BA30E-9642-49E5-9B81-C71C72AEED98}">
      <dgm:prSet custT="1"/>
      <dgm:spPr>
        <a:gradFill rotWithShape="0">
          <a:gsLst>
            <a:gs pos="0">
              <a:srgbClr val="206F84"/>
            </a:gs>
            <a:gs pos="80000">
              <a:srgbClr val="23839D"/>
            </a:gs>
            <a:gs pos="100000">
              <a:srgbClr val="2599B9"/>
            </a:gs>
          </a:gsLst>
        </a:gradFill>
      </dgm:spPr>
      <dgm:t>
        <a:bodyPr/>
        <a:lstStyle/>
        <a:p>
          <a:pPr rtl="0"/>
          <a:r>
            <a:rPr lang="en-US" sz="2800" smtClean="0"/>
            <a:t>Telephone</a:t>
          </a:r>
          <a:endParaRPr lang="en-US" sz="2800"/>
        </a:p>
      </dgm:t>
    </dgm:pt>
    <dgm:pt modelId="{3F9F4998-BE15-4CA2-8FCA-1930C8AC96FE}" type="parTrans" cxnId="{CA759AA0-4980-4D70-8CD4-403C7025DB4C}">
      <dgm:prSet/>
      <dgm:spPr/>
      <dgm:t>
        <a:bodyPr/>
        <a:lstStyle/>
        <a:p>
          <a:endParaRPr lang="en-US" sz="2800"/>
        </a:p>
      </dgm:t>
    </dgm:pt>
    <dgm:pt modelId="{95EB42C4-7FFA-40A6-B2C6-18A7E503D527}" type="sibTrans" cxnId="{CA759AA0-4980-4D70-8CD4-403C7025DB4C}">
      <dgm:prSet/>
      <dgm:spPr/>
      <dgm:t>
        <a:bodyPr/>
        <a:lstStyle/>
        <a:p>
          <a:endParaRPr lang="en-US" sz="2800"/>
        </a:p>
      </dgm:t>
    </dgm:pt>
    <dgm:pt modelId="{450CBC89-8B9E-4C88-B251-1A911E42EC29}">
      <dgm:prSet custT="1"/>
      <dgm:spPr/>
      <dgm:t>
        <a:bodyPr/>
        <a:lstStyle/>
        <a:p>
          <a:pPr rtl="0"/>
          <a:r>
            <a:rPr lang="en-US" sz="2800" smtClean="0"/>
            <a:t>572</a:t>
          </a:r>
          <a:endParaRPr lang="en-US" sz="2800"/>
        </a:p>
      </dgm:t>
    </dgm:pt>
    <dgm:pt modelId="{51A656C7-1133-4F16-8991-0BAAF5BF30DC}" type="parTrans" cxnId="{6F1D7A68-BE22-4979-8111-30397EC268D5}">
      <dgm:prSet/>
      <dgm:spPr/>
      <dgm:t>
        <a:bodyPr/>
        <a:lstStyle/>
        <a:p>
          <a:endParaRPr lang="en-US" sz="2800"/>
        </a:p>
      </dgm:t>
    </dgm:pt>
    <dgm:pt modelId="{576D4378-86B2-43FB-98C6-8CB0A70EC71C}" type="sibTrans" cxnId="{6F1D7A68-BE22-4979-8111-30397EC268D5}">
      <dgm:prSet/>
      <dgm:spPr/>
      <dgm:t>
        <a:bodyPr/>
        <a:lstStyle/>
        <a:p>
          <a:endParaRPr lang="en-US" sz="2800"/>
        </a:p>
      </dgm:t>
    </dgm:pt>
    <dgm:pt modelId="{B1A38C45-C716-4C67-966E-9E109AE3FBDD}">
      <dgm:prSet custT="1"/>
      <dgm:spPr>
        <a:gradFill rotWithShape="0">
          <a:gsLst>
            <a:gs pos="0">
              <a:srgbClr val="206F84"/>
            </a:gs>
            <a:gs pos="80000">
              <a:srgbClr val="23839D"/>
            </a:gs>
            <a:gs pos="100000">
              <a:srgbClr val="2599B9"/>
            </a:gs>
          </a:gsLst>
        </a:gradFill>
      </dgm:spPr>
      <dgm:t>
        <a:bodyPr/>
        <a:lstStyle/>
        <a:p>
          <a:pPr rtl="0"/>
          <a:r>
            <a:rPr lang="en-US" sz="2800" smtClean="0"/>
            <a:t>Clinical Pharmacy</a:t>
          </a:r>
          <a:endParaRPr lang="en-US" sz="2800"/>
        </a:p>
      </dgm:t>
    </dgm:pt>
    <dgm:pt modelId="{B3184243-601A-43F6-99C9-DDC08BD0027B}" type="parTrans" cxnId="{340F39B1-DEE3-45FC-9E51-C8FC7A050F58}">
      <dgm:prSet/>
      <dgm:spPr/>
      <dgm:t>
        <a:bodyPr/>
        <a:lstStyle/>
        <a:p>
          <a:endParaRPr lang="en-US" sz="2800"/>
        </a:p>
      </dgm:t>
    </dgm:pt>
    <dgm:pt modelId="{2768C6AC-822F-480C-BF54-5A2E60F387CC}" type="sibTrans" cxnId="{340F39B1-DEE3-45FC-9E51-C8FC7A050F58}">
      <dgm:prSet/>
      <dgm:spPr/>
      <dgm:t>
        <a:bodyPr/>
        <a:lstStyle/>
        <a:p>
          <a:endParaRPr lang="en-US" sz="2800"/>
        </a:p>
      </dgm:t>
    </dgm:pt>
    <dgm:pt modelId="{D7F999EA-55C2-47A0-8B19-FAAA4ED39A78}">
      <dgm:prSet custT="1"/>
      <dgm:spPr/>
      <dgm:t>
        <a:bodyPr/>
        <a:lstStyle/>
        <a:p>
          <a:pPr rtl="0"/>
          <a:r>
            <a:rPr lang="en-US" sz="2800" smtClean="0"/>
            <a:t>101</a:t>
          </a:r>
          <a:endParaRPr lang="en-US" sz="2800"/>
        </a:p>
      </dgm:t>
    </dgm:pt>
    <dgm:pt modelId="{81E7BFE2-3DF6-45E5-8F61-F0B68666F135}" type="parTrans" cxnId="{8FBBA46F-5FA5-4157-A5F2-F9B37EF295C6}">
      <dgm:prSet/>
      <dgm:spPr/>
      <dgm:t>
        <a:bodyPr/>
        <a:lstStyle/>
        <a:p>
          <a:endParaRPr lang="en-US" sz="2800"/>
        </a:p>
      </dgm:t>
    </dgm:pt>
    <dgm:pt modelId="{5A460636-99EA-4B89-8D16-6CCFD0A083CB}" type="sibTrans" cxnId="{8FBBA46F-5FA5-4157-A5F2-F9B37EF295C6}">
      <dgm:prSet/>
      <dgm:spPr/>
      <dgm:t>
        <a:bodyPr/>
        <a:lstStyle/>
        <a:p>
          <a:endParaRPr lang="en-US" sz="2800"/>
        </a:p>
      </dgm:t>
    </dgm:pt>
    <dgm:pt modelId="{6C283153-BD46-48C1-816A-11C0DFE5E8EA}">
      <dgm:prSet custT="1"/>
      <dgm:spPr>
        <a:gradFill rotWithShape="0">
          <a:gsLst>
            <a:gs pos="0">
              <a:srgbClr val="206F84"/>
            </a:gs>
            <a:gs pos="80000">
              <a:srgbClr val="23839D"/>
            </a:gs>
            <a:gs pos="100000">
              <a:srgbClr val="2599B9"/>
            </a:gs>
          </a:gsLst>
        </a:gradFill>
      </dgm:spPr>
      <dgm:t>
        <a:bodyPr/>
        <a:lstStyle/>
        <a:p>
          <a:pPr rtl="0"/>
          <a:r>
            <a:rPr lang="en-US" sz="2800" smtClean="0"/>
            <a:t>Psychiatry</a:t>
          </a:r>
          <a:endParaRPr lang="en-US" sz="2800"/>
        </a:p>
      </dgm:t>
    </dgm:pt>
    <dgm:pt modelId="{7A7A5F72-F016-4942-AE85-447378090330}" type="parTrans" cxnId="{25E79100-13A1-4588-8A18-16565F2D556F}">
      <dgm:prSet/>
      <dgm:spPr/>
      <dgm:t>
        <a:bodyPr/>
        <a:lstStyle/>
        <a:p>
          <a:endParaRPr lang="en-US" sz="2800"/>
        </a:p>
      </dgm:t>
    </dgm:pt>
    <dgm:pt modelId="{375D37EB-53E6-48C0-8114-3BB473A8AF68}" type="sibTrans" cxnId="{25E79100-13A1-4588-8A18-16565F2D556F}">
      <dgm:prSet/>
      <dgm:spPr/>
      <dgm:t>
        <a:bodyPr/>
        <a:lstStyle/>
        <a:p>
          <a:endParaRPr lang="en-US" sz="2800"/>
        </a:p>
      </dgm:t>
    </dgm:pt>
    <dgm:pt modelId="{EDF6B812-0764-460B-AFC7-01D2A3A84AA5}">
      <dgm:prSet custT="1"/>
      <dgm:spPr/>
      <dgm:t>
        <a:bodyPr/>
        <a:lstStyle/>
        <a:p>
          <a:pPr rtl="0"/>
          <a:r>
            <a:rPr lang="en-US" sz="2800" smtClean="0"/>
            <a:t>79</a:t>
          </a:r>
          <a:endParaRPr lang="en-US" sz="2800"/>
        </a:p>
      </dgm:t>
    </dgm:pt>
    <dgm:pt modelId="{6B4D2042-157C-415B-AE23-2C19FD474D83}" type="parTrans" cxnId="{1EEFF175-A380-437B-A7F0-CBAB66CC4DAA}">
      <dgm:prSet/>
      <dgm:spPr/>
      <dgm:t>
        <a:bodyPr/>
        <a:lstStyle/>
        <a:p>
          <a:endParaRPr lang="en-US" sz="2800"/>
        </a:p>
      </dgm:t>
    </dgm:pt>
    <dgm:pt modelId="{CEB5307A-68F8-4A66-993B-B81EE585CE5D}" type="sibTrans" cxnId="{1EEFF175-A380-437B-A7F0-CBAB66CC4DAA}">
      <dgm:prSet/>
      <dgm:spPr/>
      <dgm:t>
        <a:bodyPr/>
        <a:lstStyle/>
        <a:p>
          <a:endParaRPr lang="en-US" sz="2800"/>
        </a:p>
      </dgm:t>
    </dgm:pt>
    <dgm:pt modelId="{8579C6F3-37AE-4702-9A77-5FECEC1FEF6C}" type="pres">
      <dgm:prSet presAssocID="{C558443A-76B9-45CC-B04A-B7E8D6CEE94C}" presName="linear" presStyleCnt="0">
        <dgm:presLayoutVars>
          <dgm:animLvl val="lvl"/>
          <dgm:resizeHandles val="exact"/>
        </dgm:presLayoutVars>
      </dgm:prSet>
      <dgm:spPr/>
      <dgm:t>
        <a:bodyPr/>
        <a:lstStyle/>
        <a:p>
          <a:endParaRPr lang="en-US"/>
        </a:p>
      </dgm:t>
    </dgm:pt>
    <dgm:pt modelId="{FD6C65E8-C503-4AAB-A514-EEDD34FBEDF2}" type="pres">
      <dgm:prSet presAssocID="{A54BDF7D-C50D-4BCA-BB07-A5AFC012EDA6}" presName="parentText" presStyleLbl="node1" presStyleIdx="0" presStyleCnt="4">
        <dgm:presLayoutVars>
          <dgm:chMax val="0"/>
          <dgm:bulletEnabled val="1"/>
        </dgm:presLayoutVars>
      </dgm:prSet>
      <dgm:spPr/>
      <dgm:t>
        <a:bodyPr/>
        <a:lstStyle/>
        <a:p>
          <a:endParaRPr lang="en-US"/>
        </a:p>
      </dgm:t>
    </dgm:pt>
    <dgm:pt modelId="{B580DFF5-ACDD-4E79-A59A-15798D0CDCB0}" type="pres">
      <dgm:prSet presAssocID="{A54BDF7D-C50D-4BCA-BB07-A5AFC012EDA6}" presName="childText" presStyleLbl="revTx" presStyleIdx="0" presStyleCnt="4">
        <dgm:presLayoutVars>
          <dgm:bulletEnabled val="1"/>
        </dgm:presLayoutVars>
      </dgm:prSet>
      <dgm:spPr/>
      <dgm:t>
        <a:bodyPr/>
        <a:lstStyle/>
        <a:p>
          <a:endParaRPr lang="en-US"/>
        </a:p>
      </dgm:t>
    </dgm:pt>
    <dgm:pt modelId="{D353860F-6ABF-4DDC-B6BC-4BA81C8F25B5}" type="pres">
      <dgm:prSet presAssocID="{465BA30E-9642-49E5-9B81-C71C72AEED98}" presName="parentText" presStyleLbl="node1" presStyleIdx="1" presStyleCnt="4">
        <dgm:presLayoutVars>
          <dgm:chMax val="0"/>
          <dgm:bulletEnabled val="1"/>
        </dgm:presLayoutVars>
      </dgm:prSet>
      <dgm:spPr/>
      <dgm:t>
        <a:bodyPr/>
        <a:lstStyle/>
        <a:p>
          <a:endParaRPr lang="en-US"/>
        </a:p>
      </dgm:t>
    </dgm:pt>
    <dgm:pt modelId="{F86AC516-D8F5-4725-B38C-2D0B5EF0AE61}" type="pres">
      <dgm:prSet presAssocID="{465BA30E-9642-49E5-9B81-C71C72AEED98}" presName="childText" presStyleLbl="revTx" presStyleIdx="1" presStyleCnt="4">
        <dgm:presLayoutVars>
          <dgm:bulletEnabled val="1"/>
        </dgm:presLayoutVars>
      </dgm:prSet>
      <dgm:spPr/>
      <dgm:t>
        <a:bodyPr/>
        <a:lstStyle/>
        <a:p>
          <a:endParaRPr lang="en-US"/>
        </a:p>
      </dgm:t>
    </dgm:pt>
    <dgm:pt modelId="{2134639C-6C20-4035-AD5F-1234E154D77D}" type="pres">
      <dgm:prSet presAssocID="{B1A38C45-C716-4C67-966E-9E109AE3FBDD}" presName="parentText" presStyleLbl="node1" presStyleIdx="2" presStyleCnt="4">
        <dgm:presLayoutVars>
          <dgm:chMax val="0"/>
          <dgm:bulletEnabled val="1"/>
        </dgm:presLayoutVars>
      </dgm:prSet>
      <dgm:spPr/>
      <dgm:t>
        <a:bodyPr/>
        <a:lstStyle/>
        <a:p>
          <a:endParaRPr lang="en-US"/>
        </a:p>
      </dgm:t>
    </dgm:pt>
    <dgm:pt modelId="{9E0E84CA-8C43-42C7-8A0E-679C9B287523}" type="pres">
      <dgm:prSet presAssocID="{B1A38C45-C716-4C67-966E-9E109AE3FBDD}" presName="childText" presStyleLbl="revTx" presStyleIdx="2" presStyleCnt="4">
        <dgm:presLayoutVars>
          <dgm:bulletEnabled val="1"/>
        </dgm:presLayoutVars>
      </dgm:prSet>
      <dgm:spPr/>
      <dgm:t>
        <a:bodyPr/>
        <a:lstStyle/>
        <a:p>
          <a:endParaRPr lang="en-US"/>
        </a:p>
      </dgm:t>
    </dgm:pt>
    <dgm:pt modelId="{AF7C9640-A8C1-486E-9A28-B459919EECC9}" type="pres">
      <dgm:prSet presAssocID="{6C283153-BD46-48C1-816A-11C0DFE5E8EA}" presName="parentText" presStyleLbl="node1" presStyleIdx="3" presStyleCnt="4">
        <dgm:presLayoutVars>
          <dgm:chMax val="0"/>
          <dgm:bulletEnabled val="1"/>
        </dgm:presLayoutVars>
      </dgm:prSet>
      <dgm:spPr/>
      <dgm:t>
        <a:bodyPr/>
        <a:lstStyle/>
        <a:p>
          <a:endParaRPr lang="en-US"/>
        </a:p>
      </dgm:t>
    </dgm:pt>
    <dgm:pt modelId="{114E89BD-1AC4-46AF-B78E-A6A0082948E5}" type="pres">
      <dgm:prSet presAssocID="{6C283153-BD46-48C1-816A-11C0DFE5E8EA}" presName="childText" presStyleLbl="revTx" presStyleIdx="3" presStyleCnt="4">
        <dgm:presLayoutVars>
          <dgm:bulletEnabled val="1"/>
        </dgm:presLayoutVars>
      </dgm:prSet>
      <dgm:spPr/>
      <dgm:t>
        <a:bodyPr/>
        <a:lstStyle/>
        <a:p>
          <a:endParaRPr lang="en-US"/>
        </a:p>
      </dgm:t>
    </dgm:pt>
  </dgm:ptLst>
  <dgm:cxnLst>
    <dgm:cxn modelId="{21B71B91-0C0D-4A51-BB5B-0EF64AB41ABB}" type="presOf" srcId="{C558443A-76B9-45CC-B04A-B7E8D6CEE94C}" destId="{8579C6F3-37AE-4702-9A77-5FECEC1FEF6C}" srcOrd="0" destOrd="0" presId="urn:microsoft.com/office/officeart/2005/8/layout/vList2"/>
    <dgm:cxn modelId="{D207C69E-2376-4907-9A14-C64B641D3B92}" type="presOf" srcId="{B1A38C45-C716-4C67-966E-9E109AE3FBDD}" destId="{2134639C-6C20-4035-AD5F-1234E154D77D}" srcOrd="0" destOrd="0" presId="urn:microsoft.com/office/officeart/2005/8/layout/vList2"/>
    <dgm:cxn modelId="{CD89ACEE-80B6-4667-B76B-F366F00BE9C5}" type="presOf" srcId="{A54BDF7D-C50D-4BCA-BB07-A5AFC012EDA6}" destId="{FD6C65E8-C503-4AAB-A514-EEDD34FBEDF2}" srcOrd="0" destOrd="0" presId="urn:microsoft.com/office/officeart/2005/8/layout/vList2"/>
    <dgm:cxn modelId="{1EEFF175-A380-437B-A7F0-CBAB66CC4DAA}" srcId="{6C283153-BD46-48C1-816A-11C0DFE5E8EA}" destId="{EDF6B812-0764-460B-AFC7-01D2A3A84AA5}" srcOrd="0" destOrd="0" parTransId="{6B4D2042-157C-415B-AE23-2C19FD474D83}" sibTransId="{CEB5307A-68F8-4A66-993B-B81EE585CE5D}"/>
    <dgm:cxn modelId="{340F39B1-DEE3-45FC-9E51-C8FC7A050F58}" srcId="{C558443A-76B9-45CC-B04A-B7E8D6CEE94C}" destId="{B1A38C45-C716-4C67-966E-9E109AE3FBDD}" srcOrd="2" destOrd="0" parTransId="{B3184243-601A-43F6-99C9-DDC08BD0027B}" sibTransId="{2768C6AC-822F-480C-BF54-5A2E60F387CC}"/>
    <dgm:cxn modelId="{51A7531D-A8CC-4B26-B8E3-F2422A002AEB}" srcId="{A54BDF7D-C50D-4BCA-BB07-A5AFC012EDA6}" destId="{9EBF712D-14C0-4EFD-9258-D3CCC466D51F}" srcOrd="0" destOrd="0" parTransId="{4904197A-A10F-4798-BB43-758496CE8CFD}" sibTransId="{68709029-3A84-4FF1-82A7-A9D464FAAA2B}"/>
    <dgm:cxn modelId="{24571FE8-A1EB-4D84-A8A7-C09C6B118F8D}" srcId="{C558443A-76B9-45CC-B04A-B7E8D6CEE94C}" destId="{A54BDF7D-C50D-4BCA-BB07-A5AFC012EDA6}" srcOrd="0" destOrd="0" parTransId="{6CC7A50D-0163-4094-BE4C-4AF1575C459A}" sibTransId="{815FF0C9-4521-4D41-95C1-0F41B1879A24}"/>
    <dgm:cxn modelId="{B4DE5B14-8965-4CE5-BCBD-991098D5D6EE}" type="presOf" srcId="{EDF6B812-0764-460B-AFC7-01D2A3A84AA5}" destId="{114E89BD-1AC4-46AF-B78E-A6A0082948E5}" srcOrd="0" destOrd="0" presId="urn:microsoft.com/office/officeart/2005/8/layout/vList2"/>
    <dgm:cxn modelId="{36AE7FBE-EC04-4137-BDA3-3BFC9672C2DB}" type="presOf" srcId="{9EBF712D-14C0-4EFD-9258-D3CCC466D51F}" destId="{B580DFF5-ACDD-4E79-A59A-15798D0CDCB0}" srcOrd="0" destOrd="0" presId="urn:microsoft.com/office/officeart/2005/8/layout/vList2"/>
    <dgm:cxn modelId="{D5E351D7-9D52-4AF5-8593-94973A37D00C}" type="presOf" srcId="{450CBC89-8B9E-4C88-B251-1A911E42EC29}" destId="{F86AC516-D8F5-4725-B38C-2D0B5EF0AE61}" srcOrd="0" destOrd="0" presId="urn:microsoft.com/office/officeart/2005/8/layout/vList2"/>
    <dgm:cxn modelId="{8FBBA46F-5FA5-4157-A5F2-F9B37EF295C6}" srcId="{B1A38C45-C716-4C67-966E-9E109AE3FBDD}" destId="{D7F999EA-55C2-47A0-8B19-FAAA4ED39A78}" srcOrd="0" destOrd="0" parTransId="{81E7BFE2-3DF6-45E5-8F61-F0B68666F135}" sibTransId="{5A460636-99EA-4B89-8D16-6CCFD0A083CB}"/>
    <dgm:cxn modelId="{6F1D7A68-BE22-4979-8111-30397EC268D5}" srcId="{465BA30E-9642-49E5-9B81-C71C72AEED98}" destId="{450CBC89-8B9E-4C88-B251-1A911E42EC29}" srcOrd="0" destOrd="0" parTransId="{51A656C7-1133-4F16-8991-0BAAF5BF30DC}" sibTransId="{576D4378-86B2-43FB-98C6-8CB0A70EC71C}"/>
    <dgm:cxn modelId="{FA7D6511-0263-45D6-A79C-3D0FF2AD03E8}" type="presOf" srcId="{465BA30E-9642-49E5-9B81-C71C72AEED98}" destId="{D353860F-6ABF-4DDC-B6BC-4BA81C8F25B5}" srcOrd="0" destOrd="0" presId="urn:microsoft.com/office/officeart/2005/8/layout/vList2"/>
    <dgm:cxn modelId="{CA759AA0-4980-4D70-8CD4-403C7025DB4C}" srcId="{C558443A-76B9-45CC-B04A-B7E8D6CEE94C}" destId="{465BA30E-9642-49E5-9B81-C71C72AEED98}" srcOrd="1" destOrd="0" parTransId="{3F9F4998-BE15-4CA2-8FCA-1930C8AC96FE}" sibTransId="{95EB42C4-7FFA-40A6-B2C6-18A7E503D527}"/>
    <dgm:cxn modelId="{25E79100-13A1-4588-8A18-16565F2D556F}" srcId="{C558443A-76B9-45CC-B04A-B7E8D6CEE94C}" destId="{6C283153-BD46-48C1-816A-11C0DFE5E8EA}" srcOrd="3" destOrd="0" parTransId="{7A7A5F72-F016-4942-AE85-447378090330}" sibTransId="{375D37EB-53E6-48C0-8114-3BB473A8AF68}"/>
    <dgm:cxn modelId="{C5001644-7D90-4F73-ACD6-BE859D9DD56B}" type="presOf" srcId="{6C283153-BD46-48C1-816A-11C0DFE5E8EA}" destId="{AF7C9640-A8C1-486E-9A28-B459919EECC9}" srcOrd="0" destOrd="0" presId="urn:microsoft.com/office/officeart/2005/8/layout/vList2"/>
    <dgm:cxn modelId="{86944C9E-AB83-4C40-981C-5D59080E3522}" type="presOf" srcId="{D7F999EA-55C2-47A0-8B19-FAAA4ED39A78}" destId="{9E0E84CA-8C43-42C7-8A0E-679C9B287523}" srcOrd="0" destOrd="0" presId="urn:microsoft.com/office/officeart/2005/8/layout/vList2"/>
    <dgm:cxn modelId="{06326B0F-63C8-4F61-84A8-67727E175D10}" type="presParOf" srcId="{8579C6F3-37AE-4702-9A77-5FECEC1FEF6C}" destId="{FD6C65E8-C503-4AAB-A514-EEDD34FBEDF2}" srcOrd="0" destOrd="0" presId="urn:microsoft.com/office/officeart/2005/8/layout/vList2"/>
    <dgm:cxn modelId="{38FAE999-699B-4E41-B135-7CC0F3477960}" type="presParOf" srcId="{8579C6F3-37AE-4702-9A77-5FECEC1FEF6C}" destId="{B580DFF5-ACDD-4E79-A59A-15798D0CDCB0}" srcOrd="1" destOrd="0" presId="urn:microsoft.com/office/officeart/2005/8/layout/vList2"/>
    <dgm:cxn modelId="{F98366F5-0982-48D8-9DC2-6C1EAF0429A2}" type="presParOf" srcId="{8579C6F3-37AE-4702-9A77-5FECEC1FEF6C}" destId="{D353860F-6ABF-4DDC-B6BC-4BA81C8F25B5}" srcOrd="2" destOrd="0" presId="urn:microsoft.com/office/officeart/2005/8/layout/vList2"/>
    <dgm:cxn modelId="{39697C7F-DD83-4D01-B813-1493A63F5195}" type="presParOf" srcId="{8579C6F3-37AE-4702-9A77-5FECEC1FEF6C}" destId="{F86AC516-D8F5-4725-B38C-2D0B5EF0AE61}" srcOrd="3" destOrd="0" presId="urn:microsoft.com/office/officeart/2005/8/layout/vList2"/>
    <dgm:cxn modelId="{F4D6DE6A-C25A-4D3A-AE69-FF2AA95D0FEA}" type="presParOf" srcId="{8579C6F3-37AE-4702-9A77-5FECEC1FEF6C}" destId="{2134639C-6C20-4035-AD5F-1234E154D77D}" srcOrd="4" destOrd="0" presId="urn:microsoft.com/office/officeart/2005/8/layout/vList2"/>
    <dgm:cxn modelId="{B77A8662-394D-4DEB-BA11-981EAF6AC897}" type="presParOf" srcId="{8579C6F3-37AE-4702-9A77-5FECEC1FEF6C}" destId="{9E0E84CA-8C43-42C7-8A0E-679C9B287523}" srcOrd="5" destOrd="0" presId="urn:microsoft.com/office/officeart/2005/8/layout/vList2"/>
    <dgm:cxn modelId="{6CD68032-6BC2-4E2C-BC32-B983AD7F3102}" type="presParOf" srcId="{8579C6F3-37AE-4702-9A77-5FECEC1FEF6C}" destId="{AF7C9640-A8C1-486E-9A28-B459919EECC9}" srcOrd="6" destOrd="0" presId="urn:microsoft.com/office/officeart/2005/8/layout/vList2"/>
    <dgm:cxn modelId="{876F0B7F-FD5B-45A3-93FB-C87149EC2AEE}" type="presParOf" srcId="{8579C6F3-37AE-4702-9A77-5FECEC1FEF6C}" destId="{114E89BD-1AC4-46AF-B78E-A6A0082948E5}"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11B0E1-E0CA-4108-BD8E-2234C36E71E3}" type="doc">
      <dgm:prSet loTypeId="urn:microsoft.com/office/officeart/2005/8/layout/equation2" loCatId="process" qsTypeId="urn:microsoft.com/office/officeart/2005/8/quickstyle/3d2" qsCatId="3D" csTypeId="urn:microsoft.com/office/officeart/2005/8/colors/colorful5" csCatId="colorful" phldr="1"/>
      <dgm:spPr/>
      <dgm:t>
        <a:bodyPr/>
        <a:lstStyle/>
        <a:p>
          <a:endParaRPr lang="en-US"/>
        </a:p>
      </dgm:t>
    </dgm:pt>
    <dgm:pt modelId="{91D5F92F-8396-49E4-9B31-A46475C3EF62}">
      <dgm:prSet custT="1"/>
      <dgm:spPr/>
      <dgm:t>
        <a:bodyPr/>
        <a:lstStyle/>
        <a:p>
          <a:pPr rtl="0"/>
          <a:r>
            <a:rPr lang="en-US" sz="2800" b="1" dirty="0" smtClean="0">
              <a:solidFill>
                <a:schemeClr val="tx1"/>
              </a:solidFill>
            </a:rPr>
            <a:t>a problem focused history</a:t>
          </a:r>
          <a:endParaRPr lang="en-US" sz="2800" b="1" dirty="0">
            <a:solidFill>
              <a:schemeClr val="tx1"/>
            </a:solidFill>
          </a:endParaRPr>
        </a:p>
      </dgm:t>
    </dgm:pt>
    <dgm:pt modelId="{25E0E5ED-FC8D-4830-9D8C-82AC4D1B1E19}" type="parTrans" cxnId="{75E50866-E54C-4220-BFD4-E4BD7BD470D3}">
      <dgm:prSet/>
      <dgm:spPr/>
      <dgm:t>
        <a:bodyPr/>
        <a:lstStyle/>
        <a:p>
          <a:endParaRPr lang="en-US" sz="2800"/>
        </a:p>
      </dgm:t>
    </dgm:pt>
    <dgm:pt modelId="{641CD4C4-19B0-46C3-9FB2-CE9F059FFC30}" type="sibTrans" cxnId="{75E50866-E54C-4220-BFD4-E4BD7BD470D3}">
      <dgm:prSet custT="1"/>
      <dgm:spPr>
        <a:scene3d>
          <a:camera prst="orthographicFront"/>
          <a:lightRig rig="threePt" dir="t">
            <a:rot lat="0" lon="0" rev="7500000"/>
          </a:lightRig>
        </a:scene3d>
        <a:sp3d z="-70000" extrusionH="63500" prstMaterial="matte">
          <a:bevelT w="25400" h="6350"/>
          <a:contourClr>
            <a:schemeClr val="bg1"/>
          </a:contourClr>
        </a:sp3d>
      </dgm:spPr>
      <dgm:t>
        <a:bodyPr/>
        <a:lstStyle/>
        <a:p>
          <a:endParaRPr lang="en-US" sz="2800"/>
        </a:p>
      </dgm:t>
    </dgm:pt>
    <dgm:pt modelId="{71D016C1-FAAD-4171-9218-E1BB6FDC22E3}">
      <dgm:prSet custT="1"/>
      <dgm:spPr/>
      <dgm:t>
        <a:bodyPr/>
        <a:lstStyle/>
        <a:p>
          <a:pPr rtl="0"/>
          <a:r>
            <a:rPr lang="en-US" sz="2800" b="1" dirty="0" smtClean="0">
              <a:solidFill>
                <a:schemeClr val="tx1"/>
              </a:solidFill>
            </a:rPr>
            <a:t>straight forward med decision making</a:t>
          </a:r>
          <a:endParaRPr lang="en-US" sz="2800" b="1" dirty="0">
            <a:solidFill>
              <a:schemeClr val="tx1"/>
            </a:solidFill>
          </a:endParaRPr>
        </a:p>
      </dgm:t>
    </dgm:pt>
    <dgm:pt modelId="{3B971659-C88C-4AC8-9DED-79F08DDC8705}" type="parTrans" cxnId="{741C7251-78DB-4FE6-9937-677DFA836E26}">
      <dgm:prSet/>
      <dgm:spPr/>
      <dgm:t>
        <a:bodyPr/>
        <a:lstStyle/>
        <a:p>
          <a:endParaRPr lang="en-US" sz="2800"/>
        </a:p>
      </dgm:t>
    </dgm:pt>
    <dgm:pt modelId="{24AA8AD6-411D-4557-B30A-829B86C532C4}" type="sibTrans" cxnId="{741C7251-78DB-4FE6-9937-677DFA836E26}">
      <dgm:prSet custT="1"/>
      <dgm:spPr>
        <a:scene3d>
          <a:camera prst="orthographicFront"/>
          <a:lightRig rig="threePt" dir="t">
            <a:rot lat="0" lon="0" rev="7500000"/>
          </a:lightRig>
        </a:scene3d>
        <a:sp3d z="-70000" extrusionH="63500" prstMaterial="matte">
          <a:bevelT w="25400" h="6350"/>
          <a:contourClr>
            <a:schemeClr val="bg1"/>
          </a:contourClr>
        </a:sp3d>
      </dgm:spPr>
      <dgm:t>
        <a:bodyPr/>
        <a:lstStyle/>
        <a:p>
          <a:endParaRPr lang="en-US" sz="2800"/>
        </a:p>
      </dgm:t>
    </dgm:pt>
    <dgm:pt modelId="{CDEC8F2C-8664-4798-A5DE-BA08AE2DC32E}">
      <dgm:prSet custT="1"/>
      <dgm:spPr/>
      <dgm:t>
        <a:bodyPr/>
        <a:lstStyle/>
        <a:p>
          <a:pPr rtl="0"/>
          <a:r>
            <a:rPr lang="en-US" sz="2800" b="1" i="0" dirty="0" smtClean="0">
              <a:solidFill>
                <a:schemeClr val="tx1"/>
              </a:solidFill>
            </a:rPr>
            <a:t>CPT Code Requirements</a:t>
          </a:r>
          <a:endParaRPr lang="en-US" sz="2800" b="1" i="0" dirty="0">
            <a:solidFill>
              <a:schemeClr val="tx1"/>
            </a:solidFill>
          </a:endParaRPr>
        </a:p>
      </dgm:t>
    </dgm:pt>
    <dgm:pt modelId="{9BBAA42B-4490-434E-A7E0-8EC5E02F7011}" type="parTrans" cxnId="{CED6F6FA-AA7F-46AA-8BD5-B3A9FDB936B5}">
      <dgm:prSet/>
      <dgm:spPr/>
      <dgm:t>
        <a:bodyPr/>
        <a:lstStyle/>
        <a:p>
          <a:endParaRPr lang="en-US" sz="2800"/>
        </a:p>
      </dgm:t>
    </dgm:pt>
    <dgm:pt modelId="{69A57BB4-50C1-4AEC-B22E-56F00CA4ADBF}" type="sibTrans" cxnId="{CED6F6FA-AA7F-46AA-8BD5-B3A9FDB936B5}">
      <dgm:prSet/>
      <dgm:spPr/>
      <dgm:t>
        <a:bodyPr/>
        <a:lstStyle/>
        <a:p>
          <a:endParaRPr lang="en-US" sz="2800"/>
        </a:p>
      </dgm:t>
    </dgm:pt>
    <dgm:pt modelId="{64A871BB-C2E2-4C06-9278-26301ACEF049}" type="pres">
      <dgm:prSet presAssocID="{1211B0E1-E0CA-4108-BD8E-2234C36E71E3}" presName="Name0" presStyleCnt="0">
        <dgm:presLayoutVars>
          <dgm:dir/>
          <dgm:resizeHandles val="exact"/>
        </dgm:presLayoutVars>
      </dgm:prSet>
      <dgm:spPr/>
      <dgm:t>
        <a:bodyPr/>
        <a:lstStyle/>
        <a:p>
          <a:endParaRPr lang="en-US"/>
        </a:p>
      </dgm:t>
    </dgm:pt>
    <dgm:pt modelId="{7F2B9742-C95F-4175-AE9F-2D73E911AEC5}" type="pres">
      <dgm:prSet presAssocID="{1211B0E1-E0CA-4108-BD8E-2234C36E71E3}" presName="vNodes" presStyleCnt="0"/>
      <dgm:spPr/>
      <dgm:t>
        <a:bodyPr/>
        <a:lstStyle/>
        <a:p>
          <a:endParaRPr lang="en-US"/>
        </a:p>
      </dgm:t>
    </dgm:pt>
    <dgm:pt modelId="{E1400009-03E5-4309-8B6A-95A3112EF710}" type="pres">
      <dgm:prSet presAssocID="{91D5F92F-8396-49E4-9B31-A46475C3EF62}" presName="node" presStyleLbl="node1" presStyleIdx="0" presStyleCnt="3" custScaleX="672749" custScaleY="672749" custLinFactY="-16191" custLinFactNeighborY="-100000">
        <dgm:presLayoutVars>
          <dgm:bulletEnabled val="1"/>
        </dgm:presLayoutVars>
      </dgm:prSet>
      <dgm:spPr/>
      <dgm:t>
        <a:bodyPr/>
        <a:lstStyle/>
        <a:p>
          <a:endParaRPr lang="en-US"/>
        </a:p>
      </dgm:t>
    </dgm:pt>
    <dgm:pt modelId="{DDBAD173-2139-4F1A-83AC-D2F2E62E5C22}" type="pres">
      <dgm:prSet presAssocID="{641CD4C4-19B0-46C3-9FB2-CE9F059FFC30}" presName="spacerT" presStyleCnt="0"/>
      <dgm:spPr/>
      <dgm:t>
        <a:bodyPr/>
        <a:lstStyle/>
        <a:p>
          <a:endParaRPr lang="en-US"/>
        </a:p>
      </dgm:t>
    </dgm:pt>
    <dgm:pt modelId="{76CCE96A-6017-4A48-A8B6-EB6F195DE3F4}" type="pres">
      <dgm:prSet presAssocID="{641CD4C4-19B0-46C3-9FB2-CE9F059FFC30}" presName="sibTrans" presStyleLbl="sibTrans2D1" presStyleIdx="0" presStyleCnt="2" custScaleX="214359" custScaleY="214359" custLinFactNeighborX="16546"/>
      <dgm:spPr/>
      <dgm:t>
        <a:bodyPr/>
        <a:lstStyle/>
        <a:p>
          <a:endParaRPr lang="en-US"/>
        </a:p>
      </dgm:t>
    </dgm:pt>
    <dgm:pt modelId="{A03A1D58-064E-42DA-9AF5-9F7FB67C8F31}" type="pres">
      <dgm:prSet presAssocID="{641CD4C4-19B0-46C3-9FB2-CE9F059FFC30}" presName="spacerB" presStyleCnt="0"/>
      <dgm:spPr/>
      <dgm:t>
        <a:bodyPr/>
        <a:lstStyle/>
        <a:p>
          <a:endParaRPr lang="en-US"/>
        </a:p>
      </dgm:t>
    </dgm:pt>
    <dgm:pt modelId="{BB422BD4-211D-4C4B-ADB3-CA6C39E313F3}" type="pres">
      <dgm:prSet presAssocID="{71D016C1-FAAD-4171-9218-E1BB6FDC22E3}" presName="node" presStyleLbl="node1" presStyleIdx="1" presStyleCnt="3" custScaleX="672749" custScaleY="672749" custLinFactY="11657" custLinFactNeighborY="100000">
        <dgm:presLayoutVars>
          <dgm:bulletEnabled val="1"/>
        </dgm:presLayoutVars>
      </dgm:prSet>
      <dgm:spPr/>
      <dgm:t>
        <a:bodyPr/>
        <a:lstStyle/>
        <a:p>
          <a:endParaRPr lang="en-US"/>
        </a:p>
      </dgm:t>
    </dgm:pt>
    <dgm:pt modelId="{F9AD1ADA-E584-4238-AC2D-FA50962A42BE}" type="pres">
      <dgm:prSet presAssocID="{1211B0E1-E0CA-4108-BD8E-2234C36E71E3}" presName="sibTransLast" presStyleLbl="sibTrans2D1" presStyleIdx="1" presStyleCnt="2" custScaleX="214359" custScaleY="214359" custLinFactNeighborX="-62457"/>
      <dgm:spPr/>
      <dgm:t>
        <a:bodyPr/>
        <a:lstStyle/>
        <a:p>
          <a:endParaRPr lang="en-US"/>
        </a:p>
      </dgm:t>
    </dgm:pt>
    <dgm:pt modelId="{19410B27-B0E2-4FFF-B62B-BCD80190437E}" type="pres">
      <dgm:prSet presAssocID="{1211B0E1-E0CA-4108-BD8E-2234C36E71E3}" presName="connectorText" presStyleLbl="sibTrans2D1" presStyleIdx="1" presStyleCnt="2"/>
      <dgm:spPr/>
      <dgm:t>
        <a:bodyPr/>
        <a:lstStyle/>
        <a:p>
          <a:endParaRPr lang="en-US"/>
        </a:p>
      </dgm:t>
    </dgm:pt>
    <dgm:pt modelId="{534B00B8-C9E6-4321-A27A-E0EE2A127321}" type="pres">
      <dgm:prSet presAssocID="{1211B0E1-E0CA-4108-BD8E-2234C36E71E3}" presName="lastNode" presStyleLbl="node1" presStyleIdx="2" presStyleCnt="3" custScaleX="477470" custScaleY="466196" custLinFactX="34421" custLinFactNeighborX="100000">
        <dgm:presLayoutVars>
          <dgm:bulletEnabled val="1"/>
        </dgm:presLayoutVars>
      </dgm:prSet>
      <dgm:spPr/>
      <dgm:t>
        <a:bodyPr/>
        <a:lstStyle/>
        <a:p>
          <a:endParaRPr lang="en-US"/>
        </a:p>
      </dgm:t>
    </dgm:pt>
  </dgm:ptLst>
  <dgm:cxnLst>
    <dgm:cxn modelId="{BBA42008-23E5-44A6-A2C7-18EC5600A0DA}" type="presOf" srcId="{24AA8AD6-411D-4557-B30A-829B86C532C4}" destId="{19410B27-B0E2-4FFF-B62B-BCD80190437E}" srcOrd="1" destOrd="0" presId="urn:microsoft.com/office/officeart/2005/8/layout/equation2"/>
    <dgm:cxn modelId="{8CB968E9-5872-4ABF-9C7D-920A2CB761AC}" type="presOf" srcId="{641CD4C4-19B0-46C3-9FB2-CE9F059FFC30}" destId="{76CCE96A-6017-4A48-A8B6-EB6F195DE3F4}" srcOrd="0" destOrd="0" presId="urn:microsoft.com/office/officeart/2005/8/layout/equation2"/>
    <dgm:cxn modelId="{75E50866-E54C-4220-BFD4-E4BD7BD470D3}" srcId="{1211B0E1-E0CA-4108-BD8E-2234C36E71E3}" destId="{91D5F92F-8396-49E4-9B31-A46475C3EF62}" srcOrd="0" destOrd="0" parTransId="{25E0E5ED-FC8D-4830-9D8C-82AC4D1B1E19}" sibTransId="{641CD4C4-19B0-46C3-9FB2-CE9F059FFC30}"/>
    <dgm:cxn modelId="{034CE042-3318-4B5F-B130-65C3A714696C}" type="presOf" srcId="{CDEC8F2C-8664-4798-A5DE-BA08AE2DC32E}" destId="{534B00B8-C9E6-4321-A27A-E0EE2A127321}" srcOrd="0" destOrd="0" presId="urn:microsoft.com/office/officeart/2005/8/layout/equation2"/>
    <dgm:cxn modelId="{70281287-647D-4351-909D-65A02A2C4706}" type="presOf" srcId="{24AA8AD6-411D-4557-B30A-829B86C532C4}" destId="{F9AD1ADA-E584-4238-AC2D-FA50962A42BE}" srcOrd="0" destOrd="0" presId="urn:microsoft.com/office/officeart/2005/8/layout/equation2"/>
    <dgm:cxn modelId="{741C7251-78DB-4FE6-9937-677DFA836E26}" srcId="{1211B0E1-E0CA-4108-BD8E-2234C36E71E3}" destId="{71D016C1-FAAD-4171-9218-E1BB6FDC22E3}" srcOrd="1" destOrd="0" parTransId="{3B971659-C88C-4AC8-9DED-79F08DDC8705}" sibTransId="{24AA8AD6-411D-4557-B30A-829B86C532C4}"/>
    <dgm:cxn modelId="{3438335F-E1FD-498A-AEF9-5E4260A5622F}" type="presOf" srcId="{91D5F92F-8396-49E4-9B31-A46475C3EF62}" destId="{E1400009-03E5-4309-8B6A-95A3112EF710}" srcOrd="0" destOrd="0" presId="urn:microsoft.com/office/officeart/2005/8/layout/equation2"/>
    <dgm:cxn modelId="{3CD7FC27-145E-481D-97B5-35313247C4AE}" type="presOf" srcId="{1211B0E1-E0CA-4108-BD8E-2234C36E71E3}" destId="{64A871BB-C2E2-4C06-9278-26301ACEF049}" srcOrd="0" destOrd="0" presId="urn:microsoft.com/office/officeart/2005/8/layout/equation2"/>
    <dgm:cxn modelId="{931C38C5-6B31-427C-AA25-39A6C9D03F15}" type="presOf" srcId="{71D016C1-FAAD-4171-9218-E1BB6FDC22E3}" destId="{BB422BD4-211D-4C4B-ADB3-CA6C39E313F3}" srcOrd="0" destOrd="0" presId="urn:microsoft.com/office/officeart/2005/8/layout/equation2"/>
    <dgm:cxn modelId="{CED6F6FA-AA7F-46AA-8BD5-B3A9FDB936B5}" srcId="{1211B0E1-E0CA-4108-BD8E-2234C36E71E3}" destId="{CDEC8F2C-8664-4798-A5DE-BA08AE2DC32E}" srcOrd="2" destOrd="0" parTransId="{9BBAA42B-4490-434E-A7E0-8EC5E02F7011}" sibTransId="{69A57BB4-50C1-4AEC-B22E-56F00CA4ADBF}"/>
    <dgm:cxn modelId="{962F0793-969B-4819-8E90-16D55BAB8F2F}" type="presParOf" srcId="{64A871BB-C2E2-4C06-9278-26301ACEF049}" destId="{7F2B9742-C95F-4175-AE9F-2D73E911AEC5}" srcOrd="0" destOrd="0" presId="urn:microsoft.com/office/officeart/2005/8/layout/equation2"/>
    <dgm:cxn modelId="{900BF060-D109-433B-845D-65BEB7AD7AFD}" type="presParOf" srcId="{7F2B9742-C95F-4175-AE9F-2D73E911AEC5}" destId="{E1400009-03E5-4309-8B6A-95A3112EF710}" srcOrd="0" destOrd="0" presId="urn:microsoft.com/office/officeart/2005/8/layout/equation2"/>
    <dgm:cxn modelId="{FA6F8A3F-278E-497E-8B7C-16545DF66239}" type="presParOf" srcId="{7F2B9742-C95F-4175-AE9F-2D73E911AEC5}" destId="{DDBAD173-2139-4F1A-83AC-D2F2E62E5C22}" srcOrd="1" destOrd="0" presId="urn:microsoft.com/office/officeart/2005/8/layout/equation2"/>
    <dgm:cxn modelId="{DEEB5C82-9E0F-43D2-A575-9EE785EC38E7}" type="presParOf" srcId="{7F2B9742-C95F-4175-AE9F-2D73E911AEC5}" destId="{76CCE96A-6017-4A48-A8B6-EB6F195DE3F4}" srcOrd="2" destOrd="0" presId="urn:microsoft.com/office/officeart/2005/8/layout/equation2"/>
    <dgm:cxn modelId="{6446A69E-56D0-4ED8-84CA-7E82E10ED100}" type="presParOf" srcId="{7F2B9742-C95F-4175-AE9F-2D73E911AEC5}" destId="{A03A1D58-064E-42DA-9AF5-9F7FB67C8F31}" srcOrd="3" destOrd="0" presId="urn:microsoft.com/office/officeart/2005/8/layout/equation2"/>
    <dgm:cxn modelId="{6004A901-C112-4AD8-AC90-1A268A3B339B}" type="presParOf" srcId="{7F2B9742-C95F-4175-AE9F-2D73E911AEC5}" destId="{BB422BD4-211D-4C4B-ADB3-CA6C39E313F3}" srcOrd="4" destOrd="0" presId="urn:microsoft.com/office/officeart/2005/8/layout/equation2"/>
    <dgm:cxn modelId="{8F5F6A29-FCD3-4F0D-8539-CDF0426BE7A4}" type="presParOf" srcId="{64A871BB-C2E2-4C06-9278-26301ACEF049}" destId="{F9AD1ADA-E584-4238-AC2D-FA50962A42BE}" srcOrd="1" destOrd="0" presId="urn:microsoft.com/office/officeart/2005/8/layout/equation2"/>
    <dgm:cxn modelId="{16D3CF2F-EEB4-44E5-B496-ADAFDCB6D5CF}" type="presParOf" srcId="{F9AD1ADA-E584-4238-AC2D-FA50962A42BE}" destId="{19410B27-B0E2-4FFF-B62B-BCD80190437E}" srcOrd="0" destOrd="0" presId="urn:microsoft.com/office/officeart/2005/8/layout/equation2"/>
    <dgm:cxn modelId="{86BD4BEE-1F07-4E27-94D6-5EA00FDFF481}" type="presParOf" srcId="{64A871BB-C2E2-4C06-9278-26301ACEF049}" destId="{534B00B8-C9E6-4321-A27A-E0EE2A127321}"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EAAA88-AB35-4992-A9B0-7306F3CD25A6}"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BF064230-8331-466F-AD64-90AB76D6954C}">
      <dgm:prSet/>
      <dgm:spPr/>
      <dgm:t>
        <a:bodyPr/>
        <a:lstStyle/>
        <a:p>
          <a:pPr rtl="0"/>
          <a:r>
            <a:rPr lang="en-US" dirty="0" smtClean="0">
              <a:solidFill>
                <a:schemeClr val="tx1"/>
              </a:solidFill>
            </a:rPr>
            <a:t>Change Clinic</a:t>
          </a:r>
          <a:endParaRPr lang="en-US" dirty="0">
            <a:solidFill>
              <a:schemeClr val="tx1"/>
            </a:solidFill>
          </a:endParaRPr>
        </a:p>
      </dgm:t>
    </dgm:pt>
    <dgm:pt modelId="{DAB8BA79-155E-4D19-B34B-B7A995D600F8}" type="parTrans" cxnId="{B47CCD0A-4786-4696-B13E-6AFCA6410C93}">
      <dgm:prSet/>
      <dgm:spPr/>
      <dgm:t>
        <a:bodyPr/>
        <a:lstStyle/>
        <a:p>
          <a:endParaRPr lang="en-US">
            <a:solidFill>
              <a:schemeClr val="tx1"/>
            </a:solidFill>
          </a:endParaRPr>
        </a:p>
      </dgm:t>
    </dgm:pt>
    <dgm:pt modelId="{656C681F-832C-435E-A042-9E3C0C7A8CF8}" type="sibTrans" cxnId="{B47CCD0A-4786-4696-B13E-6AFCA6410C93}">
      <dgm:prSet/>
      <dgm:spPr/>
      <dgm:t>
        <a:bodyPr/>
        <a:lstStyle/>
        <a:p>
          <a:endParaRPr lang="en-US">
            <a:solidFill>
              <a:schemeClr val="tx1"/>
            </a:solidFill>
          </a:endParaRPr>
        </a:p>
      </dgm:t>
    </dgm:pt>
    <dgm:pt modelId="{52A2E69E-031E-41E2-8577-F5AF0903D355}">
      <dgm:prSet/>
      <dgm:spPr/>
      <dgm:t>
        <a:bodyPr/>
        <a:lstStyle/>
        <a:p>
          <a:pPr rtl="0"/>
          <a:r>
            <a:rPr lang="en-US" smtClean="0">
              <a:solidFill>
                <a:schemeClr val="tx1"/>
              </a:solidFill>
            </a:rPr>
            <a:t>Save as Workload Credit</a:t>
          </a:r>
          <a:endParaRPr lang="en-US">
            <a:solidFill>
              <a:schemeClr val="tx1"/>
            </a:solidFill>
          </a:endParaRPr>
        </a:p>
      </dgm:t>
    </dgm:pt>
    <dgm:pt modelId="{7AA3BEE6-0157-486A-BDC1-F27313CCF77E}" type="parTrans" cxnId="{1F6BBC92-B43E-4F20-991D-261E0732B40A}">
      <dgm:prSet/>
      <dgm:spPr/>
      <dgm:t>
        <a:bodyPr/>
        <a:lstStyle/>
        <a:p>
          <a:endParaRPr lang="en-US">
            <a:solidFill>
              <a:schemeClr val="tx1"/>
            </a:solidFill>
          </a:endParaRPr>
        </a:p>
      </dgm:t>
    </dgm:pt>
    <dgm:pt modelId="{98B699AD-BAD6-4E63-87CC-3C1DF7A1A3BD}" type="sibTrans" cxnId="{1F6BBC92-B43E-4F20-991D-261E0732B40A}">
      <dgm:prSet/>
      <dgm:spPr/>
      <dgm:t>
        <a:bodyPr/>
        <a:lstStyle/>
        <a:p>
          <a:endParaRPr lang="en-US">
            <a:solidFill>
              <a:schemeClr val="tx1"/>
            </a:solidFill>
          </a:endParaRPr>
        </a:p>
      </dgm:t>
    </dgm:pt>
    <dgm:pt modelId="{61741FC2-4EE3-4245-9D1D-F6BECB6C323C}">
      <dgm:prSet/>
      <dgm:spPr/>
      <dgm:t>
        <a:bodyPr/>
        <a:lstStyle/>
        <a:p>
          <a:pPr rtl="0"/>
          <a:r>
            <a:rPr lang="en-US" smtClean="0">
              <a:solidFill>
                <a:schemeClr val="tx1"/>
              </a:solidFill>
            </a:rPr>
            <a:t>Save as Increments of Time</a:t>
          </a:r>
          <a:endParaRPr lang="en-US">
            <a:solidFill>
              <a:schemeClr val="tx1"/>
            </a:solidFill>
          </a:endParaRPr>
        </a:p>
      </dgm:t>
    </dgm:pt>
    <dgm:pt modelId="{547E40C5-3789-4F7D-B94E-7B1268D051F7}" type="parTrans" cxnId="{55FE3801-E5B3-45AC-9617-A21EB207F57D}">
      <dgm:prSet/>
      <dgm:spPr/>
      <dgm:t>
        <a:bodyPr/>
        <a:lstStyle/>
        <a:p>
          <a:endParaRPr lang="en-US">
            <a:solidFill>
              <a:schemeClr val="tx1"/>
            </a:solidFill>
          </a:endParaRPr>
        </a:p>
      </dgm:t>
    </dgm:pt>
    <dgm:pt modelId="{4373B23F-0329-4007-8037-FAABB9677971}" type="sibTrans" cxnId="{55FE3801-E5B3-45AC-9617-A21EB207F57D}">
      <dgm:prSet/>
      <dgm:spPr/>
      <dgm:t>
        <a:bodyPr/>
        <a:lstStyle/>
        <a:p>
          <a:endParaRPr lang="en-US">
            <a:solidFill>
              <a:schemeClr val="tx1"/>
            </a:solidFill>
          </a:endParaRPr>
        </a:p>
      </dgm:t>
    </dgm:pt>
    <dgm:pt modelId="{CBB205BD-507F-44A0-B73D-EAD00CCF5C5F}">
      <dgm:prSet/>
      <dgm:spPr/>
      <dgm:t>
        <a:bodyPr/>
        <a:lstStyle/>
        <a:p>
          <a:pPr rtl="0"/>
          <a:r>
            <a:rPr lang="en-US" dirty="0" smtClean="0">
              <a:solidFill>
                <a:schemeClr val="tx1"/>
              </a:solidFill>
            </a:rPr>
            <a:t>Save without Workload Credit or Increments of Time</a:t>
          </a:r>
          <a:endParaRPr lang="en-US" dirty="0">
            <a:solidFill>
              <a:schemeClr val="tx1"/>
            </a:solidFill>
          </a:endParaRPr>
        </a:p>
      </dgm:t>
    </dgm:pt>
    <dgm:pt modelId="{B3ED2D4E-741A-4FF1-A390-DD54B0127146}" type="parTrans" cxnId="{1235CC64-194C-40F8-A26F-E904AA142033}">
      <dgm:prSet/>
      <dgm:spPr/>
      <dgm:t>
        <a:bodyPr/>
        <a:lstStyle/>
        <a:p>
          <a:endParaRPr lang="en-US">
            <a:solidFill>
              <a:schemeClr val="tx1"/>
            </a:solidFill>
          </a:endParaRPr>
        </a:p>
      </dgm:t>
    </dgm:pt>
    <dgm:pt modelId="{8C159738-6EF1-4DA0-98AD-3CAB8F01834F}" type="sibTrans" cxnId="{1235CC64-194C-40F8-A26F-E904AA142033}">
      <dgm:prSet/>
      <dgm:spPr/>
      <dgm:t>
        <a:bodyPr/>
        <a:lstStyle/>
        <a:p>
          <a:endParaRPr lang="en-US">
            <a:solidFill>
              <a:schemeClr val="tx1"/>
            </a:solidFill>
          </a:endParaRPr>
        </a:p>
      </dgm:t>
    </dgm:pt>
    <dgm:pt modelId="{71A6D3A0-7AD0-4EBF-B3A3-6C12C9F7DCE9}">
      <dgm:prSet/>
      <dgm:spPr/>
      <dgm:t>
        <a:bodyPr/>
        <a:lstStyle/>
        <a:p>
          <a:pPr rtl="0"/>
          <a:r>
            <a:rPr lang="en-US" smtClean="0">
              <a:solidFill>
                <a:schemeClr val="tx1"/>
              </a:solidFill>
            </a:rPr>
            <a:t>Cancel</a:t>
          </a:r>
          <a:endParaRPr lang="en-US">
            <a:solidFill>
              <a:schemeClr val="tx1"/>
            </a:solidFill>
          </a:endParaRPr>
        </a:p>
      </dgm:t>
    </dgm:pt>
    <dgm:pt modelId="{DE483D1B-5C55-4F09-93BF-F77C42099404}" type="parTrans" cxnId="{C7502EBA-0028-4CE3-A0BF-E52BA1577D86}">
      <dgm:prSet/>
      <dgm:spPr/>
      <dgm:t>
        <a:bodyPr/>
        <a:lstStyle/>
        <a:p>
          <a:endParaRPr lang="en-US">
            <a:solidFill>
              <a:schemeClr val="tx1"/>
            </a:solidFill>
          </a:endParaRPr>
        </a:p>
      </dgm:t>
    </dgm:pt>
    <dgm:pt modelId="{4E3499D1-543C-41C8-874B-B03E3D5332AD}" type="sibTrans" cxnId="{C7502EBA-0028-4CE3-A0BF-E52BA1577D86}">
      <dgm:prSet/>
      <dgm:spPr/>
      <dgm:t>
        <a:bodyPr/>
        <a:lstStyle/>
        <a:p>
          <a:endParaRPr lang="en-US">
            <a:solidFill>
              <a:schemeClr val="tx1"/>
            </a:solidFill>
          </a:endParaRPr>
        </a:p>
      </dgm:t>
    </dgm:pt>
    <dgm:pt modelId="{A7B9A556-6A28-4DCE-8817-9DA59E2EB604}" type="pres">
      <dgm:prSet presAssocID="{E7EAAA88-AB35-4992-A9B0-7306F3CD25A6}" presName="linear" presStyleCnt="0">
        <dgm:presLayoutVars>
          <dgm:animLvl val="lvl"/>
          <dgm:resizeHandles val="exact"/>
        </dgm:presLayoutVars>
      </dgm:prSet>
      <dgm:spPr/>
      <dgm:t>
        <a:bodyPr/>
        <a:lstStyle/>
        <a:p>
          <a:endParaRPr lang="en-US"/>
        </a:p>
      </dgm:t>
    </dgm:pt>
    <dgm:pt modelId="{5461CA01-057E-480D-AEA0-492135779F6E}" type="pres">
      <dgm:prSet presAssocID="{BF064230-8331-466F-AD64-90AB76D6954C}" presName="parentText" presStyleLbl="node1" presStyleIdx="0" presStyleCnt="5">
        <dgm:presLayoutVars>
          <dgm:chMax val="0"/>
          <dgm:bulletEnabled val="1"/>
        </dgm:presLayoutVars>
      </dgm:prSet>
      <dgm:spPr/>
      <dgm:t>
        <a:bodyPr/>
        <a:lstStyle/>
        <a:p>
          <a:endParaRPr lang="en-US"/>
        </a:p>
      </dgm:t>
    </dgm:pt>
    <dgm:pt modelId="{4C0F58B8-6B19-4163-8188-2CB283DD9ECF}" type="pres">
      <dgm:prSet presAssocID="{656C681F-832C-435E-A042-9E3C0C7A8CF8}" presName="spacer" presStyleCnt="0"/>
      <dgm:spPr/>
      <dgm:t>
        <a:bodyPr/>
        <a:lstStyle/>
        <a:p>
          <a:endParaRPr lang="en-US"/>
        </a:p>
      </dgm:t>
    </dgm:pt>
    <dgm:pt modelId="{23BBFF02-1E8F-4A47-AD09-AAA858529833}" type="pres">
      <dgm:prSet presAssocID="{52A2E69E-031E-41E2-8577-F5AF0903D355}" presName="parentText" presStyleLbl="node1" presStyleIdx="1" presStyleCnt="5">
        <dgm:presLayoutVars>
          <dgm:chMax val="0"/>
          <dgm:bulletEnabled val="1"/>
        </dgm:presLayoutVars>
      </dgm:prSet>
      <dgm:spPr/>
      <dgm:t>
        <a:bodyPr/>
        <a:lstStyle/>
        <a:p>
          <a:endParaRPr lang="en-US"/>
        </a:p>
      </dgm:t>
    </dgm:pt>
    <dgm:pt modelId="{60915235-3AA5-46E0-8BD6-CA391ABF8B21}" type="pres">
      <dgm:prSet presAssocID="{98B699AD-BAD6-4E63-87CC-3C1DF7A1A3BD}" presName="spacer" presStyleCnt="0"/>
      <dgm:spPr/>
      <dgm:t>
        <a:bodyPr/>
        <a:lstStyle/>
        <a:p>
          <a:endParaRPr lang="en-US"/>
        </a:p>
      </dgm:t>
    </dgm:pt>
    <dgm:pt modelId="{0B546B4D-911D-4E67-AAAC-0D3B3ADE2404}" type="pres">
      <dgm:prSet presAssocID="{61741FC2-4EE3-4245-9D1D-F6BECB6C323C}" presName="parentText" presStyleLbl="node1" presStyleIdx="2" presStyleCnt="5">
        <dgm:presLayoutVars>
          <dgm:chMax val="0"/>
          <dgm:bulletEnabled val="1"/>
        </dgm:presLayoutVars>
      </dgm:prSet>
      <dgm:spPr/>
      <dgm:t>
        <a:bodyPr/>
        <a:lstStyle/>
        <a:p>
          <a:endParaRPr lang="en-US"/>
        </a:p>
      </dgm:t>
    </dgm:pt>
    <dgm:pt modelId="{1147830B-E992-4A16-91A0-940E788F2614}" type="pres">
      <dgm:prSet presAssocID="{4373B23F-0329-4007-8037-FAABB9677971}" presName="spacer" presStyleCnt="0"/>
      <dgm:spPr/>
      <dgm:t>
        <a:bodyPr/>
        <a:lstStyle/>
        <a:p>
          <a:endParaRPr lang="en-US"/>
        </a:p>
      </dgm:t>
    </dgm:pt>
    <dgm:pt modelId="{944A03C6-D28F-448D-9A82-0737395C5F0A}" type="pres">
      <dgm:prSet presAssocID="{CBB205BD-507F-44A0-B73D-EAD00CCF5C5F}" presName="parentText" presStyleLbl="node1" presStyleIdx="3" presStyleCnt="5">
        <dgm:presLayoutVars>
          <dgm:chMax val="0"/>
          <dgm:bulletEnabled val="1"/>
        </dgm:presLayoutVars>
      </dgm:prSet>
      <dgm:spPr/>
      <dgm:t>
        <a:bodyPr/>
        <a:lstStyle/>
        <a:p>
          <a:endParaRPr lang="en-US"/>
        </a:p>
      </dgm:t>
    </dgm:pt>
    <dgm:pt modelId="{E4B8EEC1-1409-4035-B534-56408016C28A}" type="pres">
      <dgm:prSet presAssocID="{8C159738-6EF1-4DA0-98AD-3CAB8F01834F}" presName="spacer" presStyleCnt="0"/>
      <dgm:spPr/>
      <dgm:t>
        <a:bodyPr/>
        <a:lstStyle/>
        <a:p>
          <a:endParaRPr lang="en-US"/>
        </a:p>
      </dgm:t>
    </dgm:pt>
    <dgm:pt modelId="{C13D26D4-3D3C-45BE-B619-5B6FD484BFE4}" type="pres">
      <dgm:prSet presAssocID="{71A6D3A0-7AD0-4EBF-B3A3-6C12C9F7DCE9}" presName="parentText" presStyleLbl="node1" presStyleIdx="4" presStyleCnt="5">
        <dgm:presLayoutVars>
          <dgm:chMax val="0"/>
          <dgm:bulletEnabled val="1"/>
        </dgm:presLayoutVars>
      </dgm:prSet>
      <dgm:spPr/>
      <dgm:t>
        <a:bodyPr/>
        <a:lstStyle/>
        <a:p>
          <a:endParaRPr lang="en-US"/>
        </a:p>
      </dgm:t>
    </dgm:pt>
  </dgm:ptLst>
  <dgm:cxnLst>
    <dgm:cxn modelId="{B0F8071F-49D1-401C-BB07-6D443DA6FC45}" type="presOf" srcId="{BF064230-8331-466F-AD64-90AB76D6954C}" destId="{5461CA01-057E-480D-AEA0-492135779F6E}" srcOrd="0" destOrd="0" presId="urn:microsoft.com/office/officeart/2005/8/layout/vList2"/>
    <dgm:cxn modelId="{B47CCD0A-4786-4696-B13E-6AFCA6410C93}" srcId="{E7EAAA88-AB35-4992-A9B0-7306F3CD25A6}" destId="{BF064230-8331-466F-AD64-90AB76D6954C}" srcOrd="0" destOrd="0" parTransId="{DAB8BA79-155E-4D19-B34B-B7A995D600F8}" sibTransId="{656C681F-832C-435E-A042-9E3C0C7A8CF8}"/>
    <dgm:cxn modelId="{1F6BBC92-B43E-4F20-991D-261E0732B40A}" srcId="{E7EAAA88-AB35-4992-A9B0-7306F3CD25A6}" destId="{52A2E69E-031E-41E2-8577-F5AF0903D355}" srcOrd="1" destOrd="0" parTransId="{7AA3BEE6-0157-486A-BDC1-F27313CCF77E}" sibTransId="{98B699AD-BAD6-4E63-87CC-3C1DF7A1A3BD}"/>
    <dgm:cxn modelId="{1235CC64-194C-40F8-A26F-E904AA142033}" srcId="{E7EAAA88-AB35-4992-A9B0-7306F3CD25A6}" destId="{CBB205BD-507F-44A0-B73D-EAD00CCF5C5F}" srcOrd="3" destOrd="0" parTransId="{B3ED2D4E-741A-4FF1-A390-DD54B0127146}" sibTransId="{8C159738-6EF1-4DA0-98AD-3CAB8F01834F}"/>
    <dgm:cxn modelId="{6B949F4D-F278-476E-97AF-2563F74A63A4}" type="presOf" srcId="{71A6D3A0-7AD0-4EBF-B3A3-6C12C9F7DCE9}" destId="{C13D26D4-3D3C-45BE-B619-5B6FD484BFE4}" srcOrd="0" destOrd="0" presId="urn:microsoft.com/office/officeart/2005/8/layout/vList2"/>
    <dgm:cxn modelId="{DC53DE6A-447C-454F-8202-C83B724BC585}" type="presOf" srcId="{52A2E69E-031E-41E2-8577-F5AF0903D355}" destId="{23BBFF02-1E8F-4A47-AD09-AAA858529833}" srcOrd="0" destOrd="0" presId="urn:microsoft.com/office/officeart/2005/8/layout/vList2"/>
    <dgm:cxn modelId="{1E258E4A-634F-44B2-9003-AF0643FB6907}" type="presOf" srcId="{E7EAAA88-AB35-4992-A9B0-7306F3CD25A6}" destId="{A7B9A556-6A28-4DCE-8817-9DA59E2EB604}" srcOrd="0" destOrd="0" presId="urn:microsoft.com/office/officeart/2005/8/layout/vList2"/>
    <dgm:cxn modelId="{C7502EBA-0028-4CE3-A0BF-E52BA1577D86}" srcId="{E7EAAA88-AB35-4992-A9B0-7306F3CD25A6}" destId="{71A6D3A0-7AD0-4EBF-B3A3-6C12C9F7DCE9}" srcOrd="4" destOrd="0" parTransId="{DE483D1B-5C55-4F09-93BF-F77C42099404}" sibTransId="{4E3499D1-543C-41C8-874B-B03E3D5332AD}"/>
    <dgm:cxn modelId="{24A677D6-E5EB-45B2-8A1D-3F71F9B08386}" type="presOf" srcId="{61741FC2-4EE3-4245-9D1D-F6BECB6C323C}" destId="{0B546B4D-911D-4E67-AAAC-0D3B3ADE2404}" srcOrd="0" destOrd="0" presId="urn:microsoft.com/office/officeart/2005/8/layout/vList2"/>
    <dgm:cxn modelId="{0793AAA6-C9CA-45D0-A092-7D67B0AA33D1}" type="presOf" srcId="{CBB205BD-507F-44A0-B73D-EAD00CCF5C5F}" destId="{944A03C6-D28F-448D-9A82-0737395C5F0A}" srcOrd="0" destOrd="0" presId="urn:microsoft.com/office/officeart/2005/8/layout/vList2"/>
    <dgm:cxn modelId="{55FE3801-E5B3-45AC-9617-A21EB207F57D}" srcId="{E7EAAA88-AB35-4992-A9B0-7306F3CD25A6}" destId="{61741FC2-4EE3-4245-9D1D-F6BECB6C323C}" srcOrd="2" destOrd="0" parTransId="{547E40C5-3789-4F7D-B94E-7B1268D051F7}" sibTransId="{4373B23F-0329-4007-8037-FAABB9677971}"/>
    <dgm:cxn modelId="{FC6D47C0-582F-424D-BDD8-A607EBF60C40}" type="presParOf" srcId="{A7B9A556-6A28-4DCE-8817-9DA59E2EB604}" destId="{5461CA01-057E-480D-AEA0-492135779F6E}" srcOrd="0" destOrd="0" presId="urn:microsoft.com/office/officeart/2005/8/layout/vList2"/>
    <dgm:cxn modelId="{2B8CB91D-AB2D-406A-B63B-4EE3F05A47BB}" type="presParOf" srcId="{A7B9A556-6A28-4DCE-8817-9DA59E2EB604}" destId="{4C0F58B8-6B19-4163-8188-2CB283DD9ECF}" srcOrd="1" destOrd="0" presId="urn:microsoft.com/office/officeart/2005/8/layout/vList2"/>
    <dgm:cxn modelId="{C849B14E-2FC1-4981-BD98-57B4851CA59C}" type="presParOf" srcId="{A7B9A556-6A28-4DCE-8817-9DA59E2EB604}" destId="{23BBFF02-1E8F-4A47-AD09-AAA858529833}" srcOrd="2" destOrd="0" presId="urn:microsoft.com/office/officeart/2005/8/layout/vList2"/>
    <dgm:cxn modelId="{12759864-EC79-4D1C-8C7B-050BE2A523FF}" type="presParOf" srcId="{A7B9A556-6A28-4DCE-8817-9DA59E2EB604}" destId="{60915235-3AA5-46E0-8BD6-CA391ABF8B21}" srcOrd="3" destOrd="0" presId="urn:microsoft.com/office/officeart/2005/8/layout/vList2"/>
    <dgm:cxn modelId="{1A8DE50A-0CFB-4DE7-8DBA-B563FECF87DF}" type="presParOf" srcId="{A7B9A556-6A28-4DCE-8817-9DA59E2EB604}" destId="{0B546B4D-911D-4E67-AAAC-0D3B3ADE2404}" srcOrd="4" destOrd="0" presId="urn:microsoft.com/office/officeart/2005/8/layout/vList2"/>
    <dgm:cxn modelId="{1830859D-7B80-4C99-B344-706CF3D8CF94}" type="presParOf" srcId="{A7B9A556-6A28-4DCE-8817-9DA59E2EB604}" destId="{1147830B-E992-4A16-91A0-940E788F2614}" srcOrd="5" destOrd="0" presId="urn:microsoft.com/office/officeart/2005/8/layout/vList2"/>
    <dgm:cxn modelId="{3D543A12-389A-454F-8381-A80955F9ACBA}" type="presParOf" srcId="{A7B9A556-6A28-4DCE-8817-9DA59E2EB604}" destId="{944A03C6-D28F-448D-9A82-0737395C5F0A}" srcOrd="6" destOrd="0" presId="urn:microsoft.com/office/officeart/2005/8/layout/vList2"/>
    <dgm:cxn modelId="{769C55D9-875C-4975-804C-692AD1F497B5}" type="presParOf" srcId="{A7B9A556-6A28-4DCE-8817-9DA59E2EB604}" destId="{E4B8EEC1-1409-4035-B534-56408016C28A}" srcOrd="7" destOrd="0" presId="urn:microsoft.com/office/officeart/2005/8/layout/vList2"/>
    <dgm:cxn modelId="{12DC47CC-5630-451D-BD86-E8A5FDDAF239}" type="presParOf" srcId="{A7B9A556-6A28-4DCE-8817-9DA59E2EB604}" destId="{C13D26D4-3D3C-45BE-B619-5B6FD484BFE4}" srcOrd="8" destOrd="0" presId="urn:microsoft.com/office/officeart/2005/8/layout/vList2"/>
  </dgm:cxnLst>
  <dgm:bg>
    <a:effectLst>
      <a:outerShdw blurRad="50800" dist="38100" dir="13500000" algn="br"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2AB21E-349C-4D78-BE65-693361DFF826}" type="doc">
      <dgm:prSet loTypeId="urn:microsoft.com/office/officeart/2005/8/layout/default#1" loCatId="list" qsTypeId="urn:microsoft.com/office/officeart/2005/8/quickstyle/3d1" qsCatId="3D" csTypeId="urn:microsoft.com/office/officeart/2005/8/colors/colorful5" csCatId="colorful"/>
      <dgm:spPr/>
      <dgm:t>
        <a:bodyPr/>
        <a:lstStyle/>
        <a:p>
          <a:endParaRPr lang="en-US"/>
        </a:p>
      </dgm:t>
    </dgm:pt>
    <dgm:pt modelId="{17C22C6E-DCD9-46BF-A866-14E07E5C05EF}">
      <dgm:prSet/>
      <dgm:spPr/>
      <dgm:t>
        <a:bodyPr/>
        <a:lstStyle/>
        <a:p>
          <a:pPr rtl="0"/>
          <a:r>
            <a:rPr lang="en-US" smtClean="0">
              <a:solidFill>
                <a:schemeClr val="tx1"/>
              </a:solidFill>
            </a:rPr>
            <a:t>Vista Ad hoc reports</a:t>
          </a:r>
          <a:endParaRPr lang="en-US">
            <a:solidFill>
              <a:schemeClr val="tx1"/>
            </a:solidFill>
          </a:endParaRPr>
        </a:p>
      </dgm:t>
    </dgm:pt>
    <dgm:pt modelId="{78C7A51B-B324-42FA-B6BB-B88C44FFB0F2}" type="parTrans" cxnId="{A0AEF719-92E6-4B48-8F51-FA91FA8E8459}">
      <dgm:prSet/>
      <dgm:spPr/>
      <dgm:t>
        <a:bodyPr/>
        <a:lstStyle/>
        <a:p>
          <a:endParaRPr lang="en-US">
            <a:solidFill>
              <a:schemeClr val="tx1"/>
            </a:solidFill>
          </a:endParaRPr>
        </a:p>
      </dgm:t>
    </dgm:pt>
    <dgm:pt modelId="{BE8B5EC5-798A-4D50-A15C-394C56B46BBF}" type="sibTrans" cxnId="{A0AEF719-92E6-4B48-8F51-FA91FA8E8459}">
      <dgm:prSet/>
      <dgm:spPr/>
      <dgm:t>
        <a:bodyPr/>
        <a:lstStyle/>
        <a:p>
          <a:endParaRPr lang="en-US">
            <a:solidFill>
              <a:schemeClr val="tx1"/>
            </a:solidFill>
          </a:endParaRPr>
        </a:p>
      </dgm:t>
    </dgm:pt>
    <dgm:pt modelId="{D9E12B5D-18B8-4E3B-BE37-8A633E3D6514}">
      <dgm:prSet/>
      <dgm:spPr/>
      <dgm:t>
        <a:bodyPr/>
        <a:lstStyle/>
        <a:p>
          <a:pPr rtl="0"/>
          <a:r>
            <a:rPr lang="en-US" smtClean="0">
              <a:solidFill>
                <a:schemeClr val="tx1"/>
              </a:solidFill>
            </a:rPr>
            <a:t>Fileman</a:t>
          </a:r>
          <a:endParaRPr lang="en-US">
            <a:solidFill>
              <a:schemeClr val="tx1"/>
            </a:solidFill>
          </a:endParaRPr>
        </a:p>
      </dgm:t>
    </dgm:pt>
    <dgm:pt modelId="{9BB747F3-D607-4497-A31E-F949E15B5C33}" type="parTrans" cxnId="{29E5AF3C-0FD3-4F24-88F0-5E967B6D162C}">
      <dgm:prSet/>
      <dgm:spPr/>
      <dgm:t>
        <a:bodyPr/>
        <a:lstStyle/>
        <a:p>
          <a:endParaRPr lang="en-US">
            <a:solidFill>
              <a:schemeClr val="tx1"/>
            </a:solidFill>
          </a:endParaRPr>
        </a:p>
      </dgm:t>
    </dgm:pt>
    <dgm:pt modelId="{C026CC2D-023A-4584-9010-7B7941622E3E}" type="sibTrans" cxnId="{29E5AF3C-0FD3-4F24-88F0-5E967B6D162C}">
      <dgm:prSet/>
      <dgm:spPr/>
      <dgm:t>
        <a:bodyPr/>
        <a:lstStyle/>
        <a:p>
          <a:endParaRPr lang="en-US">
            <a:solidFill>
              <a:schemeClr val="tx1"/>
            </a:solidFill>
          </a:endParaRPr>
        </a:p>
      </dgm:t>
    </dgm:pt>
    <dgm:pt modelId="{DED6F08E-69CA-4405-8C23-29627344F061}">
      <dgm:prSet/>
      <dgm:spPr/>
      <dgm:t>
        <a:bodyPr/>
        <a:lstStyle/>
        <a:p>
          <a:pPr rtl="0"/>
          <a:r>
            <a:rPr lang="en-US" smtClean="0">
              <a:solidFill>
                <a:schemeClr val="tx1"/>
              </a:solidFill>
            </a:rPr>
            <a:t>Event Capture</a:t>
          </a:r>
          <a:endParaRPr lang="en-US">
            <a:solidFill>
              <a:schemeClr val="tx1"/>
            </a:solidFill>
          </a:endParaRPr>
        </a:p>
      </dgm:t>
    </dgm:pt>
    <dgm:pt modelId="{21878FB2-A97B-4B21-BE50-BBF650E8EFDD}" type="parTrans" cxnId="{5F7381AE-B480-4AFE-9424-72923B996FB2}">
      <dgm:prSet/>
      <dgm:spPr/>
      <dgm:t>
        <a:bodyPr/>
        <a:lstStyle/>
        <a:p>
          <a:endParaRPr lang="en-US">
            <a:solidFill>
              <a:schemeClr val="tx1"/>
            </a:solidFill>
          </a:endParaRPr>
        </a:p>
      </dgm:t>
    </dgm:pt>
    <dgm:pt modelId="{59B71360-B69A-4318-A0D0-8EBDD236FC5E}" type="sibTrans" cxnId="{5F7381AE-B480-4AFE-9424-72923B996FB2}">
      <dgm:prSet/>
      <dgm:spPr/>
      <dgm:t>
        <a:bodyPr/>
        <a:lstStyle/>
        <a:p>
          <a:endParaRPr lang="en-US">
            <a:solidFill>
              <a:schemeClr val="tx1"/>
            </a:solidFill>
          </a:endParaRPr>
        </a:p>
      </dgm:t>
    </dgm:pt>
    <dgm:pt modelId="{5926A64B-1AF0-4951-8C8F-B48E484B254B}">
      <dgm:prSet/>
      <dgm:spPr/>
      <dgm:t>
        <a:bodyPr/>
        <a:lstStyle/>
        <a:p>
          <a:pPr rtl="0"/>
          <a:r>
            <a:rPr lang="en-US" smtClean="0">
              <a:solidFill>
                <a:schemeClr val="tx1"/>
              </a:solidFill>
            </a:rPr>
            <a:t>National Web Sites</a:t>
          </a:r>
          <a:endParaRPr lang="en-US">
            <a:solidFill>
              <a:schemeClr val="tx1"/>
            </a:solidFill>
          </a:endParaRPr>
        </a:p>
      </dgm:t>
    </dgm:pt>
    <dgm:pt modelId="{56486CA3-581A-47F3-978C-336217529F78}" type="parTrans" cxnId="{DED06407-BC1C-4022-AD86-6CBC1987DD19}">
      <dgm:prSet/>
      <dgm:spPr/>
      <dgm:t>
        <a:bodyPr/>
        <a:lstStyle/>
        <a:p>
          <a:endParaRPr lang="en-US">
            <a:solidFill>
              <a:schemeClr val="tx1"/>
            </a:solidFill>
          </a:endParaRPr>
        </a:p>
      </dgm:t>
    </dgm:pt>
    <dgm:pt modelId="{CBBEBD19-315D-480E-B0DB-D7039C2CD65C}" type="sibTrans" cxnId="{DED06407-BC1C-4022-AD86-6CBC1987DD19}">
      <dgm:prSet/>
      <dgm:spPr/>
      <dgm:t>
        <a:bodyPr/>
        <a:lstStyle/>
        <a:p>
          <a:endParaRPr lang="en-US">
            <a:solidFill>
              <a:schemeClr val="tx1"/>
            </a:solidFill>
          </a:endParaRPr>
        </a:p>
      </dgm:t>
    </dgm:pt>
    <dgm:pt modelId="{6066AD02-2391-41A2-90EC-E3804D5AD96B}" type="pres">
      <dgm:prSet presAssocID="{862AB21E-349C-4D78-BE65-693361DFF826}" presName="diagram" presStyleCnt="0">
        <dgm:presLayoutVars>
          <dgm:dir/>
          <dgm:resizeHandles val="exact"/>
        </dgm:presLayoutVars>
      </dgm:prSet>
      <dgm:spPr/>
      <dgm:t>
        <a:bodyPr/>
        <a:lstStyle/>
        <a:p>
          <a:endParaRPr lang="en-US"/>
        </a:p>
      </dgm:t>
    </dgm:pt>
    <dgm:pt modelId="{9F91D26D-6971-400E-8DDE-1765E7B78717}" type="pres">
      <dgm:prSet presAssocID="{17C22C6E-DCD9-46BF-A866-14E07E5C05EF}" presName="node" presStyleLbl="node1" presStyleIdx="0" presStyleCnt="4">
        <dgm:presLayoutVars>
          <dgm:bulletEnabled val="1"/>
        </dgm:presLayoutVars>
      </dgm:prSet>
      <dgm:spPr/>
      <dgm:t>
        <a:bodyPr/>
        <a:lstStyle/>
        <a:p>
          <a:endParaRPr lang="en-US"/>
        </a:p>
      </dgm:t>
    </dgm:pt>
    <dgm:pt modelId="{64D87BB1-30CE-4983-9E53-8160C9CEC286}" type="pres">
      <dgm:prSet presAssocID="{BE8B5EC5-798A-4D50-A15C-394C56B46BBF}" presName="sibTrans" presStyleCnt="0"/>
      <dgm:spPr/>
    </dgm:pt>
    <dgm:pt modelId="{26478F97-B8E8-4D66-A74A-A9B8F54E1944}" type="pres">
      <dgm:prSet presAssocID="{D9E12B5D-18B8-4E3B-BE37-8A633E3D6514}" presName="node" presStyleLbl="node1" presStyleIdx="1" presStyleCnt="4">
        <dgm:presLayoutVars>
          <dgm:bulletEnabled val="1"/>
        </dgm:presLayoutVars>
      </dgm:prSet>
      <dgm:spPr/>
      <dgm:t>
        <a:bodyPr/>
        <a:lstStyle/>
        <a:p>
          <a:endParaRPr lang="en-US"/>
        </a:p>
      </dgm:t>
    </dgm:pt>
    <dgm:pt modelId="{EFDCAB0E-ABB8-40AE-9FA0-B50BA6674D3A}" type="pres">
      <dgm:prSet presAssocID="{C026CC2D-023A-4584-9010-7B7941622E3E}" presName="sibTrans" presStyleCnt="0"/>
      <dgm:spPr/>
    </dgm:pt>
    <dgm:pt modelId="{C7E45051-A4B8-4202-83D0-771D3CCEC247}" type="pres">
      <dgm:prSet presAssocID="{DED6F08E-69CA-4405-8C23-29627344F061}" presName="node" presStyleLbl="node1" presStyleIdx="2" presStyleCnt="4">
        <dgm:presLayoutVars>
          <dgm:bulletEnabled val="1"/>
        </dgm:presLayoutVars>
      </dgm:prSet>
      <dgm:spPr/>
      <dgm:t>
        <a:bodyPr/>
        <a:lstStyle/>
        <a:p>
          <a:endParaRPr lang="en-US"/>
        </a:p>
      </dgm:t>
    </dgm:pt>
    <dgm:pt modelId="{8E75DD57-0F84-4DC2-BA1E-A9666D004976}" type="pres">
      <dgm:prSet presAssocID="{59B71360-B69A-4318-A0D0-8EBDD236FC5E}" presName="sibTrans" presStyleCnt="0"/>
      <dgm:spPr/>
    </dgm:pt>
    <dgm:pt modelId="{234B1206-CD52-464F-BC26-E51A9FC1C78C}" type="pres">
      <dgm:prSet presAssocID="{5926A64B-1AF0-4951-8C8F-B48E484B254B}" presName="node" presStyleLbl="node1" presStyleIdx="3" presStyleCnt="4">
        <dgm:presLayoutVars>
          <dgm:bulletEnabled val="1"/>
        </dgm:presLayoutVars>
      </dgm:prSet>
      <dgm:spPr/>
      <dgm:t>
        <a:bodyPr/>
        <a:lstStyle/>
        <a:p>
          <a:endParaRPr lang="en-US"/>
        </a:p>
      </dgm:t>
    </dgm:pt>
  </dgm:ptLst>
  <dgm:cxnLst>
    <dgm:cxn modelId="{C8A942A7-3590-4CE4-859F-A1459FDF3F10}" type="presOf" srcId="{862AB21E-349C-4D78-BE65-693361DFF826}" destId="{6066AD02-2391-41A2-90EC-E3804D5AD96B}" srcOrd="0" destOrd="0" presId="urn:microsoft.com/office/officeart/2005/8/layout/default#1"/>
    <dgm:cxn modelId="{9B50369F-4441-44FB-B6D0-02A37588ABBE}" type="presOf" srcId="{DED6F08E-69CA-4405-8C23-29627344F061}" destId="{C7E45051-A4B8-4202-83D0-771D3CCEC247}" srcOrd="0" destOrd="0" presId="urn:microsoft.com/office/officeart/2005/8/layout/default#1"/>
    <dgm:cxn modelId="{5F7381AE-B480-4AFE-9424-72923B996FB2}" srcId="{862AB21E-349C-4D78-BE65-693361DFF826}" destId="{DED6F08E-69CA-4405-8C23-29627344F061}" srcOrd="2" destOrd="0" parTransId="{21878FB2-A97B-4B21-BE50-BBF650E8EFDD}" sibTransId="{59B71360-B69A-4318-A0D0-8EBDD236FC5E}"/>
    <dgm:cxn modelId="{DED06407-BC1C-4022-AD86-6CBC1987DD19}" srcId="{862AB21E-349C-4D78-BE65-693361DFF826}" destId="{5926A64B-1AF0-4951-8C8F-B48E484B254B}" srcOrd="3" destOrd="0" parTransId="{56486CA3-581A-47F3-978C-336217529F78}" sibTransId="{CBBEBD19-315D-480E-B0DB-D7039C2CD65C}"/>
    <dgm:cxn modelId="{1CAD4CEB-6024-4A52-AB60-B2B24B72FD5D}" type="presOf" srcId="{17C22C6E-DCD9-46BF-A866-14E07E5C05EF}" destId="{9F91D26D-6971-400E-8DDE-1765E7B78717}" srcOrd="0" destOrd="0" presId="urn:microsoft.com/office/officeart/2005/8/layout/default#1"/>
    <dgm:cxn modelId="{3C322082-C5C7-4575-86B0-0355DAAB6C51}" type="presOf" srcId="{5926A64B-1AF0-4951-8C8F-B48E484B254B}" destId="{234B1206-CD52-464F-BC26-E51A9FC1C78C}" srcOrd="0" destOrd="0" presId="urn:microsoft.com/office/officeart/2005/8/layout/default#1"/>
    <dgm:cxn modelId="{29E5AF3C-0FD3-4F24-88F0-5E967B6D162C}" srcId="{862AB21E-349C-4D78-BE65-693361DFF826}" destId="{D9E12B5D-18B8-4E3B-BE37-8A633E3D6514}" srcOrd="1" destOrd="0" parTransId="{9BB747F3-D607-4497-A31E-F949E15B5C33}" sibTransId="{C026CC2D-023A-4584-9010-7B7941622E3E}"/>
    <dgm:cxn modelId="{A0AEF719-92E6-4B48-8F51-FA91FA8E8459}" srcId="{862AB21E-349C-4D78-BE65-693361DFF826}" destId="{17C22C6E-DCD9-46BF-A866-14E07E5C05EF}" srcOrd="0" destOrd="0" parTransId="{78C7A51B-B324-42FA-B6BB-B88C44FFB0F2}" sibTransId="{BE8B5EC5-798A-4D50-A15C-394C56B46BBF}"/>
    <dgm:cxn modelId="{C6247785-0436-4F37-A4F6-3F990E22A765}" type="presOf" srcId="{D9E12B5D-18B8-4E3B-BE37-8A633E3D6514}" destId="{26478F97-B8E8-4D66-A74A-A9B8F54E1944}" srcOrd="0" destOrd="0" presId="urn:microsoft.com/office/officeart/2005/8/layout/default#1"/>
    <dgm:cxn modelId="{30DEC5F1-1ADB-43CB-A64D-AC48EE7B0C27}" type="presParOf" srcId="{6066AD02-2391-41A2-90EC-E3804D5AD96B}" destId="{9F91D26D-6971-400E-8DDE-1765E7B78717}" srcOrd="0" destOrd="0" presId="urn:microsoft.com/office/officeart/2005/8/layout/default#1"/>
    <dgm:cxn modelId="{539B78B1-3E0D-483E-97CE-F7701BDF233E}" type="presParOf" srcId="{6066AD02-2391-41A2-90EC-E3804D5AD96B}" destId="{64D87BB1-30CE-4983-9E53-8160C9CEC286}" srcOrd="1" destOrd="0" presId="urn:microsoft.com/office/officeart/2005/8/layout/default#1"/>
    <dgm:cxn modelId="{52BBEABB-533B-4B34-B9B4-BFA6AC3C090F}" type="presParOf" srcId="{6066AD02-2391-41A2-90EC-E3804D5AD96B}" destId="{26478F97-B8E8-4D66-A74A-A9B8F54E1944}" srcOrd="2" destOrd="0" presId="urn:microsoft.com/office/officeart/2005/8/layout/default#1"/>
    <dgm:cxn modelId="{E77F746D-BE9C-4900-AA18-915ADBEB9075}" type="presParOf" srcId="{6066AD02-2391-41A2-90EC-E3804D5AD96B}" destId="{EFDCAB0E-ABB8-40AE-9FA0-B50BA6674D3A}" srcOrd="3" destOrd="0" presId="urn:microsoft.com/office/officeart/2005/8/layout/default#1"/>
    <dgm:cxn modelId="{E611C7A6-DE39-4C02-8FF5-68CC2C3F6ECD}" type="presParOf" srcId="{6066AD02-2391-41A2-90EC-E3804D5AD96B}" destId="{C7E45051-A4B8-4202-83D0-771D3CCEC247}" srcOrd="4" destOrd="0" presId="urn:microsoft.com/office/officeart/2005/8/layout/default#1"/>
    <dgm:cxn modelId="{14DF6601-82E7-42DE-B2F0-EB664B95E064}" type="presParOf" srcId="{6066AD02-2391-41A2-90EC-E3804D5AD96B}" destId="{8E75DD57-0F84-4DC2-BA1E-A9666D004976}" srcOrd="5" destOrd="0" presId="urn:microsoft.com/office/officeart/2005/8/layout/default#1"/>
    <dgm:cxn modelId="{77ABFE61-D9B9-4E24-A13D-8AD2EB0B810A}" type="presParOf" srcId="{6066AD02-2391-41A2-90EC-E3804D5AD96B}" destId="{234B1206-CD52-464F-BC26-E51A9FC1C78C}"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78E4DF-3E9E-431E-87AC-1B4E1E2E32B7}" type="doc">
      <dgm:prSet loTypeId="urn:microsoft.com/office/officeart/2005/8/layout/vList2" loCatId="list" qsTypeId="urn:microsoft.com/office/officeart/2005/8/quickstyle/3d1" qsCatId="3D" csTypeId="urn:microsoft.com/office/officeart/2005/8/colors/colorful5" csCatId="colorful"/>
      <dgm:spPr/>
      <dgm:t>
        <a:bodyPr/>
        <a:lstStyle/>
        <a:p>
          <a:endParaRPr lang="en-US"/>
        </a:p>
      </dgm:t>
    </dgm:pt>
    <dgm:pt modelId="{8411B36B-A257-47FE-98D6-82F169CA8396}">
      <dgm:prSet custT="1"/>
      <dgm:spPr/>
      <dgm:t>
        <a:bodyPr/>
        <a:lstStyle/>
        <a:p>
          <a:pPr rtl="0"/>
          <a:r>
            <a:rPr lang="en-US" sz="3200" smtClean="0">
              <a:solidFill>
                <a:schemeClr val="tx1"/>
              </a:solidFill>
            </a:rPr>
            <a:t>Originally planned for January 2014</a:t>
          </a:r>
          <a:endParaRPr lang="en-US" sz="3200">
            <a:solidFill>
              <a:schemeClr val="tx1"/>
            </a:solidFill>
          </a:endParaRPr>
        </a:p>
      </dgm:t>
    </dgm:pt>
    <dgm:pt modelId="{AD560C00-7782-4885-AA66-CE1AE1A51542}" type="parTrans" cxnId="{FEBBE94F-8584-4510-9F37-0701AB9C0A10}">
      <dgm:prSet/>
      <dgm:spPr/>
      <dgm:t>
        <a:bodyPr/>
        <a:lstStyle/>
        <a:p>
          <a:endParaRPr lang="en-US">
            <a:solidFill>
              <a:schemeClr val="tx1"/>
            </a:solidFill>
          </a:endParaRPr>
        </a:p>
      </dgm:t>
    </dgm:pt>
    <dgm:pt modelId="{D3B7B05B-0EB1-4946-9F09-332E7BB92391}" type="sibTrans" cxnId="{FEBBE94F-8584-4510-9F37-0701AB9C0A10}">
      <dgm:prSet/>
      <dgm:spPr/>
      <dgm:t>
        <a:bodyPr/>
        <a:lstStyle/>
        <a:p>
          <a:endParaRPr lang="en-US">
            <a:solidFill>
              <a:schemeClr val="tx1"/>
            </a:solidFill>
          </a:endParaRPr>
        </a:p>
      </dgm:t>
    </dgm:pt>
    <dgm:pt modelId="{9A839AF0-827E-4A58-B6D7-0AD5592E7E42}">
      <dgm:prSet custT="1"/>
      <dgm:spPr/>
      <dgm:t>
        <a:bodyPr/>
        <a:lstStyle/>
        <a:p>
          <a:pPr rtl="0"/>
          <a:r>
            <a:rPr lang="en-US" sz="3200" smtClean="0">
              <a:solidFill>
                <a:schemeClr val="tx1"/>
              </a:solidFill>
            </a:rPr>
            <a:t>Now most likely dates are between March and June 2014.</a:t>
          </a:r>
          <a:endParaRPr lang="en-US" sz="3200">
            <a:solidFill>
              <a:schemeClr val="tx1"/>
            </a:solidFill>
          </a:endParaRPr>
        </a:p>
      </dgm:t>
    </dgm:pt>
    <dgm:pt modelId="{F45ED094-905B-4840-9C96-F702F3D71B12}" type="parTrans" cxnId="{572EC338-4FC2-4CAE-8CD9-EE5A4A9E7A1E}">
      <dgm:prSet/>
      <dgm:spPr/>
      <dgm:t>
        <a:bodyPr/>
        <a:lstStyle/>
        <a:p>
          <a:endParaRPr lang="en-US">
            <a:solidFill>
              <a:schemeClr val="tx1"/>
            </a:solidFill>
          </a:endParaRPr>
        </a:p>
      </dgm:t>
    </dgm:pt>
    <dgm:pt modelId="{F60D4B9E-875D-4C65-85D0-3B3012D552B8}" type="sibTrans" cxnId="{572EC338-4FC2-4CAE-8CD9-EE5A4A9E7A1E}">
      <dgm:prSet/>
      <dgm:spPr/>
      <dgm:t>
        <a:bodyPr/>
        <a:lstStyle/>
        <a:p>
          <a:endParaRPr lang="en-US">
            <a:solidFill>
              <a:schemeClr val="tx1"/>
            </a:solidFill>
          </a:endParaRPr>
        </a:p>
      </dgm:t>
    </dgm:pt>
    <dgm:pt modelId="{D0AFA803-8EAD-4E0E-B6E1-B430166ED229}">
      <dgm:prSet custT="1"/>
      <dgm:spPr/>
      <dgm:t>
        <a:bodyPr/>
        <a:lstStyle/>
        <a:p>
          <a:pPr rtl="0"/>
          <a:r>
            <a:rPr lang="en-US" sz="3200" smtClean="0">
              <a:solidFill>
                <a:schemeClr val="tx1"/>
              </a:solidFill>
            </a:rPr>
            <a:t>Why the delay?</a:t>
          </a:r>
          <a:endParaRPr lang="en-US" sz="3200">
            <a:solidFill>
              <a:schemeClr val="tx1"/>
            </a:solidFill>
          </a:endParaRPr>
        </a:p>
      </dgm:t>
    </dgm:pt>
    <dgm:pt modelId="{991AE617-4B76-4E8D-8B11-2FD2E636BBDE}" type="parTrans" cxnId="{A61DE308-4106-4F30-A104-F8869405AD0F}">
      <dgm:prSet/>
      <dgm:spPr/>
      <dgm:t>
        <a:bodyPr/>
        <a:lstStyle/>
        <a:p>
          <a:endParaRPr lang="en-US">
            <a:solidFill>
              <a:schemeClr val="tx1"/>
            </a:solidFill>
          </a:endParaRPr>
        </a:p>
      </dgm:t>
    </dgm:pt>
    <dgm:pt modelId="{A598B089-8591-4816-88B1-34808EF39021}" type="sibTrans" cxnId="{A61DE308-4106-4F30-A104-F8869405AD0F}">
      <dgm:prSet/>
      <dgm:spPr/>
      <dgm:t>
        <a:bodyPr/>
        <a:lstStyle/>
        <a:p>
          <a:endParaRPr lang="en-US">
            <a:solidFill>
              <a:schemeClr val="tx1"/>
            </a:solidFill>
          </a:endParaRPr>
        </a:p>
      </dgm:t>
    </dgm:pt>
    <dgm:pt modelId="{7F61E345-1C9C-49B6-B5C2-A8839F0C3033}">
      <dgm:prSet custT="1"/>
      <dgm:spPr/>
      <dgm:t>
        <a:bodyPr/>
        <a:lstStyle/>
        <a:p>
          <a:pPr rtl="0"/>
          <a:r>
            <a:rPr lang="en-US" sz="3200" smtClean="0">
              <a:solidFill>
                <a:schemeClr val="tx1"/>
              </a:solidFill>
            </a:rPr>
            <a:t>Blame it on Rube Goldberg!</a:t>
          </a:r>
          <a:endParaRPr lang="en-US" sz="3200">
            <a:solidFill>
              <a:schemeClr val="tx1"/>
            </a:solidFill>
          </a:endParaRPr>
        </a:p>
      </dgm:t>
    </dgm:pt>
    <dgm:pt modelId="{1410734C-EB04-4D49-939F-BE5DE34EB5F2}" type="parTrans" cxnId="{C29C3B72-AB35-46CD-8EBF-998C7D6121A4}">
      <dgm:prSet/>
      <dgm:spPr/>
      <dgm:t>
        <a:bodyPr/>
        <a:lstStyle/>
        <a:p>
          <a:endParaRPr lang="en-US">
            <a:solidFill>
              <a:schemeClr val="tx1"/>
            </a:solidFill>
          </a:endParaRPr>
        </a:p>
      </dgm:t>
    </dgm:pt>
    <dgm:pt modelId="{711A11ED-303A-41D9-9BAD-490C29C6E9C3}" type="sibTrans" cxnId="{C29C3B72-AB35-46CD-8EBF-998C7D6121A4}">
      <dgm:prSet/>
      <dgm:spPr/>
      <dgm:t>
        <a:bodyPr/>
        <a:lstStyle/>
        <a:p>
          <a:endParaRPr lang="en-US">
            <a:solidFill>
              <a:schemeClr val="tx1"/>
            </a:solidFill>
          </a:endParaRPr>
        </a:p>
      </dgm:t>
    </dgm:pt>
    <dgm:pt modelId="{52AB3F6A-8DBE-4E31-A3CB-B437F12DE2C5}" type="pres">
      <dgm:prSet presAssocID="{D978E4DF-3E9E-431E-87AC-1B4E1E2E32B7}" presName="linear" presStyleCnt="0">
        <dgm:presLayoutVars>
          <dgm:animLvl val="lvl"/>
          <dgm:resizeHandles val="exact"/>
        </dgm:presLayoutVars>
      </dgm:prSet>
      <dgm:spPr/>
      <dgm:t>
        <a:bodyPr/>
        <a:lstStyle/>
        <a:p>
          <a:endParaRPr lang="en-US"/>
        </a:p>
      </dgm:t>
    </dgm:pt>
    <dgm:pt modelId="{CEF6C4B3-7BAA-416D-9434-38EC344D3A58}" type="pres">
      <dgm:prSet presAssocID="{8411B36B-A257-47FE-98D6-82F169CA8396}" presName="parentText" presStyleLbl="node1" presStyleIdx="0" presStyleCnt="4">
        <dgm:presLayoutVars>
          <dgm:chMax val="0"/>
          <dgm:bulletEnabled val="1"/>
        </dgm:presLayoutVars>
      </dgm:prSet>
      <dgm:spPr/>
      <dgm:t>
        <a:bodyPr/>
        <a:lstStyle/>
        <a:p>
          <a:endParaRPr lang="en-US"/>
        </a:p>
      </dgm:t>
    </dgm:pt>
    <dgm:pt modelId="{01E33083-439E-4BD2-987D-61B45CC66CFF}" type="pres">
      <dgm:prSet presAssocID="{D3B7B05B-0EB1-4946-9F09-332E7BB92391}" presName="spacer" presStyleCnt="0"/>
      <dgm:spPr/>
    </dgm:pt>
    <dgm:pt modelId="{55D0A2B8-A81F-4362-A41D-E3BF89CC628F}" type="pres">
      <dgm:prSet presAssocID="{9A839AF0-827E-4A58-B6D7-0AD5592E7E42}" presName="parentText" presStyleLbl="node1" presStyleIdx="1" presStyleCnt="4">
        <dgm:presLayoutVars>
          <dgm:chMax val="0"/>
          <dgm:bulletEnabled val="1"/>
        </dgm:presLayoutVars>
      </dgm:prSet>
      <dgm:spPr/>
      <dgm:t>
        <a:bodyPr/>
        <a:lstStyle/>
        <a:p>
          <a:endParaRPr lang="en-US"/>
        </a:p>
      </dgm:t>
    </dgm:pt>
    <dgm:pt modelId="{4796FE1F-21FE-48AB-B289-2DF6C9A5FC53}" type="pres">
      <dgm:prSet presAssocID="{F60D4B9E-875D-4C65-85D0-3B3012D552B8}" presName="spacer" presStyleCnt="0"/>
      <dgm:spPr/>
    </dgm:pt>
    <dgm:pt modelId="{342B12BC-4B2A-4081-994A-ABDA5DA43FF3}" type="pres">
      <dgm:prSet presAssocID="{D0AFA803-8EAD-4E0E-B6E1-B430166ED229}" presName="parentText" presStyleLbl="node1" presStyleIdx="2" presStyleCnt="4">
        <dgm:presLayoutVars>
          <dgm:chMax val="0"/>
          <dgm:bulletEnabled val="1"/>
        </dgm:presLayoutVars>
      </dgm:prSet>
      <dgm:spPr/>
      <dgm:t>
        <a:bodyPr/>
        <a:lstStyle/>
        <a:p>
          <a:endParaRPr lang="en-US"/>
        </a:p>
      </dgm:t>
    </dgm:pt>
    <dgm:pt modelId="{6629BA5D-9308-47C9-BE15-5CE39A8FC8DF}" type="pres">
      <dgm:prSet presAssocID="{A598B089-8591-4816-88B1-34808EF39021}" presName="spacer" presStyleCnt="0"/>
      <dgm:spPr/>
    </dgm:pt>
    <dgm:pt modelId="{465BEB26-EF27-41F7-A75A-791D8351AFDC}" type="pres">
      <dgm:prSet presAssocID="{7F61E345-1C9C-49B6-B5C2-A8839F0C3033}" presName="parentText" presStyleLbl="node1" presStyleIdx="3" presStyleCnt="4">
        <dgm:presLayoutVars>
          <dgm:chMax val="0"/>
          <dgm:bulletEnabled val="1"/>
        </dgm:presLayoutVars>
      </dgm:prSet>
      <dgm:spPr/>
      <dgm:t>
        <a:bodyPr/>
        <a:lstStyle/>
        <a:p>
          <a:endParaRPr lang="en-US"/>
        </a:p>
      </dgm:t>
    </dgm:pt>
  </dgm:ptLst>
  <dgm:cxnLst>
    <dgm:cxn modelId="{C29C3B72-AB35-46CD-8EBF-998C7D6121A4}" srcId="{D978E4DF-3E9E-431E-87AC-1B4E1E2E32B7}" destId="{7F61E345-1C9C-49B6-B5C2-A8839F0C3033}" srcOrd="3" destOrd="0" parTransId="{1410734C-EB04-4D49-939F-BE5DE34EB5F2}" sibTransId="{711A11ED-303A-41D9-9BAD-490C29C6E9C3}"/>
    <dgm:cxn modelId="{E730E416-B205-4F2F-802B-D2C60595FA52}" type="presOf" srcId="{D978E4DF-3E9E-431E-87AC-1B4E1E2E32B7}" destId="{52AB3F6A-8DBE-4E31-A3CB-B437F12DE2C5}" srcOrd="0" destOrd="0" presId="urn:microsoft.com/office/officeart/2005/8/layout/vList2"/>
    <dgm:cxn modelId="{3C1A4F79-F316-4DDC-A21B-0FC4CF1AEC70}" type="presOf" srcId="{8411B36B-A257-47FE-98D6-82F169CA8396}" destId="{CEF6C4B3-7BAA-416D-9434-38EC344D3A58}" srcOrd="0" destOrd="0" presId="urn:microsoft.com/office/officeart/2005/8/layout/vList2"/>
    <dgm:cxn modelId="{3B85B113-B4B0-4D24-8152-B0193E950CE3}" type="presOf" srcId="{7F61E345-1C9C-49B6-B5C2-A8839F0C3033}" destId="{465BEB26-EF27-41F7-A75A-791D8351AFDC}" srcOrd="0" destOrd="0" presId="urn:microsoft.com/office/officeart/2005/8/layout/vList2"/>
    <dgm:cxn modelId="{A61DE308-4106-4F30-A104-F8869405AD0F}" srcId="{D978E4DF-3E9E-431E-87AC-1B4E1E2E32B7}" destId="{D0AFA803-8EAD-4E0E-B6E1-B430166ED229}" srcOrd="2" destOrd="0" parTransId="{991AE617-4B76-4E8D-8B11-2FD2E636BBDE}" sibTransId="{A598B089-8591-4816-88B1-34808EF39021}"/>
    <dgm:cxn modelId="{232D4720-1F57-42BD-97A1-09EE11C7A59F}" type="presOf" srcId="{D0AFA803-8EAD-4E0E-B6E1-B430166ED229}" destId="{342B12BC-4B2A-4081-994A-ABDA5DA43FF3}" srcOrd="0" destOrd="0" presId="urn:microsoft.com/office/officeart/2005/8/layout/vList2"/>
    <dgm:cxn modelId="{FEBBE94F-8584-4510-9F37-0701AB9C0A10}" srcId="{D978E4DF-3E9E-431E-87AC-1B4E1E2E32B7}" destId="{8411B36B-A257-47FE-98D6-82F169CA8396}" srcOrd="0" destOrd="0" parTransId="{AD560C00-7782-4885-AA66-CE1AE1A51542}" sibTransId="{D3B7B05B-0EB1-4946-9F09-332E7BB92391}"/>
    <dgm:cxn modelId="{572EC338-4FC2-4CAE-8CD9-EE5A4A9E7A1E}" srcId="{D978E4DF-3E9E-431E-87AC-1B4E1E2E32B7}" destId="{9A839AF0-827E-4A58-B6D7-0AD5592E7E42}" srcOrd="1" destOrd="0" parTransId="{F45ED094-905B-4840-9C96-F702F3D71B12}" sibTransId="{F60D4B9E-875D-4C65-85D0-3B3012D552B8}"/>
    <dgm:cxn modelId="{280C6F22-7251-4118-AFCB-48F214A9F6C8}" type="presOf" srcId="{9A839AF0-827E-4A58-B6D7-0AD5592E7E42}" destId="{55D0A2B8-A81F-4362-A41D-E3BF89CC628F}" srcOrd="0" destOrd="0" presId="urn:microsoft.com/office/officeart/2005/8/layout/vList2"/>
    <dgm:cxn modelId="{32E285CD-D931-4302-AC1F-6C966BAE2CF2}" type="presParOf" srcId="{52AB3F6A-8DBE-4E31-A3CB-B437F12DE2C5}" destId="{CEF6C4B3-7BAA-416D-9434-38EC344D3A58}" srcOrd="0" destOrd="0" presId="urn:microsoft.com/office/officeart/2005/8/layout/vList2"/>
    <dgm:cxn modelId="{950533A7-A3AF-499F-A698-A2EA0F70660E}" type="presParOf" srcId="{52AB3F6A-8DBE-4E31-A3CB-B437F12DE2C5}" destId="{01E33083-439E-4BD2-987D-61B45CC66CFF}" srcOrd="1" destOrd="0" presId="urn:microsoft.com/office/officeart/2005/8/layout/vList2"/>
    <dgm:cxn modelId="{94ADD226-F856-444D-A5A1-F6F7D457FA0E}" type="presParOf" srcId="{52AB3F6A-8DBE-4E31-A3CB-B437F12DE2C5}" destId="{55D0A2B8-A81F-4362-A41D-E3BF89CC628F}" srcOrd="2" destOrd="0" presId="urn:microsoft.com/office/officeart/2005/8/layout/vList2"/>
    <dgm:cxn modelId="{F7002F38-FB9A-4BCA-B46D-353BB7BE3044}" type="presParOf" srcId="{52AB3F6A-8DBE-4E31-A3CB-B437F12DE2C5}" destId="{4796FE1F-21FE-48AB-B289-2DF6C9A5FC53}" srcOrd="3" destOrd="0" presId="urn:microsoft.com/office/officeart/2005/8/layout/vList2"/>
    <dgm:cxn modelId="{20A327D1-8B36-47E6-8CC6-4C4216420490}" type="presParOf" srcId="{52AB3F6A-8DBE-4E31-A3CB-B437F12DE2C5}" destId="{342B12BC-4B2A-4081-994A-ABDA5DA43FF3}" srcOrd="4" destOrd="0" presId="urn:microsoft.com/office/officeart/2005/8/layout/vList2"/>
    <dgm:cxn modelId="{C58FCA33-A755-4EE0-A1E6-111862F16DBB}" type="presParOf" srcId="{52AB3F6A-8DBE-4E31-A3CB-B437F12DE2C5}" destId="{6629BA5D-9308-47C9-BE15-5CE39A8FC8DF}" srcOrd="5" destOrd="0" presId="urn:microsoft.com/office/officeart/2005/8/layout/vList2"/>
    <dgm:cxn modelId="{FF9890FA-2A73-48EC-880F-044AE533A131}" type="presParOf" srcId="{52AB3F6A-8DBE-4E31-A3CB-B437F12DE2C5}" destId="{465BEB26-EF27-41F7-A75A-791D8351AFD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B21743-6BB0-404F-85B7-16FB01368618}" type="doc">
      <dgm:prSet loTypeId="urn:diagrams.loki3.com/VaryingWidthList+Icon" loCatId="list" qsTypeId="urn:microsoft.com/office/officeart/2005/8/quickstyle/3d1" qsCatId="3D" csTypeId="urn:microsoft.com/office/officeart/2005/8/colors/colorful5" csCatId="colorful"/>
      <dgm:spPr/>
      <dgm:t>
        <a:bodyPr/>
        <a:lstStyle/>
        <a:p>
          <a:endParaRPr lang="en-US"/>
        </a:p>
      </dgm:t>
    </dgm:pt>
    <dgm:pt modelId="{1751AACA-97C4-4CB3-9B52-9D8B5F9B5A41}">
      <dgm:prSet/>
      <dgm:spPr/>
      <dgm:t>
        <a:bodyPr/>
        <a:lstStyle/>
        <a:p>
          <a:pPr rtl="0"/>
          <a:r>
            <a:rPr lang="en-US" smtClean="0">
              <a:solidFill>
                <a:schemeClr val="tx1"/>
              </a:solidFill>
            </a:rPr>
            <a:t>Federated User/Application Proxy user no longer allowed</a:t>
          </a:r>
          <a:endParaRPr lang="en-US">
            <a:solidFill>
              <a:schemeClr val="tx1"/>
            </a:solidFill>
          </a:endParaRPr>
        </a:p>
      </dgm:t>
    </dgm:pt>
    <dgm:pt modelId="{626C1EFB-86EB-485A-8EAE-E8E1313D7D2C}" type="parTrans" cxnId="{AE89B54A-3D41-4E14-913D-020D853C51AB}">
      <dgm:prSet/>
      <dgm:spPr/>
      <dgm:t>
        <a:bodyPr/>
        <a:lstStyle/>
        <a:p>
          <a:endParaRPr lang="en-US">
            <a:solidFill>
              <a:schemeClr val="tx1"/>
            </a:solidFill>
          </a:endParaRPr>
        </a:p>
      </dgm:t>
    </dgm:pt>
    <dgm:pt modelId="{7B0032B7-2D0C-4FE7-BEB3-7A3CEDF109D6}" type="sibTrans" cxnId="{AE89B54A-3D41-4E14-913D-020D853C51AB}">
      <dgm:prSet/>
      <dgm:spPr/>
      <dgm:t>
        <a:bodyPr/>
        <a:lstStyle/>
        <a:p>
          <a:endParaRPr lang="en-US">
            <a:solidFill>
              <a:schemeClr val="tx1"/>
            </a:solidFill>
          </a:endParaRPr>
        </a:p>
      </dgm:t>
    </dgm:pt>
    <dgm:pt modelId="{7F6A9CEC-24FC-4377-A29E-362D21495FD2}">
      <dgm:prSet/>
      <dgm:spPr/>
      <dgm:t>
        <a:bodyPr/>
        <a:lstStyle/>
        <a:p>
          <a:pPr rtl="0"/>
          <a:r>
            <a:rPr lang="en-US" smtClean="0">
              <a:solidFill>
                <a:schemeClr val="tx1"/>
              </a:solidFill>
            </a:rPr>
            <a:t>Options</a:t>
          </a:r>
          <a:endParaRPr lang="en-US">
            <a:solidFill>
              <a:schemeClr val="tx1"/>
            </a:solidFill>
          </a:endParaRPr>
        </a:p>
      </dgm:t>
    </dgm:pt>
    <dgm:pt modelId="{3AFE0AFA-227D-402F-B067-9A3364143B7B}" type="parTrans" cxnId="{2DC45A3F-4E59-4322-BBA7-A33F0D232534}">
      <dgm:prSet/>
      <dgm:spPr/>
      <dgm:t>
        <a:bodyPr/>
        <a:lstStyle/>
        <a:p>
          <a:endParaRPr lang="en-US">
            <a:solidFill>
              <a:schemeClr val="tx1"/>
            </a:solidFill>
          </a:endParaRPr>
        </a:p>
      </dgm:t>
    </dgm:pt>
    <dgm:pt modelId="{CE18290F-464D-4B79-906D-E92440BB43D1}" type="sibTrans" cxnId="{2DC45A3F-4E59-4322-BBA7-A33F0D232534}">
      <dgm:prSet/>
      <dgm:spPr/>
      <dgm:t>
        <a:bodyPr/>
        <a:lstStyle/>
        <a:p>
          <a:endParaRPr lang="en-US">
            <a:solidFill>
              <a:schemeClr val="tx1"/>
            </a:solidFill>
          </a:endParaRPr>
        </a:p>
      </dgm:t>
    </dgm:pt>
    <dgm:pt modelId="{86091B6A-4F3F-430B-902A-4DC4FE4C0B12}">
      <dgm:prSet/>
      <dgm:spPr/>
      <dgm:t>
        <a:bodyPr/>
        <a:lstStyle/>
        <a:p>
          <a:pPr rtl="0"/>
          <a:r>
            <a:rPr lang="en-US" smtClean="0">
              <a:solidFill>
                <a:schemeClr val="tx1"/>
              </a:solidFill>
            </a:rPr>
            <a:t>Access/Verify codes every time</a:t>
          </a:r>
          <a:endParaRPr lang="en-US">
            <a:solidFill>
              <a:schemeClr val="tx1"/>
            </a:solidFill>
          </a:endParaRPr>
        </a:p>
      </dgm:t>
    </dgm:pt>
    <dgm:pt modelId="{598A9FA0-C230-4967-BBFC-244DF3219DA7}" type="parTrans" cxnId="{F4E4D856-37E5-4C32-8B75-4C1BB9F099F3}">
      <dgm:prSet/>
      <dgm:spPr/>
      <dgm:t>
        <a:bodyPr/>
        <a:lstStyle/>
        <a:p>
          <a:endParaRPr lang="en-US">
            <a:solidFill>
              <a:schemeClr val="tx1"/>
            </a:solidFill>
          </a:endParaRPr>
        </a:p>
      </dgm:t>
    </dgm:pt>
    <dgm:pt modelId="{02A86CB2-7048-47CC-91D3-FED3F79B59C1}" type="sibTrans" cxnId="{F4E4D856-37E5-4C32-8B75-4C1BB9F099F3}">
      <dgm:prSet/>
      <dgm:spPr/>
      <dgm:t>
        <a:bodyPr/>
        <a:lstStyle/>
        <a:p>
          <a:endParaRPr lang="en-US">
            <a:solidFill>
              <a:schemeClr val="tx1"/>
            </a:solidFill>
          </a:endParaRPr>
        </a:p>
      </dgm:t>
    </dgm:pt>
    <dgm:pt modelId="{C764F215-7175-4C87-90D6-37E122BCAE1E}">
      <dgm:prSet/>
      <dgm:spPr/>
      <dgm:t>
        <a:bodyPr/>
        <a:lstStyle/>
        <a:p>
          <a:pPr rtl="0"/>
          <a:r>
            <a:rPr lang="en-US" smtClean="0">
              <a:solidFill>
                <a:schemeClr val="tx1"/>
              </a:solidFill>
            </a:rPr>
            <a:t>HL7 solution</a:t>
          </a:r>
          <a:endParaRPr lang="en-US">
            <a:solidFill>
              <a:schemeClr val="tx1"/>
            </a:solidFill>
          </a:endParaRPr>
        </a:p>
      </dgm:t>
    </dgm:pt>
    <dgm:pt modelId="{8F776B44-9E50-472B-9432-C94CB36260B1}" type="parTrans" cxnId="{7C8BF02A-4DCC-41E9-AAE6-4D0AA5E65F1E}">
      <dgm:prSet/>
      <dgm:spPr/>
      <dgm:t>
        <a:bodyPr/>
        <a:lstStyle/>
        <a:p>
          <a:endParaRPr lang="en-US">
            <a:solidFill>
              <a:schemeClr val="tx1"/>
            </a:solidFill>
          </a:endParaRPr>
        </a:p>
      </dgm:t>
    </dgm:pt>
    <dgm:pt modelId="{D82AD6B0-A5F8-4BCA-8C1F-C383EDEF16A7}" type="sibTrans" cxnId="{7C8BF02A-4DCC-41E9-AAE6-4D0AA5E65F1E}">
      <dgm:prSet/>
      <dgm:spPr/>
      <dgm:t>
        <a:bodyPr/>
        <a:lstStyle/>
        <a:p>
          <a:endParaRPr lang="en-US">
            <a:solidFill>
              <a:schemeClr val="tx1"/>
            </a:solidFill>
          </a:endParaRPr>
        </a:p>
      </dgm:t>
    </dgm:pt>
    <dgm:pt modelId="{207BC1F5-3F12-489C-8BF9-EDB5242EC273}" type="pres">
      <dgm:prSet presAssocID="{E2B21743-6BB0-404F-85B7-16FB01368618}" presName="Name0" presStyleCnt="0">
        <dgm:presLayoutVars>
          <dgm:resizeHandles/>
        </dgm:presLayoutVars>
      </dgm:prSet>
      <dgm:spPr/>
      <dgm:t>
        <a:bodyPr/>
        <a:lstStyle/>
        <a:p>
          <a:endParaRPr lang="en-US"/>
        </a:p>
      </dgm:t>
    </dgm:pt>
    <dgm:pt modelId="{F4C35091-53D2-4E35-8314-845A8F1C1447}" type="pres">
      <dgm:prSet presAssocID="{1751AACA-97C4-4CB3-9B52-9D8B5F9B5A41}" presName="text" presStyleLbl="node1" presStyleIdx="0" presStyleCnt="2">
        <dgm:presLayoutVars>
          <dgm:bulletEnabled val="1"/>
        </dgm:presLayoutVars>
      </dgm:prSet>
      <dgm:spPr/>
      <dgm:t>
        <a:bodyPr/>
        <a:lstStyle/>
        <a:p>
          <a:endParaRPr lang="en-US"/>
        </a:p>
      </dgm:t>
    </dgm:pt>
    <dgm:pt modelId="{3C494E50-823C-433B-8664-6D093B52C445}" type="pres">
      <dgm:prSet presAssocID="{7B0032B7-2D0C-4FE7-BEB3-7A3CEDF109D6}" presName="space" presStyleCnt="0"/>
      <dgm:spPr/>
    </dgm:pt>
    <dgm:pt modelId="{F05B58BA-F651-4A6A-83BA-85C8B2C0677F}" type="pres">
      <dgm:prSet presAssocID="{7F6A9CEC-24FC-4377-A29E-362D21495FD2}" presName="text" presStyleLbl="node1" presStyleIdx="1" presStyleCnt="2">
        <dgm:presLayoutVars>
          <dgm:bulletEnabled val="1"/>
        </dgm:presLayoutVars>
      </dgm:prSet>
      <dgm:spPr/>
      <dgm:t>
        <a:bodyPr/>
        <a:lstStyle/>
        <a:p>
          <a:endParaRPr lang="en-US"/>
        </a:p>
      </dgm:t>
    </dgm:pt>
  </dgm:ptLst>
  <dgm:cxnLst>
    <dgm:cxn modelId="{AE89B54A-3D41-4E14-913D-020D853C51AB}" srcId="{E2B21743-6BB0-404F-85B7-16FB01368618}" destId="{1751AACA-97C4-4CB3-9B52-9D8B5F9B5A41}" srcOrd="0" destOrd="0" parTransId="{626C1EFB-86EB-485A-8EAE-E8E1313D7D2C}" sibTransId="{7B0032B7-2D0C-4FE7-BEB3-7A3CEDF109D6}"/>
    <dgm:cxn modelId="{A29B90D5-9DFF-43D7-B677-D8E0D363B07F}" type="presOf" srcId="{C764F215-7175-4C87-90D6-37E122BCAE1E}" destId="{F05B58BA-F651-4A6A-83BA-85C8B2C0677F}" srcOrd="0" destOrd="2" presId="urn:diagrams.loki3.com/VaryingWidthList+Icon"/>
    <dgm:cxn modelId="{8E54C017-7100-476A-A239-F3B2D357B939}" type="presOf" srcId="{7F6A9CEC-24FC-4377-A29E-362D21495FD2}" destId="{F05B58BA-F651-4A6A-83BA-85C8B2C0677F}" srcOrd="0" destOrd="0" presId="urn:diagrams.loki3.com/VaryingWidthList+Icon"/>
    <dgm:cxn modelId="{5E9A597E-8FEE-4C81-9210-27663D3B745A}" type="presOf" srcId="{86091B6A-4F3F-430B-902A-4DC4FE4C0B12}" destId="{F05B58BA-F651-4A6A-83BA-85C8B2C0677F}" srcOrd="0" destOrd="1" presId="urn:diagrams.loki3.com/VaryingWidthList+Icon"/>
    <dgm:cxn modelId="{A7B54AE4-233C-4888-ABE1-B5505725BF2B}" type="presOf" srcId="{1751AACA-97C4-4CB3-9B52-9D8B5F9B5A41}" destId="{F4C35091-53D2-4E35-8314-845A8F1C1447}" srcOrd="0" destOrd="0" presId="urn:diagrams.loki3.com/VaryingWidthList+Icon"/>
    <dgm:cxn modelId="{7C8BF02A-4DCC-41E9-AAE6-4D0AA5E65F1E}" srcId="{7F6A9CEC-24FC-4377-A29E-362D21495FD2}" destId="{C764F215-7175-4C87-90D6-37E122BCAE1E}" srcOrd="1" destOrd="0" parTransId="{8F776B44-9E50-472B-9432-C94CB36260B1}" sibTransId="{D82AD6B0-A5F8-4BCA-8C1F-C383EDEF16A7}"/>
    <dgm:cxn modelId="{F4E4D856-37E5-4C32-8B75-4C1BB9F099F3}" srcId="{7F6A9CEC-24FC-4377-A29E-362D21495FD2}" destId="{86091B6A-4F3F-430B-902A-4DC4FE4C0B12}" srcOrd="0" destOrd="0" parTransId="{598A9FA0-C230-4967-BBFC-244DF3219DA7}" sibTransId="{02A86CB2-7048-47CC-91D3-FED3F79B59C1}"/>
    <dgm:cxn modelId="{30D23A59-EF70-4C4F-85DB-B59C502214A8}" type="presOf" srcId="{E2B21743-6BB0-404F-85B7-16FB01368618}" destId="{207BC1F5-3F12-489C-8BF9-EDB5242EC273}" srcOrd="0" destOrd="0" presId="urn:diagrams.loki3.com/VaryingWidthList+Icon"/>
    <dgm:cxn modelId="{2DC45A3F-4E59-4322-BBA7-A33F0D232534}" srcId="{E2B21743-6BB0-404F-85B7-16FB01368618}" destId="{7F6A9CEC-24FC-4377-A29E-362D21495FD2}" srcOrd="1" destOrd="0" parTransId="{3AFE0AFA-227D-402F-B067-9A3364143B7B}" sibTransId="{CE18290F-464D-4B79-906D-E92440BB43D1}"/>
    <dgm:cxn modelId="{F4154D5F-59F8-4BDB-A179-5220C048ACC2}" type="presParOf" srcId="{207BC1F5-3F12-489C-8BF9-EDB5242EC273}" destId="{F4C35091-53D2-4E35-8314-845A8F1C1447}" srcOrd="0" destOrd="0" presId="urn:diagrams.loki3.com/VaryingWidthList+Icon"/>
    <dgm:cxn modelId="{14BE4D91-D07B-418B-BFA0-BA830C8B1B58}" type="presParOf" srcId="{207BC1F5-3F12-489C-8BF9-EDB5242EC273}" destId="{3C494E50-823C-433B-8664-6D093B52C445}" srcOrd="1" destOrd="0" presId="urn:diagrams.loki3.com/VaryingWidthList+Icon"/>
    <dgm:cxn modelId="{DF1F52CA-14AB-43F4-8A2E-5C2AFC64A639}" type="presParOf" srcId="{207BC1F5-3F12-489C-8BF9-EDB5242EC273}" destId="{F05B58BA-F651-4A6A-83BA-85C8B2C0677F}" srcOrd="2" destOrd="0" presId="urn:diagrams.loki3.com/VaryingWidth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8F7EE9-3C4B-45EF-857D-FFE278DB2D56}" type="doc">
      <dgm:prSet loTypeId="urn:microsoft.com/office/officeart/2005/8/layout/vList2" loCatId="list" qsTypeId="urn:microsoft.com/office/officeart/2005/8/quickstyle/3d1" qsCatId="3D" csTypeId="urn:microsoft.com/office/officeart/2005/8/colors/colorful5" csCatId="colorful"/>
      <dgm:spPr/>
      <dgm:t>
        <a:bodyPr/>
        <a:lstStyle/>
        <a:p>
          <a:endParaRPr lang="en-US"/>
        </a:p>
      </dgm:t>
    </dgm:pt>
    <dgm:pt modelId="{D017CD39-A1F4-4F69-8F1E-56FB96BE9CE6}">
      <dgm:prSet custT="1"/>
      <dgm:spPr/>
      <dgm:t>
        <a:bodyPr/>
        <a:lstStyle/>
        <a:p>
          <a:pPr rtl="0"/>
          <a:r>
            <a:rPr lang="en-US" sz="2400" smtClean="0">
              <a:solidFill>
                <a:schemeClr val="tx1"/>
              </a:solidFill>
            </a:rPr>
            <a:t>Launch WC Form</a:t>
          </a:r>
          <a:endParaRPr lang="en-US" sz="2400">
            <a:solidFill>
              <a:schemeClr val="tx1"/>
            </a:solidFill>
          </a:endParaRPr>
        </a:p>
      </dgm:t>
    </dgm:pt>
    <dgm:pt modelId="{FBF17F9E-3EFE-49BE-8818-F894FC237FD8}" type="parTrans" cxnId="{CE1DE075-35CB-4AE8-A8D2-768E5A351445}">
      <dgm:prSet/>
      <dgm:spPr/>
      <dgm:t>
        <a:bodyPr/>
        <a:lstStyle/>
        <a:p>
          <a:endParaRPr lang="en-US" sz="2400">
            <a:solidFill>
              <a:schemeClr val="tx1"/>
            </a:solidFill>
          </a:endParaRPr>
        </a:p>
      </dgm:t>
    </dgm:pt>
    <dgm:pt modelId="{31D9B4E4-DA6E-4104-B5D2-A6DB7CEB9ED7}" type="sibTrans" cxnId="{CE1DE075-35CB-4AE8-A8D2-768E5A351445}">
      <dgm:prSet/>
      <dgm:spPr/>
      <dgm:t>
        <a:bodyPr/>
        <a:lstStyle/>
        <a:p>
          <a:endParaRPr lang="en-US" sz="2400">
            <a:solidFill>
              <a:schemeClr val="tx1"/>
            </a:solidFill>
          </a:endParaRPr>
        </a:p>
      </dgm:t>
    </dgm:pt>
    <dgm:pt modelId="{C42ED433-BD75-4EC5-A129-80B54471F5D0}">
      <dgm:prSet custT="1"/>
      <dgm:spPr/>
      <dgm:t>
        <a:bodyPr/>
        <a:lstStyle/>
        <a:p>
          <a:pPr rtl="0"/>
          <a:r>
            <a:rPr lang="en-US" sz="2400" smtClean="0">
              <a:solidFill>
                <a:schemeClr val="tx1"/>
              </a:solidFill>
            </a:rPr>
            <a:t>Choose SM Clinic</a:t>
          </a:r>
          <a:endParaRPr lang="en-US" sz="2400">
            <a:solidFill>
              <a:schemeClr val="tx1"/>
            </a:solidFill>
          </a:endParaRPr>
        </a:p>
      </dgm:t>
    </dgm:pt>
    <dgm:pt modelId="{E52CB0C3-DBEC-41C4-B296-562BE561143B}" type="parTrans" cxnId="{DD6907CB-C60B-42A9-A5F9-6C95C41D4284}">
      <dgm:prSet/>
      <dgm:spPr/>
      <dgm:t>
        <a:bodyPr/>
        <a:lstStyle/>
        <a:p>
          <a:endParaRPr lang="en-US" sz="2400">
            <a:solidFill>
              <a:schemeClr val="tx1"/>
            </a:solidFill>
          </a:endParaRPr>
        </a:p>
      </dgm:t>
    </dgm:pt>
    <dgm:pt modelId="{8D8C5312-67D9-46B7-8657-F14990577A5F}" type="sibTrans" cxnId="{DD6907CB-C60B-42A9-A5F9-6C95C41D4284}">
      <dgm:prSet/>
      <dgm:spPr/>
      <dgm:t>
        <a:bodyPr/>
        <a:lstStyle/>
        <a:p>
          <a:endParaRPr lang="en-US" sz="2400">
            <a:solidFill>
              <a:schemeClr val="tx1"/>
            </a:solidFill>
          </a:endParaRPr>
        </a:p>
      </dgm:t>
    </dgm:pt>
    <dgm:pt modelId="{6129BF6D-A414-4786-B057-63D4178EB29F}">
      <dgm:prSet custT="1"/>
      <dgm:spPr/>
      <dgm:t>
        <a:bodyPr/>
        <a:lstStyle/>
        <a:p>
          <a:pPr rtl="0"/>
          <a:r>
            <a:rPr lang="en-US" sz="2400" smtClean="0">
              <a:solidFill>
                <a:schemeClr val="tx1"/>
              </a:solidFill>
            </a:rPr>
            <a:t>Enter DSS unit</a:t>
          </a:r>
          <a:endParaRPr lang="en-US" sz="2400">
            <a:solidFill>
              <a:schemeClr val="tx1"/>
            </a:solidFill>
          </a:endParaRPr>
        </a:p>
      </dgm:t>
    </dgm:pt>
    <dgm:pt modelId="{2153E0AF-1B29-4727-A3C5-D804404590A0}" type="parTrans" cxnId="{8EB9C78E-B4CD-4A99-928C-EF88A4B7D8DD}">
      <dgm:prSet/>
      <dgm:spPr/>
      <dgm:t>
        <a:bodyPr/>
        <a:lstStyle/>
        <a:p>
          <a:endParaRPr lang="en-US" sz="2400">
            <a:solidFill>
              <a:schemeClr val="tx1"/>
            </a:solidFill>
          </a:endParaRPr>
        </a:p>
      </dgm:t>
    </dgm:pt>
    <dgm:pt modelId="{4B921458-EB26-4592-A067-988090F6FA0E}" type="sibTrans" cxnId="{8EB9C78E-B4CD-4A99-928C-EF88A4B7D8DD}">
      <dgm:prSet/>
      <dgm:spPr/>
      <dgm:t>
        <a:bodyPr/>
        <a:lstStyle/>
        <a:p>
          <a:endParaRPr lang="en-US" sz="2400">
            <a:solidFill>
              <a:schemeClr val="tx1"/>
            </a:solidFill>
          </a:endParaRPr>
        </a:p>
      </dgm:t>
    </dgm:pt>
    <dgm:pt modelId="{666AF3E3-8149-4C05-ADAD-DDD6B590D20D}">
      <dgm:prSet custT="1"/>
      <dgm:spPr/>
      <dgm:t>
        <a:bodyPr/>
        <a:lstStyle/>
        <a:p>
          <a:pPr rtl="0"/>
          <a:r>
            <a:rPr lang="en-US" sz="2400" smtClean="0">
              <a:solidFill>
                <a:schemeClr val="tx1"/>
              </a:solidFill>
            </a:rPr>
            <a:t>Enter Eligibility</a:t>
          </a:r>
          <a:endParaRPr lang="en-US" sz="2400">
            <a:solidFill>
              <a:schemeClr val="tx1"/>
            </a:solidFill>
          </a:endParaRPr>
        </a:p>
      </dgm:t>
    </dgm:pt>
    <dgm:pt modelId="{DEF64C90-3242-4918-99F1-AC6611F0032F}" type="parTrans" cxnId="{3A8B1C4E-5C60-41F3-A531-B834B09EB788}">
      <dgm:prSet/>
      <dgm:spPr/>
      <dgm:t>
        <a:bodyPr/>
        <a:lstStyle/>
        <a:p>
          <a:endParaRPr lang="en-US" sz="2400">
            <a:solidFill>
              <a:schemeClr val="tx1"/>
            </a:solidFill>
          </a:endParaRPr>
        </a:p>
      </dgm:t>
    </dgm:pt>
    <dgm:pt modelId="{7FE325E4-59BA-4D5E-8024-CD4B1DF149B6}" type="sibTrans" cxnId="{3A8B1C4E-5C60-41F3-A531-B834B09EB788}">
      <dgm:prSet/>
      <dgm:spPr/>
      <dgm:t>
        <a:bodyPr/>
        <a:lstStyle/>
        <a:p>
          <a:endParaRPr lang="en-US" sz="2400">
            <a:solidFill>
              <a:schemeClr val="tx1"/>
            </a:solidFill>
          </a:endParaRPr>
        </a:p>
      </dgm:t>
    </dgm:pt>
    <dgm:pt modelId="{B6C5901D-5609-46ED-943B-EC9DCC3D1E30}">
      <dgm:prSet custT="1"/>
      <dgm:spPr/>
      <dgm:t>
        <a:bodyPr/>
        <a:lstStyle/>
        <a:p>
          <a:pPr rtl="0"/>
          <a:r>
            <a:rPr lang="en-US" sz="2400" smtClean="0">
              <a:solidFill>
                <a:schemeClr val="tx1"/>
              </a:solidFill>
            </a:rPr>
            <a:t>Enter SC and other conditions</a:t>
          </a:r>
          <a:endParaRPr lang="en-US" sz="2400">
            <a:solidFill>
              <a:schemeClr val="tx1"/>
            </a:solidFill>
          </a:endParaRPr>
        </a:p>
      </dgm:t>
    </dgm:pt>
    <dgm:pt modelId="{667AB74E-A45B-44FA-9EE1-C21A19DB705B}" type="parTrans" cxnId="{4F6370E7-FD9E-4DA9-80D9-767299A7DA26}">
      <dgm:prSet/>
      <dgm:spPr/>
      <dgm:t>
        <a:bodyPr/>
        <a:lstStyle/>
        <a:p>
          <a:endParaRPr lang="en-US" sz="2400">
            <a:solidFill>
              <a:schemeClr val="tx1"/>
            </a:solidFill>
          </a:endParaRPr>
        </a:p>
      </dgm:t>
    </dgm:pt>
    <dgm:pt modelId="{681E4486-6D94-403D-ADE8-10E2D1310E51}" type="sibTrans" cxnId="{4F6370E7-FD9E-4DA9-80D9-767299A7DA26}">
      <dgm:prSet/>
      <dgm:spPr/>
      <dgm:t>
        <a:bodyPr/>
        <a:lstStyle/>
        <a:p>
          <a:endParaRPr lang="en-US" sz="2400">
            <a:solidFill>
              <a:schemeClr val="tx1"/>
            </a:solidFill>
          </a:endParaRPr>
        </a:p>
      </dgm:t>
    </dgm:pt>
    <dgm:pt modelId="{20F57634-683D-4953-82D2-85BB981D4E0D}">
      <dgm:prSet custT="1"/>
      <dgm:spPr/>
      <dgm:t>
        <a:bodyPr/>
        <a:lstStyle/>
        <a:p>
          <a:pPr rtl="0"/>
          <a:r>
            <a:rPr lang="en-US" sz="2400" smtClean="0">
              <a:solidFill>
                <a:schemeClr val="tx1"/>
              </a:solidFill>
            </a:rPr>
            <a:t>Enter Diagnoses</a:t>
          </a:r>
          <a:endParaRPr lang="en-US" sz="2400">
            <a:solidFill>
              <a:schemeClr val="tx1"/>
            </a:solidFill>
          </a:endParaRPr>
        </a:p>
      </dgm:t>
    </dgm:pt>
    <dgm:pt modelId="{1DC438F7-C321-493C-8798-D7FB05B933EA}" type="parTrans" cxnId="{32E8FF98-CB01-40CD-8277-FC96F39A68CB}">
      <dgm:prSet/>
      <dgm:spPr/>
      <dgm:t>
        <a:bodyPr/>
        <a:lstStyle/>
        <a:p>
          <a:endParaRPr lang="en-US" sz="2400">
            <a:solidFill>
              <a:schemeClr val="tx1"/>
            </a:solidFill>
          </a:endParaRPr>
        </a:p>
      </dgm:t>
    </dgm:pt>
    <dgm:pt modelId="{02080DE9-C7A3-4C82-B30A-DE64BD23775B}" type="sibTrans" cxnId="{32E8FF98-CB01-40CD-8277-FC96F39A68CB}">
      <dgm:prSet/>
      <dgm:spPr/>
      <dgm:t>
        <a:bodyPr/>
        <a:lstStyle/>
        <a:p>
          <a:endParaRPr lang="en-US" sz="2400">
            <a:solidFill>
              <a:schemeClr val="tx1"/>
            </a:solidFill>
          </a:endParaRPr>
        </a:p>
      </dgm:t>
    </dgm:pt>
    <dgm:pt modelId="{E0A91C76-E907-4B1F-9908-E28AA53C30CA}">
      <dgm:prSet custT="1"/>
      <dgm:spPr/>
      <dgm:t>
        <a:bodyPr/>
        <a:lstStyle/>
        <a:p>
          <a:pPr rtl="0"/>
          <a:r>
            <a:rPr lang="en-US" sz="2400" smtClean="0">
              <a:solidFill>
                <a:schemeClr val="tx1"/>
              </a:solidFill>
            </a:rPr>
            <a:t>Enter Providers</a:t>
          </a:r>
          <a:endParaRPr lang="en-US" sz="2400">
            <a:solidFill>
              <a:schemeClr val="tx1"/>
            </a:solidFill>
          </a:endParaRPr>
        </a:p>
      </dgm:t>
    </dgm:pt>
    <dgm:pt modelId="{8EA3ADC6-D0A8-44E8-8591-07202CDAA03D}" type="parTrans" cxnId="{A5F56BE2-82A5-411B-8CE6-17E8E4899D1F}">
      <dgm:prSet/>
      <dgm:spPr/>
      <dgm:t>
        <a:bodyPr/>
        <a:lstStyle/>
        <a:p>
          <a:endParaRPr lang="en-US" sz="2400">
            <a:solidFill>
              <a:schemeClr val="tx1"/>
            </a:solidFill>
          </a:endParaRPr>
        </a:p>
      </dgm:t>
    </dgm:pt>
    <dgm:pt modelId="{3DA247FF-17CA-4D02-BDF6-87036DC0ACD5}" type="sibTrans" cxnId="{A5F56BE2-82A5-411B-8CE6-17E8E4899D1F}">
      <dgm:prSet/>
      <dgm:spPr/>
      <dgm:t>
        <a:bodyPr/>
        <a:lstStyle/>
        <a:p>
          <a:endParaRPr lang="en-US" sz="2400">
            <a:solidFill>
              <a:schemeClr val="tx1"/>
            </a:solidFill>
          </a:endParaRPr>
        </a:p>
      </dgm:t>
    </dgm:pt>
    <dgm:pt modelId="{832C533A-47DB-4565-80D5-2B2693CB57FD}">
      <dgm:prSet custT="1"/>
      <dgm:spPr/>
      <dgm:t>
        <a:bodyPr/>
        <a:lstStyle/>
        <a:p>
          <a:pPr rtl="0"/>
          <a:r>
            <a:rPr lang="en-US" sz="2400" smtClean="0">
              <a:solidFill>
                <a:schemeClr val="tx1"/>
              </a:solidFill>
            </a:rPr>
            <a:t>Enter Access Code</a:t>
          </a:r>
          <a:endParaRPr lang="en-US" sz="2400">
            <a:solidFill>
              <a:schemeClr val="tx1"/>
            </a:solidFill>
          </a:endParaRPr>
        </a:p>
      </dgm:t>
    </dgm:pt>
    <dgm:pt modelId="{5E8F10CE-2190-46FF-866C-1FC0843137A4}" type="parTrans" cxnId="{D1BB5540-7BAB-4ACC-84E8-12C54A14FACD}">
      <dgm:prSet/>
      <dgm:spPr/>
      <dgm:t>
        <a:bodyPr/>
        <a:lstStyle/>
        <a:p>
          <a:endParaRPr lang="en-US" sz="2400">
            <a:solidFill>
              <a:schemeClr val="tx1"/>
            </a:solidFill>
          </a:endParaRPr>
        </a:p>
      </dgm:t>
    </dgm:pt>
    <dgm:pt modelId="{CB24DEEF-8C32-474A-83A6-526E5557E83F}" type="sibTrans" cxnId="{D1BB5540-7BAB-4ACC-84E8-12C54A14FACD}">
      <dgm:prSet/>
      <dgm:spPr/>
      <dgm:t>
        <a:bodyPr/>
        <a:lstStyle/>
        <a:p>
          <a:endParaRPr lang="en-US" sz="2400">
            <a:solidFill>
              <a:schemeClr val="tx1"/>
            </a:solidFill>
          </a:endParaRPr>
        </a:p>
      </dgm:t>
    </dgm:pt>
    <dgm:pt modelId="{9E2E8405-1A67-4893-A56F-E5D3387B4E37}">
      <dgm:prSet custT="1"/>
      <dgm:spPr/>
      <dgm:t>
        <a:bodyPr/>
        <a:lstStyle/>
        <a:p>
          <a:pPr rtl="0"/>
          <a:r>
            <a:rPr lang="en-US" sz="2400" smtClean="0">
              <a:solidFill>
                <a:schemeClr val="tx1"/>
              </a:solidFill>
            </a:rPr>
            <a:t>Enter Verify Code</a:t>
          </a:r>
          <a:endParaRPr lang="en-US" sz="2400">
            <a:solidFill>
              <a:schemeClr val="tx1"/>
            </a:solidFill>
          </a:endParaRPr>
        </a:p>
      </dgm:t>
    </dgm:pt>
    <dgm:pt modelId="{8F8B42EB-9410-4F5C-8E77-33FAAF84B74D}" type="parTrans" cxnId="{8A33ECB3-4C06-4993-BAE5-4AFBF6734079}">
      <dgm:prSet/>
      <dgm:spPr/>
      <dgm:t>
        <a:bodyPr/>
        <a:lstStyle/>
        <a:p>
          <a:endParaRPr lang="en-US" sz="2400">
            <a:solidFill>
              <a:schemeClr val="tx1"/>
            </a:solidFill>
          </a:endParaRPr>
        </a:p>
      </dgm:t>
    </dgm:pt>
    <dgm:pt modelId="{28F92E96-33D7-4845-8316-CFB424F3A520}" type="sibTrans" cxnId="{8A33ECB3-4C06-4993-BAE5-4AFBF6734079}">
      <dgm:prSet/>
      <dgm:spPr/>
      <dgm:t>
        <a:bodyPr/>
        <a:lstStyle/>
        <a:p>
          <a:endParaRPr lang="en-US" sz="2400">
            <a:solidFill>
              <a:schemeClr val="tx1"/>
            </a:solidFill>
          </a:endParaRPr>
        </a:p>
      </dgm:t>
    </dgm:pt>
    <dgm:pt modelId="{DA9E3C41-BBD4-48BF-9B21-13B6321466A4}">
      <dgm:prSet custT="1"/>
      <dgm:spPr/>
      <dgm:t>
        <a:bodyPr/>
        <a:lstStyle/>
        <a:p>
          <a:pPr rtl="0"/>
          <a:r>
            <a:rPr lang="en-US" sz="2400" smtClean="0">
              <a:solidFill>
                <a:schemeClr val="tx1"/>
              </a:solidFill>
            </a:rPr>
            <a:t>Save Note/Claim WL credit</a:t>
          </a:r>
          <a:endParaRPr lang="en-US" sz="2400">
            <a:solidFill>
              <a:schemeClr val="tx1"/>
            </a:solidFill>
          </a:endParaRPr>
        </a:p>
      </dgm:t>
    </dgm:pt>
    <dgm:pt modelId="{55F2159C-FC83-4ADE-97F9-0D62899FE053}" type="parTrans" cxnId="{869CF0BD-EBA2-4320-8F06-D17BDF6DCFF6}">
      <dgm:prSet/>
      <dgm:spPr/>
      <dgm:t>
        <a:bodyPr/>
        <a:lstStyle/>
        <a:p>
          <a:endParaRPr lang="en-US" sz="2400">
            <a:solidFill>
              <a:schemeClr val="tx1"/>
            </a:solidFill>
          </a:endParaRPr>
        </a:p>
      </dgm:t>
    </dgm:pt>
    <dgm:pt modelId="{348FED01-939D-40DC-A029-7A7E9DB4D12A}" type="sibTrans" cxnId="{869CF0BD-EBA2-4320-8F06-D17BDF6DCFF6}">
      <dgm:prSet/>
      <dgm:spPr/>
      <dgm:t>
        <a:bodyPr/>
        <a:lstStyle/>
        <a:p>
          <a:endParaRPr lang="en-US" sz="2400">
            <a:solidFill>
              <a:schemeClr val="tx1"/>
            </a:solidFill>
          </a:endParaRPr>
        </a:p>
      </dgm:t>
    </dgm:pt>
    <dgm:pt modelId="{49744B4E-4692-4ABE-9617-8FABF54D7E63}" type="pres">
      <dgm:prSet presAssocID="{2C8F7EE9-3C4B-45EF-857D-FFE278DB2D56}" presName="linear" presStyleCnt="0">
        <dgm:presLayoutVars>
          <dgm:animLvl val="lvl"/>
          <dgm:resizeHandles val="exact"/>
        </dgm:presLayoutVars>
      </dgm:prSet>
      <dgm:spPr/>
      <dgm:t>
        <a:bodyPr/>
        <a:lstStyle/>
        <a:p>
          <a:endParaRPr lang="en-US"/>
        </a:p>
      </dgm:t>
    </dgm:pt>
    <dgm:pt modelId="{2D2E0D58-DC50-4BF5-8912-CCDA0633E22E}" type="pres">
      <dgm:prSet presAssocID="{D017CD39-A1F4-4F69-8F1E-56FB96BE9CE6}" presName="parentText" presStyleLbl="node1" presStyleIdx="0" presStyleCnt="10">
        <dgm:presLayoutVars>
          <dgm:chMax val="0"/>
          <dgm:bulletEnabled val="1"/>
        </dgm:presLayoutVars>
      </dgm:prSet>
      <dgm:spPr/>
      <dgm:t>
        <a:bodyPr/>
        <a:lstStyle/>
        <a:p>
          <a:endParaRPr lang="en-US"/>
        </a:p>
      </dgm:t>
    </dgm:pt>
    <dgm:pt modelId="{3D23B884-B952-4D8F-BAD6-E98F8EC939C9}" type="pres">
      <dgm:prSet presAssocID="{31D9B4E4-DA6E-4104-B5D2-A6DB7CEB9ED7}" presName="spacer" presStyleCnt="0"/>
      <dgm:spPr/>
    </dgm:pt>
    <dgm:pt modelId="{1C30E794-05F7-4F2A-8841-7571F53DD072}" type="pres">
      <dgm:prSet presAssocID="{C42ED433-BD75-4EC5-A129-80B54471F5D0}" presName="parentText" presStyleLbl="node1" presStyleIdx="1" presStyleCnt="10">
        <dgm:presLayoutVars>
          <dgm:chMax val="0"/>
          <dgm:bulletEnabled val="1"/>
        </dgm:presLayoutVars>
      </dgm:prSet>
      <dgm:spPr/>
      <dgm:t>
        <a:bodyPr/>
        <a:lstStyle/>
        <a:p>
          <a:endParaRPr lang="en-US"/>
        </a:p>
      </dgm:t>
    </dgm:pt>
    <dgm:pt modelId="{B3D2AD33-435C-4D81-A050-85D702E6FDB0}" type="pres">
      <dgm:prSet presAssocID="{8D8C5312-67D9-46B7-8657-F14990577A5F}" presName="spacer" presStyleCnt="0"/>
      <dgm:spPr/>
    </dgm:pt>
    <dgm:pt modelId="{12D3F86D-B4D1-4D6D-BDD3-0418196F7677}" type="pres">
      <dgm:prSet presAssocID="{6129BF6D-A414-4786-B057-63D4178EB29F}" presName="parentText" presStyleLbl="node1" presStyleIdx="2" presStyleCnt="10">
        <dgm:presLayoutVars>
          <dgm:chMax val="0"/>
          <dgm:bulletEnabled val="1"/>
        </dgm:presLayoutVars>
      </dgm:prSet>
      <dgm:spPr/>
      <dgm:t>
        <a:bodyPr/>
        <a:lstStyle/>
        <a:p>
          <a:endParaRPr lang="en-US"/>
        </a:p>
      </dgm:t>
    </dgm:pt>
    <dgm:pt modelId="{FA87C3BA-829D-43CE-841A-2F148A681715}" type="pres">
      <dgm:prSet presAssocID="{4B921458-EB26-4592-A067-988090F6FA0E}" presName="spacer" presStyleCnt="0"/>
      <dgm:spPr/>
    </dgm:pt>
    <dgm:pt modelId="{CE2F85BF-56E0-4044-8F54-91E5ED92B55A}" type="pres">
      <dgm:prSet presAssocID="{666AF3E3-8149-4C05-ADAD-DDD6B590D20D}" presName="parentText" presStyleLbl="node1" presStyleIdx="3" presStyleCnt="10">
        <dgm:presLayoutVars>
          <dgm:chMax val="0"/>
          <dgm:bulletEnabled val="1"/>
        </dgm:presLayoutVars>
      </dgm:prSet>
      <dgm:spPr/>
      <dgm:t>
        <a:bodyPr/>
        <a:lstStyle/>
        <a:p>
          <a:endParaRPr lang="en-US"/>
        </a:p>
      </dgm:t>
    </dgm:pt>
    <dgm:pt modelId="{0CAB61E1-F065-4238-9903-16EA58B5775B}" type="pres">
      <dgm:prSet presAssocID="{7FE325E4-59BA-4D5E-8024-CD4B1DF149B6}" presName="spacer" presStyleCnt="0"/>
      <dgm:spPr/>
    </dgm:pt>
    <dgm:pt modelId="{DA18CECC-D751-4724-B719-DE8918B9E873}" type="pres">
      <dgm:prSet presAssocID="{B6C5901D-5609-46ED-943B-EC9DCC3D1E30}" presName="parentText" presStyleLbl="node1" presStyleIdx="4" presStyleCnt="10">
        <dgm:presLayoutVars>
          <dgm:chMax val="0"/>
          <dgm:bulletEnabled val="1"/>
        </dgm:presLayoutVars>
      </dgm:prSet>
      <dgm:spPr/>
      <dgm:t>
        <a:bodyPr/>
        <a:lstStyle/>
        <a:p>
          <a:endParaRPr lang="en-US"/>
        </a:p>
      </dgm:t>
    </dgm:pt>
    <dgm:pt modelId="{FDC85A72-9CAF-41F8-90C7-9973D41131A0}" type="pres">
      <dgm:prSet presAssocID="{681E4486-6D94-403D-ADE8-10E2D1310E51}" presName="spacer" presStyleCnt="0"/>
      <dgm:spPr/>
    </dgm:pt>
    <dgm:pt modelId="{2A799C86-C0A3-460A-B0E4-5BF7BE7B6847}" type="pres">
      <dgm:prSet presAssocID="{20F57634-683D-4953-82D2-85BB981D4E0D}" presName="parentText" presStyleLbl="node1" presStyleIdx="5" presStyleCnt="10">
        <dgm:presLayoutVars>
          <dgm:chMax val="0"/>
          <dgm:bulletEnabled val="1"/>
        </dgm:presLayoutVars>
      </dgm:prSet>
      <dgm:spPr/>
      <dgm:t>
        <a:bodyPr/>
        <a:lstStyle/>
        <a:p>
          <a:endParaRPr lang="en-US"/>
        </a:p>
      </dgm:t>
    </dgm:pt>
    <dgm:pt modelId="{1FC21B32-00E9-488C-9D65-6FA7E3AB666B}" type="pres">
      <dgm:prSet presAssocID="{02080DE9-C7A3-4C82-B30A-DE64BD23775B}" presName="spacer" presStyleCnt="0"/>
      <dgm:spPr/>
    </dgm:pt>
    <dgm:pt modelId="{D1A99B92-2555-4144-A1E6-18FC5A1055EA}" type="pres">
      <dgm:prSet presAssocID="{E0A91C76-E907-4B1F-9908-E28AA53C30CA}" presName="parentText" presStyleLbl="node1" presStyleIdx="6" presStyleCnt="10">
        <dgm:presLayoutVars>
          <dgm:chMax val="0"/>
          <dgm:bulletEnabled val="1"/>
        </dgm:presLayoutVars>
      </dgm:prSet>
      <dgm:spPr/>
      <dgm:t>
        <a:bodyPr/>
        <a:lstStyle/>
        <a:p>
          <a:endParaRPr lang="en-US"/>
        </a:p>
      </dgm:t>
    </dgm:pt>
    <dgm:pt modelId="{DE1C536B-8CCB-41CA-B733-920233F5A64A}" type="pres">
      <dgm:prSet presAssocID="{3DA247FF-17CA-4D02-BDF6-87036DC0ACD5}" presName="spacer" presStyleCnt="0"/>
      <dgm:spPr/>
    </dgm:pt>
    <dgm:pt modelId="{E23FB67F-6B43-447B-9190-98F97384AB18}" type="pres">
      <dgm:prSet presAssocID="{832C533A-47DB-4565-80D5-2B2693CB57FD}" presName="parentText" presStyleLbl="node1" presStyleIdx="7" presStyleCnt="10">
        <dgm:presLayoutVars>
          <dgm:chMax val="0"/>
          <dgm:bulletEnabled val="1"/>
        </dgm:presLayoutVars>
      </dgm:prSet>
      <dgm:spPr/>
      <dgm:t>
        <a:bodyPr/>
        <a:lstStyle/>
        <a:p>
          <a:endParaRPr lang="en-US"/>
        </a:p>
      </dgm:t>
    </dgm:pt>
    <dgm:pt modelId="{321430F6-D84D-4BD2-BD68-B02013BDDAA3}" type="pres">
      <dgm:prSet presAssocID="{CB24DEEF-8C32-474A-83A6-526E5557E83F}" presName="spacer" presStyleCnt="0"/>
      <dgm:spPr/>
    </dgm:pt>
    <dgm:pt modelId="{AB282B79-7229-4985-99D8-CF4C880AD5F4}" type="pres">
      <dgm:prSet presAssocID="{9E2E8405-1A67-4893-A56F-E5D3387B4E37}" presName="parentText" presStyleLbl="node1" presStyleIdx="8" presStyleCnt="10">
        <dgm:presLayoutVars>
          <dgm:chMax val="0"/>
          <dgm:bulletEnabled val="1"/>
        </dgm:presLayoutVars>
      </dgm:prSet>
      <dgm:spPr/>
      <dgm:t>
        <a:bodyPr/>
        <a:lstStyle/>
        <a:p>
          <a:endParaRPr lang="en-US"/>
        </a:p>
      </dgm:t>
    </dgm:pt>
    <dgm:pt modelId="{3BFCA4DF-0F2F-4E69-9032-8BF09794CC17}" type="pres">
      <dgm:prSet presAssocID="{28F92E96-33D7-4845-8316-CFB424F3A520}" presName="spacer" presStyleCnt="0"/>
      <dgm:spPr/>
    </dgm:pt>
    <dgm:pt modelId="{5FFA003B-03FF-4540-91B5-ADEFFC0634EE}" type="pres">
      <dgm:prSet presAssocID="{DA9E3C41-BBD4-48BF-9B21-13B6321466A4}" presName="parentText" presStyleLbl="node1" presStyleIdx="9" presStyleCnt="10">
        <dgm:presLayoutVars>
          <dgm:chMax val="0"/>
          <dgm:bulletEnabled val="1"/>
        </dgm:presLayoutVars>
      </dgm:prSet>
      <dgm:spPr/>
      <dgm:t>
        <a:bodyPr/>
        <a:lstStyle/>
        <a:p>
          <a:endParaRPr lang="en-US"/>
        </a:p>
      </dgm:t>
    </dgm:pt>
  </dgm:ptLst>
  <dgm:cxnLst>
    <dgm:cxn modelId="{6F6EC13C-297C-47E7-9030-D88AA0AD0112}" type="presOf" srcId="{666AF3E3-8149-4C05-ADAD-DDD6B590D20D}" destId="{CE2F85BF-56E0-4044-8F54-91E5ED92B55A}" srcOrd="0" destOrd="0" presId="urn:microsoft.com/office/officeart/2005/8/layout/vList2"/>
    <dgm:cxn modelId="{DD6907CB-C60B-42A9-A5F9-6C95C41D4284}" srcId="{2C8F7EE9-3C4B-45EF-857D-FFE278DB2D56}" destId="{C42ED433-BD75-4EC5-A129-80B54471F5D0}" srcOrd="1" destOrd="0" parTransId="{E52CB0C3-DBEC-41C4-B296-562BE561143B}" sibTransId="{8D8C5312-67D9-46B7-8657-F14990577A5F}"/>
    <dgm:cxn modelId="{D1BB5540-7BAB-4ACC-84E8-12C54A14FACD}" srcId="{2C8F7EE9-3C4B-45EF-857D-FFE278DB2D56}" destId="{832C533A-47DB-4565-80D5-2B2693CB57FD}" srcOrd="7" destOrd="0" parTransId="{5E8F10CE-2190-46FF-866C-1FC0843137A4}" sibTransId="{CB24DEEF-8C32-474A-83A6-526E5557E83F}"/>
    <dgm:cxn modelId="{FF48AC23-8A37-4569-9EAA-51B44D047F01}" type="presOf" srcId="{E0A91C76-E907-4B1F-9908-E28AA53C30CA}" destId="{D1A99B92-2555-4144-A1E6-18FC5A1055EA}" srcOrd="0" destOrd="0" presId="urn:microsoft.com/office/officeart/2005/8/layout/vList2"/>
    <dgm:cxn modelId="{E648512E-4E69-4208-924D-846334FC2ACF}" type="presOf" srcId="{832C533A-47DB-4565-80D5-2B2693CB57FD}" destId="{E23FB67F-6B43-447B-9190-98F97384AB18}" srcOrd="0" destOrd="0" presId="urn:microsoft.com/office/officeart/2005/8/layout/vList2"/>
    <dgm:cxn modelId="{8A33ECB3-4C06-4993-BAE5-4AFBF6734079}" srcId="{2C8F7EE9-3C4B-45EF-857D-FFE278DB2D56}" destId="{9E2E8405-1A67-4893-A56F-E5D3387B4E37}" srcOrd="8" destOrd="0" parTransId="{8F8B42EB-9410-4F5C-8E77-33FAAF84B74D}" sibTransId="{28F92E96-33D7-4845-8316-CFB424F3A520}"/>
    <dgm:cxn modelId="{A5F56BE2-82A5-411B-8CE6-17E8E4899D1F}" srcId="{2C8F7EE9-3C4B-45EF-857D-FFE278DB2D56}" destId="{E0A91C76-E907-4B1F-9908-E28AA53C30CA}" srcOrd="6" destOrd="0" parTransId="{8EA3ADC6-D0A8-44E8-8591-07202CDAA03D}" sibTransId="{3DA247FF-17CA-4D02-BDF6-87036DC0ACD5}"/>
    <dgm:cxn modelId="{910BDA15-A0DE-4BF0-A146-2024BE6DDC03}" type="presOf" srcId="{20F57634-683D-4953-82D2-85BB981D4E0D}" destId="{2A799C86-C0A3-460A-B0E4-5BF7BE7B6847}" srcOrd="0" destOrd="0" presId="urn:microsoft.com/office/officeart/2005/8/layout/vList2"/>
    <dgm:cxn modelId="{B9630D35-7FBF-4510-A541-E4BACC2BE7C8}" type="presOf" srcId="{DA9E3C41-BBD4-48BF-9B21-13B6321466A4}" destId="{5FFA003B-03FF-4540-91B5-ADEFFC0634EE}" srcOrd="0" destOrd="0" presId="urn:microsoft.com/office/officeart/2005/8/layout/vList2"/>
    <dgm:cxn modelId="{AAF0BB97-87A0-47D9-9760-E8805C734752}" type="presOf" srcId="{9E2E8405-1A67-4893-A56F-E5D3387B4E37}" destId="{AB282B79-7229-4985-99D8-CF4C880AD5F4}" srcOrd="0" destOrd="0" presId="urn:microsoft.com/office/officeart/2005/8/layout/vList2"/>
    <dgm:cxn modelId="{6F250909-FB1E-4A0D-9C99-7E7A722BA24F}" type="presOf" srcId="{D017CD39-A1F4-4F69-8F1E-56FB96BE9CE6}" destId="{2D2E0D58-DC50-4BF5-8912-CCDA0633E22E}" srcOrd="0" destOrd="0" presId="urn:microsoft.com/office/officeart/2005/8/layout/vList2"/>
    <dgm:cxn modelId="{2016E9BA-1080-4A65-AB32-F9C21FD442C1}" type="presOf" srcId="{C42ED433-BD75-4EC5-A129-80B54471F5D0}" destId="{1C30E794-05F7-4F2A-8841-7571F53DD072}" srcOrd="0" destOrd="0" presId="urn:microsoft.com/office/officeart/2005/8/layout/vList2"/>
    <dgm:cxn modelId="{3A8B1C4E-5C60-41F3-A531-B834B09EB788}" srcId="{2C8F7EE9-3C4B-45EF-857D-FFE278DB2D56}" destId="{666AF3E3-8149-4C05-ADAD-DDD6B590D20D}" srcOrd="3" destOrd="0" parTransId="{DEF64C90-3242-4918-99F1-AC6611F0032F}" sibTransId="{7FE325E4-59BA-4D5E-8024-CD4B1DF149B6}"/>
    <dgm:cxn modelId="{8D4D35E0-533B-4AD8-BD1B-6D1FF4561C0D}" type="presOf" srcId="{2C8F7EE9-3C4B-45EF-857D-FFE278DB2D56}" destId="{49744B4E-4692-4ABE-9617-8FABF54D7E63}" srcOrd="0" destOrd="0" presId="urn:microsoft.com/office/officeart/2005/8/layout/vList2"/>
    <dgm:cxn modelId="{4F6370E7-FD9E-4DA9-80D9-767299A7DA26}" srcId="{2C8F7EE9-3C4B-45EF-857D-FFE278DB2D56}" destId="{B6C5901D-5609-46ED-943B-EC9DCC3D1E30}" srcOrd="4" destOrd="0" parTransId="{667AB74E-A45B-44FA-9EE1-C21A19DB705B}" sibTransId="{681E4486-6D94-403D-ADE8-10E2D1310E51}"/>
    <dgm:cxn modelId="{CE1DE075-35CB-4AE8-A8D2-768E5A351445}" srcId="{2C8F7EE9-3C4B-45EF-857D-FFE278DB2D56}" destId="{D017CD39-A1F4-4F69-8F1E-56FB96BE9CE6}" srcOrd="0" destOrd="0" parTransId="{FBF17F9E-3EFE-49BE-8818-F894FC237FD8}" sibTransId="{31D9B4E4-DA6E-4104-B5D2-A6DB7CEB9ED7}"/>
    <dgm:cxn modelId="{869CF0BD-EBA2-4320-8F06-D17BDF6DCFF6}" srcId="{2C8F7EE9-3C4B-45EF-857D-FFE278DB2D56}" destId="{DA9E3C41-BBD4-48BF-9B21-13B6321466A4}" srcOrd="9" destOrd="0" parTransId="{55F2159C-FC83-4ADE-97F9-0D62899FE053}" sibTransId="{348FED01-939D-40DC-A029-7A7E9DB4D12A}"/>
    <dgm:cxn modelId="{8EB9C78E-B4CD-4A99-928C-EF88A4B7D8DD}" srcId="{2C8F7EE9-3C4B-45EF-857D-FFE278DB2D56}" destId="{6129BF6D-A414-4786-B057-63D4178EB29F}" srcOrd="2" destOrd="0" parTransId="{2153E0AF-1B29-4727-A3C5-D804404590A0}" sibTransId="{4B921458-EB26-4592-A067-988090F6FA0E}"/>
    <dgm:cxn modelId="{28B6D538-53C0-4148-9A3D-9F7F85A29053}" type="presOf" srcId="{6129BF6D-A414-4786-B057-63D4178EB29F}" destId="{12D3F86D-B4D1-4D6D-BDD3-0418196F7677}" srcOrd="0" destOrd="0" presId="urn:microsoft.com/office/officeart/2005/8/layout/vList2"/>
    <dgm:cxn modelId="{3E154D5A-3166-4E51-B484-EAB364505C7C}" type="presOf" srcId="{B6C5901D-5609-46ED-943B-EC9DCC3D1E30}" destId="{DA18CECC-D751-4724-B719-DE8918B9E873}" srcOrd="0" destOrd="0" presId="urn:microsoft.com/office/officeart/2005/8/layout/vList2"/>
    <dgm:cxn modelId="{32E8FF98-CB01-40CD-8277-FC96F39A68CB}" srcId="{2C8F7EE9-3C4B-45EF-857D-FFE278DB2D56}" destId="{20F57634-683D-4953-82D2-85BB981D4E0D}" srcOrd="5" destOrd="0" parTransId="{1DC438F7-C321-493C-8798-D7FB05B933EA}" sibTransId="{02080DE9-C7A3-4C82-B30A-DE64BD23775B}"/>
    <dgm:cxn modelId="{32526D37-5D33-4E26-82EB-5673F35FF3A8}" type="presParOf" srcId="{49744B4E-4692-4ABE-9617-8FABF54D7E63}" destId="{2D2E0D58-DC50-4BF5-8912-CCDA0633E22E}" srcOrd="0" destOrd="0" presId="urn:microsoft.com/office/officeart/2005/8/layout/vList2"/>
    <dgm:cxn modelId="{371DB520-5005-4FE5-9FCA-D3C0D295A83B}" type="presParOf" srcId="{49744B4E-4692-4ABE-9617-8FABF54D7E63}" destId="{3D23B884-B952-4D8F-BAD6-E98F8EC939C9}" srcOrd="1" destOrd="0" presId="urn:microsoft.com/office/officeart/2005/8/layout/vList2"/>
    <dgm:cxn modelId="{A20A7040-522B-4C10-89A3-D8169AB7963F}" type="presParOf" srcId="{49744B4E-4692-4ABE-9617-8FABF54D7E63}" destId="{1C30E794-05F7-4F2A-8841-7571F53DD072}" srcOrd="2" destOrd="0" presId="urn:microsoft.com/office/officeart/2005/8/layout/vList2"/>
    <dgm:cxn modelId="{2932F125-D670-4FF0-8CB0-07AC0681608E}" type="presParOf" srcId="{49744B4E-4692-4ABE-9617-8FABF54D7E63}" destId="{B3D2AD33-435C-4D81-A050-85D702E6FDB0}" srcOrd="3" destOrd="0" presId="urn:microsoft.com/office/officeart/2005/8/layout/vList2"/>
    <dgm:cxn modelId="{98789FAD-9D50-4FE3-A319-7C4859ED9E45}" type="presParOf" srcId="{49744B4E-4692-4ABE-9617-8FABF54D7E63}" destId="{12D3F86D-B4D1-4D6D-BDD3-0418196F7677}" srcOrd="4" destOrd="0" presId="urn:microsoft.com/office/officeart/2005/8/layout/vList2"/>
    <dgm:cxn modelId="{E7C44762-06DD-4D82-A211-B3CCC056F30A}" type="presParOf" srcId="{49744B4E-4692-4ABE-9617-8FABF54D7E63}" destId="{FA87C3BA-829D-43CE-841A-2F148A681715}" srcOrd="5" destOrd="0" presId="urn:microsoft.com/office/officeart/2005/8/layout/vList2"/>
    <dgm:cxn modelId="{AD3A6A57-EAFF-4381-B60D-AC15D64922DF}" type="presParOf" srcId="{49744B4E-4692-4ABE-9617-8FABF54D7E63}" destId="{CE2F85BF-56E0-4044-8F54-91E5ED92B55A}" srcOrd="6" destOrd="0" presId="urn:microsoft.com/office/officeart/2005/8/layout/vList2"/>
    <dgm:cxn modelId="{E79AE0DF-1FB7-418E-B3AA-169AED0E2ABB}" type="presParOf" srcId="{49744B4E-4692-4ABE-9617-8FABF54D7E63}" destId="{0CAB61E1-F065-4238-9903-16EA58B5775B}" srcOrd="7" destOrd="0" presId="urn:microsoft.com/office/officeart/2005/8/layout/vList2"/>
    <dgm:cxn modelId="{3F6975A1-863D-4D50-8815-BDB474EC9893}" type="presParOf" srcId="{49744B4E-4692-4ABE-9617-8FABF54D7E63}" destId="{DA18CECC-D751-4724-B719-DE8918B9E873}" srcOrd="8" destOrd="0" presId="urn:microsoft.com/office/officeart/2005/8/layout/vList2"/>
    <dgm:cxn modelId="{DF216A2B-E076-454A-B302-9189FCC747F3}" type="presParOf" srcId="{49744B4E-4692-4ABE-9617-8FABF54D7E63}" destId="{FDC85A72-9CAF-41F8-90C7-9973D41131A0}" srcOrd="9" destOrd="0" presId="urn:microsoft.com/office/officeart/2005/8/layout/vList2"/>
    <dgm:cxn modelId="{86C12EF8-EE98-47A3-B0BE-CF025D0E104F}" type="presParOf" srcId="{49744B4E-4692-4ABE-9617-8FABF54D7E63}" destId="{2A799C86-C0A3-460A-B0E4-5BF7BE7B6847}" srcOrd="10" destOrd="0" presId="urn:microsoft.com/office/officeart/2005/8/layout/vList2"/>
    <dgm:cxn modelId="{A772BA38-3ED1-46BB-AD1F-5BF53F529B30}" type="presParOf" srcId="{49744B4E-4692-4ABE-9617-8FABF54D7E63}" destId="{1FC21B32-00E9-488C-9D65-6FA7E3AB666B}" srcOrd="11" destOrd="0" presId="urn:microsoft.com/office/officeart/2005/8/layout/vList2"/>
    <dgm:cxn modelId="{6A5E9A68-93EC-4FE5-A365-0D3EAB0004CC}" type="presParOf" srcId="{49744B4E-4692-4ABE-9617-8FABF54D7E63}" destId="{D1A99B92-2555-4144-A1E6-18FC5A1055EA}" srcOrd="12" destOrd="0" presId="urn:microsoft.com/office/officeart/2005/8/layout/vList2"/>
    <dgm:cxn modelId="{519C5B4A-0ACC-4FDA-89C2-328B7859A66E}" type="presParOf" srcId="{49744B4E-4692-4ABE-9617-8FABF54D7E63}" destId="{DE1C536B-8CCB-41CA-B733-920233F5A64A}" srcOrd="13" destOrd="0" presId="urn:microsoft.com/office/officeart/2005/8/layout/vList2"/>
    <dgm:cxn modelId="{BE4DA83E-CBBF-4DD7-9FDD-55C1074A60E4}" type="presParOf" srcId="{49744B4E-4692-4ABE-9617-8FABF54D7E63}" destId="{E23FB67F-6B43-447B-9190-98F97384AB18}" srcOrd="14" destOrd="0" presId="urn:microsoft.com/office/officeart/2005/8/layout/vList2"/>
    <dgm:cxn modelId="{64CFD836-7828-41A9-9FF3-FC6AC8404611}" type="presParOf" srcId="{49744B4E-4692-4ABE-9617-8FABF54D7E63}" destId="{321430F6-D84D-4BD2-BD68-B02013BDDAA3}" srcOrd="15" destOrd="0" presId="urn:microsoft.com/office/officeart/2005/8/layout/vList2"/>
    <dgm:cxn modelId="{AD415EB3-B887-4207-BF71-8AD2FB97FA7C}" type="presParOf" srcId="{49744B4E-4692-4ABE-9617-8FABF54D7E63}" destId="{AB282B79-7229-4985-99D8-CF4C880AD5F4}" srcOrd="16" destOrd="0" presId="urn:microsoft.com/office/officeart/2005/8/layout/vList2"/>
    <dgm:cxn modelId="{DC610B37-5BC6-4182-8D6A-24E77F607B5B}" type="presParOf" srcId="{49744B4E-4692-4ABE-9617-8FABF54D7E63}" destId="{3BFCA4DF-0F2F-4E69-9032-8BF09794CC17}" srcOrd="17" destOrd="0" presId="urn:microsoft.com/office/officeart/2005/8/layout/vList2"/>
    <dgm:cxn modelId="{4A195E99-77F1-4987-B7AF-BE89D34985B9}" type="presParOf" srcId="{49744B4E-4692-4ABE-9617-8FABF54D7E63}" destId="{5FFA003B-03FF-4540-91B5-ADEFFC0634EE}"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0F062-C6C4-46B4-BF4C-B0A3877C5A70}">
      <dsp:nvSpPr>
        <dsp:cNvPr id="0" name=""/>
        <dsp:cNvSpPr/>
      </dsp:nvSpPr>
      <dsp:spPr>
        <a:xfrm>
          <a:off x="0" y="12797"/>
          <a:ext cx="3048000" cy="1471860"/>
        </a:xfrm>
        <a:prstGeom prst="roundRect">
          <a:avLst/>
        </a:prstGeom>
        <a:gradFill rotWithShape="0">
          <a:gsLst>
            <a:gs pos="0">
              <a:srgbClr val="206D82"/>
            </a:gs>
            <a:gs pos="80000">
              <a:srgbClr val="2489A4"/>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en-US" sz="3700" kern="1200" dirty="0" smtClean="0"/>
            <a:t>Secure Messaging</a:t>
          </a:r>
          <a:endParaRPr lang="en-US" sz="3700" kern="1200" dirty="0"/>
        </a:p>
      </dsp:txBody>
      <dsp:txXfrm>
        <a:off x="71850" y="84647"/>
        <a:ext cx="2904300" cy="1328160"/>
      </dsp:txXfrm>
    </dsp:sp>
    <dsp:sp modelId="{42C3A457-28B6-4CDA-9BE4-BB9F313D79B6}">
      <dsp:nvSpPr>
        <dsp:cNvPr id="0" name=""/>
        <dsp:cNvSpPr/>
      </dsp:nvSpPr>
      <dsp:spPr>
        <a:xfrm>
          <a:off x="0" y="1484657"/>
          <a:ext cx="3048000" cy="183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4"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kern="1200" dirty="0" smtClean="0"/>
            <a:t>Workload Credit</a:t>
          </a:r>
          <a:endParaRPr lang="en-US" sz="2900" kern="1200" dirty="0"/>
        </a:p>
        <a:p>
          <a:pPr marL="285750" lvl="1" indent="-285750" algn="l" defTabSz="1289050" rtl="0">
            <a:lnSpc>
              <a:spcPct val="90000"/>
            </a:lnSpc>
            <a:spcBef>
              <a:spcPct val="0"/>
            </a:spcBef>
            <a:spcAft>
              <a:spcPct val="20000"/>
            </a:spcAft>
            <a:buChar char="••"/>
          </a:pPr>
          <a:r>
            <a:rPr lang="en-US" sz="2900" kern="1200" dirty="0" smtClean="0"/>
            <a:t>Increments of Time</a:t>
          </a:r>
          <a:endParaRPr lang="en-US" sz="2900" kern="1200" dirty="0"/>
        </a:p>
      </dsp:txBody>
      <dsp:txXfrm>
        <a:off x="0" y="1484657"/>
        <a:ext cx="3048000" cy="18381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51BD-92A8-47F2-90AD-EB66B17881DC}">
      <dsp:nvSpPr>
        <dsp:cNvPr id="0" name=""/>
        <dsp:cNvSpPr/>
      </dsp:nvSpPr>
      <dsp:spPr>
        <a:xfrm>
          <a:off x="0" y="2087"/>
          <a:ext cx="4040188"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Primary Care</a:t>
          </a:r>
          <a:endParaRPr lang="en-US" sz="2800" kern="1200"/>
        </a:p>
      </dsp:txBody>
      <dsp:txXfrm>
        <a:off x="28565" y="30652"/>
        <a:ext cx="3983058" cy="528029"/>
      </dsp:txXfrm>
    </dsp:sp>
    <dsp:sp modelId="{6777A1D7-FFA7-466A-8C1E-7F9AFCF791E9}">
      <dsp:nvSpPr>
        <dsp:cNvPr id="0" name=""/>
        <dsp:cNvSpPr/>
      </dsp:nvSpPr>
      <dsp:spPr>
        <a:xfrm>
          <a:off x="0" y="587247"/>
          <a:ext cx="4040188"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7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5,159</a:t>
          </a:r>
          <a:endParaRPr lang="en-US" sz="2800" kern="1200"/>
        </a:p>
      </dsp:txBody>
      <dsp:txXfrm>
        <a:off x="0" y="587247"/>
        <a:ext cx="4040188" cy="401618"/>
      </dsp:txXfrm>
    </dsp:sp>
    <dsp:sp modelId="{61D0E1FD-60C3-434A-A3C6-124AED55BE5C}">
      <dsp:nvSpPr>
        <dsp:cNvPr id="0" name=""/>
        <dsp:cNvSpPr/>
      </dsp:nvSpPr>
      <dsp:spPr>
        <a:xfrm>
          <a:off x="0" y="988865"/>
          <a:ext cx="4040188"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Move</a:t>
          </a:r>
          <a:endParaRPr lang="en-US" sz="2800" kern="1200"/>
        </a:p>
      </dsp:txBody>
      <dsp:txXfrm>
        <a:off x="28565" y="1017430"/>
        <a:ext cx="3983058" cy="528029"/>
      </dsp:txXfrm>
    </dsp:sp>
    <dsp:sp modelId="{7629FD34-2CA3-422E-8B49-9FA0EB265B7A}">
      <dsp:nvSpPr>
        <dsp:cNvPr id="0" name=""/>
        <dsp:cNvSpPr/>
      </dsp:nvSpPr>
      <dsp:spPr>
        <a:xfrm>
          <a:off x="0" y="1574025"/>
          <a:ext cx="4040188"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7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2,506</a:t>
          </a:r>
          <a:endParaRPr lang="en-US" sz="2800" kern="1200"/>
        </a:p>
      </dsp:txBody>
      <dsp:txXfrm>
        <a:off x="0" y="1574025"/>
        <a:ext cx="4040188" cy="401618"/>
      </dsp:txXfrm>
    </dsp:sp>
    <dsp:sp modelId="{C60C1AC9-D8DC-4597-9C9B-F1E6B93B5201}">
      <dsp:nvSpPr>
        <dsp:cNvPr id="0" name=""/>
        <dsp:cNvSpPr/>
      </dsp:nvSpPr>
      <dsp:spPr>
        <a:xfrm>
          <a:off x="0" y="1975644"/>
          <a:ext cx="4040188"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Clinical Pharmacy</a:t>
          </a:r>
          <a:endParaRPr lang="en-US" sz="2800" kern="1200"/>
        </a:p>
      </dsp:txBody>
      <dsp:txXfrm>
        <a:off x="28565" y="2004209"/>
        <a:ext cx="3983058" cy="528029"/>
      </dsp:txXfrm>
    </dsp:sp>
    <dsp:sp modelId="{BA387B2B-13BF-40D3-B794-30D5AECD0022}">
      <dsp:nvSpPr>
        <dsp:cNvPr id="0" name=""/>
        <dsp:cNvSpPr/>
      </dsp:nvSpPr>
      <dsp:spPr>
        <a:xfrm>
          <a:off x="0" y="2560803"/>
          <a:ext cx="4040188"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7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351</a:t>
          </a:r>
          <a:endParaRPr lang="en-US" sz="2800" kern="1200"/>
        </a:p>
      </dsp:txBody>
      <dsp:txXfrm>
        <a:off x="0" y="2560803"/>
        <a:ext cx="4040188" cy="401618"/>
      </dsp:txXfrm>
    </dsp:sp>
    <dsp:sp modelId="{386A17E4-F66A-4575-A419-62CDE565932B}">
      <dsp:nvSpPr>
        <dsp:cNvPr id="0" name=""/>
        <dsp:cNvSpPr/>
      </dsp:nvSpPr>
      <dsp:spPr>
        <a:xfrm>
          <a:off x="0" y="2962422"/>
          <a:ext cx="4040188"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Nutrition</a:t>
          </a:r>
          <a:endParaRPr lang="en-US" sz="2800" kern="1200"/>
        </a:p>
      </dsp:txBody>
      <dsp:txXfrm>
        <a:off x="28565" y="2990987"/>
        <a:ext cx="3983058" cy="528029"/>
      </dsp:txXfrm>
    </dsp:sp>
    <dsp:sp modelId="{722AFD22-2377-48DF-AA62-DAF72CAF567D}">
      <dsp:nvSpPr>
        <dsp:cNvPr id="0" name=""/>
        <dsp:cNvSpPr/>
      </dsp:nvSpPr>
      <dsp:spPr>
        <a:xfrm>
          <a:off x="0" y="3547582"/>
          <a:ext cx="4040188"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7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smtClean="0"/>
            <a:t>184</a:t>
          </a:r>
          <a:endParaRPr lang="en-US" sz="2800" kern="1200" dirty="0"/>
        </a:p>
      </dsp:txBody>
      <dsp:txXfrm>
        <a:off x="0" y="3547582"/>
        <a:ext cx="4040188" cy="401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C65E8-C503-4AAB-A514-EEDD34FBEDF2}">
      <dsp:nvSpPr>
        <dsp:cNvPr id="0" name=""/>
        <dsp:cNvSpPr/>
      </dsp:nvSpPr>
      <dsp:spPr>
        <a:xfrm>
          <a:off x="0" y="2087"/>
          <a:ext cx="4041775"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Primary Care</a:t>
          </a:r>
          <a:endParaRPr lang="en-US" sz="2800" kern="1200"/>
        </a:p>
      </dsp:txBody>
      <dsp:txXfrm>
        <a:off x="28565" y="30652"/>
        <a:ext cx="3984645" cy="528029"/>
      </dsp:txXfrm>
    </dsp:sp>
    <dsp:sp modelId="{B580DFF5-ACDD-4E79-A59A-15798D0CDCB0}">
      <dsp:nvSpPr>
        <dsp:cNvPr id="0" name=""/>
        <dsp:cNvSpPr/>
      </dsp:nvSpPr>
      <dsp:spPr>
        <a:xfrm>
          <a:off x="0" y="587247"/>
          <a:ext cx="4041775"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3,385</a:t>
          </a:r>
          <a:endParaRPr lang="en-US" sz="2800" kern="1200"/>
        </a:p>
      </dsp:txBody>
      <dsp:txXfrm>
        <a:off x="0" y="587247"/>
        <a:ext cx="4041775" cy="401618"/>
      </dsp:txXfrm>
    </dsp:sp>
    <dsp:sp modelId="{D353860F-6ABF-4DDC-B6BC-4BA81C8F25B5}">
      <dsp:nvSpPr>
        <dsp:cNvPr id="0" name=""/>
        <dsp:cNvSpPr/>
      </dsp:nvSpPr>
      <dsp:spPr>
        <a:xfrm>
          <a:off x="0" y="988865"/>
          <a:ext cx="4041775"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Telephone</a:t>
          </a:r>
          <a:endParaRPr lang="en-US" sz="2800" kern="1200"/>
        </a:p>
      </dsp:txBody>
      <dsp:txXfrm>
        <a:off x="28565" y="1017430"/>
        <a:ext cx="3984645" cy="528029"/>
      </dsp:txXfrm>
    </dsp:sp>
    <dsp:sp modelId="{F86AC516-D8F5-4725-B38C-2D0B5EF0AE61}">
      <dsp:nvSpPr>
        <dsp:cNvPr id="0" name=""/>
        <dsp:cNvSpPr/>
      </dsp:nvSpPr>
      <dsp:spPr>
        <a:xfrm>
          <a:off x="0" y="1574025"/>
          <a:ext cx="4041775"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572</a:t>
          </a:r>
          <a:endParaRPr lang="en-US" sz="2800" kern="1200"/>
        </a:p>
      </dsp:txBody>
      <dsp:txXfrm>
        <a:off x="0" y="1574025"/>
        <a:ext cx="4041775" cy="401618"/>
      </dsp:txXfrm>
    </dsp:sp>
    <dsp:sp modelId="{2134639C-6C20-4035-AD5F-1234E154D77D}">
      <dsp:nvSpPr>
        <dsp:cNvPr id="0" name=""/>
        <dsp:cNvSpPr/>
      </dsp:nvSpPr>
      <dsp:spPr>
        <a:xfrm>
          <a:off x="0" y="1975644"/>
          <a:ext cx="4041775"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Clinical Pharmacy</a:t>
          </a:r>
          <a:endParaRPr lang="en-US" sz="2800" kern="1200"/>
        </a:p>
      </dsp:txBody>
      <dsp:txXfrm>
        <a:off x="28565" y="2004209"/>
        <a:ext cx="3984645" cy="528029"/>
      </dsp:txXfrm>
    </dsp:sp>
    <dsp:sp modelId="{9E0E84CA-8C43-42C7-8A0E-679C9B287523}">
      <dsp:nvSpPr>
        <dsp:cNvPr id="0" name=""/>
        <dsp:cNvSpPr/>
      </dsp:nvSpPr>
      <dsp:spPr>
        <a:xfrm>
          <a:off x="0" y="2560803"/>
          <a:ext cx="4041775"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101</a:t>
          </a:r>
          <a:endParaRPr lang="en-US" sz="2800" kern="1200"/>
        </a:p>
      </dsp:txBody>
      <dsp:txXfrm>
        <a:off x="0" y="2560803"/>
        <a:ext cx="4041775" cy="401618"/>
      </dsp:txXfrm>
    </dsp:sp>
    <dsp:sp modelId="{AF7C9640-A8C1-486E-9A28-B459919EECC9}">
      <dsp:nvSpPr>
        <dsp:cNvPr id="0" name=""/>
        <dsp:cNvSpPr/>
      </dsp:nvSpPr>
      <dsp:spPr>
        <a:xfrm>
          <a:off x="0" y="2962422"/>
          <a:ext cx="4041775" cy="585159"/>
        </a:xfrm>
        <a:prstGeom prst="roundRect">
          <a:avLst/>
        </a:prstGeom>
        <a:gradFill rotWithShape="0">
          <a:gsLst>
            <a:gs pos="0">
              <a:srgbClr val="206F84"/>
            </a:gs>
            <a:gs pos="80000">
              <a:srgbClr val="23839D"/>
            </a:gs>
            <a:gs pos="100000">
              <a:srgbClr val="2599B9"/>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Psychiatry</a:t>
          </a:r>
          <a:endParaRPr lang="en-US" sz="2800" kern="1200"/>
        </a:p>
      </dsp:txBody>
      <dsp:txXfrm>
        <a:off x="28565" y="2990987"/>
        <a:ext cx="3984645" cy="528029"/>
      </dsp:txXfrm>
    </dsp:sp>
    <dsp:sp modelId="{114E89BD-1AC4-46AF-B78E-A6A0082948E5}">
      <dsp:nvSpPr>
        <dsp:cNvPr id="0" name=""/>
        <dsp:cNvSpPr/>
      </dsp:nvSpPr>
      <dsp:spPr>
        <a:xfrm>
          <a:off x="0" y="3547582"/>
          <a:ext cx="4041775" cy="401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6"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smtClean="0"/>
            <a:t>79</a:t>
          </a:r>
          <a:endParaRPr lang="en-US" sz="2800" kern="1200"/>
        </a:p>
      </dsp:txBody>
      <dsp:txXfrm>
        <a:off x="0" y="3547582"/>
        <a:ext cx="4041775" cy="401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00009-03E5-4309-8B6A-95A3112EF710}">
      <dsp:nvSpPr>
        <dsp:cNvPr id="0" name=""/>
        <dsp:cNvSpPr/>
      </dsp:nvSpPr>
      <dsp:spPr>
        <a:xfrm>
          <a:off x="1242353" y="0"/>
          <a:ext cx="2654536" cy="265453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tx1"/>
              </a:solidFill>
            </a:rPr>
            <a:t>a problem focused history</a:t>
          </a:r>
          <a:endParaRPr lang="en-US" sz="2800" b="1" kern="1200" dirty="0">
            <a:solidFill>
              <a:schemeClr val="tx1"/>
            </a:solidFill>
          </a:endParaRPr>
        </a:p>
      </dsp:txBody>
      <dsp:txXfrm>
        <a:off x="1631101" y="388748"/>
        <a:ext cx="1877040" cy="1877040"/>
      </dsp:txXfrm>
    </dsp:sp>
    <dsp:sp modelId="{76CCE96A-6017-4A48-A8B6-EB6F195DE3F4}">
      <dsp:nvSpPr>
        <dsp:cNvPr id="0" name=""/>
        <dsp:cNvSpPr/>
      </dsp:nvSpPr>
      <dsp:spPr>
        <a:xfrm>
          <a:off x="2362201" y="2688412"/>
          <a:ext cx="490574" cy="490574"/>
        </a:xfrm>
        <a:prstGeom prst="mathPlus">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2427227" y="2876007"/>
        <a:ext cx="360522" cy="115384"/>
      </dsp:txXfrm>
    </dsp:sp>
    <dsp:sp modelId="{BB422BD4-211D-4C4B-ADB3-CA6C39E313F3}">
      <dsp:nvSpPr>
        <dsp:cNvPr id="0" name=""/>
        <dsp:cNvSpPr/>
      </dsp:nvSpPr>
      <dsp:spPr>
        <a:xfrm>
          <a:off x="1242353" y="3212863"/>
          <a:ext cx="2654536" cy="2654536"/>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tx1"/>
              </a:solidFill>
            </a:rPr>
            <a:t>straight forward med decision making</a:t>
          </a:r>
          <a:endParaRPr lang="en-US" sz="2800" b="1" kern="1200" dirty="0">
            <a:solidFill>
              <a:schemeClr val="tx1"/>
            </a:solidFill>
          </a:endParaRPr>
        </a:p>
      </dsp:txBody>
      <dsp:txXfrm>
        <a:off x="1631101" y="3601611"/>
        <a:ext cx="1877040" cy="1877040"/>
      </dsp:txXfrm>
    </dsp:sp>
    <dsp:sp modelId="{F9AD1ADA-E584-4238-AC2D-FA50962A42BE}">
      <dsp:nvSpPr>
        <dsp:cNvPr id="0" name=""/>
        <dsp:cNvSpPr/>
      </dsp:nvSpPr>
      <dsp:spPr>
        <a:xfrm>
          <a:off x="3659214" y="2776377"/>
          <a:ext cx="703054" cy="314644"/>
        </a:xfrm>
        <a:prstGeom prst="rightArrow">
          <a:avLst>
            <a:gd name="adj1" fmla="val 60000"/>
            <a:gd name="adj2" fmla="val 500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3659214" y="2839306"/>
        <a:ext cx="608661" cy="188786"/>
      </dsp:txXfrm>
    </dsp:sp>
    <dsp:sp modelId="{534B00B8-C9E6-4321-A27A-E0EE2A127321}">
      <dsp:nvSpPr>
        <dsp:cNvPr id="0" name=""/>
        <dsp:cNvSpPr/>
      </dsp:nvSpPr>
      <dsp:spPr>
        <a:xfrm>
          <a:off x="4515720" y="1094181"/>
          <a:ext cx="3768007" cy="3679037"/>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US" sz="2800" b="1" i="0" kern="1200" dirty="0" smtClean="0">
              <a:solidFill>
                <a:schemeClr val="tx1"/>
              </a:solidFill>
            </a:rPr>
            <a:t>CPT Code Requirements</a:t>
          </a:r>
          <a:endParaRPr lang="en-US" sz="2800" b="1" i="0" kern="1200" dirty="0">
            <a:solidFill>
              <a:schemeClr val="tx1"/>
            </a:solidFill>
          </a:endParaRPr>
        </a:p>
      </dsp:txBody>
      <dsp:txXfrm>
        <a:off x="5067532" y="1632963"/>
        <a:ext cx="2664383" cy="2601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1CA01-057E-480D-AEA0-492135779F6E}">
      <dsp:nvSpPr>
        <dsp:cNvPr id="0" name=""/>
        <dsp:cNvSpPr/>
      </dsp:nvSpPr>
      <dsp:spPr>
        <a:xfrm>
          <a:off x="0" y="344977"/>
          <a:ext cx="4136136" cy="993128"/>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solidFill>
                <a:schemeClr val="tx1"/>
              </a:solidFill>
            </a:rPr>
            <a:t>Change Clinic</a:t>
          </a:r>
          <a:endParaRPr lang="en-US" sz="2500" kern="1200" dirty="0">
            <a:solidFill>
              <a:schemeClr val="tx1"/>
            </a:solidFill>
          </a:endParaRPr>
        </a:p>
      </dsp:txBody>
      <dsp:txXfrm>
        <a:off x="48481" y="393458"/>
        <a:ext cx="4039174" cy="896166"/>
      </dsp:txXfrm>
    </dsp:sp>
    <dsp:sp modelId="{23BBFF02-1E8F-4A47-AD09-AAA858529833}">
      <dsp:nvSpPr>
        <dsp:cNvPr id="0" name=""/>
        <dsp:cNvSpPr/>
      </dsp:nvSpPr>
      <dsp:spPr>
        <a:xfrm>
          <a:off x="0" y="1410106"/>
          <a:ext cx="4136136" cy="993128"/>
        </a:xfrm>
        <a:prstGeom prst="roundRect">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solidFill>
                <a:schemeClr val="tx1"/>
              </a:solidFill>
            </a:rPr>
            <a:t>Save as Workload Credit</a:t>
          </a:r>
          <a:endParaRPr lang="en-US" sz="2500" kern="1200">
            <a:solidFill>
              <a:schemeClr val="tx1"/>
            </a:solidFill>
          </a:endParaRPr>
        </a:p>
      </dsp:txBody>
      <dsp:txXfrm>
        <a:off x="48481" y="1458587"/>
        <a:ext cx="4039174" cy="896166"/>
      </dsp:txXfrm>
    </dsp:sp>
    <dsp:sp modelId="{0B546B4D-911D-4E67-AAAC-0D3B3ADE2404}">
      <dsp:nvSpPr>
        <dsp:cNvPr id="0" name=""/>
        <dsp:cNvSpPr/>
      </dsp:nvSpPr>
      <dsp:spPr>
        <a:xfrm>
          <a:off x="0" y="2475235"/>
          <a:ext cx="4136136" cy="993128"/>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solidFill>
                <a:schemeClr val="tx1"/>
              </a:solidFill>
            </a:rPr>
            <a:t>Save as Increments of Time</a:t>
          </a:r>
          <a:endParaRPr lang="en-US" sz="2500" kern="1200">
            <a:solidFill>
              <a:schemeClr val="tx1"/>
            </a:solidFill>
          </a:endParaRPr>
        </a:p>
      </dsp:txBody>
      <dsp:txXfrm>
        <a:off x="48481" y="2523716"/>
        <a:ext cx="4039174" cy="896166"/>
      </dsp:txXfrm>
    </dsp:sp>
    <dsp:sp modelId="{944A03C6-D28F-448D-9A82-0737395C5F0A}">
      <dsp:nvSpPr>
        <dsp:cNvPr id="0" name=""/>
        <dsp:cNvSpPr/>
      </dsp:nvSpPr>
      <dsp:spPr>
        <a:xfrm>
          <a:off x="0" y="3540364"/>
          <a:ext cx="4136136" cy="993128"/>
        </a:xfrm>
        <a:prstGeom prst="roundRect">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solidFill>
                <a:schemeClr val="tx1"/>
              </a:solidFill>
            </a:rPr>
            <a:t>Save without Workload Credit or Increments of Time</a:t>
          </a:r>
          <a:endParaRPr lang="en-US" sz="2500" kern="1200" dirty="0">
            <a:solidFill>
              <a:schemeClr val="tx1"/>
            </a:solidFill>
          </a:endParaRPr>
        </a:p>
      </dsp:txBody>
      <dsp:txXfrm>
        <a:off x="48481" y="3588845"/>
        <a:ext cx="4039174" cy="896166"/>
      </dsp:txXfrm>
    </dsp:sp>
    <dsp:sp modelId="{C13D26D4-3D3C-45BE-B619-5B6FD484BFE4}">
      <dsp:nvSpPr>
        <dsp:cNvPr id="0" name=""/>
        <dsp:cNvSpPr/>
      </dsp:nvSpPr>
      <dsp:spPr>
        <a:xfrm>
          <a:off x="0" y="4605493"/>
          <a:ext cx="4136136" cy="993128"/>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solidFill>
                <a:schemeClr val="tx1"/>
              </a:solidFill>
            </a:rPr>
            <a:t>Cancel</a:t>
          </a:r>
          <a:endParaRPr lang="en-US" sz="2500" kern="1200">
            <a:solidFill>
              <a:schemeClr val="tx1"/>
            </a:solidFill>
          </a:endParaRPr>
        </a:p>
      </dsp:txBody>
      <dsp:txXfrm>
        <a:off x="48481" y="4653974"/>
        <a:ext cx="4039174" cy="8961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1D26D-6971-400E-8DDE-1765E7B78717}">
      <dsp:nvSpPr>
        <dsp:cNvPr id="0" name=""/>
        <dsp:cNvSpPr/>
      </dsp:nvSpPr>
      <dsp:spPr>
        <a:xfrm>
          <a:off x="510368" y="2585"/>
          <a:ext cx="2255862" cy="135351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smtClean="0">
              <a:solidFill>
                <a:schemeClr val="tx1"/>
              </a:solidFill>
            </a:rPr>
            <a:t>Vista Ad hoc reports</a:t>
          </a:r>
          <a:endParaRPr lang="en-US" sz="3300" kern="1200">
            <a:solidFill>
              <a:schemeClr val="tx1"/>
            </a:solidFill>
          </a:endParaRPr>
        </a:p>
      </dsp:txBody>
      <dsp:txXfrm>
        <a:off x="510368" y="2585"/>
        <a:ext cx="2255862" cy="1353517"/>
      </dsp:txXfrm>
    </dsp:sp>
    <dsp:sp modelId="{26478F97-B8E8-4D66-A74A-A9B8F54E1944}">
      <dsp:nvSpPr>
        <dsp:cNvPr id="0" name=""/>
        <dsp:cNvSpPr/>
      </dsp:nvSpPr>
      <dsp:spPr>
        <a:xfrm>
          <a:off x="510368" y="1581689"/>
          <a:ext cx="2255862" cy="1353517"/>
        </a:xfrm>
        <a:prstGeom prst="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smtClean="0">
              <a:solidFill>
                <a:schemeClr val="tx1"/>
              </a:solidFill>
            </a:rPr>
            <a:t>Fileman</a:t>
          </a:r>
          <a:endParaRPr lang="en-US" sz="3300" kern="1200">
            <a:solidFill>
              <a:schemeClr val="tx1"/>
            </a:solidFill>
          </a:endParaRPr>
        </a:p>
      </dsp:txBody>
      <dsp:txXfrm>
        <a:off x="510368" y="1581689"/>
        <a:ext cx="2255862" cy="1353517"/>
      </dsp:txXfrm>
    </dsp:sp>
    <dsp:sp modelId="{C7E45051-A4B8-4202-83D0-771D3CCEC247}">
      <dsp:nvSpPr>
        <dsp:cNvPr id="0" name=""/>
        <dsp:cNvSpPr/>
      </dsp:nvSpPr>
      <dsp:spPr>
        <a:xfrm>
          <a:off x="510368" y="3160793"/>
          <a:ext cx="2255862" cy="1353517"/>
        </a:xfrm>
        <a:prstGeom prst="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smtClean="0">
              <a:solidFill>
                <a:schemeClr val="tx1"/>
              </a:solidFill>
            </a:rPr>
            <a:t>Event Capture</a:t>
          </a:r>
          <a:endParaRPr lang="en-US" sz="3300" kern="1200">
            <a:solidFill>
              <a:schemeClr val="tx1"/>
            </a:solidFill>
          </a:endParaRPr>
        </a:p>
      </dsp:txBody>
      <dsp:txXfrm>
        <a:off x="510368" y="3160793"/>
        <a:ext cx="2255862" cy="1353517"/>
      </dsp:txXfrm>
    </dsp:sp>
    <dsp:sp modelId="{234B1206-CD52-464F-BC26-E51A9FC1C78C}">
      <dsp:nvSpPr>
        <dsp:cNvPr id="0" name=""/>
        <dsp:cNvSpPr/>
      </dsp:nvSpPr>
      <dsp:spPr>
        <a:xfrm>
          <a:off x="510368" y="4739896"/>
          <a:ext cx="2255862" cy="1353517"/>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smtClean="0">
              <a:solidFill>
                <a:schemeClr val="tx1"/>
              </a:solidFill>
            </a:rPr>
            <a:t>National Web Sites</a:t>
          </a:r>
          <a:endParaRPr lang="en-US" sz="3300" kern="1200">
            <a:solidFill>
              <a:schemeClr val="tx1"/>
            </a:solidFill>
          </a:endParaRPr>
        </a:p>
      </dsp:txBody>
      <dsp:txXfrm>
        <a:off x="510368" y="4739896"/>
        <a:ext cx="2255862" cy="13535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6C387D-8D57-4500-9F1F-8875003DBA8F}" type="datetimeFigureOut">
              <a:rPr lang="en-US" smtClean="0"/>
              <a:pPr/>
              <a:t>1/31/2014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946E1B-B1AA-419B-993A-E246FFE23662}" type="slidenum">
              <a:rPr lang="en-US" smtClean="0"/>
              <a:pPr/>
              <a:t>‹#›</a:t>
            </a:fld>
            <a:endParaRPr lang="en-US"/>
          </a:p>
        </p:txBody>
      </p:sp>
    </p:spTree>
    <p:extLst>
      <p:ext uri="{BB962C8B-B14F-4D97-AF65-F5344CB8AC3E}">
        <p14:creationId xmlns:p14="http://schemas.microsoft.com/office/powerpoint/2010/main" val="121096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ts.businesswire.com/ct/CT?id=smartlink&amp;url=http://institute.optum.com/leadership/bios/simon-stevens/&amp;esheet=50415863&amp;lan=en-US&amp;anchor=Simon+Stevens&amp;index=1&amp;md5=3a929b98c140eff7ef4fc2b86d450f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(moderator name)!  I am happy to be here today to talk</a:t>
            </a:r>
            <a:r>
              <a:rPr lang="en-US" baseline="0" dirty="0" smtClean="0"/>
              <a:t> about (subject).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a:t>
            </a:fld>
            <a:endParaRPr lang="en-US"/>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Professional contact between a patient and a practitioner</a:t>
            </a:r>
          </a:p>
          <a:p>
            <a:endParaRPr lang="en-US" dirty="0" smtClean="0"/>
          </a:p>
          <a:p>
            <a:endParaRPr lang="en-US" dirty="0" smtClean="0"/>
          </a:p>
          <a:p>
            <a:r>
              <a:rPr lang="en-US" dirty="0" smtClean="0"/>
              <a:t>vested </a:t>
            </a:r>
            <a:r>
              <a:rPr lang="en-US" dirty="0"/>
              <a:t>with responsibility:</a:t>
            </a:r>
          </a:p>
          <a:p>
            <a:pPr lvl="1"/>
            <a:r>
              <a:rPr lang="en-US" dirty="0"/>
              <a:t> diagnosing, </a:t>
            </a:r>
          </a:p>
          <a:p>
            <a:pPr lvl="1"/>
            <a:r>
              <a:rPr lang="en-US" dirty="0"/>
              <a:t>evaluating,</a:t>
            </a:r>
          </a:p>
          <a:p>
            <a:pPr lvl="1"/>
            <a:r>
              <a:rPr lang="en-US" dirty="0"/>
              <a:t>treating the patient’s condition</a:t>
            </a:r>
          </a:p>
          <a:p>
            <a:pPr lvl="2"/>
            <a:r>
              <a:rPr lang="en-US" dirty="0"/>
              <a:t>Outpatient </a:t>
            </a:r>
          </a:p>
          <a:p>
            <a:pPr lvl="2"/>
            <a:r>
              <a:rPr lang="en-US" dirty="0"/>
              <a:t>Inpatient </a:t>
            </a:r>
          </a:p>
          <a:p>
            <a:pPr eaLnBrk="1" hangingPunct="1">
              <a:spcBef>
                <a:spcPct val="0"/>
              </a:spcBef>
            </a:pPr>
            <a:endParaRPr lang="en-US" dirty="0" smtClean="0"/>
          </a:p>
          <a:p>
            <a:pPr eaLnBrk="1" hangingPunct="1">
              <a:spcBef>
                <a:spcPct val="0"/>
              </a:spcBef>
            </a:pPr>
            <a:r>
              <a:rPr lang="en-US" dirty="0" smtClean="0"/>
              <a:t>(M)  The definition of encounter is evolving into a scenario of a trained clinical staff person and a Veteran interaction – be it phone, visit, email message.  We have new programs expanding to provide some level of care remotely – from chart only consults to telemedicine.  The secured messaging is the newest addition of care delivery models.</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FB6DEE6-C668-4160-9537-7AF8D4A33B01}" type="slidenum">
              <a:rPr lang="en-US" smtClean="0"/>
              <a:pPr eaLnBrk="1" hangingPunct="1"/>
              <a:t>13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 to an established patient, guardian, or health care provider not originating from a related E/M service provided within the previous 7 days, using the Internet or similar electronic communications network</a:t>
            </a:r>
          </a:p>
          <a:p>
            <a:pPr eaLnBrk="1" hangingPunct="1">
              <a:spcBef>
                <a:spcPct val="0"/>
              </a:spcBef>
            </a:pPr>
            <a:endParaRPr lang="en-US" dirty="0" smtClean="0"/>
          </a:p>
          <a:p>
            <a:pPr eaLnBrk="1" hangingPunct="1">
              <a:spcBef>
                <a:spcPct val="0"/>
              </a:spcBef>
            </a:pPr>
            <a:endParaRPr lang="en-US" dirty="0"/>
          </a:p>
          <a:p>
            <a:pPr marL="228600" indent="-228600" eaLnBrk="1" hangingPunct="1">
              <a:spcBef>
                <a:spcPct val="0"/>
              </a:spcBef>
              <a:buAutoNum type="alphaUcParenBoth" startAt="13"/>
            </a:pPr>
            <a:r>
              <a:rPr lang="en-US" dirty="0" smtClean="0"/>
              <a:t>The authoritative source for CPT codes is the AMA.  Their definition on the code for the physician specifically states evaluation and management services.  This code should be used by clinical staff who have the credentials to provide evaluation and management services – MD, DO, PA, NP.  Of note – there can be a nurse, social worker, psychologist involved in the response but the code selected is based on the clinician with the highest level of credentials.  One encounter per day. . . . .</a:t>
            </a:r>
          </a:p>
          <a:p>
            <a:pPr marL="228600" indent="-228600" eaLnBrk="1" hangingPunct="1">
              <a:spcBef>
                <a:spcPct val="0"/>
              </a:spcBef>
              <a:buAutoNum type="alphaUcParenBoth" startAt="13"/>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Online evaluation and management service provided by a physician</a:t>
            </a:r>
          </a:p>
          <a:p>
            <a:pPr marL="228600" indent="-228600" eaLnBrk="1" hangingPunct="1">
              <a:spcBef>
                <a:spcPct val="0"/>
              </a:spcBef>
              <a:buAutoNum type="alphaUcParenBoth" startAt="13"/>
            </a:pPr>
            <a:endParaRPr 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17FC65F-762B-421E-9036-BE2C55EEDC4C}" type="slidenum">
              <a:rPr lang="en-US" smtClean="0"/>
              <a:pPr eaLnBrk="1" hangingPunct="1"/>
              <a:t>14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to an established patient, guardian, or health care provider not originating from a related assessment and management service provided within the previous 7 days, using the Internet or similar electronic communications network</a:t>
            </a:r>
          </a:p>
          <a:p>
            <a:pPr eaLnBrk="1" hangingPunct="1">
              <a:spcBef>
                <a:spcPct val="0"/>
              </a:spcBef>
            </a:pPr>
            <a:endParaRPr lang="en-US" dirty="0" smtClean="0"/>
          </a:p>
          <a:p>
            <a:pPr eaLnBrk="1" hangingPunct="1">
              <a:spcBef>
                <a:spcPct val="0"/>
              </a:spcBef>
            </a:pPr>
            <a:endParaRPr lang="en-US" dirty="0" smtClean="0"/>
          </a:p>
          <a:p>
            <a:pPr marL="228600" indent="-228600" eaLnBrk="1" hangingPunct="1">
              <a:spcBef>
                <a:spcPct val="0"/>
              </a:spcBef>
              <a:buAutoNum type="alphaUcParenBoth" startAt="13"/>
            </a:pPr>
            <a:r>
              <a:rPr lang="en-US" dirty="0" smtClean="0"/>
              <a:t>Assessment and management – qualified </a:t>
            </a:r>
            <a:r>
              <a:rPr lang="en-US" dirty="0" err="1" smtClean="0"/>
              <a:t>nonphysician</a:t>
            </a:r>
            <a:r>
              <a:rPr lang="en-US" dirty="0" smtClean="0"/>
              <a:t>.  This code is used when the primary practitioner with the highest level of credentials are not MD, DO, PA or NP.  Every person involved in the management of this patient should h</a:t>
            </a:r>
          </a:p>
          <a:p>
            <a:pPr marL="228600" indent="-228600" eaLnBrk="1" hangingPunct="1">
              <a:spcBef>
                <a:spcPct val="0"/>
              </a:spcBef>
              <a:buAutoNum type="alphaUcParenBoth" startAt="13"/>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On-line assessment and management service provided by a qualified non-physician health care professional</a:t>
            </a:r>
            <a:r>
              <a:rPr lang="en-US" baseline="0" dirty="0" smtClean="0"/>
              <a:t> h</a:t>
            </a:r>
            <a:r>
              <a:rPr lang="en-US" dirty="0" smtClean="0"/>
              <a:t>ave their names added to the encounter form to assure everyone gets their workload captured.</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CFEADB4-37A3-48BC-B958-713F48296180}" type="slidenum">
              <a:rPr lang="en-US" smtClean="0"/>
              <a:pPr eaLnBrk="1" hangingPunct="1"/>
              <a:t>15</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Copy/Paste SM into a </a:t>
            </a:r>
            <a:r>
              <a:rPr lang="en-US" dirty="0" err="1" smtClean="0"/>
              <a:t>Prog</a:t>
            </a:r>
            <a:r>
              <a:rPr lang="en-US" dirty="0" smtClean="0"/>
              <a:t> Note and check it out like a Telephone Encounter</a:t>
            </a:r>
          </a:p>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16</a:t>
            </a:fld>
            <a:endParaRPr lang="en-US"/>
          </a:p>
        </p:txBody>
      </p:sp>
    </p:spTree>
    <p:extLst>
      <p:ext uri="{BB962C8B-B14F-4D97-AF65-F5344CB8AC3E}">
        <p14:creationId xmlns:p14="http://schemas.microsoft.com/office/powerpoint/2010/main" val="3466815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17</a:t>
            </a:fld>
            <a:endParaRPr lang="en-US"/>
          </a:p>
        </p:txBody>
      </p:sp>
    </p:spTree>
    <p:extLst>
      <p:ext uri="{BB962C8B-B14F-4D97-AF65-F5344CB8AC3E}">
        <p14:creationId xmlns:p14="http://schemas.microsoft.com/office/powerpoint/2010/main" val="242170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pPr marL="0" indent="0">
              <a:buNone/>
            </a:pPr>
            <a:r>
              <a:rPr lang="en-US" sz="4000" smtClean="0"/>
              <a:t>Have you Copy/Pasted SM threads into a Progress Note and checked it out an encounter to get workload credit?</a:t>
            </a:r>
          </a:p>
          <a:p>
            <a:pPr marL="1314450" lvl="2" indent="-514350">
              <a:buFont typeface="+mj-lt"/>
              <a:buAutoNum type="alphaUcPeriod"/>
            </a:pPr>
            <a:r>
              <a:rPr lang="en-US" sz="3600" smtClean="0"/>
              <a:t>Yes</a:t>
            </a:r>
          </a:p>
          <a:p>
            <a:pPr marL="1314450" lvl="2" indent="-514350">
              <a:buFont typeface="+mj-lt"/>
              <a:buAutoNum type="alphaUcPeriod"/>
            </a:pPr>
            <a:r>
              <a:rPr lang="en-US" sz="3600" smtClean="0"/>
              <a:t>No</a:t>
            </a:r>
          </a:p>
          <a:p>
            <a:pPr marL="1314450" lvl="2" indent="-514350">
              <a:buFont typeface="+mj-lt"/>
              <a:buAutoNum type="alphaUcPeriod"/>
            </a:pPr>
            <a:r>
              <a:rPr lang="en-US" sz="3600" smtClean="0"/>
              <a:t>Unsure</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18</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Provider</a:t>
            </a:r>
          </a:p>
          <a:p>
            <a:r>
              <a:rPr lang="en-US" dirty="0" smtClean="0"/>
              <a:t>Patient</a:t>
            </a:r>
          </a:p>
          <a:p>
            <a:r>
              <a:rPr lang="en-US" dirty="0" smtClean="0"/>
              <a:t>Hospital Location</a:t>
            </a:r>
          </a:p>
          <a:p>
            <a:r>
              <a:rPr lang="en-US" dirty="0" smtClean="0"/>
              <a:t>Progress Note</a:t>
            </a:r>
          </a:p>
          <a:p>
            <a:r>
              <a:rPr lang="en-US" dirty="0" smtClean="0"/>
              <a:t>Diagnosis Code</a:t>
            </a:r>
          </a:p>
          <a:p>
            <a:r>
              <a:rPr lang="en-US" dirty="0" smtClean="0"/>
              <a:t>Procedure Code</a:t>
            </a:r>
          </a:p>
          <a:p>
            <a:r>
              <a:rPr lang="en-US" dirty="0" smtClean="0"/>
              <a:t>Mandatory Questions:  Service Connection, Agent Orange, </a:t>
            </a:r>
            <a:r>
              <a:rPr lang="en-US" dirty="0" err="1" smtClean="0"/>
              <a:t>etc</a:t>
            </a:r>
            <a:endParaRPr lang="en-US" dirty="0" smtClean="0"/>
          </a:p>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19</a:t>
            </a:fld>
            <a:endParaRPr lang="en-US"/>
          </a:p>
        </p:txBody>
      </p:sp>
    </p:spTree>
    <p:extLst>
      <p:ext uri="{BB962C8B-B14F-4D97-AF65-F5344CB8AC3E}">
        <p14:creationId xmlns:p14="http://schemas.microsoft.com/office/powerpoint/2010/main" val="257125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Workload Credit- Documentation </a:t>
            </a:r>
            <a:r>
              <a:rPr lang="en-US" dirty="0"/>
              <a:t>of Secure Messaging encounter meeting HIMS requirements for using CPT codes, ICD Diagnoses, provider and other data entry</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Increments of Time- Documentation </a:t>
            </a:r>
            <a:r>
              <a:rPr lang="en-US" dirty="0"/>
              <a:t>of time spent working on a Secure Message using special Event Capture codes for online interaction with patient that does not meet requirements for a CPT code.</a:t>
            </a:r>
          </a:p>
        </p:txBody>
      </p:sp>
      <p:sp>
        <p:nvSpPr>
          <p:cNvPr id="4" name="Slide Number Placeholder 3"/>
          <p:cNvSpPr>
            <a:spLocks noGrp="1"/>
          </p:cNvSpPr>
          <p:nvPr>
            <p:ph type="sldNum" sz="quarter" idx="10"/>
          </p:nvPr>
        </p:nvSpPr>
        <p:spPr/>
        <p:txBody>
          <a:bodyPr/>
          <a:lstStyle/>
          <a:p>
            <a:fld id="{7C946E1B-B1AA-419B-993A-E246FFE23662}" type="slidenum">
              <a:rPr lang="en-US" smtClean="0"/>
              <a:pPr/>
              <a:t>20</a:t>
            </a:fld>
            <a:endParaRPr lang="en-US"/>
          </a:p>
        </p:txBody>
      </p:sp>
    </p:spTree>
    <p:extLst>
      <p:ext uri="{BB962C8B-B14F-4D97-AF65-F5344CB8AC3E}">
        <p14:creationId xmlns:p14="http://schemas.microsoft.com/office/powerpoint/2010/main" val="2015830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means we need at the minimum--</a:t>
            </a:r>
          </a:p>
          <a:p>
            <a:r>
              <a:rPr lang="en-US" dirty="0" smtClean="0"/>
              <a:t> </a:t>
            </a:r>
          </a:p>
          <a:p>
            <a:pPr lvl="0"/>
            <a:r>
              <a:rPr lang="en-US" dirty="0" smtClean="0"/>
              <a:t>At least 1-3 elements  of an </a:t>
            </a:r>
            <a:r>
              <a:rPr lang="en-US" dirty="0" err="1" smtClean="0"/>
              <a:t>hpi</a:t>
            </a:r>
            <a:r>
              <a:rPr lang="en-US" dirty="0" smtClean="0"/>
              <a:t> </a:t>
            </a:r>
          </a:p>
          <a:p>
            <a:pPr lvl="0"/>
            <a:r>
              <a:rPr lang="en-US" dirty="0" smtClean="0"/>
              <a:t>At least 1 minor self-limited problem to be addressed that poses minimal risk. (for example, a self-limited minor problem that’s stable or improved for which perhaps further testing is required-- lab test or EKG or urinalysis or U/S)</a:t>
            </a:r>
          </a:p>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21</a:t>
            </a:fld>
            <a:endParaRPr lang="en-US"/>
          </a:p>
        </p:txBody>
      </p:sp>
    </p:spTree>
    <p:extLst>
      <p:ext uri="{BB962C8B-B14F-4D97-AF65-F5344CB8AC3E}">
        <p14:creationId xmlns:p14="http://schemas.microsoft.com/office/powerpoint/2010/main" val="4234126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Event Capture ECS allows special procedure codes to be created that will document time spent on Secure Messaging</a:t>
            </a:r>
          </a:p>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22</a:t>
            </a:fld>
            <a:endParaRPr lang="en-US"/>
          </a:p>
        </p:txBody>
      </p:sp>
    </p:spTree>
    <p:extLst>
      <p:ext uri="{BB962C8B-B14F-4D97-AF65-F5344CB8AC3E}">
        <p14:creationId xmlns:p14="http://schemas.microsoft.com/office/powerpoint/2010/main" val="116562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Secure, approved mechanism for electronic communication between VA patients and their healthcare team.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a:t>
            </a:r>
            <a:r>
              <a:rPr lang="en-US" baseline="0" dirty="0" smtClean="0"/>
              <a:t> than 870,000</a:t>
            </a:r>
            <a:r>
              <a:rPr lang="en-US" dirty="0" smtClean="0"/>
              <a:t> veterans have Opted In to Secure Messaging. In the last 30 days, VA</a:t>
            </a:r>
            <a:r>
              <a:rPr lang="en-US" baseline="0" dirty="0" smtClean="0"/>
              <a:t> providers have completed more than 300,000 secure messages and this speaks to the importance of creating a workload capture system. </a:t>
            </a:r>
            <a:endParaRPr lang="en-US" dirty="0" smtClean="0"/>
          </a:p>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3</a:t>
            </a:fld>
            <a:endParaRPr lang="en-US"/>
          </a:p>
        </p:txBody>
      </p:sp>
    </p:spTree>
    <p:extLst>
      <p:ext uri="{BB962C8B-B14F-4D97-AF65-F5344CB8AC3E}">
        <p14:creationId xmlns:p14="http://schemas.microsoft.com/office/powerpoint/2010/main" val="2782305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Have you Copy/Pasted SM threads into a Progress Note and checked it out an encounter to get workload credit?</a:t>
            </a:r>
          </a:p>
          <a:p>
            <a:pPr marL="1314450" lvl="2" indent="-514350">
              <a:buFont typeface="+mj-lt"/>
              <a:buAutoNum type="alphaUcPeriod"/>
            </a:pPr>
            <a:r>
              <a:rPr lang="en-US" sz="2800" dirty="0" smtClean="0"/>
              <a:t>Yes</a:t>
            </a:r>
          </a:p>
          <a:p>
            <a:pPr marL="1314450" lvl="2" indent="-514350">
              <a:buFont typeface="+mj-lt"/>
              <a:buAutoNum type="alphaUcPeriod"/>
            </a:pPr>
            <a:r>
              <a:rPr lang="en-US" sz="2800" dirty="0" smtClean="0"/>
              <a:t>No</a:t>
            </a:r>
          </a:p>
          <a:p>
            <a:pPr marL="1314450" lvl="2" indent="-514350">
              <a:buFont typeface="+mj-lt"/>
              <a:buAutoNum type="alphaUcPeriod"/>
            </a:pPr>
            <a:r>
              <a:rPr lang="en-US" sz="2800" dirty="0" smtClean="0"/>
              <a:t>Unsure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23</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r>
              <a:rPr lang="en-US" baseline="0" dirty="0" smtClean="0"/>
              <a:t> past this slide to cue the studio to take the poll results down)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24</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Care Encounter PCE</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25</a:t>
            </a:fld>
            <a:endParaRPr lang="en-US"/>
          </a:p>
        </p:txBody>
      </p:sp>
    </p:spTree>
    <p:extLst>
      <p:ext uri="{BB962C8B-B14F-4D97-AF65-F5344CB8AC3E}">
        <p14:creationId xmlns:p14="http://schemas.microsoft.com/office/powerpoint/2010/main" val="677493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’s the Event Capture interface.  Although it is not necessary for SM providers to launch Event Capture, we have used Event Capture software and processes to set up the SM workload credit and increments of time interface.  One of several tasks has been for Event Capture administrators at each of our sites to work with MHV coordinators to get all the providers set up to send increments of time procedure codes into the right event capture buckets.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26</a:t>
            </a:fld>
            <a:endParaRPr lang="en-US"/>
          </a:p>
        </p:txBody>
      </p:sp>
    </p:spTree>
    <p:extLst>
      <p:ext uri="{BB962C8B-B14F-4D97-AF65-F5344CB8AC3E}">
        <p14:creationId xmlns:p14="http://schemas.microsoft.com/office/powerpoint/2010/main" val="1598546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Douglas:  I wonder if I could have low testosterone.  I read the article in the NY Times that linked low testosterone to weight gain in middle aged men.  What do you think?</a:t>
            </a:r>
          </a:p>
          <a:p>
            <a:endParaRPr lang="en-US" dirty="0" smtClean="0"/>
          </a:p>
          <a:p>
            <a:r>
              <a:rPr lang="en-US" dirty="0" smtClean="0"/>
              <a:t>Your</a:t>
            </a:r>
            <a:r>
              <a:rPr lang="en-US" baseline="0" dirty="0" smtClean="0"/>
              <a:t> patient</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31</a:t>
            </a:fld>
            <a:endParaRPr lang="en-US"/>
          </a:p>
        </p:txBody>
      </p:sp>
    </p:spTree>
    <p:extLst>
      <p:ext uri="{BB962C8B-B14F-4D97-AF65-F5344CB8AC3E}">
        <p14:creationId xmlns:p14="http://schemas.microsoft.com/office/powerpoint/2010/main" val="2699098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provider offers a diagnosis based on the history and orders a blood test.</a:t>
            </a:r>
          </a:p>
          <a:p>
            <a:endParaRPr lang="en-US" dirty="0" smtClean="0"/>
          </a:p>
          <a:p>
            <a:r>
              <a:rPr lang="en-US" dirty="0" smtClean="0"/>
              <a:t>Dear Patient:  I</a:t>
            </a:r>
            <a:r>
              <a:rPr lang="en-US" baseline="0" dirty="0" smtClean="0"/>
              <a:t> have ordered a Testosterone blood test for you because you have reported symptoms of weight gain.  It is best for this test to be drawn in the morning between 7 and 10 AM. The test will allow us to determine whether you have a testosterone deficiency and might need testosterone replacement. </a:t>
            </a:r>
          </a:p>
          <a:p>
            <a:endParaRPr lang="en-US" baseline="0" dirty="0" smtClean="0"/>
          </a:p>
          <a:p>
            <a:r>
              <a:rPr lang="en-US" baseline="0" dirty="0" smtClean="0"/>
              <a:t>I will message you when the results come in. </a:t>
            </a:r>
          </a:p>
          <a:p>
            <a:endParaRPr lang="en-US" baseline="0" dirty="0" smtClean="0"/>
          </a:p>
          <a:p>
            <a:r>
              <a:rPr lang="en-US" baseline="0" dirty="0" smtClean="0"/>
              <a:t>Sincerely, your patient</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32</a:t>
            </a:fld>
            <a:endParaRPr lang="en-US"/>
          </a:p>
        </p:txBody>
      </p:sp>
    </p:spTree>
    <p:extLst>
      <p:ext uri="{BB962C8B-B14F-4D97-AF65-F5344CB8AC3E}">
        <p14:creationId xmlns:p14="http://schemas.microsoft.com/office/powerpoint/2010/main" val="360515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33</a:t>
            </a:fld>
            <a:endParaRPr lang="en-US"/>
          </a:p>
        </p:txBody>
      </p:sp>
    </p:spTree>
    <p:extLst>
      <p:ext uri="{BB962C8B-B14F-4D97-AF65-F5344CB8AC3E}">
        <p14:creationId xmlns:p14="http://schemas.microsoft.com/office/powerpoint/2010/main" val="3030349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Save Message dialog gives you 3 choices</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34</a:t>
            </a:fld>
            <a:endParaRPr lang="en-US"/>
          </a:p>
        </p:txBody>
      </p:sp>
    </p:spTree>
    <p:extLst>
      <p:ext uri="{BB962C8B-B14F-4D97-AF65-F5344CB8AC3E}">
        <p14:creationId xmlns:p14="http://schemas.microsoft.com/office/powerpoint/2010/main" val="155585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C946E1B-B1AA-419B-993A-E246FFE23662}" type="slidenum">
              <a:rPr lang="en-US" smtClean="0"/>
              <a:pPr/>
              <a:t>35</a:t>
            </a:fld>
            <a:endParaRPr lang="en-US"/>
          </a:p>
        </p:txBody>
      </p:sp>
    </p:spTree>
    <p:extLst>
      <p:ext uri="{BB962C8B-B14F-4D97-AF65-F5344CB8AC3E}">
        <p14:creationId xmlns:p14="http://schemas.microsoft.com/office/powerpoint/2010/main" val="3214852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SM clinic, DSS Unit, Eligibility, and </a:t>
            </a:r>
            <a:br>
              <a:rPr lang="en-US" smtClean="0"/>
            </a:br>
            <a:r>
              <a:rPr lang="en-US" smtClean="0"/>
              <a:t>applicable Visit Related to Questions</a:t>
            </a:r>
            <a:endParaRPr lang="en-US"/>
          </a:p>
        </p:txBody>
      </p:sp>
      <p:sp>
        <p:nvSpPr>
          <p:cNvPr id="4" name="Slide Number Placeholder 3"/>
          <p:cNvSpPr>
            <a:spLocks noGrp="1"/>
          </p:cNvSpPr>
          <p:nvPr>
            <p:ph type="sldNum" sz="quarter" idx="10"/>
          </p:nvPr>
        </p:nvSpPr>
        <p:spPr/>
        <p:txBody>
          <a:bodyPr/>
          <a:lstStyle/>
          <a:p>
            <a:fld id="{7C946E1B-B1AA-419B-993A-E246FFE23662}" type="slidenum">
              <a:rPr lang="en-US" smtClean="0"/>
              <a:pPr/>
              <a:t>38</a:t>
            </a:fld>
            <a:endParaRPr lang="en-US"/>
          </a:p>
        </p:txBody>
      </p:sp>
    </p:spTree>
    <p:extLst>
      <p:ext uri="{BB962C8B-B14F-4D97-AF65-F5344CB8AC3E}">
        <p14:creationId xmlns:p14="http://schemas.microsoft.com/office/powerpoint/2010/main" val="309849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“Nearly two decades after email has become widespread, most patients say they want to – but still can’t – email their care provider,” said </a:t>
            </a:r>
            <a:r>
              <a:rPr lang="en-US" dirty="0" smtClean="0">
                <a:hlinkClick r:id="rId3"/>
              </a:rPr>
              <a:t>Simon Stevens</a:t>
            </a:r>
            <a:r>
              <a:rPr lang="en-US" dirty="0" smtClean="0"/>
              <a:t>, chairman of the </a:t>
            </a:r>
            <a:r>
              <a:rPr lang="en-US" dirty="0" err="1" smtClean="0"/>
              <a:t>Optum</a:t>
            </a:r>
            <a:r>
              <a:rPr lang="en-US" dirty="0" smtClean="0"/>
              <a:t> Institute.</a:t>
            </a:r>
          </a:p>
          <a:p>
            <a:endParaRPr lang="en-US" dirty="0" smtClean="0"/>
          </a:p>
          <a:p>
            <a:endParaRPr lang="en-US" dirty="0" smtClean="0"/>
          </a:p>
          <a:p>
            <a:pPr marL="0" indent="0">
              <a:buNone/>
            </a:pPr>
            <a:r>
              <a:rPr lang="en-US" sz="1200" dirty="0" smtClean="0"/>
              <a:t>Only 40 percent of physicians say they have the capability to engage with patients via email.</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http://www.businesswire.com/news/home/20120920006234/en/Research-Consumers-Eager-Online-Health-Care-Tools</a:t>
            </a: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4</a:t>
            </a:fld>
            <a:endParaRPr lang="en-US"/>
          </a:p>
        </p:txBody>
      </p:sp>
    </p:spTree>
    <p:extLst>
      <p:ext uri="{BB962C8B-B14F-4D97-AF65-F5344CB8AC3E}">
        <p14:creationId xmlns:p14="http://schemas.microsoft.com/office/powerpoint/2010/main" val="961312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Conditions that don’t apply </a:t>
            </a:r>
            <a:br>
              <a:rPr lang="en-US" dirty="0" smtClean="0"/>
            </a:br>
            <a:r>
              <a:rPr lang="en-US" dirty="0" smtClean="0"/>
              <a:t>(</a:t>
            </a:r>
            <a:r>
              <a:rPr lang="en-US" dirty="0" err="1" smtClean="0"/>
              <a:t>eg</a:t>
            </a:r>
            <a:r>
              <a:rPr lang="en-US" dirty="0" smtClean="0"/>
              <a:t> Agent Orange) are grayed out</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41</a:t>
            </a:fld>
            <a:endParaRPr lang="en-US"/>
          </a:p>
        </p:txBody>
      </p:sp>
    </p:spTree>
    <p:extLst>
      <p:ext uri="{BB962C8B-B14F-4D97-AF65-F5344CB8AC3E}">
        <p14:creationId xmlns:p14="http://schemas.microsoft.com/office/powerpoint/2010/main" val="277282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42</a:t>
            </a:fld>
            <a:endParaRPr lang="en-US"/>
          </a:p>
        </p:txBody>
      </p:sp>
    </p:spTree>
    <p:extLst>
      <p:ext uri="{BB962C8B-B14F-4D97-AF65-F5344CB8AC3E}">
        <p14:creationId xmlns:p14="http://schemas.microsoft.com/office/powerpoint/2010/main" val="68367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this example, the clinician takes a history to make sure the thread qualifies for a CPT code</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47</a:t>
            </a:fld>
            <a:endParaRPr lang="en-US"/>
          </a:p>
        </p:txBody>
      </p:sp>
    </p:spTree>
    <p:extLst>
      <p:ext uri="{BB962C8B-B14F-4D97-AF65-F5344CB8AC3E}">
        <p14:creationId xmlns:p14="http://schemas.microsoft.com/office/powerpoint/2010/main" val="133658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Doctor makes a diagnosis and plan based on the history</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48</a:t>
            </a:fld>
            <a:endParaRPr lang="en-US"/>
          </a:p>
        </p:txBody>
      </p:sp>
    </p:spTree>
    <p:extLst>
      <p:ext uri="{BB962C8B-B14F-4D97-AF65-F5344CB8AC3E}">
        <p14:creationId xmlns:p14="http://schemas.microsoft.com/office/powerpoint/2010/main" val="2817308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Message Threads Saved to CPRS qualify for a CPT code</a:t>
            </a:r>
            <a:endParaRPr lang="en-US" b="1"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50</a:t>
            </a:fld>
            <a:endParaRPr lang="en-US"/>
          </a:p>
        </p:txBody>
      </p:sp>
    </p:spTree>
    <p:extLst>
      <p:ext uri="{BB962C8B-B14F-4D97-AF65-F5344CB8AC3E}">
        <p14:creationId xmlns:p14="http://schemas.microsoft.com/office/powerpoint/2010/main" val="1419374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 Engine allows depression to be chosen as the Primary Diagnosis</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52</a:t>
            </a:fld>
            <a:endParaRPr lang="en-US"/>
          </a:p>
        </p:txBody>
      </p:sp>
    </p:spTree>
    <p:extLst>
      <p:ext uri="{BB962C8B-B14F-4D97-AF65-F5344CB8AC3E}">
        <p14:creationId xmlns:p14="http://schemas.microsoft.com/office/powerpoint/2010/main" val="1205643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a:t>
            </a:r>
            <a:r>
              <a:rPr lang="en-US" baseline="0" dirty="0" smtClean="0"/>
              <a:t> Doctor:  I will be out of town next week.  Can we reschedule to sometime later in the month.  Dear Patient:  I rescheduled our appointment to 1PM on October 11.  Your doctor</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55</a:t>
            </a:fld>
            <a:endParaRPr lang="en-US"/>
          </a:p>
        </p:txBody>
      </p:sp>
    </p:spTree>
    <p:extLst>
      <p:ext uri="{BB962C8B-B14F-4D97-AF65-F5344CB8AC3E}">
        <p14:creationId xmlns:p14="http://schemas.microsoft.com/office/powerpoint/2010/main" val="712262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Save to CPRS enables Increments of Time to be captured</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56</a:t>
            </a:fld>
            <a:endParaRPr lang="en-US"/>
          </a:p>
        </p:txBody>
      </p:sp>
    </p:spTree>
    <p:extLst>
      <p:ext uri="{BB962C8B-B14F-4D97-AF65-F5344CB8AC3E}">
        <p14:creationId xmlns:p14="http://schemas.microsoft.com/office/powerpoint/2010/main" val="486407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 2M</a:t>
            </a:r>
          </a:p>
          <a:p>
            <a:r>
              <a:rPr lang="en-US" dirty="0" smtClean="0"/>
              <a:t>2-5 M</a:t>
            </a:r>
          </a:p>
          <a:p>
            <a:r>
              <a:rPr lang="en-US" dirty="0" smtClean="0"/>
              <a:t>5-10 M</a:t>
            </a:r>
          </a:p>
          <a:p>
            <a:r>
              <a:rPr lang="en-US" dirty="0" smtClean="0"/>
              <a:t>&gt; 10 M</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58</a:t>
            </a:fld>
            <a:endParaRPr lang="en-US"/>
          </a:p>
        </p:txBody>
      </p:sp>
    </p:spTree>
    <p:extLst>
      <p:ext uri="{BB962C8B-B14F-4D97-AF65-F5344CB8AC3E}">
        <p14:creationId xmlns:p14="http://schemas.microsoft.com/office/powerpoint/2010/main" val="219225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example, we will pretend a provider works in 2 different clinics who gets the message in one triage group but wants the workload to go to a clinic other than the one attached to the triage group.</a:t>
            </a:r>
          </a:p>
          <a:p>
            <a:r>
              <a:rPr lang="en-US" baseline="0" dirty="0" smtClean="0"/>
              <a:t>Dear </a:t>
            </a:r>
            <a:r>
              <a:rPr lang="en-US" baseline="0" dirty="0" err="1" smtClean="0"/>
              <a:t>Dr</a:t>
            </a:r>
            <a:r>
              <a:rPr lang="en-US" baseline="0" dirty="0" smtClean="0"/>
              <a:t>:  I was lifting weights at the gym and strained my back. Can you prescribe some ibuprofen for me.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63</a:t>
            </a:fld>
            <a:endParaRPr lang="en-US"/>
          </a:p>
        </p:txBody>
      </p:sp>
    </p:spTree>
    <p:extLst>
      <p:ext uri="{BB962C8B-B14F-4D97-AF65-F5344CB8AC3E}">
        <p14:creationId xmlns:p14="http://schemas.microsoft.com/office/powerpoint/2010/main" val="242780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exploratory analysis of early SM implementation</a:t>
            </a:r>
            <a:r>
              <a:rPr lang="en-US" baseline="0" dirty="0" smtClean="0"/>
              <a:t> in VA, we found a path of associations linking SM and reductions in Urgent Care utilization.  These results suggest a need for further examination of the relationship between SM and its effects on health care utilization patterns.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5</a:t>
            </a:fld>
            <a:endParaRPr lang="en-US"/>
          </a:p>
        </p:txBody>
      </p:sp>
    </p:spTree>
    <p:extLst>
      <p:ext uri="{BB962C8B-B14F-4D97-AF65-F5344CB8AC3E}">
        <p14:creationId xmlns:p14="http://schemas.microsoft.com/office/powerpoint/2010/main" val="246128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 Patient:  Your history suggests you were lifting weights and have a mild muscle strain.  I will prescribe</a:t>
            </a:r>
            <a:r>
              <a:rPr lang="en-US" baseline="0" dirty="0" smtClean="0"/>
              <a:t> </a:t>
            </a:r>
            <a:r>
              <a:rPr lang="en-US" baseline="0" dirty="0" err="1" smtClean="0"/>
              <a:t>Ibuprogen</a:t>
            </a:r>
            <a:r>
              <a:rPr lang="en-US" baseline="0" dirty="0" smtClean="0"/>
              <a:t> 200mg TID.  You can pick it up at the pharmacy window.  Let me know in a couple of days if the pain persists or if you develop any other symptoms.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64</a:t>
            </a:fld>
            <a:endParaRPr lang="en-US"/>
          </a:p>
        </p:txBody>
      </p:sp>
    </p:spTree>
    <p:extLst>
      <p:ext uri="{BB962C8B-B14F-4D97-AF65-F5344CB8AC3E}">
        <p14:creationId xmlns:p14="http://schemas.microsoft.com/office/powerpoint/2010/main" val="2965849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the workload credit is headed for a Dental Clinic but the</a:t>
            </a:r>
            <a:r>
              <a:rPr lang="en-US" baseline="0" dirty="0" smtClean="0"/>
              <a:t> provider wants to redirect it to the Pain Clinic.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66</a:t>
            </a:fld>
            <a:endParaRPr lang="en-US"/>
          </a:p>
        </p:txBody>
      </p:sp>
    </p:spTree>
    <p:extLst>
      <p:ext uri="{BB962C8B-B14F-4D97-AF65-F5344CB8AC3E}">
        <p14:creationId xmlns:p14="http://schemas.microsoft.com/office/powerpoint/2010/main" val="3992846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provider can attach</a:t>
            </a:r>
            <a:r>
              <a:rPr lang="en-US" baseline="0" dirty="0" smtClean="0"/>
              <a:t> the workload to a different clinic, in this case pain.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67</a:t>
            </a:fld>
            <a:endParaRPr lang="en-US"/>
          </a:p>
        </p:txBody>
      </p:sp>
    </p:spTree>
    <p:extLst>
      <p:ext uri="{BB962C8B-B14F-4D97-AF65-F5344CB8AC3E}">
        <p14:creationId xmlns:p14="http://schemas.microsoft.com/office/powerpoint/2010/main" val="1223082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r>
              <a:rPr lang="en-US" dirty="0" smtClean="0"/>
              <a:t>(usually</a:t>
            </a:r>
            <a:r>
              <a:rPr lang="en-US" baseline="0" dirty="0" smtClean="0"/>
              <a:t> presenters read the poll question and acknowledge that the possible answers are on the screen)</a:t>
            </a:r>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[erase these notes and add your own!]</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76</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r>
              <a:rPr lang="en-US" dirty="0" smtClean="0"/>
              <a:t>(Copy and paste the</a:t>
            </a:r>
            <a:r>
              <a:rPr lang="en-US" baseline="0" dirty="0" smtClean="0"/>
              <a:t> questions and answers here so you can easily remember what the poll question and answers were)</a:t>
            </a:r>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86</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87</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rube Goldberg machine is a contraption, invention, device, apparatus OR bureaucratic process (I added that one) that is deliberately over-engineered to perform a simple task in a very complex fashion usually involving a chain reaction. </a:t>
            </a:r>
          </a:p>
          <a:p>
            <a:r>
              <a:rPr lang="en-US" dirty="0" smtClean="0"/>
              <a:t>In this famous</a:t>
            </a:r>
            <a:r>
              <a:rPr lang="en-US" baseline="0" dirty="0" smtClean="0"/>
              <a:t> example, our diner starts out wanting to wipe the soup off his chin.  The </a:t>
            </a:r>
            <a:r>
              <a:rPr lang="en-US" baseline="0" dirty="0" err="1" smtClean="0"/>
              <a:t>solutin</a:t>
            </a:r>
            <a:r>
              <a:rPr lang="en-US" baseline="0" dirty="0" smtClean="0"/>
              <a:t> to this problem is the Self-Operating Napkin.  </a:t>
            </a:r>
          </a:p>
          <a:p>
            <a:r>
              <a:rPr lang="en-US" baseline="0" dirty="0" smtClean="0"/>
              <a:t>It starts with step A Professor Butts moves the spoon to his mouth which</a:t>
            </a:r>
          </a:p>
          <a:p>
            <a:r>
              <a:rPr lang="en-US" baseline="0" dirty="0" smtClean="0"/>
              <a:t>pulls a handle B that activates a lever C that flips a cracker D that gets grabbed by the parrot E which elevates another lever F that dumps the sand G weighing down the bucket H that ignites the lighter J that launches the Roman Candle K that elevates the blade L that cuts the string M which frees the clock pendulum to swing back and forth wiping the soup off of Professor Butt’s Chin.  </a:t>
            </a:r>
          </a:p>
        </p:txBody>
      </p:sp>
      <p:sp>
        <p:nvSpPr>
          <p:cNvPr id="4" name="Slide Number Placeholder 3"/>
          <p:cNvSpPr>
            <a:spLocks noGrp="1"/>
          </p:cNvSpPr>
          <p:nvPr>
            <p:ph type="sldNum" sz="quarter" idx="10"/>
          </p:nvPr>
        </p:nvSpPr>
        <p:spPr/>
        <p:txBody>
          <a:bodyPr/>
          <a:lstStyle/>
          <a:p>
            <a:fld id="{7C946E1B-B1AA-419B-993A-E246FFE23662}" type="slidenum">
              <a:rPr lang="en-US" smtClean="0"/>
              <a:pPr/>
              <a:t>89</a:t>
            </a:fld>
            <a:endParaRPr lang="en-US"/>
          </a:p>
        </p:txBody>
      </p:sp>
    </p:spTree>
    <p:extLst>
      <p:ext uri="{BB962C8B-B14F-4D97-AF65-F5344CB8AC3E}">
        <p14:creationId xmlns:p14="http://schemas.microsoft.com/office/powerpoint/2010/main" val="3619405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solution is to</a:t>
            </a:r>
            <a:r>
              <a:rPr lang="en-US" baseline="0" dirty="0" smtClean="0"/>
              <a:t> make the computer do the rube </a:t>
            </a:r>
            <a:r>
              <a:rPr lang="en-US" baseline="0" dirty="0" err="1" smtClean="0"/>
              <a:t>golberg</a:t>
            </a:r>
            <a:r>
              <a:rPr lang="en-US" baseline="0" dirty="0" smtClean="0"/>
              <a:t> work</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90</a:t>
            </a:fld>
            <a:endParaRPr lang="en-US"/>
          </a:p>
        </p:txBody>
      </p:sp>
    </p:spTree>
    <p:extLst>
      <p:ext uri="{BB962C8B-B14F-4D97-AF65-F5344CB8AC3E}">
        <p14:creationId xmlns:p14="http://schemas.microsoft.com/office/powerpoint/2010/main" val="3195549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must</a:t>
            </a:r>
            <a:r>
              <a:rPr lang="en-US" baseline="0" dirty="0" smtClean="0"/>
              <a:t> be your last slide.)</a:t>
            </a:r>
          </a:p>
          <a:p>
            <a:endParaRPr lang="en-US" baseline="0" dirty="0" smtClean="0"/>
          </a:p>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[erase these notes and add your own!]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95</a:t>
            </a:fld>
            <a:endParaRPr lang="en-US"/>
          </a:p>
        </p:txBody>
      </p:sp>
    </p:spTree>
    <p:extLst>
      <p:ext uri="{BB962C8B-B14F-4D97-AF65-F5344CB8AC3E}">
        <p14:creationId xmlns:p14="http://schemas.microsoft.com/office/powerpoint/2010/main" val="176127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Kaiser has reported that patients who use their version</a:t>
            </a:r>
            <a:r>
              <a:rPr lang="en-US" baseline="0" dirty="0" smtClean="0"/>
              <a:t> of Secure Messaging to communicate with their healthcare providers had a significant improvement in effectiveness of care as measured by the Healthcare Effectiveness Data and Information set commonly known as HEDIS.  They also saw a 2-6.5 % improvement in other quality outcome measures like control of diabetes, cholesterol, and blood pressure.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6</a:t>
            </a:fld>
            <a:endParaRPr lang="en-US"/>
          </a:p>
        </p:txBody>
      </p:sp>
    </p:spTree>
    <p:extLst>
      <p:ext uri="{BB962C8B-B14F-4D97-AF65-F5344CB8AC3E}">
        <p14:creationId xmlns:p14="http://schemas.microsoft.com/office/powerpoint/2010/main" val="3798857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r>
              <a:rPr lang="en-GB" dirty="0">
                <a:latin typeface="Arial" pitchFamily="34" charset="0"/>
                <a:ea typeface="msgothic" charset="0"/>
                <a:cs typeface="msgothic" charset="0"/>
              </a:rPr>
              <a:t>Distribution Of Patient Contacts Over Time Among Kaiser Permanente (KP</a:t>
            </a:r>
            <a:r>
              <a:rPr lang="en-GB" dirty="0" smtClean="0">
                <a:latin typeface="Arial" pitchFamily="34" charset="0"/>
                <a:ea typeface="msgothic" charset="0"/>
                <a:cs typeface="msgothic" charset="0"/>
              </a:rPr>
              <a:t>)</a:t>
            </a:r>
          </a:p>
          <a:p>
            <a:pPr eaLnBrk="1">
              <a:lnSpc>
                <a:spcPct val="93000"/>
              </a:lnSpc>
              <a:spcBef>
                <a:spcPct val="0"/>
              </a:spcBef>
              <a:buSzPct val="45000"/>
              <a:buFont typeface="Wingdings" pitchFamily="2" charset="2"/>
              <a:buNone/>
            </a:pPr>
            <a:endParaRPr lang="en-GB" dirty="0" smtClean="0">
              <a:latin typeface="Arial" pitchFamily="34" charset="0"/>
              <a:ea typeface="msgothic" charset="0"/>
              <a:cs typeface="msgothic" charset="0"/>
            </a:endParaRPr>
          </a:p>
          <a:p>
            <a:pPr marL="85725" marR="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GB" sz="1200" dirty="0" smtClean="0">
                <a:latin typeface="Arial" pitchFamily="34" charset="0"/>
              </a:rPr>
              <a:t>©2009 by Project HOPE - The People-to-People Health Foundation, Inc.</a:t>
            </a:r>
          </a:p>
          <a:p>
            <a:pPr eaLnBrk="1">
              <a:lnSpc>
                <a:spcPct val="93000"/>
              </a:lnSpc>
              <a:spcBef>
                <a:spcPct val="0"/>
              </a:spcBef>
              <a:buSzPct val="45000"/>
              <a:buFont typeface="Wingdings" pitchFamily="2" charset="2"/>
              <a:buNone/>
            </a:pPr>
            <a:r>
              <a:rPr lang="en-GB" dirty="0" smtClean="0">
                <a:latin typeface="Arial" pitchFamily="34" charset="0"/>
                <a:ea typeface="msgothic" charset="0"/>
                <a:cs typeface="msgothic" charset="0"/>
              </a:rPr>
              <a:t> </a:t>
            </a:r>
            <a:r>
              <a:rPr lang="en-GB" dirty="0">
                <a:latin typeface="Arial" pitchFamily="34" charset="0"/>
                <a:ea typeface="msgothic" charset="0"/>
                <a:cs typeface="msgothic" charset="0"/>
              </a:rPr>
              <a:t>Hawaii Members, </a:t>
            </a:r>
            <a:r>
              <a:rPr lang="en-GB" dirty="0" smtClean="0">
                <a:latin typeface="Arial" pitchFamily="34" charset="0"/>
                <a:ea typeface="msgothic" charset="0"/>
                <a:cs typeface="msgothic" charset="0"/>
              </a:rPr>
              <a:t>1999–2007</a:t>
            </a:r>
          </a:p>
          <a:p>
            <a:pPr eaLnBrk="1">
              <a:lnSpc>
                <a:spcPct val="93000"/>
              </a:lnSpc>
              <a:spcBef>
                <a:spcPct val="0"/>
              </a:spcBef>
              <a:buSzPct val="45000"/>
              <a:buFont typeface="Wingdings" pitchFamily="2" charset="2"/>
              <a:buNone/>
            </a:pPr>
            <a:endParaRPr lang="en-GB" dirty="0" smtClean="0">
              <a:latin typeface="Arial" pitchFamily="34" charset="0"/>
              <a:ea typeface="msgothic" charset="0"/>
              <a:cs typeface="msgothic" charset="0"/>
            </a:endParaRPr>
          </a:p>
          <a:p>
            <a:pPr marL="85725" marR="0" indent="-85725" algn="l" defTabSz="914400" rtl="0" eaLnBrk="1" fontAlgn="auto" latinLnBrk="0" hangingPunct="1">
              <a:lnSpc>
                <a:spcPct val="93000"/>
              </a:lnSpc>
              <a:spcBef>
                <a:spcPct val="0"/>
              </a:spcBef>
              <a:spcAft>
                <a:spcPts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GB" sz="1200" b="1" dirty="0" smtClean="0">
                <a:latin typeface="Arial" pitchFamily="34" charset="0"/>
              </a:rPr>
              <a:t>Chen C et al. Health </a:t>
            </a:r>
            <a:r>
              <a:rPr lang="en-GB" sz="1200" b="1" dirty="0" err="1" smtClean="0">
                <a:latin typeface="Arial" pitchFamily="34" charset="0"/>
              </a:rPr>
              <a:t>Aff</a:t>
            </a:r>
            <a:r>
              <a:rPr lang="en-GB" sz="1200" b="1" dirty="0" smtClean="0">
                <a:latin typeface="Arial" pitchFamily="34" charset="0"/>
              </a:rPr>
              <a:t> 2009;28:323-333</a:t>
            </a:r>
          </a:p>
          <a:p>
            <a:pPr eaLnBrk="1">
              <a:lnSpc>
                <a:spcPct val="93000"/>
              </a:lnSpc>
              <a:spcBef>
                <a:spcPct val="0"/>
              </a:spcBef>
              <a:buSzPct val="45000"/>
              <a:buFont typeface="Wingdings" pitchFamily="2" charset="2"/>
              <a:buNone/>
            </a:pPr>
            <a:endParaRPr lang="en-GB" dirty="0">
              <a:latin typeface="Arial" pitchFamily="34" charset="0"/>
              <a:ea typeface="msgothic" charset="0"/>
              <a:cs typeface="ms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table shows the average daily outpatient visits at our 21 VISNs compared to the volume of secure messages on Sept 23.  You can see that Secure Messaging volumes are between 4 and 10 % of the volume of face to face outpatient visits so you can already see that this is a significant activity and we need to track it.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9</a:t>
            </a:fld>
            <a:endParaRPr lang="en-US"/>
          </a:p>
        </p:txBody>
      </p:sp>
    </p:spTree>
    <p:extLst>
      <p:ext uri="{BB962C8B-B14F-4D97-AF65-F5344CB8AC3E}">
        <p14:creationId xmlns:p14="http://schemas.microsoft.com/office/powerpoint/2010/main" val="376279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To view this past presentation</a:t>
            </a:r>
            <a:r>
              <a:rPr lang="en-US" baseline="0" dirty="0" smtClean="0"/>
              <a:t> you can go to MyVeHUCampus.com and click on the purple “on demand” button. Then type Workload Credit in Secure Messaging into the search line. It should pop right up. </a:t>
            </a:r>
            <a:endParaRPr 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19C6B60B-A926-400C-8543-6C1A137F3600}" type="slidenum">
              <a:rPr lang="en-US" smtClean="0"/>
              <a:pPr eaLnBrk="1" hangingPunct="1"/>
              <a:t>10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Mary Johnson a brilliant HIMS and coding expert who</a:t>
            </a:r>
            <a:r>
              <a:rPr lang="en-US" baseline="0" dirty="0" smtClean="0"/>
              <a:t> helped us to understand the concepts underlying workload credit. </a:t>
            </a:r>
            <a:endParaRPr lang="en-US" dirty="0"/>
          </a:p>
        </p:txBody>
      </p:sp>
      <p:sp>
        <p:nvSpPr>
          <p:cNvPr id="4" name="Slide Number Placeholder 3"/>
          <p:cNvSpPr>
            <a:spLocks noGrp="1"/>
          </p:cNvSpPr>
          <p:nvPr>
            <p:ph type="sldNum" sz="quarter" idx="10"/>
          </p:nvPr>
        </p:nvSpPr>
        <p:spPr/>
        <p:txBody>
          <a:bodyPr/>
          <a:lstStyle/>
          <a:p>
            <a:fld id="{7C946E1B-B1AA-419B-993A-E246FFE23662}" type="slidenum">
              <a:rPr lang="en-US" smtClean="0"/>
              <a:pPr/>
              <a:t>11</a:t>
            </a:fld>
            <a:endParaRPr lang="en-US"/>
          </a:p>
        </p:txBody>
      </p:sp>
    </p:spTree>
    <p:extLst>
      <p:ext uri="{BB962C8B-B14F-4D97-AF65-F5344CB8AC3E}">
        <p14:creationId xmlns:p14="http://schemas.microsoft.com/office/powerpoint/2010/main" val="404431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28558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733FF6-9F77-4EAA-A49D-A4EB6310CA35}" type="datetime1">
              <a:rPr lang="en-US" smtClean="0"/>
              <a:pPr/>
              <a:t>1/31/2014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1364122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B973C16-C2B3-453B-89B2-8F604EE8B481}" type="datetime1">
              <a:rPr lang="en-US" smtClean="0"/>
              <a:pPr/>
              <a:t>1/31/2014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356355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0AA6BD-83B9-410A-851C-07518C33FD89}" type="datetime1">
              <a:rPr lang="en-US" smtClean="0"/>
              <a:pPr/>
              <a:t>1/31/2014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216975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51B80-DE0A-4F56-B3F7-7F02A5D7B462}" type="datetime1">
              <a:rPr lang="en-US" smtClean="0"/>
              <a:pPr/>
              <a:t>1/31/2014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325706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560D20-F2DE-407C-952A-A940AFFDFDBF}" type="datetime1">
              <a:rPr lang="en-US" smtClean="0"/>
              <a:pPr/>
              <a:t>1/31/2014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73016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D0A0953-4ED0-49DF-9F2D-E891CFB8FD14}" type="datetime1">
              <a:rPr lang="en-US" smtClean="0"/>
              <a:pPr/>
              <a:t>1/31/2014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45270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0E7112A-55AA-41C7-BBDC-EC353B8D3F29}" type="datetime1">
              <a:rPr lang="en-US" smtClean="0"/>
              <a:pPr/>
              <a:t>1/31/2014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26726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A2992BB-4BA8-4CEF-8B2B-E4E9A086E6FF}" type="datetime1">
              <a:rPr lang="en-US" smtClean="0"/>
              <a:pPr/>
              <a:t>1/31/2014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64329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8DF9491-9E56-4392-85B0-AF6BDFEACFCF}" type="datetime1">
              <a:rPr lang="en-US" smtClean="0"/>
              <a:pPr/>
              <a:t>1/31/2014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83392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5ED5DA2-C4DC-4B18-8F53-0CE2395C66D9}" type="datetime1">
              <a:rPr lang="en-US" smtClean="0"/>
              <a:pPr/>
              <a:t>1/31/2014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4A139DB-5B27-4EA1-812F-2FDBE0E095BB}" type="slidenum">
              <a:rPr lang="en-US" smtClean="0"/>
              <a:pPr/>
              <a:t>‹#›</a:t>
            </a:fld>
            <a:endParaRPr lang="en-US"/>
          </a:p>
        </p:txBody>
      </p:sp>
    </p:spTree>
    <p:extLst>
      <p:ext uri="{BB962C8B-B14F-4D97-AF65-F5344CB8AC3E}">
        <p14:creationId xmlns:p14="http://schemas.microsoft.com/office/powerpoint/2010/main" val="3821442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2651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2.png"/><Relationship Id="rId7" Type="http://schemas.openxmlformats.org/officeDocument/2006/relationships/diagramColors" Target="../diagrams/colors5.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securereports2.vssc.med.va.gov/ReportServer?/Telehealth/VirtualCareModality_eConsult&amp;p_Level=1&amp;p_VISN=0&amp;rs:ParameterLanguage="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reports2.vssc.med.va.gov/ReportServer?/Workload/Outpt/ADayintheVAFac&amp;VISN=V05&amp;FY=FY13&amp;rs:ParameterLanguage=" TargetMode="External"/><Relationship Id="rId13" Type="http://schemas.openxmlformats.org/officeDocument/2006/relationships/hyperlink" Target="http://reports2.vssc.med.va.gov/ReportServer?/Workload/Outpt/ADayintheVAFac&amp;VISN=V10&amp;FY=FY13&amp;rs:ParameterLanguage=" TargetMode="External"/><Relationship Id="rId18" Type="http://schemas.openxmlformats.org/officeDocument/2006/relationships/hyperlink" Target="http://reports2.vssc.med.va.gov/ReportServer?/Workload/Outpt/ADayintheVAFac&amp;VISN=V17&amp;FY=FY13&amp;rs:ParameterLanguage=" TargetMode="External"/><Relationship Id="rId3" Type="http://schemas.openxmlformats.org/officeDocument/2006/relationships/hyperlink" Target="http://reports2.vssc.med.va.gov/ReportServer?/Workload/Outpt/ADayintheVA&amp;VISN=Natl&amp;FY=FY13&amp;rs:ParameterLanguage=" TargetMode="External"/><Relationship Id="rId21" Type="http://schemas.openxmlformats.org/officeDocument/2006/relationships/hyperlink" Target="http://reports2.vssc.med.va.gov/ReportServer?/Workload/Outpt/ADayintheVAFac&amp;VISN=V20&amp;FY=FY13&amp;rs:ParameterLanguage=" TargetMode="External"/><Relationship Id="rId7" Type="http://schemas.openxmlformats.org/officeDocument/2006/relationships/hyperlink" Target="http://reports2.vssc.med.va.gov/ReportServer?/Workload/Outpt/ADayintheVAFac&amp;VISN=V04&amp;FY=FY13&amp;rs:ParameterLanguage=" TargetMode="External"/><Relationship Id="rId12" Type="http://schemas.openxmlformats.org/officeDocument/2006/relationships/hyperlink" Target="http://reports2.vssc.med.va.gov/ReportServer?/Workload/Outpt/ADayintheVAFac&amp;VISN=V09&amp;FY=FY13&amp;rs:ParameterLanguage=" TargetMode="External"/><Relationship Id="rId17" Type="http://schemas.openxmlformats.org/officeDocument/2006/relationships/hyperlink" Target="http://reports2.vssc.med.va.gov/ReportServer?/Workload/Outpt/ADayintheVAFac&amp;VISN=V16&amp;FY=FY13&amp;rs:ParameterLanguage=" TargetMode="External"/><Relationship Id="rId2" Type="http://schemas.openxmlformats.org/officeDocument/2006/relationships/notesSlide" Target="../notesSlides/notesSlide7.xml"/><Relationship Id="rId16" Type="http://schemas.openxmlformats.org/officeDocument/2006/relationships/hyperlink" Target="http://reports2.vssc.med.va.gov/ReportServer?/Workload/Outpt/ADayintheVAFac&amp;VISN=V15&amp;FY=FY13&amp;rs:ParameterLanguage=" TargetMode="External"/><Relationship Id="rId20" Type="http://schemas.openxmlformats.org/officeDocument/2006/relationships/hyperlink" Target="http://reports2.vssc.med.va.gov/ReportServer?/Workload/Outpt/ADayintheVAFac&amp;VISN=V19&amp;FY=FY13&amp;rs:ParameterLanguage=" TargetMode="External"/><Relationship Id="rId1" Type="http://schemas.openxmlformats.org/officeDocument/2006/relationships/slideLayout" Target="../slideLayouts/slideLayout2.xml"/><Relationship Id="rId6" Type="http://schemas.openxmlformats.org/officeDocument/2006/relationships/hyperlink" Target="http://reports2.vssc.med.va.gov/ReportServer?/Workload/Outpt/ADayintheVAFac&amp;VISN=V03&amp;FY=FY13&amp;rs:ParameterLanguage=" TargetMode="External"/><Relationship Id="rId11" Type="http://schemas.openxmlformats.org/officeDocument/2006/relationships/hyperlink" Target="http://reports2.vssc.med.va.gov/ReportServer?/Workload/Outpt/ADayintheVAFac&amp;VISN=V08&amp;FY=FY13&amp;rs:ParameterLanguage=" TargetMode="External"/><Relationship Id="rId24" Type="http://schemas.openxmlformats.org/officeDocument/2006/relationships/hyperlink" Target="http://reports2.vssc.med.va.gov/ReportServer?/Workload/Outpt/ADayintheVAFac&amp;VISN=V23&amp;FY=FY13&amp;rs:ParameterLanguage=" TargetMode="External"/><Relationship Id="rId5" Type="http://schemas.openxmlformats.org/officeDocument/2006/relationships/hyperlink" Target="http://reports2.vssc.med.va.gov/ReportServer?/Workload/Outpt/ADayintheVAFac&amp;VISN=V02&amp;FY=FY13&amp;rs:ParameterLanguage=" TargetMode="External"/><Relationship Id="rId15" Type="http://schemas.openxmlformats.org/officeDocument/2006/relationships/hyperlink" Target="http://reports2.vssc.med.va.gov/ReportServer?/Workload/Outpt/ADayintheVAFac&amp;VISN=V12&amp;FY=FY13&amp;rs:ParameterLanguage=" TargetMode="External"/><Relationship Id="rId23" Type="http://schemas.openxmlformats.org/officeDocument/2006/relationships/hyperlink" Target="http://reports2.vssc.med.va.gov/ReportServer?/Workload/Outpt/ADayintheVAFac&amp;VISN=V22&amp;FY=FY13&amp;rs:ParameterLanguage=" TargetMode="External"/><Relationship Id="rId10" Type="http://schemas.openxmlformats.org/officeDocument/2006/relationships/hyperlink" Target="http://reports2.vssc.med.va.gov/ReportServer?/Workload/Outpt/ADayintheVAFac&amp;VISN=V07&amp;FY=FY13&amp;rs:ParameterLanguage=" TargetMode="External"/><Relationship Id="rId19" Type="http://schemas.openxmlformats.org/officeDocument/2006/relationships/hyperlink" Target="http://reports2.vssc.med.va.gov/ReportServer?/Workload/Outpt/ADayintheVAFac&amp;VISN=V18&amp;FY=FY13&amp;rs:ParameterLanguage=" TargetMode="External"/><Relationship Id="rId4" Type="http://schemas.openxmlformats.org/officeDocument/2006/relationships/hyperlink" Target="http://reports2.vssc.med.va.gov/ReportServer?/Workload/Outpt/ADayintheVAFac&amp;VISN=V01&amp;FY=FY13&amp;rs:ParameterLanguage=" TargetMode="External"/><Relationship Id="rId9" Type="http://schemas.openxmlformats.org/officeDocument/2006/relationships/hyperlink" Target="http://reports2.vssc.med.va.gov/ReportServer?/Workload/Outpt/ADayintheVAFac&amp;VISN=V06&amp;FY=FY13&amp;rs:ParameterLanguage=" TargetMode="External"/><Relationship Id="rId14" Type="http://schemas.openxmlformats.org/officeDocument/2006/relationships/hyperlink" Target="http://reports2.vssc.med.va.gov/ReportServer?/Workload/Outpt/ADayintheVAFac&amp;VISN=V11&amp;FY=FY13&amp;rs:ParameterLanguage=" TargetMode="External"/><Relationship Id="rId22" Type="http://schemas.openxmlformats.org/officeDocument/2006/relationships/hyperlink" Target="http://reports2.vssc.med.va.gov/ReportServer?/Workload/Outpt/ADayintheVAFac&amp;VISN=V21&amp;FY=FY13&amp;rs:ParameterLanguage=" TargetMode="Externa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5587"/>
            <a:ext cx="7772400" cy="1470025"/>
          </a:xfrm>
        </p:spPr>
        <p:txBody>
          <a:bodyPr/>
          <a:lstStyle/>
          <a:p>
            <a:r>
              <a:rPr lang="en-US" dirty="0"/>
              <a:t>Secure Messaging </a:t>
            </a:r>
            <a:br>
              <a:rPr lang="en-US" dirty="0"/>
            </a:br>
            <a:r>
              <a:rPr lang="en-US" dirty="0"/>
              <a:t>Workload </a:t>
            </a:r>
            <a:r>
              <a:rPr lang="en-US" dirty="0" smtClean="0"/>
              <a:t>Credit</a:t>
            </a:r>
            <a:endParaRPr lang="en-US" dirty="0"/>
          </a:p>
        </p:txBody>
      </p:sp>
      <p:pic>
        <p:nvPicPr>
          <p:cNvPr id="4" name="Picture 3" descr="Accent ba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14400" y="3886200"/>
            <a:ext cx="7315200" cy="1752600"/>
          </a:xfrm>
        </p:spPr>
        <p:txBody>
          <a:bodyPr>
            <a:noAutofit/>
          </a:bodyPr>
          <a:lstStyle/>
          <a:p>
            <a:r>
              <a:rPr lang="en-US" sz="2800" dirty="0">
                <a:solidFill>
                  <a:schemeClr val="tx1">
                    <a:lumMod val="65000"/>
                    <a:lumOff val="35000"/>
                  </a:schemeClr>
                </a:solidFill>
              </a:rPr>
              <a:t>David M. </a:t>
            </a:r>
            <a:r>
              <a:rPr lang="en-US" sz="2800" dirty="0" smtClean="0">
                <a:solidFill>
                  <a:schemeClr val="tx1">
                    <a:lumMod val="65000"/>
                    <a:lumOff val="35000"/>
                  </a:schemeClr>
                </a:solidFill>
              </a:rPr>
              <a:t>Douglas, MD</a:t>
            </a:r>
          </a:p>
          <a:p>
            <a:r>
              <a:rPr lang="en-US" sz="2800" smtClean="0">
                <a:solidFill>
                  <a:schemeClr val="tx1">
                    <a:lumMod val="65000"/>
                    <a:lumOff val="35000"/>
                  </a:schemeClr>
                </a:solidFill>
              </a:rPr>
              <a:t>Facility </a:t>
            </a:r>
            <a:r>
              <a:rPr lang="en-US" sz="2800" dirty="0">
                <a:solidFill>
                  <a:schemeClr val="tx1">
                    <a:lumMod val="65000"/>
                    <a:lumOff val="35000"/>
                  </a:schemeClr>
                </a:solidFill>
              </a:rPr>
              <a:t>Chief Health Informatics Officer </a:t>
            </a:r>
            <a:endParaRPr lang="en-US" sz="2800" dirty="0" smtClean="0">
              <a:solidFill>
                <a:schemeClr val="tx1">
                  <a:lumMod val="65000"/>
                  <a:lumOff val="35000"/>
                </a:schemeClr>
              </a:solidFill>
            </a:endParaRPr>
          </a:p>
          <a:p>
            <a:r>
              <a:rPr lang="en-US" sz="2800" dirty="0" smtClean="0">
                <a:solidFill>
                  <a:schemeClr val="tx1">
                    <a:lumMod val="65000"/>
                    <a:lumOff val="35000"/>
                  </a:schemeClr>
                </a:solidFill>
              </a:rPr>
              <a:t>Portland VAMC</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2305812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COLLABORATING graphic"/>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36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ctrTitle"/>
          </p:nvPr>
        </p:nvSpPr>
        <p:spPr>
          <a:xfrm>
            <a:off x="914400" y="2046288"/>
            <a:ext cx="7772400" cy="1470025"/>
          </a:xfrm>
        </p:spPr>
        <p:txBody>
          <a:bodyPr/>
          <a:lstStyle/>
          <a:p>
            <a:pPr eaLnBrk="1" hangingPunct="1"/>
            <a:r>
              <a:rPr lang="en-US" dirty="0" smtClean="0"/>
              <a:t>Workload Credit in </a:t>
            </a:r>
            <a:br>
              <a:rPr lang="en-US" dirty="0" smtClean="0"/>
            </a:br>
            <a:r>
              <a:rPr lang="en-US" dirty="0" smtClean="0"/>
              <a:t>Secure Messaging</a:t>
            </a:r>
          </a:p>
        </p:txBody>
      </p:sp>
      <p:pic>
        <p:nvPicPr>
          <p:cNvPr id="4100" name="Picture 3" descr="Accent ba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ubtitle 2"/>
          <p:cNvSpPr>
            <a:spLocks noGrp="1"/>
          </p:cNvSpPr>
          <p:nvPr>
            <p:ph type="subTitle" idx="1"/>
          </p:nvPr>
        </p:nvSpPr>
        <p:spPr>
          <a:xfrm>
            <a:off x="1382713" y="4114800"/>
            <a:ext cx="6400800" cy="1752600"/>
          </a:xfrm>
        </p:spPr>
        <p:txBody>
          <a:bodyPr/>
          <a:lstStyle/>
          <a:p>
            <a:pPr eaLnBrk="1" hangingPunct="1"/>
            <a:r>
              <a:rPr lang="en-US" dirty="0" smtClean="0">
                <a:solidFill>
                  <a:srgbClr val="907624"/>
                </a:solidFill>
              </a:rPr>
              <a:t>David M. Douglas, MD  </a:t>
            </a:r>
          </a:p>
          <a:p>
            <a:pPr eaLnBrk="1" hangingPunct="1"/>
            <a:r>
              <a:rPr lang="en-US" dirty="0" smtClean="0">
                <a:solidFill>
                  <a:srgbClr val="907624"/>
                </a:solidFill>
              </a:rPr>
              <a:t>Mary Johnson RHIT, CCS-P</a:t>
            </a:r>
          </a:p>
          <a:p>
            <a:pPr eaLnBrk="1" hangingPunct="1"/>
            <a:r>
              <a:rPr lang="en-US" i="1" dirty="0" smtClean="0">
                <a:solidFill>
                  <a:srgbClr val="907624"/>
                </a:solidFill>
              </a:rPr>
              <a:t>August 23 2012</a:t>
            </a:r>
          </a:p>
          <a:p>
            <a:pPr eaLnBrk="1" hangingPunct="1"/>
            <a:endParaRPr lang="en-US" dirty="0" smtClean="0">
              <a:solidFill>
                <a:srgbClr val="C9A632"/>
              </a:solidFill>
            </a:endParaRPr>
          </a:p>
        </p:txBody>
      </p:sp>
    </p:spTree>
    <p:extLst>
      <p:ext uri="{BB962C8B-B14F-4D97-AF65-F5344CB8AC3E}">
        <p14:creationId xmlns:p14="http://schemas.microsoft.com/office/powerpoint/2010/main" val="1581383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Mary Johnson conducting a session in MyVeHU campus."/>
          <p:cNvPicPr/>
          <p:nvPr/>
        </p:nvPicPr>
        <p:blipFill rotWithShape="1">
          <a:blip r:embed="rId3" cstate="print"/>
          <a:srcRect l="1042" t="17344" r="5" b="12732"/>
          <a:stretch/>
        </p:blipFill>
        <p:spPr bwMode="auto">
          <a:xfrm>
            <a:off x="0" y="1"/>
            <a:ext cx="9289473" cy="68579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124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Dr. David Douglas conducting a session in MyVeHU campus."/>
          <p:cNvPicPr/>
          <p:nvPr/>
        </p:nvPicPr>
        <p:blipFill rotWithShape="1">
          <a:blip r:embed="rId2" cstate="print"/>
          <a:srcRect l="1033" t="17962" r="126" b="5227"/>
          <a:stretch/>
        </p:blipFill>
        <p:spPr bwMode="auto">
          <a:xfrm>
            <a:off x="0" y="-7918"/>
            <a:ext cx="9144000" cy="68659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4585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 physician in consult with a patient."/>
          <p:cNvPicPr>
            <a:picLocks noChangeAspect="1"/>
          </p:cNvPicPr>
          <p:nvPr/>
        </p:nvPicPr>
        <p:blipFill rotWithShape="1">
          <a:blip r:embed="rId3" cstate="print">
            <a:extLst>
              <a:ext uri="{28A0092B-C50C-407E-A947-70E740481C1C}">
                <a14:useLocalDpi xmlns:a14="http://schemas.microsoft.com/office/drawing/2010/main" val="0"/>
              </a:ext>
            </a:extLst>
          </a:blip>
          <a:srcRect l="5454" r="5454"/>
          <a:stretch/>
        </p:blipFill>
        <p:spPr>
          <a:xfrm>
            <a:off x="0" y="21336"/>
            <a:ext cx="9144000" cy="6845808"/>
          </a:xfrm>
          <a:prstGeom prst="rect">
            <a:avLst/>
          </a:prstGeom>
        </p:spPr>
      </p:pic>
      <p:sp>
        <p:nvSpPr>
          <p:cNvPr id="4" name="Rectangle 3"/>
          <p:cNvSpPr/>
          <p:nvPr/>
        </p:nvSpPr>
        <p:spPr>
          <a:xfrm>
            <a:off x="0" y="5867400"/>
            <a:ext cx="9144000" cy="990600"/>
          </a:xfrm>
          <a:prstGeom prst="rect">
            <a:avLst/>
          </a:prstGeom>
          <a:gradFill>
            <a:gsLst>
              <a:gs pos="0">
                <a:srgbClr val="224978"/>
              </a:gs>
              <a:gs pos="80000">
                <a:srgbClr val="2B5B95"/>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a:t>Encounter</a:t>
            </a:r>
          </a:p>
        </p:txBody>
      </p:sp>
    </p:spTree>
    <p:extLst>
      <p:ext uri="{BB962C8B-B14F-4D97-AF65-F5344CB8AC3E}">
        <p14:creationId xmlns:p14="http://schemas.microsoft.com/office/powerpoint/2010/main" val="3969400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a:t>Online </a:t>
            </a:r>
            <a:r>
              <a:rPr lang="en-US" dirty="0" smtClean="0"/>
              <a:t>Evaluation </a:t>
            </a:r>
            <a:r>
              <a:rPr lang="en-US" dirty="0"/>
              <a:t>and </a:t>
            </a:r>
            <a:r>
              <a:rPr lang="en-US" dirty="0" smtClean="0"/>
              <a:t>Management</a:t>
            </a:r>
            <a:endParaRPr lang="en-US" dirty="0"/>
          </a:p>
        </p:txBody>
      </p:sp>
      <p:pic>
        <p:nvPicPr>
          <p:cNvPr id="5" name="Picture 6" descr="Picture of brackets around the number 99444"/>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66800" y="1723448"/>
            <a:ext cx="72390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676400" y="2332037"/>
            <a:ext cx="6096000" cy="3001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7500" dirty="0" smtClean="0">
                <a:solidFill>
                  <a:srgbClr val="92D050"/>
                </a:solidFill>
                <a:effectLst>
                  <a:outerShdw blurRad="38100" dist="38100" dir="2700000" algn="tl">
                    <a:srgbClr val="000000">
                      <a:alpha val="43137"/>
                    </a:srgbClr>
                  </a:outerShdw>
                </a:effectLst>
              </a:rPr>
              <a:t>99444</a:t>
            </a:r>
            <a:endParaRPr lang="en-US" sz="17500"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2597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274638"/>
            <a:ext cx="9144000" cy="1143000"/>
          </a:xfrm>
        </p:spPr>
        <p:txBody>
          <a:bodyPr>
            <a:noAutofit/>
          </a:bodyPr>
          <a:lstStyle/>
          <a:p>
            <a:pPr marL="228600" indent="-228600">
              <a:defRPr/>
            </a:pPr>
            <a:r>
              <a:rPr lang="en-US" sz="3600" dirty="0"/>
              <a:t>On-line </a:t>
            </a:r>
            <a:r>
              <a:rPr lang="en-US" sz="3600" dirty="0" smtClean="0"/>
              <a:t>Assessment </a:t>
            </a:r>
            <a:r>
              <a:rPr lang="en-US" sz="3600" dirty="0"/>
              <a:t>and M</a:t>
            </a:r>
            <a:r>
              <a:rPr lang="en-US" sz="3600" dirty="0" smtClean="0"/>
              <a:t>anagement </a:t>
            </a:r>
            <a:r>
              <a:rPr lang="en-US" sz="3600" dirty="0"/>
              <a:t>S</a:t>
            </a:r>
            <a:r>
              <a:rPr lang="en-US" sz="3600" dirty="0" smtClean="0"/>
              <a:t>ervice Provided </a:t>
            </a:r>
            <a:r>
              <a:rPr lang="en-US" sz="3600" dirty="0"/>
              <a:t>by </a:t>
            </a:r>
            <a:r>
              <a:rPr lang="en-US" sz="3600" dirty="0" smtClean="0"/>
              <a:t>a Health Care Professional</a:t>
            </a:r>
            <a:endParaRPr lang="en-US" sz="3600" dirty="0"/>
          </a:p>
        </p:txBody>
      </p:sp>
      <p:pic>
        <p:nvPicPr>
          <p:cNvPr id="7" name="Picture 6" descr="Picture of brackets around the number 98969."/>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066800" y="1723448"/>
            <a:ext cx="72390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676400" y="2332037"/>
            <a:ext cx="6096000" cy="3078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7500" dirty="0" smtClean="0">
                <a:solidFill>
                  <a:srgbClr val="92D050"/>
                </a:solidFill>
                <a:effectLst>
                  <a:outerShdw blurRad="38100" dist="38100" dir="2700000" algn="tl">
                    <a:srgbClr val="000000">
                      <a:alpha val="43137"/>
                    </a:srgbClr>
                  </a:outerShdw>
                </a:effectLst>
              </a:rPr>
              <a:t>98969</a:t>
            </a:r>
            <a:endParaRPr lang="en-US" sz="17500"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2887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1080"/>
          </a:xfrm>
        </p:spPr>
        <p:txBody>
          <a:bodyPr/>
          <a:lstStyle/>
          <a:p>
            <a:r>
              <a:rPr lang="en-US" dirty="0" smtClean="0"/>
              <a:t>The Old Fashioned Way</a:t>
            </a:r>
            <a:endParaRPr lang="en-US" dirty="0"/>
          </a:p>
        </p:txBody>
      </p:sp>
      <p:pic>
        <p:nvPicPr>
          <p:cNvPr id="1026" name="Picture 2" descr="Picture of a framed silent movie dialog box containg the text &quot;Copy/Past SM into a Progress Note and check it out like a Telephone Encounter.&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857250"/>
            <a:ext cx="822960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518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206D82"/>
                </a:solidFill>
              </a:rPr>
              <a:t>SM CPT Codes in FY 13</a:t>
            </a:r>
            <a:endParaRPr lang="en-US" dirty="0">
              <a:solidFill>
                <a:srgbClr val="206D82"/>
              </a:solidFill>
            </a:endParaRPr>
          </a:p>
        </p:txBody>
      </p:sp>
      <p:sp>
        <p:nvSpPr>
          <p:cNvPr id="6" name="Text Placeholder 5"/>
          <p:cNvSpPr>
            <a:spLocks noGrp="1"/>
          </p:cNvSpPr>
          <p:nvPr>
            <p:ph type="body" idx="1"/>
          </p:nvPr>
        </p:nvSpPr>
        <p:spPr>
          <a:xfrm>
            <a:off x="457200" y="1371600"/>
            <a:ext cx="4040188" cy="639762"/>
          </a:xfrm>
        </p:spPr>
        <p:txBody>
          <a:bodyPr>
            <a:noAutofit/>
          </a:bodyPr>
          <a:lstStyle/>
          <a:p>
            <a:r>
              <a:rPr lang="en-US" sz="3600" dirty="0" smtClean="0">
                <a:solidFill>
                  <a:srgbClr val="206D82"/>
                </a:solidFill>
              </a:rPr>
              <a:t>98969 = 8,551</a:t>
            </a:r>
            <a:endParaRPr lang="en-US" sz="3600" dirty="0">
              <a:solidFill>
                <a:srgbClr val="206D82"/>
              </a:solidFill>
            </a:endParaRPr>
          </a:p>
        </p:txBody>
      </p:sp>
      <p:graphicFrame>
        <p:nvGraphicFramePr>
          <p:cNvPr id="5" name="Content Placeholder 4" descr="List of SM CPT Codes 98969 and 99444 used in FY13."/>
          <p:cNvGraphicFramePr>
            <a:graphicFrameLocks noGrp="1"/>
          </p:cNvGraphicFramePr>
          <p:nvPr>
            <p:ph sz="half" idx="2"/>
            <p:extLst>
              <p:ext uri="{D42A27DB-BD31-4B8C-83A1-F6EECF244321}">
                <p14:modId xmlns:p14="http://schemas.microsoft.com/office/powerpoint/2010/main" val="736557998"/>
              </p:ext>
            </p:extLst>
          </p:nvPr>
        </p:nvGraphicFramePr>
        <p:xfrm>
          <a:off x="457200" y="2011362"/>
          <a:ext cx="404018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quarter" idx="3"/>
          </p:nvPr>
        </p:nvSpPr>
        <p:spPr>
          <a:xfrm>
            <a:off x="4645025" y="1371600"/>
            <a:ext cx="4041775" cy="639762"/>
          </a:xfrm>
        </p:spPr>
        <p:txBody>
          <a:bodyPr>
            <a:noAutofit/>
          </a:bodyPr>
          <a:lstStyle/>
          <a:p>
            <a:r>
              <a:rPr lang="en-US" sz="3600" dirty="0" smtClean="0">
                <a:solidFill>
                  <a:srgbClr val="206D82"/>
                </a:solidFill>
              </a:rPr>
              <a:t>99444 = 4,242</a:t>
            </a:r>
            <a:endParaRPr lang="en-US" sz="3600" dirty="0">
              <a:solidFill>
                <a:srgbClr val="206D82"/>
              </a:solidFill>
            </a:endParaRPr>
          </a:p>
        </p:txBody>
      </p:sp>
      <p:graphicFrame>
        <p:nvGraphicFramePr>
          <p:cNvPr id="9" name="Content Placeholder 8" descr="List of SM CPT Codes 98969 and 99444 used in FY13."/>
          <p:cNvGraphicFramePr>
            <a:graphicFrameLocks noGrp="1"/>
          </p:cNvGraphicFramePr>
          <p:nvPr>
            <p:ph sz="quarter" idx="4"/>
            <p:extLst>
              <p:ext uri="{D42A27DB-BD31-4B8C-83A1-F6EECF244321}">
                <p14:modId xmlns:p14="http://schemas.microsoft.com/office/powerpoint/2010/main" val="3318183699"/>
              </p:ext>
            </p:extLst>
          </p:nvPr>
        </p:nvGraphicFramePr>
        <p:xfrm>
          <a:off x="4645025" y="2011362"/>
          <a:ext cx="4041775" cy="3951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02175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304800" y="1600200"/>
            <a:ext cx="8534400" cy="4876800"/>
          </a:xfrm>
        </p:spPr>
        <p:txBody>
          <a:bodyPr>
            <a:normAutofit/>
          </a:bodyPr>
          <a:lstStyle/>
          <a:p>
            <a:pPr marL="0" indent="0">
              <a:buNone/>
            </a:pPr>
            <a:r>
              <a:rPr lang="en-US" sz="4000" dirty="0"/>
              <a:t>Have you Copy/Pasted SM threads into a </a:t>
            </a:r>
            <a:r>
              <a:rPr lang="en-US" sz="4000" dirty="0" smtClean="0"/>
              <a:t>Progress </a:t>
            </a:r>
            <a:r>
              <a:rPr lang="en-US" sz="4000" dirty="0"/>
              <a:t>Note and checked it out an encounter to get workload credit?</a:t>
            </a:r>
          </a:p>
          <a:p>
            <a:pPr marL="1314450" lvl="2" indent="-514350">
              <a:buFont typeface="+mj-lt"/>
              <a:buAutoNum type="alphaUcPeriod"/>
            </a:pPr>
            <a:r>
              <a:rPr lang="en-US" sz="3600" dirty="0" smtClean="0"/>
              <a:t>Yes</a:t>
            </a:r>
          </a:p>
          <a:p>
            <a:pPr marL="1314450" lvl="2" indent="-514350">
              <a:buFont typeface="+mj-lt"/>
              <a:buAutoNum type="alphaUcPeriod"/>
            </a:pPr>
            <a:r>
              <a:rPr lang="en-US" sz="3600" dirty="0" smtClean="0"/>
              <a:t>No</a:t>
            </a:r>
          </a:p>
          <a:p>
            <a:pPr marL="1314450" lvl="2" indent="-514350">
              <a:buFont typeface="+mj-lt"/>
              <a:buAutoNum type="alphaUcPeriod"/>
            </a:pPr>
            <a:r>
              <a:rPr lang="en-US" sz="3600" dirty="0" smtClean="0"/>
              <a:t>Unsure</a:t>
            </a:r>
          </a:p>
        </p:txBody>
      </p:sp>
    </p:spTree>
    <p:extLst>
      <p:ext uri="{BB962C8B-B14F-4D97-AF65-F5344CB8AC3E}">
        <p14:creationId xmlns:p14="http://schemas.microsoft.com/office/powerpoint/2010/main" val="2210971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of a clock with the hands pointing to SUCCESS in the text &quot;TIME FOR SUCCESS.&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25"/>
            <a:ext cx="9153525"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nvSpPr>
        <p:spPr>
          <a:xfrm>
            <a:off x="304800" y="3314700"/>
            <a:ext cx="4014470" cy="952500"/>
          </a:xfrm>
          <a:prstGeom prst="rect">
            <a:avLst/>
          </a:prstGeom>
        </p:spPr>
        <p:txBody>
          <a:bodyPr vert="horz" lIns="91440" tIns="45720" rIns="91440" bIns="45720" rtlCol="0" anchor="ctr">
            <a:noAutofit/>
          </a:bodyPr>
          <a:lstStyle/>
          <a:p>
            <a:pPr marL="0" marR="0" algn="ctr">
              <a:spcBef>
                <a:spcPts val="0"/>
              </a:spcBef>
              <a:spcAft>
                <a:spcPts val="0"/>
              </a:spcAft>
            </a:pPr>
            <a:r>
              <a:rPr lang="en-US" sz="3600" kern="1200">
                <a:solidFill>
                  <a:srgbClr val="000000"/>
                </a:solidFill>
                <a:effectLst/>
                <a:latin typeface="+mj-lt"/>
                <a:ea typeface="Times New Roman"/>
                <a:cs typeface="Times New Roman"/>
              </a:rPr>
              <a:t>What does it take to capture workload?</a:t>
            </a:r>
            <a:endParaRPr lang="en-US" sz="1200">
              <a:effectLst/>
              <a:latin typeface="+mj-lt"/>
              <a:ea typeface="Times New Roman"/>
            </a:endParaRPr>
          </a:p>
        </p:txBody>
      </p:sp>
    </p:spTree>
    <p:extLst>
      <p:ext uri="{BB962C8B-B14F-4D97-AF65-F5344CB8AC3E}">
        <p14:creationId xmlns:p14="http://schemas.microsoft.com/office/powerpoint/2010/main" val="4101493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a magnifying glass over the word &quot;objective.&quot;"/>
          <p:cNvPicPr>
            <a:picLocks noChangeAspect="1"/>
          </p:cNvPicPr>
          <p:nvPr/>
        </p:nvPicPr>
        <p:blipFill rotWithShape="1">
          <a:blip r:embed="rId2" cstate="print">
            <a:extLst>
              <a:ext uri="{28A0092B-C50C-407E-A947-70E740481C1C}">
                <a14:useLocalDpi xmlns:a14="http://schemas.microsoft.com/office/drawing/2010/main" val="0"/>
              </a:ext>
            </a:extLst>
          </a:blip>
          <a:srcRect l="4447" r="6621"/>
          <a:stretch/>
        </p:blipFill>
        <p:spPr>
          <a:xfrm>
            <a:off x="0" y="0"/>
            <a:ext cx="9144000" cy="6858000"/>
          </a:xfrm>
          <a:prstGeom prst="rect">
            <a:avLst/>
          </a:prstGeom>
        </p:spPr>
      </p:pic>
      <p:graphicFrame>
        <p:nvGraphicFramePr>
          <p:cNvPr id="5" name="Content Placeholder 4" descr="List of Secure Messaging objectives"/>
          <p:cNvGraphicFramePr>
            <a:graphicFrameLocks noGrp="1"/>
          </p:cNvGraphicFramePr>
          <p:nvPr>
            <p:ph idx="1"/>
            <p:extLst>
              <p:ext uri="{D42A27DB-BD31-4B8C-83A1-F6EECF244321}">
                <p14:modId xmlns:p14="http://schemas.microsoft.com/office/powerpoint/2010/main" val="2786834825"/>
              </p:ext>
            </p:extLst>
          </p:nvPr>
        </p:nvGraphicFramePr>
        <p:xfrm>
          <a:off x="5943600" y="169585"/>
          <a:ext cx="3048000" cy="3335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78440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larged picture of the word Definition from the dictiona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067"/>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386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56"/>
            <a:ext cx="9144000" cy="736744"/>
          </a:xfrm>
        </p:spPr>
        <p:txBody>
          <a:bodyPr>
            <a:noAutofit/>
          </a:bodyPr>
          <a:lstStyle/>
          <a:p>
            <a:r>
              <a:rPr lang="en-US" dirty="0" smtClean="0"/>
              <a:t>CPT Code Requirements</a:t>
            </a:r>
            <a:endParaRPr lang="en-US" dirty="0"/>
          </a:p>
        </p:txBody>
      </p:sp>
      <p:graphicFrame>
        <p:nvGraphicFramePr>
          <p:cNvPr id="5" name="Content Placeholder 4" descr="Illustration of the CPT Code Requirements."/>
          <p:cNvGraphicFramePr>
            <a:graphicFrameLocks noGrp="1"/>
          </p:cNvGraphicFramePr>
          <p:nvPr>
            <p:ph idx="1"/>
            <p:extLst>
              <p:ext uri="{D42A27DB-BD31-4B8C-83A1-F6EECF244321}">
                <p14:modId xmlns:p14="http://schemas.microsoft.com/office/powerpoint/2010/main" val="3466728432"/>
              </p:ext>
            </p:extLst>
          </p:nvPr>
        </p:nvGraphicFramePr>
        <p:xfrm>
          <a:off x="0" y="762000"/>
          <a:ext cx="9144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403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Increments of Time</a:t>
            </a:r>
            <a:endParaRPr lang="en-US" dirty="0"/>
          </a:p>
        </p:txBody>
      </p:sp>
      <p:pic>
        <p:nvPicPr>
          <p:cNvPr id="3" name="Picture 2" descr="Picture of an hourglass with sand falling from the chamber above to the chamber bel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075" y="828675"/>
            <a:ext cx="337185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556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1434405"/>
            <a:ext cx="8153400" cy="954107"/>
          </a:xfrm>
          <a:prstGeom prst="rect">
            <a:avLst/>
          </a:prstGeom>
        </p:spPr>
        <p:txBody>
          <a:bodyPr wrap="square">
            <a:spAutoFit/>
          </a:bodyPr>
          <a:lstStyle/>
          <a:p>
            <a:r>
              <a:rPr lang="en-US" sz="2800" dirty="0"/>
              <a:t>Have you Copy/Pasted SM threads into a Progress Note and checked </a:t>
            </a:r>
            <a:r>
              <a:rPr lang="en-US" sz="2800" dirty="0" smtClean="0"/>
              <a:t>out </a:t>
            </a:r>
            <a:r>
              <a:rPr lang="en-US" sz="2800" dirty="0"/>
              <a:t>an encounter to get workload credit?</a:t>
            </a:r>
          </a:p>
        </p:txBody>
      </p:sp>
      <p:sp>
        <p:nvSpPr>
          <p:cNvPr id="5" name="Content Placeholder 4"/>
          <p:cNvSpPr>
            <a:spLocks noGrp="1"/>
          </p:cNvSpPr>
          <p:nvPr>
            <p:ph idx="1"/>
          </p:nvPr>
        </p:nvSpPr>
        <p:spPr>
          <a:xfrm>
            <a:off x="0" y="2819400"/>
            <a:ext cx="4419600" cy="4038600"/>
          </a:xfrm>
        </p:spPr>
        <p:txBody>
          <a:bodyPr>
            <a:normAutofit/>
          </a:bodyPr>
          <a:lstStyle/>
          <a:p>
            <a:pPr marL="1314450" lvl="2" indent="-514350">
              <a:buFont typeface="+mj-lt"/>
              <a:buAutoNum type="alphaUcPeriod"/>
            </a:pPr>
            <a:r>
              <a:rPr lang="en-US" sz="2800" dirty="0"/>
              <a:t>Yes</a:t>
            </a:r>
          </a:p>
          <a:p>
            <a:pPr marL="1314450" lvl="2" indent="-514350">
              <a:buFont typeface="+mj-lt"/>
              <a:buAutoNum type="alphaUcPeriod"/>
            </a:pPr>
            <a:r>
              <a:rPr lang="en-US" sz="2800" dirty="0"/>
              <a:t>No</a:t>
            </a:r>
          </a:p>
          <a:p>
            <a:pPr marL="1314450" lvl="2" indent="-514350">
              <a:buFont typeface="+mj-lt"/>
              <a:buAutoNum type="alphaUcPeriod"/>
            </a:pPr>
            <a:r>
              <a:rPr lang="en-US" sz="2800" dirty="0"/>
              <a:t>Unsure</a:t>
            </a:r>
          </a:p>
        </p:txBody>
      </p:sp>
    </p:spTree>
    <p:extLst>
      <p:ext uri="{BB962C8B-B14F-4D97-AF65-F5344CB8AC3E}">
        <p14:creationId xmlns:p14="http://schemas.microsoft.com/office/powerpoint/2010/main" val="416223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sp>
        <p:nvSpPr>
          <p:cNvPr id="5" name="Content Placeholder 4"/>
          <p:cNvSpPr>
            <a:spLocks noGrp="1"/>
          </p:cNvSpPr>
          <p:nvPr>
            <p:ph idx="1"/>
          </p:nvPr>
        </p:nvSpPr>
        <p:spPr>
          <a:xfrm>
            <a:off x="0" y="2819400"/>
            <a:ext cx="4419600" cy="4038600"/>
          </a:xfrm>
        </p:spPr>
        <p:txBody>
          <a:bodyPr>
            <a:normAutofit/>
          </a:bodyPr>
          <a:lstStyle/>
          <a:p>
            <a:pPr marL="1314450" lvl="2" indent="-514350">
              <a:buFont typeface="+mj-lt"/>
              <a:buAutoNum type="alphaUcPeriod"/>
            </a:pPr>
            <a:r>
              <a:rPr lang="en-US" sz="2800" dirty="0"/>
              <a:t>Yes</a:t>
            </a:r>
          </a:p>
          <a:p>
            <a:pPr marL="1314450" lvl="2" indent="-514350">
              <a:buFont typeface="+mj-lt"/>
              <a:buAutoNum type="alphaUcPeriod"/>
            </a:pPr>
            <a:r>
              <a:rPr lang="en-US" sz="2800" dirty="0"/>
              <a:t>No</a:t>
            </a:r>
          </a:p>
          <a:p>
            <a:pPr marL="1314450" lvl="2" indent="-514350">
              <a:buFont typeface="+mj-lt"/>
              <a:buAutoNum type="alphaUcPeriod"/>
            </a:pPr>
            <a:r>
              <a:rPr lang="en-US" sz="2800" dirty="0"/>
              <a:t>Unsure</a:t>
            </a:r>
          </a:p>
        </p:txBody>
      </p:sp>
    </p:spTree>
    <p:extLst>
      <p:ext uri="{BB962C8B-B14F-4D97-AF65-F5344CB8AC3E}">
        <p14:creationId xmlns:p14="http://schemas.microsoft.com/office/powerpoint/2010/main" val="3557049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52400"/>
            <a:ext cx="9144000" cy="715962"/>
          </a:xfrm>
        </p:spPr>
        <p:txBody>
          <a:bodyPr>
            <a:noAutofit/>
          </a:bodyPr>
          <a:lstStyle/>
          <a:p>
            <a:r>
              <a:rPr lang="en-US" dirty="0" smtClean="0"/>
              <a:t>Patient Care Encounter PCE</a:t>
            </a:r>
            <a:endParaRPr lang="en-US" dirty="0"/>
          </a:p>
        </p:txBody>
      </p:sp>
      <p:pic>
        <p:nvPicPr>
          <p:cNvPr id="4098" name="Picture 2" descr="Screen capture of Patient Care Encounter with the Visit Type tab ope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90600"/>
            <a:ext cx="8153399"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08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Event Capture ECS</a:t>
            </a:r>
            <a:endParaRPr lang="en-US" dirty="0"/>
          </a:p>
        </p:txBody>
      </p:sp>
      <p:pic>
        <p:nvPicPr>
          <p:cNvPr id="4" name="Picture 3" descr="Screen capture of Event Capture - Enter/Edit Patient Procedures screen."/>
          <p:cNvPicPr/>
          <p:nvPr/>
        </p:nvPicPr>
        <p:blipFill>
          <a:blip r:embed="rId3" cstate="print"/>
          <a:stretch>
            <a:fillRect/>
          </a:stretch>
        </p:blipFill>
        <p:spPr>
          <a:xfrm>
            <a:off x="457200" y="685800"/>
            <a:ext cx="8153400" cy="6096000"/>
          </a:xfrm>
          <a:prstGeom prst="rect">
            <a:avLst/>
          </a:prstGeom>
        </p:spPr>
      </p:pic>
    </p:spTree>
    <p:extLst>
      <p:ext uri="{BB962C8B-B14F-4D97-AF65-F5344CB8AC3E}">
        <p14:creationId xmlns:p14="http://schemas.microsoft.com/office/powerpoint/2010/main" val="2173588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Special Secure Messaging Clinics</a:t>
            </a:r>
            <a:endParaRPr lang="en-US" dirty="0"/>
          </a:p>
        </p:txBody>
      </p:sp>
      <p:pic>
        <p:nvPicPr>
          <p:cNvPr id="5" name="Picture 4" descr="Picture of a list showing Special Secure Messaging Clinics with a highlight box around Dentistry."/>
          <p:cNvPicPr/>
          <p:nvPr/>
        </p:nvPicPr>
        <p:blipFill rotWithShape="1">
          <a:blip r:embed="rId2" cstate="print"/>
          <a:srcRect l="2468" t="17709" r="38752" b="54906"/>
          <a:stretch/>
        </p:blipFill>
        <p:spPr bwMode="auto">
          <a:xfrm>
            <a:off x="228600" y="1447800"/>
            <a:ext cx="86868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17883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Special Secure Messaging Progress Notes</a:t>
            </a:r>
            <a:endParaRPr lang="en-US" dirty="0"/>
          </a:p>
        </p:txBody>
      </p:sp>
      <p:pic>
        <p:nvPicPr>
          <p:cNvPr id="5" name="Picture 4" descr="Picture of a table listing Special Secure Messaging Progress Notes."/>
          <p:cNvPicPr/>
          <p:nvPr/>
        </p:nvPicPr>
        <p:blipFill rotWithShape="1">
          <a:blip r:embed="rId2" cstate="print"/>
          <a:srcRect l="2691" t="16974" r="60451" b="46126"/>
          <a:stretch/>
        </p:blipFill>
        <p:spPr bwMode="auto">
          <a:xfrm>
            <a:off x="685800" y="1219200"/>
            <a:ext cx="79248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60672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Under the Hood…</a:t>
            </a:r>
            <a:endParaRPr lang="en-US" dirty="0"/>
          </a:p>
        </p:txBody>
      </p:sp>
      <p:pic>
        <p:nvPicPr>
          <p:cNvPr id="4" name="Picture 3" descr="Screen capture of the Associate Triage Group to SM Clinic screen for VISN 20."/>
          <p:cNvPicPr/>
          <p:nvPr/>
        </p:nvPicPr>
        <p:blipFill rotWithShape="1">
          <a:blip r:embed="rId2" cstate="print"/>
          <a:srcRect l="14370" t="19974" r="3954" b="11055"/>
          <a:stretch/>
        </p:blipFill>
        <p:spPr bwMode="auto">
          <a:xfrm>
            <a:off x="76200" y="955964"/>
            <a:ext cx="8915400" cy="5562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6097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lstStyle/>
          <a:p>
            <a:r>
              <a:rPr lang="en-US" dirty="0" smtClean="0"/>
              <a:t>VA Secure Messaging</a:t>
            </a:r>
            <a:endParaRPr lang="en-US" dirty="0"/>
          </a:p>
        </p:txBody>
      </p:sp>
      <p:pic>
        <p:nvPicPr>
          <p:cNvPr id="6" name="Picture 5" descr="Picture of a lock key on a keyboard"/>
          <p:cNvPicPr>
            <a:picLocks noChangeAspect="1"/>
          </p:cNvPicPr>
          <p:nvPr/>
        </p:nvPicPr>
        <p:blipFill rotWithShape="1">
          <a:blip r:embed="rId3" cstate="print">
            <a:extLst>
              <a:ext uri="{28A0092B-C50C-407E-A947-70E740481C1C}">
                <a14:useLocalDpi xmlns:a14="http://schemas.microsoft.com/office/drawing/2010/main" val="0"/>
              </a:ext>
            </a:extLst>
          </a:blip>
          <a:srcRect l="-186" t="16250" r="186" b="16250"/>
          <a:stretch/>
        </p:blipFill>
        <p:spPr>
          <a:xfrm>
            <a:off x="0" y="737235"/>
            <a:ext cx="9067800" cy="6120765"/>
          </a:xfrm>
          <a:prstGeom prst="rect">
            <a:avLst/>
          </a:prstGeom>
        </p:spPr>
      </p:pic>
      <p:pic>
        <p:nvPicPr>
          <p:cNvPr id="5" name="Picture 4" descr="Picture of Open Secure Messaging link"/>
          <p:cNvPicPr/>
          <p:nvPr/>
        </p:nvPicPr>
        <p:blipFill rotWithShape="1">
          <a:blip r:embed="rId4" cstate="print"/>
          <a:srcRect l="62668" t="29637" r="22105" b="46573"/>
          <a:stretch/>
        </p:blipFill>
        <p:spPr bwMode="auto">
          <a:xfrm>
            <a:off x="294443" y="842813"/>
            <a:ext cx="2971800" cy="28956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41267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lstStyle/>
          <a:p>
            <a:r>
              <a:rPr lang="en-US" dirty="0" smtClean="0"/>
              <a:t>Veteran Sends Messages</a:t>
            </a:r>
            <a:endParaRPr lang="en-US" dirty="0"/>
          </a:p>
        </p:txBody>
      </p:sp>
      <p:pic>
        <p:nvPicPr>
          <p:cNvPr id="18" name="Picture 17" descr="Screen capture of the Secure Messaging Provider Inbox showing messages from a vetera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335197"/>
            <a:ext cx="8939217" cy="3846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8540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Could I Have Low T?</a:t>
            </a:r>
            <a:endParaRPr lang="en-US" dirty="0"/>
          </a:p>
        </p:txBody>
      </p:sp>
      <p:pic>
        <p:nvPicPr>
          <p:cNvPr id="7" name="Picture 6" descr="Screen capture of an opened Secure Message from a veteran to the provider.  The message reads: Dr. Douglas, I wonder if  I could have low testosterone.  I read the article in the NY Times that linked low testosterone to weight gain in middle aged men.  What do you think? Your Pati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051" y="1051757"/>
            <a:ext cx="8801897" cy="43584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195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dirty="0" smtClean="0"/>
              <a:t>Diagnosis Based on the History</a:t>
            </a:r>
            <a:endParaRPr lang="en-US" dirty="0"/>
          </a:p>
        </p:txBody>
      </p:sp>
      <p:pic>
        <p:nvPicPr>
          <p:cNvPr id="4" name="Picture 3" descr="Screen capture of the physicians Secure Message reply to the patient's question.  The message reads:  Dear Patient, I have ordered a Testosterone blood test for you because you have reported symptoms of weight gain.  It is best for this test to be drawn in the morning between 7 and 10AM.  This test will allow us to determine whether you have a testosterone deficiency and might need testosterone replacement.  I wil message you when the results come in.  Sincerely, Your Doc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8" y="1170619"/>
            <a:ext cx="8875043" cy="4087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6328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smtClean="0"/>
              <a:t>Workload Credit Option Follows </a:t>
            </a:r>
            <a:br>
              <a:rPr lang="en-US" dirty="0" smtClean="0"/>
            </a:br>
            <a:r>
              <a:rPr lang="en-US" dirty="0" smtClean="0"/>
              <a:t>Save Message as a CPRS Progress Note</a:t>
            </a:r>
            <a:endParaRPr lang="en-US" dirty="0"/>
          </a:p>
        </p:txBody>
      </p:sp>
      <p:pic>
        <p:nvPicPr>
          <p:cNvPr id="6" name="Picture 5" descr="Screen capture of the Finish Messages Options screen with the Yes radio buttons selected for the questions:  Would you like to change the status of this message to Complete? Save Message as a CPRS Progress No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384037"/>
            <a:ext cx="9067800" cy="5016763"/>
          </a:xfrm>
          <a:prstGeom prst="rect">
            <a:avLst/>
          </a:prstGeom>
        </p:spPr>
      </p:pic>
    </p:spTree>
    <p:extLst>
      <p:ext uri="{BB962C8B-B14F-4D97-AF65-F5344CB8AC3E}">
        <p14:creationId xmlns:p14="http://schemas.microsoft.com/office/powerpoint/2010/main" val="2374303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5532"/>
          </a:xfrm>
        </p:spPr>
        <p:txBody>
          <a:bodyPr>
            <a:normAutofit/>
          </a:bodyPr>
          <a:lstStyle/>
          <a:p>
            <a:r>
              <a:rPr lang="en-US" dirty="0" smtClean="0"/>
              <a:t>Three Options</a:t>
            </a:r>
            <a:endParaRPr lang="en-US" dirty="0"/>
          </a:p>
        </p:txBody>
      </p:sp>
      <p:pic>
        <p:nvPicPr>
          <p:cNvPr id="10" name="Picture 9" descr="Screen capture of the Save Message as a CPRS Progress Note scre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 y="765532"/>
            <a:ext cx="9143245" cy="5863868"/>
          </a:xfrm>
          <a:prstGeom prst="rect">
            <a:avLst/>
          </a:prstGeom>
        </p:spPr>
      </p:pic>
      <p:grpSp>
        <p:nvGrpSpPr>
          <p:cNvPr id="3" name="Group 2" descr="Callout box pointing to Save Message dialog options at the bottom of the Save Message screen."/>
          <p:cNvGrpSpPr/>
          <p:nvPr/>
        </p:nvGrpSpPr>
        <p:grpSpPr>
          <a:xfrm>
            <a:off x="76200" y="4334866"/>
            <a:ext cx="8991222" cy="1371600"/>
            <a:chOff x="76200" y="4334866"/>
            <a:chExt cx="8991222" cy="1371600"/>
          </a:xfrm>
        </p:grpSpPr>
        <p:sp>
          <p:nvSpPr>
            <p:cNvPr id="12" name="Rectangular Callout 11"/>
            <p:cNvSpPr/>
            <p:nvPr/>
          </p:nvSpPr>
          <p:spPr>
            <a:xfrm>
              <a:off x="76200" y="4334866"/>
              <a:ext cx="8991222" cy="1371600"/>
            </a:xfrm>
            <a:prstGeom prst="wedgeRectCallout">
              <a:avLst>
                <a:gd name="adj1" fmla="val -22022"/>
                <a:gd name="adj2" fmla="val 70292"/>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4824" t="81959" r="7379" b="2599"/>
            <a:stretch/>
          </p:blipFill>
          <p:spPr>
            <a:xfrm>
              <a:off x="152211" y="4458067"/>
              <a:ext cx="8839199" cy="112519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9264898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1143000"/>
          </a:xfrm>
        </p:spPr>
        <p:txBody>
          <a:bodyPr/>
          <a:lstStyle/>
          <a:p>
            <a:r>
              <a:rPr lang="en-US" dirty="0" smtClean="0"/>
              <a:t>What do these options mean?</a:t>
            </a:r>
            <a:endParaRPr lang="en-US" dirty="0"/>
          </a:p>
        </p:txBody>
      </p:sp>
      <p:pic>
        <p:nvPicPr>
          <p:cNvPr id="4" name="Picture 3" descr="Screen capture of the Secure Messaging options definitions screen."/>
          <p:cNvPicPr/>
          <p:nvPr/>
        </p:nvPicPr>
        <p:blipFill rotWithShape="1">
          <a:blip r:embed="rId3" cstate="print"/>
          <a:srcRect t="11872" r="1166" b="53594"/>
          <a:stretch/>
        </p:blipFill>
        <p:spPr bwMode="auto">
          <a:xfrm>
            <a:off x="228600" y="1905000"/>
            <a:ext cx="4038600" cy="33528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6" name="Diagram 5" descr="List of Secure Messaging options."/>
          <p:cNvGraphicFramePr/>
          <p:nvPr>
            <p:extLst>
              <p:ext uri="{D42A27DB-BD31-4B8C-83A1-F6EECF244321}">
                <p14:modId xmlns:p14="http://schemas.microsoft.com/office/powerpoint/2010/main" val="2735159543"/>
              </p:ext>
            </p:extLst>
          </p:nvPr>
        </p:nvGraphicFramePr>
        <p:xfrm>
          <a:off x="4550664" y="914400"/>
          <a:ext cx="4136136" cy="594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0036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69026"/>
          </a:xfrm>
        </p:spPr>
        <p:txBody>
          <a:bodyPr>
            <a:normAutofit fontScale="90000"/>
          </a:bodyPr>
          <a:lstStyle/>
          <a:p>
            <a:r>
              <a:rPr lang="en-US" dirty="0" smtClean="0"/>
              <a:t>The Workload Credit Form</a:t>
            </a:r>
            <a:endParaRPr lang="en-US" dirty="0"/>
          </a:p>
        </p:txBody>
      </p:sp>
      <p:pic>
        <p:nvPicPr>
          <p:cNvPr id="8" name="Picture 7" descr="Screen capture of the Workload Credit For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651" y="530862"/>
            <a:ext cx="8460549" cy="6174738"/>
          </a:xfrm>
          <a:prstGeom prst="rect">
            <a:avLst/>
          </a:prstGeom>
        </p:spPr>
      </p:pic>
    </p:spTree>
    <p:extLst>
      <p:ext uri="{BB962C8B-B14F-4D97-AF65-F5344CB8AC3E}">
        <p14:creationId xmlns:p14="http://schemas.microsoft.com/office/powerpoint/2010/main" val="3915162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8164"/>
          </a:xfrm>
        </p:spPr>
        <p:txBody>
          <a:bodyPr>
            <a:noAutofit/>
          </a:bodyPr>
          <a:lstStyle/>
          <a:p>
            <a:r>
              <a:rPr lang="en-US" dirty="0" smtClean="0"/>
              <a:t>Analogous to Event Capture</a:t>
            </a:r>
            <a:endParaRPr lang="en-US" dirty="0"/>
          </a:p>
        </p:txBody>
      </p:sp>
      <p:pic>
        <p:nvPicPr>
          <p:cNvPr id="7" name="Picture 6" descr="Screen capture of the Event Capture scre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8164"/>
            <a:ext cx="9144000" cy="6229836"/>
          </a:xfrm>
          <a:prstGeom prst="rect">
            <a:avLst/>
          </a:prstGeom>
        </p:spPr>
      </p:pic>
    </p:spTree>
    <p:extLst>
      <p:ext uri="{BB962C8B-B14F-4D97-AF65-F5344CB8AC3E}">
        <p14:creationId xmlns:p14="http://schemas.microsoft.com/office/powerpoint/2010/main" val="21128419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4000" dirty="0" smtClean="0"/>
              <a:t> SM Clinic, DSS Unit, Eligibility, and </a:t>
            </a:r>
            <a:br>
              <a:rPr lang="en-US" sz="4000" dirty="0" smtClean="0"/>
            </a:br>
            <a:r>
              <a:rPr lang="en-US" sz="4000" dirty="0" smtClean="0"/>
              <a:t>Applicable Visit Related to Questions</a:t>
            </a:r>
            <a:endParaRPr lang="en-US" sz="4000" dirty="0"/>
          </a:p>
        </p:txBody>
      </p:sp>
      <p:pic>
        <p:nvPicPr>
          <p:cNvPr id="7" name="Picture 6" descr="Screen capture of the Workload Credit Form scre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 y="1256239"/>
            <a:ext cx="9143245" cy="5601761"/>
          </a:xfrm>
          <a:prstGeom prst="rect">
            <a:avLst/>
          </a:prstGeom>
        </p:spPr>
      </p:pic>
    </p:spTree>
    <p:extLst>
      <p:ext uri="{BB962C8B-B14F-4D97-AF65-F5344CB8AC3E}">
        <p14:creationId xmlns:p14="http://schemas.microsoft.com/office/powerpoint/2010/main" val="31286612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Screen capture of the Workload Credit Form with the Procedure Name drop down box open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44" y="82572"/>
            <a:ext cx="8917711" cy="6692855"/>
          </a:xfrm>
          <a:prstGeom prst="rect">
            <a:avLst/>
          </a:prstGeom>
        </p:spPr>
      </p:pic>
    </p:spTree>
    <p:extLst>
      <p:ext uri="{BB962C8B-B14F-4D97-AF65-F5344CB8AC3E}">
        <p14:creationId xmlns:p14="http://schemas.microsoft.com/office/powerpoint/2010/main" val="3277791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934200" cy="1143000"/>
          </a:xfrm>
        </p:spPr>
        <p:txBody>
          <a:bodyPr>
            <a:normAutofit/>
          </a:bodyPr>
          <a:lstStyle/>
          <a:p>
            <a:pPr algn="l"/>
            <a:r>
              <a:rPr lang="en-US" sz="2000" b="1" dirty="0"/>
              <a:t>Research: Consumers Eager to Use Online Health Care Tools, But Physicians Report Health IT Systems Lag</a:t>
            </a:r>
            <a:endParaRPr lang="en-US" sz="2000" dirty="0"/>
          </a:p>
        </p:txBody>
      </p:sp>
      <p:pic>
        <p:nvPicPr>
          <p:cNvPr id="1026" name="Picture 2" descr="Business Wir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57200"/>
            <a:ext cx="16287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icture of brackets around 40%"/>
          <p:cNvPicPr>
            <a:picLocks noChangeAspect="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05000" y="1730375"/>
            <a:ext cx="52832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2286000" y="2484437"/>
            <a:ext cx="4343400" cy="2697163"/>
          </a:xfrm>
          <a:prstGeom prst="rect">
            <a:avLst/>
          </a:prstGeom>
        </p:spPr>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7500" dirty="0" smtClean="0">
                <a:solidFill>
                  <a:srgbClr val="92D050"/>
                </a:solidFill>
                <a:effectLst>
                  <a:outerShdw blurRad="38100" dist="38100" dir="2700000" algn="tl">
                    <a:srgbClr val="000000">
                      <a:alpha val="43137"/>
                    </a:srgbClr>
                  </a:outerShdw>
                </a:effectLst>
              </a:rPr>
              <a:t>40%</a:t>
            </a:r>
            <a:endParaRPr lang="en-US" sz="17500"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6262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Screen capture of the Workload Credit Form with SERVICE CONNECTED 50% to 100% selected in the Eligibility Code fiel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76" y="189243"/>
            <a:ext cx="9003048" cy="6479513"/>
          </a:xfrm>
          <a:prstGeom prst="rect">
            <a:avLst/>
          </a:prstGeom>
        </p:spPr>
      </p:pic>
    </p:spTree>
    <p:extLst>
      <p:ext uri="{BB962C8B-B14F-4D97-AF65-F5344CB8AC3E}">
        <p14:creationId xmlns:p14="http://schemas.microsoft.com/office/powerpoint/2010/main" val="27258380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8200"/>
          </a:xfrm>
        </p:spPr>
        <p:txBody>
          <a:bodyPr>
            <a:normAutofit/>
          </a:bodyPr>
          <a:lstStyle/>
          <a:p>
            <a:r>
              <a:rPr lang="en-US" dirty="0" smtClean="0"/>
              <a:t>Conditions</a:t>
            </a:r>
            <a:endParaRPr lang="en-US" dirty="0"/>
          </a:p>
        </p:txBody>
      </p:sp>
      <p:pic>
        <p:nvPicPr>
          <p:cNvPr id="8" name="Picture 7" descr="Screen capture of the Workload Credit Form showing the conditions that don't apply are grayed ou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30" y="805134"/>
            <a:ext cx="8838470" cy="5595666"/>
          </a:xfrm>
          <a:prstGeom prst="rect">
            <a:avLst/>
          </a:prstGeom>
        </p:spPr>
      </p:pic>
    </p:spTree>
    <p:extLst>
      <p:ext uri="{BB962C8B-B14F-4D97-AF65-F5344CB8AC3E}">
        <p14:creationId xmlns:p14="http://schemas.microsoft.com/office/powerpoint/2010/main" val="21632207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sz="3600" dirty="0" smtClean="0"/>
              <a:t>Diagnosis from Problem List or a Search Engine</a:t>
            </a:r>
            <a:endParaRPr lang="en-US" sz="3600" dirty="0"/>
          </a:p>
        </p:txBody>
      </p:sp>
      <p:pic>
        <p:nvPicPr>
          <p:cNvPr id="7" name="Picture 6" descr="Screen capture of the diagnosis from problem list or a search engine on the Workload Credit For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30862"/>
            <a:ext cx="8765324" cy="6174738"/>
          </a:xfrm>
          <a:prstGeom prst="rect">
            <a:avLst/>
          </a:prstGeom>
        </p:spPr>
      </p:pic>
    </p:spTree>
    <p:extLst>
      <p:ext uri="{BB962C8B-B14F-4D97-AF65-F5344CB8AC3E}">
        <p14:creationId xmlns:p14="http://schemas.microsoft.com/office/powerpoint/2010/main" val="3929111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Diagnosis from the Problem List</a:t>
            </a:r>
            <a:endParaRPr lang="en-US" dirty="0"/>
          </a:p>
        </p:txBody>
      </p:sp>
      <p:pic>
        <p:nvPicPr>
          <p:cNvPr id="4" name="Picture 3" descr="Screen capture of the Workload Credit Form with 282.5 Sickle Cell Trait (ICD-9-CM 282.5) selected in the diagnosis from the problem list drop down menu."/>
          <p:cNvPicPr/>
          <p:nvPr/>
        </p:nvPicPr>
        <p:blipFill rotWithShape="1">
          <a:blip r:embed="rId2" cstate="print"/>
          <a:srcRect l="12937" t="19409" r="24094" b="16016"/>
          <a:stretch/>
        </p:blipFill>
        <p:spPr bwMode="auto">
          <a:xfrm>
            <a:off x="76200" y="762001"/>
            <a:ext cx="8991600" cy="5486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47118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Diagnosis from a Search Engine</a:t>
            </a:r>
            <a:endParaRPr lang="en-US" dirty="0"/>
          </a:p>
        </p:txBody>
      </p:sp>
      <p:pic>
        <p:nvPicPr>
          <p:cNvPr id="4" name="Picture 3" descr="Screen capture of the Workload Credit Form with V77.99 Screening for other and unspecified endocrine, nutritional, metabolic, Immunity disorders (ICD-9-CM V77.99)  selected in the Other diagnosis drop down menu."/>
          <p:cNvPicPr/>
          <p:nvPr/>
        </p:nvPicPr>
        <p:blipFill rotWithShape="1">
          <a:blip r:embed="rId2" cstate="print"/>
          <a:srcRect l="13208" t="19598" r="18754" b="16035"/>
          <a:stretch/>
        </p:blipFill>
        <p:spPr bwMode="auto">
          <a:xfrm>
            <a:off x="0" y="762000"/>
            <a:ext cx="9144000" cy="609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24227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bg1"/>
          </a:solidFill>
        </p:spPr>
        <p:txBody>
          <a:bodyPr/>
          <a:lstStyle/>
          <a:p>
            <a:r>
              <a:rPr lang="en-US" dirty="0" smtClean="0"/>
              <a:t>Add Provider(s)</a:t>
            </a:r>
            <a:endParaRPr lang="en-US" dirty="0"/>
          </a:p>
        </p:txBody>
      </p:sp>
      <p:pic>
        <p:nvPicPr>
          <p:cNvPr id="5" name="Picture 4" descr="Screen capture of the Add Provider option in the Workload Credit Form scre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38200"/>
            <a:ext cx="9038968" cy="5867400"/>
          </a:xfrm>
          <a:prstGeom prst="rect">
            <a:avLst/>
          </a:prstGeom>
        </p:spPr>
      </p:pic>
    </p:spTree>
    <p:extLst>
      <p:ext uri="{BB962C8B-B14F-4D97-AF65-F5344CB8AC3E}">
        <p14:creationId xmlns:p14="http://schemas.microsoft.com/office/powerpoint/2010/main" val="39138673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Submit and Workload is Captured</a:t>
            </a:r>
            <a:endParaRPr lang="en-US" dirty="0"/>
          </a:p>
        </p:txBody>
      </p:sp>
      <p:pic>
        <p:nvPicPr>
          <p:cNvPr id="4" name="Picture 3" descr="Screen capture of the dialog box showing Workload Credit form has been successfully saved.  The OK button is highlight to save the message as a progress note."/>
          <p:cNvPicPr/>
          <p:nvPr/>
        </p:nvPicPr>
        <p:blipFill rotWithShape="1">
          <a:blip r:embed="rId2" cstate="print"/>
          <a:srcRect t="18844" r="23222" b="57412"/>
          <a:stretch/>
        </p:blipFill>
        <p:spPr bwMode="auto">
          <a:xfrm>
            <a:off x="152400" y="1676400"/>
            <a:ext cx="8839200" cy="25908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468458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4706"/>
          </a:xfrm>
        </p:spPr>
        <p:txBody>
          <a:bodyPr>
            <a:noAutofit/>
          </a:bodyPr>
          <a:lstStyle/>
          <a:p>
            <a:r>
              <a:rPr lang="en-US" dirty="0" smtClean="0"/>
              <a:t>Take a History</a:t>
            </a:r>
            <a:endParaRPr lang="en-US" dirty="0"/>
          </a:p>
        </p:txBody>
      </p:sp>
      <p:pic>
        <p:nvPicPr>
          <p:cNvPr id="10" name="Picture 9" descr="Screen capture of a Secure Message which the clinician will use to take a history to make sure the thread qualifies for a CPT cod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96" y="984706"/>
            <a:ext cx="8923807" cy="4888588"/>
          </a:xfrm>
          <a:prstGeom prst="rect">
            <a:avLst/>
          </a:prstGeom>
        </p:spPr>
      </p:pic>
    </p:spTree>
    <p:extLst>
      <p:ext uri="{BB962C8B-B14F-4D97-AF65-F5344CB8AC3E}">
        <p14:creationId xmlns:p14="http://schemas.microsoft.com/office/powerpoint/2010/main" val="8607429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503"/>
          </a:xfrm>
        </p:spPr>
        <p:txBody>
          <a:bodyPr>
            <a:noAutofit/>
          </a:bodyPr>
          <a:lstStyle/>
          <a:p>
            <a:r>
              <a:rPr lang="en-US" dirty="0" smtClean="0"/>
              <a:t>Diagnosis </a:t>
            </a:r>
            <a:r>
              <a:rPr lang="en-US" dirty="0"/>
              <a:t>and </a:t>
            </a:r>
            <a:r>
              <a:rPr lang="en-US" dirty="0" smtClean="0"/>
              <a:t>Plan Based </a:t>
            </a:r>
            <a:r>
              <a:rPr lang="en-US" dirty="0"/>
              <a:t>on </a:t>
            </a:r>
            <a:r>
              <a:rPr lang="en-US" dirty="0" smtClean="0"/>
              <a:t>History</a:t>
            </a:r>
            <a:endParaRPr lang="en-US" dirty="0"/>
          </a:p>
        </p:txBody>
      </p:sp>
      <p:pic>
        <p:nvPicPr>
          <p:cNvPr id="12" name="Picture 11" descr="Screen capture of a Secure Message from a patient the clinician uses to make a diagnosis and plan based on the histor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0" y="762503"/>
            <a:ext cx="9070099" cy="6095497"/>
          </a:xfrm>
          <a:prstGeom prst="rect">
            <a:avLst/>
          </a:prstGeom>
        </p:spPr>
      </p:pic>
    </p:spTree>
    <p:extLst>
      <p:ext uri="{BB962C8B-B14F-4D97-AF65-F5344CB8AC3E}">
        <p14:creationId xmlns:p14="http://schemas.microsoft.com/office/powerpoint/2010/main" val="1479888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4000" dirty="0" smtClean="0"/>
              <a:t>Save to CPRS Enables Workload Capture</a:t>
            </a:r>
            <a:endParaRPr lang="en-US" sz="4000" dirty="0"/>
          </a:p>
        </p:txBody>
      </p:sp>
      <p:pic>
        <p:nvPicPr>
          <p:cNvPr id="5" name="Picture 4" descr="Screen capture of the Finish Message Options screen with the Yes radio buttons checked for the questions: Would you like to change the status of this message to Complete? Save Message as a CPRS Progress Note?&#10;The No radio button is checked for the question Would you like to Set Reminder for this Mess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018" y="1059921"/>
            <a:ext cx="6287782" cy="5798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0869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apture of Medical Care Journal highlighting an article titled &quot;Patient-Provider Secure Messaging in VA: Variations in Adoption and Association with Urgent Care Utilization.&quot;"/>
          <p:cNvPicPr/>
          <p:nvPr/>
        </p:nvPicPr>
        <p:blipFill rotWithShape="1">
          <a:blip r:embed="rId3" cstate="print"/>
          <a:srcRect l="11221" t="5209" r="39426" b="46168"/>
          <a:stretch/>
        </p:blipFill>
        <p:spPr bwMode="auto">
          <a:xfrm>
            <a:off x="0" y="0"/>
            <a:ext cx="9144000" cy="701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0080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33400"/>
          </a:xfrm>
        </p:spPr>
        <p:txBody>
          <a:bodyPr>
            <a:noAutofit/>
          </a:bodyPr>
          <a:lstStyle/>
          <a:p>
            <a:r>
              <a:rPr lang="en-US" dirty="0" smtClean="0"/>
              <a:t>Saved Message Threads</a:t>
            </a:r>
            <a:endParaRPr lang="en-US" dirty="0"/>
          </a:p>
        </p:txBody>
      </p:sp>
      <p:pic>
        <p:nvPicPr>
          <p:cNvPr id="11" name="Picture 10" descr="Screen capture of Message Threads saved to CPRS to qualify for a CPT cod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805172"/>
            <a:ext cx="8765324" cy="6052828"/>
          </a:xfrm>
          <a:prstGeom prst="rect">
            <a:avLst/>
          </a:prstGeom>
        </p:spPr>
      </p:pic>
    </p:spTree>
    <p:extLst>
      <p:ext uri="{BB962C8B-B14F-4D97-AF65-F5344CB8AC3E}">
        <p14:creationId xmlns:p14="http://schemas.microsoft.com/office/powerpoint/2010/main" val="11999819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Workload Credit Form</a:t>
            </a:r>
            <a:endParaRPr lang="en-US" dirty="0"/>
          </a:p>
        </p:txBody>
      </p:sp>
      <p:pic>
        <p:nvPicPr>
          <p:cNvPr id="7" name="Picture 6" descr="Screen capture of the Workload Credit For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661909"/>
            <a:ext cx="7710803" cy="5967491"/>
          </a:xfrm>
          <a:prstGeom prst="rect">
            <a:avLst/>
          </a:prstGeom>
        </p:spPr>
      </p:pic>
    </p:spTree>
    <p:extLst>
      <p:ext uri="{BB962C8B-B14F-4D97-AF65-F5344CB8AC3E}">
        <p14:creationId xmlns:p14="http://schemas.microsoft.com/office/powerpoint/2010/main" val="26102907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Chose the Primary Diagnosis</a:t>
            </a:r>
            <a:endParaRPr lang="en-US" dirty="0"/>
          </a:p>
        </p:txBody>
      </p:sp>
      <p:pic>
        <p:nvPicPr>
          <p:cNvPr id="4" name="Picture 3" descr="Screen capture of the Workload Credit Form with Other Diagnosis drop down menu opened and 296.30 Major Depression, recurrent (ICD-9-CM 296.30) selected in the drop down menu."/>
          <p:cNvPicPr/>
          <p:nvPr/>
        </p:nvPicPr>
        <p:blipFill rotWithShape="1">
          <a:blip r:embed="rId3" cstate="print"/>
          <a:srcRect l="13063" t="19409" r="18035" b="52091"/>
          <a:stretch/>
        </p:blipFill>
        <p:spPr bwMode="auto">
          <a:xfrm>
            <a:off x="152400" y="1066800"/>
            <a:ext cx="8763000" cy="52578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522257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Add Provider and Submit</a:t>
            </a:r>
            <a:endParaRPr lang="en-US" dirty="0"/>
          </a:p>
        </p:txBody>
      </p:sp>
      <p:pic>
        <p:nvPicPr>
          <p:cNvPr id="6" name="Picture 5" descr="Screen capture of a dialog box opened on the Workload Credit Form screen.  The message in the dialog box states the Workload Credit form has been successfully saved and instructs the user to select the OK button to Save the Message as a Progress Not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2240"/>
            <a:ext cx="9144000" cy="6065760"/>
          </a:xfrm>
          <a:prstGeom prst="rect">
            <a:avLst/>
          </a:prstGeom>
        </p:spPr>
      </p:pic>
    </p:spTree>
    <p:extLst>
      <p:ext uri="{BB962C8B-B14F-4D97-AF65-F5344CB8AC3E}">
        <p14:creationId xmlns:p14="http://schemas.microsoft.com/office/powerpoint/2010/main" val="14428486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38200"/>
          </a:xfrm>
        </p:spPr>
        <p:txBody>
          <a:bodyPr/>
          <a:lstStyle/>
          <a:p>
            <a:r>
              <a:rPr lang="en-US" dirty="0" smtClean="0"/>
              <a:t>Increments of Time</a:t>
            </a:r>
            <a:endParaRPr lang="en-US" dirty="0"/>
          </a:p>
        </p:txBody>
      </p:sp>
      <p:pic>
        <p:nvPicPr>
          <p:cNvPr id="6" name="Picture 5" descr="Picture of an hourglass with sand falling from the chamber above to the chamber be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838200"/>
            <a:ext cx="337185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apture of the Inbox menu ba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200400"/>
            <a:ext cx="6705600" cy="1828800"/>
          </a:xfrm>
          <a:prstGeom prst="rect">
            <a:avLst/>
          </a:prstGeom>
        </p:spPr>
      </p:pic>
    </p:spTree>
    <p:extLst>
      <p:ext uri="{BB962C8B-B14F-4D97-AF65-F5344CB8AC3E}">
        <p14:creationId xmlns:p14="http://schemas.microsoft.com/office/powerpoint/2010/main" val="12799236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9661"/>
          </a:xfrm>
        </p:spPr>
        <p:txBody>
          <a:bodyPr>
            <a:normAutofit fontScale="90000"/>
          </a:bodyPr>
          <a:lstStyle/>
          <a:p>
            <a:r>
              <a:rPr lang="en-US" dirty="0" smtClean="0"/>
              <a:t>No Information = No CPT Code</a:t>
            </a:r>
            <a:endParaRPr lang="en-US" dirty="0"/>
          </a:p>
        </p:txBody>
      </p:sp>
      <p:pic>
        <p:nvPicPr>
          <p:cNvPr id="8" name="Picture 7" descr="Screen capture of a Secure Message between a doctor and the patient regarding rescheduling an appoint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502" y="765861"/>
            <a:ext cx="7543498" cy="6015939"/>
          </a:xfrm>
          <a:prstGeom prst="rect">
            <a:avLst/>
          </a:prstGeom>
        </p:spPr>
      </p:pic>
    </p:spTree>
    <p:extLst>
      <p:ext uri="{BB962C8B-B14F-4D97-AF65-F5344CB8AC3E}">
        <p14:creationId xmlns:p14="http://schemas.microsoft.com/office/powerpoint/2010/main" val="39242051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Increments of Time Captured</a:t>
            </a:r>
            <a:endParaRPr lang="en-US" dirty="0"/>
          </a:p>
        </p:txBody>
      </p:sp>
      <p:pic>
        <p:nvPicPr>
          <p:cNvPr id="5" name="Picture 4" descr="Screen capture of the Finish Message Options screen with the Yes radio buttons checked for the questions: Would you like to change the status of this message to Complete? Save Message as a CPRS Progress Note?&#10;The No radio button is checked for the question Would you like to Set Reminder for this Mess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940" y="1006311"/>
            <a:ext cx="5467660" cy="5699289"/>
          </a:xfrm>
          <a:prstGeom prst="rect">
            <a:avLst/>
          </a:prstGeom>
        </p:spPr>
      </p:pic>
    </p:spTree>
    <p:extLst>
      <p:ext uri="{BB962C8B-B14F-4D97-AF65-F5344CB8AC3E}">
        <p14:creationId xmlns:p14="http://schemas.microsoft.com/office/powerpoint/2010/main" val="38138615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dirty="0" smtClean="0"/>
              <a:t>Save as Increments of Time</a:t>
            </a:r>
            <a:endParaRPr lang="en-US" dirty="0"/>
          </a:p>
        </p:txBody>
      </p:sp>
      <p:pic>
        <p:nvPicPr>
          <p:cNvPr id="8" name="Picture 7" descr="Screen capture of the Save Message as a CPRS Progress Note scre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485" y="829981"/>
            <a:ext cx="8651029" cy="5799419"/>
          </a:xfrm>
          <a:prstGeom prst="rect">
            <a:avLst/>
          </a:prstGeom>
        </p:spPr>
      </p:pic>
    </p:spTree>
    <p:extLst>
      <p:ext uri="{BB962C8B-B14F-4D97-AF65-F5344CB8AC3E}">
        <p14:creationId xmlns:p14="http://schemas.microsoft.com/office/powerpoint/2010/main" val="38652010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dirty="0" smtClean="0"/>
              <a:t>Select Clinic, DSS Unit, and </a:t>
            </a:r>
            <a:br>
              <a:rPr lang="en-US" dirty="0" smtClean="0"/>
            </a:br>
            <a:r>
              <a:rPr lang="en-US" dirty="0" smtClean="0"/>
              <a:t>Increments of Time</a:t>
            </a:r>
            <a:endParaRPr lang="en-US" dirty="0"/>
          </a:p>
        </p:txBody>
      </p:sp>
      <p:pic>
        <p:nvPicPr>
          <p:cNvPr id="6" name="Picture 5" descr="Screen capture of the Record Increment of Time screen with SM003 SECURE MSG &lt;2M [&lt;2MINS&gt;] selected from the Procedure Name drop down men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92" y="1216612"/>
            <a:ext cx="8911616" cy="5565188"/>
          </a:xfrm>
          <a:prstGeom prst="rect">
            <a:avLst/>
          </a:prstGeom>
        </p:spPr>
      </p:pic>
    </p:spTree>
    <p:extLst>
      <p:ext uri="{BB962C8B-B14F-4D97-AF65-F5344CB8AC3E}">
        <p14:creationId xmlns:p14="http://schemas.microsoft.com/office/powerpoint/2010/main" val="26807075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smtClean="0"/>
              <a:t>Add Provider</a:t>
            </a:r>
            <a:endParaRPr lang="en-US" dirty="0"/>
          </a:p>
        </p:txBody>
      </p:sp>
      <p:pic>
        <p:nvPicPr>
          <p:cNvPr id="7" name="Picture 6" descr="Screen capture of the Record Increment of Time Form to add a Provid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1" y="762000"/>
            <a:ext cx="8990857" cy="6016255"/>
          </a:xfrm>
          <a:prstGeom prst="rect">
            <a:avLst/>
          </a:prstGeom>
        </p:spPr>
      </p:pic>
    </p:spTree>
    <p:extLst>
      <p:ext uri="{BB962C8B-B14F-4D97-AF65-F5344CB8AC3E}">
        <p14:creationId xmlns:p14="http://schemas.microsoft.com/office/powerpoint/2010/main" val="533101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an article titled &quot;Improved quality at Kaiser-Permanente through e-mail between physicians and patients.&quot;"/>
          <p:cNvPicPr/>
          <p:nvPr/>
        </p:nvPicPr>
        <p:blipFill rotWithShape="1">
          <a:blip r:embed="rId3" cstate="print"/>
          <a:srcRect l="3268" t="14633" r="28384" b="58704"/>
          <a:stretch/>
        </p:blipFill>
        <p:spPr bwMode="auto">
          <a:xfrm>
            <a:off x="473477" y="528452"/>
            <a:ext cx="8137123" cy="51816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nvGrpSpPr>
          <p:cNvPr id="3" name="Group 2" descr="Callout box highlighting an article titled &quot;Improved quality at Kaiser-Permanente through e-mail between physicians and patients.&quot;"/>
          <p:cNvGrpSpPr/>
          <p:nvPr/>
        </p:nvGrpSpPr>
        <p:grpSpPr>
          <a:xfrm>
            <a:off x="190500" y="2564081"/>
            <a:ext cx="8572500" cy="1245919"/>
            <a:chOff x="190500" y="2564081"/>
            <a:chExt cx="8572500" cy="1245919"/>
          </a:xfrm>
        </p:grpSpPr>
        <p:sp>
          <p:nvSpPr>
            <p:cNvPr id="2" name="Rectangular Callout 1"/>
            <p:cNvSpPr/>
            <p:nvPr/>
          </p:nvSpPr>
          <p:spPr>
            <a:xfrm>
              <a:off x="190500" y="2564081"/>
              <a:ext cx="8572500" cy="1245919"/>
            </a:xfrm>
            <a:prstGeom prst="wedgeRectCallout">
              <a:avLst>
                <a:gd name="adj1" fmla="val -33023"/>
                <a:gd name="adj2" fmla="val -69284"/>
              </a:avLst>
            </a:prstGeom>
            <a:solidFill>
              <a:schemeClr val="accent1">
                <a:alpha val="53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p:nvPr/>
          </p:nvPicPr>
          <p:blipFill rotWithShape="1">
            <a:blip r:embed="rId3" cstate="print"/>
            <a:srcRect l="3268" t="21519" r="42979" b="73844"/>
            <a:stretch/>
          </p:blipFill>
          <p:spPr bwMode="auto">
            <a:xfrm>
              <a:off x="228600" y="2667000"/>
              <a:ext cx="8398274" cy="10668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7362116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Submit and Your Time is Captured</a:t>
            </a:r>
            <a:endParaRPr lang="en-US" dirty="0"/>
          </a:p>
        </p:txBody>
      </p:sp>
      <p:pic>
        <p:nvPicPr>
          <p:cNvPr id="7" name="Picture 6" descr="Screen capture of a dialog box opened on the Record Increment of Time Form screen.  The message in the dialog box states the Workload Credit form has been successfully saved and instructs the user to select the OK button to Save the Message as a Progress Not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64937"/>
            <a:ext cx="9144000" cy="5893063"/>
          </a:xfrm>
          <a:prstGeom prst="rect">
            <a:avLst/>
          </a:prstGeom>
        </p:spPr>
      </p:pic>
    </p:spTree>
    <p:extLst>
      <p:ext uri="{BB962C8B-B14F-4D97-AF65-F5344CB8AC3E}">
        <p14:creationId xmlns:p14="http://schemas.microsoft.com/office/powerpoint/2010/main" val="5046104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 y="0"/>
            <a:ext cx="9153144" cy="838200"/>
          </a:xfrm>
        </p:spPr>
        <p:txBody>
          <a:bodyPr/>
          <a:lstStyle/>
          <a:p>
            <a:r>
              <a:rPr lang="en-US" dirty="0" smtClean="0"/>
              <a:t>Change Clinic</a:t>
            </a:r>
            <a:endParaRPr lang="en-US" dirty="0"/>
          </a:p>
        </p:txBody>
      </p:sp>
      <p:pic>
        <p:nvPicPr>
          <p:cNvPr id="1026" name="Picture 2" descr="Picture of a compass with the needle pointing to CH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1200"/>
            <a:ext cx="6572506"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creen capture of a message box that reads:&#10;Message thread(s) will be linked to SM Clinic: SM-DENTAL with CPRS Progress Note Title:DENTAL - SECURE MESSAGING&#10;Change Clinic [button] If you want the workload to be credited to a different Secure Messaging Clinic&#10;Save as Workload Credit [button]&#10;Save as Increment of Time [button]&#10;Save without Workload Credit or Increment of Time [button]&#10;Cancel [button] &#10;What do these options mean? [hyperlink]"/>
          <p:cNvPicPr/>
          <p:nvPr/>
        </p:nvPicPr>
        <p:blipFill rotWithShape="1">
          <a:blip r:embed="rId3" cstate="print"/>
          <a:srcRect l="12914" t="78537" r="8272" b="7097"/>
          <a:stretch/>
        </p:blipFill>
        <p:spPr bwMode="auto">
          <a:xfrm>
            <a:off x="2438400" y="762000"/>
            <a:ext cx="6629400" cy="15992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68834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200" dirty="0" smtClean="0"/>
              <a:t>Workload Clinic and Progress Note can be Changed</a:t>
            </a:r>
            <a:endParaRPr lang="en-US" sz="3200" dirty="0"/>
          </a:p>
        </p:txBody>
      </p:sp>
      <p:pic>
        <p:nvPicPr>
          <p:cNvPr id="7" name="Picture 2" descr="Picture of a compass with the needle pointing to CH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1200"/>
            <a:ext cx="6572506"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apture of the Secure Messaging Inbox"/>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90600"/>
            <a:ext cx="9144000" cy="2399933"/>
          </a:xfrm>
          <a:prstGeom prst="rect">
            <a:avLst/>
          </a:prstGeom>
        </p:spPr>
      </p:pic>
    </p:spTree>
    <p:extLst>
      <p:ext uri="{BB962C8B-B14F-4D97-AF65-F5344CB8AC3E}">
        <p14:creationId xmlns:p14="http://schemas.microsoft.com/office/powerpoint/2010/main" val="1422746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2" y="0"/>
            <a:ext cx="9163792" cy="1143000"/>
          </a:xfrm>
        </p:spPr>
        <p:txBody>
          <a:bodyPr/>
          <a:lstStyle/>
          <a:p>
            <a:r>
              <a:rPr lang="en-US" dirty="0" smtClean="0"/>
              <a:t>Automatic Assignment</a:t>
            </a:r>
            <a:endParaRPr lang="en-US" dirty="0"/>
          </a:p>
        </p:txBody>
      </p:sp>
      <p:pic>
        <p:nvPicPr>
          <p:cNvPr id="7" name="Picture 6" descr="Screen capture of a Secure Message to a physician from a patient.  The message is marked as having been automatically assigned to the physici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64046"/>
            <a:ext cx="8838829" cy="35175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9398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apture of a Secure Message from a patient to the doctor and the doctor's reply to the patient.  The message from the patient reads: Dear Dr., I was lifting weights at the gym and strained my back.  It hurts when I try to do a sit up. Can you prescribe some Ibuprofen for me? Your Patient&#10;The message from the doctor reads: Dear Patient, Your historysuggests you were lifting weights and have a mild muscle strain. I will prescribe Ibuprofen 200mg TID. You can pick it up today at the Pharmacy Window. Let me know in a couple of days if the pain persists or if you develop any other symptoms. Your Doc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1999"/>
            <a:ext cx="9372600" cy="5236223"/>
          </a:xfrm>
          <a:prstGeom prst="rect">
            <a:avLst/>
          </a:prstGeom>
        </p:spPr>
      </p:pic>
    </p:spTree>
    <p:extLst>
      <p:ext uri="{BB962C8B-B14F-4D97-AF65-F5344CB8AC3E}">
        <p14:creationId xmlns:p14="http://schemas.microsoft.com/office/powerpoint/2010/main" val="5453355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apture of the Finish Message Options screen with the Yes radio buttons checked for the questions: Would you like to change the status of this message to Complete? Save Message as a CPRS Progress Note?&#10;The No radio button is checked for the question Would you like to Set Reminder for this Mess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8153" y="0"/>
            <a:ext cx="5687693" cy="6858000"/>
          </a:xfrm>
          <a:prstGeom prst="rect">
            <a:avLst/>
          </a:prstGeom>
        </p:spPr>
      </p:pic>
    </p:spTree>
    <p:extLst>
      <p:ext uri="{BB962C8B-B14F-4D97-AF65-F5344CB8AC3E}">
        <p14:creationId xmlns:p14="http://schemas.microsoft.com/office/powerpoint/2010/main" val="4250253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572000" y="0"/>
            <a:ext cx="4572000" cy="769441"/>
          </a:xfrm>
          <a:prstGeom prst="rect">
            <a:avLst/>
          </a:prstGeom>
          <a:noFill/>
        </p:spPr>
        <p:txBody>
          <a:bodyPr wrap="square" rtlCol="0">
            <a:spAutoFit/>
          </a:bodyPr>
          <a:lstStyle/>
          <a:p>
            <a:pPr algn="ctr"/>
            <a:r>
              <a:rPr lang="en-US" sz="4400" dirty="0" smtClean="0"/>
              <a:t>Linked Messages</a:t>
            </a:r>
            <a:endParaRPr lang="en-US" sz="4400" dirty="0"/>
          </a:p>
        </p:txBody>
      </p:sp>
      <p:pic>
        <p:nvPicPr>
          <p:cNvPr id="7" name="Picture 6" descr="Screen capture of a message box that reads:&#10;Message thread(s) will be linked to SM Clinic: SM-DENTAL with CPRS Progress Note Title:DENTAL - SECURE MESSAGING"/>
          <p:cNvPicPr/>
          <p:nvPr/>
        </p:nvPicPr>
        <p:blipFill rotWithShape="1">
          <a:blip r:embed="rId3" cstate="print"/>
          <a:srcRect l="14078" t="79052" r="19490" b="17685"/>
          <a:stretch/>
        </p:blipFill>
        <p:spPr bwMode="auto">
          <a:xfrm>
            <a:off x="2819400" y="1524000"/>
            <a:ext cx="6096000" cy="6858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Picture 2" descr="Screen capture of a message box that reads:&#10;Message thread(s) will be linked to SM Clinic: SM-DENTAL with CPRS Progress Note Title:DENTAL - SECURE MESSAGING&#10;Change Clinic [button] If you want the workload to be credited to a different Secure Messaging Clinic&#10;Save as Workload Credit [button]&#10;Save as Increment of Time [button]&#10;Save without Workload Credit or Increment of Time [button]&#10;Cancel [button] &#10;What do these options mean? [hyperlink]"/>
          <p:cNvPicPr/>
          <p:nvPr/>
        </p:nvPicPr>
        <p:blipFill rotWithShape="1">
          <a:blip r:embed="rId3" cstate="print"/>
          <a:srcRect l="14079" t="79052" r="8709" b="7255"/>
          <a:stretch/>
        </p:blipFill>
        <p:spPr bwMode="auto">
          <a:xfrm>
            <a:off x="2895388" y="2309191"/>
            <a:ext cx="5791412" cy="169482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122" name="Picture 2" descr="Large arrow pointing to a message bo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7200"/>
            <a:ext cx="27622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apture of a message box that reads:&#10;*Indicates Required Information&#10;Select SM Clinic* dropdown&#10;Select CPRS Progress Note Title* dropdown&#10;Select [button]&#10;Cancel [button]"/>
          <p:cNvPicPr/>
          <p:nvPr/>
        </p:nvPicPr>
        <p:blipFill rotWithShape="1">
          <a:blip r:embed="rId5" cstate="print"/>
          <a:srcRect l="13958" t="77956" r="42380" b="3687"/>
          <a:stretch/>
        </p:blipFill>
        <p:spPr bwMode="auto">
          <a:xfrm>
            <a:off x="3581400" y="4191000"/>
            <a:ext cx="4648200" cy="2057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7768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apture of the Secure Messaging screen with PAIN CLINIC - SECURE MESSAGING selected from the Select a CPRS Progress Note Title drop down men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6046238" cy="6705600"/>
          </a:xfrm>
          <a:prstGeom prst="rect">
            <a:avLst/>
          </a:prstGeom>
        </p:spPr>
      </p:pic>
      <p:sp>
        <p:nvSpPr>
          <p:cNvPr id="7" name="Rectangle 6"/>
          <p:cNvSpPr/>
          <p:nvPr/>
        </p:nvSpPr>
        <p:spPr>
          <a:xfrm>
            <a:off x="5943600" y="1676400"/>
            <a:ext cx="2971800" cy="3429000"/>
          </a:xfrm>
          <a:prstGeom prst="rect">
            <a:avLst/>
          </a:prstGeom>
          <a:gradFill>
            <a:gsLst>
              <a:gs pos="0">
                <a:srgbClr val="224978"/>
              </a:gs>
              <a:gs pos="80000">
                <a:srgbClr val="3065A6"/>
              </a:gs>
              <a:gs pos="100000">
                <a:srgbClr val="2E67AC"/>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t>Secure Messaging</a:t>
            </a:r>
          </a:p>
          <a:p>
            <a:pPr algn="ctr"/>
            <a:r>
              <a:rPr lang="en-US" sz="3200" dirty="0" smtClean="0"/>
              <a:t>Pain Clinic</a:t>
            </a:r>
            <a:endParaRPr lang="en-US" sz="3200" dirty="0"/>
          </a:p>
        </p:txBody>
      </p:sp>
    </p:spTree>
    <p:extLst>
      <p:ext uri="{BB962C8B-B14F-4D97-AF65-F5344CB8AC3E}">
        <p14:creationId xmlns:p14="http://schemas.microsoft.com/office/powerpoint/2010/main" val="35068284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533400" y="1676400"/>
            <a:ext cx="2971800" cy="3429000"/>
          </a:xfrm>
          <a:prstGeom prst="rect">
            <a:avLst/>
          </a:prstGeom>
          <a:gradFill>
            <a:gsLst>
              <a:gs pos="0">
                <a:srgbClr val="224978"/>
              </a:gs>
              <a:gs pos="80000">
                <a:srgbClr val="3065A6"/>
              </a:gs>
              <a:gs pos="100000">
                <a:srgbClr val="2E67AC"/>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t>Secure Messaging</a:t>
            </a:r>
          </a:p>
          <a:p>
            <a:pPr algn="ctr"/>
            <a:r>
              <a:rPr lang="en-US" sz="3200" dirty="0" smtClean="0"/>
              <a:t>Pain Clinic</a:t>
            </a:r>
            <a:endParaRPr lang="en-US" sz="3200" dirty="0"/>
          </a:p>
        </p:txBody>
      </p:sp>
      <p:pic>
        <p:nvPicPr>
          <p:cNvPr id="6" name="Picture 5" descr="Screen capture of the Workload Credit For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1781" y="942264"/>
            <a:ext cx="5388419" cy="5229936"/>
          </a:xfrm>
          <a:prstGeom prst="rect">
            <a:avLst/>
          </a:prstGeom>
        </p:spPr>
      </p:pic>
    </p:spTree>
    <p:extLst>
      <p:ext uri="{BB962C8B-B14F-4D97-AF65-F5344CB8AC3E}">
        <p14:creationId xmlns:p14="http://schemas.microsoft.com/office/powerpoint/2010/main" val="4232888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apture of a New Message in Secure Messaging showing a note at the top of the screen that reads &quot;Your message has been successfuly linked with SM Clinic: SM-DENTAL, CPRS Title: PAIN CLINIC - SECURE MESSAGING and saved into CPRS.&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915" y="457200"/>
            <a:ext cx="8732170" cy="4064542"/>
          </a:xfrm>
          <a:prstGeom prst="rect">
            <a:avLst/>
          </a:prstGeom>
        </p:spPr>
      </p:pic>
      <p:pic>
        <p:nvPicPr>
          <p:cNvPr id="5" name="Picture 4" descr="Enlarged view of the text: Your message has been successfuly linked with SM Clinic: SM-DENTAL, CPRS Title: PAIN CLINIC - SECURE MESSAGING and saved into CPRS."/>
          <p:cNvPicPr/>
          <p:nvPr/>
        </p:nvPicPr>
        <p:blipFill rotWithShape="1">
          <a:blip r:embed="rId3" cstate="print"/>
          <a:srcRect l="1227" t="16664" r="2449" b="77517"/>
          <a:stretch/>
        </p:blipFill>
        <p:spPr bwMode="auto">
          <a:xfrm>
            <a:off x="533400" y="4625009"/>
            <a:ext cx="8077200" cy="101379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24550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04800" y="15240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a:r>
              <a:rPr lang="en-GB" sz="1500" b="1" dirty="0">
                <a:latin typeface="Arial" pitchFamily="34" charset="0"/>
              </a:rPr>
              <a:t>Distribution Of Patient Contacts Over Time Among Kaiser Permanente (KP) Hawaii Members, 1999–2007. </a:t>
            </a:r>
          </a:p>
        </p:txBody>
      </p:sp>
      <p:pic>
        <p:nvPicPr>
          <p:cNvPr id="3075" name="Picture 3" descr="Bar graph showing the distribution of patient contacts over time among Kaiser-Permanente (KP) Hawaii members from 1999-2007.  The graph shows 5+ contacts (office visits) per member from 1999-2001.  In 2002, there were still 5+ contacts (office visits) but scheduled phone visits began as a contact.  This number of phone contacts increased slightly from 2003-2004.  In 2005 the number of contacts (office visits) dropped below 5, while an increase in scheduled phone visits is shown.  In 2006, office visits dropped even more, while scheduled phone contacts increased and Secure Messaging began.  In 2007, office visits dropped below 4, scheduled phone contacts increased significantly as did Secure Messaging contacts."/>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61881" y="685800"/>
            <a:ext cx="8905919"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320" y="6205612"/>
            <a:ext cx="1900800" cy="378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6080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a Report key on a keyboard."/>
          <p:cNvPicPr>
            <a:picLocks noChangeAspect="1"/>
          </p:cNvPicPr>
          <p:nvPr/>
        </p:nvPicPr>
        <p:blipFill rotWithShape="1">
          <a:blip r:embed="rId2" cstate="print">
            <a:extLst>
              <a:ext uri="{28A0092B-C50C-407E-A947-70E740481C1C}">
                <a14:useLocalDpi xmlns:a14="http://schemas.microsoft.com/office/drawing/2010/main" val="0"/>
              </a:ext>
            </a:extLst>
          </a:blip>
          <a:srcRect t="827" r="827"/>
          <a:stretch/>
        </p:blipFill>
        <p:spPr>
          <a:xfrm>
            <a:off x="0" y="0"/>
            <a:ext cx="9144000" cy="6858000"/>
          </a:xfrm>
          <a:prstGeom prst="rect">
            <a:avLst/>
          </a:prstGeom>
        </p:spPr>
      </p:pic>
      <p:graphicFrame>
        <p:nvGraphicFramePr>
          <p:cNvPr id="6" name="Content Placeholder 5" descr="List of report options."/>
          <p:cNvGraphicFramePr>
            <a:graphicFrameLocks noGrp="1"/>
          </p:cNvGraphicFramePr>
          <p:nvPr>
            <p:ph idx="1"/>
            <p:extLst>
              <p:ext uri="{D42A27DB-BD31-4B8C-83A1-F6EECF244321}">
                <p14:modId xmlns:p14="http://schemas.microsoft.com/office/powerpoint/2010/main" val="1470788546"/>
              </p:ext>
            </p:extLst>
          </p:nvPr>
        </p:nvGraphicFramePr>
        <p:xfrm>
          <a:off x="-228600" y="304800"/>
          <a:ext cx="32766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69984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chemeClr val="bg1"/>
                </a:solidFill>
              </a:rPr>
              <a:t>AAH</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a:solidFill>
                  <a:schemeClr val="bg1"/>
                </a:solidFill>
              </a:rPr>
              <a:t>Select Provider Menu Option: ^AAH   ACRP Ad Hoc Report</a:t>
            </a:r>
          </a:p>
          <a:p>
            <a:endParaRPr lang="en-US" dirty="0">
              <a:solidFill>
                <a:schemeClr val="bg1"/>
              </a:solidFill>
            </a:endParaRPr>
          </a:p>
          <a:p>
            <a:pPr marL="0" indent="0">
              <a:buNone/>
            </a:pPr>
            <a:r>
              <a:rPr lang="pt-BR" dirty="0" smtClean="0">
                <a:solidFill>
                  <a:schemeClr val="bg1"/>
                </a:solidFill>
              </a:rPr>
              <a:t>---- </a:t>
            </a:r>
            <a:r>
              <a:rPr lang="pt-BR" dirty="0">
                <a:solidFill>
                  <a:schemeClr val="bg1"/>
                </a:solidFill>
              </a:rPr>
              <a:t>A C R P   A d   H o c   R e p o r t </a:t>
            </a:r>
            <a:r>
              <a:rPr lang="pt-BR" dirty="0" smtClean="0">
                <a:solidFill>
                  <a:schemeClr val="bg1"/>
                </a:solidFill>
              </a:rPr>
              <a:t>-----------------</a:t>
            </a:r>
            <a:endParaRPr lang="pt-BR" dirty="0">
              <a:solidFill>
                <a:schemeClr val="bg1"/>
              </a:solidFill>
            </a:endParaRPr>
          </a:p>
          <a:p>
            <a:pPr marL="0" indent="0">
              <a:buNone/>
            </a:pPr>
            <a:r>
              <a:rPr lang="en-US" dirty="0" smtClean="0">
                <a:solidFill>
                  <a:schemeClr val="bg1"/>
                </a:solidFill>
              </a:rPr>
              <a:t>    </a:t>
            </a:r>
            <a:r>
              <a:rPr lang="en-US" dirty="0">
                <a:solidFill>
                  <a:schemeClr val="bg1"/>
                </a:solidFill>
              </a:rPr>
              <a:t>This report can be used to produce information from the </a:t>
            </a:r>
            <a:r>
              <a:rPr lang="en-US" dirty="0" smtClean="0">
                <a:solidFill>
                  <a:schemeClr val="bg1"/>
                </a:solidFill>
              </a:rPr>
              <a:t>ACRP databases </a:t>
            </a:r>
            <a:r>
              <a:rPr lang="en-US" dirty="0">
                <a:solidFill>
                  <a:schemeClr val="bg1"/>
                </a:solidFill>
              </a:rPr>
              <a:t>in a variety of ways.  Parameter selection </a:t>
            </a:r>
            <a:r>
              <a:rPr lang="en-US" dirty="0" smtClean="0">
                <a:solidFill>
                  <a:schemeClr val="bg1"/>
                </a:solidFill>
              </a:rPr>
              <a:t>will determine </a:t>
            </a:r>
            <a:r>
              <a:rPr lang="en-US" dirty="0">
                <a:solidFill>
                  <a:schemeClr val="bg1"/>
                </a:solidFill>
              </a:rPr>
              <a:t>how to count and screen the information.</a:t>
            </a:r>
          </a:p>
          <a:p>
            <a:endParaRPr lang="en-US" dirty="0"/>
          </a:p>
        </p:txBody>
      </p:sp>
    </p:spTree>
    <p:extLst>
      <p:ext uri="{BB962C8B-B14F-4D97-AF65-F5344CB8AC3E}">
        <p14:creationId xmlns:p14="http://schemas.microsoft.com/office/powerpoint/2010/main" val="2332708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2000" dirty="0">
                <a:solidFill>
                  <a:schemeClr val="bg1"/>
                </a:solidFill>
              </a:rPr>
              <a:t>---------------------  R E P O R T   L I M I T A T I O N S  --------------------</a:t>
            </a:r>
            <a:br>
              <a:rPr lang="pt-BR" sz="2000" dirty="0">
                <a:solidFill>
                  <a:schemeClr val="bg1"/>
                </a:solidFill>
              </a:rPr>
            </a:br>
            <a:endParaRPr lang="en-US" sz="2000" dirty="0">
              <a:solidFill>
                <a:schemeClr val="bg1"/>
              </a:solidFill>
            </a:endParaRPr>
          </a:p>
        </p:txBody>
      </p:sp>
      <p:sp>
        <p:nvSpPr>
          <p:cNvPr id="3" name="Content Placeholder 2"/>
          <p:cNvSpPr>
            <a:spLocks noGrp="1"/>
          </p:cNvSpPr>
          <p:nvPr>
            <p:ph idx="1"/>
          </p:nvPr>
        </p:nvSpPr>
        <p:spPr/>
        <p:txBody>
          <a:bodyPr>
            <a:normAutofit fontScale="77500" lnSpcReduction="20000"/>
          </a:bodyPr>
          <a:lstStyle/>
          <a:p>
            <a:pPr marL="0" indent="0">
              <a:buNone/>
            </a:pPr>
            <a:endParaRPr lang="en-US" dirty="0">
              <a:solidFill>
                <a:schemeClr val="bg1"/>
              </a:solidFill>
            </a:endParaRPr>
          </a:p>
          <a:p>
            <a:pPr marL="0" indent="0">
              <a:buNone/>
            </a:pPr>
            <a:r>
              <a:rPr lang="en-US" dirty="0">
                <a:solidFill>
                  <a:schemeClr val="bg1"/>
                </a:solidFill>
              </a:rPr>
              <a:t>                       Starting date: AUG 19,2013</a:t>
            </a:r>
          </a:p>
          <a:p>
            <a:pPr marL="0" indent="0">
              <a:buNone/>
            </a:pPr>
            <a:r>
              <a:rPr lang="en-US" dirty="0">
                <a:solidFill>
                  <a:schemeClr val="bg1"/>
                </a:solidFill>
              </a:rPr>
              <a:t>                         Ending date: SEP 18,2013</a:t>
            </a:r>
          </a:p>
          <a:p>
            <a:pPr marL="0" indent="0">
              <a:buNone/>
            </a:pPr>
            <a:endParaRPr lang="en-US" dirty="0">
              <a:solidFill>
                <a:schemeClr val="bg1"/>
              </a:solidFill>
            </a:endParaRPr>
          </a:p>
          <a:p>
            <a:pPr marL="0" indent="0">
              <a:buNone/>
            </a:pPr>
            <a:r>
              <a:rPr lang="en-US" dirty="0">
                <a:solidFill>
                  <a:schemeClr val="bg1"/>
                </a:solidFill>
              </a:rPr>
              <a:t>           Addl. limitation category: AMBULATORY PROCEDURE</a:t>
            </a:r>
          </a:p>
          <a:p>
            <a:pPr marL="0" indent="0">
              <a:buNone/>
            </a:pPr>
            <a:r>
              <a:rPr lang="en-US" dirty="0">
                <a:solidFill>
                  <a:schemeClr val="bg1"/>
                </a:solidFill>
              </a:rPr>
              <a:t>       Addl. limitation sub-category: ALL AMBULATORY </a:t>
            </a:r>
            <a:r>
              <a:rPr lang="en-US" dirty="0" smtClean="0">
                <a:solidFill>
                  <a:schemeClr val="bg1"/>
                </a:solidFill>
              </a:rPr>
              <a:t>              	PROCEDURE </a:t>
            </a:r>
            <a:r>
              <a:rPr lang="en-US" dirty="0">
                <a:solidFill>
                  <a:schemeClr val="bg1"/>
                </a:solidFill>
              </a:rPr>
              <a:t>CODES</a:t>
            </a:r>
          </a:p>
          <a:p>
            <a:pPr marL="0" indent="0">
              <a:buNone/>
            </a:pPr>
            <a:r>
              <a:rPr lang="en-US" b="1" dirty="0">
                <a:solidFill>
                  <a:schemeClr val="bg1"/>
                </a:solidFill>
              </a:rPr>
              <a:t>       </a:t>
            </a:r>
            <a:r>
              <a:rPr lang="en-US" b="1" dirty="0" smtClean="0">
                <a:solidFill>
                  <a:schemeClr val="bg1"/>
                </a:solidFill>
              </a:rPr>
              <a:t>Include </a:t>
            </a:r>
            <a:r>
              <a:rPr lang="en-US" b="1" dirty="0">
                <a:solidFill>
                  <a:schemeClr val="bg1"/>
                </a:solidFill>
              </a:rPr>
              <a:t>list: 99444 ONLINE E/M BY PHYS/QHP</a:t>
            </a:r>
          </a:p>
          <a:p>
            <a:pPr marL="0" indent="0">
              <a:buNone/>
            </a:pPr>
            <a:endParaRPr lang="en-US" dirty="0">
              <a:solidFill>
                <a:schemeClr val="bg1"/>
              </a:solidFill>
            </a:endParaRPr>
          </a:p>
          <a:p>
            <a:pPr marL="0" indent="0">
              <a:buNone/>
            </a:pPr>
            <a:r>
              <a:rPr lang="en-US" dirty="0">
                <a:solidFill>
                  <a:schemeClr val="bg1"/>
                </a:solidFill>
              </a:rPr>
              <a:t>           Addl. limitation category: PROVIDER</a:t>
            </a:r>
          </a:p>
          <a:p>
            <a:pPr marL="0" indent="0">
              <a:buNone/>
            </a:pPr>
            <a:r>
              <a:rPr lang="en-US" dirty="0">
                <a:solidFill>
                  <a:schemeClr val="bg1"/>
                </a:solidFill>
              </a:rPr>
              <a:t>       Addl. limitation sub-category: ALL PROVIDERS</a:t>
            </a:r>
          </a:p>
          <a:p>
            <a:pPr marL="0" indent="0">
              <a:buNone/>
            </a:pPr>
            <a:r>
              <a:rPr lang="en-US" b="1" dirty="0">
                <a:solidFill>
                  <a:schemeClr val="bg1"/>
                </a:solidFill>
              </a:rPr>
              <a:t>                        Include list: </a:t>
            </a:r>
            <a:r>
              <a:rPr lang="en-US" b="1" dirty="0" smtClean="0">
                <a:solidFill>
                  <a:schemeClr val="bg1"/>
                </a:solidFill>
              </a:rPr>
              <a:t>PROVIDER, ONE</a:t>
            </a:r>
            <a:endParaRPr lang="en-US" b="1" dirty="0">
              <a:solidFill>
                <a:schemeClr val="bg1"/>
              </a:solidFill>
            </a:endParaRPr>
          </a:p>
        </p:txBody>
      </p:sp>
    </p:spTree>
    <p:extLst>
      <p:ext uri="{BB962C8B-B14F-4D97-AF65-F5344CB8AC3E}">
        <p14:creationId xmlns:p14="http://schemas.microsoft.com/office/powerpoint/2010/main" val="8069099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chemeClr val="bg1"/>
                </a:solidFill>
              </a:rPr>
              <a:t>How many Secure Messaging Encounters did I have last year?</a:t>
            </a:r>
            <a:endParaRPr lang="en-US" dirty="0">
              <a:solidFill>
                <a:schemeClr val="bg1"/>
              </a:solidFill>
            </a:endParaRPr>
          </a:p>
        </p:txBody>
      </p:sp>
      <p:sp>
        <p:nvSpPr>
          <p:cNvPr id="6" name="Rectangle 5"/>
          <p:cNvSpPr/>
          <p:nvPr/>
        </p:nvSpPr>
        <p:spPr>
          <a:xfrm>
            <a:off x="0" y="2362200"/>
            <a:ext cx="8991600" cy="2031325"/>
          </a:xfrm>
          <a:prstGeom prst="rect">
            <a:avLst/>
          </a:prstGeom>
        </p:spPr>
        <p:txBody>
          <a:bodyPr wrap="square">
            <a:spAutoFit/>
          </a:bodyPr>
          <a:lstStyle/>
          <a:p>
            <a:r>
              <a:rPr lang="en-US" dirty="0">
                <a:solidFill>
                  <a:schemeClr val="bg1"/>
                </a:solidFill>
              </a:rPr>
              <a:t>For date range: SEP 19,2012 to SEP 19,2013</a:t>
            </a:r>
          </a:p>
          <a:p>
            <a:r>
              <a:rPr lang="en-US" dirty="0">
                <a:solidFill>
                  <a:schemeClr val="bg1"/>
                </a:solidFill>
              </a:rPr>
              <a:t>Date printed: SEP 19,2013@13:44                                         Page: 1</a:t>
            </a:r>
          </a:p>
          <a:p>
            <a:r>
              <a:rPr lang="en-US" dirty="0">
                <a:solidFill>
                  <a:schemeClr val="bg1"/>
                </a:solidFill>
              </a:rPr>
              <a:t>--------------------------------------------------------------------------------</a:t>
            </a:r>
          </a:p>
          <a:p>
            <a:r>
              <a:rPr lang="en-US" dirty="0">
                <a:solidFill>
                  <a:schemeClr val="bg1"/>
                </a:solidFill>
              </a:rPr>
              <a:t>   ALL PROVIDERS:                              </a:t>
            </a:r>
            <a:r>
              <a:rPr lang="en-US" dirty="0" err="1">
                <a:solidFill>
                  <a:schemeClr val="bg1"/>
                </a:solidFill>
              </a:rPr>
              <a:t>Encount</a:t>
            </a:r>
            <a:r>
              <a:rPr lang="en-US" dirty="0">
                <a:solidFill>
                  <a:schemeClr val="bg1"/>
                </a:solidFill>
              </a:rPr>
              <a:t>.    Visits   </a:t>
            </a:r>
            <a:r>
              <a:rPr lang="en-US" dirty="0" err="1">
                <a:solidFill>
                  <a:schemeClr val="bg1"/>
                </a:solidFill>
              </a:rPr>
              <a:t>Uniques</a:t>
            </a:r>
            <a:endParaRPr lang="en-US" dirty="0">
              <a:solidFill>
                <a:schemeClr val="bg1"/>
              </a:solidFill>
            </a:endParaRPr>
          </a:p>
          <a:p>
            <a:r>
              <a:rPr lang="en-US" dirty="0">
                <a:solidFill>
                  <a:schemeClr val="bg1"/>
                </a:solidFill>
              </a:rPr>
              <a:t>   ------------------------------------------  --------  --------  --------  </a:t>
            </a:r>
          </a:p>
          <a:p>
            <a:r>
              <a:rPr lang="pt-BR" dirty="0">
                <a:solidFill>
                  <a:schemeClr val="bg1"/>
                </a:solidFill>
              </a:rPr>
              <a:t>  </a:t>
            </a:r>
            <a:r>
              <a:rPr lang="pt-BR" dirty="0" smtClean="0">
                <a:solidFill>
                  <a:schemeClr val="bg1"/>
                </a:solidFill>
              </a:rPr>
              <a:t>PROVIDER, ONE 		               1         </a:t>
            </a:r>
            <a:r>
              <a:rPr lang="pt-BR" dirty="0">
                <a:solidFill>
                  <a:schemeClr val="bg1"/>
                </a:solidFill>
              </a:rPr>
              <a:t>1         1</a:t>
            </a:r>
          </a:p>
          <a:p>
            <a:r>
              <a:rPr lang="en-US" dirty="0">
                <a:solidFill>
                  <a:schemeClr val="bg1"/>
                </a:solidFill>
              </a:rPr>
              <a:t> </a:t>
            </a:r>
            <a:r>
              <a:rPr lang="en-US" dirty="0" smtClean="0">
                <a:solidFill>
                  <a:schemeClr val="bg1"/>
                </a:solidFill>
              </a:rPr>
              <a:t> REPORT </a:t>
            </a:r>
            <a:r>
              <a:rPr lang="en-US" dirty="0">
                <a:solidFill>
                  <a:schemeClr val="bg1"/>
                </a:solidFill>
              </a:rPr>
              <a:t>TOTAL:                                      1         1         1</a:t>
            </a:r>
          </a:p>
        </p:txBody>
      </p:sp>
    </p:spTree>
    <p:extLst>
      <p:ext uri="{BB962C8B-B14F-4D97-AF65-F5344CB8AC3E}">
        <p14:creationId xmlns:p14="http://schemas.microsoft.com/office/powerpoint/2010/main" val="36506753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lstStyle/>
          <a:p>
            <a:r>
              <a:rPr lang="en-US" dirty="0" smtClean="0"/>
              <a:t>Event Capture Reports</a:t>
            </a:r>
            <a:endParaRPr lang="en-US" dirty="0"/>
          </a:p>
        </p:txBody>
      </p:sp>
      <p:pic>
        <p:nvPicPr>
          <p:cNvPr id="6" name="Picture 5" descr="Screen capture of the Event Capture - Provider Summary Report screen."/>
          <p:cNvPicPr/>
          <p:nvPr/>
        </p:nvPicPr>
        <p:blipFill>
          <a:blip r:embed="rId2" cstate="print"/>
          <a:stretch>
            <a:fillRect/>
          </a:stretch>
        </p:blipFill>
        <p:spPr>
          <a:xfrm>
            <a:off x="1066800" y="1030357"/>
            <a:ext cx="7010400" cy="563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47035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DSS Unit Activity Report</a:t>
            </a:r>
            <a:endParaRPr lang="en-US" dirty="0"/>
          </a:p>
        </p:txBody>
      </p:sp>
      <p:pic>
        <p:nvPicPr>
          <p:cNvPr id="4" name="Picture 3" descr="Graphic showing selection of ECS reports. In the red square is the menu of reports. Highlighted is the DSS Unit Activity Repor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6400800" cy="2971800"/>
          </a:xfrm>
          <a:prstGeom prst="rect">
            <a:avLst/>
          </a:prstGeom>
          <a:ln>
            <a:noFill/>
          </a:ln>
          <a:effectLst>
            <a:outerShdw blurRad="292100" dist="139700" dir="2700000" algn="tl" rotWithShape="0">
              <a:srgbClr val="333333">
                <a:alpha val="65000"/>
              </a:srgbClr>
            </a:outerShdw>
          </a:effectLst>
        </p:spPr>
      </p:pic>
      <p:pic>
        <p:nvPicPr>
          <p:cNvPr id="5" name="Picture 4" descr="Graphic showing selection of ECS reports. In the red square is the menu of reports. Highlighted is the DSS Unit Activity Report."/>
          <p:cNvPicPr/>
          <p:nvPr/>
        </p:nvPicPr>
        <p:blipFill rotWithShape="1">
          <a:blip r:embed="rId2" cstate="print">
            <a:extLst>
              <a:ext uri="{28A0092B-C50C-407E-A947-70E740481C1C}">
                <a14:useLocalDpi xmlns:a14="http://schemas.microsoft.com/office/drawing/2010/main" val="0"/>
              </a:ext>
            </a:extLst>
          </a:blip>
          <a:srcRect l="1619" t="14207" r="57311" b="9204"/>
          <a:stretch/>
        </p:blipFill>
        <p:spPr bwMode="auto">
          <a:xfrm>
            <a:off x="4191000" y="2057400"/>
            <a:ext cx="4114800" cy="4495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2976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304800" y="1600200"/>
            <a:ext cx="8534400" cy="4876800"/>
          </a:xfrm>
        </p:spPr>
        <p:txBody>
          <a:bodyPr>
            <a:normAutofit/>
          </a:bodyPr>
          <a:lstStyle/>
          <a:p>
            <a:pPr marL="0" indent="0">
              <a:buNone/>
            </a:pPr>
            <a:r>
              <a:rPr lang="en-US" sz="4000" dirty="0"/>
              <a:t>Do you use Event Capture?</a:t>
            </a:r>
          </a:p>
          <a:p>
            <a:pPr marL="971550" lvl="1" indent="-514350">
              <a:buFont typeface="+mj-lt"/>
              <a:buAutoNum type="alphaUcPeriod"/>
            </a:pPr>
            <a:r>
              <a:rPr lang="en-US" sz="3200" dirty="0"/>
              <a:t>Yes</a:t>
            </a:r>
          </a:p>
          <a:p>
            <a:pPr marL="971550" lvl="1" indent="-514350">
              <a:buFont typeface="+mj-lt"/>
              <a:buAutoNum type="alphaUcPeriod"/>
            </a:pPr>
            <a:r>
              <a:rPr lang="en-US" sz="3200" dirty="0"/>
              <a:t>No</a:t>
            </a:r>
          </a:p>
          <a:p>
            <a:pPr marL="971550" lvl="1" indent="-514350">
              <a:buFont typeface="+mj-lt"/>
              <a:buAutoNum type="alphaUcPeriod"/>
            </a:pPr>
            <a:r>
              <a:rPr lang="en-US" sz="3200" dirty="0"/>
              <a:t>What’s Event Capture?</a:t>
            </a:r>
          </a:p>
        </p:txBody>
      </p:sp>
    </p:spTree>
    <p:extLst>
      <p:ext uri="{BB962C8B-B14F-4D97-AF65-F5344CB8AC3E}">
        <p14:creationId xmlns:p14="http://schemas.microsoft.com/office/powerpoint/2010/main" val="31870653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DSS Unit Activity Report</a:t>
            </a:r>
            <a:endParaRPr lang="en-US" dirty="0"/>
          </a:p>
        </p:txBody>
      </p:sp>
      <p:pic>
        <p:nvPicPr>
          <p:cNvPr id="4" name="Picture 3" descr="Highlighted in the ECS graphic is the DSS Unit Activity Report, showing how to define a date range. The From Date and Through date fields are highlighted by a red rectangle around the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38567"/>
            <a:ext cx="6477000" cy="4476433"/>
          </a:xfrm>
          <a:prstGeom prst="rect">
            <a:avLst/>
          </a:prstGeom>
          <a:ln>
            <a:noFill/>
          </a:ln>
          <a:effectLst>
            <a:outerShdw blurRad="292100" dist="139700" dir="2700000" algn="tl" rotWithShape="0">
              <a:srgbClr val="333333">
                <a:alpha val="65000"/>
              </a:srgbClr>
            </a:outerShdw>
          </a:effectLst>
        </p:spPr>
      </p:pic>
      <p:grpSp>
        <p:nvGrpSpPr>
          <p:cNvPr id="2" name="Group 1" descr="Callout box highlighting the date range fields on the Event Capture - DSS Unit Activity Report screen."/>
          <p:cNvGrpSpPr/>
          <p:nvPr/>
        </p:nvGrpSpPr>
        <p:grpSpPr>
          <a:xfrm>
            <a:off x="4076700" y="2743200"/>
            <a:ext cx="4838700" cy="1365721"/>
            <a:chOff x="4076700" y="2800922"/>
            <a:chExt cx="4838700" cy="1536599"/>
          </a:xfrm>
        </p:grpSpPr>
        <p:sp>
          <p:nvSpPr>
            <p:cNvPr id="3" name="Rectangular Callout 2"/>
            <p:cNvSpPr/>
            <p:nvPr/>
          </p:nvSpPr>
          <p:spPr>
            <a:xfrm>
              <a:off x="4076700" y="2800922"/>
              <a:ext cx="4838700" cy="1536599"/>
            </a:xfrm>
            <a:prstGeom prst="wedgeRectCallout">
              <a:avLst>
                <a:gd name="adj1" fmla="val -18422"/>
                <a:gd name="adj2" fmla="val -73932"/>
              </a:avLst>
            </a:prstGeom>
            <a:solidFill>
              <a:schemeClr val="accent1">
                <a:alpha val="52000"/>
              </a:schemeClr>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ighlighted in the ECS graphic is the DSS Unit Activity Report, showing how to define a date range. The From Date and Through date fields are highlighted by a red rectangle around them."/>
            <p:cNvPicPr/>
            <p:nvPr/>
          </p:nvPicPr>
          <p:blipFill rotWithShape="1">
            <a:blip r:embed="rId2" cstate="print">
              <a:extLst>
                <a:ext uri="{28A0092B-C50C-407E-A947-70E740481C1C}">
                  <a14:useLocalDpi xmlns:a14="http://schemas.microsoft.com/office/drawing/2010/main" val="0"/>
                </a:ext>
              </a:extLst>
            </a:blip>
            <a:srcRect l="41176" t="14910" r="2622" b="69607"/>
            <a:stretch/>
          </p:blipFill>
          <p:spPr bwMode="auto">
            <a:xfrm>
              <a:off x="4114800" y="2819400"/>
              <a:ext cx="4716716" cy="14478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171866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762000"/>
          </a:xfrm>
        </p:spPr>
        <p:txBody>
          <a:bodyPr>
            <a:normAutofit/>
          </a:bodyPr>
          <a:lstStyle/>
          <a:p>
            <a:r>
              <a:rPr lang="en-US" dirty="0" smtClean="0"/>
              <a:t>DSS Unit Activity Report</a:t>
            </a:r>
            <a:endParaRPr lang="en-US" dirty="0"/>
          </a:p>
        </p:txBody>
      </p:sp>
      <p:pic>
        <p:nvPicPr>
          <p:cNvPr id="4" name="Picture 3" descr="Highlighted in the ECS graphic is the DSS Unit Activity Report, showing how to select the location. The Location field is highlighted by a red rectangle around them. Click the down arrow next to the field then click on the desired locatio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017" y="838200"/>
            <a:ext cx="6447183" cy="4038600"/>
          </a:xfrm>
          <a:prstGeom prst="rect">
            <a:avLst/>
          </a:prstGeom>
          <a:ln>
            <a:noFill/>
          </a:ln>
          <a:effectLst>
            <a:outerShdw blurRad="292100" dist="139700" dir="2700000" algn="tl" rotWithShape="0">
              <a:srgbClr val="333333">
                <a:alpha val="65000"/>
              </a:srgbClr>
            </a:outerShdw>
          </a:effectLst>
        </p:spPr>
      </p:pic>
      <p:pic>
        <p:nvPicPr>
          <p:cNvPr id="7" name="Picture 6" descr="Highlighted in the ECS graphic is the DSS Unit Activity Report, showing how to select the desired DSS Unit.  The field is highlighted by a red rectangle around it.  Click the down arrow next to the field then click on the desired unit."/>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5000" y="2879725"/>
            <a:ext cx="6924979" cy="3902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8962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DSS Unit Activity Report</a:t>
            </a:r>
            <a:endParaRPr lang="en-US" dirty="0"/>
          </a:p>
        </p:txBody>
      </p:sp>
      <p:grpSp>
        <p:nvGrpSpPr>
          <p:cNvPr id="8" name="Group 7" descr="Screen capture of the Event Capture - DSS Unit Activity Report screen with a highlight box around the Sort Method field."/>
          <p:cNvGrpSpPr/>
          <p:nvPr/>
        </p:nvGrpSpPr>
        <p:grpSpPr>
          <a:xfrm>
            <a:off x="304800" y="1143000"/>
            <a:ext cx="8534400" cy="4800600"/>
            <a:chOff x="304800" y="1066800"/>
            <a:chExt cx="8534400" cy="4800600"/>
          </a:xfrm>
        </p:grpSpPr>
        <p:pic>
          <p:nvPicPr>
            <p:cNvPr id="4" name="Picture 3" descr="Highlighted in the ECS graphic is the DSS Unit Activity Report, showing how to select the desired sort method, by patient, by provider, or by SSN.  The field is highlighted by a red rectangle around it.  Click the radio button next to the desired sort metho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66800"/>
              <a:ext cx="8534400" cy="4800600"/>
            </a:xfrm>
            <a:prstGeom prst="rect">
              <a:avLst/>
            </a:prstGeom>
            <a:ln>
              <a:noFill/>
            </a:ln>
            <a:effectLst>
              <a:outerShdw blurRad="292100" dist="139700" dir="2700000" algn="tl" rotWithShape="0">
                <a:srgbClr val="333333">
                  <a:alpha val="65000"/>
                </a:srgbClr>
              </a:outerShdw>
            </a:effectLst>
          </p:spPr>
        </p:pic>
        <p:sp>
          <p:nvSpPr>
            <p:cNvPr id="3" name="Rectangle 2" descr="Screen capture of the Event Capture - DSS Unit Activity Report screen with a highlight box around the Sort Method field."/>
            <p:cNvSpPr/>
            <p:nvPr/>
          </p:nvSpPr>
          <p:spPr>
            <a:xfrm>
              <a:off x="304800" y="1066800"/>
              <a:ext cx="8534400" cy="48006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descr="Callout box showing how to select the desired sort method, by patient, by provider, or by SSN.  The field is highlighted by a red rectangle around it.  Click the radio button next to the desired sort method."/>
          <p:cNvGrpSpPr/>
          <p:nvPr/>
        </p:nvGrpSpPr>
        <p:grpSpPr>
          <a:xfrm>
            <a:off x="3962400" y="4038600"/>
            <a:ext cx="3581400" cy="1600200"/>
            <a:chOff x="3962400" y="3657600"/>
            <a:chExt cx="3581400" cy="1600200"/>
          </a:xfrm>
        </p:grpSpPr>
        <p:sp>
          <p:nvSpPr>
            <p:cNvPr id="7" name="Rectangular Callout 6"/>
            <p:cNvSpPr/>
            <p:nvPr/>
          </p:nvSpPr>
          <p:spPr>
            <a:xfrm>
              <a:off x="3962400" y="3657600"/>
              <a:ext cx="3581400" cy="1600200"/>
            </a:xfrm>
            <a:prstGeom prst="wedgeRectCallout">
              <a:avLst>
                <a:gd name="adj1" fmla="val 25791"/>
                <a:gd name="adj2" fmla="val -57997"/>
              </a:avLst>
            </a:prstGeom>
            <a:solidFill>
              <a:schemeClr val="accent1">
                <a:alpha val="52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ighlighted in the ECS graphic is the DSS Unit Activity Report, showing how to select the desired sort method, by patient, by provider, or by SSN.  The field is highlighted by a red rectangle around it.  Click the radio button next to the desired sort method."/>
            <p:cNvPicPr/>
            <p:nvPr/>
          </p:nvPicPr>
          <p:blipFill rotWithShape="1">
            <a:blip r:embed="rId2" cstate="print">
              <a:extLst>
                <a:ext uri="{28A0092B-C50C-407E-A947-70E740481C1C}">
                  <a14:useLocalDpi xmlns:a14="http://schemas.microsoft.com/office/drawing/2010/main" val="0"/>
                </a:ext>
              </a:extLst>
            </a:blip>
            <a:srcRect l="70290" t="39703" r="3487" b="43399"/>
            <a:stretch/>
          </p:blipFill>
          <p:spPr bwMode="auto">
            <a:xfrm>
              <a:off x="4038600" y="3733800"/>
              <a:ext cx="3429000" cy="14478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5580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Table of contacts.  Column one lists the Measure, column two lists the Performance Numerator, column three lists the Performance Denominator, and column four lists the % of Population."/>
          <p:cNvGraphicFramePr>
            <a:graphicFrameLocks noGrp="1"/>
          </p:cNvGraphicFramePr>
          <p:nvPr>
            <p:extLst>
              <p:ext uri="{D42A27DB-BD31-4B8C-83A1-F6EECF244321}">
                <p14:modId xmlns:p14="http://schemas.microsoft.com/office/powerpoint/2010/main" val="3654014356"/>
              </p:ext>
            </p:extLst>
          </p:nvPr>
        </p:nvGraphicFramePr>
        <p:xfrm>
          <a:off x="304800" y="304800"/>
          <a:ext cx="8534400" cy="6248402"/>
        </p:xfrm>
        <a:graphic>
          <a:graphicData uri="http://schemas.openxmlformats.org/drawingml/2006/table">
            <a:tbl>
              <a:tblPr/>
              <a:tblGrid>
                <a:gridCol w="3810000"/>
                <a:gridCol w="1524000"/>
                <a:gridCol w="1882042"/>
                <a:gridCol w="1318358"/>
              </a:tblGrid>
              <a:tr h="1028994">
                <a:tc>
                  <a:txBody>
                    <a:bodyPr/>
                    <a:lstStyle/>
                    <a:p>
                      <a:pPr algn="l" rtl="0" fontAlgn="t"/>
                      <a:r>
                        <a:rPr lang="en-US" sz="2000" b="0" i="0" u="none" strike="noStrike" dirty="0">
                          <a:solidFill>
                            <a:srgbClr val="FFFFFF"/>
                          </a:solidFill>
                          <a:effectLst/>
                          <a:latin typeface="Arial"/>
                        </a:rPr>
                        <a:t>Measure</a:t>
                      </a:r>
                    </a:p>
                  </a:txBody>
                  <a:tcPr marL="9525" marR="9525" marT="9525" marB="0">
                    <a:lnL>
                      <a:noFill/>
                    </a:lnL>
                    <a:lnR>
                      <a:noFill/>
                    </a:lnR>
                    <a:lnT>
                      <a:noFill/>
                    </a:lnT>
                    <a:lnB w="6350" cap="flat" cmpd="sng" algn="ctr">
                      <a:solidFill>
                        <a:srgbClr val="D3D3D3"/>
                      </a:solidFill>
                      <a:prstDash val="solid"/>
                      <a:round/>
                      <a:headEnd type="none" w="med" len="med"/>
                      <a:tailEnd type="none" w="med" len="med"/>
                    </a:lnB>
                    <a:solidFill>
                      <a:srgbClr val="191970"/>
                    </a:solidFill>
                  </a:tcPr>
                </a:tc>
                <a:tc>
                  <a:txBody>
                    <a:bodyPr/>
                    <a:lstStyle/>
                    <a:p>
                      <a:pPr algn="r" rtl="0" fontAlgn="t"/>
                      <a:r>
                        <a:rPr lang="en-US" sz="2000" b="0" i="0" u="none" strike="noStrike" dirty="0">
                          <a:solidFill>
                            <a:srgbClr val="FFFFFF"/>
                          </a:solidFill>
                          <a:effectLst/>
                          <a:latin typeface="Arial"/>
                        </a:rPr>
                        <a:t>Performance</a:t>
                      </a:r>
                      <a:br>
                        <a:rPr lang="en-US" sz="2000" b="0" i="0" u="none" strike="noStrike" dirty="0">
                          <a:solidFill>
                            <a:srgbClr val="FFFFFF"/>
                          </a:solidFill>
                          <a:effectLst/>
                          <a:latin typeface="Arial"/>
                        </a:rPr>
                      </a:br>
                      <a:r>
                        <a:rPr lang="en-US" sz="2000" b="0" i="0" u="none" strike="noStrike" dirty="0">
                          <a:solidFill>
                            <a:srgbClr val="FFFFFF"/>
                          </a:solidFill>
                          <a:effectLst/>
                          <a:latin typeface="Arial"/>
                        </a:rPr>
                        <a:t>Numerator</a:t>
                      </a:r>
                    </a:p>
                  </a:txBody>
                  <a:tcPr marL="9525" marR="9525" marT="9525" marB="0">
                    <a:lnL>
                      <a:noFill/>
                    </a:lnL>
                    <a:lnR>
                      <a:noFill/>
                    </a:lnR>
                    <a:lnT>
                      <a:noFill/>
                    </a:lnT>
                    <a:lnB w="6350" cap="flat" cmpd="sng" algn="ctr">
                      <a:solidFill>
                        <a:srgbClr val="D3D3D3"/>
                      </a:solidFill>
                      <a:prstDash val="solid"/>
                      <a:round/>
                      <a:headEnd type="none" w="med" len="med"/>
                      <a:tailEnd type="none" w="med" len="med"/>
                    </a:lnB>
                    <a:solidFill>
                      <a:srgbClr val="191970"/>
                    </a:solidFill>
                  </a:tcPr>
                </a:tc>
                <a:tc>
                  <a:txBody>
                    <a:bodyPr/>
                    <a:lstStyle/>
                    <a:p>
                      <a:pPr algn="r" rtl="0" fontAlgn="t"/>
                      <a:r>
                        <a:rPr lang="en-US" sz="2000" b="0" i="0" u="none" strike="noStrike" dirty="0">
                          <a:solidFill>
                            <a:srgbClr val="FFFFFF"/>
                          </a:solidFill>
                          <a:effectLst/>
                          <a:latin typeface="Arial"/>
                        </a:rPr>
                        <a:t>Performance </a:t>
                      </a:r>
                      <a:br>
                        <a:rPr lang="en-US" sz="2000" b="0" i="0" u="none" strike="noStrike" dirty="0">
                          <a:solidFill>
                            <a:srgbClr val="FFFFFF"/>
                          </a:solidFill>
                          <a:effectLst/>
                          <a:latin typeface="Arial"/>
                        </a:rPr>
                      </a:br>
                      <a:r>
                        <a:rPr lang="en-US" sz="2000" b="0" i="0" u="none" strike="noStrike" dirty="0">
                          <a:solidFill>
                            <a:srgbClr val="FFFFFF"/>
                          </a:solidFill>
                          <a:effectLst/>
                          <a:latin typeface="Arial"/>
                        </a:rPr>
                        <a:t>Denominator</a:t>
                      </a:r>
                    </a:p>
                  </a:txBody>
                  <a:tcPr marL="9525" marR="9525" marT="9525" marB="0">
                    <a:lnL>
                      <a:noFill/>
                    </a:lnL>
                    <a:lnR>
                      <a:noFill/>
                    </a:lnR>
                    <a:lnT>
                      <a:noFill/>
                    </a:lnT>
                    <a:lnB w="6350" cap="flat" cmpd="sng" algn="ctr">
                      <a:solidFill>
                        <a:srgbClr val="D3D3D3"/>
                      </a:solidFill>
                      <a:prstDash val="solid"/>
                      <a:round/>
                      <a:headEnd type="none" w="med" len="med"/>
                      <a:tailEnd type="none" w="med" len="med"/>
                    </a:lnB>
                    <a:solidFill>
                      <a:srgbClr val="191970"/>
                    </a:solidFill>
                  </a:tcPr>
                </a:tc>
                <a:tc>
                  <a:txBody>
                    <a:bodyPr/>
                    <a:lstStyle/>
                    <a:p>
                      <a:pPr algn="r" rtl="0" fontAlgn="t"/>
                      <a:r>
                        <a:rPr lang="en-US" sz="2000" b="0" i="0" u="none" strike="noStrike" dirty="0">
                          <a:solidFill>
                            <a:srgbClr val="FFFFFF"/>
                          </a:solidFill>
                          <a:effectLst/>
                          <a:latin typeface="Arial"/>
                        </a:rPr>
                        <a:t>% of Population</a:t>
                      </a:r>
                    </a:p>
                  </a:txBody>
                  <a:tcPr marL="9525" marR="9525" marT="9525" marB="0">
                    <a:lnL>
                      <a:noFill/>
                    </a:lnL>
                    <a:lnR>
                      <a:noFill/>
                    </a:lnR>
                    <a:lnT>
                      <a:noFill/>
                    </a:lnT>
                    <a:lnB w="6350" cap="flat" cmpd="sng" algn="ctr">
                      <a:solidFill>
                        <a:srgbClr val="D3D3D3"/>
                      </a:solidFill>
                      <a:prstDash val="solid"/>
                      <a:round/>
                      <a:headEnd type="none" w="med" len="med"/>
                      <a:tailEnd type="none" w="med" len="med"/>
                    </a:lnB>
                    <a:solidFill>
                      <a:srgbClr val="191970"/>
                    </a:solidFill>
                  </a:tcPr>
                </a:tc>
              </a:tr>
              <a:tr h="1019437">
                <a:tc>
                  <a:txBody>
                    <a:bodyPr/>
                    <a:lstStyle/>
                    <a:p>
                      <a:pPr algn="l" rtl="0" fontAlgn="t"/>
                      <a:r>
                        <a:rPr lang="en-US" sz="2000" b="0" i="0" u="none" strike="noStrike">
                          <a:solidFill>
                            <a:srgbClr val="191970"/>
                          </a:solidFill>
                          <a:effectLst/>
                          <a:latin typeface="Arial"/>
                        </a:rPr>
                        <a:t>Virtual Care Modality (Across All Programs, Vrtl1)</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BECEE4"/>
                    </a:solidFill>
                  </a:tcPr>
                </a:tc>
                <a:tc>
                  <a:txBody>
                    <a:bodyPr/>
                    <a:lstStyle/>
                    <a:p>
                      <a:pPr algn="r" rtl="0" fontAlgn="t"/>
                      <a:r>
                        <a:rPr lang="en-US" sz="2000" b="0" i="0" u="none" strike="noStrike">
                          <a:solidFill>
                            <a:srgbClr val="191970"/>
                          </a:solidFill>
                          <a:effectLst/>
                          <a:latin typeface="Arial"/>
                        </a:rPr>
                        <a:t>1,351,382</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BECEE4"/>
                    </a:solidFill>
                  </a:tcPr>
                </a:tc>
                <a:tc>
                  <a:txBody>
                    <a:bodyPr/>
                    <a:lstStyle/>
                    <a:p>
                      <a:pPr algn="r" rtl="0" fontAlgn="t"/>
                      <a:r>
                        <a:rPr lang="en-US" sz="2000" b="0" i="0" u="none" strike="noStrike">
                          <a:solidFill>
                            <a:srgbClr val="19197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BECEE4"/>
                    </a:solidFill>
                  </a:tcPr>
                </a:tc>
                <a:tc>
                  <a:txBody>
                    <a:bodyPr/>
                    <a:lstStyle/>
                    <a:p>
                      <a:pPr algn="r" rtl="0" fontAlgn="t"/>
                      <a:r>
                        <a:rPr lang="en-US" sz="2000" b="0" i="0" u="none" strike="noStrike" dirty="0">
                          <a:solidFill>
                            <a:srgbClr val="191970"/>
                          </a:solidFill>
                          <a:effectLst/>
                          <a:latin typeface="Arial"/>
                        </a:rPr>
                        <a:t>24.40 %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BECEE4"/>
                    </a:solidFill>
                  </a:tcPr>
                </a:tc>
              </a:tr>
              <a:tr h="530089">
                <a:tc>
                  <a:txBody>
                    <a:bodyPr/>
                    <a:lstStyle/>
                    <a:p>
                      <a:pPr algn="l" rtl="0" fontAlgn="t"/>
                      <a:r>
                        <a:rPr lang="en-US" sz="2000" b="0" i="0" u="none" strike="noStrike">
                          <a:solidFill>
                            <a:srgbClr val="191970"/>
                          </a:solidFill>
                          <a:effectLst/>
                          <a:latin typeface="Arial"/>
                        </a:rPr>
                        <a:t>Telehealth Use (Tele1)</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r" rtl="0" fontAlgn="t"/>
                      <a:r>
                        <a:rPr lang="en-US" sz="2000" b="0" i="0" u="none" strike="noStrike">
                          <a:solidFill>
                            <a:srgbClr val="191970"/>
                          </a:solidFill>
                          <a:effectLst/>
                          <a:latin typeface="Arial"/>
                        </a:rPr>
                        <a:t>551,185</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9.95 %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530089">
                <a:tc>
                  <a:txBody>
                    <a:bodyPr/>
                    <a:lstStyle/>
                    <a:p>
                      <a:pPr algn="l" rtl="0" fontAlgn="t"/>
                      <a:r>
                        <a:rPr lang="en-US" sz="2000" b="0" i="0" u="none" strike="noStrike" dirty="0">
                          <a:solidFill>
                            <a:srgbClr val="191970"/>
                          </a:solidFill>
                          <a:effectLst/>
                          <a:latin typeface="Arial"/>
                        </a:rPr>
                        <a:t>Home </a:t>
                      </a:r>
                      <a:r>
                        <a:rPr lang="en-US" sz="2000" b="0" i="0" u="none" strike="noStrike" dirty="0" err="1">
                          <a:solidFill>
                            <a:srgbClr val="191970"/>
                          </a:solidFill>
                          <a:effectLst/>
                          <a:latin typeface="Arial"/>
                        </a:rPr>
                        <a:t>Telehealth</a:t>
                      </a:r>
                      <a:r>
                        <a:rPr lang="en-US" sz="2000" b="0" i="0" u="none" strike="noStrike" dirty="0">
                          <a:solidFill>
                            <a:srgbClr val="191970"/>
                          </a:solidFill>
                          <a:effectLst/>
                          <a:latin typeface="Arial"/>
                        </a:rPr>
                        <a:t> (Tele2)</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r" rtl="0" fontAlgn="t"/>
                      <a:r>
                        <a:rPr lang="en-US" sz="2000" b="0" i="0" u="none" strike="noStrike">
                          <a:solidFill>
                            <a:srgbClr val="191970"/>
                          </a:solidFill>
                          <a:effectLst/>
                          <a:latin typeface="Arial"/>
                        </a:rPr>
                        <a:t>135,364</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2.44 %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530089">
                <a:tc>
                  <a:txBody>
                    <a:bodyPr/>
                    <a:lstStyle/>
                    <a:p>
                      <a:pPr algn="l" rtl="0" fontAlgn="t"/>
                      <a:r>
                        <a:rPr lang="en-US" sz="2000" b="0" i="0" u="none" strike="noStrike">
                          <a:solidFill>
                            <a:srgbClr val="191970"/>
                          </a:solidFill>
                          <a:effectLst/>
                          <a:latin typeface="Arial"/>
                        </a:rPr>
                        <a:t>Clinical Video Telehealth (Tele3)</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r" rtl="0" fontAlgn="t"/>
                      <a:r>
                        <a:rPr lang="en-US" sz="2000" b="0" i="0" u="none" strike="noStrike">
                          <a:solidFill>
                            <a:srgbClr val="191970"/>
                          </a:solidFill>
                          <a:effectLst/>
                          <a:latin typeface="Arial"/>
                        </a:rPr>
                        <a:t>185,790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3.35 %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1019437">
                <a:tc>
                  <a:txBody>
                    <a:bodyPr/>
                    <a:lstStyle/>
                    <a:p>
                      <a:pPr algn="l" rtl="0" fontAlgn="t"/>
                      <a:r>
                        <a:rPr lang="en-US" sz="2000" b="0" i="0" u="none" strike="noStrike" dirty="0">
                          <a:solidFill>
                            <a:srgbClr val="191970"/>
                          </a:solidFill>
                          <a:effectLst/>
                          <a:latin typeface="Arial"/>
                        </a:rPr>
                        <a:t>Store and Forward </a:t>
                      </a:r>
                      <a:r>
                        <a:rPr lang="en-US" sz="2000" b="0" i="0" u="none" strike="noStrike" dirty="0" err="1">
                          <a:solidFill>
                            <a:srgbClr val="191970"/>
                          </a:solidFill>
                          <a:effectLst/>
                          <a:latin typeface="Arial"/>
                        </a:rPr>
                        <a:t>Telehealth</a:t>
                      </a:r>
                      <a:r>
                        <a:rPr lang="en-US" sz="2000" b="0" i="0" u="none" strike="noStrike" dirty="0">
                          <a:solidFill>
                            <a:srgbClr val="191970"/>
                          </a:solidFill>
                          <a:effectLst/>
                          <a:latin typeface="Arial"/>
                        </a:rPr>
                        <a:t> (Tele4)</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r" rtl="0" fontAlgn="t"/>
                      <a:r>
                        <a:rPr lang="en-US" sz="2000" b="0" i="0" u="none" strike="noStrike">
                          <a:solidFill>
                            <a:srgbClr val="191970"/>
                          </a:solidFill>
                          <a:effectLst/>
                          <a:latin typeface="Arial"/>
                        </a:rPr>
                        <a:t>271,781</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dirty="0">
                          <a:solidFill>
                            <a:srgbClr val="191970"/>
                          </a:solidFill>
                          <a:effectLst/>
                          <a:latin typeface="Arial"/>
                        </a:rPr>
                        <a:t>4.91 %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530089">
                <a:tc>
                  <a:txBody>
                    <a:bodyPr/>
                    <a:lstStyle/>
                    <a:p>
                      <a:pPr algn="l" rtl="0" fontAlgn="t"/>
                      <a:r>
                        <a:rPr lang="en-US" sz="2000" b="1" i="0" u="none" strike="noStrike" dirty="0">
                          <a:solidFill>
                            <a:srgbClr val="C00000"/>
                          </a:solidFill>
                          <a:effectLst/>
                          <a:latin typeface="Arial"/>
                        </a:rPr>
                        <a:t>Secure Messaging (SM10)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r" rtl="0" fontAlgn="t"/>
                      <a:r>
                        <a:rPr lang="en-US" sz="2000" b="1" i="0" u="none" strike="noStrike">
                          <a:solidFill>
                            <a:srgbClr val="C00000"/>
                          </a:solidFill>
                          <a:effectLst/>
                          <a:latin typeface="Arial"/>
                        </a:rPr>
                        <a:t>755,580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1" i="0" u="none" strike="noStrike">
                          <a:solidFill>
                            <a:srgbClr val="C0000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1" i="0" u="none" strike="noStrike" dirty="0">
                          <a:solidFill>
                            <a:srgbClr val="C00000"/>
                          </a:solidFill>
                          <a:effectLst/>
                          <a:latin typeface="Arial"/>
                        </a:rPr>
                        <a:t>13.64 %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530089">
                <a:tc>
                  <a:txBody>
                    <a:bodyPr/>
                    <a:lstStyle/>
                    <a:p>
                      <a:pPr algn="l" rtl="0" fontAlgn="t"/>
                      <a:r>
                        <a:rPr lang="en-US" sz="2000" b="0" i="0" u="sng" strike="noStrike">
                          <a:solidFill>
                            <a:srgbClr val="0000FF"/>
                          </a:solidFill>
                          <a:effectLst/>
                          <a:latin typeface="Arial"/>
                          <a:hlinkClick r:id="rId2"/>
                        </a:rPr>
                        <a:t>eConsult (SC10)</a:t>
                      </a:r>
                      <a:endParaRPr lang="en-US" sz="2000" b="0" i="0" u="sng" strike="noStrike">
                        <a:solidFill>
                          <a:srgbClr val="0000FF"/>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r" rtl="0" fontAlgn="t"/>
                      <a:r>
                        <a:rPr lang="en-US" sz="2000" b="0" i="0" u="none" strike="noStrike">
                          <a:solidFill>
                            <a:srgbClr val="191970"/>
                          </a:solidFill>
                          <a:effectLst/>
                          <a:latin typeface="Arial"/>
                        </a:rPr>
                        <a:t>234,711</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4.24 %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530089">
                <a:tc>
                  <a:txBody>
                    <a:bodyPr/>
                    <a:lstStyle/>
                    <a:p>
                      <a:pPr algn="l" rtl="0" fontAlgn="t"/>
                      <a:r>
                        <a:rPr lang="en-US" sz="2000" b="0" i="0" u="none" strike="noStrike">
                          <a:solidFill>
                            <a:srgbClr val="191970"/>
                          </a:solidFill>
                          <a:effectLst/>
                          <a:latin typeface="Arial"/>
                        </a:rPr>
                        <a:t>SCAN ECHO (SC20)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r" rtl="0" fontAlgn="t"/>
                      <a:r>
                        <a:rPr lang="en-US" sz="2000" b="0" i="0" u="none" strike="noStrike">
                          <a:solidFill>
                            <a:srgbClr val="191970"/>
                          </a:solidFill>
                          <a:effectLst/>
                          <a:latin typeface="Arial"/>
                        </a:rPr>
                        <a:t>1,116</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a:solidFill>
                            <a:srgbClr val="191970"/>
                          </a:solidFill>
                          <a:effectLst/>
                          <a:latin typeface="Arial"/>
                        </a:rPr>
                        <a:t>5,538,018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r" rtl="0" fontAlgn="t"/>
                      <a:r>
                        <a:rPr lang="en-US" sz="2000" b="0" i="0" u="none" strike="noStrike" dirty="0">
                          <a:solidFill>
                            <a:srgbClr val="191970"/>
                          </a:solidFill>
                          <a:effectLst/>
                          <a:latin typeface="Arial"/>
                        </a:rPr>
                        <a:t>0.02 %</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8987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DSS Unit Activity Report</a:t>
            </a:r>
            <a:endParaRPr lang="en-US" dirty="0"/>
          </a:p>
        </p:txBody>
      </p:sp>
      <p:grpSp>
        <p:nvGrpSpPr>
          <p:cNvPr id="2" name="Group 1" descr="Screen capture of the Event Capture - DSS Unit Activity Report screen with a highlight box around Export, Preview and Print buttons."/>
          <p:cNvGrpSpPr/>
          <p:nvPr/>
        </p:nvGrpSpPr>
        <p:grpSpPr>
          <a:xfrm>
            <a:off x="304800" y="1143000"/>
            <a:ext cx="8534400" cy="4800600"/>
            <a:chOff x="304800" y="821635"/>
            <a:chExt cx="8534400" cy="4800600"/>
          </a:xfrm>
        </p:grpSpPr>
        <p:pic>
          <p:nvPicPr>
            <p:cNvPr id="4" name="Picture 3" descr="Highlighted in the ECS graphic is the DSS Unit Activity Report.&#10;Select the Print button to print a copy of the report. &#10;&#10;To Preview the report before it prints, click the Preview button. After viewing the output on screen, you can return to select the Print button. &#10;Click the Export button to export the report to Excel.&#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21635"/>
              <a:ext cx="8534400" cy="480060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304800" y="821635"/>
              <a:ext cx="8534400" cy="48006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descr="Highlighted in the ECS graphic is the DSS Unit Activity Report.&#10;Select the Print button to print a copy of the report. &#10;&#10;To Preview the report before it prints, click the Preview button. After viewing the output on screen, you can return to select the Print button. &#10;Click the Export button to export the report to Excel."/>
          <p:cNvGrpSpPr/>
          <p:nvPr/>
        </p:nvGrpSpPr>
        <p:grpSpPr>
          <a:xfrm>
            <a:off x="3429000" y="3824908"/>
            <a:ext cx="4495800" cy="1204292"/>
            <a:chOff x="3429000" y="3520108"/>
            <a:chExt cx="4495800" cy="1204292"/>
          </a:xfrm>
        </p:grpSpPr>
        <p:sp>
          <p:nvSpPr>
            <p:cNvPr id="3" name="Rectangular Callout 2"/>
            <p:cNvSpPr/>
            <p:nvPr/>
          </p:nvSpPr>
          <p:spPr>
            <a:xfrm>
              <a:off x="3429000" y="3520108"/>
              <a:ext cx="4495800" cy="1204292"/>
            </a:xfrm>
            <a:prstGeom prst="wedgeRectCallout">
              <a:avLst>
                <a:gd name="adj1" fmla="val -20391"/>
                <a:gd name="adj2" fmla="val 72404"/>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ighlighted in the ECS graphic is the DSS Unit Activity Report.&#10;Select the Print button to print a copy of the report. &#10;&#10;To Preview the report before it prints, click the Preview button. After viewing the output on screen, you can return to select the Print button. &#10;Click the Export button to export the report to Excel.&#10;"/>
            <p:cNvPicPr/>
            <p:nvPr/>
          </p:nvPicPr>
          <p:blipFill rotWithShape="1">
            <a:blip r:embed="rId2" cstate="print">
              <a:extLst>
                <a:ext uri="{28A0092B-C50C-407E-A947-70E740481C1C}">
                  <a14:useLocalDpi xmlns:a14="http://schemas.microsoft.com/office/drawing/2010/main" val="0"/>
                </a:ext>
              </a:extLst>
            </a:blip>
            <a:srcRect l="40303" t="87294" r="23062" b="3029"/>
            <a:stretch/>
          </p:blipFill>
          <p:spPr bwMode="auto">
            <a:xfrm>
              <a:off x="3458817" y="3581400"/>
              <a:ext cx="4399722" cy="109661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5228379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Event Capture Report</a:t>
            </a:r>
            <a:endParaRPr lang="en-US" dirty="0"/>
          </a:p>
        </p:txBody>
      </p:sp>
      <p:pic>
        <p:nvPicPr>
          <p:cNvPr id="4" name="Picture 3" descr="ECS graphic showing the print preview for the DSS Unit Activity report. The print column fields are patient, SSN, inpatient or outpatient status, procedure code, procedure name, volume, and primary provider, by DSS Uni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131680"/>
            <a:ext cx="7010400" cy="3930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91691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Activity Report from Export</a:t>
            </a:r>
          </a:p>
        </p:txBody>
      </p:sp>
      <p:pic>
        <p:nvPicPr>
          <p:cNvPr id="3" name="Picture 2" descr="Picture of an Export key on a keyboard."/>
          <p:cNvPicPr>
            <a:picLocks noChangeAspect="1"/>
          </p:cNvPicPr>
          <p:nvPr/>
        </p:nvPicPr>
        <p:blipFill rotWithShape="1">
          <a:blip r:embed="rId2" cstate="print">
            <a:extLst>
              <a:ext uri="{28A0092B-C50C-407E-A947-70E740481C1C}">
                <a14:useLocalDpi xmlns:a14="http://schemas.microsoft.com/office/drawing/2010/main" val="0"/>
              </a:ext>
            </a:extLst>
          </a:blip>
          <a:srcRect b="32500"/>
          <a:stretch/>
        </p:blipFill>
        <p:spPr>
          <a:xfrm>
            <a:off x="0" y="762000"/>
            <a:ext cx="9144000" cy="6096000"/>
          </a:xfrm>
          <a:prstGeom prst="rect">
            <a:avLst/>
          </a:prstGeom>
        </p:spPr>
      </p:pic>
      <p:pic>
        <p:nvPicPr>
          <p:cNvPr id="4" name="Picture 3" descr="ECS graphic showing the report for the DSS Unit Activity report exported to Excel. The print column fields are patient, SSN, inpatient or outpatient status, procedure code, procedure name, volume, and primary provider, by DSS Unit."/>
          <p:cNvPicPr/>
          <p:nvPr/>
        </p:nvPicPr>
        <p:blipFill>
          <a:blip r:embed="rId3" cstate="print">
            <a:lum bright="-16000" contrast="24000"/>
            <a:extLst>
              <a:ext uri="{28A0092B-C50C-407E-A947-70E740481C1C}">
                <a14:useLocalDpi xmlns:a14="http://schemas.microsoft.com/office/drawing/2010/main" val="0"/>
              </a:ext>
            </a:extLst>
          </a:blip>
          <a:srcRect/>
          <a:stretch>
            <a:fillRect/>
          </a:stretch>
        </p:blipFill>
        <p:spPr bwMode="auto">
          <a:xfrm>
            <a:off x="129209" y="914400"/>
            <a:ext cx="7467600" cy="1996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9946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Event Capture</a:t>
            </a:r>
            <a:endParaRPr lang="en-US"/>
          </a:p>
        </p:txBody>
      </p:sp>
      <p:pic>
        <p:nvPicPr>
          <p:cNvPr id="3" name="Picture 2" descr="Even capture screen containing data entry, reports, and exit buttons. The reports button is highlighted. "/>
          <p:cNvPicPr/>
          <p:nvPr/>
        </p:nvPicPr>
        <p:blipFill>
          <a:blip r:embed="rId2" cstate="print"/>
          <a:stretch>
            <a:fillRect/>
          </a:stretch>
        </p:blipFill>
        <p:spPr>
          <a:xfrm>
            <a:off x="685800" y="1143000"/>
            <a:ext cx="7772400"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8336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Provider Summary Report</a:t>
            </a:r>
            <a:endParaRPr lang="en-US"/>
          </a:p>
        </p:txBody>
      </p:sp>
      <p:pic>
        <p:nvPicPr>
          <p:cNvPr id="9" name="Picture 8" descr="Event capture Provider Summary Report screen. The left side has a list of reports from which to select, one of which is the privider summary report. The top right has from and to date fields with dropdowns, and the middle right has the provider selection dropdown list. The bottom of the screen has buttons for export, preview, print, cancel, and topic help.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096" y="963255"/>
            <a:ext cx="7619704" cy="55899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7953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smtClean="0"/>
              <a:t>Report Preview</a:t>
            </a:r>
            <a:endParaRPr lang="en-US"/>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1000" y="1066800"/>
            <a:ext cx="8382000" cy="5420549"/>
          </a:xfrm>
          <a:prstGeom prst="rect">
            <a:avLst/>
          </a:prstGeom>
          <a:ln>
            <a:noFill/>
          </a:ln>
          <a:effectLst>
            <a:outerShdw blurRad="292100" dist="139700" dir="2700000" algn="tl" rotWithShape="0">
              <a:srgbClr val="333333">
                <a:alpha val="65000"/>
              </a:srgbClr>
            </a:outerShdw>
          </a:effectLst>
        </p:spPr>
      </p:pic>
      <p:sp>
        <p:nvSpPr>
          <p:cNvPr id="16" name="Rectangular Callout 15"/>
          <p:cNvSpPr/>
          <p:nvPr/>
        </p:nvSpPr>
        <p:spPr>
          <a:xfrm>
            <a:off x="152400" y="2345871"/>
            <a:ext cx="8839200" cy="3733800"/>
          </a:xfrm>
          <a:prstGeom prst="wedgeRectCallout">
            <a:avLst>
              <a:gd name="adj1" fmla="val -22042"/>
              <a:gd name="adj2" fmla="val -58994"/>
            </a:avLst>
          </a:prstGeom>
          <a:solidFill>
            <a:schemeClr val="accent1">
              <a:alpha val="52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Report preview screen showing the provider summary. Information contained in this preview includes procedure name, patient name, SSN, and totals as provider number."/>
          <p:cNvPicPr>
            <a:picLocks noChangeAspect="1"/>
          </p:cNvPicPr>
          <p:nvPr/>
        </p:nvPicPr>
        <p:blipFill rotWithShape="1">
          <a:blip r:embed="rId2" cstate="print">
            <a:extLst>
              <a:ext uri="{28A0092B-C50C-407E-A947-70E740481C1C}">
                <a14:useLocalDpi xmlns:a14="http://schemas.microsoft.com/office/drawing/2010/main" val="0"/>
              </a:ext>
            </a:extLst>
          </a:blip>
          <a:srcRect l="-1" t="9493" r="29863" b="47129"/>
          <a:stretch/>
        </p:blipFill>
        <p:spPr>
          <a:xfrm>
            <a:off x="228600" y="2405742"/>
            <a:ext cx="8655132" cy="3461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134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1625025"/>
            <a:ext cx="8153400" cy="584775"/>
          </a:xfrm>
          <a:prstGeom prst="rect">
            <a:avLst/>
          </a:prstGeom>
        </p:spPr>
        <p:txBody>
          <a:bodyPr wrap="square">
            <a:spAutoFit/>
          </a:bodyPr>
          <a:lstStyle/>
          <a:p>
            <a:r>
              <a:rPr lang="en-US" sz="3200" dirty="0"/>
              <a:t>Do you use Event Capture?</a:t>
            </a:r>
          </a:p>
        </p:txBody>
      </p:sp>
      <p:sp>
        <p:nvSpPr>
          <p:cNvPr id="5" name="Content Placeholder 4"/>
          <p:cNvSpPr>
            <a:spLocks noGrp="1"/>
          </p:cNvSpPr>
          <p:nvPr>
            <p:ph idx="1"/>
          </p:nvPr>
        </p:nvSpPr>
        <p:spPr>
          <a:xfrm>
            <a:off x="0" y="2362200"/>
            <a:ext cx="4419600" cy="4038600"/>
          </a:xfrm>
        </p:spPr>
        <p:txBody>
          <a:bodyPr>
            <a:normAutofit/>
          </a:bodyPr>
          <a:lstStyle/>
          <a:p>
            <a:pPr marL="971550" lvl="1" indent="-514350">
              <a:buFont typeface="+mj-lt"/>
              <a:buAutoNum type="alphaUcPeriod"/>
            </a:pPr>
            <a:r>
              <a:rPr lang="en-US" dirty="0"/>
              <a:t>Yes</a:t>
            </a:r>
          </a:p>
          <a:p>
            <a:pPr marL="971550" lvl="1" indent="-514350">
              <a:buFont typeface="+mj-lt"/>
              <a:buAutoNum type="alphaUcPeriod"/>
            </a:pPr>
            <a:r>
              <a:rPr lang="en-US" dirty="0"/>
              <a:t>No</a:t>
            </a:r>
          </a:p>
          <a:p>
            <a:pPr marL="971550" lvl="1" indent="-514350">
              <a:buFont typeface="+mj-lt"/>
              <a:buAutoNum type="alphaUcPeriod"/>
            </a:pPr>
            <a:r>
              <a:rPr lang="en-US" dirty="0"/>
              <a:t>What’s Event Capture?</a:t>
            </a:r>
          </a:p>
        </p:txBody>
      </p:sp>
    </p:spTree>
    <p:extLst>
      <p:ext uri="{BB962C8B-B14F-4D97-AF65-F5344CB8AC3E}">
        <p14:creationId xmlns:p14="http://schemas.microsoft.com/office/powerpoint/2010/main" val="31118751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0" y="2362200"/>
            <a:ext cx="4419600" cy="4038600"/>
          </a:xfrm>
        </p:spPr>
        <p:txBody>
          <a:bodyPr>
            <a:normAutofit/>
          </a:bodyPr>
          <a:lstStyle/>
          <a:p>
            <a:pPr marL="971550" lvl="1" indent="-514350">
              <a:buFont typeface="+mj-lt"/>
              <a:buAutoNum type="alphaUcPeriod"/>
            </a:pPr>
            <a:r>
              <a:rPr lang="en-US" dirty="0"/>
              <a:t>Yes</a:t>
            </a:r>
          </a:p>
          <a:p>
            <a:pPr marL="971550" lvl="1" indent="-514350">
              <a:buFont typeface="+mj-lt"/>
              <a:buAutoNum type="alphaUcPeriod"/>
            </a:pPr>
            <a:r>
              <a:rPr lang="en-US" dirty="0"/>
              <a:t>No</a:t>
            </a:r>
          </a:p>
          <a:p>
            <a:pPr marL="971550" lvl="1" indent="-514350">
              <a:buFont typeface="+mj-lt"/>
              <a:buAutoNum type="alphaUcPeriod"/>
            </a:pPr>
            <a:r>
              <a:rPr lang="en-US" dirty="0"/>
              <a:t>What’s Event Capture?</a:t>
            </a:r>
          </a:p>
        </p:txBody>
      </p:sp>
    </p:spTree>
    <p:extLst>
      <p:ext uri="{BB962C8B-B14F-4D97-AF65-F5344CB8AC3E}">
        <p14:creationId xmlns:p14="http://schemas.microsoft.com/office/powerpoint/2010/main" val="17518887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 Live Date for </a:t>
            </a:r>
            <a:br>
              <a:rPr lang="en-US" dirty="0" smtClean="0"/>
            </a:br>
            <a:r>
              <a:rPr lang="en-US" dirty="0" smtClean="0"/>
              <a:t>WL Credit has slipped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5344428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01407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Professor Butts and </a:t>
            </a:r>
            <a:br>
              <a:rPr lang="en-US" dirty="0" smtClean="0"/>
            </a:br>
            <a:r>
              <a:rPr lang="en-US" dirty="0" smtClean="0"/>
              <a:t>the Self-Operating Napkin </a:t>
            </a:r>
            <a:endParaRPr lang="en-US" dirty="0"/>
          </a:p>
        </p:txBody>
      </p:sp>
      <p:pic>
        <p:nvPicPr>
          <p:cNvPr id="2" name="Picture 1" descr="Cartoon of a stamp showing Rube Goldberg's inventions (series of automated tools that serve little purpose, attached to a harness on the subject's head) signifying a lot of work for very little benefi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524000"/>
            <a:ext cx="5791200" cy="4963058"/>
          </a:xfrm>
          <a:prstGeom prst="rect">
            <a:avLst/>
          </a:prstGeom>
        </p:spPr>
      </p:pic>
    </p:spTree>
    <p:extLst>
      <p:ext uri="{BB962C8B-B14F-4D97-AF65-F5344CB8AC3E}">
        <p14:creationId xmlns:p14="http://schemas.microsoft.com/office/powerpoint/2010/main" val="2084174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descr="Table listing the average daily outpatient visits at our 21 VISNs compared to the volume of secure messages on Sept 23.  Column one lists the VISN, column two lists the Avg Daily Outpt Visits, and column three lists the Secure Messages Sept 23, 2013."/>
          <p:cNvGraphicFramePr>
            <a:graphicFrameLocks noGrp="1"/>
          </p:cNvGraphicFramePr>
          <p:nvPr>
            <p:extLst>
              <p:ext uri="{D42A27DB-BD31-4B8C-83A1-F6EECF244321}">
                <p14:modId xmlns:p14="http://schemas.microsoft.com/office/powerpoint/2010/main" val="1750719875"/>
              </p:ext>
            </p:extLst>
          </p:nvPr>
        </p:nvGraphicFramePr>
        <p:xfrm>
          <a:off x="228600" y="152400"/>
          <a:ext cx="8686800" cy="6553192"/>
        </p:xfrm>
        <a:graphic>
          <a:graphicData uri="http://schemas.openxmlformats.org/drawingml/2006/table">
            <a:tbl>
              <a:tblPr/>
              <a:tblGrid>
                <a:gridCol w="2572818"/>
                <a:gridCol w="3056991"/>
                <a:gridCol w="3056991"/>
              </a:tblGrid>
              <a:tr h="536676">
                <a:tc>
                  <a:txBody>
                    <a:bodyPr/>
                    <a:lstStyle/>
                    <a:p>
                      <a:pPr algn="ctr" rtl="0" fontAlgn="t"/>
                      <a:r>
                        <a:rPr lang="en-US" sz="1600" b="1" i="0" u="none" strike="noStrike" dirty="0">
                          <a:solidFill>
                            <a:srgbClr val="FFFFFF"/>
                          </a:solidFill>
                          <a:effectLst/>
                          <a:latin typeface="Arial"/>
                        </a:rPr>
                        <a:t>VISN</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191970"/>
                    </a:solidFill>
                  </a:tcPr>
                </a:tc>
                <a:tc>
                  <a:txBody>
                    <a:bodyPr/>
                    <a:lstStyle/>
                    <a:p>
                      <a:pPr algn="ctr" rtl="0" fontAlgn="t"/>
                      <a:r>
                        <a:rPr lang="en-US" sz="1600" b="1" i="0" u="none" strike="noStrike">
                          <a:solidFill>
                            <a:srgbClr val="FFFFFF"/>
                          </a:solidFill>
                          <a:effectLst/>
                          <a:latin typeface="Arial"/>
                        </a:rPr>
                        <a:t>Avg Daily Outpt Visits</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191970"/>
                    </a:solidFill>
                  </a:tcPr>
                </a:tc>
                <a:tc>
                  <a:txBody>
                    <a:bodyPr/>
                    <a:lstStyle/>
                    <a:p>
                      <a:pPr algn="ctr" rtl="0" fontAlgn="t"/>
                      <a:r>
                        <a:rPr lang="en-US" sz="1600" b="1" i="0" u="none" strike="noStrike" dirty="0" smtClean="0">
                          <a:solidFill>
                            <a:srgbClr val="FFFFFF"/>
                          </a:solidFill>
                          <a:effectLst/>
                          <a:latin typeface="Arial"/>
                        </a:rPr>
                        <a:t>Secure</a:t>
                      </a:r>
                      <a:r>
                        <a:rPr lang="en-US" sz="1600" b="1" i="0" u="none" strike="noStrike" baseline="0" dirty="0" smtClean="0">
                          <a:solidFill>
                            <a:srgbClr val="FFFFFF"/>
                          </a:solidFill>
                          <a:effectLst/>
                          <a:latin typeface="Arial"/>
                        </a:rPr>
                        <a:t> Messages </a:t>
                      </a:r>
                    </a:p>
                    <a:p>
                      <a:pPr algn="ctr" rtl="0" fontAlgn="t"/>
                      <a:r>
                        <a:rPr lang="en-US" sz="1600" b="1" i="0" u="none" strike="noStrike" baseline="0" dirty="0" smtClean="0">
                          <a:solidFill>
                            <a:srgbClr val="FFFFFF"/>
                          </a:solidFill>
                          <a:effectLst/>
                          <a:latin typeface="Arial"/>
                        </a:rPr>
                        <a:t>Sept 23, 2013</a:t>
                      </a:r>
                      <a:endParaRPr lang="en-US" sz="1600" b="1" i="0" u="none" strike="noStrike" dirty="0">
                        <a:solidFill>
                          <a:srgbClr val="FFFFFF"/>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191970"/>
                    </a:solidFill>
                  </a:tcPr>
                </a:tc>
              </a:tr>
              <a:tr h="273478">
                <a:tc>
                  <a:txBody>
                    <a:bodyPr/>
                    <a:lstStyle/>
                    <a:p>
                      <a:pPr algn="ctr" rtl="0" fontAlgn="t"/>
                      <a:r>
                        <a:rPr lang="en-US" sz="1600" b="1" i="0" u="none" strike="noStrike">
                          <a:solidFill>
                            <a:srgbClr val="FFFFFF"/>
                          </a:solidFill>
                          <a:effectLst/>
                          <a:latin typeface="Arial"/>
                          <a:hlinkClick r:id="rId3"/>
                        </a:rPr>
                        <a:t>National</a:t>
                      </a:r>
                      <a:endParaRPr lang="en-US" sz="1600" b="1" i="0" u="none" strike="noStrike">
                        <a:solidFill>
                          <a:srgbClr val="FFFFFF"/>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495ED"/>
                    </a:solidFill>
                  </a:tcPr>
                </a:tc>
                <a:tc>
                  <a:txBody>
                    <a:bodyPr/>
                    <a:lstStyle/>
                    <a:p>
                      <a:pPr algn="ctr" rtl="0" fontAlgn="t"/>
                      <a:r>
                        <a:rPr lang="en-US" sz="1600" b="1" i="0" u="none" strike="noStrike" dirty="0">
                          <a:solidFill>
                            <a:srgbClr val="FFFFFF"/>
                          </a:solidFill>
                          <a:effectLst/>
                          <a:latin typeface="Arial"/>
                        </a:rPr>
                        <a:t>205,662</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495ED"/>
                    </a:solidFill>
                  </a:tcPr>
                </a:tc>
                <a:tc>
                  <a:txBody>
                    <a:bodyPr/>
                    <a:lstStyle/>
                    <a:p>
                      <a:pPr algn="ctr" rtl="0" fontAlgn="t"/>
                      <a:r>
                        <a:rPr lang="en-US" sz="1600" b="1" i="0" u="none" strike="noStrike" dirty="0" smtClean="0">
                          <a:solidFill>
                            <a:srgbClr val="FFFFFF"/>
                          </a:solidFill>
                          <a:effectLst/>
                          <a:latin typeface="Arial"/>
                        </a:rPr>
                        <a:t>14,120</a:t>
                      </a:r>
                      <a:endParaRPr lang="en-US" sz="1600" b="1" i="0" u="none" strike="noStrike" dirty="0">
                        <a:solidFill>
                          <a:srgbClr val="FFFFFF"/>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6495ED"/>
                    </a:solidFill>
                  </a:tcPr>
                </a:tc>
              </a:tr>
              <a:tr h="273478">
                <a:tc>
                  <a:txBody>
                    <a:bodyPr/>
                    <a:lstStyle/>
                    <a:p>
                      <a:pPr algn="ctr" rtl="0" fontAlgn="t"/>
                      <a:r>
                        <a:rPr lang="en-US" sz="1600" b="0" i="0" u="sng" strike="noStrike">
                          <a:solidFill>
                            <a:srgbClr val="191970"/>
                          </a:solidFill>
                          <a:effectLst/>
                          <a:latin typeface="Arial"/>
                          <a:hlinkClick r:id="rId4"/>
                        </a:rPr>
                        <a:t>V01</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8,920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745</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5"/>
                        </a:rPr>
                        <a:t>V02</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5,171</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208</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6"/>
                        </a:rPr>
                        <a:t>V03</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6,886</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220</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7"/>
                        </a:rPr>
                        <a:t>V04</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9,506</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529</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8"/>
                        </a:rPr>
                        <a:t>V05</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a:solidFill>
                            <a:srgbClr val="191970"/>
                          </a:solidFill>
                          <a:effectLst/>
                          <a:latin typeface="Arial"/>
                        </a:rPr>
                        <a:t>5,093</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427</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9"/>
                        </a:rPr>
                        <a:t>V06</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10,841</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1,100</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0"/>
                        </a:rPr>
                        <a:t>V07</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13,112</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1,237</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1"/>
                        </a:rPr>
                        <a:t>V08</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20,858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1,291</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2"/>
                        </a:rPr>
                        <a:t>V09</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9,927</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523</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3"/>
                        </a:rPr>
                        <a:t>V10</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8,669</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476</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4"/>
                        </a:rPr>
                        <a:t>V11</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8,957</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815</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5"/>
                        </a:rPr>
                        <a:t>V12</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9,085</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340</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6"/>
                        </a:rPr>
                        <a:t>V15</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7,980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410</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7"/>
                        </a:rPr>
                        <a:t>V16</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15,739</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1,202</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8"/>
                        </a:rPr>
                        <a:t>V17</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10,668</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651</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19"/>
                        </a:rPr>
                        <a:t>V18</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8,523</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774</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20"/>
                        </a:rPr>
                        <a:t>V19</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6,641</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291</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21"/>
                        </a:rPr>
                        <a:t>V20</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9,080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926</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22"/>
                        </a:rPr>
                        <a:t>V21</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9,470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695</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23"/>
                        </a:rPr>
                        <a:t>V22</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a:solidFill>
                            <a:srgbClr val="191970"/>
                          </a:solidFill>
                          <a:effectLst/>
                          <a:latin typeface="Arial"/>
                        </a:rPr>
                        <a:t>11,490</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881</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r h="273478">
                <a:tc>
                  <a:txBody>
                    <a:bodyPr/>
                    <a:lstStyle/>
                    <a:p>
                      <a:pPr algn="ctr" rtl="0" fontAlgn="t"/>
                      <a:r>
                        <a:rPr lang="en-US" sz="1600" b="0" i="0" u="sng" strike="noStrike">
                          <a:solidFill>
                            <a:srgbClr val="191970"/>
                          </a:solidFill>
                          <a:effectLst/>
                          <a:latin typeface="Arial"/>
                          <a:hlinkClick r:id="rId24"/>
                        </a:rPr>
                        <a:t>V23</a:t>
                      </a:r>
                      <a:endParaRPr lang="en-US" sz="1600" b="0" i="0" u="sng" strike="noStrike">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a:solidFill>
                            <a:srgbClr val="191970"/>
                          </a:solidFill>
                          <a:effectLst/>
                          <a:latin typeface="Arial"/>
                        </a:rPr>
                        <a:t>9,036</a:t>
                      </a: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pPr algn="ctr" rtl="0" fontAlgn="t"/>
                      <a:r>
                        <a:rPr lang="en-US" sz="1600" b="0" i="0" u="none" strike="noStrike" dirty="0" smtClean="0">
                          <a:solidFill>
                            <a:srgbClr val="191970"/>
                          </a:solidFill>
                          <a:effectLst/>
                          <a:latin typeface="Arial"/>
                        </a:rPr>
                        <a:t>379</a:t>
                      </a:r>
                      <a:endParaRPr lang="en-US" sz="1600" b="0" i="0" u="none" strike="noStrike" dirty="0">
                        <a:solidFill>
                          <a:srgbClr val="191970"/>
                        </a:solidFill>
                        <a:effectLst/>
                        <a:latin typeface="Arial"/>
                      </a:endParaRPr>
                    </a:p>
                  </a:txBody>
                  <a:tcPr marL="9525" marR="9525" marT="9525"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9803353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Security Requirements due to Broker Security Enhancement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146465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7732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Informatics Processes should be Rube Goldberg Test-Negative</a:t>
            </a:r>
            <a:endParaRPr lang="en-US" dirty="0"/>
          </a:p>
        </p:txBody>
      </p:sp>
      <p:sp>
        <p:nvSpPr>
          <p:cNvPr id="3" name="Text Placeholder 2"/>
          <p:cNvSpPr>
            <a:spLocks noGrp="1"/>
          </p:cNvSpPr>
          <p:nvPr>
            <p:ph type="body" idx="1"/>
          </p:nvPr>
        </p:nvSpPr>
        <p:spPr/>
        <p:txBody>
          <a:bodyPr/>
          <a:lstStyle/>
          <a:p>
            <a:pPr algn="ctr"/>
            <a:r>
              <a:rPr lang="en-US" dirty="0" smtClean="0"/>
              <a:t>RG Test +</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407965119"/>
              </p:ext>
            </p:extLst>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quarter" idx="3"/>
          </p:nvPr>
        </p:nvSpPr>
        <p:spPr/>
        <p:txBody>
          <a:bodyPr/>
          <a:lstStyle/>
          <a:p>
            <a:pPr algn="ctr"/>
            <a:r>
              <a:rPr lang="en-US" dirty="0" smtClean="0"/>
              <a:t>RG Test -</a:t>
            </a:r>
            <a:endParaRPr lang="en-US" dirty="0"/>
          </a:p>
        </p:txBody>
      </p:sp>
      <p:graphicFrame>
        <p:nvGraphicFramePr>
          <p:cNvPr id="9" name="Content Placeholder 8"/>
          <p:cNvGraphicFramePr>
            <a:graphicFrameLocks noGrp="1"/>
          </p:cNvGraphicFramePr>
          <p:nvPr>
            <p:ph sz="quarter" idx="4"/>
            <p:extLst>
              <p:ext uri="{D42A27DB-BD31-4B8C-83A1-F6EECF244321}">
                <p14:modId xmlns:p14="http://schemas.microsoft.com/office/powerpoint/2010/main" val="1794380005"/>
              </p:ext>
            </p:extLst>
          </p:nvPr>
        </p:nvGraphicFramePr>
        <p:xfrm>
          <a:off x="4645025" y="2174875"/>
          <a:ext cx="4041775" cy="3951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363331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t>HL7 solution</a:t>
            </a:r>
            <a:endParaRPr lang="en-US" dirty="0"/>
          </a:p>
        </p:txBody>
      </p:sp>
      <p:pic>
        <p:nvPicPr>
          <p:cNvPr id="3" name="Picture 2" descr="HL7 Solution diagram - Save SM WLC Implementation - Provider Process Flows Diagram. SM provider creates email messages and saves as a CPRS note. This is sent through MHV secure messaging. The file workload credit via RPC broker creates and saves WLC in increments of time while the workload credit form transmits the message via RPC broker call. "/>
          <p:cNvPicPr/>
          <p:nvPr/>
        </p:nvPicPr>
        <p:blipFill rotWithShape="1">
          <a:blip r:embed="rId2" cstate="print"/>
          <a:srcRect l="6945" t="12943" r="5161" b="7631"/>
          <a:stretch/>
        </p:blipFill>
        <p:spPr bwMode="auto">
          <a:xfrm>
            <a:off x="0" y="1295400"/>
            <a:ext cx="9144000" cy="5562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53374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 Workload Credit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722226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31767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a hand holding a piece of chalk below the word SUMMARY written on a blackboard."/>
          <p:cNvPicPr>
            <a:picLocks noChangeAspect="1"/>
          </p:cNvPicPr>
          <p:nvPr/>
        </p:nvPicPr>
        <p:blipFill rotWithShape="1">
          <a:blip r:embed="rId2" cstate="print">
            <a:extLst>
              <a:ext uri="{28A0092B-C50C-407E-A947-70E740481C1C}">
                <a14:useLocalDpi xmlns:a14="http://schemas.microsoft.com/office/drawing/2010/main" val="0"/>
              </a:ext>
            </a:extLst>
          </a:blip>
          <a:srcRect l="6293" r="8423" b="-97"/>
          <a:stretch/>
        </p:blipFill>
        <p:spPr>
          <a:xfrm>
            <a:off x="1" y="4948"/>
            <a:ext cx="9144000" cy="6858000"/>
          </a:xfrm>
          <a:prstGeom prst="rect">
            <a:avLst/>
          </a:prstGeom>
        </p:spPr>
      </p:pic>
      <p:sp>
        <p:nvSpPr>
          <p:cNvPr id="4" name="Content Placeholder 3"/>
          <p:cNvSpPr>
            <a:spLocks noGrp="1"/>
          </p:cNvSpPr>
          <p:nvPr>
            <p:ph idx="1"/>
          </p:nvPr>
        </p:nvSpPr>
        <p:spPr>
          <a:xfrm>
            <a:off x="1" y="3581400"/>
            <a:ext cx="6019799" cy="3200400"/>
          </a:xfrm>
        </p:spPr>
        <p:txBody>
          <a:bodyPr>
            <a:noAutofit/>
          </a:bodyPr>
          <a:lstStyle/>
          <a:p>
            <a:r>
              <a:rPr lang="en-US" sz="2600" dirty="0" smtClean="0">
                <a:solidFill>
                  <a:schemeClr val="bg1"/>
                </a:solidFill>
              </a:rPr>
              <a:t>Workload can now be captured from within SM</a:t>
            </a:r>
          </a:p>
          <a:p>
            <a:r>
              <a:rPr lang="en-US" sz="2600" dirty="0" smtClean="0">
                <a:solidFill>
                  <a:schemeClr val="bg1"/>
                </a:solidFill>
              </a:rPr>
              <a:t>CPT codes set the stage for shifting face to face workload to virtual workload</a:t>
            </a:r>
          </a:p>
          <a:p>
            <a:r>
              <a:rPr lang="en-US" sz="2600" dirty="0" smtClean="0">
                <a:solidFill>
                  <a:schemeClr val="bg1"/>
                </a:solidFill>
              </a:rPr>
              <a:t>Increments of time allow resource decisions to be made based on data</a:t>
            </a:r>
          </a:p>
          <a:p>
            <a:r>
              <a:rPr lang="en-US" sz="2600" dirty="0" smtClean="0">
                <a:solidFill>
                  <a:schemeClr val="bg1"/>
                </a:solidFill>
              </a:rPr>
              <a:t>This is 21</a:t>
            </a:r>
            <a:r>
              <a:rPr lang="en-US" sz="2600" baseline="30000" dirty="0" smtClean="0">
                <a:solidFill>
                  <a:schemeClr val="bg1"/>
                </a:solidFill>
              </a:rPr>
              <a:t>st</a:t>
            </a:r>
            <a:r>
              <a:rPr lang="en-US" sz="2600" dirty="0" smtClean="0">
                <a:solidFill>
                  <a:schemeClr val="bg1"/>
                </a:solidFill>
              </a:rPr>
              <a:t> century medicine</a:t>
            </a:r>
          </a:p>
        </p:txBody>
      </p:sp>
    </p:spTree>
    <p:extLst>
      <p:ext uri="{BB962C8B-B14F-4D97-AF65-F5344CB8AC3E}">
        <p14:creationId xmlns:p14="http://schemas.microsoft.com/office/powerpoint/2010/main" val="38488329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148010"/>
            <a:ext cx="7086600" cy="1143000"/>
          </a:xfrm>
        </p:spPr>
        <p:txBody>
          <a:bodyPr/>
          <a:lstStyle/>
          <a:p>
            <a:r>
              <a:rPr lang="en-US" dirty="0" smtClean="0"/>
              <a:t>Ask the Presenter</a:t>
            </a:r>
            <a:endParaRPr lang="en-US" dirty="0"/>
          </a:p>
        </p:txBody>
      </p:sp>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ccent ba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972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C4AC843BB2C341AAE087BEC6972632" ma:contentTypeVersion="0" ma:contentTypeDescription="Create a new document." ma:contentTypeScope="" ma:versionID="0989783071d5d18258023327228d7e8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A50797-066D-4914-A48D-CA7864F33FC6}">
  <ds:schemaRefs>
    <ds:schemaRef ds:uri="http://purl.org/dc/term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BA0F67CB-BA17-4BDC-B1F1-E5CD827DAFFE}">
  <ds:schemaRefs>
    <ds:schemaRef ds:uri="http://schemas.microsoft.com/sharepoint/v3/contenttype/forms"/>
  </ds:schemaRefs>
</ds:datastoreItem>
</file>

<file path=customXml/itemProps3.xml><?xml version="1.0" encoding="utf-8"?>
<ds:datastoreItem xmlns:ds="http://schemas.openxmlformats.org/officeDocument/2006/customXml" ds:itemID="{92384A72-E442-480D-B49A-41767C39B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3836</TotalTime>
  <Words>2923</Words>
  <Application>Microsoft Office PowerPoint</Application>
  <PresentationFormat>On-screen Show (4:3)</PresentationFormat>
  <Paragraphs>487</Paragraphs>
  <Slides>95</Slides>
  <Notes>48</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Secure Messaging  Workload Credit</vt:lpstr>
      <vt:lpstr>PowerPoint Presentation</vt:lpstr>
      <vt:lpstr>VA Secure Messaging</vt:lpstr>
      <vt:lpstr>Research: Consumers Eager to Use Online Health Care Tools, But Physicians Report Health IT Systems Lag</vt:lpstr>
      <vt:lpstr>PowerPoint Presentation</vt:lpstr>
      <vt:lpstr>PowerPoint Presentation</vt:lpstr>
      <vt:lpstr>PowerPoint Presentation</vt:lpstr>
      <vt:lpstr>PowerPoint Presentation</vt:lpstr>
      <vt:lpstr>PowerPoint Presentation</vt:lpstr>
      <vt:lpstr>Workload Credit in  Secure Messaging</vt:lpstr>
      <vt:lpstr>PowerPoint Presentation</vt:lpstr>
      <vt:lpstr>PowerPoint Presentation</vt:lpstr>
      <vt:lpstr>PowerPoint Presentation</vt:lpstr>
      <vt:lpstr>Online Evaluation and Management</vt:lpstr>
      <vt:lpstr>On-line Assessment and Management Service Provided by a Health Care Professional</vt:lpstr>
      <vt:lpstr>The Old Fashioned Way</vt:lpstr>
      <vt:lpstr>SM CPT Codes in FY 13</vt:lpstr>
      <vt:lpstr>Poll Question</vt:lpstr>
      <vt:lpstr>PowerPoint Presentation</vt:lpstr>
      <vt:lpstr>PowerPoint Presentation</vt:lpstr>
      <vt:lpstr>CPT Code Requirements</vt:lpstr>
      <vt:lpstr>Increments of Time</vt:lpstr>
      <vt:lpstr>Poll Results</vt:lpstr>
      <vt:lpstr>Poll Results</vt:lpstr>
      <vt:lpstr>Patient Care Encounter PCE</vt:lpstr>
      <vt:lpstr>Event Capture ECS</vt:lpstr>
      <vt:lpstr>Special Secure Messaging Clinics</vt:lpstr>
      <vt:lpstr>Special Secure Messaging Progress Notes</vt:lpstr>
      <vt:lpstr>Under the Hood…</vt:lpstr>
      <vt:lpstr>Veteran Sends Messages</vt:lpstr>
      <vt:lpstr>Could I Have Low T?</vt:lpstr>
      <vt:lpstr>Diagnosis Based on the History</vt:lpstr>
      <vt:lpstr>Workload Credit Option Follows  Save Message as a CPRS Progress Note</vt:lpstr>
      <vt:lpstr>Three Options</vt:lpstr>
      <vt:lpstr>What do these options mean?</vt:lpstr>
      <vt:lpstr>The Workload Credit Form</vt:lpstr>
      <vt:lpstr>Analogous to Event Capture</vt:lpstr>
      <vt:lpstr> SM Clinic, DSS Unit, Eligibility, and  Applicable Visit Related to Questions</vt:lpstr>
      <vt:lpstr>PowerPoint Presentation</vt:lpstr>
      <vt:lpstr>PowerPoint Presentation</vt:lpstr>
      <vt:lpstr>Conditions</vt:lpstr>
      <vt:lpstr>Diagnosis from Problem List or a Search Engine</vt:lpstr>
      <vt:lpstr>Diagnosis from the Problem List</vt:lpstr>
      <vt:lpstr>Diagnosis from a Search Engine</vt:lpstr>
      <vt:lpstr>Add Provider(s)</vt:lpstr>
      <vt:lpstr>Submit and Workload is Captured</vt:lpstr>
      <vt:lpstr>Take a History</vt:lpstr>
      <vt:lpstr>Diagnosis and Plan Based on History</vt:lpstr>
      <vt:lpstr>Save to CPRS Enables Workload Capture</vt:lpstr>
      <vt:lpstr>Saved Message Threads</vt:lpstr>
      <vt:lpstr>Workload Credit Form</vt:lpstr>
      <vt:lpstr>Chose the Primary Diagnosis</vt:lpstr>
      <vt:lpstr>Add Provider and Submit</vt:lpstr>
      <vt:lpstr>Increments of Time</vt:lpstr>
      <vt:lpstr>No Information = No CPT Code</vt:lpstr>
      <vt:lpstr>Increments of Time Captured</vt:lpstr>
      <vt:lpstr>Save as Increments of Time</vt:lpstr>
      <vt:lpstr>Select Clinic, DSS Unit, and  Increments of Time</vt:lpstr>
      <vt:lpstr>Add Provider</vt:lpstr>
      <vt:lpstr>Submit and Your Time is Captured</vt:lpstr>
      <vt:lpstr>Change Clinic</vt:lpstr>
      <vt:lpstr>Workload Clinic and Progress Note can be Changed</vt:lpstr>
      <vt:lpstr>Automatic Assignment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AAH</vt:lpstr>
      <vt:lpstr>---------------------  R E P O R T   L I M I T A T I O N S  -------------------- </vt:lpstr>
      <vt:lpstr>How many Secure Messaging Encounters did I have last year?</vt:lpstr>
      <vt:lpstr>Event Capture Reports</vt:lpstr>
      <vt:lpstr>DSS Unit Activity Report</vt:lpstr>
      <vt:lpstr>Poll Question</vt:lpstr>
      <vt:lpstr>PowerPoint Presentation</vt:lpstr>
      <vt:lpstr>DSS Unit Activity Report</vt:lpstr>
      <vt:lpstr>PowerPoint Presentation</vt:lpstr>
      <vt:lpstr>PowerPoint Presentation</vt:lpstr>
      <vt:lpstr>PowerPoint Presentation</vt:lpstr>
      <vt:lpstr>PowerPoint Presentation</vt:lpstr>
      <vt:lpstr>Event Capture</vt:lpstr>
      <vt:lpstr>Provider Summary Report</vt:lpstr>
      <vt:lpstr>Report Preview</vt:lpstr>
      <vt:lpstr>Poll Results</vt:lpstr>
      <vt:lpstr>Poll Results</vt:lpstr>
      <vt:lpstr>Go Live Date for  WL Credit has slipped</vt:lpstr>
      <vt:lpstr>Professor Butts and  the Self-Operating Napkin </vt:lpstr>
      <vt:lpstr>New Security Requirements due to Broker Security Enhancement</vt:lpstr>
      <vt:lpstr>Informatics Processes should be Rube Goldberg Test-Negative</vt:lpstr>
      <vt:lpstr>HL7 solution</vt:lpstr>
      <vt:lpstr>SM Workload Credit </vt:lpstr>
      <vt:lpstr>PowerPoint Presentation</vt:lpstr>
      <vt:lpstr>Ask the Presenter</vt:lpstr>
    </vt:vector>
  </TitlesOfParts>
  <Company>Dept. of Veterans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Messaging Workload Credit, Department of Veterans Affairs</dc:title>
  <dc:subject>Secure Messaging Workload Credit</dc:subject>
  <dc:creator>Department of Veterans Affairs, Veterans Health Administration, Office of Employee Education, EES</dc:creator>
  <cp:keywords>secure messaging, mhv, my healthevet, patient, provider, clinician, workload credit form, encounter, CPT codes, increments of time</cp:keywords>
  <cp:lastModifiedBy>Caryn Sever</cp:lastModifiedBy>
  <cp:revision>150</cp:revision>
  <cp:lastPrinted>2014-01-30T22:58:14Z</cp:lastPrinted>
  <dcterms:created xsi:type="dcterms:W3CDTF">2013-09-16T18:09:21Z</dcterms:created>
  <dcterms:modified xsi:type="dcterms:W3CDTF">2014-01-31T14:46:04Z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Department of Veterans Affairs, Veterans Health Administration, Office of Employee Education, EES</vt:lpwstr>
  </property>
  <property fmtid="{D5CDD505-2E9C-101B-9397-08002B2CF9AE}" pid="3" name="language">
    <vt:lpwstr>en</vt:lpwstr>
  </property>
  <property fmtid="{D5CDD505-2E9C-101B-9397-08002B2CF9AE}" pid="4" name="type">
    <vt:lpwstr>presentation</vt:lpwstr>
  </property>
  <property fmtid="{D5CDD505-2E9C-101B-9397-08002B2CF9AE}" pid="5" name="DateCreated">
    <vt:lpwstr>20131009</vt:lpwstr>
  </property>
  <property fmtid="{D5CDD505-2E9C-101B-9397-08002B2CF9AE}" pid="6" name="DateReviewed">
    <vt:lpwstr>20131009</vt:lpwstr>
  </property>
  <property fmtid="{D5CDD505-2E9C-101B-9397-08002B2CF9AE}" pid="7" name="ContentTypeId">
    <vt:lpwstr>0x0101005AC4AC843BB2C341AAE087BEC6972632</vt:lpwstr>
  </property>
</Properties>
</file>