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34" r:id="rId2"/>
    <p:sldId id="445" r:id="rId3"/>
    <p:sldId id="440" r:id="rId4"/>
    <p:sldId id="439" r:id="rId5"/>
    <p:sldId id="449" r:id="rId6"/>
    <p:sldId id="522" r:id="rId7"/>
    <p:sldId id="450" r:id="rId8"/>
    <p:sldId id="451" r:id="rId9"/>
    <p:sldId id="393" r:id="rId10"/>
    <p:sldId id="446" r:id="rId11"/>
    <p:sldId id="447" r:id="rId12"/>
    <p:sldId id="357" r:id="rId13"/>
    <p:sldId id="459" r:id="rId14"/>
    <p:sldId id="486" r:id="rId15"/>
    <p:sldId id="460" r:id="rId16"/>
    <p:sldId id="461" r:id="rId17"/>
    <p:sldId id="462" r:id="rId18"/>
    <p:sldId id="463" r:id="rId19"/>
    <p:sldId id="464" r:id="rId20"/>
    <p:sldId id="466" r:id="rId21"/>
    <p:sldId id="514" r:id="rId22"/>
    <p:sldId id="467" r:id="rId23"/>
    <p:sldId id="517" r:id="rId24"/>
    <p:sldId id="493" r:id="rId25"/>
    <p:sldId id="511" r:id="rId26"/>
    <p:sldId id="512" r:id="rId27"/>
    <p:sldId id="469" r:id="rId28"/>
    <p:sldId id="494" r:id="rId29"/>
    <p:sldId id="500" r:id="rId30"/>
    <p:sldId id="498" r:id="rId31"/>
    <p:sldId id="523" r:id="rId32"/>
    <p:sldId id="476" r:id="rId33"/>
    <p:sldId id="499" r:id="rId34"/>
    <p:sldId id="504" r:id="rId35"/>
    <p:sldId id="505" r:id="rId36"/>
    <p:sldId id="506" r:id="rId37"/>
    <p:sldId id="478" r:id="rId38"/>
    <p:sldId id="479" r:id="rId39"/>
    <p:sldId id="480" r:id="rId40"/>
    <p:sldId id="481" r:id="rId41"/>
    <p:sldId id="482" r:id="rId42"/>
    <p:sldId id="521" r:id="rId43"/>
    <p:sldId id="352" r:id="rId44"/>
    <p:sldId id="455" r:id="rId45"/>
    <p:sldId id="454" r:id="rId46"/>
    <p:sldId id="350" r:id="rId47"/>
    <p:sldId id="456" r:id="rId48"/>
    <p:sldId id="483" r:id="rId49"/>
    <p:sldId id="343" r:id="rId50"/>
    <p:sldId id="341" r:id="rId51"/>
    <p:sldId id="495" r:id="rId52"/>
    <p:sldId id="508" r:id="rId53"/>
    <p:sldId id="503" r:id="rId54"/>
    <p:sldId id="516" r:id="rId55"/>
    <p:sldId id="492" r:id="rId56"/>
    <p:sldId id="510" r:id="rId57"/>
    <p:sldId id="502" r:id="rId58"/>
    <p:sldId id="458" r:id="rId59"/>
    <p:sldId id="497" r:id="rId60"/>
    <p:sldId id="442" r:id="rId61"/>
    <p:sldId id="349" r:id="rId62"/>
    <p:sldId id="485" r:id="rId6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Sarault" initials="JS" lastIdx="28" clrIdx="0"/>
  <p:cmAuthor id="1" name="vhafavspahne" initials="v" lastIdx="3" clrIdx="1"/>
  <p:cmAuthor id="2" name="piggy toes" initials="pt"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8" autoAdjust="0"/>
    <p:restoredTop sz="72773" autoAdjust="0"/>
  </p:normalViewPr>
  <p:slideViewPr>
    <p:cSldViewPr>
      <p:cViewPr>
        <p:scale>
          <a:sx n="59" d="100"/>
          <a:sy n="59" d="100"/>
        </p:scale>
        <p:origin x="-1530" y="-72"/>
      </p:cViewPr>
      <p:guideLst>
        <p:guide orient="horz" pos="2160"/>
        <p:guide pos="2880"/>
      </p:guideLst>
    </p:cSldViewPr>
  </p:slideViewPr>
  <p:outlineViewPr>
    <p:cViewPr>
      <p:scale>
        <a:sx n="33" d="100"/>
        <a:sy n="33" d="100"/>
      </p:scale>
      <p:origin x="0" y="57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5" d="100"/>
          <a:sy n="55" d="100"/>
        </p:scale>
        <p:origin x="-282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HAFAVFPC2\vhafavspahne$\Ask%20A%20Pharmacist\Presentations\VeHU%202012\Ask%20A%20Pharmacist%20Triage%20Group%20SM%20Stats%20-%20edi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HAFAVFPC2\vhafavspahne$\Ask%20A%20Pharmacist\Presentations\VeHU%202012\Ask%20A%20Pharmacist%20Triage%20Group%20SM%20Stats%20-%20edi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500"/>
            </a:pPr>
            <a:r>
              <a:rPr lang="en-US" sz="2500" dirty="0"/>
              <a:t>% Active</a:t>
            </a:r>
            <a:r>
              <a:rPr lang="en-US" sz="2500" baseline="0" dirty="0"/>
              <a:t> </a:t>
            </a:r>
            <a:r>
              <a:rPr lang="en-US" sz="2500" baseline="0" dirty="0" smtClean="0"/>
              <a:t>Users - </a:t>
            </a:r>
            <a:r>
              <a:rPr lang="en-US" sz="2500" i="1" baseline="0" dirty="0" smtClean="0"/>
              <a:t>February </a:t>
            </a:r>
            <a:r>
              <a:rPr lang="en-US" sz="2500" i="1" baseline="0" dirty="0"/>
              <a:t>2012</a:t>
            </a:r>
            <a:endParaRPr lang="en-US" sz="2500" i="1" dirty="0"/>
          </a:p>
        </c:rich>
      </c:tx>
      <c:layout/>
    </c:title>
    <c:plotArea>
      <c:layout/>
      <c:barChart>
        <c:barDir val="col"/>
        <c:grouping val="clustered"/>
        <c:ser>
          <c:idx val="0"/>
          <c:order val="0"/>
          <c:trendline>
            <c:spPr>
              <a:ln w="25400">
                <a:solidFill>
                  <a:srgbClr val="FF0000"/>
                </a:solidFill>
              </a:ln>
            </c:spPr>
            <c:trendlineType val="log"/>
          </c:trendline>
          <c:cat>
            <c:numRef>
              <c:f>'Patient Stats'!$A$3:$A$23</c:f>
              <c:numCache>
                <c:formatCode>General</c:formatCode>
                <c:ptCount val="21"/>
                <c:pt idx="0">
                  <c:v>442</c:v>
                </c:pt>
                <c:pt idx="1">
                  <c:v>520</c:v>
                </c:pt>
                <c:pt idx="2">
                  <c:v>526</c:v>
                </c:pt>
                <c:pt idx="3">
                  <c:v>541</c:v>
                </c:pt>
                <c:pt idx="4">
                  <c:v>561</c:v>
                </c:pt>
                <c:pt idx="5">
                  <c:v>564</c:v>
                </c:pt>
                <c:pt idx="6">
                  <c:v>580</c:v>
                </c:pt>
                <c:pt idx="7">
                  <c:v>580</c:v>
                </c:pt>
                <c:pt idx="8">
                  <c:v>589</c:v>
                </c:pt>
                <c:pt idx="9">
                  <c:v>612</c:v>
                </c:pt>
                <c:pt idx="10">
                  <c:v>620</c:v>
                </c:pt>
                <c:pt idx="11">
                  <c:v>630</c:v>
                </c:pt>
                <c:pt idx="12">
                  <c:v>632</c:v>
                </c:pt>
                <c:pt idx="13">
                  <c:v>642</c:v>
                </c:pt>
                <c:pt idx="14">
                  <c:v>648</c:v>
                </c:pt>
                <c:pt idx="15">
                  <c:v>660</c:v>
                </c:pt>
                <c:pt idx="16">
                  <c:v>666</c:v>
                </c:pt>
                <c:pt idx="17">
                  <c:v>668</c:v>
                </c:pt>
                <c:pt idx="18">
                  <c:v>679</c:v>
                </c:pt>
                <c:pt idx="19">
                  <c:v>687</c:v>
                </c:pt>
                <c:pt idx="20">
                  <c:v>692</c:v>
                </c:pt>
              </c:numCache>
            </c:numRef>
          </c:cat>
          <c:val>
            <c:numRef>
              <c:f>'Patient Stats'!$G$3:$G$23</c:f>
              <c:numCache>
                <c:formatCode>0</c:formatCode>
                <c:ptCount val="21"/>
                <c:pt idx="0">
                  <c:v>67.357512953367873</c:v>
                </c:pt>
                <c:pt idx="1">
                  <c:v>75.465838509316768</c:v>
                </c:pt>
                <c:pt idx="2">
                  <c:v>41.358024691357983</c:v>
                </c:pt>
                <c:pt idx="3">
                  <c:v>27.717391304347828</c:v>
                </c:pt>
                <c:pt idx="4">
                  <c:v>34.599156118143462</c:v>
                </c:pt>
                <c:pt idx="5">
                  <c:v>73.558118899733728</c:v>
                </c:pt>
                <c:pt idx="6">
                  <c:v>58.415841584158379</c:v>
                </c:pt>
                <c:pt idx="7">
                  <c:v>70.347773032336789</c:v>
                </c:pt>
                <c:pt idx="8">
                  <c:v>49.838187702265344</c:v>
                </c:pt>
                <c:pt idx="9">
                  <c:v>59.570957095709574</c:v>
                </c:pt>
                <c:pt idx="10">
                  <c:v>52.902155887230521</c:v>
                </c:pt>
                <c:pt idx="11">
                  <c:v>25.890529973935671</c:v>
                </c:pt>
                <c:pt idx="12">
                  <c:v>29.166666666666668</c:v>
                </c:pt>
                <c:pt idx="13">
                  <c:v>55.832037325038883</c:v>
                </c:pt>
                <c:pt idx="14">
                  <c:v>67.154541541110632</c:v>
                </c:pt>
                <c:pt idx="15">
                  <c:v>65.537190082644628</c:v>
                </c:pt>
                <c:pt idx="16">
                  <c:v>59.322033898305122</c:v>
                </c:pt>
                <c:pt idx="17">
                  <c:v>63.699522362136378</c:v>
                </c:pt>
                <c:pt idx="18">
                  <c:v>62.195121951219505</c:v>
                </c:pt>
                <c:pt idx="19">
                  <c:v>64.158415841584045</c:v>
                </c:pt>
                <c:pt idx="20">
                  <c:v>67.479674796747972</c:v>
                </c:pt>
              </c:numCache>
            </c:numRef>
          </c:val>
        </c:ser>
        <c:axId val="74905856"/>
        <c:axId val="60953344"/>
      </c:barChart>
      <c:catAx>
        <c:axId val="74905856"/>
        <c:scaling>
          <c:orientation val="minMax"/>
        </c:scaling>
        <c:axPos val="b"/>
        <c:title>
          <c:tx>
            <c:rich>
              <a:bodyPr/>
              <a:lstStyle/>
              <a:p>
                <a:pPr>
                  <a:defRPr/>
                </a:pPr>
                <a:r>
                  <a:rPr lang="en-US"/>
                  <a:t>Station</a:t>
                </a:r>
              </a:p>
            </c:rich>
          </c:tx>
          <c:layout/>
        </c:title>
        <c:numFmt formatCode="General" sourceLinked="1"/>
        <c:majorTickMark val="none"/>
        <c:tickLblPos val="nextTo"/>
        <c:crossAx val="60953344"/>
        <c:crosses val="autoZero"/>
        <c:auto val="1"/>
        <c:lblAlgn val="ctr"/>
        <c:lblOffset val="100"/>
      </c:catAx>
      <c:valAx>
        <c:axId val="60953344"/>
        <c:scaling>
          <c:orientation val="minMax"/>
        </c:scaling>
        <c:axPos val="l"/>
        <c:majorGridlines/>
        <c:title>
          <c:tx>
            <c:rich>
              <a:bodyPr/>
              <a:lstStyle/>
              <a:p>
                <a:pPr>
                  <a:defRPr/>
                </a:pPr>
                <a:r>
                  <a:rPr lang="en-US"/>
                  <a:t>% Active Users</a:t>
                </a:r>
              </a:p>
            </c:rich>
          </c:tx>
          <c:layout/>
        </c:title>
        <c:numFmt formatCode="0" sourceLinked="1"/>
        <c:tickLblPos val="nextTo"/>
        <c:crossAx val="7490585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500" b="1"/>
            </a:pPr>
            <a:r>
              <a:rPr lang="en-US" sz="2500" b="1" baseline="0" dirty="0" smtClean="0"/>
              <a:t>Inbound Messages - February </a:t>
            </a:r>
            <a:r>
              <a:rPr lang="en-US" sz="2500" b="1" baseline="0" dirty="0"/>
              <a:t>2012</a:t>
            </a:r>
            <a:endParaRPr lang="en-US" sz="2500" b="1" dirty="0"/>
          </a:p>
        </c:rich>
      </c:tx>
      <c:layout>
        <c:manualLayout>
          <c:xMode val="edge"/>
          <c:yMode val="edge"/>
          <c:x val="0.19757260511486777"/>
          <c:y val="0"/>
        </c:manualLayout>
      </c:layout>
    </c:title>
    <c:plotArea>
      <c:layout/>
      <c:barChart>
        <c:barDir val="col"/>
        <c:grouping val="clustered"/>
        <c:ser>
          <c:idx val="1"/>
          <c:order val="0"/>
          <c:dLbls>
            <c:txPr>
              <a:bodyPr/>
              <a:lstStyle/>
              <a:p>
                <a:pPr>
                  <a:defRPr b="1"/>
                </a:pPr>
                <a:endParaRPr lang="en-US"/>
              </a:p>
            </c:txPr>
            <c:showVal val="1"/>
          </c:dLbls>
          <c:cat>
            <c:numRef>
              <c:f>Sheet1!$A$90:$A$109</c:f>
              <c:numCache>
                <c:formatCode>General</c:formatCode>
                <c:ptCount val="20"/>
                <c:pt idx="0">
                  <c:v>442</c:v>
                </c:pt>
                <c:pt idx="1">
                  <c:v>520</c:v>
                </c:pt>
                <c:pt idx="2">
                  <c:v>526</c:v>
                </c:pt>
                <c:pt idx="3">
                  <c:v>541</c:v>
                </c:pt>
                <c:pt idx="4">
                  <c:v>561</c:v>
                </c:pt>
                <c:pt idx="5">
                  <c:v>564</c:v>
                </c:pt>
                <c:pt idx="6">
                  <c:v>580</c:v>
                </c:pt>
                <c:pt idx="7">
                  <c:v>589</c:v>
                </c:pt>
                <c:pt idx="8">
                  <c:v>612</c:v>
                </c:pt>
                <c:pt idx="9">
                  <c:v>620</c:v>
                </c:pt>
                <c:pt idx="10">
                  <c:v>630</c:v>
                </c:pt>
                <c:pt idx="11">
                  <c:v>632</c:v>
                </c:pt>
                <c:pt idx="12">
                  <c:v>648</c:v>
                </c:pt>
                <c:pt idx="13">
                  <c:v>660</c:v>
                </c:pt>
                <c:pt idx="14">
                  <c:v>666</c:v>
                </c:pt>
                <c:pt idx="15">
                  <c:v>668</c:v>
                </c:pt>
                <c:pt idx="16">
                  <c:v>687</c:v>
                </c:pt>
                <c:pt idx="17">
                  <c:v>692</c:v>
                </c:pt>
                <c:pt idx="18">
                  <c:v>580</c:v>
                </c:pt>
                <c:pt idx="19">
                  <c:v>666</c:v>
                </c:pt>
              </c:numCache>
            </c:numRef>
          </c:cat>
          <c:val>
            <c:numRef>
              <c:f>Sheet1!$F$90:$F$109</c:f>
              <c:numCache>
                <c:formatCode>General</c:formatCode>
                <c:ptCount val="20"/>
                <c:pt idx="0">
                  <c:v>2</c:v>
                </c:pt>
                <c:pt idx="1">
                  <c:v>68</c:v>
                </c:pt>
                <c:pt idx="2">
                  <c:v>3</c:v>
                </c:pt>
                <c:pt idx="3">
                  <c:v>50</c:v>
                </c:pt>
                <c:pt idx="4">
                  <c:v>12</c:v>
                </c:pt>
                <c:pt idx="5">
                  <c:v>49</c:v>
                </c:pt>
                <c:pt idx="6">
                  <c:v>50</c:v>
                </c:pt>
                <c:pt idx="7">
                  <c:v>19</c:v>
                </c:pt>
                <c:pt idx="8">
                  <c:v>117</c:v>
                </c:pt>
                <c:pt idx="9">
                  <c:v>18</c:v>
                </c:pt>
                <c:pt idx="10">
                  <c:v>33</c:v>
                </c:pt>
                <c:pt idx="11">
                  <c:v>7</c:v>
                </c:pt>
                <c:pt idx="12">
                  <c:v>186</c:v>
                </c:pt>
                <c:pt idx="13">
                  <c:v>21</c:v>
                </c:pt>
                <c:pt idx="14">
                  <c:v>1</c:v>
                </c:pt>
                <c:pt idx="15">
                  <c:v>70</c:v>
                </c:pt>
                <c:pt idx="16">
                  <c:v>14</c:v>
                </c:pt>
                <c:pt idx="17">
                  <c:v>10</c:v>
                </c:pt>
                <c:pt idx="18">
                  <c:v>4</c:v>
                </c:pt>
                <c:pt idx="19">
                  <c:v>8</c:v>
                </c:pt>
              </c:numCache>
            </c:numRef>
          </c:val>
        </c:ser>
        <c:axId val="65603456"/>
        <c:axId val="65609728"/>
      </c:barChart>
      <c:catAx>
        <c:axId val="65603456"/>
        <c:scaling>
          <c:orientation val="minMax"/>
        </c:scaling>
        <c:axPos val="b"/>
        <c:title>
          <c:tx>
            <c:rich>
              <a:bodyPr/>
              <a:lstStyle/>
              <a:p>
                <a:pPr>
                  <a:defRPr sz="1400"/>
                </a:pPr>
                <a:r>
                  <a:rPr lang="en-US" sz="1400" dirty="0"/>
                  <a:t>Station</a:t>
                </a:r>
              </a:p>
            </c:rich>
          </c:tx>
          <c:layout>
            <c:manualLayout>
              <c:xMode val="edge"/>
              <c:yMode val="edge"/>
              <c:x val="0.50815423104621649"/>
              <c:y val="0.94345322834645651"/>
            </c:manualLayout>
          </c:layout>
        </c:title>
        <c:numFmt formatCode="General" sourceLinked="1"/>
        <c:majorTickMark val="none"/>
        <c:tickLblPos val="nextTo"/>
        <c:spPr>
          <a:noFill/>
        </c:spPr>
        <c:crossAx val="65609728"/>
        <c:crosses val="autoZero"/>
        <c:auto val="1"/>
        <c:lblAlgn val="ctr"/>
        <c:lblOffset val="100"/>
      </c:catAx>
      <c:valAx>
        <c:axId val="65609728"/>
        <c:scaling>
          <c:orientation val="minMax"/>
        </c:scaling>
        <c:axPos val="l"/>
        <c:majorGridlines/>
        <c:title>
          <c:tx>
            <c:rich>
              <a:bodyPr/>
              <a:lstStyle/>
              <a:p>
                <a:pPr>
                  <a:defRPr sz="1400"/>
                </a:pPr>
                <a:r>
                  <a:rPr lang="en-US" sz="1400" dirty="0"/>
                  <a:t>Inbound</a:t>
                </a:r>
                <a:r>
                  <a:rPr lang="en-US" sz="1400" baseline="0" dirty="0"/>
                  <a:t> Messages</a:t>
                </a:r>
                <a:endParaRPr lang="en-US" sz="1400" dirty="0"/>
              </a:p>
            </c:rich>
          </c:tx>
          <c:layout>
            <c:manualLayout>
              <c:xMode val="edge"/>
              <c:yMode val="edge"/>
              <c:x val="8.6692674469007365E-3"/>
              <c:y val="0.40695433070866188"/>
            </c:manualLayout>
          </c:layout>
        </c:title>
        <c:numFmt formatCode="General" sourceLinked="1"/>
        <c:tickLblPos val="nextTo"/>
        <c:crossAx val="65603456"/>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2503E-8B84-41AF-BC24-F4E8551AB093}" type="doc">
      <dgm:prSet loTypeId="urn:microsoft.com/office/officeart/2005/8/layout/hProcess9" loCatId="process" qsTypeId="urn:microsoft.com/office/officeart/2005/8/quickstyle/simple1" qsCatId="simple" csTypeId="urn:microsoft.com/office/officeart/2005/8/colors/accent1_2" csCatId="accent1" phldr="1"/>
      <dgm:spPr/>
    </dgm:pt>
    <dgm:pt modelId="{3B6BFE46-C64B-4BB7-A976-DDC6AAF05C43}">
      <dgm:prSet phldrT="[Text]"/>
      <dgm:spPr/>
      <dgm:t>
        <a:bodyPr/>
        <a:lstStyle/>
        <a:p>
          <a:r>
            <a:rPr lang="en-US" dirty="0" smtClean="0"/>
            <a:t>Activate Staff</a:t>
          </a:r>
          <a:endParaRPr lang="en-US" dirty="0"/>
        </a:p>
      </dgm:t>
    </dgm:pt>
    <dgm:pt modelId="{02764E08-AACF-4FA9-8260-27349205CEA6}" type="parTrans" cxnId="{C0C3B10C-3BF8-4386-AECA-9F28AC614952}">
      <dgm:prSet/>
      <dgm:spPr/>
      <dgm:t>
        <a:bodyPr/>
        <a:lstStyle/>
        <a:p>
          <a:endParaRPr lang="en-US"/>
        </a:p>
      </dgm:t>
    </dgm:pt>
    <dgm:pt modelId="{A40C7B3C-E198-43A0-BAB9-222E5960523D}" type="sibTrans" cxnId="{C0C3B10C-3BF8-4386-AECA-9F28AC614952}">
      <dgm:prSet/>
      <dgm:spPr/>
      <dgm:t>
        <a:bodyPr/>
        <a:lstStyle/>
        <a:p>
          <a:endParaRPr lang="en-US"/>
        </a:p>
      </dgm:t>
    </dgm:pt>
    <dgm:pt modelId="{4B396FFE-BA3A-4A99-A437-7192C2216CA7}">
      <dgm:prSet phldrT="[Text]"/>
      <dgm:spPr/>
      <dgm:t>
        <a:bodyPr/>
        <a:lstStyle/>
        <a:p>
          <a:r>
            <a:rPr lang="en-US" dirty="0" smtClean="0"/>
            <a:t>Create a Triage Group</a:t>
          </a:r>
          <a:endParaRPr lang="en-US" dirty="0"/>
        </a:p>
      </dgm:t>
    </dgm:pt>
    <dgm:pt modelId="{51DF65F2-8DF2-45BF-90C4-B2B8D74C6F76}" type="parTrans" cxnId="{6728C9F3-0374-4115-9C57-1B271F569A84}">
      <dgm:prSet/>
      <dgm:spPr/>
      <dgm:t>
        <a:bodyPr/>
        <a:lstStyle/>
        <a:p>
          <a:endParaRPr lang="en-US"/>
        </a:p>
      </dgm:t>
    </dgm:pt>
    <dgm:pt modelId="{1186F272-720F-483A-8235-69E3ADF58187}" type="sibTrans" cxnId="{6728C9F3-0374-4115-9C57-1B271F569A84}">
      <dgm:prSet/>
      <dgm:spPr/>
      <dgm:t>
        <a:bodyPr/>
        <a:lstStyle/>
        <a:p>
          <a:endParaRPr lang="en-US"/>
        </a:p>
      </dgm:t>
    </dgm:pt>
    <dgm:pt modelId="{8F7533CD-A128-4EE7-862B-EF6BB72BB5C5}">
      <dgm:prSet phldrT="[Text]"/>
      <dgm:spPr/>
      <dgm:t>
        <a:bodyPr/>
        <a:lstStyle/>
        <a:p>
          <a:r>
            <a:rPr lang="en-US" dirty="0" smtClean="0"/>
            <a:t>Reminders Due Report</a:t>
          </a:r>
          <a:endParaRPr lang="en-US" dirty="0"/>
        </a:p>
      </dgm:t>
    </dgm:pt>
    <dgm:pt modelId="{6F711CE9-ABD7-4F8E-BFE7-DA88A6937EF4}" type="parTrans" cxnId="{6E22982B-407C-4DA0-88F0-C503E9FB4111}">
      <dgm:prSet/>
      <dgm:spPr/>
      <dgm:t>
        <a:bodyPr/>
        <a:lstStyle/>
        <a:p>
          <a:endParaRPr lang="en-US"/>
        </a:p>
      </dgm:t>
    </dgm:pt>
    <dgm:pt modelId="{22F4A70E-4892-4571-B1FC-5DEF83087AAA}" type="sibTrans" cxnId="{6E22982B-407C-4DA0-88F0-C503E9FB4111}">
      <dgm:prSet/>
      <dgm:spPr/>
      <dgm:t>
        <a:bodyPr/>
        <a:lstStyle/>
        <a:p>
          <a:endParaRPr lang="en-US"/>
        </a:p>
      </dgm:t>
    </dgm:pt>
    <dgm:pt modelId="{9F0CADEC-5CAA-4451-83A7-5644A7AAFF00}">
      <dgm:prSet/>
      <dgm:spPr/>
      <dgm:t>
        <a:bodyPr/>
        <a:lstStyle/>
        <a:p>
          <a:r>
            <a:rPr lang="en-US" dirty="0" smtClean="0"/>
            <a:t>Associate Group</a:t>
          </a:r>
          <a:endParaRPr lang="en-US" dirty="0"/>
        </a:p>
      </dgm:t>
    </dgm:pt>
    <dgm:pt modelId="{1925C81C-E831-49C9-83FA-07F9DFF500CB}" type="parTrans" cxnId="{574D1AF1-329B-466D-B485-6D4D631D4C95}">
      <dgm:prSet/>
      <dgm:spPr/>
      <dgm:t>
        <a:bodyPr/>
        <a:lstStyle/>
        <a:p>
          <a:endParaRPr lang="en-US"/>
        </a:p>
      </dgm:t>
    </dgm:pt>
    <dgm:pt modelId="{0627F72C-3A5E-4997-B47B-9E2D8BF46FD6}" type="sibTrans" cxnId="{574D1AF1-329B-466D-B485-6D4D631D4C95}">
      <dgm:prSet/>
      <dgm:spPr/>
      <dgm:t>
        <a:bodyPr/>
        <a:lstStyle/>
        <a:p>
          <a:endParaRPr lang="en-US"/>
        </a:p>
      </dgm:t>
    </dgm:pt>
    <dgm:pt modelId="{62E42EE9-2123-4253-92B4-9F768EE19A72}">
      <dgm:prSet/>
      <dgm:spPr/>
      <dgm:t>
        <a:bodyPr/>
        <a:lstStyle/>
        <a:p>
          <a:r>
            <a:rPr lang="en-US" dirty="0" smtClean="0"/>
            <a:t>OE/RR List</a:t>
          </a:r>
          <a:endParaRPr lang="en-US" dirty="0"/>
        </a:p>
      </dgm:t>
    </dgm:pt>
    <dgm:pt modelId="{0402BCB0-32BD-42E5-9CB1-89878110D68B}" type="parTrans" cxnId="{AD4C4D27-C6E2-4110-97AB-BD5F68F684E3}">
      <dgm:prSet/>
      <dgm:spPr/>
      <dgm:t>
        <a:bodyPr/>
        <a:lstStyle/>
        <a:p>
          <a:endParaRPr lang="en-US"/>
        </a:p>
      </dgm:t>
    </dgm:pt>
    <dgm:pt modelId="{2FB0E183-2334-4B14-9D9B-5D271D350F0C}" type="sibTrans" cxnId="{AD4C4D27-C6E2-4110-97AB-BD5F68F684E3}">
      <dgm:prSet/>
      <dgm:spPr/>
      <dgm:t>
        <a:bodyPr/>
        <a:lstStyle/>
        <a:p>
          <a:endParaRPr lang="en-US"/>
        </a:p>
      </dgm:t>
    </dgm:pt>
    <dgm:pt modelId="{8C092D27-F709-4AF2-83A8-F44C62012BE3}" type="pres">
      <dgm:prSet presAssocID="{6862503E-8B84-41AF-BC24-F4E8551AB093}" presName="CompostProcess" presStyleCnt="0">
        <dgm:presLayoutVars>
          <dgm:dir/>
          <dgm:resizeHandles val="exact"/>
        </dgm:presLayoutVars>
      </dgm:prSet>
      <dgm:spPr/>
    </dgm:pt>
    <dgm:pt modelId="{B30F715E-CD68-4D6F-8CFC-F85FC9C736BD}" type="pres">
      <dgm:prSet presAssocID="{6862503E-8B84-41AF-BC24-F4E8551AB093}" presName="arrow" presStyleLbl="bgShp" presStyleIdx="0" presStyleCnt="1"/>
      <dgm:spPr/>
    </dgm:pt>
    <dgm:pt modelId="{CAF1453A-4ABB-4D43-BC09-09C2CEB58756}" type="pres">
      <dgm:prSet presAssocID="{6862503E-8B84-41AF-BC24-F4E8551AB093}" presName="linearProcess" presStyleCnt="0"/>
      <dgm:spPr/>
    </dgm:pt>
    <dgm:pt modelId="{312466A6-E732-48AB-B754-DE56D654DBB5}" type="pres">
      <dgm:prSet presAssocID="{3B6BFE46-C64B-4BB7-A976-DDC6AAF05C43}" presName="textNode" presStyleLbl="node1" presStyleIdx="0" presStyleCnt="4">
        <dgm:presLayoutVars>
          <dgm:bulletEnabled val="1"/>
        </dgm:presLayoutVars>
      </dgm:prSet>
      <dgm:spPr/>
      <dgm:t>
        <a:bodyPr/>
        <a:lstStyle/>
        <a:p>
          <a:endParaRPr lang="en-US"/>
        </a:p>
      </dgm:t>
    </dgm:pt>
    <dgm:pt modelId="{11EE2192-2785-4878-8026-4091B0B8EB09}" type="pres">
      <dgm:prSet presAssocID="{A40C7B3C-E198-43A0-BAB9-222E5960523D}" presName="sibTrans" presStyleCnt="0"/>
      <dgm:spPr/>
    </dgm:pt>
    <dgm:pt modelId="{FD675C31-B468-49E1-9B9F-7395BFFDC60C}" type="pres">
      <dgm:prSet presAssocID="{4B396FFE-BA3A-4A99-A437-7192C2216CA7}" presName="textNode" presStyleLbl="node1" presStyleIdx="1" presStyleCnt="4">
        <dgm:presLayoutVars>
          <dgm:bulletEnabled val="1"/>
        </dgm:presLayoutVars>
      </dgm:prSet>
      <dgm:spPr/>
      <dgm:t>
        <a:bodyPr/>
        <a:lstStyle/>
        <a:p>
          <a:endParaRPr lang="en-US"/>
        </a:p>
      </dgm:t>
    </dgm:pt>
    <dgm:pt modelId="{0E8FCB2A-5002-4EFE-8B8F-09125F4BDFFC}" type="pres">
      <dgm:prSet presAssocID="{1186F272-720F-483A-8235-69E3ADF58187}" presName="sibTrans" presStyleCnt="0"/>
      <dgm:spPr/>
    </dgm:pt>
    <dgm:pt modelId="{1D36D359-8A0C-4EE4-9696-F63CBB27DA6F}" type="pres">
      <dgm:prSet presAssocID="{8F7533CD-A128-4EE7-862B-EF6BB72BB5C5}" presName="textNode" presStyleLbl="node1" presStyleIdx="2" presStyleCnt="4">
        <dgm:presLayoutVars>
          <dgm:bulletEnabled val="1"/>
        </dgm:presLayoutVars>
      </dgm:prSet>
      <dgm:spPr/>
      <dgm:t>
        <a:bodyPr/>
        <a:lstStyle/>
        <a:p>
          <a:endParaRPr lang="en-US"/>
        </a:p>
      </dgm:t>
    </dgm:pt>
    <dgm:pt modelId="{58F80F7F-E8E7-434E-8449-DBF949623029}" type="pres">
      <dgm:prSet presAssocID="{22F4A70E-4892-4571-B1FC-5DEF83087AAA}" presName="sibTrans" presStyleCnt="0"/>
      <dgm:spPr/>
    </dgm:pt>
    <dgm:pt modelId="{3C181083-4BF9-4099-BECC-FF04EE956F55}" type="pres">
      <dgm:prSet presAssocID="{9F0CADEC-5CAA-4451-83A7-5644A7AAFF00}" presName="textNode" presStyleLbl="node1" presStyleIdx="3" presStyleCnt="4">
        <dgm:presLayoutVars>
          <dgm:bulletEnabled val="1"/>
        </dgm:presLayoutVars>
      </dgm:prSet>
      <dgm:spPr/>
      <dgm:t>
        <a:bodyPr/>
        <a:lstStyle/>
        <a:p>
          <a:endParaRPr lang="en-US"/>
        </a:p>
      </dgm:t>
    </dgm:pt>
  </dgm:ptLst>
  <dgm:cxnLst>
    <dgm:cxn modelId="{76677F98-6578-42A2-A449-DF13E7BAC114}" type="presOf" srcId="{9F0CADEC-5CAA-4451-83A7-5644A7AAFF00}" destId="{3C181083-4BF9-4099-BECC-FF04EE956F55}" srcOrd="0" destOrd="0" presId="urn:microsoft.com/office/officeart/2005/8/layout/hProcess9"/>
    <dgm:cxn modelId="{6E22982B-407C-4DA0-88F0-C503E9FB4111}" srcId="{6862503E-8B84-41AF-BC24-F4E8551AB093}" destId="{8F7533CD-A128-4EE7-862B-EF6BB72BB5C5}" srcOrd="2" destOrd="0" parTransId="{6F711CE9-ABD7-4F8E-BFE7-DA88A6937EF4}" sibTransId="{22F4A70E-4892-4571-B1FC-5DEF83087AAA}"/>
    <dgm:cxn modelId="{574D1AF1-329B-466D-B485-6D4D631D4C95}" srcId="{6862503E-8B84-41AF-BC24-F4E8551AB093}" destId="{9F0CADEC-5CAA-4451-83A7-5644A7AAFF00}" srcOrd="3" destOrd="0" parTransId="{1925C81C-E831-49C9-83FA-07F9DFF500CB}" sibTransId="{0627F72C-3A5E-4997-B47B-9E2D8BF46FD6}"/>
    <dgm:cxn modelId="{C0C3B10C-3BF8-4386-AECA-9F28AC614952}" srcId="{6862503E-8B84-41AF-BC24-F4E8551AB093}" destId="{3B6BFE46-C64B-4BB7-A976-DDC6AAF05C43}" srcOrd="0" destOrd="0" parTransId="{02764E08-AACF-4FA9-8260-27349205CEA6}" sibTransId="{A40C7B3C-E198-43A0-BAB9-222E5960523D}"/>
    <dgm:cxn modelId="{6728C9F3-0374-4115-9C57-1B271F569A84}" srcId="{6862503E-8B84-41AF-BC24-F4E8551AB093}" destId="{4B396FFE-BA3A-4A99-A437-7192C2216CA7}" srcOrd="1" destOrd="0" parTransId="{51DF65F2-8DF2-45BF-90C4-B2B8D74C6F76}" sibTransId="{1186F272-720F-483A-8235-69E3ADF58187}"/>
    <dgm:cxn modelId="{8ACC59E6-8775-4102-8CDE-943835FFF40E}" type="presOf" srcId="{6862503E-8B84-41AF-BC24-F4E8551AB093}" destId="{8C092D27-F709-4AF2-83A8-F44C62012BE3}" srcOrd="0" destOrd="0" presId="urn:microsoft.com/office/officeart/2005/8/layout/hProcess9"/>
    <dgm:cxn modelId="{AD4C4D27-C6E2-4110-97AB-BD5F68F684E3}" srcId="{8F7533CD-A128-4EE7-862B-EF6BB72BB5C5}" destId="{62E42EE9-2123-4253-92B4-9F768EE19A72}" srcOrd="0" destOrd="0" parTransId="{0402BCB0-32BD-42E5-9CB1-89878110D68B}" sibTransId="{2FB0E183-2334-4B14-9D9B-5D271D350F0C}"/>
    <dgm:cxn modelId="{1B76CA23-2731-423D-A023-B2AD8178BE56}" type="presOf" srcId="{4B396FFE-BA3A-4A99-A437-7192C2216CA7}" destId="{FD675C31-B468-49E1-9B9F-7395BFFDC60C}" srcOrd="0" destOrd="0" presId="urn:microsoft.com/office/officeart/2005/8/layout/hProcess9"/>
    <dgm:cxn modelId="{85237766-D7F7-428B-B73D-3AFFD5B199B3}" type="presOf" srcId="{3B6BFE46-C64B-4BB7-A976-DDC6AAF05C43}" destId="{312466A6-E732-48AB-B754-DE56D654DBB5}" srcOrd="0" destOrd="0" presId="urn:microsoft.com/office/officeart/2005/8/layout/hProcess9"/>
    <dgm:cxn modelId="{42A71F73-C499-4FDE-91C8-FAE045D6C046}" type="presOf" srcId="{8F7533CD-A128-4EE7-862B-EF6BB72BB5C5}" destId="{1D36D359-8A0C-4EE4-9696-F63CBB27DA6F}" srcOrd="0" destOrd="0" presId="urn:microsoft.com/office/officeart/2005/8/layout/hProcess9"/>
    <dgm:cxn modelId="{D8C7A263-16EA-4371-8358-D8E9F9480341}" type="presOf" srcId="{62E42EE9-2123-4253-92B4-9F768EE19A72}" destId="{1D36D359-8A0C-4EE4-9696-F63CBB27DA6F}" srcOrd="0" destOrd="1" presId="urn:microsoft.com/office/officeart/2005/8/layout/hProcess9"/>
    <dgm:cxn modelId="{ABB401D8-D67D-4AE7-AFB6-BAEADA83B07D}" type="presParOf" srcId="{8C092D27-F709-4AF2-83A8-F44C62012BE3}" destId="{B30F715E-CD68-4D6F-8CFC-F85FC9C736BD}" srcOrd="0" destOrd="0" presId="urn:microsoft.com/office/officeart/2005/8/layout/hProcess9"/>
    <dgm:cxn modelId="{B4477730-14CF-49FA-AB5E-82C1EA6086CD}" type="presParOf" srcId="{8C092D27-F709-4AF2-83A8-F44C62012BE3}" destId="{CAF1453A-4ABB-4D43-BC09-09C2CEB58756}" srcOrd="1" destOrd="0" presId="urn:microsoft.com/office/officeart/2005/8/layout/hProcess9"/>
    <dgm:cxn modelId="{19D502E1-9888-4991-B78A-0D1A1321F079}" type="presParOf" srcId="{CAF1453A-4ABB-4D43-BC09-09C2CEB58756}" destId="{312466A6-E732-48AB-B754-DE56D654DBB5}" srcOrd="0" destOrd="0" presId="urn:microsoft.com/office/officeart/2005/8/layout/hProcess9"/>
    <dgm:cxn modelId="{B15C3EE1-AC5B-4FB7-AA9D-10F190E6FE83}" type="presParOf" srcId="{CAF1453A-4ABB-4D43-BC09-09C2CEB58756}" destId="{11EE2192-2785-4878-8026-4091B0B8EB09}" srcOrd="1" destOrd="0" presId="urn:microsoft.com/office/officeart/2005/8/layout/hProcess9"/>
    <dgm:cxn modelId="{8EACD53C-754B-41C9-A87E-6D127215D4E0}" type="presParOf" srcId="{CAF1453A-4ABB-4D43-BC09-09C2CEB58756}" destId="{FD675C31-B468-49E1-9B9F-7395BFFDC60C}" srcOrd="2" destOrd="0" presId="urn:microsoft.com/office/officeart/2005/8/layout/hProcess9"/>
    <dgm:cxn modelId="{B2F03FF8-44F4-4ECF-B1DD-190BEF8D3011}" type="presParOf" srcId="{CAF1453A-4ABB-4D43-BC09-09C2CEB58756}" destId="{0E8FCB2A-5002-4EFE-8B8F-09125F4BDFFC}" srcOrd="3" destOrd="0" presId="urn:microsoft.com/office/officeart/2005/8/layout/hProcess9"/>
    <dgm:cxn modelId="{4DF458A6-B9FB-49BB-B86B-EF0AE9F97FEA}" type="presParOf" srcId="{CAF1453A-4ABB-4D43-BC09-09C2CEB58756}" destId="{1D36D359-8A0C-4EE4-9696-F63CBB27DA6F}" srcOrd="4" destOrd="0" presId="urn:microsoft.com/office/officeart/2005/8/layout/hProcess9"/>
    <dgm:cxn modelId="{50B49957-7E42-440B-8631-ED6348C4BB74}" type="presParOf" srcId="{CAF1453A-4ABB-4D43-BC09-09C2CEB58756}" destId="{58F80F7F-E8E7-434E-8449-DBF949623029}" srcOrd="5" destOrd="0" presId="urn:microsoft.com/office/officeart/2005/8/layout/hProcess9"/>
    <dgm:cxn modelId="{6DB5DA78-1D00-4ACD-AED9-3799DA7E9D07}" type="presParOf" srcId="{CAF1453A-4ABB-4D43-BC09-09C2CEB58756}" destId="{3C181083-4BF9-4099-BECC-FF04EE956F55}" srcOrd="6"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8B7D3-C3E0-439F-8E29-961AB09F3561}" type="doc">
      <dgm:prSet loTypeId="urn:microsoft.com/office/officeart/2005/8/layout/hList7#1" loCatId="list" qsTypeId="urn:microsoft.com/office/officeart/2005/8/quickstyle/simple1" qsCatId="simple" csTypeId="urn:microsoft.com/office/officeart/2005/8/colors/accent1_2" csCatId="accent1" phldr="1"/>
      <dgm:spPr/>
    </dgm:pt>
    <dgm:pt modelId="{931038DF-7680-465E-8058-1CD867C8D353}">
      <dgm:prSet custT="1"/>
      <dgm:spPr/>
      <dgm:t>
        <a:bodyPr/>
        <a:lstStyle/>
        <a:p>
          <a:r>
            <a:rPr lang="en-US" sz="3000" dirty="0" smtClean="0"/>
            <a:t>Pharmacy</a:t>
          </a:r>
        </a:p>
      </dgm:t>
    </dgm:pt>
    <dgm:pt modelId="{E8B215C8-02A5-4A2A-A1C5-61ACC914D95A}" type="parTrans" cxnId="{85F8D5D4-C512-4ABF-8D59-000C4E0A9D60}">
      <dgm:prSet/>
      <dgm:spPr/>
      <dgm:t>
        <a:bodyPr/>
        <a:lstStyle/>
        <a:p>
          <a:endParaRPr lang="en-US"/>
        </a:p>
      </dgm:t>
    </dgm:pt>
    <dgm:pt modelId="{791FF8C0-A78B-413F-A9CF-A15CC508E9BD}" type="sibTrans" cxnId="{85F8D5D4-C512-4ABF-8D59-000C4E0A9D60}">
      <dgm:prSet/>
      <dgm:spPr/>
      <dgm:t>
        <a:bodyPr/>
        <a:lstStyle/>
        <a:p>
          <a:endParaRPr lang="en-US"/>
        </a:p>
      </dgm:t>
    </dgm:pt>
    <dgm:pt modelId="{0F3B63A4-A762-4F9F-90BE-B08BAFB5B235}">
      <dgm:prSet custT="1"/>
      <dgm:spPr/>
      <dgm:t>
        <a:bodyPr/>
        <a:lstStyle/>
        <a:p>
          <a:pPr algn="ctr"/>
          <a:endParaRPr lang="en-US" sz="3000" dirty="0" smtClean="0"/>
        </a:p>
        <a:p>
          <a:pPr algn="ctr"/>
          <a:r>
            <a:rPr lang="en-US" sz="3000" dirty="0" smtClean="0"/>
            <a:t>Prescribing Clinic</a:t>
          </a:r>
        </a:p>
      </dgm:t>
    </dgm:pt>
    <dgm:pt modelId="{CD2AEBC0-B824-4692-93AB-5463FAA99FA6}" type="parTrans" cxnId="{86D75324-05D2-4890-A083-07DBEAC2F52F}">
      <dgm:prSet/>
      <dgm:spPr/>
      <dgm:t>
        <a:bodyPr/>
        <a:lstStyle/>
        <a:p>
          <a:endParaRPr lang="en-US"/>
        </a:p>
      </dgm:t>
    </dgm:pt>
    <dgm:pt modelId="{382B941C-10F1-4C1F-A676-6DC0E4153543}" type="sibTrans" cxnId="{86D75324-05D2-4890-A083-07DBEAC2F52F}">
      <dgm:prSet/>
      <dgm:spPr/>
      <dgm:t>
        <a:bodyPr/>
        <a:lstStyle/>
        <a:p>
          <a:endParaRPr lang="en-US"/>
        </a:p>
      </dgm:t>
    </dgm:pt>
    <dgm:pt modelId="{918FC08B-A7A9-4313-8323-5668EF936BB8}">
      <dgm:prSet custT="1"/>
      <dgm:spPr/>
      <dgm:t>
        <a:bodyPr/>
        <a:lstStyle/>
        <a:p>
          <a:pPr algn="ctr"/>
          <a:r>
            <a:rPr lang="en-US" sz="3000" dirty="0" smtClean="0"/>
            <a:t>Veteran</a:t>
          </a:r>
        </a:p>
      </dgm:t>
    </dgm:pt>
    <dgm:pt modelId="{CB95D0B9-605D-4478-B957-3FA293B5EEF0}" type="parTrans" cxnId="{36232F69-D734-4CE2-A8D7-FC6B6166AF76}">
      <dgm:prSet/>
      <dgm:spPr/>
      <dgm:t>
        <a:bodyPr/>
        <a:lstStyle/>
        <a:p>
          <a:endParaRPr lang="en-US"/>
        </a:p>
      </dgm:t>
    </dgm:pt>
    <dgm:pt modelId="{E05C10AC-8BDB-4F7B-8965-DD11D2A32636}" type="sibTrans" cxnId="{36232F69-D734-4CE2-A8D7-FC6B6166AF76}">
      <dgm:prSet/>
      <dgm:spPr/>
      <dgm:t>
        <a:bodyPr/>
        <a:lstStyle/>
        <a:p>
          <a:endParaRPr lang="en-US"/>
        </a:p>
      </dgm:t>
    </dgm:pt>
    <dgm:pt modelId="{7A3D903E-A5EE-4669-BFFD-435F6600BA1D}">
      <dgm:prSet/>
      <dgm:spPr/>
      <dgm:t>
        <a:bodyPr/>
        <a:lstStyle/>
        <a:p>
          <a:pPr algn="l"/>
          <a:endParaRPr lang="en-US" sz="2700" dirty="0" smtClean="0"/>
        </a:p>
      </dgm:t>
    </dgm:pt>
    <dgm:pt modelId="{247BF6E9-5BEB-4D33-97C4-99DA83A1E291}" type="parTrans" cxnId="{EFA0129F-FF37-4810-9177-8F91C00EDA34}">
      <dgm:prSet/>
      <dgm:spPr/>
      <dgm:t>
        <a:bodyPr/>
        <a:lstStyle/>
        <a:p>
          <a:endParaRPr lang="en-US"/>
        </a:p>
      </dgm:t>
    </dgm:pt>
    <dgm:pt modelId="{C00340FB-00B4-4BC1-A3F3-01389569235D}" type="sibTrans" cxnId="{EFA0129F-FF37-4810-9177-8F91C00EDA34}">
      <dgm:prSet/>
      <dgm:spPr/>
      <dgm:t>
        <a:bodyPr/>
        <a:lstStyle/>
        <a:p>
          <a:endParaRPr lang="en-US"/>
        </a:p>
      </dgm:t>
    </dgm:pt>
    <dgm:pt modelId="{CF22841E-24A4-4CA7-B3E5-92501F2D7442}" type="pres">
      <dgm:prSet presAssocID="{EB48B7D3-C3E0-439F-8E29-961AB09F3561}" presName="Name0" presStyleCnt="0">
        <dgm:presLayoutVars>
          <dgm:dir/>
          <dgm:resizeHandles val="exact"/>
        </dgm:presLayoutVars>
      </dgm:prSet>
      <dgm:spPr/>
    </dgm:pt>
    <dgm:pt modelId="{7F8CA402-3FBB-40CA-A9DA-E2ED393D5193}" type="pres">
      <dgm:prSet presAssocID="{EB48B7D3-C3E0-439F-8E29-961AB09F3561}" presName="fgShape" presStyleLbl="fgShp" presStyleIdx="0" presStyleCnt="1"/>
      <dgm:spPr/>
    </dgm:pt>
    <dgm:pt modelId="{7A047068-BFB8-42A8-8BD5-33B0EAE63588}" type="pres">
      <dgm:prSet presAssocID="{EB48B7D3-C3E0-439F-8E29-961AB09F3561}" presName="linComp" presStyleCnt="0"/>
      <dgm:spPr/>
    </dgm:pt>
    <dgm:pt modelId="{70400A7C-BCF9-400D-8B9D-DD28A5152B30}" type="pres">
      <dgm:prSet presAssocID="{918FC08B-A7A9-4313-8323-5668EF936BB8}" presName="compNode" presStyleCnt="0"/>
      <dgm:spPr/>
    </dgm:pt>
    <dgm:pt modelId="{5488274F-D0C8-448E-BE2F-F1B5B1569A67}" type="pres">
      <dgm:prSet presAssocID="{918FC08B-A7A9-4313-8323-5668EF936BB8}" presName="bkgdShape" presStyleLbl="node1" presStyleIdx="0" presStyleCnt="3"/>
      <dgm:spPr/>
      <dgm:t>
        <a:bodyPr/>
        <a:lstStyle/>
        <a:p>
          <a:endParaRPr lang="en-US"/>
        </a:p>
      </dgm:t>
    </dgm:pt>
    <dgm:pt modelId="{CB26533F-4169-49A4-8927-B73406A3AD2C}" type="pres">
      <dgm:prSet presAssocID="{918FC08B-A7A9-4313-8323-5668EF936BB8}" presName="nodeTx" presStyleLbl="node1" presStyleIdx="0" presStyleCnt="3">
        <dgm:presLayoutVars>
          <dgm:bulletEnabled val="1"/>
        </dgm:presLayoutVars>
      </dgm:prSet>
      <dgm:spPr/>
      <dgm:t>
        <a:bodyPr/>
        <a:lstStyle/>
        <a:p>
          <a:endParaRPr lang="en-US"/>
        </a:p>
      </dgm:t>
    </dgm:pt>
    <dgm:pt modelId="{D3C6971D-B711-4691-BA97-E0BE803E2E2B}" type="pres">
      <dgm:prSet presAssocID="{918FC08B-A7A9-4313-8323-5668EF936BB8}" presName="invisiNode" presStyleLbl="node1" presStyleIdx="0" presStyleCnt="3"/>
      <dgm:spPr/>
    </dgm:pt>
    <dgm:pt modelId="{846947AF-F1A9-4C08-A90C-0A67EBDD9AD7}" type="pres">
      <dgm:prSet presAssocID="{918FC08B-A7A9-4313-8323-5668EF936BB8}" presName="imagNode" presStyleLbl="fgImgPlace1" presStyleIdx="0" presStyleCnt="3"/>
      <dgm:spPr/>
    </dgm:pt>
    <dgm:pt modelId="{2DAA64CB-64DF-4F04-A2A4-1F3C58EBE1AB}" type="pres">
      <dgm:prSet presAssocID="{E05C10AC-8BDB-4F7B-8965-DD11D2A32636}" presName="sibTrans" presStyleLbl="sibTrans2D1" presStyleIdx="0" presStyleCnt="0"/>
      <dgm:spPr/>
      <dgm:t>
        <a:bodyPr/>
        <a:lstStyle/>
        <a:p>
          <a:endParaRPr lang="en-US"/>
        </a:p>
      </dgm:t>
    </dgm:pt>
    <dgm:pt modelId="{0CBDBA80-6910-4976-8B9F-2FFCFE4CED4B}" type="pres">
      <dgm:prSet presAssocID="{931038DF-7680-465E-8058-1CD867C8D353}" presName="compNode" presStyleCnt="0"/>
      <dgm:spPr/>
    </dgm:pt>
    <dgm:pt modelId="{EF382451-FF6C-4E1E-BA1E-215DD917F222}" type="pres">
      <dgm:prSet presAssocID="{931038DF-7680-465E-8058-1CD867C8D353}" presName="bkgdShape" presStyleLbl="node1" presStyleIdx="1" presStyleCnt="3"/>
      <dgm:spPr/>
      <dgm:t>
        <a:bodyPr/>
        <a:lstStyle/>
        <a:p>
          <a:endParaRPr lang="en-US"/>
        </a:p>
      </dgm:t>
    </dgm:pt>
    <dgm:pt modelId="{4624599B-3DB8-4C43-B001-D72A865FD36D}" type="pres">
      <dgm:prSet presAssocID="{931038DF-7680-465E-8058-1CD867C8D353}" presName="nodeTx" presStyleLbl="node1" presStyleIdx="1" presStyleCnt="3">
        <dgm:presLayoutVars>
          <dgm:bulletEnabled val="1"/>
        </dgm:presLayoutVars>
      </dgm:prSet>
      <dgm:spPr/>
      <dgm:t>
        <a:bodyPr/>
        <a:lstStyle/>
        <a:p>
          <a:endParaRPr lang="en-US"/>
        </a:p>
      </dgm:t>
    </dgm:pt>
    <dgm:pt modelId="{0B96E604-E362-467C-AD52-08A4575CA317}" type="pres">
      <dgm:prSet presAssocID="{931038DF-7680-465E-8058-1CD867C8D353}" presName="invisiNode" presStyleLbl="node1" presStyleIdx="1" presStyleCnt="3"/>
      <dgm:spPr/>
    </dgm:pt>
    <dgm:pt modelId="{1B9F5852-26C5-448C-A028-1241A7AD2F29}" type="pres">
      <dgm:prSet presAssocID="{931038DF-7680-465E-8058-1CD867C8D353}" presName="imagNode" presStyleLbl="fgImgPlace1" presStyleIdx="1" presStyleCnt="3"/>
      <dgm:spPr/>
    </dgm:pt>
    <dgm:pt modelId="{A56D42D6-DD06-4DC8-8AC5-7A0829CC2FB8}" type="pres">
      <dgm:prSet presAssocID="{791FF8C0-A78B-413F-A9CF-A15CC508E9BD}" presName="sibTrans" presStyleLbl="sibTrans2D1" presStyleIdx="0" presStyleCnt="0"/>
      <dgm:spPr/>
      <dgm:t>
        <a:bodyPr/>
        <a:lstStyle/>
        <a:p>
          <a:endParaRPr lang="en-US"/>
        </a:p>
      </dgm:t>
    </dgm:pt>
    <dgm:pt modelId="{851BD205-774E-450F-9F47-9ACBEF92A27F}" type="pres">
      <dgm:prSet presAssocID="{0F3B63A4-A762-4F9F-90BE-B08BAFB5B235}" presName="compNode" presStyleCnt="0"/>
      <dgm:spPr/>
    </dgm:pt>
    <dgm:pt modelId="{A1A67AAF-9A03-4062-B9D2-A522BE363B54}" type="pres">
      <dgm:prSet presAssocID="{0F3B63A4-A762-4F9F-90BE-B08BAFB5B235}" presName="bkgdShape" presStyleLbl="node1" presStyleIdx="2" presStyleCnt="3"/>
      <dgm:spPr/>
      <dgm:t>
        <a:bodyPr/>
        <a:lstStyle/>
        <a:p>
          <a:endParaRPr lang="en-US"/>
        </a:p>
      </dgm:t>
    </dgm:pt>
    <dgm:pt modelId="{E2168D77-E911-4FBF-8DCD-49471CA16AC4}" type="pres">
      <dgm:prSet presAssocID="{0F3B63A4-A762-4F9F-90BE-B08BAFB5B235}" presName="nodeTx" presStyleLbl="node1" presStyleIdx="2" presStyleCnt="3">
        <dgm:presLayoutVars>
          <dgm:bulletEnabled val="1"/>
        </dgm:presLayoutVars>
      </dgm:prSet>
      <dgm:spPr/>
      <dgm:t>
        <a:bodyPr/>
        <a:lstStyle/>
        <a:p>
          <a:endParaRPr lang="en-US"/>
        </a:p>
      </dgm:t>
    </dgm:pt>
    <dgm:pt modelId="{ABCED151-5C4A-4A49-954E-EE22E71012AD}" type="pres">
      <dgm:prSet presAssocID="{0F3B63A4-A762-4F9F-90BE-B08BAFB5B235}" presName="invisiNode" presStyleLbl="node1" presStyleIdx="2" presStyleCnt="3"/>
      <dgm:spPr/>
    </dgm:pt>
    <dgm:pt modelId="{40DFBEC1-6E92-4082-8513-F4B53CD86C89}" type="pres">
      <dgm:prSet presAssocID="{0F3B63A4-A762-4F9F-90BE-B08BAFB5B235}" presName="imagNode" presStyleLbl="fgImgPlace1" presStyleIdx="2" presStyleCnt="3"/>
      <dgm:spPr/>
    </dgm:pt>
  </dgm:ptLst>
  <dgm:cxnLst>
    <dgm:cxn modelId="{E7049949-8FC7-4649-A5B6-7E3618B7DE9B}" type="presOf" srcId="{E05C10AC-8BDB-4F7B-8965-DD11D2A32636}" destId="{2DAA64CB-64DF-4F04-A2A4-1F3C58EBE1AB}" srcOrd="0" destOrd="0" presId="urn:microsoft.com/office/officeart/2005/8/layout/hList7#1"/>
    <dgm:cxn modelId="{39AE9BE5-4072-4385-B367-48018B73A950}" type="presOf" srcId="{931038DF-7680-465E-8058-1CD867C8D353}" destId="{EF382451-FF6C-4E1E-BA1E-215DD917F222}" srcOrd="0" destOrd="0" presId="urn:microsoft.com/office/officeart/2005/8/layout/hList7#1"/>
    <dgm:cxn modelId="{8EA6C04F-666C-4270-842C-AFDCF84D7684}" type="presOf" srcId="{918FC08B-A7A9-4313-8323-5668EF936BB8}" destId="{CB26533F-4169-49A4-8927-B73406A3AD2C}" srcOrd="1" destOrd="0" presId="urn:microsoft.com/office/officeart/2005/8/layout/hList7#1"/>
    <dgm:cxn modelId="{8F2A20F8-C92C-4440-848C-CBA8EFEF927C}" type="presOf" srcId="{0F3B63A4-A762-4F9F-90BE-B08BAFB5B235}" destId="{A1A67AAF-9A03-4062-B9D2-A522BE363B54}" srcOrd="0" destOrd="0" presId="urn:microsoft.com/office/officeart/2005/8/layout/hList7#1"/>
    <dgm:cxn modelId="{A549E928-E0E1-45D4-9CBE-591BC5E91171}" type="presOf" srcId="{7A3D903E-A5EE-4669-BFFD-435F6600BA1D}" destId="{A1A67AAF-9A03-4062-B9D2-A522BE363B54}" srcOrd="0" destOrd="1" presId="urn:microsoft.com/office/officeart/2005/8/layout/hList7#1"/>
    <dgm:cxn modelId="{87D2BFC5-CBB4-4954-87EF-3074EFDE0B7E}" type="presOf" srcId="{7A3D903E-A5EE-4669-BFFD-435F6600BA1D}" destId="{E2168D77-E911-4FBF-8DCD-49471CA16AC4}" srcOrd="1" destOrd="1" presId="urn:microsoft.com/office/officeart/2005/8/layout/hList7#1"/>
    <dgm:cxn modelId="{B594B993-C132-4BF4-B9FD-B77D7C785490}" type="presOf" srcId="{791FF8C0-A78B-413F-A9CF-A15CC508E9BD}" destId="{A56D42D6-DD06-4DC8-8AC5-7A0829CC2FB8}" srcOrd="0" destOrd="0" presId="urn:microsoft.com/office/officeart/2005/8/layout/hList7#1"/>
    <dgm:cxn modelId="{36232F69-D734-4CE2-A8D7-FC6B6166AF76}" srcId="{EB48B7D3-C3E0-439F-8E29-961AB09F3561}" destId="{918FC08B-A7A9-4313-8323-5668EF936BB8}" srcOrd="0" destOrd="0" parTransId="{CB95D0B9-605D-4478-B957-3FA293B5EEF0}" sibTransId="{E05C10AC-8BDB-4F7B-8965-DD11D2A32636}"/>
    <dgm:cxn modelId="{D7803FA4-C97C-4C95-B3FA-40967F4B3337}" type="presOf" srcId="{EB48B7D3-C3E0-439F-8E29-961AB09F3561}" destId="{CF22841E-24A4-4CA7-B3E5-92501F2D7442}" srcOrd="0" destOrd="0" presId="urn:microsoft.com/office/officeart/2005/8/layout/hList7#1"/>
    <dgm:cxn modelId="{EDE36A90-69B2-486F-8C83-AE1801B45B5F}" type="presOf" srcId="{918FC08B-A7A9-4313-8323-5668EF936BB8}" destId="{5488274F-D0C8-448E-BE2F-F1B5B1569A67}" srcOrd="0" destOrd="0" presId="urn:microsoft.com/office/officeart/2005/8/layout/hList7#1"/>
    <dgm:cxn modelId="{9D396661-F5B6-41D1-A2D9-CAFD797BDB9A}" type="presOf" srcId="{0F3B63A4-A762-4F9F-90BE-B08BAFB5B235}" destId="{E2168D77-E911-4FBF-8DCD-49471CA16AC4}" srcOrd="1" destOrd="0" presId="urn:microsoft.com/office/officeart/2005/8/layout/hList7#1"/>
    <dgm:cxn modelId="{2A12B228-B3F6-4607-9C89-C174D8F577E4}" type="presOf" srcId="{931038DF-7680-465E-8058-1CD867C8D353}" destId="{4624599B-3DB8-4C43-B001-D72A865FD36D}" srcOrd="1" destOrd="0" presId="urn:microsoft.com/office/officeart/2005/8/layout/hList7#1"/>
    <dgm:cxn modelId="{EFA0129F-FF37-4810-9177-8F91C00EDA34}" srcId="{0F3B63A4-A762-4F9F-90BE-B08BAFB5B235}" destId="{7A3D903E-A5EE-4669-BFFD-435F6600BA1D}" srcOrd="0" destOrd="0" parTransId="{247BF6E9-5BEB-4D33-97C4-99DA83A1E291}" sibTransId="{C00340FB-00B4-4BC1-A3F3-01389569235D}"/>
    <dgm:cxn modelId="{86D75324-05D2-4890-A083-07DBEAC2F52F}" srcId="{EB48B7D3-C3E0-439F-8E29-961AB09F3561}" destId="{0F3B63A4-A762-4F9F-90BE-B08BAFB5B235}" srcOrd="2" destOrd="0" parTransId="{CD2AEBC0-B824-4692-93AB-5463FAA99FA6}" sibTransId="{382B941C-10F1-4C1F-A676-6DC0E4153543}"/>
    <dgm:cxn modelId="{85F8D5D4-C512-4ABF-8D59-000C4E0A9D60}" srcId="{EB48B7D3-C3E0-439F-8E29-961AB09F3561}" destId="{931038DF-7680-465E-8058-1CD867C8D353}" srcOrd="1" destOrd="0" parTransId="{E8B215C8-02A5-4A2A-A1C5-61ACC914D95A}" sibTransId="{791FF8C0-A78B-413F-A9CF-A15CC508E9BD}"/>
    <dgm:cxn modelId="{F2ABAC7D-C036-46A1-AE88-75A73E1DA3DC}" type="presParOf" srcId="{CF22841E-24A4-4CA7-B3E5-92501F2D7442}" destId="{7F8CA402-3FBB-40CA-A9DA-E2ED393D5193}" srcOrd="0" destOrd="0" presId="urn:microsoft.com/office/officeart/2005/8/layout/hList7#1"/>
    <dgm:cxn modelId="{CEF1587D-0379-45D9-92C8-059B67DFE69F}" type="presParOf" srcId="{CF22841E-24A4-4CA7-B3E5-92501F2D7442}" destId="{7A047068-BFB8-42A8-8BD5-33B0EAE63588}" srcOrd="1" destOrd="0" presId="urn:microsoft.com/office/officeart/2005/8/layout/hList7#1"/>
    <dgm:cxn modelId="{B0B0EFC1-ED05-40E9-A5FB-B1B27767649E}" type="presParOf" srcId="{7A047068-BFB8-42A8-8BD5-33B0EAE63588}" destId="{70400A7C-BCF9-400D-8B9D-DD28A5152B30}" srcOrd="0" destOrd="0" presId="urn:microsoft.com/office/officeart/2005/8/layout/hList7#1"/>
    <dgm:cxn modelId="{D656CBD0-4FE0-467F-9335-BD713CBC1B52}" type="presParOf" srcId="{70400A7C-BCF9-400D-8B9D-DD28A5152B30}" destId="{5488274F-D0C8-448E-BE2F-F1B5B1569A67}" srcOrd="0" destOrd="0" presId="urn:microsoft.com/office/officeart/2005/8/layout/hList7#1"/>
    <dgm:cxn modelId="{EC5EF85D-ACC4-457E-B28B-0C79BB0475F4}" type="presParOf" srcId="{70400A7C-BCF9-400D-8B9D-DD28A5152B30}" destId="{CB26533F-4169-49A4-8927-B73406A3AD2C}" srcOrd="1" destOrd="0" presId="urn:microsoft.com/office/officeart/2005/8/layout/hList7#1"/>
    <dgm:cxn modelId="{62BB1273-641C-452B-BD81-F2E4E9610CC8}" type="presParOf" srcId="{70400A7C-BCF9-400D-8B9D-DD28A5152B30}" destId="{D3C6971D-B711-4691-BA97-E0BE803E2E2B}" srcOrd="2" destOrd="0" presId="urn:microsoft.com/office/officeart/2005/8/layout/hList7#1"/>
    <dgm:cxn modelId="{2D35B945-C4BD-4820-9112-502393C55650}" type="presParOf" srcId="{70400A7C-BCF9-400D-8B9D-DD28A5152B30}" destId="{846947AF-F1A9-4C08-A90C-0A67EBDD9AD7}" srcOrd="3" destOrd="0" presId="urn:microsoft.com/office/officeart/2005/8/layout/hList7#1"/>
    <dgm:cxn modelId="{717509C6-9473-4185-A115-F32EE7369F33}" type="presParOf" srcId="{7A047068-BFB8-42A8-8BD5-33B0EAE63588}" destId="{2DAA64CB-64DF-4F04-A2A4-1F3C58EBE1AB}" srcOrd="1" destOrd="0" presId="urn:microsoft.com/office/officeart/2005/8/layout/hList7#1"/>
    <dgm:cxn modelId="{FB6A5037-DD09-4DD0-97D1-A86D7223D70B}" type="presParOf" srcId="{7A047068-BFB8-42A8-8BD5-33B0EAE63588}" destId="{0CBDBA80-6910-4976-8B9F-2FFCFE4CED4B}" srcOrd="2" destOrd="0" presId="urn:microsoft.com/office/officeart/2005/8/layout/hList7#1"/>
    <dgm:cxn modelId="{3EF08B03-D33D-4A47-B12E-879AA6F0ADBA}" type="presParOf" srcId="{0CBDBA80-6910-4976-8B9F-2FFCFE4CED4B}" destId="{EF382451-FF6C-4E1E-BA1E-215DD917F222}" srcOrd="0" destOrd="0" presId="urn:microsoft.com/office/officeart/2005/8/layout/hList7#1"/>
    <dgm:cxn modelId="{2552DEFE-07EB-4436-BF41-FB4FD745CE41}" type="presParOf" srcId="{0CBDBA80-6910-4976-8B9F-2FFCFE4CED4B}" destId="{4624599B-3DB8-4C43-B001-D72A865FD36D}" srcOrd="1" destOrd="0" presId="urn:microsoft.com/office/officeart/2005/8/layout/hList7#1"/>
    <dgm:cxn modelId="{B2A659E2-9EF6-4C5E-84F6-A8E92801A4A4}" type="presParOf" srcId="{0CBDBA80-6910-4976-8B9F-2FFCFE4CED4B}" destId="{0B96E604-E362-467C-AD52-08A4575CA317}" srcOrd="2" destOrd="0" presId="urn:microsoft.com/office/officeart/2005/8/layout/hList7#1"/>
    <dgm:cxn modelId="{FEEF3253-A9B4-475B-A94E-2313ACE6D8FA}" type="presParOf" srcId="{0CBDBA80-6910-4976-8B9F-2FFCFE4CED4B}" destId="{1B9F5852-26C5-448C-A028-1241A7AD2F29}" srcOrd="3" destOrd="0" presId="urn:microsoft.com/office/officeart/2005/8/layout/hList7#1"/>
    <dgm:cxn modelId="{217C90DB-7168-4DD3-A74E-CA04577723BB}" type="presParOf" srcId="{7A047068-BFB8-42A8-8BD5-33B0EAE63588}" destId="{A56D42D6-DD06-4DC8-8AC5-7A0829CC2FB8}" srcOrd="3" destOrd="0" presId="urn:microsoft.com/office/officeart/2005/8/layout/hList7#1"/>
    <dgm:cxn modelId="{9B24ED0B-7531-4AE9-AF19-1187E0D87A25}" type="presParOf" srcId="{7A047068-BFB8-42A8-8BD5-33B0EAE63588}" destId="{851BD205-774E-450F-9F47-9ACBEF92A27F}" srcOrd="4" destOrd="0" presId="urn:microsoft.com/office/officeart/2005/8/layout/hList7#1"/>
    <dgm:cxn modelId="{9688B282-5ADC-4FBF-BFC6-CF48B824BB05}" type="presParOf" srcId="{851BD205-774E-450F-9F47-9ACBEF92A27F}" destId="{A1A67AAF-9A03-4062-B9D2-A522BE363B54}" srcOrd="0" destOrd="0" presId="urn:microsoft.com/office/officeart/2005/8/layout/hList7#1"/>
    <dgm:cxn modelId="{633EA1BC-41E4-4452-99AD-20445C53F4DA}" type="presParOf" srcId="{851BD205-774E-450F-9F47-9ACBEF92A27F}" destId="{E2168D77-E911-4FBF-8DCD-49471CA16AC4}" srcOrd="1" destOrd="0" presId="urn:microsoft.com/office/officeart/2005/8/layout/hList7#1"/>
    <dgm:cxn modelId="{80D829B3-DC36-4F05-B600-F18B14AEA0BD}" type="presParOf" srcId="{851BD205-774E-450F-9F47-9ACBEF92A27F}" destId="{ABCED151-5C4A-4A49-954E-EE22E71012AD}" srcOrd="2" destOrd="0" presId="urn:microsoft.com/office/officeart/2005/8/layout/hList7#1"/>
    <dgm:cxn modelId="{2DE2E638-68F6-4C7E-B4B9-7771E9CA0212}" type="presParOf" srcId="{851BD205-774E-450F-9F47-9ACBEF92A27F}" destId="{40DFBEC1-6E92-4082-8513-F4B53CD86C89}" srcOrd="3" destOrd="0" presId="urn:microsoft.com/office/officeart/2005/8/layout/hList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0F715E-CD68-4D6F-8CFC-F85FC9C736BD}">
      <dsp:nvSpPr>
        <dsp:cNvPr id="0" name=""/>
        <dsp:cNvSpPr/>
      </dsp:nvSpPr>
      <dsp:spPr>
        <a:xfrm>
          <a:off x="685799" y="0"/>
          <a:ext cx="77724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466A6-E732-48AB-B754-DE56D654DBB5}">
      <dsp:nvSpPr>
        <dsp:cNvPr id="0" name=""/>
        <dsp:cNvSpPr/>
      </dsp:nvSpPr>
      <dsp:spPr>
        <a:xfrm>
          <a:off x="997" y="1219199"/>
          <a:ext cx="219408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Activate Staff</a:t>
          </a:r>
          <a:endParaRPr lang="en-US" sz="2800" kern="1200" dirty="0"/>
        </a:p>
      </dsp:txBody>
      <dsp:txXfrm>
        <a:off x="997" y="1219199"/>
        <a:ext cx="2194083" cy="1625600"/>
      </dsp:txXfrm>
    </dsp:sp>
    <dsp:sp modelId="{FD675C31-B468-49E1-9B9F-7395BFFDC60C}">
      <dsp:nvSpPr>
        <dsp:cNvPr id="0" name=""/>
        <dsp:cNvSpPr/>
      </dsp:nvSpPr>
      <dsp:spPr>
        <a:xfrm>
          <a:off x="2316971" y="1219199"/>
          <a:ext cx="219408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Create a Triage Group</a:t>
          </a:r>
          <a:endParaRPr lang="en-US" sz="2800" kern="1200" dirty="0"/>
        </a:p>
      </dsp:txBody>
      <dsp:txXfrm>
        <a:off x="2316971" y="1219199"/>
        <a:ext cx="2194083" cy="1625600"/>
      </dsp:txXfrm>
    </dsp:sp>
    <dsp:sp modelId="{1D36D359-8A0C-4EE4-9696-F63CBB27DA6F}">
      <dsp:nvSpPr>
        <dsp:cNvPr id="0" name=""/>
        <dsp:cNvSpPr/>
      </dsp:nvSpPr>
      <dsp:spPr>
        <a:xfrm>
          <a:off x="4632945" y="1219199"/>
          <a:ext cx="219408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Reminders Due Report</a:t>
          </a:r>
          <a:endParaRPr lang="en-US" sz="2800" kern="1200" dirty="0"/>
        </a:p>
        <a:p>
          <a:pPr marL="228600" lvl="1" indent="-228600" algn="l" defTabSz="977900">
            <a:lnSpc>
              <a:spcPct val="90000"/>
            </a:lnSpc>
            <a:spcBef>
              <a:spcPct val="0"/>
            </a:spcBef>
            <a:spcAft>
              <a:spcPct val="15000"/>
            </a:spcAft>
            <a:buChar char="••"/>
          </a:pPr>
          <a:r>
            <a:rPr lang="en-US" sz="2200" kern="1200" dirty="0" smtClean="0"/>
            <a:t>OE/RR List</a:t>
          </a:r>
          <a:endParaRPr lang="en-US" sz="2200" kern="1200" dirty="0"/>
        </a:p>
      </dsp:txBody>
      <dsp:txXfrm>
        <a:off x="4632945" y="1219199"/>
        <a:ext cx="2194083" cy="1625600"/>
      </dsp:txXfrm>
    </dsp:sp>
    <dsp:sp modelId="{3C181083-4BF9-4099-BECC-FF04EE956F55}">
      <dsp:nvSpPr>
        <dsp:cNvPr id="0" name=""/>
        <dsp:cNvSpPr/>
      </dsp:nvSpPr>
      <dsp:spPr>
        <a:xfrm>
          <a:off x="6948919" y="1219199"/>
          <a:ext cx="219408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Associate Group</a:t>
          </a:r>
          <a:endParaRPr lang="en-US" sz="2800" kern="1200" dirty="0"/>
        </a:p>
      </dsp:txBody>
      <dsp:txXfrm>
        <a:off x="6948919" y="1219199"/>
        <a:ext cx="2194083" cy="1625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8274F-D0C8-448E-BE2F-F1B5B1569A67}">
      <dsp:nvSpPr>
        <dsp:cNvPr id="0" name=""/>
        <dsp:cNvSpPr/>
      </dsp:nvSpPr>
      <dsp:spPr>
        <a:xfrm>
          <a:off x="1599" y="0"/>
          <a:ext cx="2489150" cy="510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Veteran</a:t>
          </a:r>
        </a:p>
      </dsp:txBody>
      <dsp:txXfrm>
        <a:off x="1599" y="2042160"/>
        <a:ext cx="2489150" cy="2042160"/>
      </dsp:txXfrm>
    </dsp:sp>
    <dsp:sp modelId="{846947AF-F1A9-4C08-A90C-0A67EBDD9AD7}">
      <dsp:nvSpPr>
        <dsp:cNvPr id="0" name=""/>
        <dsp:cNvSpPr/>
      </dsp:nvSpPr>
      <dsp:spPr>
        <a:xfrm>
          <a:off x="396125" y="306324"/>
          <a:ext cx="1700098" cy="1700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82451-FF6C-4E1E-BA1E-215DD917F222}">
      <dsp:nvSpPr>
        <dsp:cNvPr id="0" name=""/>
        <dsp:cNvSpPr/>
      </dsp:nvSpPr>
      <dsp:spPr>
        <a:xfrm>
          <a:off x="2565424" y="0"/>
          <a:ext cx="2489150" cy="510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Pharmacy</a:t>
          </a:r>
        </a:p>
      </dsp:txBody>
      <dsp:txXfrm>
        <a:off x="2565424" y="2042160"/>
        <a:ext cx="2489150" cy="2042160"/>
      </dsp:txXfrm>
    </dsp:sp>
    <dsp:sp modelId="{1B9F5852-26C5-448C-A028-1241A7AD2F29}">
      <dsp:nvSpPr>
        <dsp:cNvPr id="0" name=""/>
        <dsp:cNvSpPr/>
      </dsp:nvSpPr>
      <dsp:spPr>
        <a:xfrm>
          <a:off x="2959950" y="306324"/>
          <a:ext cx="1700098" cy="1700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67AAF-9A03-4062-B9D2-A522BE363B54}">
      <dsp:nvSpPr>
        <dsp:cNvPr id="0" name=""/>
        <dsp:cNvSpPr/>
      </dsp:nvSpPr>
      <dsp:spPr>
        <a:xfrm>
          <a:off x="5129249" y="0"/>
          <a:ext cx="2489150" cy="510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1">
          <a:noAutofit/>
        </a:bodyPr>
        <a:lstStyle/>
        <a:p>
          <a:pPr lvl="0" algn="ctr" defTabSz="1333500">
            <a:lnSpc>
              <a:spcPct val="90000"/>
            </a:lnSpc>
            <a:spcBef>
              <a:spcPct val="0"/>
            </a:spcBef>
            <a:spcAft>
              <a:spcPct val="35000"/>
            </a:spcAft>
          </a:pPr>
          <a:endParaRPr lang="en-US" sz="3000" kern="1200" dirty="0" smtClean="0"/>
        </a:p>
        <a:p>
          <a:pPr lvl="0" algn="ctr" defTabSz="1333500">
            <a:lnSpc>
              <a:spcPct val="90000"/>
            </a:lnSpc>
            <a:spcBef>
              <a:spcPct val="0"/>
            </a:spcBef>
            <a:spcAft>
              <a:spcPct val="35000"/>
            </a:spcAft>
          </a:pPr>
          <a:r>
            <a:rPr lang="en-US" sz="3000" kern="1200" dirty="0" smtClean="0"/>
            <a:t>Prescribing Clinic</a:t>
          </a:r>
        </a:p>
        <a:p>
          <a:pPr marL="228600" lvl="1" indent="-228600" algn="l" defTabSz="1200150">
            <a:lnSpc>
              <a:spcPct val="90000"/>
            </a:lnSpc>
            <a:spcBef>
              <a:spcPct val="0"/>
            </a:spcBef>
            <a:spcAft>
              <a:spcPct val="15000"/>
            </a:spcAft>
            <a:buChar char="••"/>
          </a:pPr>
          <a:endParaRPr lang="en-US" sz="2700" kern="1200" dirty="0" smtClean="0"/>
        </a:p>
      </dsp:txBody>
      <dsp:txXfrm>
        <a:off x="5129249" y="2042160"/>
        <a:ext cx="2489150" cy="2042160"/>
      </dsp:txXfrm>
    </dsp:sp>
    <dsp:sp modelId="{40DFBEC1-6E92-4082-8513-F4B53CD86C89}">
      <dsp:nvSpPr>
        <dsp:cNvPr id="0" name=""/>
        <dsp:cNvSpPr/>
      </dsp:nvSpPr>
      <dsp:spPr>
        <a:xfrm>
          <a:off x="5523775" y="306324"/>
          <a:ext cx="1700098" cy="17000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CA402-3FBB-40CA-A9DA-E2ED393D5193}">
      <dsp:nvSpPr>
        <dsp:cNvPr id="0" name=""/>
        <dsp:cNvSpPr/>
      </dsp:nvSpPr>
      <dsp:spPr>
        <a:xfrm>
          <a:off x="304800" y="4084319"/>
          <a:ext cx="7010400" cy="76581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46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461"/>
          </a:xfrm>
          <a:prstGeom prst="rect">
            <a:avLst/>
          </a:prstGeom>
        </p:spPr>
        <p:txBody>
          <a:bodyPr vert="horz" lIns="93177" tIns="46589" rIns="93177" bIns="46589" rtlCol="0"/>
          <a:lstStyle>
            <a:lvl1pPr algn="r">
              <a:defRPr sz="1200"/>
            </a:lvl1pPr>
          </a:lstStyle>
          <a:p>
            <a:fld id="{CC8759BE-8540-4329-A206-AD7BED14FF5A}" type="datetimeFigureOut">
              <a:rPr lang="en-US" smtClean="0"/>
              <a:pPr/>
              <a:t>3/14/2012</a:t>
            </a:fld>
            <a:endParaRPr lang="en-US"/>
          </a:p>
        </p:txBody>
      </p:sp>
      <p:sp>
        <p:nvSpPr>
          <p:cNvPr id="4" name="Footer Placeholder 3"/>
          <p:cNvSpPr>
            <a:spLocks noGrp="1"/>
          </p:cNvSpPr>
          <p:nvPr>
            <p:ph type="ftr" sz="quarter" idx="2"/>
          </p:nvPr>
        </p:nvSpPr>
        <p:spPr>
          <a:xfrm>
            <a:off x="0" y="8829341"/>
            <a:ext cx="3037840" cy="46546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341"/>
            <a:ext cx="3037840" cy="465461"/>
          </a:xfrm>
          <a:prstGeom prst="rect">
            <a:avLst/>
          </a:prstGeom>
        </p:spPr>
        <p:txBody>
          <a:bodyPr vert="horz" lIns="93177" tIns="46589" rIns="93177" bIns="46589" rtlCol="0" anchor="b"/>
          <a:lstStyle>
            <a:lvl1pPr algn="r">
              <a:defRPr sz="1200"/>
            </a:lvl1pPr>
          </a:lstStyle>
          <a:p>
            <a:fld id="{066FF64E-4C6E-40D7-9D57-58404606EC3C}" type="slidenum">
              <a:rPr lang="en-US" smtClean="0"/>
              <a:pPr/>
              <a:t>‹#›</a:t>
            </a:fld>
            <a:endParaRPr lang="en-US"/>
          </a:p>
        </p:txBody>
      </p:sp>
    </p:spTree>
    <p:extLst>
      <p:ext uri="{BB962C8B-B14F-4D97-AF65-F5344CB8AC3E}">
        <p14:creationId xmlns="" xmlns:p14="http://schemas.microsoft.com/office/powerpoint/2010/main" val="309335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461"/>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938" y="0"/>
            <a:ext cx="3037840" cy="465461"/>
          </a:xfrm>
          <a:prstGeom prst="rect">
            <a:avLst/>
          </a:prstGeom>
        </p:spPr>
        <p:txBody>
          <a:bodyPr vert="horz" lIns="93177" tIns="46589" rIns="93177" bIns="46589" rtlCol="0"/>
          <a:lstStyle>
            <a:lvl1pPr algn="r">
              <a:defRPr sz="1200">
                <a:latin typeface="Arial" charset="0"/>
              </a:defRPr>
            </a:lvl1pPr>
          </a:lstStyle>
          <a:p>
            <a:pPr>
              <a:defRPr/>
            </a:pPr>
            <a:fld id="{A22F7F8C-920E-403B-938B-B614E9A65463}" type="datetimeFigureOut">
              <a:rPr lang="en-US"/>
              <a:pPr>
                <a:defRPr/>
              </a:pPr>
              <a:t>3/14/2012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6271"/>
            <a:ext cx="5608320" cy="418274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341"/>
            <a:ext cx="3037840" cy="465461"/>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938" y="8829341"/>
            <a:ext cx="3037840" cy="465461"/>
          </a:xfrm>
          <a:prstGeom prst="rect">
            <a:avLst/>
          </a:prstGeom>
        </p:spPr>
        <p:txBody>
          <a:bodyPr vert="horz" lIns="93177" tIns="46589" rIns="93177" bIns="46589" rtlCol="0" anchor="b"/>
          <a:lstStyle>
            <a:lvl1pPr algn="r">
              <a:defRPr sz="1200">
                <a:latin typeface="Arial" charset="0"/>
              </a:defRPr>
            </a:lvl1pPr>
          </a:lstStyle>
          <a:p>
            <a:pPr>
              <a:defRPr/>
            </a:pPr>
            <a:fld id="{7ECB32A6-1C65-4D35-9421-2F8CC6CEE50F}" type="slidenum">
              <a:rPr lang="en-US"/>
              <a:pPr>
                <a:defRPr/>
              </a:pPr>
              <a:t>‹#›</a:t>
            </a:fld>
            <a:endParaRPr lang="en-US" dirty="0"/>
          </a:p>
        </p:txBody>
      </p:sp>
    </p:spTree>
    <p:extLst>
      <p:ext uri="{BB962C8B-B14F-4D97-AF65-F5344CB8AC3E}">
        <p14:creationId xmlns="" xmlns:p14="http://schemas.microsoft.com/office/powerpoint/2010/main" val="2681878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yhealth.va.gov/mhv-portal-web/anonymous.portal?_nfpb=true&amp;_nfto=false&amp;_pageLabel=spotlightArchive&amp;contentPage=spotlight/November%202010/spotlight_sm_coming_soom.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buFont typeface="Wingdings" pitchFamily="2" charset="2"/>
              <a:buNone/>
            </a:pPr>
            <a:r>
              <a:rPr lang="en-US" sz="1400" dirty="0" smtClean="0"/>
              <a:t>Healthcare literacy, medication adherence, adverse drug events, and access have contributed to a nationwide medication use crisis</a:t>
            </a:r>
          </a:p>
          <a:p>
            <a:pPr>
              <a:buFont typeface="Wingdings" pitchFamily="2" charset="2"/>
              <a:buChar char="ü"/>
            </a:pPr>
            <a:endParaRPr lang="en-US" sz="1400" dirty="0" smtClean="0"/>
          </a:p>
          <a:p>
            <a:pPr>
              <a:buFont typeface="Wingdings" pitchFamily="2" charset="2"/>
              <a:buNone/>
            </a:pPr>
            <a:r>
              <a:rPr lang="en-US" sz="1400" dirty="0" smtClean="0"/>
              <a:t>Patients have limited “real time” access to comprehensive pharmacy services that mitigate this crisis by concentrating on safe, effective, patient-centered medication treatment management</a:t>
            </a:r>
          </a:p>
          <a:p>
            <a:pPr>
              <a:buFont typeface="Wingdings" pitchFamily="2" charset="2"/>
              <a:buNone/>
            </a:pPr>
            <a:endParaRPr lang="en-US" sz="1400" dirty="0" smtClean="0"/>
          </a:p>
          <a:p>
            <a:pPr marL="349415" lvl="1" indent="-349415"/>
            <a:r>
              <a:rPr lang="en-US" sz="1400" dirty="0" smtClean="0"/>
              <a:t>Patients have questions about their medications at home, after hours, and seek answers on the internet or in the non VA health care settings</a:t>
            </a:r>
          </a:p>
          <a:p>
            <a:pPr>
              <a:buFont typeface="Wingdings" pitchFamily="2" charset="2"/>
              <a:buChar char="ü"/>
            </a:pPr>
            <a:endParaRPr lang="en-US" sz="1400" dirty="0" smtClean="0"/>
          </a:p>
          <a:p>
            <a:pPr>
              <a:buFont typeface="Wingdings" pitchFamily="2" charset="2"/>
              <a:buNone/>
            </a:pPr>
            <a:r>
              <a:rPr lang="en-US" sz="1400" dirty="0" smtClean="0"/>
              <a:t>Adverse drug events (ADE)s are the most common of all healthcare-associated adverse events and can occur when multiple changes to medication regimens take place in the context of poor patient education, inadequate medication resources, and lack of concise communication between the patient and provider</a:t>
            </a:r>
          </a:p>
          <a:p>
            <a:endParaRPr lang="en-US" sz="1400" dirty="0" smtClean="0"/>
          </a:p>
          <a:p>
            <a:r>
              <a:rPr lang="en-US" sz="1400" dirty="0" smtClean="0"/>
              <a:t>Hello, my name is Eric Spahn. I am a pharmacist at the Veteran Healthcare System of the Ozarks in Fayetteville, AR, and today I’d like to inform you about a national initiative to incorporate an Ask A Pharmacist program into Secure Messaging and MyHealtheVet.</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C363B3-712B-4BEA-AC9A-359EAAE12266}" type="slidenum">
              <a:rPr lang="en-US" smtClean="0">
                <a:latin typeface="Arial" pitchFamily="34" charset="0"/>
              </a:rPr>
              <a:pPr/>
              <a:t>1</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sz="1400" i="1" dirty="0" smtClean="0"/>
              <a:t>Information on Their</a:t>
            </a:r>
            <a:r>
              <a:rPr lang="en-US" sz="1400" dirty="0" smtClean="0"/>
              <a:t> </a:t>
            </a:r>
            <a:r>
              <a:rPr lang="en-US" sz="1400" b="1" dirty="0" smtClean="0"/>
              <a:t>Medications</a:t>
            </a:r>
            <a:r>
              <a:rPr lang="en-US" sz="1400" dirty="0" smtClean="0"/>
              <a:t>: From trusted resources within MHV </a:t>
            </a:r>
            <a:r>
              <a:rPr lang="en-US" sz="1400" u="sng" dirty="0" smtClean="0"/>
              <a:t>reviewed by </a:t>
            </a:r>
            <a:r>
              <a:rPr lang="en-US" sz="1400" dirty="0" smtClean="0"/>
              <a:t>VA healthcare providers</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10</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sz="1400" dirty="0" smtClean="0"/>
              <a:t>Information on Connecting with </a:t>
            </a:r>
            <a:r>
              <a:rPr lang="en-US" sz="1400" i="1" dirty="0" smtClean="0"/>
              <a:t>their</a:t>
            </a:r>
            <a:r>
              <a:rPr lang="en-US" sz="1400" dirty="0" smtClean="0"/>
              <a:t> </a:t>
            </a:r>
            <a:r>
              <a:rPr lang="en-US" sz="1400" b="1" dirty="0" smtClean="0"/>
              <a:t>local</a:t>
            </a:r>
            <a:r>
              <a:rPr lang="en-US" sz="1400" dirty="0" smtClean="0"/>
              <a:t> pharmacists through a SM triage group called Ask A Pharmacist</a:t>
            </a:r>
          </a:p>
          <a:p>
            <a:pPr lvl="1"/>
            <a:endParaRPr lang="en-US" sz="1400" dirty="0" smtClean="0"/>
          </a:p>
          <a:p>
            <a:pPr>
              <a:buFont typeface="Wingdings" pitchFamily="2" charset="2"/>
              <a:buNone/>
            </a:pPr>
            <a:r>
              <a:rPr lang="en-US" sz="1400" b="1" dirty="0" smtClean="0"/>
              <a:t>This innovation is :</a:t>
            </a:r>
          </a:p>
          <a:p>
            <a:pPr marL="465887" indent="-465887">
              <a:buFont typeface="+mj-lt"/>
              <a:buAutoNum type="arabicPeriod"/>
            </a:pPr>
            <a:r>
              <a:rPr lang="en-US" sz="1400" b="1" dirty="0" smtClean="0"/>
              <a:t>Veteran Centered </a:t>
            </a:r>
            <a:r>
              <a:rPr lang="en-US" sz="1400" dirty="0" smtClean="0"/>
              <a:t>- this program connects the patient to the healthcare team, thru the pharmacy</a:t>
            </a:r>
          </a:p>
          <a:p>
            <a:pPr>
              <a:buFont typeface="Wingdings" pitchFamily="2" charset="2"/>
              <a:buChar char="ü"/>
            </a:pPr>
            <a:endParaRPr lang="en-US" sz="1400" dirty="0" smtClean="0"/>
          </a:p>
          <a:p>
            <a:pPr marL="342900" indent="-342900">
              <a:buAutoNum type="arabicPeriod" startAt="2"/>
            </a:pPr>
            <a:r>
              <a:rPr lang="en-US" sz="1400" b="1" dirty="0" smtClean="0"/>
              <a:t>Benefits both Veterans and the VA. </a:t>
            </a:r>
            <a:r>
              <a:rPr lang="en-US" sz="1400" dirty="0" smtClean="0"/>
              <a:t>Ask A Pharmacist encourages Veterans to become “In-Person Authenticated” and promotes utilization of available resources within MHV while providing an additional route of communication that </a:t>
            </a:r>
            <a:r>
              <a:rPr lang="en-US" sz="1400" cap="all" baseline="0" dirty="0" smtClean="0"/>
              <a:t>streamlines pharmacy workflow </a:t>
            </a:r>
            <a:r>
              <a:rPr lang="en-US" sz="1400" dirty="0" smtClean="0"/>
              <a:t>and </a:t>
            </a:r>
            <a:r>
              <a:rPr lang="en-US" sz="1400" cap="all" baseline="0" dirty="0" smtClean="0"/>
              <a:t>increases patient satisfaction</a:t>
            </a:r>
            <a:r>
              <a:rPr lang="en-US" sz="1400" dirty="0" smtClean="0"/>
              <a:t>.</a:t>
            </a:r>
          </a:p>
          <a:p>
            <a:pPr marL="342900" indent="-342900">
              <a:buAutoNum type="arabicPeriod" startAt="2"/>
            </a:pPr>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bg1">
                    <a:lumMod val="50000"/>
                  </a:schemeClr>
                </a:solidFill>
                <a:latin typeface="+mn-lt"/>
                <a:ea typeface="+mn-ea"/>
                <a:cs typeface="+mn-cs"/>
              </a:rPr>
              <a:t>Lets take a look a the results from the previous polling question “</a:t>
            </a:r>
            <a:r>
              <a:rPr lang="en-US" sz="1400" dirty="0" smtClean="0"/>
              <a:t>Do you know who your </a:t>
            </a:r>
            <a:r>
              <a:rPr lang="en-US" sz="1400" dirty="0" err="1" smtClean="0"/>
              <a:t>MyHealth</a:t>
            </a:r>
            <a:r>
              <a:rPr lang="en-US" sz="1400" b="1" i="1" dirty="0" err="1" smtClean="0"/>
              <a:t>e</a:t>
            </a:r>
            <a:r>
              <a:rPr lang="en-US" sz="1400" dirty="0" err="1" smtClean="0"/>
              <a:t>Vet</a:t>
            </a:r>
            <a:r>
              <a:rPr lang="en-US" sz="1400" dirty="0" smtClean="0"/>
              <a:t> Coordinator is?” It is important to get to know your local </a:t>
            </a:r>
            <a:r>
              <a:rPr lang="en-US" sz="1400" dirty="0" err="1" smtClean="0"/>
              <a:t>MyHealtheVet</a:t>
            </a:r>
            <a:r>
              <a:rPr lang="en-US" sz="1400" baseline="0" dirty="0" smtClean="0"/>
              <a:t> Coordinator for setting up Ask A Pharmacy triage groups in Secure Messaging</a:t>
            </a:r>
            <a:endParaRPr lang="en-US" sz="1400" kern="1200" dirty="0" smtClean="0">
              <a:solidFill>
                <a:schemeClr val="bg1">
                  <a:lumMod val="50000"/>
                </a:schemeClr>
              </a:solidFill>
              <a:latin typeface="+mn-lt"/>
              <a:ea typeface="+mn-ea"/>
              <a:cs typeface="+mn-cs"/>
            </a:endParaRPr>
          </a:p>
          <a:p>
            <a:pPr marL="0" indent="0">
              <a:buNone/>
            </a:pPr>
            <a:endParaRPr lang="en-US" sz="1400"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11</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400" dirty="0" smtClean="0">
                <a:solidFill>
                  <a:schemeClr val="bg1">
                    <a:lumMod val="50000"/>
                  </a:schemeClr>
                </a:solidFill>
                <a:latin typeface="+mj-lt"/>
              </a:rPr>
              <a:t>Now, that you know</a:t>
            </a:r>
            <a:r>
              <a:rPr lang="en-US" sz="1400" baseline="0" dirty="0" smtClean="0">
                <a:solidFill>
                  <a:schemeClr val="bg1">
                    <a:lumMod val="50000"/>
                  </a:schemeClr>
                </a:solidFill>
                <a:latin typeface="+mj-lt"/>
              </a:rPr>
              <a:t> what makes up Ask A Pharmacist, I’d like to show you how both components work together to provide better access to the care Veterans deserve and encourage their participation, </a:t>
            </a:r>
          </a:p>
          <a:p>
            <a:pPr eaLnBrk="1" hangingPunct="1">
              <a:defRPr/>
            </a:pPr>
            <a:endParaRPr lang="en-US" sz="1400" b="1" dirty="0" smtClean="0">
              <a:latin typeface="+mj-lt"/>
            </a:endParaRPr>
          </a:p>
          <a:p>
            <a:pPr eaLnBrk="1" hangingPunct="1">
              <a:defRPr/>
            </a:pPr>
            <a:r>
              <a:rPr lang="en-US" sz="1400" b="1" dirty="0" smtClean="0">
                <a:latin typeface="+mj-lt"/>
              </a:rPr>
              <a:t>Prescription Refill </a:t>
            </a:r>
            <a:r>
              <a:rPr lang="en-US" sz="1400" dirty="0" smtClean="0">
                <a:latin typeface="+mj-lt"/>
              </a:rPr>
              <a:t>is the number one electronic service that Veterans request, with January 2012 having over 730,000 Refills. Ask A Pharmacist would be located within the pharmacy section of MHV, where more Veterans visit than any other site on MHV</a:t>
            </a:r>
            <a:endParaRPr lang="en-US" sz="1400" dirty="0">
              <a:latin typeface="+mj-lt"/>
            </a:endParaRPr>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400" dirty="0" smtClean="0"/>
              <a:t>From my experience as a pharmacist, the most common time a patient has questions is when refilling a medication, especially after a visit with a provider.</a:t>
            </a:r>
          </a:p>
          <a:p>
            <a:pPr>
              <a:buFont typeface="Wingdings" pitchFamily="2" charset="2"/>
              <a:buNone/>
            </a:pPr>
            <a:endParaRPr lang="en-US" sz="1400" dirty="0" smtClean="0"/>
          </a:p>
          <a:p>
            <a:pPr>
              <a:buFont typeface="Wingdings" pitchFamily="2" charset="2"/>
              <a:buNone/>
            </a:pPr>
            <a:r>
              <a:rPr lang="en-US" sz="1400" dirty="0" smtClean="0"/>
              <a:t>Inserting Ask A Pharmacist alongside other functionalities of MHV Pharmacy, provides the easiest transition from self management to provider-assisted medication processing</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400" dirty="0" smtClean="0"/>
              <a:t>This is a view of what Ask A Pharmacist, the website,  MIGHT look like if incorporated within the pharmacy section of MHV. Notice its placement as a </a:t>
            </a:r>
            <a:r>
              <a:rPr lang="en-US" sz="1400" dirty="0" err="1" smtClean="0"/>
              <a:t>subtab</a:t>
            </a:r>
            <a:r>
              <a:rPr lang="en-US" sz="1400" dirty="0" smtClean="0"/>
              <a:t> of the pharmacy section, next to Medications and supplements</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 Frequently Ask Questions (FAQ) Archive developed by a National Pharmacy Workgroup will be viewable from the homepage of Ask A Pharmacist providing general questions and answers on medications and medication management.</a:t>
            </a:r>
          </a:p>
          <a:p>
            <a:endParaRPr lang="en-US" sz="1400" dirty="0" smtClean="0"/>
          </a:p>
          <a:p>
            <a:r>
              <a:rPr lang="en-US" sz="1400" dirty="0" smtClean="0"/>
              <a:t>These FAQs will be linked throughout the content of Ask A Pharmacist and the FAQ database on MHV.</a:t>
            </a:r>
          </a:p>
          <a:p>
            <a:endParaRPr lang="en-US" sz="1400" dirty="0" smtClean="0"/>
          </a:p>
          <a:p>
            <a:r>
              <a:rPr lang="en-US" sz="1400" dirty="0" smtClean="0"/>
              <a:t>Visitors to Ask A Pharmacist will be able to search FAQs using keywords or by clicking on the Ask A Pharmacist Archived list</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Once in the Ask A Pharmacist FAQ Archives, visitors will see a selection of topics on medication issues arranged alphabetically. In this example, “Drug, information and Directions” is chosen</a:t>
            </a:r>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After selecting a topic, a list of subtopics and commonly asked questions appears. In this example, the subtopic under “Drug Information and Directions” titled “Take with food” is chosen, which asks the question “When the directions for taking a medication say “Take with food,” what exactly does that mean – take it during a meal? “</a:t>
            </a:r>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Once the subtopic is selected, the subtopic, topic, and question is restated along with a descriptive answer.</a:t>
            </a:r>
          </a:p>
          <a:p>
            <a:pPr defTabSz="931774">
              <a:defRPr/>
            </a:pPr>
            <a:endParaRPr lang="en-US" sz="1400" dirty="0" smtClean="0"/>
          </a:p>
          <a:p>
            <a:pPr defTabSz="931774">
              <a:defRPr/>
            </a:pPr>
            <a:r>
              <a:rPr lang="en-US" sz="1400" dirty="0" smtClean="0"/>
              <a:t>This also creates opportunities to link additional resources and content . </a:t>
            </a:r>
          </a:p>
          <a:p>
            <a:pPr defTabSz="931774">
              <a:defRPr/>
            </a:pPr>
            <a:endParaRPr lang="en-US" sz="1400" dirty="0" smtClean="0"/>
          </a:p>
          <a:p>
            <a:pPr defTabSz="931774">
              <a:defRPr/>
            </a:pPr>
            <a:r>
              <a:rPr lang="en-US" sz="1400" dirty="0" smtClean="0"/>
              <a:t>Notice the “Ask A Pharmacist” hyperlink within the paragraph. This is</a:t>
            </a:r>
            <a:r>
              <a:rPr lang="en-US" sz="1400" baseline="0" dirty="0" smtClean="0"/>
              <a:t> a </a:t>
            </a:r>
            <a:r>
              <a:rPr lang="en-US" sz="1400" dirty="0" smtClean="0"/>
              <a:t>link to Secure Messaging and can be found throughout the Ask A Pharmacist site as a constant reminder that answers to specific questions are available through local Ask A Pharmacist triage groups (as previously mentioned)</a:t>
            </a:r>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As in many encounters with healthcare providers, patients have trouble knowing what to ask. The home page  of Ask A Pharmacist will have a link to “Questions to ask a healthcare provider,” a resource from “Medications: Play It Safe,” a healthy living center on MHV.</a:t>
            </a:r>
          </a:p>
          <a:p>
            <a:pPr defTabSz="931774">
              <a:defRPr/>
            </a:pPr>
            <a:endParaRPr lang="en-US" sz="1400" dirty="0" smtClean="0"/>
          </a:p>
          <a:p>
            <a:pPr defTabSz="931774">
              <a:defRPr/>
            </a:pPr>
            <a:r>
              <a:rPr lang="en-US" sz="1400" dirty="0" smtClean="0"/>
              <a:t>This provides helpful tools, previously developed by VA providers, on how to prepare for a doctor’s visit</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sz="1400" dirty="0" smtClean="0"/>
              <a:t>I’d like to begin by focusing on the pharmacy profession and how it relates to access to care…“A 2000 estimate showed that </a:t>
            </a:r>
            <a:r>
              <a:rPr lang="en-US" sz="1400" b="1" u="sng" dirty="0" smtClean="0"/>
              <a:t>the equivalent of the entire U.S. population (approximately 275 million people at the time of publication) visited pharmacies each week</a:t>
            </a:r>
            <a:r>
              <a:rPr lang="en-US" sz="1400" b="1" dirty="0" smtClean="0"/>
              <a:t>.</a:t>
            </a:r>
            <a:r>
              <a:rPr lang="en-US" sz="1400" dirty="0" smtClean="0"/>
              <a:t>”….Why is this? One of the reasons I became a pharmacists is that “Pharmacists are the most </a:t>
            </a:r>
            <a:r>
              <a:rPr lang="en-US" sz="1400" b="1" dirty="0" smtClean="0"/>
              <a:t>accessible</a:t>
            </a:r>
            <a:r>
              <a:rPr lang="en-US" sz="1400" dirty="0" smtClean="0"/>
              <a:t> health care professionals and have always been one of the most trusted professions” This trust is the result of a long standing communication between patients and pharmacists, </a:t>
            </a:r>
            <a:r>
              <a:rPr lang="en-US" sz="1400" b="1" dirty="0" smtClean="0"/>
              <a:t>established by their accessibility</a:t>
            </a:r>
            <a:r>
              <a:rPr lang="en-US" sz="1400" dirty="0" smtClean="0"/>
              <a:t> </a:t>
            </a:r>
          </a:p>
          <a:p>
            <a:endParaRPr lang="en-US" sz="1400" dirty="0" smtClean="0"/>
          </a:p>
          <a:p>
            <a:endParaRPr lang="en-US" sz="1400"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713AC-495E-4EC9-AA8B-45DC334E2BBC}" type="slidenum">
              <a:rPr lang="en-US" smtClean="0">
                <a:latin typeface="Arial" pitchFamily="34" charset="0"/>
              </a:rPr>
              <a:pPr/>
              <a:t>2</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The ability to log into secure messaging from Ask A Pharmacist not only provides a convenient location for SM within the pharmacy section of MHV, but also provides an opportunity to promote secure messaging to those that have not yet opted-in.</a:t>
            </a:r>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For visitors that have opted into SM and are logged into MHV, patients</a:t>
            </a:r>
            <a:r>
              <a:rPr lang="en-US" sz="1400" baseline="0" dirty="0" smtClean="0"/>
              <a:t> </a:t>
            </a:r>
            <a:r>
              <a:rPr lang="en-US" sz="1400" dirty="0" smtClean="0"/>
              <a:t>with Ask A Pharmacist triage groups setup will have an Ask A Pharmacist contact for answers to </a:t>
            </a:r>
            <a:r>
              <a:rPr lang="en-US" sz="1400" i="1" dirty="0" smtClean="0"/>
              <a:t>specific questions and a prompt, personal response</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For visitors that have not yet opted into SM, the secure messaging home page will display informing them on its benefits and how to sign up. </a:t>
            </a:r>
          </a:p>
          <a:p>
            <a:endParaRPr lang="en-US" sz="1400" dirty="0" smtClean="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smtClean="0"/>
              <a:t>Now</a:t>
            </a:r>
            <a:r>
              <a:rPr lang="en-US" sz="1400" baseline="0" dirty="0" smtClean="0"/>
              <a:t> would be a good time for a polling question.</a:t>
            </a:r>
          </a:p>
          <a:p>
            <a:endParaRPr lang="en-US" sz="1400" baseline="0" dirty="0" smtClean="0"/>
          </a:p>
          <a:p>
            <a:r>
              <a:rPr lang="en-US" sz="1400" baseline="0" dirty="0" smtClean="0"/>
              <a:t>Remember to use the blue polling button above to participate</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74">
              <a:defRPr/>
            </a:pPr>
            <a:r>
              <a:rPr lang="en-US" sz="1400" dirty="0" smtClean="0"/>
              <a:t>Now that we’re on the topic of SM, lets go back to component 1 of Ask A Pharmacist, setting up an Ask A Pharmacist triage group. For Veterans to use Secure Messaging,</a:t>
            </a:r>
            <a:r>
              <a:rPr lang="en-US" sz="1400" baseline="0" dirty="0" smtClean="0"/>
              <a:t> they MUST</a:t>
            </a:r>
            <a:r>
              <a:rPr lang="en-US" sz="1400" dirty="0" smtClean="0"/>
              <a:t> have completed the In-Person Authentication Process (IPA) AND opted in to SM.</a:t>
            </a:r>
            <a:endParaRPr lang="en-US" sz="1400" b="1" dirty="0" smtClean="0">
              <a:solidFill>
                <a:srgbClr val="FF0000"/>
              </a:solidFill>
            </a:endParaRPr>
          </a:p>
          <a:p>
            <a:pPr>
              <a:buFont typeface="Arial" charset="0"/>
              <a:buNone/>
              <a:defRPr/>
            </a:pPr>
            <a:endParaRPr lang="en-US" sz="1400" b="1" dirty="0" smtClean="0">
              <a:solidFill>
                <a:srgbClr val="FF0000"/>
              </a:solidFill>
            </a:endParaRPr>
          </a:p>
          <a:p>
            <a:pPr>
              <a:buFont typeface="Arial" charset="0"/>
              <a:buNone/>
              <a:defRPr/>
            </a:pPr>
            <a:r>
              <a:rPr lang="en-US" sz="1400" b="1" dirty="0" smtClean="0">
                <a:solidFill>
                  <a:srgbClr val="FF0000"/>
                </a:solidFill>
              </a:rPr>
              <a:t>The way to setup Ask A Pharmacist Triage groups within current functionality would be as follows:</a:t>
            </a:r>
          </a:p>
          <a:p>
            <a:pPr>
              <a:buFont typeface="Arial" charset="0"/>
              <a:buNone/>
              <a:defRPr/>
            </a:pPr>
            <a:endParaRPr lang="en-US" sz="1400" b="1" dirty="0" smtClean="0">
              <a:solidFill>
                <a:srgbClr val="FF0000"/>
              </a:solidFill>
            </a:endParaRPr>
          </a:p>
          <a:p>
            <a:pPr marL="465887" indent="-465887">
              <a:buFont typeface="+mj-lt"/>
              <a:buAutoNum type="arabicPeriod"/>
              <a:defRPr/>
            </a:pPr>
            <a:r>
              <a:rPr lang="en-US" sz="1400" dirty="0" smtClean="0"/>
              <a:t>Have the MHV coordinator </a:t>
            </a:r>
            <a:r>
              <a:rPr lang="en-US" sz="1400" b="1" dirty="0" smtClean="0"/>
              <a:t>activate the Pharmacy Staff </a:t>
            </a:r>
            <a:r>
              <a:rPr lang="en-US" sz="1400" dirty="0" smtClean="0"/>
              <a:t>at a VAMC whose job it would be to respond to the Ask a Pharmacist messages. (pharmacy technicians, staff pharmacists, clinical pharmacists, administration)</a:t>
            </a:r>
          </a:p>
          <a:p>
            <a:pPr marL="465887" indent="-465887">
              <a:buFont typeface="+mj-lt"/>
              <a:buAutoNum type="arabicPeriod"/>
              <a:defRPr/>
            </a:pPr>
            <a:r>
              <a:rPr lang="en-US" sz="1400" dirty="0" smtClean="0"/>
              <a:t>Have MHV coordinator </a:t>
            </a:r>
            <a:r>
              <a:rPr lang="en-US" sz="1400" b="1" dirty="0" smtClean="0"/>
              <a:t>create a Triage Group </a:t>
            </a:r>
            <a:r>
              <a:rPr lang="en-US" sz="1400" dirty="0" smtClean="0"/>
              <a:t>called </a:t>
            </a:r>
            <a:r>
              <a:rPr lang="en-US" sz="1400" i="1" dirty="0" smtClean="0"/>
              <a:t>Ask a Pharmacist [SITE ACRONYM] such as Ask A Pharmacist - Portland  </a:t>
            </a:r>
            <a:r>
              <a:rPr lang="en-US" sz="1400" dirty="0" smtClean="0"/>
              <a:t>or </a:t>
            </a:r>
            <a:r>
              <a:rPr lang="en-US" sz="1400" i="1" dirty="0" smtClean="0"/>
              <a:t>Ask a Pharmacist VHSO, etc.</a:t>
            </a:r>
            <a:r>
              <a:rPr lang="en-US" sz="1400" dirty="0" smtClean="0"/>
              <a:t> </a:t>
            </a:r>
            <a:r>
              <a:rPr lang="en-US" sz="1400" baseline="0" dirty="0" smtClean="0"/>
              <a:t> </a:t>
            </a:r>
            <a:r>
              <a:rPr lang="en-US" sz="1400" dirty="0" smtClean="0"/>
              <a:t>AND put the pharmacy staff on this Group.</a:t>
            </a:r>
            <a:r>
              <a:rPr lang="en-US" sz="1400" baseline="0" dirty="0" smtClean="0"/>
              <a:t> ***Using this will ensure VSSC reports catch all sites with Ask A Pharmacist triage groups</a:t>
            </a:r>
            <a:endParaRPr lang="en-US" sz="1400" dirty="0" smtClean="0"/>
          </a:p>
          <a:p>
            <a:pPr marL="465887" indent="-465887">
              <a:buFont typeface="+mj-lt"/>
              <a:buAutoNum type="arabicPeriod"/>
              <a:defRPr/>
            </a:pPr>
            <a:r>
              <a:rPr lang="en-US" sz="1400" dirty="0" smtClean="0"/>
              <a:t>Have a Clinical Application Coordinator (CAC) run a </a:t>
            </a:r>
            <a:r>
              <a:rPr lang="en-US" sz="1400" b="1" dirty="0" smtClean="0"/>
              <a:t>Reminders Due Report </a:t>
            </a:r>
            <a:r>
              <a:rPr lang="en-US" sz="1400" dirty="0" smtClean="0"/>
              <a:t>on the patients at that site who have gone through In-Person Authentication and choose the Option to </a:t>
            </a:r>
            <a:r>
              <a:rPr lang="en-US" sz="1400" b="1" dirty="0" smtClean="0"/>
              <a:t>save this report as an Order</a:t>
            </a:r>
            <a:r>
              <a:rPr lang="en-US" sz="1400" b="1" baseline="0" dirty="0" smtClean="0"/>
              <a:t> Entry/Results Reporting (</a:t>
            </a:r>
            <a:r>
              <a:rPr lang="en-US" sz="1400" b="1" dirty="0" smtClean="0"/>
              <a:t>OE/RR List)</a:t>
            </a:r>
            <a:r>
              <a:rPr lang="en-US" sz="1400" dirty="0" smtClean="0"/>
              <a:t>.  </a:t>
            </a:r>
            <a:r>
              <a:rPr lang="en-US" sz="1400" u="sng" dirty="0" smtClean="0"/>
              <a:t>Name the OE/RR list Ask A Pharmacist </a:t>
            </a:r>
            <a:r>
              <a:rPr lang="en-US" sz="1400" dirty="0" smtClean="0"/>
              <a:t>and be sure to make this list </a:t>
            </a:r>
            <a:r>
              <a:rPr lang="en-US" sz="1400" b="1" u="sng" dirty="0" smtClean="0"/>
              <a:t>Public</a:t>
            </a:r>
            <a:r>
              <a:rPr lang="en-US" sz="1400" dirty="0" smtClean="0"/>
              <a:t>. </a:t>
            </a:r>
          </a:p>
          <a:p>
            <a:pPr marL="465887" indent="-465887">
              <a:buFont typeface="+mj-lt"/>
              <a:buAutoNum type="arabicPeriod"/>
              <a:defRPr/>
            </a:pPr>
            <a:r>
              <a:rPr lang="en-US" sz="1400" b="1" dirty="0" smtClean="0"/>
              <a:t>Associate</a:t>
            </a:r>
            <a:r>
              <a:rPr lang="en-US" sz="1400" dirty="0" smtClean="0"/>
              <a:t> the Ask a Pharmacist Triage Group with the Ask a Pharmacist OE/RR list, or you can associate</a:t>
            </a:r>
            <a:r>
              <a:rPr lang="en-US" sz="1400" baseline="0" dirty="0" smtClean="0"/>
              <a:t> by </a:t>
            </a:r>
            <a:r>
              <a:rPr lang="en-US" sz="1400" b="1" dirty="0" smtClean="0">
                <a:solidFill>
                  <a:srgbClr val="FF0000"/>
                </a:solidFill>
              </a:rPr>
              <a:t>Patient Care Management Module (PCMM)</a:t>
            </a:r>
            <a:r>
              <a:rPr lang="en-US" sz="1400" dirty="0" smtClean="0"/>
              <a:t>.</a:t>
            </a:r>
            <a:r>
              <a:rPr lang="en-US" sz="1400" dirty="0" smtClean="0">
                <a:solidFill>
                  <a:srgbClr val="FF0000"/>
                </a:solidFill>
              </a:rPr>
              <a:t> </a:t>
            </a:r>
            <a:r>
              <a:rPr lang="en-US" sz="1400" b="1" dirty="0" smtClean="0">
                <a:solidFill>
                  <a:srgbClr val="FF0000"/>
                </a:solidFill>
              </a:rPr>
              <a:t>** VHSO associates patients by PCMM</a:t>
            </a:r>
          </a:p>
          <a:p>
            <a:pPr marL="465887" indent="-465887">
              <a:buFont typeface="+mj-lt"/>
              <a:buAutoNum type="arabicPeriod"/>
              <a:defRPr/>
            </a:pPr>
            <a:r>
              <a:rPr lang="en-US" sz="1400" dirty="0" smtClean="0"/>
              <a:t>Patients will now be able to select the Ask A Pharmacist triage group as a recipient of a New Message.</a:t>
            </a:r>
          </a:p>
          <a:p>
            <a:pPr marL="465887" indent="-465887">
              <a:buFont typeface="+mj-lt"/>
              <a:buAutoNum type="arabicPeriod"/>
              <a:defRPr/>
            </a:pPr>
            <a:r>
              <a:rPr lang="en-US" sz="1400" dirty="0" smtClean="0"/>
              <a:t>The CAC will have to periodically refresh this list as new patients go through In-Person Authentication. </a:t>
            </a:r>
            <a:r>
              <a:rPr lang="en-US" sz="1400" b="1" dirty="0" smtClean="0">
                <a:solidFill>
                  <a:srgbClr val="FF0000"/>
                </a:solidFill>
              </a:rPr>
              <a:t>** If associated by PCMM, no update is required</a:t>
            </a:r>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Once the MHV coordinator has setup the triage group (</a:t>
            </a:r>
            <a:r>
              <a:rPr lang="en-US" sz="1400" i="1" dirty="0" smtClean="0"/>
              <a:t>such as Ask a Pharmacist VHSO), </a:t>
            </a:r>
            <a:r>
              <a:rPr lang="en-US" sz="1400" dirty="0" smtClean="0"/>
              <a:t>it will display with each message that is sent.</a:t>
            </a:r>
          </a:p>
          <a:p>
            <a:pPr defTabSz="931774">
              <a:defRPr/>
            </a:pPr>
            <a:endParaRPr lang="en-US" sz="1400" dirty="0" smtClean="0"/>
          </a:p>
          <a:p>
            <a:pPr defTabSz="931774">
              <a:defRPr/>
            </a:pPr>
            <a:r>
              <a:rPr lang="en-US" sz="1400" dirty="0" smtClean="0"/>
              <a:t>As providers, we have the ability to send attachments such as medication profiles and tracking links. </a:t>
            </a:r>
          </a:p>
          <a:p>
            <a:pPr defTabSz="931774">
              <a:defRPr/>
            </a:pPr>
            <a:endParaRPr lang="en-US" sz="1400" dirty="0" smtClean="0"/>
          </a:p>
          <a:p>
            <a:pPr defTabSz="931774">
              <a:defRPr/>
            </a:pPr>
            <a:r>
              <a:rPr lang="en-US" sz="1400" dirty="0" smtClean="0"/>
              <a:t>We also have the ability to create distribution groups within SM to send alerts for CMOP rejects, shortages, conversions, etc to a </a:t>
            </a:r>
            <a:r>
              <a:rPr lang="en-US" sz="1400" cap="all" baseline="0" dirty="0" smtClean="0"/>
              <a:t>specific</a:t>
            </a:r>
            <a:r>
              <a:rPr lang="en-US" sz="1400" dirty="0" smtClean="0"/>
              <a:t> list of patients. </a:t>
            </a:r>
          </a:p>
          <a:p>
            <a:pPr defTabSz="931774">
              <a:defRPr/>
            </a:pPr>
            <a:endParaRPr lang="en-US" sz="1400" dirty="0" smtClean="0"/>
          </a:p>
          <a:p>
            <a:pPr defTabSz="931774">
              <a:defRPr/>
            </a:pPr>
            <a:r>
              <a:rPr lang="en-US" sz="1400" dirty="0" smtClean="0"/>
              <a:t>This reduces cost of postage,</a:t>
            </a:r>
            <a:r>
              <a:rPr lang="en-US" sz="1400" baseline="0" dirty="0" smtClean="0"/>
              <a:t> </a:t>
            </a:r>
            <a:r>
              <a:rPr lang="en-US" sz="1400" dirty="0" smtClean="0"/>
              <a:t>printed paper ,and ink and provides a secure manner to alert individuals to changes in medication therapy by reducing opportunities for a patient identifiers to be lost in the mail.</a:t>
            </a:r>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In-Person-Authenticated Patients who have opted into Secure Messaging will now be able to select the Ask A Pharmacist triage group as a recipient of a New Message.</a:t>
            </a:r>
          </a:p>
          <a:p>
            <a:pPr defTabSz="931774">
              <a:defRPr/>
            </a:pPr>
            <a:endParaRPr lang="en-US" sz="1400" dirty="0" smtClean="0"/>
          </a:p>
          <a:p>
            <a:pPr defTabSz="931774">
              <a:defRPr/>
            </a:pPr>
            <a:r>
              <a:rPr lang="en-US" sz="1400" dirty="0" smtClean="0"/>
              <a:t>Again, this setup is part of a National Initiative for Local Implementation, which is currently being utilized at local VAMCs to streamline pharmacy workflow, and reduce interruption to on-site patient care. </a:t>
            </a:r>
          </a:p>
          <a:p>
            <a:pPr defTabSz="931774">
              <a:defRPr/>
            </a:pPr>
            <a:endParaRPr lang="en-US" sz="1400" dirty="0" smtClean="0"/>
          </a:p>
          <a:p>
            <a:pPr defTabSz="931774">
              <a:defRPr/>
            </a:pPr>
            <a:r>
              <a:rPr lang="en-US" sz="1400" dirty="0" smtClean="0"/>
              <a:t>Setting up Ask A Pharmacist triage groups will also create a local contact for Veterans visiting Ask A Pharmacist, </a:t>
            </a:r>
            <a:r>
              <a:rPr lang="en-US" sz="1400" b="1" dirty="0" smtClean="0"/>
              <a:t>the website</a:t>
            </a:r>
            <a:r>
              <a:rPr lang="en-US" sz="1400" dirty="0" smtClean="0"/>
              <a:t> on MHV.</a:t>
            </a:r>
          </a:p>
          <a:p>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Within the preferences section of SM, users have the ability to choose WHEN MESSAGE ALERTS</a:t>
            </a:r>
            <a:r>
              <a:rPr lang="en-US" sz="1400" baseline="0" dirty="0" smtClean="0"/>
              <a:t> </a:t>
            </a:r>
            <a:r>
              <a:rPr lang="en-US" sz="1400" dirty="0" smtClean="0"/>
              <a:t>are placed in their OUTLOOK INBOX and when messages in their SM INBOX appear.</a:t>
            </a:r>
          </a:p>
          <a:p>
            <a:pPr defTabSz="931774">
              <a:defRPr/>
            </a:pPr>
            <a:endParaRPr lang="en-US" sz="1400" dirty="0" smtClean="0"/>
          </a:p>
          <a:p>
            <a:pPr defTabSz="931774">
              <a:defRPr/>
            </a:pPr>
            <a:r>
              <a:rPr lang="en-US" sz="1400" dirty="0" smtClean="0"/>
              <a:t>Pharmacy technicians are</a:t>
            </a:r>
            <a:r>
              <a:rPr lang="en-US" sz="1400" baseline="0" dirty="0" smtClean="0"/>
              <a:t> NOTIFIED BY EACH MESSAGE </a:t>
            </a:r>
            <a:r>
              <a:rPr lang="en-US" sz="1400" dirty="0" smtClean="0"/>
              <a:t>sent to Ask A Pharmacist and ALL MESSAGES ARE DISPLAYED in their SM inbox. </a:t>
            </a:r>
          </a:p>
          <a:p>
            <a:pPr defTabSz="931774">
              <a:defRPr/>
            </a:pPr>
            <a:endParaRPr lang="en-US" sz="1400" dirty="0" smtClean="0"/>
          </a:p>
          <a:p>
            <a:pPr defTabSz="931774">
              <a:defRPr/>
            </a:pPr>
            <a:r>
              <a:rPr lang="en-US" sz="1400" dirty="0" smtClean="0"/>
              <a:t>Once a pharmacy technician opens a message, that message is </a:t>
            </a:r>
            <a:r>
              <a:rPr lang="en-US" sz="1400" cap="all" baseline="0" dirty="0" smtClean="0"/>
              <a:t>automatically assigned </a:t>
            </a:r>
            <a:r>
              <a:rPr lang="en-US" sz="1400" dirty="0" smtClean="0"/>
              <a:t>to them. </a:t>
            </a:r>
          </a:p>
          <a:p>
            <a:pPr defTabSz="931774">
              <a:defRPr/>
            </a:pPr>
            <a:endParaRPr lang="en-US" sz="1400" dirty="0" smtClean="0"/>
          </a:p>
          <a:p>
            <a:pPr defTabSz="931774">
              <a:defRPr/>
            </a:pPr>
            <a:r>
              <a:rPr lang="en-US" sz="1400" dirty="0" smtClean="0"/>
              <a:t>A Pharmacy technician (aka triage staff) has “</a:t>
            </a:r>
            <a:r>
              <a:rPr lang="en-US" sz="1400" i="1" dirty="0" smtClean="0"/>
              <a:t>the responsibility of </a:t>
            </a:r>
            <a:r>
              <a:rPr lang="en-US" sz="1400" i="1" cap="all" baseline="0" dirty="0" smtClean="0"/>
              <a:t>reviewing</a:t>
            </a:r>
            <a:r>
              <a:rPr lang="en-US" sz="1400" i="1" dirty="0" smtClean="0"/>
              <a:t> </a:t>
            </a:r>
            <a:r>
              <a:rPr lang="en-US" sz="1400" i="1" cap="all" baseline="0" dirty="0" smtClean="0"/>
              <a:t>all messages </a:t>
            </a:r>
            <a:r>
              <a:rPr lang="en-US" sz="1400" i="1" dirty="0" smtClean="0"/>
              <a:t>being sent to triage group. He or she </a:t>
            </a:r>
            <a:r>
              <a:rPr lang="en-US" sz="1400" i="1" cap="all" baseline="0" dirty="0" smtClean="0"/>
              <a:t>resolves</a:t>
            </a:r>
            <a:r>
              <a:rPr lang="en-US" sz="1400" i="1" dirty="0" smtClean="0"/>
              <a:t> the message or determines the </a:t>
            </a:r>
            <a:r>
              <a:rPr lang="en-US" sz="1400" i="1" cap="all" baseline="0" dirty="0" smtClean="0"/>
              <a:t>appropriate hand-off</a:t>
            </a:r>
            <a:r>
              <a:rPr lang="en-US" sz="1400" i="1" dirty="0" smtClean="0"/>
              <a:t>, by </a:t>
            </a:r>
            <a:r>
              <a:rPr lang="en-US" sz="1400" i="1" u="sng" cap="all" baseline="0" dirty="0" smtClean="0"/>
              <a:t>assigning</a:t>
            </a:r>
            <a:r>
              <a:rPr lang="en-US" sz="1400" i="1" dirty="0" smtClean="0"/>
              <a:t> the message to another team member (pharmacist). Ideally, the pharmacy technician (triage staff )should be able to resolve and complete some messages </a:t>
            </a:r>
            <a:r>
              <a:rPr lang="en-US" sz="1400" i="1" cap="all" baseline="0" dirty="0" smtClean="0"/>
              <a:t>without assignment</a:t>
            </a:r>
            <a:r>
              <a:rPr lang="en-US" sz="1400" dirty="0" smtClean="0"/>
              <a:t>.” </a:t>
            </a:r>
          </a:p>
          <a:p>
            <a:pPr defTabSz="931774">
              <a:defRPr/>
            </a:pPr>
            <a:endParaRPr lang="en-US" sz="1400" dirty="0" smtClean="0"/>
          </a:p>
          <a:p>
            <a:pPr defTabSz="931774">
              <a:defRPr/>
            </a:pPr>
            <a:r>
              <a:rPr lang="en-US" sz="1400" dirty="0" smtClean="0"/>
              <a:t>Messages can be </a:t>
            </a:r>
            <a:r>
              <a:rPr lang="en-US" sz="1400" cap="all" baseline="0" dirty="0" smtClean="0"/>
              <a:t>forwarded</a:t>
            </a:r>
            <a:r>
              <a:rPr lang="en-US" sz="1400" dirty="0" smtClean="0"/>
              <a:t> to other members of the triage group or outside of the triage group for clarification </a:t>
            </a:r>
            <a:r>
              <a:rPr lang="en-US" sz="1400" cap="all" baseline="0" dirty="0" smtClean="0"/>
              <a:t>without reassigning </a:t>
            </a:r>
            <a:r>
              <a:rPr lang="en-US" sz="1400" dirty="0" smtClean="0"/>
              <a:t>the message, so that </a:t>
            </a:r>
            <a:r>
              <a:rPr lang="en-US" sz="1400" cap="all" baseline="0" dirty="0" smtClean="0"/>
              <a:t>ownership remains </a:t>
            </a:r>
            <a:r>
              <a:rPr lang="en-US" sz="1400" dirty="0" smtClean="0"/>
              <a:t>with the original contact (pharmacy technician).</a:t>
            </a:r>
          </a:p>
          <a:p>
            <a:pPr defTabSz="931774">
              <a:defRPr/>
            </a:pPr>
            <a:endParaRPr lang="en-US" sz="1400" dirty="0" smtClean="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cap="all" baseline="0" dirty="0" smtClean="0"/>
              <a:t>Pharmacist preferences </a:t>
            </a:r>
            <a:r>
              <a:rPr lang="en-US" sz="1400" dirty="0" smtClean="0"/>
              <a:t>are set to only alert their outlook inbox when messages have been </a:t>
            </a:r>
            <a:r>
              <a:rPr lang="en-US" sz="1400" cap="all" baseline="0" dirty="0" smtClean="0"/>
              <a:t>assigned </a:t>
            </a:r>
            <a:r>
              <a:rPr lang="en-US" sz="1400" dirty="0" smtClean="0"/>
              <a:t>to them and only displays messages in SM that are assigned them</a:t>
            </a:r>
          </a:p>
          <a:p>
            <a:pPr defTabSz="931774">
              <a:defRPr/>
            </a:pPr>
            <a:endParaRPr lang="en-US" sz="1400" dirty="0" smtClean="0"/>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dirty="0" smtClean="0"/>
              <a:t>Since SM alerts come from MHV@va.gov, they can be forwarded to a designated “Secure Message” file by creating a “rule” in Microsoft Outlook.</a:t>
            </a:r>
          </a:p>
          <a:p>
            <a:pPr defTabSz="931774">
              <a:defRPr/>
            </a:pPr>
            <a:endParaRPr lang="en-US" sz="1400" dirty="0" smtClean="0"/>
          </a:p>
          <a:p>
            <a:pPr defTabSz="931774">
              <a:defRPr/>
            </a:pPr>
            <a:r>
              <a:rPr lang="en-US" sz="1400" dirty="0" smtClean="0"/>
              <a:t>This creates a triage of messages that streamlines the workflow of pharmacy in a documented, efficient manner versus pharmacists answering a blind phone call or returning a missed call or message only to recap the entire conversation over again and interrupt on-site care to Veterans visiting the pharmacy. </a:t>
            </a:r>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As you can see my inbox is empty since many of the messages sent to Ask A Pharmacist, such as refill requests and medication tracking, are answered by pharmacy technicians. </a:t>
            </a:r>
          </a:p>
          <a:p>
            <a:endParaRPr lang="en-US" sz="1400" dirty="0" smtClean="0"/>
          </a:p>
          <a:p>
            <a:r>
              <a:rPr lang="en-US" sz="1400" dirty="0" smtClean="0"/>
              <a:t>Also, since messages become escalated after 3 days, there is a constant reminder to complete messages, which removes them from your inbox. </a:t>
            </a:r>
          </a:p>
          <a:p>
            <a:endParaRPr lang="en-US" sz="1400" dirty="0" smtClean="0"/>
          </a:p>
          <a:p>
            <a:r>
              <a:rPr lang="en-US" sz="1400" dirty="0" smtClean="0"/>
              <a:t>Reminders can be placed for future dates on completed messages if there is need for follow-up. </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sz="1400" dirty="0" smtClean="0"/>
              <a:t>In order to meet the growing health care demands in the United States, pharmacists must continue to expand access to patient care services. </a:t>
            </a:r>
          </a:p>
          <a:p>
            <a:endParaRPr lang="en-US" sz="1400"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713AC-495E-4EC9-AA8B-45DC334E2BBC}" type="slidenum">
              <a:rPr lang="en-US" smtClean="0">
                <a:latin typeface="Arial" pitchFamily="34" charset="0"/>
              </a:rPr>
              <a:pPr/>
              <a:t>3</a:t>
            </a:fld>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dirty="0" smtClean="0"/>
              <a:t>Ask A Pharmacist triage group setup allows:</a:t>
            </a:r>
          </a:p>
          <a:p>
            <a:endParaRPr lang="en-US" sz="1400" b="1" dirty="0" smtClean="0"/>
          </a:p>
          <a:p>
            <a:r>
              <a:rPr lang="en-US" sz="1400" b="1" dirty="0" smtClean="0"/>
              <a:t>Veterans – </a:t>
            </a:r>
            <a:r>
              <a:rPr lang="en-US" sz="1400" dirty="0" smtClean="0"/>
              <a:t>an additional contact in SM to send medication inquires directly to local VA pharmacies via </a:t>
            </a:r>
            <a:r>
              <a:rPr lang="en-US" sz="1400" i="1" dirty="0" smtClean="0"/>
              <a:t>Ask A Pharmacist</a:t>
            </a:r>
            <a:r>
              <a:rPr lang="en-US" sz="1400" i="0" baseline="0" dirty="0" smtClean="0"/>
              <a:t> triage group, and </a:t>
            </a:r>
            <a:r>
              <a:rPr lang="en-US" sz="1400" i="0" cap="all" baseline="0" dirty="0" smtClean="0"/>
              <a:t>actively participate </a:t>
            </a:r>
            <a:r>
              <a:rPr lang="en-US" sz="1400" i="0" baseline="0" dirty="0" smtClean="0"/>
              <a:t>in medication management</a:t>
            </a:r>
          </a:p>
          <a:p>
            <a:endParaRPr lang="en-US" sz="1400" dirty="0" smtClean="0"/>
          </a:p>
          <a:p>
            <a:r>
              <a:rPr lang="en-US" sz="1400" b="1" dirty="0" smtClean="0"/>
              <a:t>It allows… Pharmacy Technicians </a:t>
            </a:r>
            <a:endParaRPr lang="en-US" sz="1400" dirty="0" smtClean="0"/>
          </a:p>
          <a:p>
            <a:pPr lvl="0"/>
            <a:endParaRPr lang="en-US" sz="1400" dirty="0" smtClean="0"/>
          </a:p>
          <a:p>
            <a:pPr lvl="0"/>
            <a:r>
              <a:rPr lang="en-US" sz="1400" dirty="0" smtClean="0"/>
              <a:t>To </a:t>
            </a:r>
            <a:r>
              <a:rPr lang="en-US" sz="1400" cap="all" baseline="0" dirty="0" smtClean="0"/>
              <a:t>forward prescription renewal </a:t>
            </a:r>
            <a:r>
              <a:rPr lang="en-US" sz="1400" dirty="0" smtClean="0"/>
              <a:t>requests to prescribing clinic</a:t>
            </a:r>
          </a:p>
          <a:p>
            <a:pPr lvl="0"/>
            <a:r>
              <a:rPr lang="en-US" sz="1400" dirty="0" smtClean="0"/>
              <a:t>To </a:t>
            </a:r>
            <a:r>
              <a:rPr lang="en-US" sz="1400" i="1" cap="all" baseline="0" dirty="0" smtClean="0"/>
              <a:t>assign</a:t>
            </a:r>
            <a:r>
              <a:rPr lang="en-US" sz="1400" cap="all" baseline="0" dirty="0" smtClean="0"/>
              <a:t> drug therapy or drug interaction </a:t>
            </a:r>
            <a:r>
              <a:rPr lang="en-US" sz="1400" dirty="0" smtClean="0"/>
              <a:t>questions to pharmacists</a:t>
            </a:r>
          </a:p>
          <a:p>
            <a:pPr lvl="0"/>
            <a:r>
              <a:rPr lang="en-US" sz="1400" dirty="0" smtClean="0"/>
              <a:t>To </a:t>
            </a:r>
            <a:r>
              <a:rPr lang="en-US" sz="1400" cap="all" baseline="0" dirty="0" smtClean="0"/>
              <a:t>process prescription refill requests </a:t>
            </a:r>
            <a:r>
              <a:rPr lang="en-US" sz="1400" dirty="0" smtClean="0"/>
              <a:t>directly from patients, including </a:t>
            </a:r>
            <a:r>
              <a:rPr lang="en-US" sz="1400" cap="all" baseline="0" dirty="0" smtClean="0"/>
              <a:t>address verification </a:t>
            </a:r>
            <a:r>
              <a:rPr lang="en-US" sz="1400" dirty="0" smtClean="0"/>
              <a:t>prior to processing</a:t>
            </a:r>
          </a:p>
          <a:p>
            <a:pPr lvl="0"/>
            <a:r>
              <a:rPr lang="en-US" sz="1400" dirty="0" smtClean="0"/>
              <a:t>To </a:t>
            </a:r>
            <a:r>
              <a:rPr lang="en-US" sz="1400" cap="all" baseline="0" dirty="0" smtClean="0"/>
              <a:t>provide tracking numbers/links </a:t>
            </a:r>
            <a:r>
              <a:rPr lang="en-US" sz="1400" dirty="0" smtClean="0"/>
              <a:t>to medication orders for delivery conformation</a:t>
            </a:r>
          </a:p>
          <a:p>
            <a:pPr lvl="0"/>
            <a:r>
              <a:rPr lang="en-US" sz="1400" dirty="0" smtClean="0"/>
              <a:t>To </a:t>
            </a:r>
            <a:r>
              <a:rPr lang="en-US" sz="1400" i="1" cap="all" baseline="0" dirty="0" smtClean="0"/>
              <a:t>assign </a:t>
            </a:r>
            <a:r>
              <a:rPr lang="en-US" sz="1400" cap="all" baseline="0" dirty="0" smtClean="0"/>
              <a:t>messages to the pharmacist </a:t>
            </a:r>
            <a:r>
              <a:rPr lang="en-US" sz="1400" dirty="0" smtClean="0"/>
              <a:t>associated with a specific provider or team (PACT) ** At VHSO, we</a:t>
            </a:r>
            <a:r>
              <a:rPr lang="en-US" sz="1400" baseline="0" dirty="0" smtClean="0"/>
              <a:t> have three pharmacists assigned to 15 PC teams (5 teams per pharmacist)</a:t>
            </a:r>
            <a:endParaRPr lang="en-US" sz="1400" dirty="0" smtClean="0"/>
          </a:p>
          <a:p>
            <a:pPr lvl="0"/>
            <a:endParaRPr lang="en-US" sz="1400" dirty="0" smtClean="0"/>
          </a:p>
          <a:p>
            <a:r>
              <a:rPr lang="en-US" sz="1400" b="1" dirty="0" smtClean="0"/>
              <a:t>It allows…Pharmacists</a:t>
            </a:r>
          </a:p>
          <a:p>
            <a:endParaRPr lang="en-US" sz="1400" dirty="0" smtClean="0"/>
          </a:p>
          <a:p>
            <a:pPr lvl="0"/>
            <a:r>
              <a:rPr lang="en-US" sz="1400" dirty="0" smtClean="0"/>
              <a:t>To answer drug therapy questions from patient or provider that have already been triaged by pharmacy technician</a:t>
            </a:r>
          </a:p>
          <a:p>
            <a:pPr lvl="0"/>
            <a:r>
              <a:rPr lang="en-US" sz="1400" dirty="0" smtClean="0"/>
              <a:t>To have less interruption to on-site patient care by ONLY receiving messages assigned to them</a:t>
            </a:r>
          </a:p>
          <a:p>
            <a:pPr lvl="0"/>
            <a:r>
              <a:rPr lang="en-US" sz="1400" dirty="0" smtClean="0"/>
              <a:t>To communicate only the information relevant to a patient’s medical record in CPRS (Progress Note)</a:t>
            </a:r>
          </a:p>
          <a:p>
            <a:pPr lvl="0"/>
            <a:r>
              <a:rPr lang="en-US" sz="1400" dirty="0" smtClean="0"/>
              <a:t>To send notification of drug alerts (CMOP delays, shortages, recalls, conversions, etc.) to multiple patients and/or providers using distribution groups within SM </a:t>
            </a:r>
          </a:p>
          <a:p>
            <a:pPr lvl="0"/>
            <a:r>
              <a:rPr lang="en-US" sz="1400" dirty="0" smtClean="0"/>
              <a:t>To send attachments/links to patients/providers on medication education materials, including active medication lists</a:t>
            </a:r>
          </a:p>
          <a:p>
            <a:pPr lvl="0"/>
            <a:r>
              <a:rPr lang="en-US" sz="1400" dirty="0" smtClean="0"/>
              <a:t>To forward questions needing administrative action to appropriate pharmacy staff</a:t>
            </a:r>
          </a:p>
          <a:p>
            <a:endParaRPr lang="en-US" sz="1400" dirty="0" smtClean="0"/>
          </a:p>
          <a:p>
            <a:pPr defTabSz="931774">
              <a:defRPr/>
            </a:pPr>
            <a:r>
              <a:rPr lang="en-US" sz="1400" b="1" dirty="0" smtClean="0"/>
              <a:t>It allows….the Prescribing Clinic</a:t>
            </a:r>
            <a:endParaRPr lang="en-US" sz="1400" dirty="0" smtClean="0"/>
          </a:p>
          <a:p>
            <a:pPr defTabSz="931774">
              <a:defRPr/>
            </a:pPr>
            <a:endParaRPr lang="en-US" sz="1400" dirty="0" smtClean="0"/>
          </a:p>
          <a:p>
            <a:pPr defTabSz="931774">
              <a:defRPr/>
            </a:pPr>
            <a:r>
              <a:rPr lang="en-US" sz="1400" dirty="0" smtClean="0"/>
              <a:t>– to send or forward medication questions to pharmacy via triage group </a:t>
            </a:r>
            <a:endParaRPr lang="en-US" sz="1400" i="1" dirty="0" smtClean="0"/>
          </a:p>
          <a:p>
            <a:pPr marL="174708" indent="-174708" defTabSz="931774">
              <a:buFontTx/>
              <a:buChar char="-"/>
              <a:defRPr/>
            </a:pPr>
            <a:r>
              <a:rPr lang="en-US" sz="1400" i="1" dirty="0" smtClean="0"/>
              <a:t>Less </a:t>
            </a:r>
            <a:r>
              <a:rPr lang="en-US" sz="1400" dirty="0" smtClean="0"/>
              <a:t>interruption to onsite care and decreased unscheduled appointments from medication issues</a:t>
            </a:r>
            <a:endParaRPr lang="en-US" sz="1400" i="1" dirty="0" smtClean="0"/>
          </a:p>
          <a:p>
            <a:pPr marL="285750" indent="-285750">
              <a:buFontTx/>
              <a:buChar char="-"/>
            </a:pPr>
            <a:r>
              <a:rPr lang="en-US" sz="1400" dirty="0" smtClean="0"/>
              <a:t>To</a:t>
            </a:r>
            <a:r>
              <a:rPr lang="en-US" sz="1400" baseline="0" dirty="0" smtClean="0"/>
              <a:t> make informed decisions from completed message threads of patient and pharmacy</a:t>
            </a:r>
          </a:p>
          <a:p>
            <a:pPr marL="285750" indent="-285750">
              <a:buFontTx/>
              <a:buChar char="-"/>
            </a:pPr>
            <a:endParaRPr lang="en-US" sz="1400" baseline="0" dirty="0" smtClean="0"/>
          </a:p>
          <a:p>
            <a:pPr marL="285750" indent="-285750">
              <a:buFontTx/>
              <a:buNone/>
            </a:pPr>
            <a:r>
              <a:rPr lang="en-US" sz="1400" baseline="0" dirty="0" smtClean="0"/>
              <a:t>Let’s revisit our poll now and see your responses, then we’ll take a look at the correct answer. (stay on this slide to view poll results!)</a:t>
            </a:r>
          </a:p>
          <a:p>
            <a:pPr marL="0" indent="0">
              <a:buFontTx/>
              <a:buNone/>
            </a:pP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Here is the answer to the previous polling question</a:t>
            </a:r>
            <a:r>
              <a:rPr lang="en-US" sz="1400" baseline="0" dirty="0" smtClean="0"/>
              <a:t> “</a:t>
            </a:r>
            <a:r>
              <a:rPr lang="en-US" sz="1400" dirty="0" smtClean="0"/>
              <a:t>Does anyone know the national drop dead date for SM in all PC? “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p>
          <a:p>
            <a:r>
              <a:rPr lang="en-US" sz="1400" baseline="0" dirty="0" smtClean="0"/>
              <a:t>(remark about whether or not they got </a:t>
            </a:r>
            <a:r>
              <a:rPr lang="en-US" sz="1400" baseline="0" smtClean="0"/>
              <a:t>it right)</a:t>
            </a:r>
            <a:endParaRPr lang="en-US" sz="1400" baseline="0" dirty="0" smtClean="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Now lets look at a completed message thread that began with a patient</a:t>
            </a:r>
            <a:r>
              <a:rPr lang="en-US" sz="1200" baseline="0" dirty="0" smtClean="0"/>
              <a:t> </a:t>
            </a:r>
            <a:r>
              <a:rPr lang="en-US" sz="1200" dirty="0" smtClean="0"/>
              <a:t>sending a general inquiry to Ask A Pharmacist VHSO about a concern with a cholesterol medication, SIMVASTATIN</a:t>
            </a:r>
          </a:p>
          <a:p>
            <a:endParaRPr lang="en-US"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35</a:t>
            </a:fld>
            <a:endParaRPr lang="en-US" dirty="0"/>
          </a:p>
        </p:txBody>
      </p:sp>
    </p:spTree>
    <p:extLst>
      <p:ext uri="{BB962C8B-B14F-4D97-AF65-F5344CB8AC3E}">
        <p14:creationId xmlns="" xmlns:p14="http://schemas.microsoft.com/office/powerpoint/2010/main" val="2588502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most internet sites that can only</a:t>
            </a:r>
            <a:r>
              <a:rPr lang="en-US" baseline="0" dirty="0" smtClean="0"/>
              <a:t> provide general information, patients visiting Ask A Pharmacist can easily go from general medication information on MHV, to THEIR local VA pharmacy contact who can not only respond to the patient but also have access to the patient’s VA medication profile. </a:t>
            </a:r>
          </a:p>
          <a:p>
            <a:endParaRPr lang="en-US" baseline="0" dirty="0" smtClean="0"/>
          </a:p>
          <a:p>
            <a:r>
              <a:rPr lang="en-US" baseline="0" dirty="0" smtClean="0"/>
              <a:t>This simvastatin was placed on hold by the pharmacist just prior to being released and charging an additional 3 month supply of medication, that was eventually discontinued by the provider.</a:t>
            </a:r>
            <a:endParaRPr lang="en-US"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36</a:t>
            </a:fld>
            <a:endParaRPr lang="en-US" dirty="0"/>
          </a:p>
        </p:txBody>
      </p:sp>
    </p:spTree>
    <p:extLst>
      <p:ext uri="{BB962C8B-B14F-4D97-AF65-F5344CB8AC3E}">
        <p14:creationId xmlns="" xmlns:p14="http://schemas.microsoft.com/office/powerpoint/2010/main" val="794726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sz="1400" dirty="0" smtClean="0"/>
              <a:t>Now lets get back to Ask A Pharmacist,</a:t>
            </a:r>
            <a:r>
              <a:rPr lang="en-US" sz="1400" baseline="0" dirty="0" smtClean="0"/>
              <a:t> the website. </a:t>
            </a:r>
          </a:p>
          <a:p>
            <a:pPr marL="0" lvl="1" defTabSz="931774">
              <a:defRPr/>
            </a:pPr>
            <a:endParaRPr lang="en-US" sz="1400" baseline="0" dirty="0" smtClean="0"/>
          </a:p>
          <a:p>
            <a:pPr marL="0" lvl="1" defTabSz="931774">
              <a:defRPr/>
            </a:pPr>
            <a:r>
              <a:rPr lang="en-US" sz="1400" dirty="0" smtClean="0"/>
              <a:t>Another valuable tool offered on Ask A Pharmacist, is Trusted Resources.  </a:t>
            </a:r>
          </a:p>
          <a:p>
            <a:pPr marL="0" lvl="1" defTabSz="931774">
              <a:defRPr/>
            </a:pPr>
            <a:endParaRPr lang="en-US" sz="1400" dirty="0" smtClean="0"/>
          </a:p>
          <a:p>
            <a:pPr marL="0" lvl="1" defTabSz="931774">
              <a:defRPr/>
            </a:pPr>
            <a:r>
              <a:rPr lang="en-US" sz="1400" dirty="0" smtClean="0"/>
              <a:t>Patients have questions about their medications at home, after hours, and seek answers on the internet or in the non VA health care settings.</a:t>
            </a:r>
          </a:p>
          <a:p>
            <a:pPr marL="0" lvl="1" defTabSz="931774">
              <a:defRPr/>
            </a:pPr>
            <a:endParaRPr lang="en-US" sz="1400" dirty="0" smtClean="0"/>
          </a:p>
          <a:p>
            <a:pPr marL="0" lvl="1" defTabSz="931774">
              <a:defRPr/>
            </a:pPr>
            <a:r>
              <a:rPr lang="en-US" sz="1400" dirty="0" smtClean="0"/>
              <a:t>Ask A Pharmacist will provide trusted resources from internal and external sites on topics such as pill identification, safe medication practices, and Adverse Drug Reporting Programs,</a:t>
            </a:r>
            <a:r>
              <a:rPr lang="en-US" sz="1400" baseline="0" dirty="0" smtClean="0"/>
              <a:t> just to name a few</a:t>
            </a:r>
            <a:endParaRPr lang="en-US" sz="1400" dirty="0" smtClean="0"/>
          </a:p>
          <a:p>
            <a:pPr marL="0" lvl="1" defTabSz="931774">
              <a:defRPr/>
            </a:pPr>
            <a:endParaRPr lang="en-US" sz="1400" dirty="0" smtClean="0"/>
          </a:p>
          <a:p>
            <a:pPr marL="0" lvl="1" defTabSz="931774">
              <a:defRPr/>
            </a:pPr>
            <a:r>
              <a:rPr lang="en-US" sz="1400" dirty="0" smtClean="0"/>
              <a:t>These resources will be developed and maintained by a National VA Pharmacy Workgroup and MHV</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Medications: Play It Safe is a healthy living center on MHV and is a valuable tool for patients and caregivers.</a:t>
            </a:r>
          </a:p>
          <a:p>
            <a:endParaRPr lang="en-US" sz="1400" dirty="0" smtClean="0"/>
          </a:p>
          <a:p>
            <a:r>
              <a:rPr lang="en-US" sz="1400" dirty="0" smtClean="0"/>
              <a:t>Bringing it to the pharmacy section of MHV within Ask A Pharmacist will make it more accessible and usable to Veterans and caregivers</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Many Veterans have questions about the day to day operations of VA Pharmacies, especially which medications are available on the VA formulary. </a:t>
            </a:r>
          </a:p>
          <a:p>
            <a:endParaRPr lang="en-US" sz="1400" dirty="0" smtClean="0"/>
          </a:p>
          <a:p>
            <a:r>
              <a:rPr lang="en-US" sz="1400" dirty="0" smtClean="0"/>
              <a:t>The VA Pharmacy</a:t>
            </a:r>
            <a:r>
              <a:rPr lang="en-US" sz="1400" baseline="0" dirty="0" smtClean="0"/>
              <a:t> </a:t>
            </a:r>
            <a:r>
              <a:rPr lang="en-US" sz="1400" dirty="0" smtClean="0"/>
              <a:t>section of Ask A Pharmacist will provide this information to open the lines of communication, and prepare Veterans before and after visits with VA AND non-VA providers. </a:t>
            </a:r>
          </a:p>
          <a:p>
            <a:endParaRPr lang="en-US" sz="1400" dirty="0" smtClean="0"/>
          </a:p>
          <a:p>
            <a:r>
              <a:rPr lang="en-US" sz="1400" dirty="0" smtClean="0"/>
              <a:t>This communication is important for establishing trust and preventing unintentional delays in therapy.</a:t>
            </a:r>
          </a:p>
          <a:p>
            <a:endParaRPr lang="en-US" sz="1400" dirty="0" smtClean="0"/>
          </a:p>
          <a:p>
            <a:r>
              <a:rPr lang="en-US" sz="1400" dirty="0" smtClean="0"/>
              <a:t>It should also reduce unscheduled visits to local VA pharmacies and clinics by educating visitors on how local VA pharmacies</a:t>
            </a:r>
            <a:r>
              <a:rPr lang="en-US" sz="1400" baseline="0" dirty="0" smtClean="0"/>
              <a:t> </a:t>
            </a:r>
            <a:r>
              <a:rPr lang="en-US" sz="1400" dirty="0" smtClean="0"/>
              <a:t>utilize consolidated</a:t>
            </a:r>
            <a:r>
              <a:rPr lang="en-US" sz="1400" baseline="0" dirty="0" smtClean="0"/>
              <a:t> </a:t>
            </a:r>
            <a:r>
              <a:rPr lang="en-US" sz="1400" dirty="0" smtClean="0"/>
              <a:t>mail outpatient pharmacies (CMOPs).</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 section on Medications and Health will allow Veterans to obtain a general understanding of how disease states can determine which medication regimen they receive, including goals of therapy, and how disease states AND labs are monitored to assess how well a medication regimen is working. </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Content for the Medications and Health section is currently being discussed, including links to current resources within MHV such as the Health Library. </a:t>
            </a:r>
          </a:p>
          <a:p>
            <a:pPr defTabSz="931774">
              <a:defRPr/>
            </a:pPr>
            <a:endParaRPr lang="en-US" sz="1400" dirty="0" smtClean="0"/>
          </a:p>
          <a:p>
            <a:pPr defTabSz="931774">
              <a:defRPr/>
            </a:pPr>
            <a:r>
              <a:rPr lang="en-US" sz="1400" dirty="0" smtClean="0"/>
              <a:t>As mentioned on previous slides, content throughout the site will include hyperlinks to SM called “Ask A Pharmacist” which connects visitors to the Ask A Pharmacist triage groups at local facilities.</a:t>
            </a:r>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Through our </a:t>
            </a:r>
            <a:r>
              <a:rPr lang="en-US" sz="1400" b="1" dirty="0" smtClean="0"/>
              <a:t>accessibility</a:t>
            </a:r>
            <a:r>
              <a:rPr lang="en-US" sz="1400" dirty="0" smtClean="0"/>
              <a:t>, expertise and experience, Pharmacists are </a:t>
            </a:r>
            <a:r>
              <a:rPr lang="en-US" sz="1400" u="sng" dirty="0" smtClean="0"/>
              <a:t>uniquely positioned </a:t>
            </a:r>
            <a:r>
              <a:rPr lang="en-US" sz="1400" dirty="0" smtClean="0"/>
              <a:t>to play a much larger patient care role in the U.S. health care </a:t>
            </a:r>
            <a:r>
              <a:rPr lang="en-US" sz="1400" b="1" dirty="0" smtClean="0"/>
              <a:t>delivery system </a:t>
            </a:r>
            <a:r>
              <a:rPr lang="en-US" sz="1400" dirty="0" smtClean="0"/>
              <a:t>to meet these demands</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713AC-495E-4EC9-AA8B-45DC334E2BBC}" type="slidenum">
              <a:rPr lang="en-US" smtClean="0">
                <a:latin typeface="Arial" pitchFamily="34" charset="0"/>
              </a:rPr>
              <a:pPr/>
              <a:t>4</a:t>
            </a:fld>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smtClean="0"/>
              <a:t>Now</a:t>
            </a:r>
            <a:r>
              <a:rPr lang="en-US" sz="1400" baseline="0" dirty="0" smtClean="0"/>
              <a:t> would be a good time for another polling question. Before moving on to the next section, please let me know were you’re located…</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354074" lvl="2" indent="-354074"/>
            <a:r>
              <a:rPr lang="en-US" sz="1400" dirty="0" smtClean="0"/>
              <a:t>Now, I will list important components of the business plan for Ask A Pharmacist, beginning with Strategic goals:</a:t>
            </a:r>
          </a:p>
          <a:p>
            <a:pPr marL="354074" lvl="2" indent="-354074"/>
            <a:endParaRPr lang="en-US" sz="1400" b="1" dirty="0" smtClean="0"/>
          </a:p>
          <a:p>
            <a:pPr marL="354074" lvl="2" indent="-354074"/>
            <a:r>
              <a:rPr lang="en-US" sz="1400" b="1" dirty="0" smtClean="0"/>
              <a:t>The first</a:t>
            </a:r>
            <a:r>
              <a:rPr lang="en-US" sz="1400" b="1" baseline="0" dirty="0" smtClean="0"/>
              <a:t> and utmost goal is to </a:t>
            </a:r>
            <a:r>
              <a:rPr lang="en-US" sz="1400" b="1" dirty="0" smtClean="0"/>
              <a:t>Improve patient care</a:t>
            </a:r>
          </a:p>
          <a:p>
            <a:pPr marL="819961" lvl="3" indent="-354074"/>
            <a:r>
              <a:rPr lang="en-US" sz="1400" b="1" dirty="0" smtClean="0"/>
              <a:t>- 	Safety</a:t>
            </a:r>
            <a:r>
              <a:rPr lang="en-US" sz="1400" dirty="0" smtClean="0"/>
              <a:t>: Communicating the right information from trusted resources as well as documentation to support adverse drug events</a:t>
            </a:r>
          </a:p>
          <a:p>
            <a:pPr marL="819961" lvl="4" indent="-354074">
              <a:buFont typeface="Calibri" pitchFamily="34" charset="0"/>
              <a:buChar char="–"/>
            </a:pPr>
            <a:r>
              <a:rPr lang="en-US" sz="1400" b="1" dirty="0" smtClean="0"/>
              <a:t>Quality</a:t>
            </a:r>
            <a:r>
              <a:rPr lang="en-US" sz="1400" dirty="0" smtClean="0"/>
              <a:t>: Activate patients to participate in shared and informed decisions about their medications </a:t>
            </a:r>
          </a:p>
          <a:p>
            <a:pPr marL="819961" lvl="4" indent="-354074">
              <a:buFont typeface="Calibri" pitchFamily="34" charset="0"/>
              <a:buChar char="–"/>
            </a:pPr>
            <a:r>
              <a:rPr lang="en-US" sz="1400" b="1" dirty="0" smtClean="0"/>
              <a:t>Access</a:t>
            </a:r>
            <a:r>
              <a:rPr lang="en-US" sz="1400" dirty="0" smtClean="0"/>
              <a:t>: Provide asynchronous communication determined by the Veteran, family, or caregiver – at home and after hours</a:t>
            </a:r>
          </a:p>
          <a:p>
            <a:pPr marL="354074" lvl="3" indent="-354074"/>
            <a:endParaRPr lang="en-US" sz="1400"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43</a:t>
            </a:fld>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354074" lvl="2" indent="-354074"/>
            <a:r>
              <a:rPr lang="en-US" sz="1400" b="1" dirty="0" smtClean="0"/>
              <a:t>Increase satisfaction across many stakeholders</a:t>
            </a:r>
          </a:p>
          <a:p>
            <a:pPr marL="819961" lvl="4" indent="-354074">
              <a:buFont typeface="Calibri" pitchFamily="34" charset="0"/>
              <a:buChar char="–"/>
            </a:pPr>
            <a:r>
              <a:rPr lang="en-US" sz="1400" dirty="0" smtClean="0"/>
              <a:t>Veteran, family, or caregiver and their healthcare team</a:t>
            </a:r>
          </a:p>
          <a:p>
            <a:pPr marL="354074" lvl="3" indent="-354074"/>
            <a:endParaRPr lang="en-US" sz="1400" dirty="0" smtClean="0"/>
          </a:p>
          <a:p>
            <a:endParaRPr lang="en-US" sz="1400"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44</a:t>
            </a:fld>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Wingdings" pitchFamily="2" charset="2"/>
              <a:buNone/>
            </a:pPr>
            <a:r>
              <a:rPr lang="en-US" sz="1400" b="1" dirty="0" smtClean="0"/>
              <a:t>Improve Workflow</a:t>
            </a:r>
          </a:p>
          <a:p>
            <a:pPr lvl="1">
              <a:buFont typeface="Calibri" pitchFamily="34" charset="0"/>
              <a:buChar char="–"/>
            </a:pPr>
            <a:r>
              <a:rPr lang="en-US" sz="1400" dirty="0" smtClean="0"/>
              <a:t>Decreases phone calls, visits, and time waiting at the pharmacy window.</a:t>
            </a:r>
          </a:p>
          <a:p>
            <a:pPr lvl="1">
              <a:buFont typeface="Calibri" pitchFamily="34" charset="0"/>
              <a:buChar char="–"/>
            </a:pPr>
            <a:r>
              <a:rPr lang="en-US" sz="1400" dirty="0" smtClean="0"/>
              <a:t>Assist in prescription processing questions as well as other medication related topics</a:t>
            </a:r>
          </a:p>
          <a:p>
            <a:pPr lvl="1">
              <a:buFont typeface="Calibri" pitchFamily="34" charset="0"/>
              <a:buChar char="–"/>
            </a:pPr>
            <a:r>
              <a:rPr lang="en-US" sz="1400" dirty="0" smtClean="0"/>
              <a:t> Creates ownership and documentation of messages for better follow-up</a:t>
            </a:r>
          </a:p>
          <a:p>
            <a:endParaRPr lang="en-US" sz="1400"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45</a:t>
            </a:fld>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354074" lvl="2" indent="-354074">
              <a:spcBef>
                <a:spcPts val="489"/>
              </a:spcBef>
            </a:pPr>
            <a:r>
              <a:rPr lang="en-US" sz="1400" b="1" dirty="0" smtClean="0"/>
              <a:t>Address multiple unmet needs</a:t>
            </a:r>
          </a:p>
          <a:p>
            <a:pPr marL="819961" lvl="4" indent="-354074">
              <a:spcBef>
                <a:spcPts val="489"/>
              </a:spcBef>
              <a:buFont typeface="Arial" pitchFamily="34" charset="0"/>
              <a:buChar char="―"/>
            </a:pPr>
            <a:r>
              <a:rPr lang="en-US" sz="1400" dirty="0" smtClean="0"/>
              <a:t>Use MyHealth</a:t>
            </a:r>
            <a:r>
              <a:rPr lang="en-US" sz="1400" b="1" i="1" dirty="0" smtClean="0"/>
              <a:t>e</a:t>
            </a:r>
            <a:r>
              <a:rPr lang="en-US" sz="1400" dirty="0" smtClean="0"/>
              <a:t>Vet (MHV) as a provider of an "Ask the Pharmacist" Program </a:t>
            </a:r>
          </a:p>
          <a:p>
            <a:pPr marL="819961" lvl="4" indent="-354074">
              <a:spcBef>
                <a:spcPts val="489"/>
              </a:spcBef>
              <a:buFont typeface="Arial" pitchFamily="34" charset="0"/>
              <a:buChar char="―"/>
            </a:pPr>
            <a:r>
              <a:rPr lang="en-US" sz="1400" dirty="0" smtClean="0"/>
              <a:t>Provides Veterans another communication device to “Ask Pharmacists” questions about medications and health</a:t>
            </a:r>
          </a:p>
          <a:p>
            <a:pPr marL="819961" lvl="4" indent="-354074">
              <a:spcBef>
                <a:spcPts val="489"/>
              </a:spcBef>
              <a:buFont typeface="Arial" pitchFamily="34" charset="0"/>
              <a:buChar char="―"/>
            </a:pPr>
            <a:r>
              <a:rPr lang="en-US" sz="1400" dirty="0" smtClean="0"/>
              <a:t>Provide both general and patient-specific drug information to our Veteran in one venue: </a:t>
            </a:r>
            <a:r>
              <a:rPr lang="en-US" sz="1400" b="1" dirty="0" smtClean="0"/>
              <a:t>MHV</a:t>
            </a:r>
          </a:p>
          <a:p>
            <a:pPr marL="354074" lvl="3" indent="-354074">
              <a:spcBef>
                <a:spcPts val="489"/>
              </a:spcBef>
            </a:pPr>
            <a:endParaRPr lang="en-US" b="1" dirty="0" smtClean="0"/>
          </a:p>
          <a:p>
            <a:r>
              <a:rPr lang="en-US" b="1" dirty="0" smtClean="0"/>
              <a:t>In the 2011 Voice of the Veteran, one of the goals listed was to Augment technology to improve access to information including improving </a:t>
            </a:r>
            <a:r>
              <a:rPr lang="en-US" b="1" cap="all" baseline="0" dirty="0" smtClean="0"/>
              <a:t>comprehensiveness of My </a:t>
            </a:r>
            <a:r>
              <a:rPr lang="en-US" b="1" cap="all" baseline="0" dirty="0" err="1" smtClean="0"/>
              <a:t>HealtheVet</a:t>
            </a:r>
            <a:r>
              <a:rPr lang="en-US" b="1" cap="all" baseline="0" dirty="0" smtClean="0"/>
              <a:t> </a:t>
            </a:r>
          </a:p>
          <a:p>
            <a:endParaRPr lang="en-US" sz="140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597A5E-1413-4A46-8E36-29B639E105F0}" type="slidenum">
              <a:rPr lang="en-US" smtClean="0">
                <a:latin typeface="Arial" pitchFamily="34" charset="0"/>
              </a:rPr>
              <a:pPr/>
              <a:t>46</a:t>
            </a:fld>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54074" lvl="2" indent="-354074">
              <a:spcBef>
                <a:spcPts val="489"/>
              </a:spcBef>
            </a:pPr>
            <a:r>
              <a:rPr lang="en-US" sz="1400" b="1" dirty="0" smtClean="0"/>
              <a:t>Help meet organizational requirements</a:t>
            </a:r>
          </a:p>
          <a:p>
            <a:pPr marL="819961" lvl="4" indent="-354074">
              <a:spcBef>
                <a:spcPts val="489"/>
              </a:spcBef>
              <a:buFont typeface="Arial" pitchFamily="34" charset="0"/>
              <a:buChar char="―"/>
            </a:pPr>
            <a:r>
              <a:rPr lang="en-US" sz="1400" dirty="0" smtClean="0"/>
              <a:t>VA Medication Reconciliation Directive</a:t>
            </a:r>
          </a:p>
          <a:p>
            <a:pPr marL="819961" lvl="4" indent="-354074">
              <a:spcBef>
                <a:spcPts val="489"/>
              </a:spcBef>
              <a:buFont typeface="Arial" pitchFamily="34" charset="0"/>
              <a:buChar char="―"/>
            </a:pPr>
            <a:r>
              <a:rPr lang="en-US" sz="1400" dirty="0" smtClean="0"/>
              <a:t>Joint Commission</a:t>
            </a:r>
          </a:p>
          <a:p>
            <a:pPr marL="819961" lvl="4" indent="-354074">
              <a:spcBef>
                <a:spcPts val="489"/>
              </a:spcBef>
              <a:buFont typeface="Arial" pitchFamily="34" charset="0"/>
              <a:buChar char="―"/>
            </a:pPr>
            <a:r>
              <a:rPr lang="en-US" sz="1400" dirty="0" smtClean="0"/>
              <a:t>Meaningful Use</a:t>
            </a:r>
          </a:p>
          <a:p>
            <a:pPr marL="819961" lvl="4" indent="-354074">
              <a:spcBef>
                <a:spcPts val="489"/>
              </a:spcBef>
              <a:buFont typeface="Arial" pitchFamily="34" charset="0"/>
              <a:buChar char="―"/>
            </a:pPr>
            <a:r>
              <a:rPr lang="en-US" sz="1400" dirty="0" smtClean="0"/>
              <a:t>Patient Aligned Care Teams</a:t>
            </a:r>
          </a:p>
          <a:p>
            <a:endParaRPr lang="en-US" sz="140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597A5E-1413-4A46-8E36-29B639E105F0}" type="slidenum">
              <a:rPr lang="en-US" smtClean="0">
                <a:latin typeface="Arial" pitchFamily="34" charset="0"/>
              </a:rPr>
              <a:pPr/>
              <a:t>47</a:t>
            </a:fld>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b="1" dirty="0" smtClean="0"/>
              <a:t>Success metrics are an important part of any project for implementation and continued improvement:</a:t>
            </a:r>
          </a:p>
          <a:p>
            <a:endParaRPr lang="en-US" sz="1400" b="1" dirty="0" smtClean="0"/>
          </a:p>
          <a:p>
            <a:pPr marL="354074" indent="-354074">
              <a:buFont typeface="Wingdings" pitchFamily="2" charset="2"/>
              <a:buChar char="ü"/>
            </a:pPr>
            <a:r>
              <a:rPr lang="en-US" sz="1400" b="1" dirty="0" smtClean="0"/>
              <a:t>Process Metrics</a:t>
            </a:r>
            <a:endParaRPr lang="en-US" sz="1400" dirty="0" smtClean="0"/>
          </a:p>
          <a:p>
            <a:pPr marL="761725" lvl="2" indent="-354074">
              <a:buFont typeface="Calibri" pitchFamily="34" charset="0"/>
              <a:buChar char="–"/>
            </a:pPr>
            <a:r>
              <a:rPr lang="en-US" sz="1400" dirty="0" smtClean="0"/>
              <a:t>Site usage statistics</a:t>
            </a:r>
          </a:p>
          <a:p>
            <a:pPr marL="761725" lvl="2" indent="-354074">
              <a:buFont typeface="Calibri" pitchFamily="34" charset="0"/>
              <a:buChar char="–"/>
            </a:pPr>
            <a:r>
              <a:rPr lang="en-US" sz="1400" dirty="0" smtClean="0"/>
              <a:t>Deployment across the VA – the National Initiative for Local Implementation</a:t>
            </a:r>
          </a:p>
          <a:p>
            <a:pPr marL="354074" lvl="1" indent="-354074"/>
            <a:endParaRPr lang="en-US" sz="1400" dirty="0" smtClean="0"/>
          </a:p>
          <a:p>
            <a:pPr marL="354074" indent="-354074">
              <a:buFont typeface="Wingdings" pitchFamily="2" charset="2"/>
              <a:buChar char="ü"/>
            </a:pPr>
            <a:r>
              <a:rPr lang="en-US" sz="1400" b="1" dirty="0" smtClean="0"/>
              <a:t>Outcome Metrics</a:t>
            </a:r>
          </a:p>
          <a:p>
            <a:pPr marL="761725" lvl="2" indent="-354074">
              <a:buFont typeface="Calibri" pitchFamily="34" charset="0"/>
              <a:buChar char="–"/>
            </a:pPr>
            <a:r>
              <a:rPr lang="en-US" sz="1400" dirty="0" smtClean="0"/>
              <a:t>Decrease calls and visits to clinic and pharmacy</a:t>
            </a:r>
          </a:p>
          <a:p>
            <a:pPr marL="761725" lvl="2" indent="-354074">
              <a:buFont typeface="Calibri" pitchFamily="34" charset="0"/>
              <a:buChar char="–"/>
            </a:pPr>
            <a:r>
              <a:rPr lang="en-US" sz="1400" dirty="0" smtClean="0"/>
              <a:t>Decrease adverse drug events</a:t>
            </a:r>
            <a:r>
              <a:rPr lang="en-US" sz="1400" baseline="0" dirty="0" smtClean="0"/>
              <a:t> and delays in therapy</a:t>
            </a:r>
            <a:endParaRPr lang="en-US" sz="1400" dirty="0" smtClean="0"/>
          </a:p>
          <a:p>
            <a:pPr marL="354074" lvl="1" indent="-354074"/>
            <a:endParaRPr lang="en-US" sz="1400" dirty="0" smtClean="0"/>
          </a:p>
          <a:p>
            <a:pPr marL="354074" indent="-354074">
              <a:buFont typeface="Wingdings" pitchFamily="2" charset="2"/>
              <a:buChar char="ü"/>
            </a:pPr>
            <a:r>
              <a:rPr lang="en-US" sz="1400" b="1" dirty="0" smtClean="0"/>
              <a:t>Satisfaction</a:t>
            </a:r>
          </a:p>
          <a:p>
            <a:pPr marL="761725" lvl="2" indent="-354074">
              <a:buFont typeface="Calibri" pitchFamily="34" charset="0"/>
              <a:buChar char="–"/>
            </a:pPr>
            <a:r>
              <a:rPr lang="en-US" sz="1400" dirty="0" smtClean="0"/>
              <a:t>Patient, caregiver, and family</a:t>
            </a:r>
          </a:p>
          <a:p>
            <a:pPr marL="761725" lvl="2" indent="-354074">
              <a:buFont typeface="Calibri" pitchFamily="34" charset="0"/>
              <a:buChar char="–"/>
            </a:pPr>
            <a:r>
              <a:rPr lang="en-US" sz="1400" dirty="0" smtClean="0"/>
              <a:t>Staff</a:t>
            </a:r>
          </a:p>
          <a:p>
            <a:endParaRPr lang="en-US" sz="1400"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37A695-8AA7-4CE2-ABC4-60D6DE123D27}" type="slidenum">
              <a:rPr lang="en-US" smtClean="0">
                <a:latin typeface="Arial" pitchFamily="34" charset="0"/>
              </a:rPr>
              <a:pPr/>
              <a:t>48</a:t>
            </a:fld>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400" b="1" dirty="0" smtClean="0"/>
              <a:t>Stakeholders of Ask A Pharmacist include:</a:t>
            </a:r>
          </a:p>
          <a:p>
            <a:pPr>
              <a:buFont typeface="Wingdings" pitchFamily="2" charset="2"/>
              <a:buNone/>
            </a:pPr>
            <a:endParaRPr lang="en-US" sz="1400" b="1" dirty="0" smtClean="0"/>
          </a:p>
          <a:p>
            <a:pPr lvl="1">
              <a:buFont typeface="Calibri" pitchFamily="34" charset="0"/>
              <a:buChar char="–"/>
            </a:pPr>
            <a:r>
              <a:rPr lang="en-US" sz="1400" dirty="0" smtClean="0"/>
              <a:t>The Veteran, family, and caregiver</a:t>
            </a:r>
          </a:p>
          <a:p>
            <a:pPr lvl="1">
              <a:buFont typeface="Calibri" pitchFamily="34" charset="0"/>
              <a:buChar char="–"/>
            </a:pPr>
            <a:r>
              <a:rPr lang="en-US" sz="1400" dirty="0" smtClean="0"/>
              <a:t>Patient Aligned Care Teams(PACT)s, pharmacy, clinic, and support staff</a:t>
            </a:r>
          </a:p>
          <a:p>
            <a:pPr lvl="1">
              <a:buFont typeface="Calibri" pitchFamily="34" charset="0"/>
              <a:buChar char="–"/>
            </a:pPr>
            <a:r>
              <a:rPr lang="en-US" sz="1400" dirty="0" smtClean="0"/>
              <a:t>MyHealth</a:t>
            </a:r>
            <a:r>
              <a:rPr lang="en-US" sz="1400" b="1" i="1" dirty="0" smtClean="0"/>
              <a:t>e</a:t>
            </a:r>
            <a:r>
              <a:rPr lang="en-US" sz="1400" dirty="0" smtClean="0"/>
              <a:t>Vet, VA Pharmacy Benefits Management, National Medication Reconciliation Initiative</a:t>
            </a:r>
          </a:p>
          <a:p>
            <a:pPr>
              <a:buFont typeface="Wingdings" pitchFamily="2" charset="2"/>
              <a:buChar char="ü"/>
            </a:pPr>
            <a:endParaRPr lang="en-US" sz="1400" b="1" dirty="0" smtClean="0"/>
          </a:p>
          <a:p>
            <a:pPr>
              <a:buFont typeface="Wingdings" pitchFamily="2" charset="2"/>
              <a:buChar char="ü"/>
            </a:pPr>
            <a:endParaRPr lang="en-US" sz="1400" dirty="0" smtClean="0"/>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61725" lvl="2" indent="-354074"/>
            <a:r>
              <a:rPr lang="en-US" sz="1400" dirty="0" smtClean="0"/>
              <a:t>It is important to recognize current support of Ask A Pharmacist, beginning with my home site - The Veteran Healthcare System of the Ozarks (VHSO),in VISN 16,</a:t>
            </a:r>
            <a:r>
              <a:rPr lang="en-US" sz="1400" baseline="0" dirty="0" smtClean="0"/>
              <a:t> and winner of the 2011 Carey Award. VHSO continues to exceed VISN and NATIONAL </a:t>
            </a:r>
            <a:r>
              <a:rPr lang="en-US" sz="1400" dirty="0" smtClean="0"/>
              <a:t>Patient Satisfaction Surveys (SHEP) </a:t>
            </a:r>
          </a:p>
          <a:p>
            <a:pPr marL="761725" lvl="2" indent="-354074"/>
            <a:endParaRPr lang="en-US" sz="1400" dirty="0" smtClean="0"/>
          </a:p>
          <a:p>
            <a:pPr marL="761725" lvl="2" indent="-354074"/>
            <a:r>
              <a:rPr lang="en-US" sz="1400" dirty="0" smtClean="0"/>
              <a:t>VISN 16 Veterans Rank 3</a:t>
            </a:r>
            <a:r>
              <a:rPr lang="en-US" sz="1400" baseline="30000" dirty="0" smtClean="0"/>
              <a:t>rd</a:t>
            </a:r>
            <a:r>
              <a:rPr lang="en-US" sz="1400" dirty="0" smtClean="0"/>
              <a:t> in nation for online utilization of MHV</a:t>
            </a:r>
          </a:p>
          <a:p>
            <a:pPr marL="761725" lvl="2" indent="-354074"/>
            <a:endParaRPr lang="en-US" sz="1400" i="1" dirty="0" smtClean="0"/>
          </a:p>
          <a:p>
            <a:pPr marL="761725" lvl="2" indent="-354074"/>
            <a:r>
              <a:rPr lang="en-US" sz="1400" i="1" dirty="0" smtClean="0"/>
              <a:t>Ask a Pharmacist </a:t>
            </a:r>
            <a:r>
              <a:rPr lang="en-US" sz="1400" b="1" i="1" dirty="0" smtClean="0"/>
              <a:t>VHSO</a:t>
            </a:r>
            <a:r>
              <a:rPr lang="en-US" sz="1400" i="1" dirty="0" smtClean="0"/>
              <a:t> </a:t>
            </a:r>
            <a:r>
              <a:rPr lang="en-US" sz="1400" dirty="0" smtClean="0"/>
              <a:t>has</a:t>
            </a:r>
            <a:r>
              <a:rPr lang="en-US" sz="1400" i="1" dirty="0" smtClean="0"/>
              <a:t> approximately </a:t>
            </a:r>
            <a:r>
              <a:rPr lang="en-US" sz="1400" dirty="0" smtClean="0"/>
              <a:t>1200 patients associated to Ask A Pharmacist, 1200 opted in, of which 829 are active users thanks to MHV Coordinators</a:t>
            </a:r>
          </a:p>
          <a:p>
            <a:pPr marL="354074" lvl="1" indent="-354074"/>
            <a:endParaRPr lang="en-US" sz="14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74">
              <a:defRPr/>
            </a:pPr>
            <a:r>
              <a:rPr lang="en-US" sz="1400" b="0" dirty="0" smtClean="0"/>
              <a:t>MHV and The Pharmacy Benefits Management group provided the initial interest in Ask A Pharmacist, the website, with a MHV content addition approval</a:t>
            </a:r>
            <a:r>
              <a:rPr lang="en-US" sz="1400" b="0" baseline="0" dirty="0" smtClean="0"/>
              <a:t> in 2008. </a:t>
            </a:r>
          </a:p>
          <a:p>
            <a:pPr defTabSz="931774">
              <a:defRPr/>
            </a:pPr>
            <a:endParaRPr lang="en-US" sz="1400" b="0" baseline="0" dirty="0" smtClean="0"/>
          </a:p>
          <a:p>
            <a:pPr defTabSz="931774">
              <a:defRPr/>
            </a:pPr>
            <a:r>
              <a:rPr lang="en-US" sz="1400" b="0" dirty="0" smtClean="0"/>
              <a:t>While working with representatives of the Pharmacy Benefits Management team, they asked for specific guidance on how VA Pharmacies could best utilize Secure Messaging and what the roles of pharmacy staff members might be. </a:t>
            </a:r>
          </a:p>
          <a:p>
            <a:pPr defTabSz="931774">
              <a:defRPr/>
            </a:pPr>
            <a:endParaRPr lang="en-US" sz="1400" b="0" dirty="0" smtClean="0"/>
          </a:p>
          <a:p>
            <a:pPr defTabSz="931774">
              <a:defRPr/>
            </a:pPr>
            <a:r>
              <a:rPr lang="en-US" sz="1400" b="0" dirty="0" smtClean="0"/>
              <a:t>The PBM recently released “Field Guidance for Pharmacy Business rules for PACT” just this February, including how SM should be utilized and incorporated using Ask A Pharmacist triage groups. </a:t>
            </a:r>
          </a:p>
          <a:p>
            <a:pPr defTabSz="931774">
              <a:defRPr/>
            </a:pPr>
            <a:endParaRPr lang="en-US" sz="1400" b="0" dirty="0" smtClean="0"/>
          </a:p>
          <a:p>
            <a:pPr defTabSz="931774">
              <a:defRPr/>
            </a:pPr>
            <a:r>
              <a:rPr lang="en-US" sz="1400" b="0" dirty="0" smtClean="0"/>
              <a:t>While working with representative of MHV and the National Medication Reconciliation workgroup, additional contacts such as the Daily Plan and My Recovery Plan have also provided support needed for collaboration and insight</a:t>
            </a:r>
          </a:p>
          <a:p>
            <a:pPr>
              <a:buFont typeface="Wingdings" pitchFamily="2" charset="2"/>
              <a:buNone/>
            </a:pPr>
            <a:endParaRPr lang="en-US" sz="1400" b="0" dirty="0" smtClean="0"/>
          </a:p>
          <a:p>
            <a:pPr>
              <a:buFont typeface="Wingdings" pitchFamily="2" charset="2"/>
              <a:buNone/>
            </a:pPr>
            <a:endParaRPr lang="en-US" sz="1400" b="0" dirty="0" smtClean="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sz="1400" dirty="0" smtClean="0"/>
              <a:t>As VA Pharmacists, we have an opportunity to expand patient care services</a:t>
            </a:r>
            <a:r>
              <a:rPr lang="en-US" sz="1400" baseline="0" dirty="0" smtClean="0"/>
              <a:t> using </a:t>
            </a:r>
            <a:r>
              <a:rPr lang="en-US" sz="1400" dirty="0" smtClean="0"/>
              <a:t>an Ask A Pharmacist program which provides trusted medication resources and answers to frequently asked medication questions developed by VA pharmacists as well as links to Secure Messaging on MHV to ask questions directly to </a:t>
            </a:r>
            <a:r>
              <a:rPr lang="en-US" sz="1400" cap="all" baseline="0" dirty="0" smtClean="0"/>
              <a:t>local</a:t>
            </a:r>
            <a:r>
              <a:rPr lang="en-US" sz="1400" dirty="0" smtClean="0"/>
              <a:t> VA pharmacists.</a:t>
            </a:r>
          </a:p>
          <a:p>
            <a:pPr>
              <a:buFont typeface="Arial" pitchFamily="34" charset="0"/>
              <a:buNone/>
            </a:pPr>
            <a:endParaRPr lang="en-US" sz="1400" b="1" i="1" dirty="0" smtClean="0">
              <a:solidFill>
                <a:srgbClr val="FF0000"/>
              </a:solidFill>
            </a:endParaRPr>
          </a:p>
          <a:p>
            <a:pPr>
              <a:buFont typeface="Arial" pitchFamily="34" charset="0"/>
              <a:buNone/>
            </a:pPr>
            <a:r>
              <a:rPr lang="en-US" sz="1400" b="1" i="1" dirty="0" smtClean="0">
                <a:solidFill>
                  <a:srgbClr val="FF0000"/>
                </a:solidFill>
              </a:rPr>
              <a:t>Do you have a question for a Pharmacist..?</a:t>
            </a:r>
          </a:p>
          <a:p>
            <a:pPr>
              <a:buFont typeface="Arial" pitchFamily="34" charset="0"/>
              <a:buNone/>
            </a:pPr>
            <a:endParaRPr lang="en-US" sz="1400" i="1" dirty="0" smtClean="0"/>
          </a:p>
          <a:p>
            <a:pPr>
              <a:buFont typeface="Arial" pitchFamily="34" charset="0"/>
              <a:buNone/>
            </a:pPr>
            <a:r>
              <a:rPr lang="en-US" sz="1400" i="1" dirty="0" smtClean="0"/>
              <a:t>“VA pharmacists are dedicated to your health and well-being. You can </a:t>
            </a:r>
            <a:r>
              <a:rPr lang="en-US" sz="1400" b="1" i="1" dirty="0" smtClean="0"/>
              <a:t>search our archive</a:t>
            </a:r>
            <a:r>
              <a:rPr lang="en-US" sz="1400" i="1" dirty="0" smtClean="0"/>
              <a:t> for answers to general questions about health and medications any time, day or night. VA pharmacists have prepared hundreds of answers to commonly asked questions. In addition, Veterans who have completed the In-Person Authentication Process (IPA) can submit specific questions for a prompt, personal response through </a:t>
            </a:r>
            <a:r>
              <a:rPr lang="en-US" sz="1400" i="1" dirty="0" smtClean="0">
                <a:hlinkClick r:id="rId3"/>
              </a:rPr>
              <a:t>SECURE MESSAGING</a:t>
            </a:r>
            <a:r>
              <a:rPr lang="en-US" sz="1400" i="1" dirty="0" smtClean="0"/>
              <a:t>!”</a:t>
            </a:r>
            <a:endParaRPr lang="en-US" sz="1400" dirty="0" smtClean="0"/>
          </a:p>
          <a:p>
            <a:pPr defTabSz="931774">
              <a:defRPr/>
            </a:pPr>
            <a:endParaRPr lang="en-US" sz="1400" dirty="0" smtClean="0"/>
          </a:p>
          <a:p>
            <a:pPr defTabSz="931774">
              <a:defRPr/>
            </a:pPr>
            <a:endParaRPr lang="en-US" sz="1400" dirty="0" smtClean="0"/>
          </a:p>
          <a:p>
            <a:endParaRPr lang="en-US" sz="1400"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A29318-3078-4389-BF15-0C0912DDEF8D}" type="slidenum">
              <a:rPr lang="en-US" smtClean="0">
                <a:latin typeface="Arial" pitchFamily="34" charset="0"/>
              </a:rPr>
              <a:pPr/>
              <a:t>5</a:t>
            </a:fld>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Though Ask A Pharmacist was not picked from the finalists of the 2011 Employee Innovation Competition, it did provide enough feedback to show how much our fellow employees and Veterans liked the idea. </a:t>
            </a:r>
          </a:p>
          <a:p>
            <a:endParaRPr lang="en-US" sz="1400" dirty="0" smtClean="0"/>
          </a:p>
          <a:p>
            <a:r>
              <a:rPr lang="en-US" sz="1400" dirty="0" smtClean="0"/>
              <a:t>This stage created much of the content needed to create a business plan and provided groundwork for</a:t>
            </a:r>
            <a:r>
              <a:rPr lang="en-US" sz="1400" baseline="0" dirty="0" smtClean="0"/>
              <a:t> local </a:t>
            </a:r>
            <a:r>
              <a:rPr lang="en-US" sz="1400" dirty="0" smtClean="0"/>
              <a:t>implementation of Ask A Pharmacist SM triage groups across the nation</a:t>
            </a:r>
          </a:p>
          <a:p>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Now</a:t>
            </a:r>
            <a:r>
              <a:rPr lang="en-US" sz="1400" baseline="0" dirty="0" smtClean="0"/>
              <a:t> would be a good time see results of the last polling question. Before showing Ask A Pharmacist site locations, please let me know were you’re located</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61725" lvl="2" indent="-354074"/>
            <a:r>
              <a:rPr lang="en-US" sz="1400" dirty="0" smtClean="0"/>
              <a:t>With the help from Ask A</a:t>
            </a:r>
            <a:r>
              <a:rPr lang="en-US" sz="1400" baseline="0" dirty="0" smtClean="0"/>
              <a:t> Pharmacist PORTLAND </a:t>
            </a:r>
            <a:r>
              <a:rPr lang="en-US" sz="1400" dirty="0" smtClean="0"/>
              <a:t>and MHV coordinators and pharmacy staff across the nation, the National Initiative for Local Implementation is already underway with </a:t>
            </a:r>
            <a:r>
              <a:rPr lang="en-US" sz="1400" b="1" dirty="0" smtClean="0"/>
              <a:t>“Ask A Pharmacist” </a:t>
            </a:r>
            <a:r>
              <a:rPr lang="en-US" sz="1400" dirty="0" smtClean="0"/>
              <a:t>Secure Messaging Triage Groups currently setup in </a:t>
            </a:r>
            <a:r>
              <a:rPr lang="en-US" sz="1400" b="1" dirty="0" smtClean="0"/>
              <a:t>12 out of 21 VISNs</a:t>
            </a:r>
          </a:p>
          <a:p>
            <a:pPr marL="354074" lvl="1" indent="-354074"/>
            <a:endParaRPr lang="en-US" sz="14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4074" marR="0" lvl="1" indent="-354074" algn="l" defTabSz="931774" rtl="0" eaLnBrk="0" fontAlgn="base" latinLnBrk="0" hangingPunct="0">
              <a:lnSpc>
                <a:spcPct val="100000"/>
              </a:lnSpc>
              <a:spcBef>
                <a:spcPct val="30000"/>
              </a:spcBef>
              <a:spcAft>
                <a:spcPct val="0"/>
              </a:spcAft>
              <a:buClrTx/>
              <a:buSzTx/>
              <a:buFontTx/>
              <a:buNone/>
              <a:tabLst/>
              <a:defRPr/>
            </a:pPr>
            <a:r>
              <a:rPr lang="en-US" sz="1400" dirty="0" smtClean="0">
                <a:solidFill>
                  <a:srgbClr val="FF0000"/>
                </a:solidFill>
              </a:rPr>
              <a:t>Ask A pharmacist triage groups are not only utilized, but have also been used as a device for marketing and recruitment to get patients In-Person-Authenticated and opted into Secure Messaging. </a:t>
            </a:r>
          </a:p>
          <a:p>
            <a:pPr marL="354074" lvl="1" indent="-354074" defTabSz="931774">
              <a:defRPr/>
            </a:pPr>
            <a:endParaRPr lang="en-US" sz="1400" dirty="0" smtClean="0">
              <a:solidFill>
                <a:srgbClr val="FF0000"/>
              </a:solidFill>
            </a:endParaRPr>
          </a:p>
          <a:p>
            <a:pPr marL="354074" lvl="1" indent="-354074" defTabSz="931774">
              <a:defRPr/>
            </a:pPr>
            <a:r>
              <a:rPr lang="en-US" sz="1400" dirty="0" smtClean="0">
                <a:solidFill>
                  <a:srgbClr val="FF0000"/>
                </a:solidFill>
              </a:rPr>
              <a:t>Average use of Ask A Pharmacist triage groups by active users remains above 50% as of February 2012</a:t>
            </a:r>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4074" lvl="1" indent="-354074"/>
            <a:r>
              <a:rPr lang="en-US" sz="1400" dirty="0" smtClean="0">
                <a:solidFill>
                  <a:srgbClr val="FF0000"/>
                </a:solidFill>
              </a:rPr>
              <a:t>Thanks to new reports</a:t>
            </a:r>
            <a:r>
              <a:rPr lang="en-US" sz="1400" baseline="0" dirty="0" smtClean="0">
                <a:solidFill>
                  <a:srgbClr val="FF0000"/>
                </a:solidFill>
              </a:rPr>
              <a:t>, we c</a:t>
            </a:r>
            <a:r>
              <a:rPr lang="en-US" sz="1400" dirty="0" smtClean="0">
                <a:solidFill>
                  <a:srgbClr val="FF0000"/>
                </a:solidFill>
              </a:rPr>
              <a:t>an now begin looking at site utilization of triage groups in SM.</a:t>
            </a:r>
            <a:r>
              <a:rPr lang="en-US" sz="1400" baseline="0" dirty="0" smtClean="0">
                <a:solidFill>
                  <a:srgbClr val="FF0000"/>
                </a:solidFill>
              </a:rPr>
              <a:t> </a:t>
            </a:r>
          </a:p>
          <a:p>
            <a:pPr marL="354074" lvl="1" indent="-354074"/>
            <a:endParaRPr lang="en-US" sz="1400" baseline="0" dirty="0" smtClean="0">
              <a:solidFill>
                <a:srgbClr val="FF0000"/>
              </a:solidFill>
            </a:endParaRPr>
          </a:p>
          <a:p>
            <a:pPr marL="354074" lvl="1" indent="-354074"/>
            <a:r>
              <a:rPr lang="en-US" sz="1400" dirty="0" smtClean="0">
                <a:solidFill>
                  <a:srgbClr val="FF0000"/>
                </a:solidFill>
              </a:rPr>
              <a:t>This is a list of Inbound messages from February 2012 for each station utilizing Ask A Pharmacist triage groups. </a:t>
            </a:r>
          </a:p>
          <a:p>
            <a:pPr marL="354074" lvl="1" indent="-354074"/>
            <a:endParaRPr lang="en-US" sz="1400" dirty="0" smtClean="0">
              <a:solidFill>
                <a:srgbClr val="FF0000"/>
              </a:solidFill>
            </a:endParaRPr>
          </a:p>
          <a:p>
            <a:pPr marL="354074" lvl="1" indent="-354074"/>
            <a:r>
              <a:rPr lang="en-US" sz="1400" dirty="0" smtClean="0">
                <a:solidFill>
                  <a:srgbClr val="FF0000"/>
                </a:solidFill>
              </a:rPr>
              <a:t>Most sites have reported an exponential clime towards the end of February and expect the numbers to continually grow</a:t>
            </a:r>
          </a:p>
          <a:p>
            <a:pPr marL="354074" lvl="1" indent="-354074"/>
            <a:endParaRPr lang="en-US" sz="1400" dirty="0" smtClean="0">
              <a:solidFill>
                <a:srgbClr val="FF0000"/>
              </a:solidFill>
            </a:endParaRPr>
          </a:p>
          <a:p>
            <a:pPr marL="354074" lvl="1" indent="-354074"/>
            <a:r>
              <a:rPr lang="en-US" sz="1400" dirty="0" smtClean="0">
                <a:solidFill>
                  <a:srgbClr val="FF0000"/>
                </a:solidFill>
              </a:rPr>
              <a:t>As previously</a:t>
            </a:r>
            <a:r>
              <a:rPr lang="en-US" sz="1400" baseline="0" dirty="0" smtClean="0">
                <a:solidFill>
                  <a:srgbClr val="FF0000"/>
                </a:solidFill>
              </a:rPr>
              <a:t> mentioned, naming these triage groups “Ask A Pharmacist” followed by your site’s ACRONYM (“Ask A Pharmacist PORTLAND”) will make sure these reports catch every site</a:t>
            </a:r>
            <a:endParaRPr lang="en-US" sz="14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4074" marR="0" lvl="1" indent="-354074" algn="l" defTabSz="914400" rtl="0" eaLnBrk="0" fontAlgn="base" latinLnBrk="0" hangingPunct="0">
              <a:lnSpc>
                <a:spcPct val="100000"/>
              </a:lnSpc>
              <a:spcBef>
                <a:spcPct val="30000"/>
              </a:spcBef>
              <a:spcAft>
                <a:spcPct val="0"/>
              </a:spcAft>
              <a:buClrTx/>
              <a:buSzTx/>
              <a:buFontTx/>
              <a:buNone/>
              <a:tabLst/>
              <a:defRPr/>
            </a:pPr>
            <a:r>
              <a:rPr lang="en-US" sz="2000" b="1" dirty="0" smtClean="0"/>
              <a:t>Marketing tools are key to any successful implementation. </a:t>
            </a:r>
          </a:p>
          <a:p>
            <a:pPr marL="354074" lvl="1" indent="-354074"/>
            <a:endParaRPr lang="en-US" sz="2000" dirty="0" smtClean="0">
              <a:solidFill>
                <a:srgbClr val="FF0000"/>
              </a:solidFill>
            </a:endParaRPr>
          </a:p>
          <a:p>
            <a:pPr marL="354074" lvl="1" indent="-354074"/>
            <a:r>
              <a:rPr lang="en-US" sz="2000" dirty="0" smtClean="0">
                <a:solidFill>
                  <a:srgbClr val="FF0000"/>
                </a:solidFill>
              </a:rPr>
              <a:t>Creative, personalized brochures and posters with local VA pharmacists have helped to get the word out and provide a message of communication and trust</a:t>
            </a:r>
          </a:p>
          <a:p>
            <a:pPr marL="354074" lvl="1" indent="-354074"/>
            <a:endParaRPr lang="en-US" sz="2000" dirty="0" smtClean="0">
              <a:solidFill>
                <a:srgbClr val="FF0000"/>
              </a:solidFill>
            </a:endParaRPr>
          </a:p>
          <a:p>
            <a:pPr marL="354074" marR="0" lvl="1" indent="-354074" algn="l" defTabSz="914400" rtl="0" eaLnBrk="0" fontAlgn="base" latinLnBrk="0" hangingPunct="0">
              <a:lnSpc>
                <a:spcPct val="100000"/>
              </a:lnSpc>
              <a:spcBef>
                <a:spcPct val="30000"/>
              </a:spcBef>
              <a:spcAft>
                <a:spcPct val="0"/>
              </a:spcAft>
              <a:buClrTx/>
              <a:buSzTx/>
              <a:buFontTx/>
              <a:buNone/>
              <a:tabLst/>
              <a:defRPr/>
            </a:pPr>
            <a:r>
              <a:rPr lang="en-US" sz="2000" b="1" dirty="0" smtClean="0">
                <a:solidFill>
                  <a:srgbClr val="FF0000"/>
                </a:solidFill>
              </a:rPr>
              <a:t>Other</a:t>
            </a:r>
            <a:r>
              <a:rPr lang="en-US" sz="2000" b="1" baseline="0" dirty="0" smtClean="0">
                <a:solidFill>
                  <a:srgbClr val="FF0000"/>
                </a:solidFill>
              </a:rPr>
              <a:t> forms </a:t>
            </a:r>
            <a:r>
              <a:rPr lang="en-US" sz="2000" b="1" dirty="0" smtClean="0"/>
              <a:t>used to inform patients and providers about Ask A Pharmacist. </a:t>
            </a:r>
          </a:p>
          <a:p>
            <a:pPr marL="354074" lvl="1" indent="-354074"/>
            <a:endParaRPr lang="en-US" sz="2000" dirty="0" smtClean="0">
              <a:solidFill>
                <a:srgbClr val="FF0000"/>
              </a:solidFill>
            </a:endParaRPr>
          </a:p>
          <a:p>
            <a:pPr>
              <a:buFont typeface="Wingdings" pitchFamily="2" charset="2"/>
              <a:buChar char="ü"/>
            </a:pPr>
            <a:r>
              <a:rPr lang="en-US" sz="2100" dirty="0" smtClean="0"/>
              <a:t>Pre Appointment letters (</a:t>
            </a:r>
            <a:r>
              <a:rPr lang="en-US" sz="2100" b="1" dirty="0" smtClean="0"/>
              <a:t>VHSO</a:t>
            </a:r>
            <a:r>
              <a:rPr lang="en-US" sz="2100" dirty="0" smtClean="0"/>
              <a:t>)</a:t>
            </a:r>
          </a:p>
          <a:p>
            <a:pPr>
              <a:buFont typeface="Wingdings" pitchFamily="2" charset="2"/>
              <a:buChar char="ü"/>
            </a:pPr>
            <a:r>
              <a:rPr lang="en-US" sz="2100" dirty="0" smtClean="0"/>
              <a:t>Include phone technicians (</a:t>
            </a:r>
            <a:r>
              <a:rPr lang="en-US" sz="2100" b="1" dirty="0" smtClean="0"/>
              <a:t>VHSO</a:t>
            </a:r>
            <a:r>
              <a:rPr lang="en-US" sz="2100" dirty="0" smtClean="0"/>
              <a:t>)</a:t>
            </a:r>
          </a:p>
          <a:p>
            <a:pPr>
              <a:buFont typeface="Wingdings" pitchFamily="2" charset="2"/>
              <a:buChar char="ü"/>
            </a:pPr>
            <a:r>
              <a:rPr lang="en-US" sz="2100" dirty="0" smtClean="0"/>
              <a:t>Add to</a:t>
            </a:r>
            <a:r>
              <a:rPr lang="en-US" sz="2100" baseline="0" dirty="0" smtClean="0"/>
              <a:t> </a:t>
            </a:r>
            <a:r>
              <a:rPr lang="en-US" sz="2100" dirty="0" smtClean="0"/>
              <a:t>monitors in pharmacy waiting areas (</a:t>
            </a:r>
            <a:r>
              <a:rPr lang="en-US" sz="2100" b="1" dirty="0" smtClean="0"/>
              <a:t>VHSO</a:t>
            </a:r>
            <a:r>
              <a:rPr lang="en-US" sz="2100" dirty="0" smtClean="0"/>
              <a:t>) and pharmacy service section of VAMC </a:t>
            </a:r>
            <a:r>
              <a:rPr lang="en-US" sz="2100" u="sng" dirty="0" smtClean="0"/>
              <a:t>inter</a:t>
            </a:r>
            <a:r>
              <a:rPr lang="en-US" sz="2100" dirty="0" smtClean="0"/>
              <a:t>net (</a:t>
            </a:r>
            <a:r>
              <a:rPr lang="en-US" sz="2100" b="1" dirty="0" smtClean="0"/>
              <a:t>VHSO</a:t>
            </a:r>
            <a:r>
              <a:rPr lang="en-US" sz="2100" dirty="0" smtClean="0"/>
              <a:t>)</a:t>
            </a:r>
          </a:p>
          <a:p>
            <a:pPr>
              <a:buFont typeface="Wingdings" pitchFamily="2" charset="2"/>
              <a:buChar char="ü"/>
            </a:pPr>
            <a:r>
              <a:rPr lang="en-US" sz="2100" dirty="0" smtClean="0"/>
              <a:t>Have “On Hold” phone message includes Ask a Pharmacist (</a:t>
            </a:r>
            <a:r>
              <a:rPr lang="en-US" sz="2100" b="1" dirty="0" smtClean="0"/>
              <a:t>VHSO</a:t>
            </a:r>
            <a:r>
              <a:rPr lang="en-US" sz="2100" dirty="0" smtClean="0"/>
              <a:t>)</a:t>
            </a:r>
          </a:p>
          <a:p>
            <a:pPr>
              <a:buFont typeface="Wingdings" pitchFamily="2" charset="2"/>
              <a:buChar char="ü"/>
            </a:pPr>
            <a:r>
              <a:rPr lang="en-US" sz="2100" dirty="0" smtClean="0"/>
              <a:t>Add to VAMC Facebook page (</a:t>
            </a:r>
            <a:r>
              <a:rPr lang="en-US" sz="2100" b="1" dirty="0" smtClean="0"/>
              <a:t>VHSO</a:t>
            </a:r>
            <a:r>
              <a:rPr lang="en-US" sz="2100" dirty="0" smtClean="0"/>
              <a:t>)</a:t>
            </a:r>
          </a:p>
          <a:p>
            <a:pPr>
              <a:buFont typeface="Wingdings" pitchFamily="2" charset="2"/>
              <a:buChar char="ü"/>
            </a:pPr>
            <a:r>
              <a:rPr lang="en-US" sz="2100" dirty="0" smtClean="0"/>
              <a:t>Include a localized flyer with dispensed/mailed scripts (</a:t>
            </a:r>
            <a:r>
              <a:rPr lang="en-US" sz="2100" b="1" dirty="0" smtClean="0"/>
              <a:t>Station 442</a:t>
            </a:r>
            <a:r>
              <a:rPr lang="en-US" sz="2100" dirty="0" smtClean="0"/>
              <a:t>)</a:t>
            </a:r>
          </a:p>
          <a:p>
            <a:pPr>
              <a:buFont typeface="Wingdings" pitchFamily="2" charset="2"/>
              <a:buChar char="ü"/>
            </a:pPr>
            <a:r>
              <a:rPr lang="en-US" sz="2100" dirty="0" smtClean="0"/>
              <a:t>Have flyers and posters up around the facility (</a:t>
            </a:r>
            <a:r>
              <a:rPr lang="en-US" sz="2100" b="1" dirty="0" smtClean="0"/>
              <a:t>Station 442</a:t>
            </a:r>
            <a:r>
              <a:rPr lang="en-US" sz="2100" dirty="0" smtClean="0"/>
              <a:t>)</a:t>
            </a:r>
          </a:p>
          <a:p>
            <a:pPr>
              <a:buFont typeface="Wingdings" pitchFamily="2" charset="2"/>
              <a:buChar char="ü"/>
            </a:pPr>
            <a:r>
              <a:rPr lang="en-US" sz="2100" dirty="0" smtClean="0"/>
              <a:t>Place on facility telephone tree message system.  (</a:t>
            </a:r>
            <a:r>
              <a:rPr lang="en-US" sz="2100" b="1" dirty="0" smtClean="0"/>
              <a:t>Station 442</a:t>
            </a:r>
            <a:r>
              <a:rPr lang="en-US" sz="2100" dirty="0" smtClean="0"/>
              <a:t>)</a:t>
            </a:r>
          </a:p>
          <a:p>
            <a:pPr>
              <a:buFont typeface="Wingdings" pitchFamily="2" charset="2"/>
              <a:buChar char="ü"/>
            </a:pPr>
            <a:r>
              <a:rPr lang="en-US" sz="2100" dirty="0" smtClean="0"/>
              <a:t>Posters in the Primary care waiting areas (</a:t>
            </a:r>
            <a:r>
              <a:rPr lang="en-US" sz="2100" b="1" dirty="0" smtClean="0"/>
              <a:t>VISN 21</a:t>
            </a:r>
            <a:r>
              <a:rPr lang="en-US" sz="2100" dirty="0" smtClean="0"/>
              <a:t>)</a:t>
            </a:r>
          </a:p>
          <a:p>
            <a:pPr>
              <a:buFont typeface="Wingdings" pitchFamily="2" charset="2"/>
              <a:buChar char="ü"/>
            </a:pPr>
            <a:r>
              <a:rPr lang="en-US" sz="2100" dirty="0" smtClean="0"/>
              <a:t>At PC appointments get Ask A Pharmacist pamphlet </a:t>
            </a:r>
          </a:p>
          <a:p>
            <a:pPr>
              <a:buNone/>
            </a:pPr>
            <a:r>
              <a:rPr lang="en-US" sz="2100" dirty="0" smtClean="0"/>
              <a:t>	(</a:t>
            </a:r>
            <a:r>
              <a:rPr lang="en-US" sz="2100" b="1" dirty="0" smtClean="0"/>
              <a:t>VISN 21</a:t>
            </a:r>
            <a:r>
              <a:rPr lang="en-US" sz="2100" dirty="0" smtClean="0"/>
              <a:t>)</a:t>
            </a:r>
          </a:p>
          <a:p>
            <a:pPr marL="354074" lvl="1" indent="-354074"/>
            <a:endParaRPr lang="en-US" sz="20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4074" lvl="1" indent="-354074"/>
            <a:r>
              <a:rPr lang="en-US" sz="2000" dirty="0" smtClean="0">
                <a:solidFill>
                  <a:srgbClr val="FF0000"/>
                </a:solidFill>
              </a:rPr>
              <a:t>Here are</a:t>
            </a:r>
            <a:r>
              <a:rPr lang="en-US" sz="2000" baseline="0" dirty="0" smtClean="0">
                <a:solidFill>
                  <a:srgbClr val="FF0000"/>
                </a:solidFill>
              </a:rPr>
              <a:t> s</a:t>
            </a:r>
            <a:r>
              <a:rPr lang="en-US" sz="2000" dirty="0" smtClean="0">
                <a:solidFill>
                  <a:srgbClr val="FF0000"/>
                </a:solidFill>
              </a:rPr>
              <a:t>ome of</a:t>
            </a:r>
            <a:r>
              <a:rPr lang="en-US" sz="2000" baseline="0" dirty="0" smtClean="0">
                <a:solidFill>
                  <a:srgbClr val="FF0000"/>
                </a:solidFill>
              </a:rPr>
              <a:t> the many compliments received from VA employees </a:t>
            </a:r>
            <a:endParaRPr lang="en-US" sz="20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54074" indent="-354074"/>
            <a:r>
              <a:rPr lang="en-US" sz="2000" b="0" dirty="0" smtClean="0"/>
              <a:t>A Subject Matter and Stakeholder Workgroup is needed to make sure content and resources remain consistent with the values and mission of VA Pharmacy and the Veteran Health Administration</a:t>
            </a:r>
            <a:r>
              <a:rPr lang="en-US" sz="2000" b="0" baseline="0" dirty="0" smtClean="0"/>
              <a:t> </a:t>
            </a:r>
            <a:endParaRPr lang="en-US" sz="2000" b="0" dirty="0" smtClean="0"/>
          </a:p>
          <a:p>
            <a:pPr marL="354074" indent="-354074">
              <a:buFontTx/>
              <a:buChar char="-"/>
            </a:pPr>
            <a:endParaRPr lang="en-US" sz="2000" b="0" dirty="0" smtClean="0"/>
          </a:p>
          <a:p>
            <a:endParaRPr lang="en-US" b="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With the invention and popularity of phone apps, we cannot  deny the need to involve Ask A Pharmacist with current development of MHV applications as another tool to expand access to patient care services</a:t>
            </a:r>
            <a:endParaRPr lang="en-US" sz="1400" dirty="0"/>
          </a:p>
        </p:txBody>
      </p:sp>
      <p:sp>
        <p:nvSpPr>
          <p:cNvPr id="4" name="Slide Number Placeholder 3"/>
          <p:cNvSpPr>
            <a:spLocks noGrp="1"/>
          </p:cNvSpPr>
          <p:nvPr>
            <p:ph type="sldNum" sz="quarter" idx="10"/>
          </p:nvPr>
        </p:nvSpPr>
        <p:spPr/>
        <p:txBody>
          <a:bodyPr/>
          <a:lstStyle/>
          <a:p>
            <a:pPr>
              <a:defRPr/>
            </a:pPr>
            <a:fld id="{7ECB32A6-1C65-4D35-9421-2F8CC6CEE50F}" type="slidenum">
              <a:rPr lang="en-US" smtClean="0"/>
              <a:pPr>
                <a:defRPr/>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solidFill>
                  <a:srgbClr val="FF0000"/>
                </a:solidFill>
              </a:rPr>
              <a:t>What are our measures of success..?</a:t>
            </a:r>
          </a:p>
          <a:p>
            <a:endParaRPr lang="en-US" sz="1400" dirty="0" smtClean="0">
              <a:solidFill>
                <a:srgbClr val="FF0000"/>
              </a:solidFill>
            </a:endParaRPr>
          </a:p>
          <a:p>
            <a:pPr>
              <a:buFont typeface="Wingdings" pitchFamily="2" charset="2"/>
              <a:buChar char="ü"/>
            </a:pPr>
            <a:r>
              <a:rPr lang="en-US" sz="1400" b="1" dirty="0" smtClean="0">
                <a:ea typeface="ＭＳ Ｐゴシック" charset="-128"/>
              </a:rPr>
              <a:t>Ask:</a:t>
            </a:r>
            <a:r>
              <a:rPr lang="en-US" sz="1400" dirty="0" smtClean="0">
                <a:ea typeface="ＭＳ Ｐゴシック" charset="-128"/>
              </a:rPr>
              <a:t> Veterans deserve access to comprehensive pharmacy services to help promote full participation in the successful management of </a:t>
            </a:r>
            <a:r>
              <a:rPr lang="en-US" sz="1400" u="sng" dirty="0" smtClean="0">
                <a:ea typeface="ＭＳ Ｐゴシック" charset="-128"/>
              </a:rPr>
              <a:t>their medication</a:t>
            </a:r>
            <a:r>
              <a:rPr lang="en-US" sz="1400" dirty="0" smtClean="0">
                <a:ea typeface="ＭＳ Ｐゴシック" charset="-128"/>
              </a:rPr>
              <a:t> treatment plans</a:t>
            </a:r>
          </a:p>
          <a:p>
            <a:pPr>
              <a:buFont typeface="Wingdings" pitchFamily="2" charset="2"/>
              <a:buChar char="ü"/>
            </a:pPr>
            <a:endParaRPr lang="en-US" sz="1400" dirty="0" smtClean="0">
              <a:ea typeface="ＭＳ Ｐゴシック" charset="-128"/>
            </a:endParaRPr>
          </a:p>
          <a:p>
            <a:pPr>
              <a:buFont typeface="Wingdings" pitchFamily="2" charset="2"/>
              <a:buChar char="ü"/>
            </a:pPr>
            <a:r>
              <a:rPr lang="en-US" sz="1400" b="1" dirty="0" smtClean="0"/>
              <a:t>A Pharmacist: </a:t>
            </a:r>
            <a:r>
              <a:rPr lang="en-US" sz="1400" dirty="0" smtClean="0"/>
              <a:t>The most accessible healthcare profession will participate and promote multidisciplinary team based care via </a:t>
            </a:r>
            <a:r>
              <a:rPr lang="en-US" sz="1400" u="sng" dirty="0" smtClean="0"/>
              <a:t>their Pharmacist</a:t>
            </a:r>
          </a:p>
          <a:p>
            <a:pPr>
              <a:buFont typeface="Wingdings" pitchFamily="2" charset="2"/>
              <a:buChar char="ü"/>
            </a:pPr>
            <a:endParaRPr lang="en-US" sz="1400" u="sng" dirty="0" smtClean="0"/>
          </a:p>
          <a:p>
            <a:pPr marL="0" marR="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sz="1400" b="1" dirty="0" smtClean="0"/>
              <a:t>On MHV: </a:t>
            </a:r>
            <a:r>
              <a:rPr lang="en-US" sz="1400" dirty="0" smtClean="0"/>
              <a:t>The most patient friendly platform in the VA: MHV promotes internal sites and services as well as In-Person-Authentication (IPA) while reducing patients waiting on the phone or at the pharmacy window</a:t>
            </a:r>
          </a:p>
          <a:p>
            <a:pPr>
              <a:buFont typeface="Wingdings" pitchFamily="2" charset="2"/>
              <a:buChar char="ü"/>
            </a:pPr>
            <a:endParaRPr lang="en-US" sz="1400" dirty="0" smtClean="0">
              <a:solidFill>
                <a:srgbClr val="FF0000"/>
              </a:solidFill>
            </a:endParaRP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AD8C5C-5A26-4558-B5D9-3A3FA1BB80EB}" type="slidenum">
              <a:rPr lang="en-US" smtClean="0">
                <a:latin typeface="Arial" pitchFamily="34" charset="0"/>
              </a:rPr>
              <a:pPr/>
              <a:t>60</a:t>
            </a:fld>
            <a:endParaRPr lang="en-US"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olidFill>
                <a:srgbClr val="FF0000"/>
              </a:solidFill>
            </a:endParaRPr>
          </a:p>
          <a:p>
            <a:endParaRPr lang="en-US" dirty="0" smtClean="0">
              <a:solidFill>
                <a:srgbClr val="FF0000"/>
              </a:solidFill>
            </a:endParaRP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AD8C5C-5A26-4558-B5D9-3A3FA1BB80EB}" type="slidenum">
              <a:rPr lang="en-US" smtClean="0">
                <a:latin typeface="Arial" pitchFamily="34" charset="0"/>
              </a:rPr>
              <a:pPr/>
              <a:t>61</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aseline="0" dirty="0" smtClean="0"/>
              <a:t>Before I go into discussing the two components of Ask A Pharmacist, I need to ask you a question…</a:t>
            </a:r>
          </a:p>
          <a:p>
            <a:pPr>
              <a:defRPr/>
            </a:pPr>
            <a:endParaRPr lang="en-US" baseline="0" dirty="0" smtClean="0"/>
          </a:p>
          <a:p>
            <a:pPr marL="0" indent="0">
              <a:buNone/>
            </a:pPr>
            <a:r>
              <a:rPr lang="en-US" dirty="0" smtClean="0"/>
              <a:t>Do you know who the </a:t>
            </a:r>
            <a:r>
              <a:rPr lang="en-US" dirty="0" err="1" smtClean="0"/>
              <a:t>MyHealth</a:t>
            </a:r>
            <a:r>
              <a:rPr lang="en-US" b="1" i="1" dirty="0" err="1" smtClean="0"/>
              <a:t>e</a:t>
            </a:r>
            <a:r>
              <a:rPr lang="en-US" dirty="0" err="1" smtClean="0"/>
              <a:t>Vet</a:t>
            </a:r>
            <a:r>
              <a:rPr lang="en-US" dirty="0" smtClean="0"/>
              <a:t> Coordinator is at your facility?</a:t>
            </a:r>
          </a:p>
          <a:p>
            <a:pPr>
              <a:defRPr/>
            </a:pPr>
            <a:endParaRPr lang="en-US" baseline="0" dirty="0" smtClean="0"/>
          </a:p>
          <a:p>
            <a:pPr>
              <a:defRPr/>
            </a:pPr>
            <a:r>
              <a:rPr lang="en-US" baseline="0" dirty="0" smtClean="0"/>
              <a:t>Don’t forget , in order to participate you must select the blue polling button above. We’ll show the results in just a few minutes	</a:t>
            </a:r>
          </a:p>
          <a:p>
            <a:pPr>
              <a:defRPr/>
            </a:pPr>
            <a:endParaRPr lang="en-US" baseline="0"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57C1A-C89F-4DCA-9D34-DC97D1508A0E}" type="slidenum">
              <a:rPr lang="en-US" smtClean="0">
                <a:latin typeface="Arial" pitchFamily="34" charset="0"/>
              </a:rPr>
              <a:pPr/>
              <a:t>6</a:t>
            </a:fld>
            <a:endParaRPr lang="en-US"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baseline="0"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57C1A-C89F-4DCA-9D34-DC97D1508A0E}" type="slidenum">
              <a:rPr lang="en-US" smtClean="0">
                <a:latin typeface="Arial" pitchFamily="34" charset="0"/>
              </a:rPr>
              <a:pPr/>
              <a:t>62</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873538" lvl="2" indent="-465887" defTabSz="931774">
              <a:defRPr/>
            </a:pPr>
            <a:r>
              <a:rPr lang="en-US" sz="1400" dirty="0" smtClean="0"/>
              <a:t>	There are two components to Ask A Pharmacist. </a:t>
            </a:r>
          </a:p>
          <a:p>
            <a:pPr marL="873538" lvl="2" indent="-465887" defTabSz="931774">
              <a:defRPr/>
            </a:pPr>
            <a:endParaRPr lang="en-US" sz="1400" dirty="0" smtClean="0"/>
          </a:p>
          <a:p>
            <a:pPr marL="873538" lvl="2" indent="-465887" defTabSz="931774">
              <a:defRPr/>
            </a:pPr>
            <a:r>
              <a:rPr lang="en-US" sz="1400" dirty="0" smtClean="0"/>
              <a:t>	One utilizes local triage group development within SM, which allows pharmacy staff to receive and triage messages from patients and providers,</a:t>
            </a:r>
            <a:r>
              <a:rPr lang="en-US" sz="1400" baseline="0" dirty="0" smtClean="0"/>
              <a:t> </a:t>
            </a:r>
            <a:r>
              <a:rPr lang="en-US" sz="1400" dirty="0" smtClean="0"/>
              <a:t>through a pharmacy triage group titled "Ask</a:t>
            </a:r>
            <a:r>
              <a:rPr lang="en-US" sz="1400" i="1" dirty="0" smtClean="0"/>
              <a:t> A Pharmacist (SITE ACRONYM),</a:t>
            </a:r>
            <a:r>
              <a:rPr lang="en-US" sz="1400" dirty="0" smtClean="0"/>
              <a:t>“ in the same manner a phone call to pharmacy is triaged.  </a:t>
            </a:r>
          </a:p>
          <a:p>
            <a:pPr marL="873538" lvl="2" indent="-465887" defTabSz="931774">
              <a:defRPr/>
            </a:pPr>
            <a:endParaRPr lang="en-US" sz="1400" dirty="0" smtClean="0"/>
          </a:p>
          <a:p>
            <a:pPr marL="873538" lvl="2" indent="-465887" defTabSz="931774">
              <a:defRPr/>
            </a:pPr>
            <a:r>
              <a:rPr lang="en-US" sz="1400" dirty="0" smtClean="0"/>
              <a:t>	A three day response window allows staff to respond in a secure, efficient, documented manner in CPRS.</a:t>
            </a:r>
          </a:p>
          <a:p>
            <a:pPr marL="873538" lvl="2" indent="-465887" defTabSz="931774">
              <a:defRPr/>
            </a:pPr>
            <a:endParaRPr lang="en-US" sz="1400" dirty="0" smtClean="0"/>
          </a:p>
          <a:p>
            <a:pPr marL="873538" lvl="2" indent="-465887" defTabSz="931774">
              <a:defRPr/>
            </a:pPr>
            <a:r>
              <a:rPr lang="en-US" sz="1400" dirty="0" smtClean="0"/>
              <a:t>	In effect, this should provide less interruption to on-site patient care</a:t>
            </a:r>
          </a:p>
          <a:p>
            <a:pPr marL="873538" lvl="2" indent="-465887" defTabSz="931774">
              <a:defRPr/>
            </a:pPr>
            <a:endParaRPr lang="en-US" sz="1400" dirty="0" smtClean="0"/>
          </a:p>
          <a:p>
            <a:pPr marL="873538" lvl="2" indent="-465887" defTabSz="931774">
              <a:defRPr/>
            </a:pPr>
            <a:r>
              <a:rPr lang="en-US" sz="1400" dirty="0" smtClean="0"/>
              <a:t>	At the Veteran Healthcare System of the Ozarks, we have created the SM triage group “</a:t>
            </a:r>
            <a:r>
              <a:rPr lang="en-US" sz="1400" b="1" i="1" dirty="0" smtClean="0"/>
              <a:t>Ask A Pharmacist VHSO,” </a:t>
            </a:r>
            <a:r>
              <a:rPr lang="en-US" sz="1400" dirty="0" smtClean="0"/>
              <a:t>which is currently being utilized by patients, providers, and pharmacy staff. </a:t>
            </a:r>
          </a:p>
          <a:p>
            <a:pPr marL="873538" lvl="2" indent="-465887" defTabSz="931774">
              <a:defRPr/>
            </a:pPr>
            <a:endParaRPr lang="en-US" sz="1400" b="1" dirty="0" smtClean="0"/>
          </a:p>
          <a:p>
            <a:pPr marL="873538" lvl="2" indent="-465887" defTabSz="931774">
              <a:defRPr/>
            </a:pPr>
            <a:r>
              <a:rPr lang="en-US" sz="1400" b="1" dirty="0" smtClean="0"/>
              <a:t>	This component of Ask A Pharmacist is currently being incorporated at local sites across the nation</a:t>
            </a:r>
          </a:p>
          <a:p>
            <a:pPr marL="873538" lvl="2" indent="-465887" defTabSz="931774">
              <a:defRPr/>
            </a:pPr>
            <a:endParaRPr lang="en-US" sz="1400" b="1" dirty="0" smtClean="0"/>
          </a:p>
          <a:p>
            <a:pPr marL="873538" lvl="2" indent="-465887"/>
            <a:r>
              <a:rPr lang="en-US" sz="1400" dirty="0" smtClean="0"/>
              <a:t>	</a:t>
            </a:r>
            <a:endParaRPr lang="en-US" sz="1400" b="1" dirty="0" smtClean="0"/>
          </a:p>
          <a:p>
            <a:pPr marL="873538" lvl="2" indent="-465887"/>
            <a:endParaRPr lang="en-US" sz="1400" b="1" dirty="0" smtClean="0"/>
          </a:p>
          <a:p>
            <a:endParaRPr lang="en-US" sz="1400" dirty="0" smtClean="0"/>
          </a:p>
          <a:p>
            <a:endParaRPr lang="en-US" sz="1400" dirty="0" smtClean="0"/>
          </a:p>
          <a:p>
            <a:pPr marL="873538" lvl="2" indent="-465887" defTabSz="931774">
              <a:defRPr/>
            </a:pPr>
            <a:endParaRPr lang="en-US" sz="1400" b="1" dirty="0" smtClean="0"/>
          </a:p>
          <a:p>
            <a:pPr marL="873538" lvl="2" indent="-465887"/>
            <a:endParaRPr lang="en-US" sz="1400" b="1" dirty="0" smtClean="0"/>
          </a:p>
          <a:p>
            <a:endParaRPr lang="en-US" sz="1400" dirty="0" smtClean="0"/>
          </a:p>
          <a:p>
            <a:endParaRPr lang="en-US" sz="1400"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7</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sz="1400" dirty="0" smtClean="0"/>
              <a:t>For the second component of Ask A Pharmacist, an </a:t>
            </a:r>
            <a:r>
              <a:rPr lang="en-US" sz="1400" i="1" dirty="0" smtClean="0"/>
              <a:t>Ask A Pharmacist </a:t>
            </a:r>
            <a:r>
              <a:rPr lang="en-US" sz="1400" b="1" dirty="0" smtClean="0"/>
              <a:t>website</a:t>
            </a:r>
            <a:r>
              <a:rPr lang="en-US" sz="1400" dirty="0" smtClean="0"/>
              <a:t> will be incorporated within the pharmacy section of MHV.</a:t>
            </a:r>
          </a:p>
          <a:p>
            <a:pPr defTabSz="931774">
              <a:defRPr/>
            </a:pPr>
            <a:endParaRPr lang="en-US" sz="1400" dirty="0" smtClean="0"/>
          </a:p>
          <a:p>
            <a:pPr defTabSz="931774">
              <a:defRPr/>
            </a:pPr>
            <a:r>
              <a:rPr lang="en-US" sz="1400" dirty="0" smtClean="0"/>
              <a:t>This will include a Frequently Ask Questions (FAQ) Archive on general medication topics developed by a National Pharmacy Workgroup, as well as links to internal and external medication resources, </a:t>
            </a:r>
            <a:r>
              <a:rPr lang="en-US" sz="1400" cap="all" baseline="0" dirty="0" smtClean="0"/>
              <a:t>maintained</a:t>
            </a:r>
            <a:r>
              <a:rPr lang="en-US" sz="1400" dirty="0" smtClean="0"/>
              <a:t> by the workgroup and MHV. </a:t>
            </a:r>
          </a:p>
          <a:p>
            <a:pPr defTabSz="931774">
              <a:defRPr/>
            </a:pPr>
            <a:endParaRPr lang="en-US" sz="1400" dirty="0" smtClean="0"/>
          </a:p>
          <a:p>
            <a:pPr defTabSz="931774">
              <a:defRPr/>
            </a:pPr>
            <a:r>
              <a:rPr lang="en-US" sz="1400" dirty="0" smtClean="0"/>
              <a:t>Links to Secure Messaging will be available throughout the site for specific questions to </a:t>
            </a:r>
            <a:r>
              <a:rPr lang="en-US" sz="1400" b="1" i="1" dirty="0" smtClean="0"/>
              <a:t>Ask A Pharmacist </a:t>
            </a:r>
            <a:r>
              <a:rPr lang="en-US" sz="1400" b="1" dirty="0" smtClean="0"/>
              <a:t>Triage Groups (the first component from previous slide) </a:t>
            </a:r>
            <a:r>
              <a:rPr lang="en-US" sz="1400" dirty="0" smtClean="0"/>
              <a:t>thereby creating a local contact for Veterans visiting the site</a:t>
            </a:r>
            <a:r>
              <a:rPr lang="en-US" sz="1400" b="1" dirty="0" smtClean="0"/>
              <a:t>.</a:t>
            </a:r>
          </a:p>
          <a:p>
            <a:pPr defTabSz="931774">
              <a:defRPr/>
            </a:pPr>
            <a:endParaRPr lang="en-US" sz="1400" b="1" dirty="0" smtClean="0"/>
          </a:p>
          <a:p>
            <a:pPr defTabSz="931774">
              <a:defRPr/>
            </a:pPr>
            <a:r>
              <a:rPr lang="en-US" sz="1400" b="1" dirty="0" smtClean="0"/>
              <a:t>This component of Ask A Pharmacist is not yet available, but is currently being developed by various MHV and PBM representatives. </a:t>
            </a:r>
            <a:endParaRPr lang="en-US" sz="1400" dirty="0" smtClean="0"/>
          </a:p>
          <a:p>
            <a:endParaRPr lang="en-US" sz="1400" b="1"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8</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sz="1400" b="1" i="1" dirty="0" smtClean="0"/>
              <a:t>“Ask A Pharmacist</a:t>
            </a:r>
            <a:r>
              <a:rPr lang="en-US" sz="1400" dirty="0" smtClean="0"/>
              <a:t>” incorporated within the MyHealth</a:t>
            </a:r>
            <a:r>
              <a:rPr lang="en-US" sz="1400" b="1" i="1" dirty="0" smtClean="0"/>
              <a:t>e</a:t>
            </a:r>
            <a:r>
              <a:rPr lang="en-US" sz="1400" dirty="0" smtClean="0"/>
              <a:t>Vet (MHV) Pharmacy Section will provide Veterans, families and their caregivers info on:</a:t>
            </a:r>
          </a:p>
          <a:p>
            <a:pPr lvl="1"/>
            <a:endParaRPr lang="en-US" sz="1400" i="1" dirty="0" smtClean="0"/>
          </a:p>
          <a:p>
            <a:pPr lvl="1">
              <a:buFont typeface="Wingdings" pitchFamily="2" charset="2"/>
              <a:buChar char="ü"/>
            </a:pPr>
            <a:r>
              <a:rPr lang="en-US" sz="1400" i="1" dirty="0" smtClean="0"/>
              <a:t>Their</a:t>
            </a:r>
            <a:r>
              <a:rPr lang="en-US" sz="1400" dirty="0" smtClean="0"/>
              <a:t> </a:t>
            </a:r>
            <a:r>
              <a:rPr lang="en-US" sz="1400" b="1" dirty="0" smtClean="0"/>
              <a:t>VA Pharmacy</a:t>
            </a:r>
            <a:r>
              <a:rPr lang="en-US" sz="1400" dirty="0" smtClean="0"/>
              <a:t>. Information on CMOPs (Consolidated Mail outpatient Pharmacies), VA Formulary, and VA Pharmacy operations</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01CCEB-9C9E-45DE-A56A-C48F73619B5F}" type="slidenum">
              <a:rPr lang="en-US" smtClean="0">
                <a:latin typeface="Arial" pitchFamily="34" charset="0"/>
              </a:rPr>
              <a:pPr/>
              <a:t>9</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13FD76-A15C-4AB4-A603-6FB9F7509B20}" type="datetime1">
              <a:rPr lang="en-US" smtClean="0"/>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F099C5-919D-4055-A463-C39472A62D6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0B0E2E-EF17-4CF3-994C-7664438BEA59}" type="datetime1">
              <a:rPr lang="en-US" smtClean="0"/>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525ED-EBC6-406A-8A90-9F720A7C162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1FB3AD-C240-483E-AB43-085A2C3DE3A9}" type="datetime1">
              <a:rPr lang="en-US" smtClean="0"/>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5AD833-902A-41A6-A9BD-C39237BE70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345336-FF79-4972-9442-FFD7AF706C7B}" type="datetime1">
              <a:rPr lang="en-US" smtClean="0"/>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106320-6379-4B2D-B372-1494F746857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65BA7E-50E0-4D43-AE76-AE863552EE47}" type="datetime1">
              <a:rPr lang="en-US" smtClean="0"/>
              <a:pPr>
                <a:defRPr/>
              </a:pPr>
              <a:t>3/14/2012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F812A4-69BF-4343-8FAA-693D9A32807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267ABF-191F-435F-95D9-160BEB7A7286}" type="datetime1">
              <a:rPr lang="en-US" smtClean="0"/>
              <a:pPr>
                <a:defRPr/>
              </a:pPr>
              <a:t>3/14/2012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4B2EF1-AFB5-44BA-BB54-D12DC3D919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6AC64E-9504-4769-826E-247744F56DB8}" type="datetime1">
              <a:rPr lang="en-US" smtClean="0"/>
              <a:pPr>
                <a:defRPr/>
              </a:pPr>
              <a:t>3/14/2012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08E464-B59D-4EB4-8C2D-4FB87BB4E5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00CA60-E4C5-408C-8704-4AE365DFE7ED}" type="datetime1">
              <a:rPr lang="en-US" smtClean="0"/>
              <a:pPr>
                <a:defRPr/>
              </a:pPr>
              <a:t>3/14/2012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086635-97F3-41E4-BD23-136715FFB89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8B70BF-D9A5-408F-9DE8-94F3D6105498}" type="datetime1">
              <a:rPr lang="en-US" smtClean="0"/>
              <a:pPr>
                <a:defRPr/>
              </a:pPr>
              <a:t>3/14/2012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6430A6-BD99-4C08-9B6B-06C57F5307E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BF12F9-CEBB-4572-84C6-0712E639873F}" type="datetime1">
              <a:rPr lang="en-US" smtClean="0"/>
              <a:pPr>
                <a:defRPr/>
              </a:pPr>
              <a:t>3/14/2012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AD18D1-90AC-43AC-94D7-AC05A50501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4D018E-EFFC-495D-881F-63A14DECC8BF}" type="datetime1">
              <a:rPr lang="en-US" smtClean="0"/>
              <a:pPr>
                <a:defRPr/>
              </a:pPr>
              <a:t>3/14/2012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500EA0-645C-46AC-A3E9-0064954765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04299D6-D7A2-4977-B87A-23F2FC5DDCF1}" type="datetime1">
              <a:rPr lang="en-US" smtClean="0"/>
              <a:pPr>
                <a:defRPr/>
              </a:pPr>
              <a:t>3/14/2012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36ADE-6AE9-4430-AFBF-0445ECC849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4.jpeg"/><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www.myhealth.va.gov/mhv-portal-web/anonymous.portal?_nfpb=true&amp;_nfto=false&amp;_pageLabel=spotlightArchive&amp;contentPage=spotlight/November%202010/spotlight_sm_coming_soom.ht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vaww.infoshare.va.gov/sites/medrecon/Shared%20Documents/Forms/AllItems.aspx?RootFolder=/sites/medrecon/Shared%20Documents/Workgroups%20Meeting%20Minutes%20and%20Materials&amp;View=%7bAEF48A05-22CA-4AF5-8FE5-1B04012C306C%7d" TargetMode="External"/><Relationship Id="rId5" Type="http://schemas.openxmlformats.org/officeDocument/2006/relationships/hyperlink" Target="http://vaww.infoshare.va.gov/sites/medrecon/Shared%20Documents/Forms/AllItems.aspx?View=%7bAEF48A05-22CA-4AF5-8FE5-1B04012C306C%7d" TargetMode="External"/><Relationship Id="rId10" Type="http://schemas.openxmlformats.org/officeDocument/2006/relationships/image" Target="../media/image43.jpeg"/><Relationship Id="rId4" Type="http://schemas.openxmlformats.org/officeDocument/2006/relationships/hyperlink" Target="http://vaww.infoshare.va.gov/sites/MedRecon" TargetMode="External"/><Relationship Id="rId9"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153400" cy="2000250"/>
          </a:xfrm>
        </p:spPr>
        <p:txBody>
          <a:bodyPr>
            <a:noAutofit/>
          </a:bodyPr>
          <a:lstStyle/>
          <a:p>
            <a:pPr>
              <a:defRPr/>
            </a:pPr>
            <a:r>
              <a:rPr lang="en-US" sz="3600" dirty="0" smtClean="0">
                <a:effectLst>
                  <a:outerShdw blurRad="38100" dist="38100" dir="2700000" algn="tl">
                    <a:srgbClr val="000000">
                      <a:alpha val="43137"/>
                    </a:srgbClr>
                  </a:outerShdw>
                </a:effectLst>
                <a:latin typeface="Arial" pitchFamily="34" charset="0"/>
                <a:cs typeface="Arial" pitchFamily="34" charset="0"/>
              </a:rPr>
              <a:t/>
            </a:r>
            <a:br>
              <a:rPr lang="en-US" sz="3600" dirty="0" smtClean="0">
                <a:effectLst>
                  <a:outerShdw blurRad="38100" dist="38100" dir="2700000" algn="tl">
                    <a:srgbClr val="000000">
                      <a:alpha val="43137"/>
                    </a:srgbClr>
                  </a:outerShdw>
                </a:effectLst>
                <a:latin typeface="Arial" pitchFamily="34" charset="0"/>
                <a:cs typeface="Arial" pitchFamily="34" charset="0"/>
              </a:rPr>
            </a:br>
            <a:r>
              <a:rPr lang="en-US" sz="3600" b="1" dirty="0" smtClean="0"/>
              <a:t>Utilizing Secure Messaging To </a:t>
            </a:r>
            <a:br>
              <a:rPr lang="en-US" sz="3600" b="1" dirty="0" smtClean="0"/>
            </a:br>
            <a:r>
              <a:rPr lang="en-US" sz="3600" b="1" dirty="0" smtClean="0"/>
              <a:t>"Ask A Pharmacist"</a:t>
            </a:r>
            <a:r>
              <a:rPr lang="en-US" sz="3600" dirty="0" smtClean="0">
                <a:effectLst>
                  <a:outerShdw blurRad="38100" dist="38100" dir="2700000" algn="tl">
                    <a:srgbClr val="000000">
                      <a:alpha val="43137"/>
                    </a:srgbClr>
                  </a:outerShdw>
                </a:effectLst>
                <a:latin typeface="Arial" pitchFamily="34" charset="0"/>
                <a:cs typeface="Arial" pitchFamily="34" charset="0"/>
              </a:rPr>
              <a:t/>
            </a:r>
            <a:br>
              <a:rPr lang="en-US" sz="3600" dirty="0" smtClean="0">
                <a:effectLst>
                  <a:outerShdw blurRad="38100" dist="38100" dir="2700000" algn="tl">
                    <a:srgbClr val="000000">
                      <a:alpha val="43137"/>
                    </a:srgbClr>
                  </a:outerShdw>
                </a:effectLst>
                <a:latin typeface="Arial" pitchFamily="34" charset="0"/>
                <a:cs typeface="Arial" pitchFamily="34" charset="0"/>
              </a:rPr>
            </a:br>
            <a:endParaRPr lang="en-US" sz="3600"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p:cNvCxnSpPr/>
          <p:nvPr/>
        </p:nvCxnSpPr>
        <p:spPr>
          <a:xfrm>
            <a:off x="381000" y="3276600"/>
            <a:ext cx="838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1066800"/>
            <a:ext cx="838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6"/>
          <p:cNvPicPr>
            <a:picLocks noChangeAspect="1" noChangeArrowheads="1"/>
          </p:cNvPicPr>
          <p:nvPr/>
        </p:nvPicPr>
        <p:blipFill>
          <a:blip r:embed="rId3" cstate="print"/>
          <a:srcRect/>
          <a:stretch>
            <a:fillRect/>
          </a:stretch>
        </p:blipFill>
        <p:spPr bwMode="auto">
          <a:xfrm>
            <a:off x="3200400" y="3581400"/>
            <a:ext cx="2790825" cy="3025775"/>
          </a:xfrm>
          <a:prstGeom prst="rect">
            <a:avLst/>
          </a:prstGeom>
          <a:noFill/>
          <a:ln w="9525">
            <a:solidFill>
              <a:schemeClr val="accent1">
                <a:lumMod val="60000"/>
                <a:lumOff val="40000"/>
              </a:schemeClr>
            </a:solidFill>
            <a:miter lim="800000"/>
            <a:headEnd/>
            <a:tailEnd/>
          </a:ln>
          <a:effectLst>
            <a:outerShdw blurRad="1270000" dist="50800" dir="5400000" algn="ctr" rotWithShape="0">
              <a:srgbClr val="000000">
                <a:alpha val="43137"/>
              </a:srgbClr>
            </a:outerShdw>
          </a:effectLst>
        </p:spPr>
      </p:pic>
      <p:pic>
        <p:nvPicPr>
          <p:cNvPr id="12" name="Picture 4"/>
          <p:cNvPicPr>
            <a:picLocks noChangeAspect="1" noChangeArrowheads="1"/>
          </p:cNvPicPr>
          <p:nvPr/>
        </p:nvPicPr>
        <p:blipFill>
          <a:blip r:embed="rId4" cstate="print"/>
          <a:srcRect/>
          <a:stretch>
            <a:fillRect/>
          </a:stretch>
        </p:blipFill>
        <p:spPr bwMode="auto">
          <a:xfrm>
            <a:off x="228600" y="4343400"/>
            <a:ext cx="2617788" cy="962025"/>
          </a:xfrm>
          <a:prstGeom prst="rect">
            <a:avLst/>
          </a:prstGeom>
          <a:noFill/>
          <a:ln w="9525">
            <a:noFill/>
            <a:miter lim="800000"/>
            <a:headEnd/>
            <a:tailEnd/>
          </a:ln>
          <a:effectLst>
            <a:outerShdw blurRad="1270000" dist="50800" dir="5400000" algn="ctr" rotWithShape="0">
              <a:srgbClr val="000000"/>
            </a:outerShdw>
          </a:effectLst>
        </p:spPr>
      </p:pic>
      <p:pic>
        <p:nvPicPr>
          <p:cNvPr id="13" name="Picture 8" descr="US-DeptOfVeteransAffairs-Seal.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400800" y="3962400"/>
            <a:ext cx="2076450" cy="2076450"/>
          </a:xfrm>
          <a:prstGeom prst="rect">
            <a:avLst/>
          </a:prstGeom>
          <a:noFill/>
          <a:ln w="9525">
            <a:noFill/>
            <a:miter lim="800000"/>
            <a:headEnd/>
            <a:tailEnd/>
          </a:ln>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Description</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of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Innovation</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5125" name="Content Placeholder 8"/>
          <p:cNvSpPr>
            <a:spLocks noGrp="1"/>
          </p:cNvSpPr>
          <p:nvPr>
            <p:ph idx="1"/>
          </p:nvPr>
        </p:nvSpPr>
        <p:spPr>
          <a:xfrm>
            <a:off x="457200" y="1295400"/>
            <a:ext cx="8229600" cy="5562600"/>
          </a:xfrm>
        </p:spPr>
        <p:txBody>
          <a:bodyPr/>
          <a:lstStyle/>
          <a:p>
            <a:pPr>
              <a:buNone/>
            </a:pPr>
            <a:r>
              <a:rPr lang="en-US" sz="2800" dirty="0" smtClean="0"/>
              <a:t>“</a:t>
            </a:r>
            <a:r>
              <a:rPr lang="en-US" sz="2800" b="1" i="1" dirty="0" smtClean="0"/>
              <a:t>Ask A Pharmacist</a:t>
            </a:r>
            <a:r>
              <a:rPr lang="en-US" sz="2800" dirty="0" smtClean="0"/>
              <a:t>” incorporated within the MyHealth</a:t>
            </a:r>
            <a:r>
              <a:rPr lang="en-US" sz="2800" b="1" i="1" dirty="0" smtClean="0"/>
              <a:t>e</a:t>
            </a:r>
            <a:r>
              <a:rPr lang="en-US" sz="2800" dirty="0" smtClean="0"/>
              <a:t>Vet (MHV) Pharmacy Section will provide Veterans, families and their caregivers info on:</a:t>
            </a:r>
          </a:p>
          <a:p>
            <a:pPr>
              <a:buFont typeface="Wingdings" pitchFamily="2" charset="2"/>
              <a:buChar char="ü"/>
            </a:pPr>
            <a:endParaRPr lang="en-US" sz="2800" dirty="0" smtClean="0"/>
          </a:p>
          <a:p>
            <a:pPr lvl="1">
              <a:buFont typeface="Wingdings" pitchFamily="2" charset="2"/>
              <a:buChar char="ü"/>
            </a:pPr>
            <a:r>
              <a:rPr lang="en-US" i="1" dirty="0" smtClean="0">
                <a:solidFill>
                  <a:schemeClr val="bg1">
                    <a:lumMod val="50000"/>
                  </a:schemeClr>
                </a:solidFill>
              </a:rPr>
              <a:t>Their</a:t>
            </a:r>
            <a:r>
              <a:rPr lang="en-US" dirty="0" smtClean="0">
                <a:solidFill>
                  <a:schemeClr val="bg1">
                    <a:lumMod val="50000"/>
                  </a:schemeClr>
                </a:solidFill>
              </a:rPr>
              <a:t> </a:t>
            </a:r>
            <a:r>
              <a:rPr lang="en-US" b="1" dirty="0" smtClean="0">
                <a:solidFill>
                  <a:schemeClr val="bg1">
                    <a:lumMod val="50000"/>
                  </a:schemeClr>
                </a:solidFill>
              </a:rPr>
              <a:t>VA Pharmacy</a:t>
            </a:r>
          </a:p>
          <a:p>
            <a:pPr lvl="1">
              <a:buNone/>
            </a:pPr>
            <a:endParaRPr lang="en-US" dirty="0" smtClean="0">
              <a:solidFill>
                <a:schemeClr val="bg1">
                  <a:lumMod val="50000"/>
                </a:schemeClr>
              </a:solidFill>
            </a:endParaRPr>
          </a:p>
          <a:p>
            <a:pPr lvl="1">
              <a:buFont typeface="Wingdings" pitchFamily="2" charset="2"/>
              <a:buChar char="ü"/>
            </a:pPr>
            <a:r>
              <a:rPr lang="en-US" i="1" dirty="0" smtClean="0"/>
              <a:t>Their</a:t>
            </a:r>
            <a:r>
              <a:rPr lang="en-US" dirty="0" smtClean="0"/>
              <a:t> </a:t>
            </a:r>
            <a:r>
              <a:rPr lang="en-US" b="1" dirty="0" smtClean="0"/>
              <a:t>Medications</a:t>
            </a:r>
          </a:p>
          <a:p>
            <a:pPr lvl="1">
              <a:buNone/>
            </a:pPr>
            <a:endParaRPr lang="en-US" dirty="0" smtClean="0"/>
          </a:p>
          <a:p>
            <a:pPr lvl="1">
              <a:buNone/>
            </a:pPr>
            <a:r>
              <a:rPr lang="en-US" sz="2000" dirty="0" smtClean="0"/>
              <a:t/>
            </a:r>
            <a:br>
              <a:rPr lang="en-US" sz="2000" dirty="0" smtClean="0"/>
            </a:br>
            <a:endParaRPr lang="en-US" sz="20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Description</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of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Innovation</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5125" name="Content Placeholder 8"/>
          <p:cNvSpPr>
            <a:spLocks noGrp="1"/>
          </p:cNvSpPr>
          <p:nvPr>
            <p:ph idx="1"/>
          </p:nvPr>
        </p:nvSpPr>
        <p:spPr>
          <a:xfrm>
            <a:off x="457200" y="1295400"/>
            <a:ext cx="8229600" cy="5562600"/>
          </a:xfrm>
        </p:spPr>
        <p:txBody>
          <a:bodyPr/>
          <a:lstStyle/>
          <a:p>
            <a:pPr>
              <a:buNone/>
            </a:pPr>
            <a:r>
              <a:rPr lang="en-US" sz="2800" dirty="0" smtClean="0"/>
              <a:t>“</a:t>
            </a:r>
            <a:r>
              <a:rPr lang="en-US" sz="2800" b="1" i="1" dirty="0" smtClean="0"/>
              <a:t>Ask A Pharmacist</a:t>
            </a:r>
            <a:r>
              <a:rPr lang="en-US" sz="2800" dirty="0" smtClean="0"/>
              <a:t>” incorporated within the MyHealth</a:t>
            </a:r>
            <a:r>
              <a:rPr lang="en-US" sz="2800" b="1" i="1" dirty="0" smtClean="0"/>
              <a:t>e</a:t>
            </a:r>
            <a:r>
              <a:rPr lang="en-US" sz="2800" dirty="0" smtClean="0"/>
              <a:t>Vet (MHV) Pharmacy Section will provide Veterans, families and their caregivers info on:</a:t>
            </a:r>
          </a:p>
          <a:p>
            <a:pPr>
              <a:buFont typeface="Wingdings" pitchFamily="2" charset="2"/>
              <a:buChar char="ü"/>
            </a:pPr>
            <a:endParaRPr lang="en-US" sz="2800" dirty="0" smtClean="0">
              <a:solidFill>
                <a:schemeClr val="bg1">
                  <a:lumMod val="50000"/>
                </a:schemeClr>
              </a:solidFill>
            </a:endParaRPr>
          </a:p>
          <a:p>
            <a:pPr lvl="1">
              <a:buFont typeface="Wingdings" pitchFamily="2" charset="2"/>
              <a:buChar char="ü"/>
            </a:pPr>
            <a:r>
              <a:rPr lang="en-US" i="1" dirty="0" smtClean="0">
                <a:solidFill>
                  <a:schemeClr val="bg1">
                    <a:lumMod val="50000"/>
                  </a:schemeClr>
                </a:solidFill>
              </a:rPr>
              <a:t>Their</a:t>
            </a:r>
            <a:r>
              <a:rPr lang="en-US" dirty="0" smtClean="0">
                <a:solidFill>
                  <a:schemeClr val="bg1">
                    <a:lumMod val="50000"/>
                  </a:schemeClr>
                </a:solidFill>
              </a:rPr>
              <a:t> </a:t>
            </a:r>
            <a:r>
              <a:rPr lang="en-US" b="1" dirty="0" smtClean="0">
                <a:solidFill>
                  <a:schemeClr val="bg1">
                    <a:lumMod val="50000"/>
                  </a:schemeClr>
                </a:solidFill>
              </a:rPr>
              <a:t>VA Pharmacy</a:t>
            </a:r>
          </a:p>
          <a:p>
            <a:pPr lvl="1">
              <a:buNone/>
            </a:pPr>
            <a:endParaRPr lang="en-US" dirty="0" smtClean="0">
              <a:solidFill>
                <a:schemeClr val="bg1">
                  <a:lumMod val="50000"/>
                </a:schemeClr>
              </a:solidFill>
            </a:endParaRPr>
          </a:p>
          <a:p>
            <a:pPr lvl="1">
              <a:buFont typeface="Wingdings" pitchFamily="2" charset="2"/>
              <a:buChar char="ü"/>
            </a:pPr>
            <a:r>
              <a:rPr lang="en-US" i="1" dirty="0" smtClean="0">
                <a:solidFill>
                  <a:schemeClr val="bg1">
                    <a:lumMod val="50000"/>
                  </a:schemeClr>
                </a:solidFill>
              </a:rPr>
              <a:t>Their</a:t>
            </a:r>
            <a:r>
              <a:rPr lang="en-US" dirty="0" smtClean="0">
                <a:solidFill>
                  <a:schemeClr val="bg1">
                    <a:lumMod val="50000"/>
                  </a:schemeClr>
                </a:solidFill>
              </a:rPr>
              <a:t> </a:t>
            </a:r>
            <a:r>
              <a:rPr lang="en-US" b="1" dirty="0" smtClean="0">
                <a:solidFill>
                  <a:schemeClr val="bg1">
                    <a:lumMod val="50000"/>
                  </a:schemeClr>
                </a:solidFill>
              </a:rPr>
              <a:t>Medications</a:t>
            </a:r>
          </a:p>
          <a:p>
            <a:pPr lvl="1">
              <a:buFont typeface="Wingdings" pitchFamily="2" charset="2"/>
              <a:buChar char="ü"/>
            </a:pPr>
            <a:endParaRPr lang="en-US" dirty="0" smtClean="0"/>
          </a:p>
          <a:p>
            <a:pPr lvl="1">
              <a:buFont typeface="Wingdings" pitchFamily="2" charset="2"/>
              <a:buChar char="ü"/>
            </a:pPr>
            <a:r>
              <a:rPr lang="en-US" dirty="0" smtClean="0"/>
              <a:t>Connecting with </a:t>
            </a:r>
            <a:r>
              <a:rPr lang="en-US" i="1" u="sng" dirty="0" smtClean="0"/>
              <a:t>Their</a:t>
            </a:r>
            <a:r>
              <a:rPr lang="en-US" u="sng" dirty="0" smtClean="0"/>
              <a:t> </a:t>
            </a:r>
            <a:r>
              <a:rPr lang="en-US" b="1" u="sng" dirty="0" smtClean="0"/>
              <a:t>Pharmacist</a:t>
            </a:r>
          </a:p>
          <a:p>
            <a:pPr lvl="1">
              <a:buNone/>
            </a:pPr>
            <a:r>
              <a:rPr lang="en-US" sz="2000" dirty="0" smtClean="0"/>
              <a:t/>
            </a:r>
            <a:br>
              <a:rPr lang="en-US" sz="2000" dirty="0" smtClean="0"/>
            </a:br>
            <a:endParaRPr lang="en-US" sz="20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3" cstate="print"/>
          <a:srcRect/>
          <a:stretch>
            <a:fillRect/>
          </a:stretch>
        </p:blipFill>
        <p:spPr>
          <a:xfrm>
            <a:off x="304800" y="1219200"/>
            <a:ext cx="8531225" cy="532765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cxnSp>
        <p:nvCxnSpPr>
          <p:cNvPr id="15" name="Straight Arrow Connector 14"/>
          <p:cNvCxnSpPr>
            <a:stCxn id="14" idx="2"/>
          </p:cNvCxnSpPr>
          <p:nvPr/>
        </p:nvCxnSpPr>
        <p:spPr>
          <a:xfrm rot="5400000">
            <a:off x="5280819" y="2262981"/>
            <a:ext cx="533400" cy="10366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7"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0"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Location</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In MyHealtheVet</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14" name="Picture 6"/>
          <p:cNvPicPr>
            <a:picLocks noChangeAspect="1" noChangeArrowheads="1"/>
          </p:cNvPicPr>
          <p:nvPr/>
        </p:nvPicPr>
        <p:blipFill>
          <a:blip r:embed="rId5" cstate="print"/>
          <a:srcRect/>
          <a:stretch>
            <a:fillRect/>
          </a:stretch>
        </p:blipFill>
        <p:spPr bwMode="auto">
          <a:xfrm>
            <a:off x="5257800" y="762000"/>
            <a:ext cx="1616075" cy="1752600"/>
          </a:xfrm>
          <a:prstGeom prst="rect">
            <a:avLst/>
          </a:prstGeom>
          <a:gradFill flip="none" rotWithShape="1">
            <a:gsLst>
              <a:gs pos="0">
                <a:schemeClr val="accent1">
                  <a:tint val="66000"/>
                  <a:satMod val="160000"/>
                  <a:alpha val="49000"/>
                </a:schemeClr>
              </a:gs>
              <a:gs pos="50000">
                <a:schemeClr val="accent1">
                  <a:tint val="44500"/>
                  <a:satMod val="160000"/>
                </a:schemeClr>
              </a:gs>
              <a:gs pos="100000">
                <a:schemeClr val="accent1">
                  <a:tint val="23500"/>
                  <a:satMod val="160000"/>
                </a:schemeClr>
              </a:gs>
            </a:gsLst>
            <a:lin ang="16200000" scaled="1"/>
            <a:tileRect/>
          </a:gradFill>
          <a:ln w="9525">
            <a:solidFill>
              <a:schemeClr val="accent1">
                <a:lumMod val="60000"/>
                <a:lumOff val="40000"/>
              </a:schemeClr>
            </a:solidFill>
            <a:miter lim="800000"/>
            <a:headEnd/>
            <a:tailEnd/>
          </a:ln>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31" name="Rectangle 30"/>
          <p:cNvSpPr/>
          <p:nvPr/>
        </p:nvSpPr>
        <p:spPr>
          <a:xfrm>
            <a:off x="5105400" y="4038600"/>
            <a:ext cx="1600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6477000" y="4267200"/>
            <a:ext cx="457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Location </a:t>
            </a:r>
            <a:r>
              <a:rPr lang="en-US" sz="33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In </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MyHealtheVet</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762000" y="1524000"/>
            <a:ext cx="7825117" cy="4953000"/>
          </a:xfrm>
          <a:prstGeom prst="rect">
            <a:avLst/>
          </a:prstGeom>
          <a:noFill/>
          <a:ln w="9525">
            <a:noFill/>
            <a:miter lim="800000"/>
            <a:headEnd/>
            <a:tailEnd/>
          </a:ln>
        </p:spPr>
      </p:pic>
      <p:sp>
        <p:nvSpPr>
          <p:cNvPr id="28" name="TextBox 27"/>
          <p:cNvSpPr txBox="1"/>
          <p:nvPr/>
        </p:nvSpPr>
        <p:spPr>
          <a:xfrm>
            <a:off x="838200" y="3599688"/>
            <a:ext cx="1490472" cy="210312"/>
          </a:xfrm>
          <a:prstGeom prst="rect">
            <a:avLst/>
          </a:prstGeom>
          <a:solidFill>
            <a:schemeClr val="bg1">
              <a:lumMod val="95000"/>
            </a:schemeClr>
          </a:solidFill>
          <a:ln>
            <a:noFill/>
          </a:ln>
        </p:spPr>
        <p:txBody>
          <a:bodyPr wrap="square">
            <a:spAutoFit/>
          </a:bodyPr>
          <a:lstStyle/>
          <a:p>
            <a:pPr>
              <a:defRPr/>
            </a:pPr>
            <a:r>
              <a:rPr lang="en-US" sz="800" b="1" dirty="0" smtClean="0">
                <a:solidFill>
                  <a:schemeClr val="accent1"/>
                </a:solidFill>
                <a:latin typeface="Arial" charset="0"/>
              </a:rPr>
              <a:t>Ask A Pharmacist</a:t>
            </a:r>
            <a:endParaRPr lang="en-US" sz="800" b="1" dirty="0">
              <a:solidFill>
                <a:schemeClr val="accent1"/>
              </a:solidFill>
              <a:latin typeface="Arial" charset="0"/>
            </a:endParaRPr>
          </a:p>
        </p:txBody>
      </p:sp>
      <p:sp>
        <p:nvSpPr>
          <p:cNvPr id="34" name="Oval 33"/>
          <p:cNvSpPr/>
          <p:nvPr/>
        </p:nvSpPr>
        <p:spPr>
          <a:xfrm>
            <a:off x="762000" y="35052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Frequently Asked Questions</a:t>
            </a:r>
          </a:p>
          <a:p>
            <a:pPr>
              <a:defRPr/>
            </a:pPr>
            <a:endParaRPr lang="en-US" sz="900" b="1"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pic>
        <p:nvPicPr>
          <p:cNvPr id="4111" name="Picture 6"/>
          <p:cNvPicPr>
            <a:picLocks noChangeAspect="1" noChangeArrowheads="1"/>
          </p:cNvPicPr>
          <p:nvPr/>
        </p:nvPicPr>
        <p:blipFill>
          <a:blip r:embed="rId5" cstate="print"/>
          <a:srcRect/>
          <a:stretch>
            <a:fillRect/>
          </a:stretch>
        </p:blipFill>
        <p:spPr bwMode="auto">
          <a:xfrm>
            <a:off x="2133600" y="4191000"/>
            <a:ext cx="3048000" cy="1295400"/>
          </a:xfrm>
          <a:prstGeom prst="rect">
            <a:avLst/>
          </a:prstGeom>
          <a:noFill/>
          <a:ln w="9525">
            <a:noFill/>
            <a:miter lim="800000"/>
            <a:headEnd/>
            <a:tailEnd/>
          </a:ln>
        </p:spPr>
      </p:pic>
      <p:pic>
        <p:nvPicPr>
          <p:cNvPr id="4112" name="Picture 7"/>
          <p:cNvPicPr>
            <a:picLocks noChangeAspect="1" noChangeArrowheads="1"/>
          </p:cNvPicPr>
          <p:nvPr/>
        </p:nvPicPr>
        <p:blipFill>
          <a:blip r:embed="rId6" cstate="print"/>
          <a:srcRect/>
          <a:stretch>
            <a:fillRect/>
          </a:stretch>
        </p:blipFill>
        <p:spPr bwMode="auto">
          <a:xfrm>
            <a:off x="3733800" y="5257800"/>
            <a:ext cx="2981325" cy="1200150"/>
          </a:xfrm>
          <a:prstGeom prst="rect">
            <a:avLst/>
          </a:prstGeom>
          <a:noFill/>
          <a:ln w="9525">
            <a:noFill/>
            <a:miter lim="800000"/>
            <a:headEnd/>
            <a:tailEnd/>
          </a:ln>
        </p:spPr>
      </p:pic>
      <p:sp>
        <p:nvSpPr>
          <p:cNvPr id="31" name="Rectangle 30"/>
          <p:cNvSpPr/>
          <p:nvPr/>
        </p:nvSpPr>
        <p:spPr>
          <a:xfrm>
            <a:off x="5105400" y="4038600"/>
            <a:ext cx="1600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6477000" y="4267200"/>
            <a:ext cx="457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2133600" y="5257800"/>
            <a:ext cx="1600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16" name="Picture 8"/>
          <p:cNvPicPr>
            <a:picLocks noChangeAspect="1" noChangeArrowheads="1"/>
          </p:cNvPicPr>
          <p:nvPr/>
        </p:nvPicPr>
        <p:blipFill>
          <a:blip r:embed="rId7" cstate="print"/>
          <a:srcRect/>
          <a:stretch>
            <a:fillRect/>
          </a:stretch>
        </p:blipFill>
        <p:spPr bwMode="auto">
          <a:xfrm>
            <a:off x="2133600" y="2819400"/>
            <a:ext cx="4876800" cy="1400175"/>
          </a:xfrm>
          <a:prstGeom prst="rect">
            <a:avLst/>
          </a:prstGeom>
          <a:noFill/>
          <a:ln w="9525">
            <a:noFill/>
            <a:miter lim="800000"/>
            <a:headEnd/>
            <a:tailEnd/>
          </a:ln>
        </p:spPr>
      </p:pic>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View</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In MyHealtheVet</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23" name="Oval 22"/>
          <p:cNvSpPr/>
          <p:nvPr/>
        </p:nvSpPr>
        <p:spPr>
          <a:xfrm>
            <a:off x="1981200" y="23622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Frequently Asked Questions</a:t>
            </a:r>
          </a:p>
          <a:p>
            <a:pPr>
              <a:defRPr/>
            </a:pPr>
            <a:endParaRPr lang="en-US" sz="900" b="1"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pic>
        <p:nvPicPr>
          <p:cNvPr id="5135" name="Picture 6"/>
          <p:cNvPicPr>
            <a:picLocks noChangeAspect="1" noChangeArrowheads="1"/>
          </p:cNvPicPr>
          <p:nvPr/>
        </p:nvPicPr>
        <p:blipFill>
          <a:blip r:embed="rId5" cstate="print"/>
          <a:srcRect/>
          <a:stretch>
            <a:fillRect/>
          </a:stretch>
        </p:blipFill>
        <p:spPr bwMode="auto">
          <a:xfrm>
            <a:off x="2133600" y="4191000"/>
            <a:ext cx="3048000" cy="1295400"/>
          </a:xfrm>
          <a:prstGeom prst="rect">
            <a:avLst/>
          </a:prstGeom>
          <a:noFill/>
          <a:ln w="9525">
            <a:noFill/>
            <a:miter lim="800000"/>
            <a:headEnd/>
            <a:tailEnd/>
          </a:ln>
        </p:spPr>
      </p:pic>
      <p:pic>
        <p:nvPicPr>
          <p:cNvPr id="5136" name="Picture 7"/>
          <p:cNvPicPr>
            <a:picLocks noChangeAspect="1" noChangeArrowheads="1"/>
          </p:cNvPicPr>
          <p:nvPr/>
        </p:nvPicPr>
        <p:blipFill>
          <a:blip r:embed="rId6" cstate="print"/>
          <a:srcRect/>
          <a:stretch>
            <a:fillRect/>
          </a:stretch>
        </p:blipFill>
        <p:spPr bwMode="auto">
          <a:xfrm>
            <a:off x="3733800" y="5257800"/>
            <a:ext cx="2981325" cy="1200150"/>
          </a:xfrm>
          <a:prstGeom prst="rect">
            <a:avLst/>
          </a:prstGeom>
          <a:noFill/>
          <a:ln w="9525">
            <a:noFill/>
            <a:miter lim="800000"/>
            <a:headEnd/>
            <a:tailEnd/>
          </a:ln>
        </p:spPr>
      </p:pic>
      <p:sp>
        <p:nvSpPr>
          <p:cNvPr id="31" name="Rectangle 30"/>
          <p:cNvSpPr/>
          <p:nvPr/>
        </p:nvSpPr>
        <p:spPr>
          <a:xfrm>
            <a:off x="5105400" y="4038600"/>
            <a:ext cx="1600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6477000" y="4267200"/>
            <a:ext cx="457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2133600" y="5257800"/>
            <a:ext cx="1600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40" name="Picture 8"/>
          <p:cNvPicPr>
            <a:picLocks noChangeAspect="1" noChangeArrowheads="1"/>
          </p:cNvPicPr>
          <p:nvPr/>
        </p:nvPicPr>
        <p:blipFill>
          <a:blip r:embed="rId7" cstate="print"/>
          <a:srcRect/>
          <a:stretch>
            <a:fillRect/>
          </a:stretch>
        </p:blipFill>
        <p:spPr bwMode="auto">
          <a:xfrm>
            <a:off x="2133600" y="2819400"/>
            <a:ext cx="4876800" cy="1400175"/>
          </a:xfrm>
          <a:prstGeom prst="rect">
            <a:avLst/>
          </a:prstGeom>
          <a:noFill/>
          <a:ln w="9525">
            <a:noFill/>
            <a:miter lim="800000"/>
            <a:headEnd/>
            <a:tailEnd/>
          </a:ln>
        </p:spPr>
      </p:pic>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F</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requently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sked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Q</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uestions</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25" name="Oval 24"/>
          <p:cNvSpPr/>
          <p:nvPr/>
        </p:nvSpPr>
        <p:spPr>
          <a:xfrm>
            <a:off x="381000" y="2895600"/>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8" name="Straight Arrow Connector 27"/>
          <p:cNvCxnSpPr>
            <a:stCxn id="25" idx="6"/>
          </p:cNvCxnSpPr>
          <p:nvPr/>
        </p:nvCxnSpPr>
        <p:spPr>
          <a:xfrm>
            <a:off x="1600200" y="3124200"/>
            <a:ext cx="7620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6"/>
          </p:cNvCxnSpPr>
          <p:nvPr/>
        </p:nvCxnSpPr>
        <p:spPr>
          <a:xfrm>
            <a:off x="1600200" y="3124200"/>
            <a:ext cx="228600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0" name="Straight Arrow Connector 29"/>
          <p:cNvCxnSpPr>
            <a:stCxn id="25" idx="6"/>
          </p:cNvCxnSpPr>
          <p:nvPr/>
        </p:nvCxnSpPr>
        <p:spPr>
          <a:xfrm flipV="1">
            <a:off x="1600200" y="2286000"/>
            <a:ext cx="3886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Frequently Asked Questions</a:t>
            </a:r>
          </a:p>
          <a:p>
            <a:pPr>
              <a:defRPr/>
            </a:pPr>
            <a:endParaRPr lang="en-US" sz="900" b="1"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159" name="Picture 5"/>
          <p:cNvPicPr>
            <a:picLocks noChangeAspect="1" noChangeArrowheads="1"/>
          </p:cNvPicPr>
          <p:nvPr/>
        </p:nvPicPr>
        <p:blipFill>
          <a:blip r:embed="rId5" cstate="print"/>
          <a:srcRect/>
          <a:stretch>
            <a:fillRect/>
          </a:stretch>
        </p:blipFill>
        <p:spPr bwMode="auto">
          <a:xfrm>
            <a:off x="2133600" y="2895600"/>
            <a:ext cx="4876800" cy="2514600"/>
          </a:xfrm>
          <a:prstGeom prst="rect">
            <a:avLst/>
          </a:prstGeom>
          <a:noFill/>
          <a:ln w="9525">
            <a:noFill/>
            <a:miter lim="800000"/>
            <a:headEnd/>
            <a:tailEnd/>
          </a:ln>
        </p:spPr>
      </p:pic>
      <p:sp>
        <p:nvSpPr>
          <p:cNvPr id="28" name="Rectangle 27"/>
          <p:cNvSpPr/>
          <p:nvPr/>
        </p:nvSpPr>
        <p:spPr>
          <a:xfrm>
            <a:off x="2133600" y="5410200"/>
            <a:ext cx="4876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ight Arrow 37"/>
          <p:cNvSpPr/>
          <p:nvPr/>
        </p:nvSpPr>
        <p:spPr>
          <a:xfrm>
            <a:off x="2057400" y="4495800"/>
            <a:ext cx="381000" cy="1524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0"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F</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requently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sked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Q</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uestions</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2" name="Oval 31"/>
          <p:cNvSpPr/>
          <p:nvPr/>
        </p:nvSpPr>
        <p:spPr>
          <a:xfrm>
            <a:off x="2590800" y="43434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304800" y="2667000"/>
            <a:ext cx="8534400" cy="38862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6"/>
          <p:cNvGrpSpPr/>
          <p:nvPr/>
        </p:nvGrpSpPr>
        <p:grpSpPr>
          <a:xfrm>
            <a:off x="2819400" y="5181600"/>
            <a:ext cx="5892800" cy="1219200"/>
            <a:chOff x="2590800" y="5181600"/>
            <a:chExt cx="5892800" cy="1219200"/>
          </a:xfrm>
        </p:grpSpPr>
        <p:pic>
          <p:nvPicPr>
            <p:cNvPr id="23" name="Picture 5"/>
            <p:cNvPicPr>
              <a:picLocks noChangeAspect="1" noChangeArrowheads="1"/>
            </p:cNvPicPr>
            <p:nvPr/>
          </p:nvPicPr>
          <p:blipFill>
            <a:blip r:embed="rId5" cstate="print"/>
            <a:srcRect l="4687" t="57576" r="50000" b="24242"/>
            <a:stretch>
              <a:fillRect/>
            </a:stretch>
          </p:blipFill>
          <p:spPr bwMode="auto">
            <a:xfrm>
              <a:off x="2590800" y="5181600"/>
              <a:ext cx="5892800" cy="1219200"/>
            </a:xfrm>
            <a:prstGeom prst="rect">
              <a:avLst/>
            </a:prstGeom>
            <a:noFill/>
            <a:ln w="9525">
              <a:solidFill>
                <a:schemeClr val="accent1"/>
              </a:solidFill>
              <a:miter lim="800000"/>
              <a:headEnd/>
              <a:tailEnd/>
            </a:ln>
            <a:effectLst>
              <a:outerShdw blurRad="63500" sx="102000" sy="102000" algn="ctr" rotWithShape="0">
                <a:prstClr val="black">
                  <a:alpha val="40000"/>
                </a:prstClr>
              </a:outerShdw>
            </a:effectLst>
          </p:spPr>
        </p:pic>
        <p:sp>
          <p:nvSpPr>
            <p:cNvPr id="34" name="Oval 33"/>
            <p:cNvSpPr/>
            <p:nvPr/>
          </p:nvSpPr>
          <p:spPr>
            <a:xfrm>
              <a:off x="2971800" y="5410200"/>
              <a:ext cx="472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Frequently Asked Questions</a:t>
            </a:r>
          </a:p>
          <a:p>
            <a:pPr>
              <a:defRPr/>
            </a:pPr>
            <a:endParaRPr lang="en-US" sz="900" b="1"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2133600" y="5410200"/>
            <a:ext cx="4876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184" name="Picture 5"/>
          <p:cNvPicPr>
            <a:picLocks noChangeAspect="1" noChangeArrowheads="1"/>
          </p:cNvPicPr>
          <p:nvPr/>
        </p:nvPicPr>
        <p:blipFill>
          <a:blip r:embed="rId5" cstate="print"/>
          <a:srcRect/>
          <a:stretch>
            <a:fillRect/>
          </a:stretch>
        </p:blipFill>
        <p:spPr bwMode="auto">
          <a:xfrm>
            <a:off x="2133600" y="2894013"/>
            <a:ext cx="4876800" cy="3625850"/>
          </a:xfrm>
          <a:prstGeom prst="rect">
            <a:avLst/>
          </a:prstGeom>
          <a:noFill/>
          <a:ln w="9525">
            <a:noFill/>
            <a:miter lim="800000"/>
            <a:headEnd/>
            <a:tailEnd/>
          </a:ln>
        </p:spPr>
      </p:pic>
      <p:sp>
        <p:nvSpPr>
          <p:cNvPr id="23" name="Right Arrow 22"/>
          <p:cNvSpPr/>
          <p:nvPr/>
        </p:nvSpPr>
        <p:spPr>
          <a:xfrm>
            <a:off x="1600200" y="6248400"/>
            <a:ext cx="381000" cy="1524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5"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F</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requently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sked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Q</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uestions</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5" name="Rectangle 34"/>
          <p:cNvSpPr/>
          <p:nvPr/>
        </p:nvSpPr>
        <p:spPr>
          <a:xfrm>
            <a:off x="304800" y="2667000"/>
            <a:ext cx="8534400" cy="38862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5"/>
          <p:cNvPicPr>
            <a:picLocks noChangeAspect="1" noChangeArrowheads="1"/>
          </p:cNvPicPr>
          <p:nvPr/>
        </p:nvPicPr>
        <p:blipFill>
          <a:blip r:embed="rId5" cstate="print"/>
          <a:srcRect t="92469"/>
          <a:stretch>
            <a:fillRect/>
          </a:stretch>
        </p:blipFill>
        <p:spPr bwMode="auto">
          <a:xfrm>
            <a:off x="1219200" y="4953000"/>
            <a:ext cx="6980274" cy="390823"/>
          </a:xfrm>
          <a:prstGeom prst="rect">
            <a:avLst/>
          </a:prstGeom>
          <a:noFill/>
          <a:ln w="9525">
            <a:noFill/>
            <a:miter lim="800000"/>
            <a:headEnd/>
            <a:tailEnd/>
          </a:ln>
          <a:effectLst>
            <a:outerShdw blurRad="76200" dist="12700" dir="8100000" sy="-23000" kx="800400" algn="br" rotWithShape="0">
              <a:prstClr val="black">
                <a:alpha val="20000"/>
              </a:prstClr>
            </a:outerShdw>
          </a:effectLst>
        </p:spPr>
      </p:pic>
      <p:sp>
        <p:nvSpPr>
          <p:cNvPr id="20" name="Oval 19"/>
          <p:cNvSpPr/>
          <p:nvPr/>
        </p:nvSpPr>
        <p:spPr>
          <a:xfrm>
            <a:off x="1066800" y="4953000"/>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a:off x="2057400" y="62484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Frequently Asked Questions</a:t>
            </a:r>
          </a:p>
          <a:p>
            <a:pPr>
              <a:defRPr/>
            </a:pPr>
            <a:endParaRPr lang="en-US" sz="900" b="1"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2133600" y="6172200"/>
            <a:ext cx="487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208" name="Picture 2"/>
          <p:cNvPicPr>
            <a:picLocks noChangeAspect="1" noChangeArrowheads="1"/>
          </p:cNvPicPr>
          <p:nvPr/>
        </p:nvPicPr>
        <p:blipFill>
          <a:blip r:embed="rId5" cstate="print"/>
          <a:srcRect/>
          <a:stretch>
            <a:fillRect/>
          </a:stretch>
        </p:blipFill>
        <p:spPr bwMode="auto">
          <a:xfrm>
            <a:off x="2133600" y="2971800"/>
            <a:ext cx="4873625" cy="3205163"/>
          </a:xfrm>
          <a:prstGeom prst="rect">
            <a:avLst/>
          </a:prstGeom>
          <a:noFill/>
          <a:ln w="9525">
            <a:noFill/>
            <a:miter lim="800000"/>
            <a:headEnd/>
            <a:tailEnd/>
          </a:ln>
        </p:spPr>
      </p:pic>
      <p:sp>
        <p:nvSpPr>
          <p:cNvPr id="23" name="Right Arrow 22"/>
          <p:cNvSpPr/>
          <p:nvPr/>
        </p:nvSpPr>
        <p:spPr>
          <a:xfrm>
            <a:off x="1752600" y="2971800"/>
            <a:ext cx="381000" cy="1524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31" name="Oval 30"/>
          <p:cNvSpPr/>
          <p:nvPr/>
        </p:nvSpPr>
        <p:spPr>
          <a:xfrm>
            <a:off x="4267200" y="5943600"/>
            <a:ext cx="2362200" cy="914400"/>
          </a:xfrm>
          <a:prstGeom prst="ellipse">
            <a:avLst/>
          </a:prstGeom>
          <a:solidFill>
            <a:schemeClr val="bg1">
              <a:alpha val="80000"/>
            </a:schemeClr>
          </a:solidFill>
          <a:ln w="19050">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11" name="TextBox 26"/>
          <p:cNvSpPr txBox="1">
            <a:spLocks noChangeArrowheads="1"/>
          </p:cNvSpPr>
          <p:nvPr/>
        </p:nvSpPr>
        <p:spPr bwMode="auto">
          <a:xfrm>
            <a:off x="4419600" y="5934075"/>
            <a:ext cx="1981200" cy="923925"/>
          </a:xfrm>
          <a:prstGeom prst="rect">
            <a:avLst/>
          </a:prstGeom>
          <a:noFill/>
          <a:ln w="9525">
            <a:noFill/>
            <a:miter lim="800000"/>
            <a:headEnd/>
            <a:tailEnd/>
          </a:ln>
        </p:spPr>
        <p:txBody>
          <a:bodyPr>
            <a:spAutoFit/>
          </a:bodyPr>
          <a:lstStyle/>
          <a:p>
            <a:pPr algn="ctr"/>
            <a:r>
              <a:rPr lang="en-US" dirty="0"/>
              <a:t>Links to </a:t>
            </a:r>
            <a:r>
              <a:rPr lang="en-US" dirty="0" smtClean="0"/>
              <a:t>resources </a:t>
            </a:r>
            <a:r>
              <a:rPr lang="en-US" dirty="0"/>
              <a:t>within content </a:t>
            </a:r>
          </a:p>
        </p:txBody>
      </p:sp>
      <p:cxnSp>
        <p:nvCxnSpPr>
          <p:cNvPr id="32" name="Straight Arrow Connector 31"/>
          <p:cNvCxnSpPr>
            <a:stCxn id="31" idx="2"/>
          </p:cNvCxnSpPr>
          <p:nvPr/>
        </p:nvCxnSpPr>
        <p:spPr>
          <a:xfrm rot="10800000">
            <a:off x="3505200" y="6019800"/>
            <a:ext cx="762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514600" y="57912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F</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requently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sked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Q</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uestions</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27" name="Oval 26"/>
          <p:cNvSpPr/>
          <p:nvPr/>
        </p:nvSpPr>
        <p:spPr>
          <a:xfrm>
            <a:off x="5562600" y="4953000"/>
            <a:ext cx="99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5" name="Straight Arrow Connector 34"/>
          <p:cNvCxnSpPr/>
          <p:nvPr/>
        </p:nvCxnSpPr>
        <p:spPr>
          <a:xfrm flipV="1">
            <a:off x="5715000" y="5334000"/>
            <a:ext cx="2286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Frequently Asked Questions</a:t>
            </a:r>
          </a:p>
          <a:p>
            <a:pPr>
              <a:defRPr/>
            </a:pPr>
            <a:endParaRPr lang="en-US" sz="900" b="1"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pic>
        <p:nvPicPr>
          <p:cNvPr id="12303" name="Picture 6"/>
          <p:cNvPicPr>
            <a:picLocks noChangeAspect="1" noChangeArrowheads="1"/>
          </p:cNvPicPr>
          <p:nvPr/>
        </p:nvPicPr>
        <p:blipFill>
          <a:blip r:embed="rId5" cstate="print"/>
          <a:srcRect/>
          <a:stretch>
            <a:fillRect/>
          </a:stretch>
        </p:blipFill>
        <p:spPr bwMode="auto">
          <a:xfrm>
            <a:off x="2133600" y="4191000"/>
            <a:ext cx="3048000" cy="1295400"/>
          </a:xfrm>
          <a:prstGeom prst="rect">
            <a:avLst/>
          </a:prstGeom>
          <a:noFill/>
          <a:ln w="9525">
            <a:noFill/>
            <a:miter lim="800000"/>
            <a:headEnd/>
            <a:tailEnd/>
          </a:ln>
        </p:spPr>
      </p:pic>
      <p:sp>
        <p:nvSpPr>
          <p:cNvPr id="32" name="Rectangle 31"/>
          <p:cNvSpPr/>
          <p:nvPr/>
        </p:nvSpPr>
        <p:spPr>
          <a:xfrm>
            <a:off x="6477000" y="4267200"/>
            <a:ext cx="457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2133600" y="5257800"/>
            <a:ext cx="1600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307" name="Picture 8"/>
          <p:cNvPicPr>
            <a:picLocks noChangeAspect="1" noChangeArrowheads="1"/>
          </p:cNvPicPr>
          <p:nvPr/>
        </p:nvPicPr>
        <p:blipFill>
          <a:blip r:embed="rId6" cstate="print"/>
          <a:srcRect/>
          <a:stretch>
            <a:fillRect/>
          </a:stretch>
        </p:blipFill>
        <p:spPr bwMode="auto">
          <a:xfrm>
            <a:off x="2133600" y="2819400"/>
            <a:ext cx="4876800" cy="1400175"/>
          </a:xfrm>
          <a:prstGeom prst="rect">
            <a:avLst/>
          </a:prstGeom>
          <a:noFill/>
          <a:ln w="9525">
            <a:noFill/>
            <a:miter lim="800000"/>
            <a:headEnd/>
            <a:tailEnd/>
          </a:ln>
        </p:spPr>
      </p:pic>
      <p:sp>
        <p:nvSpPr>
          <p:cNvPr id="28" name="Rectangle 27"/>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F</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requently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sked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Q</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uestions</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27" name="Rectangle 26"/>
          <p:cNvSpPr/>
          <p:nvPr/>
        </p:nvSpPr>
        <p:spPr>
          <a:xfrm>
            <a:off x="5105400" y="4038600"/>
            <a:ext cx="1447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304" name="Picture 7"/>
          <p:cNvPicPr>
            <a:picLocks noChangeAspect="1" noChangeArrowheads="1"/>
          </p:cNvPicPr>
          <p:nvPr/>
        </p:nvPicPr>
        <p:blipFill>
          <a:blip r:embed="rId7" cstate="print"/>
          <a:srcRect/>
          <a:stretch>
            <a:fillRect/>
          </a:stretch>
        </p:blipFill>
        <p:spPr bwMode="auto">
          <a:xfrm>
            <a:off x="3733800" y="5257800"/>
            <a:ext cx="2981325" cy="1200150"/>
          </a:xfrm>
          <a:prstGeom prst="rect">
            <a:avLst/>
          </a:prstGeom>
          <a:noFill/>
          <a:ln w="9525">
            <a:noFill/>
            <a:miter lim="800000"/>
            <a:headEnd/>
            <a:tailEnd/>
          </a:ln>
        </p:spPr>
      </p:pic>
      <p:sp>
        <p:nvSpPr>
          <p:cNvPr id="3" name="Rectangle 2"/>
          <p:cNvSpPr/>
          <p:nvPr/>
        </p:nvSpPr>
        <p:spPr>
          <a:xfrm>
            <a:off x="304800" y="908029"/>
            <a:ext cx="8590547" cy="557692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953762">
            <a:off x="1143878" y="4834477"/>
            <a:ext cx="6171567" cy="1250098"/>
          </a:xfrm>
          <a:prstGeom prst="triangle">
            <a:avLst>
              <a:gd name="adj" fmla="val 46331"/>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543300" y="6084949"/>
            <a:ext cx="2819400" cy="5043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7"/>
          <p:cNvPicPr>
            <a:picLocks noChangeAspect="1" noChangeArrowheads="1"/>
          </p:cNvPicPr>
          <p:nvPr/>
        </p:nvPicPr>
        <p:blipFill>
          <a:blip r:embed="rId7" cstate="print"/>
          <a:srcRect/>
          <a:stretch>
            <a:fillRect/>
          </a:stretch>
        </p:blipFill>
        <p:spPr bwMode="auto">
          <a:xfrm>
            <a:off x="1295400" y="2643325"/>
            <a:ext cx="6011704" cy="2420047"/>
          </a:xfrm>
          <a:prstGeom prst="rect">
            <a:avLst/>
          </a:prstGeom>
          <a:noFill/>
          <a:ln w="9525">
            <a:solidFill>
              <a:schemeClr val="accent1"/>
            </a:solidFill>
            <a:miter lim="800000"/>
            <a:headEnd/>
            <a:tailEnd/>
          </a:ln>
          <a:effectLst>
            <a:outerShdw blurRad="215900" dist="38100" dir="2700000" sx="105000" sy="105000" algn="tl" rotWithShape="0">
              <a:prstClr val="black">
                <a:alpha val="40000"/>
              </a:prstClr>
            </a:outerShdw>
          </a:effectLst>
        </p:spPr>
      </p:pic>
      <p:sp>
        <p:nvSpPr>
          <p:cNvPr id="4" name="Oval 3"/>
          <p:cNvSpPr/>
          <p:nvPr/>
        </p:nvSpPr>
        <p:spPr>
          <a:xfrm>
            <a:off x="1066800" y="4495800"/>
            <a:ext cx="5029200" cy="639050"/>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Content Placeholder 6"/>
          <p:cNvSpPr>
            <a:spLocks noGrp="1"/>
          </p:cNvSpPr>
          <p:nvPr>
            <p:ph idx="1"/>
          </p:nvPr>
        </p:nvSpPr>
        <p:spPr>
          <a:xfrm>
            <a:off x="381000" y="2057400"/>
            <a:ext cx="8229600" cy="3840163"/>
          </a:xfrm>
        </p:spPr>
        <p:txBody>
          <a:bodyPr/>
          <a:lstStyle/>
          <a:p>
            <a:pPr>
              <a:buNone/>
            </a:pPr>
            <a:endParaRPr lang="en-US" sz="2000" dirty="0" smtClean="0"/>
          </a:p>
          <a:p>
            <a:pPr>
              <a:buNone/>
            </a:pPr>
            <a:r>
              <a:rPr lang="en-US" dirty="0" smtClean="0"/>
              <a:t>“Pharmacists are the most </a:t>
            </a:r>
            <a:r>
              <a:rPr lang="en-US" b="1" dirty="0" smtClean="0"/>
              <a:t>accessible</a:t>
            </a:r>
            <a:r>
              <a:rPr lang="en-US" dirty="0" smtClean="0"/>
              <a:t> health care professionals in the United States and have always been one of the most trusted professions.”</a:t>
            </a:r>
          </a:p>
          <a:p>
            <a:pPr algn="r">
              <a:buNone/>
            </a:pPr>
            <a:r>
              <a:rPr lang="en-US" sz="2500" i="1" dirty="0" smtClean="0"/>
              <a:t>-</a:t>
            </a:r>
            <a:r>
              <a:rPr lang="en-US" sz="2500" i="1" dirty="0" smtClean="0">
                <a:solidFill>
                  <a:schemeClr val="tx1">
                    <a:lumMod val="85000"/>
                    <a:lumOff val="15000"/>
                  </a:schemeClr>
                </a:solidFill>
              </a:rPr>
              <a:t> </a:t>
            </a:r>
            <a:r>
              <a:rPr lang="en-US" sz="2500" b="1" i="1" dirty="0" smtClean="0">
                <a:solidFill>
                  <a:schemeClr val="tx1">
                    <a:lumMod val="85000"/>
                    <a:lumOff val="15000"/>
                  </a:schemeClr>
                </a:solidFill>
              </a:rPr>
              <a:t>2011 USPHS Report to USSG</a:t>
            </a:r>
            <a:endParaRPr lang="en-US" sz="2500" b="1" i="1" dirty="0" smtClean="0"/>
          </a:p>
          <a:p>
            <a:pPr>
              <a:buNone/>
            </a:pPr>
            <a:endParaRPr lang="en-US" dirty="0" smtClean="0"/>
          </a:p>
          <a:p>
            <a:pPr>
              <a:buNone/>
            </a:pPr>
            <a:endParaRPr lang="en-US" sz="2000" dirty="0" smtClean="0"/>
          </a:p>
        </p:txBody>
      </p:sp>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Access</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to Care</a:t>
            </a:r>
            <a:endParaRPr lang="en-US" sz="3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b="1" dirty="0">
                <a:solidFill>
                  <a:schemeClr val="accent1">
                    <a:lumMod val="75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p:cNvSpPr/>
          <p:nvPr/>
        </p:nvSpPr>
        <p:spPr>
          <a:xfrm>
            <a:off x="381000" y="32766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3"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Link(s) to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pic>
        <p:nvPicPr>
          <p:cNvPr id="14353" name="Picture 6"/>
          <p:cNvPicPr>
            <a:picLocks noChangeAspect="1" noChangeArrowheads="1"/>
          </p:cNvPicPr>
          <p:nvPr/>
        </p:nvPicPr>
        <p:blipFill>
          <a:blip r:embed="rId5" cstate="print"/>
          <a:srcRect/>
          <a:stretch>
            <a:fillRect/>
          </a:stretch>
        </p:blipFill>
        <p:spPr bwMode="auto">
          <a:xfrm>
            <a:off x="2133600" y="4191000"/>
            <a:ext cx="3048000" cy="1295400"/>
          </a:xfrm>
          <a:prstGeom prst="rect">
            <a:avLst/>
          </a:prstGeom>
          <a:noFill/>
          <a:ln w="9525">
            <a:noFill/>
            <a:miter lim="800000"/>
            <a:headEnd/>
            <a:tailEnd/>
          </a:ln>
        </p:spPr>
      </p:pic>
      <p:pic>
        <p:nvPicPr>
          <p:cNvPr id="14354" name="Picture 7"/>
          <p:cNvPicPr>
            <a:picLocks noChangeAspect="1" noChangeArrowheads="1"/>
          </p:cNvPicPr>
          <p:nvPr/>
        </p:nvPicPr>
        <p:blipFill>
          <a:blip r:embed="rId6" cstate="print"/>
          <a:srcRect/>
          <a:stretch>
            <a:fillRect/>
          </a:stretch>
        </p:blipFill>
        <p:spPr bwMode="auto">
          <a:xfrm>
            <a:off x="3733800" y="5257800"/>
            <a:ext cx="2981325" cy="1200150"/>
          </a:xfrm>
          <a:prstGeom prst="rect">
            <a:avLst/>
          </a:prstGeom>
          <a:noFill/>
          <a:ln w="9525">
            <a:noFill/>
            <a:miter lim="800000"/>
            <a:headEnd/>
            <a:tailEnd/>
          </a:ln>
        </p:spPr>
      </p:pic>
      <p:sp>
        <p:nvSpPr>
          <p:cNvPr id="32" name="Rectangle 31"/>
          <p:cNvSpPr/>
          <p:nvPr/>
        </p:nvSpPr>
        <p:spPr>
          <a:xfrm>
            <a:off x="6477000" y="4267200"/>
            <a:ext cx="457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2133600" y="5257800"/>
            <a:ext cx="1600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357" name="Picture 8"/>
          <p:cNvPicPr>
            <a:picLocks noChangeAspect="1" noChangeArrowheads="1"/>
          </p:cNvPicPr>
          <p:nvPr/>
        </p:nvPicPr>
        <p:blipFill>
          <a:blip r:embed="rId7" cstate="print"/>
          <a:srcRect/>
          <a:stretch>
            <a:fillRect/>
          </a:stretch>
        </p:blipFill>
        <p:spPr bwMode="auto">
          <a:xfrm>
            <a:off x="2133600" y="2819400"/>
            <a:ext cx="4876800" cy="1400175"/>
          </a:xfrm>
          <a:prstGeom prst="rect">
            <a:avLst/>
          </a:prstGeom>
          <a:noFill/>
          <a:ln w="9525">
            <a:noFill/>
            <a:miter lim="800000"/>
            <a:headEnd/>
            <a:tailEnd/>
          </a:ln>
        </p:spPr>
      </p:pic>
      <p:sp>
        <p:nvSpPr>
          <p:cNvPr id="36" name="Oval 35"/>
          <p:cNvSpPr/>
          <p:nvPr/>
        </p:nvSpPr>
        <p:spPr>
          <a:xfrm>
            <a:off x="4495800" y="5562600"/>
            <a:ext cx="1295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5105400" y="4038600"/>
            <a:ext cx="1600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a:off x="5410200" y="3733800"/>
            <a:ext cx="1295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solidFill>
          <a:ln>
            <a:noFill/>
          </a:ln>
        </p:spPr>
        <p:txBody>
          <a:bodyPr>
            <a:spAutoFit/>
          </a:bodyPr>
          <a:lstStyle/>
          <a:p>
            <a:pPr>
              <a:defRPr/>
            </a:pPr>
            <a:r>
              <a:rPr lang="en-US" sz="900" b="1" dirty="0">
                <a:solidFill>
                  <a:schemeClr val="accent1">
                    <a:lumMod val="75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p:cNvSpPr/>
          <p:nvPr/>
        </p:nvSpPr>
        <p:spPr>
          <a:xfrm>
            <a:off x="381000" y="32766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3"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3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3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a:t>
            </a:r>
            <a:endParaRPr lang="en-US" sz="33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8" name="Rectangle 17"/>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Rectangle 1"/>
          <p:cNvSpPr/>
          <p:nvPr/>
        </p:nvSpPr>
        <p:spPr>
          <a:xfrm>
            <a:off x="2057400" y="2819400"/>
            <a:ext cx="5042986"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124635" y="5483506"/>
            <a:ext cx="5042986"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5" cstate="print"/>
          <a:srcRect/>
          <a:stretch>
            <a:fillRect/>
          </a:stretch>
        </p:blipFill>
        <p:spPr bwMode="auto">
          <a:xfrm>
            <a:off x="2124635" y="3495488"/>
            <a:ext cx="4966786" cy="2501106"/>
          </a:xfrm>
          <a:prstGeom prst="rect">
            <a:avLst/>
          </a:prstGeom>
          <a:noFill/>
          <a:ln w="9525">
            <a:noFill/>
            <a:miter lim="800000"/>
            <a:headEnd/>
            <a:tailEnd/>
          </a:ln>
        </p:spPr>
      </p:pic>
    </p:spTree>
    <p:extLst>
      <p:ext uri="{BB962C8B-B14F-4D97-AF65-F5344CB8AC3E}">
        <p14:creationId xmlns="" xmlns:p14="http://schemas.microsoft.com/office/powerpoint/2010/main" val="3438670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75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solidFill>
          <a:ln>
            <a:noFill/>
          </a:ln>
        </p:spPr>
        <p:txBody>
          <a:bodyPr>
            <a:spAutoFit/>
          </a:bodyPr>
          <a:lstStyle/>
          <a:p>
            <a:pPr>
              <a:defRPr/>
            </a:pPr>
            <a:r>
              <a:rPr lang="en-US" sz="900" b="1" dirty="0">
                <a:solidFill>
                  <a:schemeClr val="accent1">
                    <a:lumMod val="75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370" name="Picture 2"/>
          <p:cNvPicPr>
            <a:picLocks noChangeAspect="1" noChangeArrowheads="1"/>
          </p:cNvPicPr>
          <p:nvPr/>
        </p:nvPicPr>
        <p:blipFill>
          <a:blip r:embed="rId4" cstate="print"/>
          <a:srcRect/>
          <a:stretch>
            <a:fillRect/>
          </a:stretch>
        </p:blipFill>
        <p:spPr bwMode="auto">
          <a:xfrm>
            <a:off x="2133600" y="2773363"/>
            <a:ext cx="4953000" cy="3017837"/>
          </a:xfrm>
          <a:prstGeom prst="rect">
            <a:avLst/>
          </a:prstGeom>
          <a:noFill/>
          <a:ln w="9525">
            <a:noFill/>
            <a:miter lim="800000"/>
            <a:headEnd/>
            <a:tailEnd/>
          </a:ln>
        </p:spPr>
      </p:pic>
      <p:sp>
        <p:nvSpPr>
          <p:cNvPr id="19" name="Oval 18"/>
          <p:cNvSpPr/>
          <p:nvPr/>
        </p:nvSpPr>
        <p:spPr>
          <a:xfrm>
            <a:off x="381000" y="32766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3"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3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3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a:t>
            </a:r>
            <a:endParaRPr lang="en-US" sz="33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8" name="Rectangle 17"/>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0" y="0"/>
            <a:ext cx="8229600" cy="990600"/>
          </a:xfrm>
          <a:prstGeom prst="rect">
            <a:avLst/>
          </a:prstGeom>
          <a:noFill/>
          <a:ln w="9525">
            <a:noFill/>
            <a:miter lim="800000"/>
            <a:headEnd/>
            <a:tailEnd/>
          </a:ln>
        </p:spPr>
        <p:txBody>
          <a:bodyPr anchor="ctr">
            <a:normAutofit/>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4"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pPr marL="0" indent="0" algn="ctr">
              <a:buNone/>
            </a:pPr>
            <a:r>
              <a:rPr lang="en-US" dirty="0" smtClean="0"/>
              <a:t>Does </a:t>
            </a:r>
            <a:r>
              <a:rPr lang="en-US" dirty="0"/>
              <a:t>anyone know the national drop dead date for </a:t>
            </a:r>
            <a:r>
              <a:rPr lang="en-US" dirty="0" smtClean="0"/>
              <a:t>Secure Messaging </a:t>
            </a:r>
            <a:r>
              <a:rPr lang="en-US" dirty="0"/>
              <a:t>in </a:t>
            </a:r>
            <a:r>
              <a:rPr lang="en-US" dirty="0" smtClean="0"/>
              <a:t>Primary Care? </a:t>
            </a:r>
            <a:br>
              <a:rPr lang="en-US" dirty="0" smtClean="0"/>
            </a:br>
            <a:r>
              <a:rPr lang="en-US" dirty="0"/>
              <a:t>	</a:t>
            </a:r>
            <a:endParaRPr lang="en-US" dirty="0" smtClean="0"/>
          </a:p>
          <a:p>
            <a:pPr marL="514350" indent="-514350" algn="ctr">
              <a:buAutoNum type="alphaUcPeriod"/>
            </a:pPr>
            <a:r>
              <a:rPr lang="en-US" b="1" dirty="0" smtClean="0"/>
              <a:t>3/31/2012</a:t>
            </a:r>
          </a:p>
          <a:p>
            <a:pPr marL="514350" indent="-514350" algn="ctr">
              <a:buAutoNum type="alphaUcPeriod"/>
            </a:pPr>
            <a:r>
              <a:rPr lang="en-US" b="1" dirty="0" smtClean="0"/>
              <a:t>10/31/2012</a:t>
            </a:r>
          </a:p>
          <a:p>
            <a:pPr marL="514350" indent="-514350" algn="ctr">
              <a:buAutoNum type="alphaUcPeriod"/>
            </a:pPr>
            <a:r>
              <a:rPr lang="en-US" b="1" dirty="0" smtClean="0"/>
              <a:t>12/31/2012</a:t>
            </a:r>
          </a:p>
          <a:p>
            <a:pPr marL="514350" indent="-514350" algn="ctr">
              <a:buAutoNum type="alphaUcPeriod"/>
            </a:pPr>
            <a:r>
              <a:rPr lang="en-US" b="1" dirty="0" smtClean="0"/>
              <a:t>3/31/2013</a:t>
            </a:r>
          </a:p>
          <a:p>
            <a:pPr marL="0" indent="0" algn="ctr">
              <a:buNone/>
            </a:pPr>
            <a:endParaRPr lang="en-US" dirty="0"/>
          </a:p>
          <a:p>
            <a:endParaRPr lang="en-US" dirty="0"/>
          </a:p>
        </p:txBody>
      </p:sp>
      <p:sp>
        <p:nvSpPr>
          <p:cNvPr id="9" name="Title 4"/>
          <p:cNvSpPr>
            <a:spLocks noGrp="1"/>
          </p:cNvSpPr>
          <p:nvPr>
            <p:ph type="title"/>
          </p:nvPr>
        </p:nvSpPr>
        <p:spPr>
          <a:xfrm>
            <a:off x="457200" y="274638"/>
            <a:ext cx="8229600" cy="1143000"/>
          </a:xfrm>
        </p:spPr>
        <p:txBody>
          <a:bodyPr>
            <a:normAutofit/>
          </a:bodyPr>
          <a:lstStyle/>
          <a:p>
            <a:pPr>
              <a:defRPr/>
            </a:pPr>
            <a:r>
              <a:rPr lang="en-US" sz="3600" b="1" dirty="0" smtClean="0">
                <a:solidFill>
                  <a:schemeClr val="tx1">
                    <a:lumMod val="85000"/>
                    <a:lumOff val="15000"/>
                  </a:schemeClr>
                </a:solidFill>
                <a:effectLst>
                  <a:outerShdw blurRad="38100" dist="38100" dir="2700000" algn="tl">
                    <a:srgbClr val="000000">
                      <a:alpha val="43137"/>
                    </a:srgbClr>
                  </a:outerShdw>
                </a:effectLst>
              </a:rPr>
              <a:t>Poll Question</a:t>
            </a:r>
            <a:endParaRPr lang="en-US" sz="3600" b="1"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834162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19201"/>
            <a:ext cx="9144000" cy="1752600"/>
          </a:xfrm>
        </p:spPr>
        <p:txBody>
          <a:bodyPr/>
          <a:lstStyle/>
          <a:p>
            <a:pPr algn="ctr">
              <a:buFont typeface="Arial" charset="0"/>
              <a:buNone/>
              <a:defRPr/>
            </a:pPr>
            <a:r>
              <a:rPr lang="en-US" sz="3600" dirty="0" smtClean="0"/>
              <a:t>Current Functionality</a:t>
            </a:r>
          </a:p>
        </p:txBody>
      </p:sp>
      <p:sp>
        <p:nvSpPr>
          <p:cNvPr id="6"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Setup</a:t>
            </a:r>
          </a:p>
        </p:txBody>
      </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4"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graphicFrame>
        <p:nvGraphicFramePr>
          <p:cNvPr id="7" name="Diagram 6"/>
          <p:cNvGraphicFramePr/>
          <p:nvPr>
            <p:extLst>
              <p:ext uri="{D42A27DB-BD31-4B8C-83A1-F6EECF244321}">
                <p14:modId xmlns="" xmlns:p14="http://schemas.microsoft.com/office/powerpoint/2010/main" val="230040075"/>
              </p:ext>
            </p:extLst>
          </p:nvPr>
        </p:nvGraphicFramePr>
        <p:xfrm>
          <a:off x="0" y="2260600"/>
          <a:ext cx="9144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7"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9"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77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rPr>
              <a:t>S</a:t>
            </a:r>
            <a:r>
              <a:rPr lang="en-US" sz="3600" u="sng" dirty="0" smtClean="0">
                <a:solidFill>
                  <a:schemeClr val="tx1">
                    <a:lumMod val="85000"/>
                    <a:lumOff val="15000"/>
                  </a:schemeClr>
                </a:solidFill>
                <a:effectLst>
                  <a:outerShdw blurRad="38100" dist="38100" dir="2700000" algn="tl">
                    <a:srgbClr val="000000">
                      <a:alpha val="43137"/>
                    </a:srgbClr>
                  </a:outerShdw>
                </a:effectLst>
              </a:rPr>
              <a:t>ecure </a:t>
            </a:r>
            <a:r>
              <a:rPr lang="en-US" sz="3600" b="1" u="sng" dirty="0" smtClean="0">
                <a:solidFill>
                  <a:schemeClr val="tx1">
                    <a:lumMod val="85000"/>
                    <a:lumOff val="15000"/>
                  </a:schemeClr>
                </a:solidFill>
                <a:effectLst>
                  <a:outerShdw blurRad="38100" dist="38100" dir="2700000" algn="tl">
                    <a:srgbClr val="000000">
                      <a:alpha val="43137"/>
                    </a:srgbClr>
                  </a:outerShdw>
                </a:effectLst>
              </a:rPr>
              <a:t>M</a:t>
            </a:r>
            <a:r>
              <a:rPr lang="en-US" sz="3600" u="sng" dirty="0" smtClean="0">
                <a:solidFill>
                  <a:schemeClr val="tx1">
                    <a:lumMod val="85000"/>
                    <a:lumOff val="15000"/>
                  </a:schemeClr>
                </a:solidFill>
                <a:effectLst>
                  <a:outerShdw blurRad="38100" dist="38100" dir="2700000" algn="tl">
                    <a:srgbClr val="000000">
                      <a:alpha val="43137"/>
                    </a:srgbClr>
                  </a:outerShdw>
                </a:effectLst>
              </a:rPr>
              <a:t>essaging</a:t>
            </a:r>
            <a:r>
              <a:rPr lang="en-US" sz="3600" dirty="0" smtClean="0">
                <a:solidFill>
                  <a:schemeClr val="tx1">
                    <a:lumMod val="85000"/>
                    <a:lumOff val="15000"/>
                  </a:schemeClr>
                </a:solidFill>
                <a:effectLst>
                  <a:outerShdw blurRad="38100" dist="38100" dir="2700000" algn="tl">
                    <a:srgbClr val="000000">
                      <a:alpha val="43137"/>
                    </a:srgbClr>
                  </a:outerShdw>
                </a:effectLst>
              </a:rPr>
              <a:t>: </a:t>
            </a:r>
            <a:r>
              <a:rPr lang="en-US" sz="3600" i="1" dirty="0" smtClean="0">
                <a:solidFill>
                  <a:schemeClr val="tx1">
                    <a:lumMod val="85000"/>
                    <a:lumOff val="15000"/>
                  </a:schemeClr>
                </a:solidFill>
                <a:effectLst>
                  <a:outerShdw blurRad="38100" dist="38100" dir="2700000" algn="tl">
                    <a:srgbClr val="000000">
                      <a:alpha val="43137"/>
                    </a:srgbClr>
                  </a:outerShdw>
                </a:effectLst>
              </a:rPr>
              <a:t>Ask A Pharmacist </a:t>
            </a:r>
            <a:r>
              <a:rPr lang="en-US" sz="3600" b="1" dirty="0" smtClean="0">
                <a:solidFill>
                  <a:schemeClr val="tx1">
                    <a:lumMod val="85000"/>
                    <a:lumOff val="15000"/>
                  </a:schemeClr>
                </a:solidFill>
                <a:effectLst>
                  <a:outerShdw blurRad="38100" dist="38100" dir="2700000" algn="tl">
                    <a:srgbClr val="000000">
                      <a:alpha val="43137"/>
                    </a:srgbClr>
                  </a:outerShdw>
                </a:effectLst>
              </a:rPr>
              <a:t>Rx view</a:t>
            </a:r>
            <a:endParaRPr lang="en-US" sz="3600" b="1" dirty="0">
              <a:solidFill>
                <a:schemeClr val="tx1">
                  <a:lumMod val="85000"/>
                  <a:lumOff val="1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a:stretch>
            <a:fillRect/>
          </a:stretch>
        </p:blipFill>
        <p:spPr bwMode="auto">
          <a:xfrm>
            <a:off x="533400" y="1524000"/>
            <a:ext cx="8159778" cy="4495800"/>
          </a:xfrm>
          <a:prstGeom prst="rect">
            <a:avLst/>
          </a:prstGeom>
          <a:noFill/>
          <a:ln w="9525">
            <a:noFill/>
            <a:miter lim="800000"/>
            <a:headEnd/>
            <a:tailEnd/>
          </a:ln>
        </p:spPr>
      </p:pic>
    </p:spTree>
    <p:extLst>
      <p:ext uri="{BB962C8B-B14F-4D97-AF65-F5344CB8AC3E}">
        <p14:creationId xmlns="" xmlns:p14="http://schemas.microsoft.com/office/powerpoint/2010/main" val="3515826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2" name="Title 4"/>
          <p:cNvSpPr txBox="1">
            <a:spLocks/>
          </p:cNvSpPr>
          <p:nvPr/>
        </p:nvSpPr>
        <p:spPr bwMode="auto">
          <a:xfrm>
            <a:off x="0" y="0"/>
            <a:ext cx="8229600" cy="990600"/>
          </a:xfrm>
          <a:prstGeom prst="rect">
            <a:avLst/>
          </a:prstGeom>
          <a:noFill/>
          <a:ln w="9525">
            <a:noFill/>
            <a:miter lim="800000"/>
            <a:headEnd/>
            <a:tailEnd/>
          </a:ln>
        </p:spPr>
        <p:txBody>
          <a:bodyPr anchor="ctr">
            <a:noAutofit/>
          </a:bodyPr>
          <a:lstStyle/>
          <a:p>
            <a:pPr eaLnBrk="0" hangingPunct="0">
              <a:defRPr/>
            </a:pPr>
            <a:endPar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2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2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200" b="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Pt View</a:t>
            </a:r>
            <a:endParaRPr lang="en-US" sz="32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2050" name="Picture 2"/>
          <p:cNvPicPr>
            <a:picLocks noChangeAspect="1" noChangeArrowheads="1"/>
          </p:cNvPicPr>
          <p:nvPr/>
        </p:nvPicPr>
        <p:blipFill>
          <a:blip r:embed="rId4" cstate="print"/>
          <a:srcRect/>
          <a:stretch>
            <a:fillRect/>
          </a:stretch>
        </p:blipFill>
        <p:spPr bwMode="auto">
          <a:xfrm>
            <a:off x="228600" y="1447800"/>
            <a:ext cx="8625279" cy="4343400"/>
          </a:xfrm>
          <a:prstGeom prst="rect">
            <a:avLst/>
          </a:prstGeom>
          <a:noFill/>
          <a:ln w="9525">
            <a:noFill/>
            <a:miter lim="800000"/>
            <a:headEnd/>
            <a:tailEnd/>
          </a:ln>
        </p:spPr>
      </p:pic>
    </p:spTree>
    <p:extLst>
      <p:ext uri="{BB962C8B-B14F-4D97-AF65-F5344CB8AC3E}">
        <p14:creationId xmlns="" xmlns:p14="http://schemas.microsoft.com/office/powerpoint/2010/main" val="170946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8"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1" name="Title 4"/>
          <p:cNvSpPr txBox="1">
            <a:spLocks/>
          </p:cNvSpPr>
          <p:nvPr/>
        </p:nvSpPr>
        <p:spPr bwMode="auto">
          <a:xfrm>
            <a:off x="0" y="0"/>
            <a:ext cx="8229600" cy="990600"/>
          </a:xfrm>
          <a:prstGeom prst="rect">
            <a:avLst/>
          </a:prstGeom>
          <a:noFill/>
          <a:ln w="9525">
            <a:noFill/>
            <a:miter lim="800000"/>
            <a:headEnd/>
            <a:tailEnd/>
          </a:ln>
        </p:spPr>
        <p:txBody>
          <a:bodyPr anchor="ctr">
            <a:noAutofit/>
          </a:bodyPr>
          <a:lstStyle/>
          <a:p>
            <a:pPr eaLnBrk="0" hangingPunct="0">
              <a:defRPr/>
            </a:pPr>
            <a:endParaRPr lang="en-US" sz="31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1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1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1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1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1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100" i="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Pharmacy Tech </a:t>
            </a:r>
            <a:r>
              <a:rPr lang="en-US" sz="3100" b="1" i="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Preferences</a:t>
            </a:r>
            <a:endParaRPr lang="en-US" sz="31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381000" y="1447800"/>
            <a:ext cx="8308673" cy="4724400"/>
          </a:xfrm>
          <a:prstGeom prst="rect">
            <a:avLst/>
          </a:prstGeom>
          <a:noFill/>
          <a:ln w="9525">
            <a:noFill/>
            <a:miter lim="800000"/>
            <a:headEnd/>
            <a:tailEnd/>
          </a:ln>
        </p:spPr>
      </p:pic>
      <p:sp>
        <p:nvSpPr>
          <p:cNvPr id="12" name="Oval 11"/>
          <p:cNvSpPr/>
          <p:nvPr/>
        </p:nvSpPr>
        <p:spPr>
          <a:xfrm>
            <a:off x="1295400" y="25146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1524000" y="37338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5715000" y="33528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8"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1"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i="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Pharmacist</a:t>
            </a:r>
            <a:r>
              <a:rPr lang="en-US" sz="3600" b="1" i="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Preferences</a:t>
            </a: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2050" name="Picture 2"/>
          <p:cNvPicPr>
            <a:picLocks noChangeAspect="1" noChangeArrowheads="1"/>
          </p:cNvPicPr>
          <p:nvPr/>
        </p:nvPicPr>
        <p:blipFill>
          <a:blip r:embed="rId4" cstate="print"/>
          <a:srcRect/>
          <a:stretch>
            <a:fillRect/>
          </a:stretch>
        </p:blipFill>
        <p:spPr bwMode="auto">
          <a:xfrm>
            <a:off x="381000" y="1371600"/>
            <a:ext cx="8382000" cy="4956700"/>
          </a:xfrm>
          <a:prstGeom prst="rect">
            <a:avLst/>
          </a:prstGeom>
          <a:noFill/>
          <a:ln w="9525">
            <a:noFill/>
            <a:miter lim="800000"/>
            <a:headEnd/>
            <a:tailEnd/>
          </a:ln>
        </p:spPr>
      </p:pic>
      <p:sp>
        <p:nvSpPr>
          <p:cNvPr id="14" name="Oval 13"/>
          <p:cNvSpPr/>
          <p:nvPr/>
        </p:nvSpPr>
        <p:spPr>
          <a:xfrm>
            <a:off x="1447800" y="3733800"/>
            <a:ext cx="1752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5410200" y="3276600"/>
            <a:ext cx="2514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1371600" y="25146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3" cstate="print"/>
          <a:srcRect/>
          <a:stretch>
            <a:fillRect/>
          </a:stretch>
        </p:blipFill>
        <p:spPr>
          <a:xfrm>
            <a:off x="304800" y="1371600"/>
            <a:ext cx="8531225" cy="4484688"/>
          </a:xfrm>
          <a:noFill/>
        </p:spPr>
      </p:pic>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6"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9" name="Oval 8"/>
          <p:cNvSpPr/>
          <p:nvPr/>
        </p:nvSpPr>
        <p:spPr>
          <a:xfrm>
            <a:off x="7010400" y="24384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2" name="Straight Arrow Connector 11"/>
          <p:cNvCxnSpPr>
            <a:stCxn id="9" idx="3"/>
            <a:endCxn id="13" idx="6"/>
          </p:cNvCxnSpPr>
          <p:nvPr/>
        </p:nvCxnSpPr>
        <p:spPr>
          <a:xfrm flipH="1">
            <a:off x="5867400" y="2763604"/>
            <a:ext cx="1343866" cy="6272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495800" y="32004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i="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Pharmacist </a:t>
            </a:r>
            <a:r>
              <a:rPr lang="en-US" sz="3600" b="1" i="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Inbox</a:t>
            </a: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0" name="Oval 9"/>
          <p:cNvSpPr/>
          <p:nvPr/>
        </p:nvSpPr>
        <p:spPr>
          <a:xfrm>
            <a:off x="152400" y="48006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 xmlns:p14="http://schemas.microsoft.com/office/powerpoint/2010/main" val="77826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Content Placeholder 6"/>
          <p:cNvSpPr>
            <a:spLocks noGrp="1"/>
          </p:cNvSpPr>
          <p:nvPr>
            <p:ph idx="1"/>
          </p:nvPr>
        </p:nvSpPr>
        <p:spPr>
          <a:xfrm>
            <a:off x="384048" y="2057400"/>
            <a:ext cx="8229600" cy="3840480"/>
          </a:xfrm>
        </p:spPr>
        <p:txBody>
          <a:bodyPr/>
          <a:lstStyle/>
          <a:p>
            <a:pPr>
              <a:buNone/>
            </a:pPr>
            <a:endParaRPr lang="en-US" dirty="0" smtClean="0"/>
          </a:p>
          <a:p>
            <a:pPr>
              <a:buNone/>
            </a:pPr>
            <a:r>
              <a:rPr lang="en-US" dirty="0" smtClean="0"/>
              <a:t>“A significant contribution to health reform by the pharmacy profession may be to increase </a:t>
            </a:r>
            <a:r>
              <a:rPr lang="en-US" b="1" dirty="0" smtClean="0"/>
              <a:t>access</a:t>
            </a:r>
            <a:r>
              <a:rPr lang="en-US" dirty="0" smtClean="0"/>
              <a:t> to patient care services,”</a:t>
            </a:r>
          </a:p>
          <a:p>
            <a:pPr algn="r">
              <a:buNone/>
            </a:pPr>
            <a:r>
              <a:rPr lang="en-US" i="1" dirty="0" smtClean="0"/>
              <a:t>-</a:t>
            </a:r>
            <a:r>
              <a:rPr lang="en-US" i="1" dirty="0" smtClean="0">
                <a:solidFill>
                  <a:schemeClr val="tx1">
                    <a:lumMod val="85000"/>
                    <a:lumOff val="15000"/>
                  </a:schemeClr>
                </a:solidFill>
              </a:rPr>
              <a:t> </a:t>
            </a:r>
            <a:r>
              <a:rPr lang="en-US" sz="2500" b="1" i="1" dirty="0" smtClean="0">
                <a:solidFill>
                  <a:schemeClr val="tx1">
                    <a:lumMod val="85000"/>
                    <a:lumOff val="15000"/>
                  </a:schemeClr>
                </a:solidFill>
              </a:rPr>
              <a:t>2011 USPHS Report to USSG</a:t>
            </a:r>
            <a:endParaRPr lang="en-US" sz="2500" b="1" i="1" dirty="0" smtClean="0"/>
          </a:p>
          <a:p>
            <a:pPr>
              <a:buNone/>
            </a:pPr>
            <a:endParaRPr lang="en-US" dirty="0" smtClean="0"/>
          </a:p>
        </p:txBody>
      </p:sp>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Access</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to Care</a:t>
            </a:r>
            <a:endParaRPr lang="en-US" sz="3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7"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Setup</a:t>
            </a:r>
          </a:p>
        </p:txBody>
      </p:sp>
      <p:graphicFrame>
        <p:nvGraphicFramePr>
          <p:cNvPr id="19" name="Diagram 18"/>
          <p:cNvGraphicFramePr/>
          <p:nvPr>
            <p:extLst>
              <p:ext uri="{D42A27DB-BD31-4B8C-83A1-F6EECF244321}">
                <p14:modId xmlns="" xmlns:p14="http://schemas.microsoft.com/office/powerpoint/2010/main" val="3370131776"/>
              </p:ext>
            </p:extLst>
          </p:nvPr>
        </p:nvGraphicFramePr>
        <p:xfrm>
          <a:off x="762000" y="1371600"/>
          <a:ext cx="7620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Picture 6"/>
          <p:cNvPicPr>
            <a:picLocks noChangeAspect="1" noChangeArrowheads="1"/>
          </p:cNvPicPr>
          <p:nvPr/>
        </p:nvPicPr>
        <p:blipFill>
          <a:blip r:embed="rId9" cstate="print"/>
          <a:srcRect/>
          <a:stretch>
            <a:fillRect/>
          </a:stretch>
        </p:blipFill>
        <p:spPr bwMode="auto">
          <a:xfrm>
            <a:off x="3657600" y="1524000"/>
            <a:ext cx="1828800" cy="1904999"/>
          </a:xfrm>
          <a:prstGeom prst="rect">
            <a:avLst/>
          </a:prstGeom>
          <a:noFill/>
          <a:ln w="9525">
            <a:solidFill>
              <a:schemeClr val="tx1"/>
            </a:solidFill>
            <a:miter lim="800000"/>
            <a:headEnd/>
            <a:tailEnd/>
          </a:ln>
          <a:effectLst/>
        </p:spPr>
      </p:pic>
      <p:sp>
        <p:nvSpPr>
          <p:cNvPr id="20" name="TextBox 19"/>
          <p:cNvSpPr txBox="1"/>
          <p:nvPr/>
        </p:nvSpPr>
        <p:spPr>
          <a:xfrm>
            <a:off x="3505200" y="5638800"/>
            <a:ext cx="2168094" cy="369332"/>
          </a:xfrm>
          <a:prstGeom prst="rect">
            <a:avLst/>
          </a:prstGeom>
          <a:noFill/>
        </p:spPr>
        <p:txBody>
          <a:bodyPr wrap="none" rtlCol="0">
            <a:spAutoFit/>
          </a:bodyPr>
          <a:lstStyle/>
          <a:p>
            <a:r>
              <a:rPr lang="en-US" b="1" dirty="0" smtClean="0"/>
              <a:t>COMMUNICATION</a:t>
            </a:r>
            <a:endParaRPr lang="en-US" b="1" dirty="0"/>
          </a:p>
        </p:txBody>
      </p:sp>
      <p:pic>
        <p:nvPicPr>
          <p:cNvPr id="40964" name="Picture 4" descr="http://ts2.mm.bing.net/images/thumbnail.aspx?q=1606842199841&amp;id=a7c55cea9aee6f7f18eabaa97aedae59&amp;url=http%3a%2f%2fandtalkingaboutwhat.com%2fmain%2fwp-content%2fuploads%2f2008%2f11%2fdoctor-symbol.gif"/>
          <p:cNvPicPr>
            <a:picLocks noChangeAspect="1" noChangeArrowheads="1"/>
          </p:cNvPicPr>
          <p:nvPr/>
        </p:nvPicPr>
        <p:blipFill>
          <a:blip r:embed="rId10" cstate="print"/>
          <a:srcRect/>
          <a:stretch>
            <a:fillRect/>
          </a:stretch>
        </p:blipFill>
        <p:spPr bwMode="auto">
          <a:xfrm>
            <a:off x="6248400" y="1524000"/>
            <a:ext cx="1752600" cy="1905000"/>
          </a:xfrm>
          <a:prstGeom prst="rect">
            <a:avLst/>
          </a:prstGeom>
          <a:noFill/>
          <a:ln>
            <a:solidFill>
              <a:schemeClr val="tx1"/>
            </a:solidFill>
          </a:ln>
        </p:spPr>
      </p:pic>
      <p:pic>
        <p:nvPicPr>
          <p:cNvPr id="1026" name="Picture 2" descr="http://www.medindia.net/afp/images/US-military-suicides-72057.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914400" y="1524001"/>
            <a:ext cx="2194761" cy="212557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0" y="0"/>
            <a:ext cx="8229600" cy="990600"/>
          </a:xfrm>
          <a:prstGeom prst="rect">
            <a:avLst/>
          </a:prstGeom>
          <a:noFill/>
          <a:ln w="9525">
            <a:noFill/>
            <a:miter lim="800000"/>
            <a:headEnd/>
            <a:tailEnd/>
          </a:ln>
        </p:spPr>
        <p:txBody>
          <a:bodyPr anchor="ctr">
            <a:normAutofit/>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4"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pPr marL="0" indent="0">
              <a:buNone/>
            </a:pPr>
            <a:r>
              <a:rPr lang="en-US" dirty="0" smtClean="0"/>
              <a:t>Does </a:t>
            </a:r>
            <a:r>
              <a:rPr lang="en-US" dirty="0"/>
              <a:t>anyone know the national drop dead date for </a:t>
            </a:r>
            <a:r>
              <a:rPr lang="en-US" dirty="0" smtClean="0"/>
              <a:t>Secure Messaging </a:t>
            </a:r>
            <a:r>
              <a:rPr lang="en-US" dirty="0"/>
              <a:t>in </a:t>
            </a:r>
            <a:r>
              <a:rPr lang="en-US" dirty="0" smtClean="0"/>
              <a:t>Primary Care? </a:t>
            </a:r>
            <a:r>
              <a:rPr lang="en-US" dirty="0"/>
              <a:t>	</a:t>
            </a:r>
            <a:endParaRPr lang="en-US" dirty="0" smtClean="0"/>
          </a:p>
          <a:p>
            <a:pPr marL="514350" indent="-514350" algn="ctr">
              <a:buAutoNum type="alphaUcPeriod"/>
            </a:pPr>
            <a:endParaRPr lang="en-US" b="1" dirty="0" smtClean="0"/>
          </a:p>
          <a:p>
            <a:pPr marL="514350" indent="-514350" algn="ctr">
              <a:buAutoNum type="alphaUcPeriod"/>
            </a:pPr>
            <a:r>
              <a:rPr lang="en-US" b="1" dirty="0" smtClean="0">
                <a:solidFill>
                  <a:srgbClr val="00B050"/>
                </a:solidFill>
              </a:rPr>
              <a:t>3/31/2012</a:t>
            </a:r>
          </a:p>
          <a:p>
            <a:pPr marL="0" indent="0" algn="ctr">
              <a:buNone/>
            </a:pPr>
            <a:endParaRPr lang="en-US" dirty="0"/>
          </a:p>
          <a:p>
            <a:endParaRPr lang="en-US" dirty="0"/>
          </a:p>
        </p:txBody>
      </p:sp>
      <p:sp>
        <p:nvSpPr>
          <p:cNvPr id="9" name="Title 4"/>
          <p:cNvSpPr>
            <a:spLocks noGrp="1"/>
          </p:cNvSpPr>
          <p:nvPr>
            <p:ph type="title"/>
          </p:nvPr>
        </p:nvSpPr>
        <p:spPr>
          <a:xfrm>
            <a:off x="457200" y="274638"/>
            <a:ext cx="8229600" cy="1143000"/>
          </a:xfrm>
        </p:spPr>
        <p:txBody>
          <a:bodyPr>
            <a:normAutofit/>
          </a:bodyPr>
          <a:lstStyle/>
          <a:p>
            <a:pPr>
              <a:defRPr/>
            </a:pPr>
            <a:r>
              <a:rPr lang="en-US" sz="3600" b="1" dirty="0" smtClean="0">
                <a:solidFill>
                  <a:schemeClr val="tx1">
                    <a:lumMod val="85000"/>
                    <a:lumOff val="15000"/>
                  </a:schemeClr>
                </a:solidFill>
                <a:effectLst>
                  <a:outerShdw blurRad="38100" dist="38100" dir="2700000" algn="tl">
                    <a:srgbClr val="000000">
                      <a:alpha val="43137"/>
                    </a:srgbClr>
                  </a:outerShdw>
                </a:effectLst>
              </a:rPr>
              <a:t>Poll Answer</a:t>
            </a:r>
            <a:endParaRPr lang="en-US" sz="3600" b="1"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971824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2" name="Title 4"/>
          <p:cNvSpPr txBox="1">
            <a:spLocks/>
          </p:cNvSpPr>
          <p:nvPr/>
        </p:nvSpPr>
        <p:spPr bwMode="auto">
          <a:xfrm>
            <a:off x="0" y="0"/>
            <a:ext cx="8229600" cy="990600"/>
          </a:xfrm>
          <a:prstGeom prst="rect">
            <a:avLst/>
          </a:prstGeom>
          <a:noFill/>
          <a:ln w="9525">
            <a:noFill/>
            <a:miter lim="800000"/>
            <a:headEnd/>
            <a:tailEnd/>
          </a:ln>
        </p:spPr>
        <p:txBody>
          <a:bodyPr anchor="ctr">
            <a:noAutofit/>
          </a:bodyPr>
          <a:lstStyle/>
          <a:p>
            <a:pPr eaLnBrk="0" hangingPunct="0">
              <a:defRPr/>
            </a:pPr>
            <a:endPar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2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2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200" b="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Thread</a:t>
            </a:r>
            <a:endParaRPr lang="en-US" sz="32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52400" y="1572523"/>
            <a:ext cx="8842022" cy="4504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US-DeptOfVeteransAffairs-Seal.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2" name="Title 4"/>
          <p:cNvSpPr txBox="1">
            <a:spLocks/>
          </p:cNvSpPr>
          <p:nvPr/>
        </p:nvSpPr>
        <p:spPr bwMode="auto">
          <a:xfrm>
            <a:off x="0" y="0"/>
            <a:ext cx="8229600" cy="990600"/>
          </a:xfrm>
          <a:prstGeom prst="rect">
            <a:avLst/>
          </a:prstGeom>
          <a:noFill/>
          <a:ln w="9525">
            <a:noFill/>
            <a:miter lim="800000"/>
            <a:headEnd/>
            <a:tailEnd/>
          </a:ln>
        </p:spPr>
        <p:txBody>
          <a:bodyPr anchor="ctr">
            <a:noAutofit/>
          </a:bodyPr>
          <a:lstStyle/>
          <a:p>
            <a:pPr eaLnBrk="0" hangingPunct="0">
              <a:defRPr/>
            </a:pPr>
            <a:endPar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2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2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200" b="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Thread</a:t>
            </a:r>
            <a:endParaRPr lang="en-US" sz="32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25953" name="Rectangle 1"/>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52399" y="1447800"/>
            <a:ext cx="8828405" cy="409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US-DeptOfVeteransAffairs-Seal.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2" name="Title 4"/>
          <p:cNvSpPr txBox="1">
            <a:spLocks/>
          </p:cNvSpPr>
          <p:nvPr/>
        </p:nvSpPr>
        <p:spPr bwMode="auto">
          <a:xfrm>
            <a:off x="0" y="0"/>
            <a:ext cx="8229600" cy="990600"/>
          </a:xfrm>
          <a:prstGeom prst="rect">
            <a:avLst/>
          </a:prstGeom>
          <a:noFill/>
          <a:ln w="9525">
            <a:noFill/>
            <a:miter lim="800000"/>
            <a:headEnd/>
            <a:tailEnd/>
          </a:ln>
        </p:spPr>
        <p:txBody>
          <a:bodyPr anchor="ctr">
            <a:noAutofit/>
          </a:bodyPr>
          <a:lstStyle/>
          <a:p>
            <a:pPr eaLnBrk="0" hangingPunct="0">
              <a:defRPr/>
            </a:pPr>
            <a:endPar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2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2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200" b="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Thread</a:t>
            </a:r>
            <a:endParaRPr lang="en-US" sz="32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25953" name="Rectangle 1"/>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52400" y="1366494"/>
            <a:ext cx="8839200" cy="488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2" name="Title 4"/>
          <p:cNvSpPr txBox="1">
            <a:spLocks/>
          </p:cNvSpPr>
          <p:nvPr/>
        </p:nvSpPr>
        <p:spPr bwMode="auto">
          <a:xfrm>
            <a:off x="0" y="0"/>
            <a:ext cx="8229600" cy="990600"/>
          </a:xfrm>
          <a:prstGeom prst="rect">
            <a:avLst/>
          </a:prstGeom>
          <a:noFill/>
          <a:ln w="9525">
            <a:noFill/>
            <a:miter lim="800000"/>
            <a:headEnd/>
            <a:tailEnd/>
          </a:ln>
        </p:spPr>
        <p:txBody>
          <a:bodyPr anchor="ctr">
            <a:noAutofit/>
          </a:bodyPr>
          <a:lstStyle/>
          <a:p>
            <a:pPr eaLnBrk="0" hangingPunct="0">
              <a:defRPr/>
            </a:pPr>
            <a:endPar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2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2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200" b="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Thread</a:t>
            </a:r>
            <a:endParaRPr lang="en-US" sz="32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25953" name="Rectangle 1"/>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pic>
        <p:nvPicPr>
          <p:cNvPr id="4098" name="Picture 2"/>
          <p:cNvPicPr>
            <a:picLocks noChangeAspect="1" noChangeArrowheads="1"/>
          </p:cNvPicPr>
          <p:nvPr/>
        </p:nvPicPr>
        <p:blipFill>
          <a:blip r:embed="rId4" cstate="print"/>
          <a:srcRect/>
          <a:stretch>
            <a:fillRect/>
          </a:stretch>
        </p:blipFill>
        <p:spPr bwMode="auto">
          <a:xfrm>
            <a:off x="152400" y="1905000"/>
            <a:ext cx="8839200" cy="4359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12" name="Title 4"/>
          <p:cNvSpPr txBox="1">
            <a:spLocks/>
          </p:cNvSpPr>
          <p:nvPr/>
        </p:nvSpPr>
        <p:spPr bwMode="auto">
          <a:xfrm>
            <a:off x="0" y="0"/>
            <a:ext cx="8229600" cy="990600"/>
          </a:xfrm>
          <a:prstGeom prst="rect">
            <a:avLst/>
          </a:prstGeom>
          <a:noFill/>
          <a:ln w="9525">
            <a:noFill/>
            <a:miter lim="800000"/>
            <a:headEnd/>
            <a:tailEnd/>
          </a:ln>
        </p:spPr>
        <p:txBody>
          <a:bodyPr anchor="ctr">
            <a:noAutofit/>
          </a:bodyPr>
          <a:lstStyle/>
          <a:p>
            <a:pPr eaLnBrk="0" hangingPunct="0">
              <a:defRPr/>
            </a:pPr>
            <a:endPar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ecure </a:t>
            </a:r>
            <a:r>
              <a:rPr lang="en-US" sz="32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a:t>
            </a:r>
            <a:r>
              <a:rPr lang="en-US" sz="32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essaging</a:t>
            </a:r>
            <a:r>
              <a:rPr lang="en-US" sz="32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200" i="1"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200" b="1"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Thread</a:t>
            </a:r>
            <a:endParaRPr lang="en-US" sz="32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25953" name="Rectangle 1"/>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pic>
        <p:nvPicPr>
          <p:cNvPr id="5122" name="Picture 2"/>
          <p:cNvPicPr>
            <a:picLocks noChangeAspect="1" noChangeArrowheads="1"/>
          </p:cNvPicPr>
          <p:nvPr/>
        </p:nvPicPr>
        <p:blipFill>
          <a:blip r:embed="rId4" cstate="print"/>
          <a:srcRect/>
          <a:stretch>
            <a:fillRect/>
          </a:stretch>
        </p:blipFill>
        <p:spPr bwMode="auto">
          <a:xfrm>
            <a:off x="152400" y="1828800"/>
            <a:ext cx="8839200" cy="4154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60000"/>
                  <a:lumOff val="40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b="1" dirty="0">
                <a:solidFill>
                  <a:schemeClr val="accent1">
                    <a:lumMod val="60000"/>
                    <a:lumOff val="40000"/>
                  </a:schemeClr>
                </a:solidFill>
                <a:latin typeface="Arial" charset="0"/>
              </a:rPr>
              <a:t>VA</a:t>
            </a:r>
            <a:r>
              <a:rPr lang="en-US" sz="900" dirty="0">
                <a:solidFill>
                  <a:schemeClr val="accent1">
                    <a:lumMod val="60000"/>
                    <a:lumOff val="40000"/>
                  </a:schemeClr>
                </a:solidFill>
                <a:latin typeface="Arial" charset="0"/>
              </a:rPr>
              <a:t>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Trusted</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Resources</a:t>
            </a:r>
            <a:endParaRPr lang="en-US" sz="33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304800" y="35052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60000"/>
                  <a:lumOff val="40000"/>
                </a:schemeClr>
              </a:solidFill>
            </a:endParaRPr>
          </a:p>
        </p:txBody>
      </p:sp>
      <p:pic>
        <p:nvPicPr>
          <p:cNvPr id="26642" name="Picture 15"/>
          <p:cNvPicPr>
            <a:picLocks noChangeAspect="1" noChangeArrowheads="1"/>
          </p:cNvPicPr>
          <p:nvPr/>
        </p:nvPicPr>
        <p:blipFill>
          <a:blip r:embed="rId5" cstate="print"/>
          <a:srcRect/>
          <a:stretch>
            <a:fillRect/>
          </a:stretch>
        </p:blipFill>
        <p:spPr bwMode="auto">
          <a:xfrm>
            <a:off x="2133600" y="2971800"/>
            <a:ext cx="4876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60000"/>
                  <a:lumOff val="40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solidFill>
        </p:spPr>
        <p:txBody>
          <a:bodyPr>
            <a:spAutoFit/>
          </a:bodyPr>
          <a:lstStyle/>
          <a:p>
            <a:pPr>
              <a:defRPr/>
            </a:pPr>
            <a:r>
              <a:rPr lang="en-US" sz="900" b="1" i="1" dirty="0">
                <a:solidFill>
                  <a:schemeClr val="accent1">
                    <a:lumMod val="75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b="1" dirty="0">
                <a:solidFill>
                  <a:schemeClr val="accent1">
                    <a:lumMod val="60000"/>
                    <a:lumOff val="40000"/>
                  </a:schemeClr>
                </a:solidFill>
                <a:latin typeface="Arial" charset="0"/>
              </a:rPr>
              <a:t>VA</a:t>
            </a:r>
            <a:r>
              <a:rPr lang="en-US" sz="900" dirty="0">
                <a:solidFill>
                  <a:schemeClr val="accent1">
                    <a:lumMod val="60000"/>
                    <a:lumOff val="40000"/>
                  </a:schemeClr>
                </a:solidFill>
                <a:latin typeface="Arial" charset="0"/>
              </a:rPr>
              <a:t>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Medications</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300" i="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Play It Safe!</a:t>
            </a:r>
            <a:endParaRPr lang="en-US" sz="33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381000" y="37338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7666" name="Picture 3"/>
          <p:cNvPicPr>
            <a:picLocks noChangeAspect="1" noChangeArrowheads="1"/>
          </p:cNvPicPr>
          <p:nvPr/>
        </p:nvPicPr>
        <p:blipFill>
          <a:blip r:embed="rId5" cstate="print"/>
          <a:srcRect/>
          <a:stretch>
            <a:fillRect/>
          </a:stretch>
        </p:blipFill>
        <p:spPr bwMode="auto">
          <a:xfrm>
            <a:off x="2133600" y="2819400"/>
            <a:ext cx="501491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60000"/>
                  <a:lumOff val="40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VA </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Pharmacy</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a:off x="228600" y="39624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8690" name="Picture 18"/>
          <p:cNvPicPr>
            <a:picLocks noChangeAspect="1" noChangeArrowheads="1"/>
          </p:cNvPicPr>
          <p:nvPr/>
        </p:nvPicPr>
        <p:blipFill>
          <a:blip r:embed="rId5" cstate="print"/>
          <a:srcRect/>
          <a:stretch>
            <a:fillRect/>
          </a:stretch>
        </p:blipFill>
        <p:spPr bwMode="auto">
          <a:xfrm>
            <a:off x="2133600" y="2895600"/>
            <a:ext cx="4876800" cy="3043238"/>
          </a:xfrm>
          <a:prstGeom prst="rect">
            <a:avLst/>
          </a:prstGeom>
          <a:noFill/>
          <a:ln w="9525">
            <a:noFill/>
            <a:miter lim="800000"/>
            <a:headEnd/>
            <a:tailEnd/>
          </a:ln>
        </p:spPr>
      </p:pic>
      <p:pic>
        <p:nvPicPr>
          <p:cNvPr id="28691" name="Picture 18" descr="C:\DOCUME~1\VHDE17~1\LOCALS~1\Temp\msohtmlclip1\01\clip_image001.png"/>
          <p:cNvPicPr>
            <a:picLocks noChangeAspect="1" noChangeArrowheads="1"/>
          </p:cNvPicPr>
          <p:nvPr/>
        </p:nvPicPr>
        <p:blipFill>
          <a:blip r:embed="rId6" cstate="print"/>
          <a:srcRect/>
          <a:stretch>
            <a:fillRect/>
          </a:stretch>
        </p:blipFill>
        <p:spPr bwMode="auto">
          <a:xfrm>
            <a:off x="2895600" y="6019800"/>
            <a:ext cx="2876550" cy="23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Content Placeholder 6"/>
          <p:cNvSpPr>
            <a:spLocks noGrp="1"/>
          </p:cNvSpPr>
          <p:nvPr>
            <p:ph idx="1"/>
          </p:nvPr>
        </p:nvSpPr>
        <p:spPr>
          <a:xfrm>
            <a:off x="384048" y="2057400"/>
            <a:ext cx="8229600" cy="3840480"/>
          </a:xfrm>
        </p:spPr>
        <p:txBody>
          <a:bodyPr/>
          <a:lstStyle/>
          <a:p>
            <a:pPr algn="ctr">
              <a:buNone/>
            </a:pPr>
            <a:endParaRPr lang="en-US" dirty="0" smtClean="0"/>
          </a:p>
          <a:p>
            <a:pPr>
              <a:buNone/>
            </a:pPr>
            <a:r>
              <a:rPr lang="en-US" dirty="0" smtClean="0"/>
              <a:t>“Pharmacists may be in the best position of any health professional to effectively meet the demands and address the changing needs of the health care system.”</a:t>
            </a:r>
          </a:p>
          <a:p>
            <a:pPr algn="r">
              <a:buNone/>
            </a:pPr>
            <a:r>
              <a:rPr lang="en-US" sz="2500" i="1" dirty="0" smtClean="0"/>
              <a:t>-</a:t>
            </a:r>
            <a:r>
              <a:rPr lang="en-US" sz="2500" i="1" dirty="0" smtClean="0">
                <a:solidFill>
                  <a:schemeClr val="tx1">
                    <a:lumMod val="85000"/>
                    <a:lumOff val="15000"/>
                  </a:schemeClr>
                </a:solidFill>
              </a:rPr>
              <a:t> </a:t>
            </a:r>
            <a:r>
              <a:rPr lang="en-US" sz="2500" b="1" i="1" dirty="0" smtClean="0">
                <a:solidFill>
                  <a:schemeClr val="tx1">
                    <a:lumMod val="85000"/>
                    <a:lumOff val="15000"/>
                  </a:schemeClr>
                </a:solidFill>
              </a:rPr>
              <a:t>2011 USPHS Report to USSG</a:t>
            </a:r>
            <a:endParaRPr lang="en-US" sz="2500" b="1" i="1" dirty="0" smtClean="0"/>
          </a:p>
          <a:p>
            <a:pPr algn="ctr">
              <a:buNone/>
            </a:pPr>
            <a:endParaRPr lang="en-US" dirty="0" smtClean="0"/>
          </a:p>
          <a:p>
            <a:pPr algn="ctr">
              <a:buNone/>
            </a:pPr>
            <a:r>
              <a:rPr lang="en-US" dirty="0" smtClean="0"/>
              <a:t> </a:t>
            </a:r>
          </a:p>
          <a:p>
            <a:pPr algn="ctr">
              <a:buNone/>
            </a:pPr>
            <a:endParaRPr lang="en-US" dirty="0" smtClean="0"/>
          </a:p>
        </p:txBody>
      </p:sp>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Access</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to Care</a:t>
            </a:r>
            <a:endParaRPr lang="en-US" sz="3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60000"/>
                  <a:lumOff val="40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9" name="Rectangle 28"/>
          <p:cNvSpPr/>
          <p:nvPr/>
        </p:nvSpPr>
        <p:spPr>
          <a:xfrm>
            <a:off x="6477000" y="3810000"/>
            <a:ext cx="533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133600" y="5715000"/>
            <a:ext cx="487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20"/>
          <p:cNvSpPr txBox="1"/>
          <p:nvPr/>
        </p:nvSpPr>
        <p:spPr>
          <a:xfrm>
            <a:off x="457200" y="4267200"/>
            <a:ext cx="1524000" cy="230188"/>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Medications</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and Health</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9713" name="Picture 18"/>
          <p:cNvPicPr>
            <a:picLocks noChangeAspect="1" noChangeArrowheads="1"/>
          </p:cNvPicPr>
          <p:nvPr/>
        </p:nvPicPr>
        <p:blipFill>
          <a:blip r:embed="rId5" cstate="print"/>
          <a:srcRect/>
          <a:stretch>
            <a:fillRect/>
          </a:stretch>
        </p:blipFill>
        <p:spPr bwMode="auto">
          <a:xfrm>
            <a:off x="2133600" y="2895600"/>
            <a:ext cx="4878388" cy="3200400"/>
          </a:xfrm>
          <a:prstGeom prst="rect">
            <a:avLst/>
          </a:prstGeom>
          <a:noFill/>
          <a:ln w="9525">
            <a:noFill/>
            <a:miter lim="800000"/>
            <a:headEnd/>
            <a:tailEnd/>
          </a:ln>
        </p:spPr>
      </p:pic>
      <p:sp>
        <p:nvSpPr>
          <p:cNvPr id="28" name="Oval 27"/>
          <p:cNvSpPr/>
          <p:nvPr/>
        </p:nvSpPr>
        <p:spPr>
          <a:xfrm>
            <a:off x="457200" y="4191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p:cNvSpPr/>
          <p:nvPr/>
        </p:nvSpPr>
        <p:spPr>
          <a:xfrm>
            <a:off x="2286000" y="35052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3" cstate="print"/>
          <a:srcRect/>
          <a:stretch>
            <a:fillRect/>
          </a:stretch>
        </p:blipFill>
        <p:spPr>
          <a:xfrm>
            <a:off x="304800" y="1219200"/>
            <a:ext cx="8526463" cy="5292725"/>
          </a:xfrm>
          <a:noFill/>
        </p:spPr>
      </p:pic>
      <p:sp>
        <p:nvSpPr>
          <p:cNvPr id="13" name="Rectangle 12"/>
          <p:cNvSpPr/>
          <p:nvPr/>
        </p:nvSpPr>
        <p:spPr>
          <a:xfrm>
            <a:off x="381000" y="2819400"/>
            <a:ext cx="1676400" cy="36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457200" y="2971800"/>
            <a:ext cx="1524000" cy="508000"/>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Frequently Asked Questions</a:t>
            </a:r>
          </a:p>
          <a:p>
            <a:pPr>
              <a:defRPr/>
            </a:pPr>
            <a:endParaRPr lang="en-US" sz="900" dirty="0">
              <a:solidFill>
                <a:schemeClr val="accent1">
                  <a:lumMod val="60000"/>
                  <a:lumOff val="40000"/>
                </a:schemeClr>
              </a:solidFill>
              <a:latin typeface="Arial" charset="0"/>
            </a:endParaRPr>
          </a:p>
        </p:txBody>
      </p:sp>
      <p:sp>
        <p:nvSpPr>
          <p:cNvPr id="14" name="TextBox 13"/>
          <p:cNvSpPr txBox="1"/>
          <p:nvPr/>
        </p:nvSpPr>
        <p:spPr>
          <a:xfrm>
            <a:off x="457200" y="3352800"/>
            <a:ext cx="1524000" cy="230188"/>
          </a:xfrm>
          <a:prstGeom prst="rect">
            <a:avLst/>
          </a:prstGeom>
          <a:solidFill>
            <a:schemeClr val="bg1">
              <a:lumMod val="95000"/>
            </a:schemeClr>
          </a:solidFill>
          <a:ln>
            <a:noFill/>
          </a:ln>
        </p:spPr>
        <p:txBody>
          <a:bodyPr>
            <a:spAutoFit/>
          </a:bodyPr>
          <a:lstStyle/>
          <a:p>
            <a:pPr>
              <a:defRPr/>
            </a:pPr>
            <a:r>
              <a:rPr lang="en-US" sz="900" dirty="0">
                <a:solidFill>
                  <a:schemeClr val="accent1">
                    <a:lumMod val="60000"/>
                    <a:lumOff val="40000"/>
                  </a:schemeClr>
                </a:solidFill>
                <a:latin typeface="Arial" charset="0"/>
              </a:rPr>
              <a:t>Send A Secure Message</a:t>
            </a:r>
          </a:p>
        </p:txBody>
      </p:sp>
      <p:sp>
        <p:nvSpPr>
          <p:cNvPr id="15" name="TextBox 14"/>
          <p:cNvSpPr txBox="1"/>
          <p:nvPr/>
        </p:nvSpPr>
        <p:spPr>
          <a:xfrm>
            <a:off x="457200" y="35814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Trusted Resources</a:t>
            </a:r>
          </a:p>
        </p:txBody>
      </p:sp>
      <p:sp>
        <p:nvSpPr>
          <p:cNvPr id="16" name="TextBox 15"/>
          <p:cNvSpPr txBox="1"/>
          <p:nvPr/>
        </p:nvSpPr>
        <p:spPr>
          <a:xfrm>
            <a:off x="457200" y="3810000"/>
            <a:ext cx="1524000" cy="230188"/>
          </a:xfrm>
          <a:prstGeom prst="rect">
            <a:avLst/>
          </a:prstGeom>
          <a:solidFill>
            <a:schemeClr val="bg1">
              <a:lumMod val="95000"/>
            </a:schemeClr>
          </a:solidFill>
        </p:spPr>
        <p:txBody>
          <a:bodyPr>
            <a:spAutoFit/>
          </a:bodyPr>
          <a:lstStyle/>
          <a:p>
            <a:pPr>
              <a:defRPr/>
            </a:pPr>
            <a:r>
              <a:rPr lang="en-US" sz="900" i="1" dirty="0">
                <a:solidFill>
                  <a:schemeClr val="accent1">
                    <a:lumMod val="60000"/>
                    <a:lumOff val="40000"/>
                  </a:schemeClr>
                </a:solidFill>
                <a:latin typeface="Arial" charset="0"/>
              </a:rPr>
              <a:t>Medications: Play It Safe</a:t>
            </a:r>
          </a:p>
        </p:txBody>
      </p:sp>
      <p:sp>
        <p:nvSpPr>
          <p:cNvPr id="17" name="TextBox 16"/>
          <p:cNvSpPr txBox="1"/>
          <p:nvPr/>
        </p:nvSpPr>
        <p:spPr>
          <a:xfrm>
            <a:off x="457200" y="4038600"/>
            <a:ext cx="1524000" cy="230188"/>
          </a:xfrm>
          <a:prstGeom prst="rect">
            <a:avLst/>
          </a:prstGeom>
          <a:solidFill>
            <a:schemeClr val="bg1">
              <a:lumMod val="95000"/>
            </a:schemeClr>
          </a:solidFill>
        </p:spPr>
        <p:txBody>
          <a:bodyPr>
            <a:spAutoFit/>
          </a:bodyPr>
          <a:lstStyle/>
          <a:p>
            <a:pPr>
              <a:defRPr/>
            </a:pPr>
            <a:r>
              <a:rPr lang="en-US" sz="900" dirty="0">
                <a:solidFill>
                  <a:schemeClr val="accent1">
                    <a:lumMod val="60000"/>
                    <a:lumOff val="40000"/>
                  </a:schemeClr>
                </a:solidFill>
                <a:latin typeface="Arial" charset="0"/>
              </a:rPr>
              <a:t>VA Pharmacy</a:t>
            </a:r>
          </a:p>
        </p:txBody>
      </p:sp>
      <p:sp>
        <p:nvSpPr>
          <p:cNvPr id="21" name="TextBox 20"/>
          <p:cNvSpPr txBox="1"/>
          <p:nvPr/>
        </p:nvSpPr>
        <p:spPr>
          <a:xfrm>
            <a:off x="457200" y="4267200"/>
            <a:ext cx="1524000" cy="230188"/>
          </a:xfrm>
          <a:prstGeom prst="rect">
            <a:avLst/>
          </a:prstGeom>
          <a:solidFill>
            <a:schemeClr val="bg1"/>
          </a:solidFill>
        </p:spPr>
        <p:txBody>
          <a:bodyPr>
            <a:spAutoFit/>
          </a:bodyPr>
          <a:lstStyle/>
          <a:p>
            <a:pPr>
              <a:defRPr/>
            </a:pPr>
            <a:r>
              <a:rPr lang="en-US" sz="900" b="1" dirty="0">
                <a:solidFill>
                  <a:schemeClr val="accent1">
                    <a:lumMod val="75000"/>
                  </a:schemeClr>
                </a:solidFill>
                <a:latin typeface="Arial" charset="0"/>
              </a:rPr>
              <a:t>Medications and Health</a:t>
            </a:r>
          </a:p>
        </p:txBody>
      </p:sp>
      <p:sp>
        <p:nvSpPr>
          <p:cNvPr id="22" name="TextBox 21"/>
          <p:cNvSpPr txBox="1"/>
          <p:nvPr/>
        </p:nvSpPr>
        <p:spPr>
          <a:xfrm>
            <a:off x="1981200" y="2438400"/>
            <a:ext cx="1295400" cy="215900"/>
          </a:xfrm>
          <a:prstGeom prst="rect">
            <a:avLst/>
          </a:prstGeom>
          <a:solidFill>
            <a:schemeClr val="bg1"/>
          </a:solidFill>
          <a:ln w="0">
            <a:noFill/>
          </a:ln>
          <a:effectLst/>
        </p:spPr>
        <p:txBody>
          <a:bodyPr>
            <a:spAutoFit/>
          </a:bodyPr>
          <a:lstStyle/>
          <a:p>
            <a:pPr>
              <a:defRPr/>
            </a:pPr>
            <a:r>
              <a:rPr lang="en-US" sz="800" b="1" i="1" dirty="0">
                <a:solidFill>
                  <a:schemeClr val="accent1">
                    <a:lumMod val="50000"/>
                  </a:schemeClr>
                </a:solidFill>
                <a:latin typeface="+mj-lt"/>
              </a:rPr>
              <a:t>Ask A Pharmacist</a:t>
            </a:r>
          </a:p>
        </p:txBody>
      </p:sp>
      <p:sp>
        <p:nvSpPr>
          <p:cNvPr id="24" name="Rectangle 2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Picture 25"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7" name="Title 4"/>
          <p:cNvSpPr txBox="1">
            <a:spLocks/>
          </p:cNvSpPr>
          <p:nvPr/>
        </p:nvSpPr>
        <p:spPr bwMode="auto">
          <a:xfrm>
            <a:off x="0" y="0"/>
            <a:ext cx="8229600" cy="990600"/>
          </a:xfrm>
          <a:prstGeom prst="rect">
            <a:avLst/>
          </a:prstGeom>
          <a:noFill/>
          <a:ln w="9525">
            <a:noFill/>
            <a:miter lim="800000"/>
            <a:headEnd/>
            <a:tailEnd/>
          </a:ln>
        </p:spPr>
        <p:txBody>
          <a:bodyPr anchor="ctr"/>
          <a:lstStyle/>
          <a:p>
            <a:pPr eaLnBrk="0" hangingPunct="0">
              <a:defRPr/>
            </a:pPr>
            <a:endPar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3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Medications</a:t>
            </a:r>
            <a:r>
              <a:rPr lang="en-US" sz="33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and Health</a:t>
            </a:r>
            <a:endParaRPr lang="en-US" sz="33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0" name="Rectangle 29"/>
          <p:cNvSpPr/>
          <p:nvPr/>
        </p:nvSpPr>
        <p:spPr>
          <a:xfrm>
            <a:off x="304800" y="2438400"/>
            <a:ext cx="1676400" cy="228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2133600" y="2895600"/>
            <a:ext cx="487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2133600" y="5943600"/>
            <a:ext cx="4876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a:off x="457200" y="4191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738" name="Picture 21"/>
          <p:cNvPicPr>
            <a:picLocks noChangeAspect="1" noChangeArrowheads="1"/>
          </p:cNvPicPr>
          <p:nvPr/>
        </p:nvPicPr>
        <p:blipFill>
          <a:blip r:embed="rId5" cstate="print"/>
          <a:srcRect/>
          <a:stretch>
            <a:fillRect/>
          </a:stretch>
        </p:blipFill>
        <p:spPr bwMode="auto">
          <a:xfrm>
            <a:off x="2133600" y="3200400"/>
            <a:ext cx="4876800" cy="3003550"/>
          </a:xfrm>
          <a:prstGeom prst="rect">
            <a:avLst/>
          </a:prstGeom>
          <a:noFill/>
          <a:ln w="9525">
            <a:noFill/>
            <a:miter lim="800000"/>
            <a:headEnd/>
            <a:tailEnd/>
          </a:ln>
        </p:spPr>
      </p:pic>
      <p:sp>
        <p:nvSpPr>
          <p:cNvPr id="28" name="Rectangle 27"/>
          <p:cNvSpPr/>
          <p:nvPr/>
        </p:nvSpPr>
        <p:spPr>
          <a:xfrm>
            <a:off x="6858000" y="60198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4"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pPr marL="0" indent="0" algn="ctr">
              <a:buNone/>
            </a:pPr>
            <a:r>
              <a:rPr lang="en-US" dirty="0"/>
              <a:t>Before showing Ask A Pharmacist site locations, </a:t>
            </a:r>
            <a:r>
              <a:rPr lang="en-US" dirty="0" smtClean="0"/>
              <a:t>let </a:t>
            </a:r>
            <a:r>
              <a:rPr lang="en-US" dirty="0"/>
              <a:t>me know were you’re </a:t>
            </a:r>
            <a:r>
              <a:rPr lang="en-US" dirty="0" smtClean="0"/>
              <a:t>located.</a:t>
            </a:r>
          </a:p>
          <a:p>
            <a:pPr marL="0" indent="0">
              <a:buNone/>
            </a:pPr>
            <a:endParaRPr lang="en-US" dirty="0" smtClean="0"/>
          </a:p>
          <a:p>
            <a:pPr marL="514350" indent="-514350" algn="ctr">
              <a:buAutoNum type="alphaUcPeriod"/>
            </a:pPr>
            <a:r>
              <a:rPr lang="en-US" dirty="0" smtClean="0"/>
              <a:t>VISNs 1-7</a:t>
            </a:r>
          </a:p>
          <a:p>
            <a:pPr marL="514350" indent="-514350" algn="ctr">
              <a:buAutoNum type="alphaUcPeriod"/>
            </a:pPr>
            <a:r>
              <a:rPr lang="en-US" dirty="0" smtClean="0"/>
              <a:t>VISNs 8-14</a:t>
            </a:r>
          </a:p>
          <a:p>
            <a:pPr marL="514350" indent="-514350" algn="ctr">
              <a:buAutoNum type="alphaUcPeriod"/>
            </a:pPr>
            <a:r>
              <a:rPr lang="en-US" dirty="0" smtClean="0"/>
              <a:t>VISNs 15-23</a:t>
            </a:r>
          </a:p>
          <a:p>
            <a:pPr marL="514350" indent="-514350" algn="ctr">
              <a:buAutoNum type="alphaUcPeriod"/>
            </a:pPr>
            <a:r>
              <a:rPr lang="en-US" dirty="0" smtClean="0"/>
              <a:t>Other </a:t>
            </a:r>
            <a:r>
              <a:rPr lang="en-US" dirty="0"/>
              <a:t>	</a:t>
            </a:r>
            <a:endParaRPr lang="en-US" dirty="0" smtClean="0"/>
          </a:p>
          <a:p>
            <a:pPr marL="514350" indent="-514350" algn="ctr">
              <a:buAutoNum type="alphaUcPeriod"/>
            </a:pPr>
            <a:endParaRPr lang="en-US" dirty="0" smtClean="0"/>
          </a:p>
          <a:p>
            <a:pPr marL="0" indent="0" algn="ctr">
              <a:buNone/>
            </a:pPr>
            <a:endParaRPr lang="en-US" dirty="0"/>
          </a:p>
          <a:p>
            <a:endParaRPr lang="en-US" dirty="0"/>
          </a:p>
        </p:txBody>
      </p:sp>
      <p:sp>
        <p:nvSpPr>
          <p:cNvPr id="9" name="Title 4"/>
          <p:cNvSpPr>
            <a:spLocks noGrp="1"/>
          </p:cNvSpPr>
          <p:nvPr>
            <p:ph type="title"/>
          </p:nvPr>
        </p:nvSpPr>
        <p:spPr>
          <a:xfrm>
            <a:off x="457200" y="274638"/>
            <a:ext cx="8229600" cy="1143000"/>
          </a:xfrm>
        </p:spPr>
        <p:txBody>
          <a:bodyPr>
            <a:normAutofit/>
          </a:bodyPr>
          <a:lstStyle/>
          <a:p>
            <a:pPr>
              <a:defRPr/>
            </a:pPr>
            <a:r>
              <a:rPr lang="en-US" sz="3600" b="1" dirty="0" smtClean="0">
                <a:solidFill>
                  <a:schemeClr val="tx1">
                    <a:lumMod val="85000"/>
                    <a:lumOff val="15000"/>
                  </a:schemeClr>
                </a:solidFill>
                <a:effectLst>
                  <a:outerShdw blurRad="38100" dist="38100" dir="2700000" algn="tl">
                    <a:srgbClr val="000000">
                      <a:alpha val="43137"/>
                    </a:srgbClr>
                  </a:outerShdw>
                </a:effectLst>
              </a:rPr>
              <a:t>Poll Question</a:t>
            </a:r>
            <a:endParaRPr lang="en-US" sz="3600" b="1"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28347523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Strategic</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Goals</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5125" name="Content Placeholder 8"/>
          <p:cNvSpPr>
            <a:spLocks noGrp="1"/>
          </p:cNvSpPr>
          <p:nvPr>
            <p:ph idx="1"/>
          </p:nvPr>
        </p:nvSpPr>
        <p:spPr>
          <a:xfrm>
            <a:off x="228600" y="1371600"/>
            <a:ext cx="8686800" cy="5105400"/>
          </a:xfrm>
        </p:spPr>
        <p:txBody>
          <a:bodyPr wrap="square">
            <a:noAutofit/>
          </a:bodyPr>
          <a:lstStyle/>
          <a:p>
            <a:pPr marL="347472" lvl="2" indent="-347472">
              <a:buNone/>
            </a:pPr>
            <a:r>
              <a:rPr lang="en-US" sz="3600" b="1" dirty="0" smtClean="0"/>
              <a:t>Improve patient care</a:t>
            </a:r>
          </a:p>
          <a:p>
            <a:pPr marL="804672" lvl="3" indent="-347472">
              <a:buFont typeface="Wingdings" pitchFamily="2" charset="2"/>
              <a:buChar char="ü"/>
            </a:pPr>
            <a:r>
              <a:rPr lang="en-US" sz="3200" b="1" dirty="0" smtClean="0"/>
              <a:t>Safety</a:t>
            </a:r>
          </a:p>
          <a:p>
            <a:pPr marL="804672" lvl="3" indent="-347472">
              <a:buFont typeface="Wingdings" pitchFamily="2" charset="2"/>
              <a:buChar char="ü"/>
            </a:pPr>
            <a:r>
              <a:rPr lang="en-US" sz="3200" b="1" dirty="0" smtClean="0"/>
              <a:t>Quality</a:t>
            </a:r>
          </a:p>
          <a:p>
            <a:pPr marL="804672" lvl="3" indent="-347472">
              <a:buFont typeface="Wingdings" pitchFamily="2" charset="2"/>
              <a:buChar char="ü"/>
            </a:pPr>
            <a:r>
              <a:rPr lang="en-US" sz="3200" b="1" dirty="0" smtClean="0"/>
              <a:t>Access</a:t>
            </a:r>
          </a:p>
          <a:p>
            <a:pPr marL="347472" lvl="3" indent="-347472">
              <a:buNone/>
            </a:pPr>
            <a:endParaRPr lang="en-US" sz="1800" dirty="0" smtClean="0"/>
          </a:p>
          <a:p>
            <a:pPr marL="347472" lvl="2" indent="-347472">
              <a:buNone/>
            </a:pPr>
            <a:r>
              <a:rPr lang="en-US" sz="3600" b="1" dirty="0" smtClean="0">
                <a:solidFill>
                  <a:schemeClr val="bg1">
                    <a:lumMod val="75000"/>
                  </a:schemeClr>
                </a:solidFill>
              </a:rPr>
              <a:t>Increase satisfaction across many stakeholders</a:t>
            </a:r>
          </a:p>
          <a:p>
            <a:pPr marL="347472" lvl="3" indent="-347472">
              <a:buNone/>
            </a:pPr>
            <a:endParaRPr lang="en-US" sz="1800" dirty="0" smtClean="0">
              <a:solidFill>
                <a:schemeClr val="bg1">
                  <a:lumMod val="75000"/>
                </a:schemeClr>
              </a:solidFill>
            </a:endParaRPr>
          </a:p>
          <a:p>
            <a:pPr>
              <a:buNone/>
            </a:pPr>
            <a:r>
              <a:rPr lang="en-US" sz="3600" b="1" dirty="0" smtClean="0">
                <a:solidFill>
                  <a:schemeClr val="bg1">
                    <a:lumMod val="75000"/>
                  </a:schemeClr>
                </a:solidFill>
              </a:rPr>
              <a:t>Improve Workflow</a:t>
            </a:r>
          </a:p>
          <a:p>
            <a:pPr marL="347472" lvl="3" indent="-347472"/>
            <a:endParaRPr lang="en-US" sz="2400" dirty="0" smtClean="0"/>
          </a:p>
          <a:p>
            <a:pPr marL="347472" lvl="3" indent="-347472">
              <a:buNone/>
            </a:pPr>
            <a:endParaRPr lang="en-US" sz="1200" dirty="0" smtClean="0"/>
          </a:p>
          <a:p>
            <a:pPr marL="347472" lvl="2" indent="-347472">
              <a:buFont typeface="Wingdings" pitchFamily="2" charset="2"/>
              <a:buChar char="ü"/>
            </a:pPr>
            <a:endParaRPr lang="en-US" sz="2000" b="1" dirty="0" smtClean="0"/>
          </a:p>
          <a:p>
            <a:pPr marL="347472" lvl="2" indent="-347472">
              <a:buNone/>
            </a:pPr>
            <a:r>
              <a:rPr lang="en-US" sz="1200" dirty="0" smtClean="0"/>
              <a:t> </a:t>
            </a:r>
            <a:endParaRPr lang="en-US" sz="2000"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Strategic</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Goals</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5125" name="Content Placeholder 8"/>
          <p:cNvSpPr>
            <a:spLocks noGrp="1"/>
          </p:cNvSpPr>
          <p:nvPr>
            <p:ph idx="1"/>
          </p:nvPr>
        </p:nvSpPr>
        <p:spPr>
          <a:xfrm>
            <a:off x="228600" y="1371600"/>
            <a:ext cx="8686800" cy="5105400"/>
          </a:xfrm>
        </p:spPr>
        <p:txBody>
          <a:bodyPr wrap="square">
            <a:noAutofit/>
          </a:bodyPr>
          <a:lstStyle/>
          <a:p>
            <a:pPr marL="347472" lvl="2" indent="-347472">
              <a:buNone/>
            </a:pPr>
            <a:r>
              <a:rPr lang="en-US" sz="3600" b="1" dirty="0" smtClean="0">
                <a:solidFill>
                  <a:schemeClr val="bg1">
                    <a:lumMod val="75000"/>
                  </a:schemeClr>
                </a:solidFill>
              </a:rPr>
              <a:t>Improve patient care</a:t>
            </a:r>
          </a:p>
          <a:p>
            <a:pPr marL="804672" lvl="3" indent="-347472">
              <a:buFont typeface="Wingdings" pitchFamily="2" charset="2"/>
              <a:buChar char="ü"/>
            </a:pPr>
            <a:r>
              <a:rPr lang="en-US" sz="3200" b="1" dirty="0" smtClean="0">
                <a:solidFill>
                  <a:schemeClr val="bg1">
                    <a:lumMod val="75000"/>
                  </a:schemeClr>
                </a:solidFill>
              </a:rPr>
              <a:t>Safety</a:t>
            </a:r>
          </a:p>
          <a:p>
            <a:pPr marL="804672" lvl="3" indent="-347472">
              <a:buFont typeface="Wingdings" pitchFamily="2" charset="2"/>
              <a:buChar char="ü"/>
            </a:pPr>
            <a:r>
              <a:rPr lang="en-US" sz="3200" b="1" dirty="0" smtClean="0">
                <a:solidFill>
                  <a:schemeClr val="bg1">
                    <a:lumMod val="75000"/>
                  </a:schemeClr>
                </a:solidFill>
              </a:rPr>
              <a:t>Quality</a:t>
            </a:r>
          </a:p>
          <a:p>
            <a:pPr marL="804672" lvl="3" indent="-347472">
              <a:buFont typeface="Wingdings" pitchFamily="2" charset="2"/>
              <a:buChar char="ü"/>
            </a:pPr>
            <a:r>
              <a:rPr lang="en-US" sz="3200" b="1" dirty="0" smtClean="0">
                <a:solidFill>
                  <a:schemeClr val="bg1">
                    <a:lumMod val="75000"/>
                  </a:schemeClr>
                </a:solidFill>
              </a:rPr>
              <a:t>Access</a:t>
            </a:r>
          </a:p>
          <a:p>
            <a:pPr marL="347472" lvl="3" indent="-347472">
              <a:buNone/>
            </a:pPr>
            <a:endParaRPr lang="en-US" sz="1800" dirty="0" smtClean="0"/>
          </a:p>
          <a:p>
            <a:pPr marL="347472" lvl="2" indent="-347472">
              <a:buNone/>
            </a:pPr>
            <a:r>
              <a:rPr lang="en-US" sz="3600" b="1" dirty="0" smtClean="0"/>
              <a:t>Increase satisfaction across many stakeholders</a:t>
            </a:r>
          </a:p>
          <a:p>
            <a:pPr marL="347472" lvl="3" indent="-347472">
              <a:buNone/>
            </a:pPr>
            <a:endParaRPr lang="en-US" sz="1800" dirty="0" smtClean="0"/>
          </a:p>
          <a:p>
            <a:pPr>
              <a:buNone/>
            </a:pPr>
            <a:r>
              <a:rPr lang="en-US" sz="3600" b="1" dirty="0" smtClean="0">
                <a:solidFill>
                  <a:schemeClr val="bg1">
                    <a:lumMod val="75000"/>
                  </a:schemeClr>
                </a:solidFill>
              </a:rPr>
              <a:t>Improve Workflow</a:t>
            </a:r>
          </a:p>
          <a:p>
            <a:pPr marL="347472" lvl="3" indent="-347472"/>
            <a:endParaRPr lang="en-US" sz="2400" dirty="0" smtClean="0"/>
          </a:p>
          <a:p>
            <a:pPr marL="347472" lvl="3" indent="-347472">
              <a:buNone/>
            </a:pPr>
            <a:endParaRPr lang="en-US" sz="1200" dirty="0" smtClean="0"/>
          </a:p>
          <a:p>
            <a:pPr marL="347472" lvl="2" indent="-347472">
              <a:buFont typeface="Wingdings" pitchFamily="2" charset="2"/>
              <a:buChar char="ü"/>
            </a:pPr>
            <a:endParaRPr lang="en-US" sz="2000" b="1" dirty="0" smtClean="0"/>
          </a:p>
          <a:p>
            <a:pPr marL="347472" lvl="2" indent="-347472">
              <a:buNone/>
            </a:pPr>
            <a:r>
              <a:rPr lang="en-US" sz="1200" dirty="0" smtClean="0"/>
              <a:t> </a:t>
            </a:r>
            <a:endParaRPr lang="en-US" sz="2000"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Strategic</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Goals</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5125" name="Content Placeholder 8"/>
          <p:cNvSpPr>
            <a:spLocks noGrp="1"/>
          </p:cNvSpPr>
          <p:nvPr>
            <p:ph idx="1"/>
          </p:nvPr>
        </p:nvSpPr>
        <p:spPr>
          <a:xfrm>
            <a:off x="228600" y="1371600"/>
            <a:ext cx="8686800" cy="5105400"/>
          </a:xfrm>
        </p:spPr>
        <p:txBody>
          <a:bodyPr wrap="square">
            <a:noAutofit/>
          </a:bodyPr>
          <a:lstStyle/>
          <a:p>
            <a:pPr marL="347472" lvl="2" indent="-347472">
              <a:buNone/>
            </a:pPr>
            <a:r>
              <a:rPr lang="en-US" sz="3600" b="1" dirty="0" smtClean="0">
                <a:solidFill>
                  <a:schemeClr val="bg1">
                    <a:lumMod val="75000"/>
                  </a:schemeClr>
                </a:solidFill>
              </a:rPr>
              <a:t>Improve patient care</a:t>
            </a:r>
          </a:p>
          <a:p>
            <a:pPr marL="804672" lvl="3" indent="-347472">
              <a:buFont typeface="Wingdings" pitchFamily="2" charset="2"/>
              <a:buChar char="ü"/>
            </a:pPr>
            <a:r>
              <a:rPr lang="en-US" sz="3200" b="1" dirty="0" smtClean="0">
                <a:solidFill>
                  <a:schemeClr val="bg1">
                    <a:lumMod val="75000"/>
                  </a:schemeClr>
                </a:solidFill>
              </a:rPr>
              <a:t>Safety</a:t>
            </a:r>
          </a:p>
          <a:p>
            <a:pPr marL="804672" lvl="3" indent="-347472">
              <a:buFont typeface="Wingdings" pitchFamily="2" charset="2"/>
              <a:buChar char="ü"/>
            </a:pPr>
            <a:r>
              <a:rPr lang="en-US" sz="3200" b="1" dirty="0" smtClean="0">
                <a:solidFill>
                  <a:schemeClr val="bg1">
                    <a:lumMod val="75000"/>
                  </a:schemeClr>
                </a:solidFill>
              </a:rPr>
              <a:t>Quality</a:t>
            </a:r>
          </a:p>
          <a:p>
            <a:pPr marL="804672" lvl="3" indent="-347472">
              <a:buFont typeface="Wingdings" pitchFamily="2" charset="2"/>
              <a:buChar char="ü"/>
            </a:pPr>
            <a:r>
              <a:rPr lang="en-US" sz="3200" b="1" dirty="0" smtClean="0">
                <a:solidFill>
                  <a:schemeClr val="bg1">
                    <a:lumMod val="75000"/>
                  </a:schemeClr>
                </a:solidFill>
              </a:rPr>
              <a:t>Access</a:t>
            </a:r>
          </a:p>
          <a:p>
            <a:pPr marL="347472" lvl="3" indent="-347472">
              <a:buNone/>
            </a:pPr>
            <a:endParaRPr lang="en-US" sz="1800" dirty="0" smtClean="0">
              <a:solidFill>
                <a:schemeClr val="bg1">
                  <a:lumMod val="75000"/>
                </a:schemeClr>
              </a:solidFill>
            </a:endParaRPr>
          </a:p>
          <a:p>
            <a:pPr marL="347472" lvl="2" indent="-347472">
              <a:buNone/>
            </a:pPr>
            <a:r>
              <a:rPr lang="en-US" sz="3600" b="1" dirty="0" smtClean="0">
                <a:solidFill>
                  <a:schemeClr val="bg1">
                    <a:lumMod val="75000"/>
                  </a:schemeClr>
                </a:solidFill>
              </a:rPr>
              <a:t>Increase satisfaction across many stakeholders</a:t>
            </a:r>
          </a:p>
          <a:p>
            <a:pPr marL="347472" lvl="3" indent="-347472">
              <a:buNone/>
            </a:pPr>
            <a:endParaRPr lang="en-US" sz="1800" dirty="0" smtClean="0"/>
          </a:p>
          <a:p>
            <a:pPr>
              <a:buNone/>
            </a:pPr>
            <a:r>
              <a:rPr lang="en-US" sz="3600" b="1" dirty="0" smtClean="0"/>
              <a:t>Improve Workflow</a:t>
            </a:r>
          </a:p>
          <a:p>
            <a:pPr marL="347472" lvl="3" indent="-347472"/>
            <a:endParaRPr lang="en-US" sz="2400" dirty="0" smtClean="0"/>
          </a:p>
          <a:p>
            <a:pPr marL="347472" lvl="3" indent="-347472">
              <a:buNone/>
            </a:pPr>
            <a:endParaRPr lang="en-US" sz="1200" dirty="0" smtClean="0"/>
          </a:p>
          <a:p>
            <a:pPr marL="347472" lvl="2" indent="-347472">
              <a:buFont typeface="Wingdings" pitchFamily="2" charset="2"/>
              <a:buChar char="ü"/>
            </a:pPr>
            <a:endParaRPr lang="en-US" sz="2000" b="1" dirty="0" smtClean="0"/>
          </a:p>
          <a:p>
            <a:pPr marL="347472" lvl="2" indent="-347472">
              <a:buNone/>
            </a:pPr>
            <a:r>
              <a:rPr lang="en-US" sz="1200" dirty="0" smtClean="0"/>
              <a:t> </a:t>
            </a:r>
            <a:endParaRPr lang="en-US" sz="2000"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Strategic</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Goals (cont)</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7173" name="Content Placeholder 6"/>
          <p:cNvSpPr>
            <a:spLocks noGrp="1"/>
          </p:cNvSpPr>
          <p:nvPr>
            <p:ph idx="1"/>
          </p:nvPr>
        </p:nvSpPr>
        <p:spPr>
          <a:xfrm>
            <a:off x="457200" y="1828800"/>
            <a:ext cx="8458200" cy="4419600"/>
          </a:xfrm>
        </p:spPr>
        <p:txBody>
          <a:bodyPr/>
          <a:lstStyle/>
          <a:p>
            <a:pPr marL="347472" lvl="2" indent="-347472">
              <a:spcBef>
                <a:spcPts val="480"/>
              </a:spcBef>
              <a:buNone/>
            </a:pPr>
            <a:r>
              <a:rPr lang="en-US" sz="3600" b="1" dirty="0" smtClean="0"/>
              <a:t>Address multiple unmet needs</a:t>
            </a:r>
          </a:p>
          <a:p>
            <a:pPr marL="347472" lvl="3" indent="-347472">
              <a:spcBef>
                <a:spcPts val="480"/>
              </a:spcBef>
              <a:buNone/>
            </a:pPr>
            <a:endParaRPr lang="en-US" sz="3200" dirty="0" smtClean="0"/>
          </a:p>
          <a:p>
            <a:pPr marL="347472" lvl="2" indent="-347472">
              <a:spcBef>
                <a:spcPts val="480"/>
              </a:spcBef>
              <a:buNone/>
            </a:pPr>
            <a:r>
              <a:rPr lang="en-US" sz="3600" b="1" dirty="0" smtClean="0">
                <a:solidFill>
                  <a:schemeClr val="bg1">
                    <a:lumMod val="75000"/>
                  </a:schemeClr>
                </a:solidFill>
              </a:rPr>
              <a:t>Help meet organizational requirements</a:t>
            </a:r>
          </a:p>
          <a:p>
            <a:pPr lvl="1">
              <a:buNone/>
            </a:pPr>
            <a:endParaRPr lang="en-US" sz="2000" dirty="0" smtClean="0"/>
          </a:p>
          <a:p>
            <a:pPr>
              <a:buFont typeface="Wingdings" pitchFamily="2" charset="2"/>
              <a:buChar char="ü"/>
            </a:pPr>
            <a:endParaRPr lang="en-US"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Strategic</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Goals (cont)</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7173" name="Content Placeholder 6"/>
          <p:cNvSpPr>
            <a:spLocks noGrp="1"/>
          </p:cNvSpPr>
          <p:nvPr>
            <p:ph idx="1"/>
          </p:nvPr>
        </p:nvSpPr>
        <p:spPr>
          <a:xfrm>
            <a:off x="457200" y="1828800"/>
            <a:ext cx="8458200" cy="4419600"/>
          </a:xfrm>
        </p:spPr>
        <p:txBody>
          <a:bodyPr/>
          <a:lstStyle/>
          <a:p>
            <a:pPr marL="347472" lvl="2" indent="-347472">
              <a:spcBef>
                <a:spcPts val="480"/>
              </a:spcBef>
              <a:buNone/>
            </a:pPr>
            <a:r>
              <a:rPr lang="en-US" sz="3600" b="1" dirty="0" smtClean="0">
                <a:solidFill>
                  <a:schemeClr val="bg1">
                    <a:lumMod val="75000"/>
                  </a:schemeClr>
                </a:solidFill>
              </a:rPr>
              <a:t>Address multiple unmet needs</a:t>
            </a:r>
          </a:p>
          <a:p>
            <a:pPr marL="347472" lvl="3" indent="-347472">
              <a:spcBef>
                <a:spcPts val="480"/>
              </a:spcBef>
              <a:buNone/>
            </a:pPr>
            <a:endParaRPr lang="en-US" sz="3200" dirty="0" smtClean="0"/>
          </a:p>
          <a:p>
            <a:pPr marL="347472" lvl="2" indent="-347472">
              <a:spcBef>
                <a:spcPts val="480"/>
              </a:spcBef>
              <a:buNone/>
            </a:pPr>
            <a:r>
              <a:rPr lang="en-US" sz="3600" b="1" dirty="0" smtClean="0"/>
              <a:t>Help meet organizational requirements</a:t>
            </a:r>
          </a:p>
          <a:p>
            <a:pPr marL="804672" lvl="4" indent="-347472">
              <a:spcBef>
                <a:spcPts val="480"/>
              </a:spcBef>
              <a:buFont typeface="Arial" pitchFamily="34" charset="0"/>
              <a:buChar char="―"/>
            </a:pPr>
            <a:r>
              <a:rPr lang="en-US" sz="2800" dirty="0" smtClean="0"/>
              <a:t> VA Medication Reconciliation Directive</a:t>
            </a:r>
          </a:p>
          <a:p>
            <a:pPr marL="804672" lvl="4" indent="-347472">
              <a:spcBef>
                <a:spcPts val="480"/>
              </a:spcBef>
              <a:buFont typeface="Arial" pitchFamily="34" charset="0"/>
              <a:buChar char="―"/>
            </a:pPr>
            <a:r>
              <a:rPr lang="en-US" sz="2800" dirty="0" smtClean="0"/>
              <a:t> Joint Commission</a:t>
            </a:r>
          </a:p>
          <a:p>
            <a:pPr marL="804672" lvl="4" indent="-347472">
              <a:spcBef>
                <a:spcPts val="480"/>
              </a:spcBef>
              <a:buFont typeface="Arial" pitchFamily="34" charset="0"/>
              <a:buChar char="―"/>
            </a:pPr>
            <a:r>
              <a:rPr lang="en-US" sz="2800" dirty="0" smtClean="0"/>
              <a:t> Meaningful Use</a:t>
            </a:r>
          </a:p>
          <a:p>
            <a:pPr marL="804672" lvl="4" indent="-347472">
              <a:spcBef>
                <a:spcPts val="480"/>
              </a:spcBef>
              <a:buFont typeface="Arial" pitchFamily="34" charset="0"/>
              <a:buChar char="―"/>
            </a:pPr>
            <a:r>
              <a:rPr lang="en-US" sz="2800" b="1" dirty="0" smtClean="0"/>
              <a:t> </a:t>
            </a:r>
            <a:r>
              <a:rPr lang="en-US" sz="2800" dirty="0" smtClean="0"/>
              <a:t>Patient Aligned Care Teams (PACT)</a:t>
            </a:r>
            <a:endParaRPr lang="en-US" sz="3600" dirty="0" smtClean="0"/>
          </a:p>
          <a:p>
            <a:pPr lvl="1">
              <a:buNone/>
            </a:pPr>
            <a:endParaRPr lang="en-US" sz="2000" dirty="0" smtClean="0"/>
          </a:p>
          <a:p>
            <a:pPr>
              <a:buFont typeface="Wingdings" pitchFamily="2" charset="2"/>
              <a:buChar char="ü"/>
            </a:pPr>
            <a:endParaRPr 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a:solidFill>
                  <a:schemeClr val="tx1">
                    <a:lumMod val="85000"/>
                    <a:lumOff val="15000"/>
                  </a:schemeClr>
                </a:solidFill>
                <a:latin typeface="+mj-lt"/>
                <a:ea typeface="+mj-ea"/>
                <a:cs typeface="+mj-cs"/>
              </a:rPr>
              <a:t>Success </a:t>
            </a:r>
            <a:r>
              <a:rPr lang="en-US" sz="3600" u="sng" dirty="0">
                <a:solidFill>
                  <a:schemeClr val="tx1">
                    <a:lumMod val="85000"/>
                    <a:lumOff val="15000"/>
                  </a:schemeClr>
                </a:solidFill>
                <a:latin typeface="+mj-lt"/>
                <a:ea typeface="+mj-ea"/>
                <a:cs typeface="+mj-cs"/>
              </a:rPr>
              <a:t>Metrics</a:t>
            </a:r>
          </a:p>
        </p:txBody>
      </p:sp>
      <p:sp>
        <p:nvSpPr>
          <p:cNvPr id="8197" name="Content Placeholder 8"/>
          <p:cNvSpPr>
            <a:spLocks noGrp="1"/>
          </p:cNvSpPr>
          <p:nvPr>
            <p:ph idx="1"/>
          </p:nvPr>
        </p:nvSpPr>
        <p:spPr>
          <a:xfrm>
            <a:off x="457200" y="1600200"/>
            <a:ext cx="8229600" cy="4525963"/>
          </a:xfrm>
        </p:spPr>
        <p:txBody>
          <a:bodyPr/>
          <a:lstStyle/>
          <a:p>
            <a:pPr marL="347472" indent="-347472">
              <a:buFont typeface="Wingdings" pitchFamily="2" charset="2"/>
              <a:buChar char="ü"/>
            </a:pPr>
            <a:r>
              <a:rPr lang="en-US" sz="2800" b="1" dirty="0" smtClean="0"/>
              <a:t>Process </a:t>
            </a:r>
            <a:br>
              <a:rPr lang="en-US" sz="2800" b="1" dirty="0" smtClean="0"/>
            </a:br>
            <a:r>
              <a:rPr lang="en-US" sz="2800" b="1" dirty="0" smtClean="0"/>
              <a:t>Metrics</a:t>
            </a:r>
          </a:p>
          <a:p>
            <a:pPr marL="347472" indent="-347472">
              <a:buNone/>
            </a:pPr>
            <a:endParaRPr lang="en-US" sz="2800" dirty="0" smtClean="0"/>
          </a:p>
          <a:p>
            <a:pPr marL="347472" indent="-347472">
              <a:buFont typeface="Wingdings" pitchFamily="2" charset="2"/>
              <a:buChar char="ü"/>
            </a:pPr>
            <a:r>
              <a:rPr lang="en-US" sz="2800" b="1" dirty="0" smtClean="0"/>
              <a:t>Outcome </a:t>
            </a:r>
            <a:br>
              <a:rPr lang="en-US" sz="2800" b="1" dirty="0" smtClean="0"/>
            </a:br>
            <a:r>
              <a:rPr lang="en-US" sz="2800" b="1" dirty="0" smtClean="0"/>
              <a:t>Metrics</a:t>
            </a:r>
          </a:p>
          <a:p>
            <a:pPr marL="347472" indent="-347472">
              <a:buNone/>
            </a:pPr>
            <a:endParaRPr lang="en-US" sz="2800" b="1" dirty="0" smtClean="0"/>
          </a:p>
          <a:p>
            <a:pPr marL="347472" indent="-347472">
              <a:buFont typeface="Wingdings" pitchFamily="2" charset="2"/>
              <a:buChar char="ü"/>
            </a:pPr>
            <a:r>
              <a:rPr lang="en-US" sz="2800" b="1" dirty="0" smtClean="0"/>
              <a:t>Satisfaction</a:t>
            </a:r>
          </a:p>
          <a:p>
            <a:pPr lvl="1">
              <a:buFont typeface="Wingdings" pitchFamily="2" charset="2"/>
              <a:buChar char="ü"/>
            </a:pPr>
            <a:endParaRPr lang="en-US" dirty="0" smtClean="0"/>
          </a:p>
          <a:p>
            <a:pPr>
              <a:buNone/>
            </a:pPr>
            <a:endParaRPr lang="en-US" sz="2800" dirty="0" smtClean="0"/>
          </a:p>
        </p:txBody>
      </p:sp>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602" name="Picture 2" descr="Dwight Howard playing basketball.  http://i.cnn.net/si/multimedia/photo_gallery/0802/nba.allstar.dunk.contest/images/howard2.jpg"/>
          <p:cNvPicPr>
            <a:picLocks noChangeAspect="1" noChangeArrowheads="1"/>
          </p:cNvPicPr>
          <p:nvPr/>
        </p:nvPicPr>
        <p:blipFill>
          <a:blip r:embed="rId3" cstate="print"/>
          <a:srcRect/>
          <a:stretch>
            <a:fillRect/>
          </a:stretch>
        </p:blipFill>
        <p:spPr bwMode="auto">
          <a:xfrm>
            <a:off x="3352800" y="838200"/>
            <a:ext cx="4743450" cy="569783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Stakeholders</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9221" name="Content Placeholder 8"/>
          <p:cNvSpPr>
            <a:spLocks noGrp="1"/>
          </p:cNvSpPr>
          <p:nvPr>
            <p:ph idx="1"/>
          </p:nvPr>
        </p:nvSpPr>
        <p:spPr>
          <a:xfrm>
            <a:off x="457200" y="1295400"/>
            <a:ext cx="8229600" cy="4068763"/>
          </a:xfrm>
        </p:spPr>
        <p:txBody>
          <a:bodyPr/>
          <a:lstStyle/>
          <a:p>
            <a:pPr lvl="1">
              <a:buNone/>
            </a:pPr>
            <a:r>
              <a:rPr lang="en-US" b="1" dirty="0" smtClean="0"/>
              <a:t>The Veteran</a:t>
            </a:r>
            <a:r>
              <a:rPr lang="en-US" dirty="0" smtClean="0"/>
              <a:t>, family, and caregiver</a:t>
            </a:r>
          </a:p>
          <a:p>
            <a:pPr lvl="1">
              <a:buNone/>
            </a:pPr>
            <a:endParaRPr lang="en-US" dirty="0" smtClean="0"/>
          </a:p>
          <a:p>
            <a:pPr lvl="1">
              <a:buNone/>
            </a:pPr>
            <a:r>
              <a:rPr lang="en-US" b="1" dirty="0" smtClean="0"/>
              <a:t>Teams</a:t>
            </a:r>
            <a:r>
              <a:rPr lang="en-US" dirty="0" smtClean="0"/>
              <a:t>:</a:t>
            </a:r>
          </a:p>
          <a:p>
            <a:pPr lvl="1">
              <a:buNone/>
            </a:pPr>
            <a:r>
              <a:rPr lang="en-US" dirty="0" smtClean="0"/>
              <a:t>	Patient Aligned Care Teams(PACT)s, pharmacy, clinic, and support staff</a:t>
            </a:r>
          </a:p>
          <a:p>
            <a:pPr lvl="1">
              <a:buNone/>
            </a:pPr>
            <a:endParaRPr lang="en-US" dirty="0" smtClean="0"/>
          </a:p>
          <a:p>
            <a:pPr lvl="1">
              <a:buNone/>
            </a:pPr>
            <a:r>
              <a:rPr lang="en-US" b="1" dirty="0" smtClean="0"/>
              <a:t>Organizations</a:t>
            </a:r>
            <a:r>
              <a:rPr lang="en-US" dirty="0" smtClean="0"/>
              <a:t>:</a:t>
            </a:r>
          </a:p>
          <a:p>
            <a:pPr lvl="1">
              <a:buNone/>
            </a:pPr>
            <a:r>
              <a:rPr lang="en-US" dirty="0" smtClean="0"/>
              <a:t>	Department of Veteran Affairs, MyHealth</a:t>
            </a:r>
            <a:r>
              <a:rPr lang="en-US" b="1" i="1" dirty="0" smtClean="0"/>
              <a:t>e</a:t>
            </a:r>
            <a:r>
              <a:rPr lang="en-US" dirty="0" smtClean="0"/>
              <a:t>Vet, VA Pharmacy Benefits Management, National Medication Reconciliation Initiative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8" descr="US-DeptOfVeteransAffairs-Sea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477000" y="762000"/>
            <a:ext cx="2076450" cy="207645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2051" name="Content Placeholder 2"/>
          <p:cNvSpPr>
            <a:spLocks noGrp="1"/>
          </p:cNvSpPr>
          <p:nvPr>
            <p:ph idx="1"/>
          </p:nvPr>
        </p:nvSpPr>
        <p:spPr>
          <a:xfrm>
            <a:off x="457200" y="3657600"/>
            <a:ext cx="8229600" cy="2849563"/>
          </a:xfrm>
        </p:spPr>
        <p:txBody>
          <a:bodyPr/>
          <a:lstStyle/>
          <a:p>
            <a:pPr>
              <a:buFont typeface="Arial" pitchFamily="34" charset="0"/>
              <a:buNone/>
            </a:pPr>
            <a:r>
              <a:rPr lang="en-US" sz="2000" b="1" i="1" dirty="0" smtClean="0">
                <a:solidFill>
                  <a:srgbClr val="FF0000"/>
                </a:solidFill>
              </a:rPr>
              <a:t>Do you have a question for a Pharmacist..?</a:t>
            </a:r>
          </a:p>
          <a:p>
            <a:pPr>
              <a:buFont typeface="Arial" pitchFamily="34" charset="0"/>
              <a:buNone/>
            </a:pPr>
            <a:r>
              <a:rPr lang="en-US" sz="2000" i="1" dirty="0" smtClean="0"/>
              <a:t>	“VA pharmacists are dedicated to your health and well-being. You can </a:t>
            </a:r>
            <a:r>
              <a:rPr lang="en-US" sz="2000" b="1" i="1" dirty="0" smtClean="0"/>
              <a:t>search our archive</a:t>
            </a:r>
            <a:r>
              <a:rPr lang="en-US" sz="2000" i="1" dirty="0" smtClean="0"/>
              <a:t> for answers to general questions about health and medications any time, day or night. VA pharmacists have prepared hundreds of answers to commonly asked questions. In addition, Veterans who have completed the In-Person Authentication Process (IPA) can submit specific questions for a prompt, personal response through </a:t>
            </a:r>
            <a:r>
              <a:rPr lang="en-US" sz="2000" i="1" dirty="0" smtClean="0">
                <a:hlinkClick r:id="rId4"/>
              </a:rPr>
              <a:t>SECURE MESSAGING</a:t>
            </a:r>
            <a:r>
              <a:rPr lang="en-US" sz="2000" i="1" dirty="0" smtClean="0"/>
              <a:t>!”</a:t>
            </a:r>
            <a:endParaRPr lang="en-US" sz="2000" dirty="0" smtClean="0"/>
          </a:p>
          <a:p>
            <a:endParaRPr lang="en-US" sz="2000" dirty="0" smtClean="0"/>
          </a:p>
        </p:txBody>
      </p:sp>
      <p:pic>
        <p:nvPicPr>
          <p:cNvPr id="2" name="Picture 4"/>
          <p:cNvPicPr>
            <a:picLocks noChangeAspect="1" noChangeArrowheads="1"/>
          </p:cNvPicPr>
          <p:nvPr/>
        </p:nvPicPr>
        <p:blipFill>
          <a:blip r:embed="rId5" cstate="print"/>
          <a:srcRect/>
          <a:stretch>
            <a:fillRect/>
          </a:stretch>
        </p:blipFill>
        <p:spPr bwMode="auto">
          <a:xfrm>
            <a:off x="228600" y="1219200"/>
            <a:ext cx="2617788" cy="962025"/>
          </a:xfrm>
          <a:prstGeom prst="rect">
            <a:avLst/>
          </a:prstGeom>
          <a:noFill/>
          <a:ln w="9525">
            <a:noFill/>
            <a:miter lim="800000"/>
            <a:headEnd/>
            <a:tailEnd/>
          </a:ln>
          <a:effectLst>
            <a:outerShdw blurRad="1270000" dist="50800" dir="5400000" algn="ctr" rotWithShape="0">
              <a:srgbClr val="000000"/>
            </a:outerShdw>
          </a:effectLst>
        </p:spPr>
      </p:pic>
      <p:pic>
        <p:nvPicPr>
          <p:cNvPr id="2054" name="Picture 6"/>
          <p:cNvPicPr>
            <a:picLocks noChangeAspect="1" noChangeArrowheads="1"/>
          </p:cNvPicPr>
          <p:nvPr/>
        </p:nvPicPr>
        <p:blipFill>
          <a:blip r:embed="rId6" cstate="print"/>
          <a:srcRect/>
          <a:stretch>
            <a:fillRect/>
          </a:stretch>
        </p:blipFill>
        <p:spPr bwMode="auto">
          <a:xfrm>
            <a:off x="3276600" y="381000"/>
            <a:ext cx="2790825" cy="3025775"/>
          </a:xfrm>
          <a:prstGeom prst="rect">
            <a:avLst/>
          </a:prstGeom>
          <a:noFill/>
          <a:ln w="9525">
            <a:solidFill>
              <a:schemeClr val="accent1">
                <a:lumMod val="60000"/>
                <a:lumOff val="40000"/>
              </a:schemeClr>
            </a:solidFill>
            <a:miter lim="800000"/>
            <a:headEnd/>
            <a:tailEnd/>
          </a:ln>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Current </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Support-</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VHSO</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3" name="AutoShape 2" descr="https://docs.google.com/?attid=0.1&amp;pid=gmail&amp;thid=13611e6cd2412f39&amp;url=https%3A%2F%2Fmail.google.com%2Fmail%2F%3Fui%3D2%26ik%3D7fb082ddbc%26view%3Datt%26th%3D13611e6cd2412f39%26attid%3D0.1%26disp%3Dsafe%26realattid%3Df_gzsj9uc60%26zw&amp;docid=7525ce7c78d3dbc4fe141e4d66b237b2%7C689b1661bd7f46ded8ed0d8e66981233&amp;a=bi&amp;pagenumber=1&amp;w=826"/>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docs.google.com/?attid=0.1&amp;pid=gmail&amp;thid=13611e6cd2412f39&amp;url=https%3A%2F%2Fmail.google.com%2Fmail%2F%3Fui%3D2%26ik%3D7fb082ddbc%26view%3Datt%26th%3D13611e6cd2412f39%26attid%3D0.1%26disp%3Dsafe%26realattid%3Df_gzsj9uc60%26zw&amp;docid=7525ce7c78d3dbc4fe141e4d66b237b2%7C689b1661bd7f46ded8ed0d8e66981233&amp;a=bi&amp;pagenumber=1&amp;w=826"/>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docs.google.com/?attid=0.1&amp;pid=gmail&amp;thid=13611e6cd2412f39&amp;url=https%3A%2F%2Fmail.google.com%2Fmail%2F%3Fui%3D2%26ik%3D7fb082ddbc%26view%3Datt%26th%3D13611e6cd2412f39%26attid%3D0.1%26disp%3Dsafe%26realattid%3Df_gzsj9uc60%26zw&amp;docid=7525ce7c78d3dbc4fe141e4d66b237b2%7C689b1661bd7f46ded8ed0d8e66981233&amp;a=bi&amp;pagenumber=1&amp;w=826"/>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9036" t="6959" r="63856" b="62318"/>
          <a:stretch/>
        </p:blipFill>
        <p:spPr>
          <a:xfrm>
            <a:off x="2438400" y="990600"/>
            <a:ext cx="3886200" cy="570004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Current </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Support – MHV/PBM/</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PACT</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9221" name="Content Placeholder 8"/>
          <p:cNvSpPr>
            <a:spLocks noGrp="1"/>
          </p:cNvSpPr>
          <p:nvPr>
            <p:ph idx="1"/>
          </p:nvPr>
        </p:nvSpPr>
        <p:spPr>
          <a:xfrm>
            <a:off x="457200" y="1920240"/>
            <a:ext cx="8229600" cy="4068763"/>
          </a:xfrm>
        </p:spPr>
        <p:txBody>
          <a:bodyPr/>
          <a:lstStyle/>
          <a:p>
            <a:pPr>
              <a:buNone/>
            </a:pPr>
            <a:endParaRPr lang="en-US" sz="3600" b="1" dirty="0" smtClean="0"/>
          </a:p>
          <a:p>
            <a:pPr>
              <a:buFont typeface="Wingdings" pitchFamily="2" charset="2"/>
              <a:buChar char="ü"/>
            </a:pPr>
            <a:endParaRPr lang="en-US" sz="3600" b="1" dirty="0" smtClean="0"/>
          </a:p>
          <a:p>
            <a:pPr lvl="1">
              <a:buNone/>
            </a:pPr>
            <a:endParaRPr lang="en-US" sz="2100" dirty="0" smtClean="0"/>
          </a:p>
        </p:txBody>
      </p:sp>
      <p:pic>
        <p:nvPicPr>
          <p:cNvPr id="2050" name="Picture 2"/>
          <p:cNvPicPr>
            <a:picLocks noChangeAspect="1" noChangeArrowheads="1"/>
          </p:cNvPicPr>
          <p:nvPr/>
        </p:nvPicPr>
        <p:blipFill>
          <a:blip r:embed="rId4" cstate="print"/>
          <a:srcRect/>
          <a:stretch>
            <a:fillRect/>
          </a:stretch>
        </p:blipFill>
        <p:spPr bwMode="auto">
          <a:xfrm>
            <a:off x="152400" y="1981200"/>
            <a:ext cx="7391400" cy="4276375"/>
          </a:xfrm>
          <a:prstGeom prst="rect">
            <a:avLst/>
          </a:prstGeom>
          <a:noFill/>
          <a:ln w="9525">
            <a:noFill/>
            <a:miter lim="800000"/>
            <a:headEnd/>
            <a:tailEnd/>
          </a:ln>
        </p:spPr>
      </p:pic>
      <p:sp>
        <p:nvSpPr>
          <p:cNvPr id="10" name="Rectangle 9"/>
          <p:cNvSpPr/>
          <p:nvPr/>
        </p:nvSpPr>
        <p:spPr>
          <a:xfrm>
            <a:off x="50104" y="1157613"/>
            <a:ext cx="8077200" cy="646331"/>
          </a:xfrm>
          <a:prstGeom prst="rect">
            <a:avLst/>
          </a:prstGeom>
        </p:spPr>
        <p:txBody>
          <a:bodyPr wrap="square">
            <a:spAutoFit/>
          </a:bodyPr>
          <a:lstStyle/>
          <a:p>
            <a:endParaRPr lang="en-US" dirty="0" smtClean="0"/>
          </a:p>
          <a:p>
            <a:r>
              <a:rPr lang="en-US" dirty="0" smtClean="0"/>
              <a:t> </a:t>
            </a:r>
            <a:r>
              <a:rPr lang="en-US" b="1" dirty="0" smtClean="0"/>
              <a:t>VA PBM Field Guidance Pharmacy Business Rules for PACT – FEB 2012 </a:t>
            </a:r>
            <a:endParaRPr lang="en-US" dirty="0"/>
          </a:p>
        </p:txBody>
      </p:sp>
      <p:sp>
        <p:nvSpPr>
          <p:cNvPr id="2" name="Rectangle 1"/>
          <p:cNvSpPr/>
          <p:nvPr/>
        </p:nvSpPr>
        <p:spPr>
          <a:xfrm>
            <a:off x="152400" y="1981200"/>
            <a:ext cx="8077200" cy="42763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2667000"/>
            <a:ext cx="7924800" cy="160020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rotWithShape="1">
          <a:blip r:embed="rId4" cstate="print"/>
          <a:srcRect t="16317" r="1584" b="52374"/>
          <a:stretch/>
        </p:blipFill>
        <p:spPr bwMode="auto">
          <a:xfrm>
            <a:off x="467198" y="2767669"/>
            <a:ext cx="7600003" cy="1398862"/>
          </a:xfrm>
          <a:prstGeom prst="rect">
            <a:avLst/>
          </a:prstGeom>
          <a:noFill/>
          <a:ln w="9525">
            <a:noFill/>
            <a:miter lim="800000"/>
            <a:headEnd/>
            <a:tailEnd/>
          </a:ln>
          <a:effectLst>
            <a:outerShdw blurRad="139700" dist="38100" dir="13500000" sx="103000" sy="103000" algn="br" rotWithShape="0">
              <a:prstClr val="black">
                <a:alpha val="40000"/>
              </a:prst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52400"/>
            <a:ext cx="8229600" cy="990600"/>
          </a:xfrm>
        </p:spPr>
        <p:txBody>
          <a:bodyPr>
            <a:normAutofit/>
          </a:bodyPr>
          <a:lstStyle/>
          <a:p>
            <a:pPr algn="l">
              <a:defRPr/>
            </a:pPr>
            <a:r>
              <a:rPr lang="en-US" sz="3600" dirty="0" smtClean="0">
                <a:effectLst>
                  <a:outerShdw blurRad="38100" dist="38100" dir="2700000" algn="tl">
                    <a:srgbClr val="000000">
                      <a:alpha val="43137"/>
                    </a:srgbClr>
                  </a:outerShdw>
                </a:effectLst>
              </a:rPr>
              <a:t>Our </a:t>
            </a:r>
            <a:r>
              <a:rPr lang="en-US" sz="3600" b="1" dirty="0" smtClean="0">
                <a:effectLst>
                  <a:outerShdw blurRad="38100" dist="38100" dir="2700000" algn="tl">
                    <a:srgbClr val="000000">
                      <a:alpha val="43137"/>
                    </a:srgbClr>
                  </a:outerShdw>
                </a:effectLst>
              </a:rPr>
              <a:t>colleagues </a:t>
            </a:r>
            <a:r>
              <a:rPr lang="en-US" sz="3600" dirty="0" smtClean="0">
                <a:effectLst>
                  <a:outerShdw blurRad="38100" dist="38100" dir="2700000" algn="tl">
                    <a:srgbClr val="000000">
                      <a:alpha val="43137"/>
                    </a:srgbClr>
                  </a:outerShdw>
                </a:effectLst>
              </a:rPr>
              <a:t>agreed</a:t>
            </a:r>
            <a:r>
              <a:rPr lang="en-US" sz="3600" b="1" dirty="0" smtClean="0">
                <a:effectLst>
                  <a:outerShdw blurRad="38100" dist="38100" dir="2700000" algn="tl">
                    <a:srgbClr val="000000">
                      <a:alpha val="43137"/>
                    </a:srgbClr>
                  </a:outerShdw>
                </a:effectLst>
              </a:rPr>
              <a:t>!</a:t>
            </a:r>
            <a:endParaRPr lang="en-US"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5" name="Rectangle 4"/>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3"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pic>
        <p:nvPicPr>
          <p:cNvPr id="31749" name="Picture 6"/>
          <p:cNvPicPr>
            <a:picLocks noGrp="1" noChangeAspect="1" noChangeArrowheads="1"/>
          </p:cNvPicPr>
          <p:nvPr>
            <p:ph idx="1"/>
          </p:nvPr>
        </p:nvPicPr>
        <p:blipFill>
          <a:blip r:embed="rId4" cstate="print"/>
          <a:srcRect/>
          <a:stretch>
            <a:fillRect/>
          </a:stretch>
        </p:blipFill>
        <p:spPr>
          <a:xfrm>
            <a:off x="381000" y="1219200"/>
            <a:ext cx="8382000" cy="5057775"/>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Current </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Support</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 </a:t>
            </a:r>
            <a:r>
              <a:rPr lang="en-US" sz="3600" i="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Sites</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1027" name="Picture 3"/>
          <p:cNvPicPr>
            <a:picLocks noChangeAspect="1" noChangeArrowheads="1"/>
          </p:cNvPicPr>
          <p:nvPr/>
        </p:nvPicPr>
        <p:blipFill>
          <a:blip r:embed="rId4" cstate="print"/>
          <a:srcRect/>
          <a:stretch>
            <a:fillRect/>
          </a:stretch>
        </p:blipFill>
        <p:spPr bwMode="auto">
          <a:xfrm>
            <a:off x="457200" y="1143000"/>
            <a:ext cx="7467600" cy="4962263"/>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16" name="5-Point Star 15"/>
          <p:cNvSpPr/>
          <p:nvPr/>
        </p:nvSpPr>
        <p:spPr>
          <a:xfrm>
            <a:off x="1752600" y="28956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2209800" y="22098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3200400" y="25908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4495800" y="34290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105400" y="23622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191000" y="44196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4800600" y="42672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715000" y="31242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6324600" y="25908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6858000" y="30480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5715000" y="4038600"/>
            <a:ext cx="914400" cy="8382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400800" y="2895600"/>
            <a:ext cx="914400" cy="762000"/>
          </a:xfrm>
          <a:prstGeom prst="star5">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Current </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Stats</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i="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Patients</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graphicFrame>
        <p:nvGraphicFramePr>
          <p:cNvPr id="9" name="Chart 8"/>
          <p:cNvGraphicFramePr/>
          <p:nvPr/>
        </p:nvGraphicFramePr>
        <p:xfrm>
          <a:off x="457200" y="1295400"/>
          <a:ext cx="82296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Current </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Stats</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Ask A Pharmacist</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graphicFrame>
        <p:nvGraphicFramePr>
          <p:cNvPr id="10" name="Chart 9"/>
          <p:cNvGraphicFramePr/>
          <p:nvPr/>
        </p:nvGraphicFramePr>
        <p:xfrm>
          <a:off x="457200" y="1295400"/>
          <a:ext cx="8229600" cy="541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Marketing </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Tools</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 – </a:t>
            </a:r>
            <a:r>
              <a:rPr lang="en-US" sz="3600" b="1" i="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a:t>
            </a:r>
            <a:endParaRPr lang="en-US" sz="3600" b="1" i="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1026" name="Picture 2" descr="P:\Ask A Pharmacist\Presentations\AYP.jpg"/>
          <p:cNvPicPr>
            <a:picLocks noGrp="1" noChangeAspect="1" noChangeArrowheads="1"/>
          </p:cNvPicPr>
          <p:nvPr>
            <p:ph idx="1"/>
          </p:nvPr>
        </p:nvPicPr>
        <p:blipFill>
          <a:blip r:embed="rId4" cstate="print"/>
          <a:srcRect/>
          <a:stretch>
            <a:fillRect/>
          </a:stretch>
        </p:blipFill>
        <p:spPr bwMode="auto">
          <a:xfrm>
            <a:off x="2743200" y="1076440"/>
            <a:ext cx="3657600" cy="557348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Feedback – </a:t>
            </a:r>
            <a:r>
              <a:rPr lang="en-US" sz="3600" b="1" i="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Ask A Pharmacist</a:t>
            </a:r>
            <a:endParaRPr lang="en-US" sz="3600" b="1" i="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1" name="Content Placeholder 10"/>
          <p:cNvSpPr>
            <a:spLocks noGrp="1"/>
          </p:cNvSpPr>
          <p:nvPr>
            <p:ph idx="1"/>
          </p:nvPr>
        </p:nvSpPr>
        <p:spPr>
          <a:xfrm>
            <a:off x="457200" y="1371600"/>
            <a:ext cx="8229600" cy="4525963"/>
          </a:xfrm>
        </p:spPr>
        <p:txBody>
          <a:bodyPr/>
          <a:lstStyle/>
          <a:p>
            <a:pPr marL="0" indent="0">
              <a:buNone/>
            </a:pPr>
            <a:r>
              <a:rPr lang="en-US" sz="2500" i="1" dirty="0" smtClean="0"/>
              <a:t>“Your topic was really well received at our August conference and personally it helped our medical center improve our patient experience. We hope you will be able to help other Informatics Pharmacists implement Ask your pharmacist at their medical center”</a:t>
            </a:r>
            <a:endParaRPr lang="en-US" sz="2500" b="1" i="1" dirty="0" smtClean="0"/>
          </a:p>
          <a:p>
            <a:pPr>
              <a:buNone/>
            </a:pPr>
            <a:endParaRPr lang="en-US" sz="2500" b="1" i="1" dirty="0" smtClean="0"/>
          </a:p>
          <a:p>
            <a:pPr marL="0" indent="0">
              <a:buNone/>
            </a:pPr>
            <a:r>
              <a:rPr lang="en-US" sz="2500" i="1" dirty="0" smtClean="0"/>
              <a:t>“Great! We have dramatically decreased number of calls to the nurse case managers and improved PACT flow”</a:t>
            </a:r>
          </a:p>
          <a:p>
            <a:pPr marL="0" indent="0">
              <a:buNone/>
            </a:pPr>
            <a:endParaRPr lang="en-US" sz="2500" i="1" dirty="0" smtClean="0"/>
          </a:p>
          <a:p>
            <a:pPr marL="0" indent="0">
              <a:buNone/>
            </a:pPr>
            <a:r>
              <a:rPr lang="en-US" sz="2500" i="1" dirty="0" smtClean="0"/>
              <a:t>“Prevented same day pharmacy walk in for medication requests/concerns”</a:t>
            </a:r>
          </a:p>
          <a:p>
            <a:endParaRPr lang="en-US" sz="25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Subject Matter </a:t>
            </a: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and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Stakeholder Workgroup</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9" name="Rectangle 8"/>
          <p:cNvSpPr/>
          <p:nvPr/>
        </p:nvSpPr>
        <p:spPr>
          <a:xfrm>
            <a:off x="228600" y="1238250"/>
            <a:ext cx="8229600" cy="1031051"/>
          </a:xfrm>
          <a:prstGeom prst="rect">
            <a:avLst/>
          </a:prstGeom>
        </p:spPr>
        <p:txBody>
          <a:bodyPr wrap="square">
            <a:spAutoFit/>
          </a:bodyPr>
          <a:lstStyle/>
          <a:p>
            <a:r>
              <a:rPr lang="en-US" sz="2500" dirty="0" smtClean="0">
                <a:hlinkClick r:id="rId4" action="ppaction://hlinkfile"/>
              </a:rPr>
              <a:t>Medication Reconciliation National VA Work Group</a:t>
            </a:r>
            <a:r>
              <a:rPr lang="en-US" sz="2500" dirty="0" smtClean="0"/>
              <a:t> </a:t>
            </a:r>
            <a:r>
              <a:rPr lang="en-US" dirty="0" smtClean="0"/>
              <a:t>&gt; </a:t>
            </a:r>
            <a:r>
              <a:rPr lang="en-US" dirty="0" smtClean="0">
                <a:hlinkClick r:id="rId5" action="ppaction://hlinkfile"/>
              </a:rPr>
              <a:t>Shared Documents</a:t>
            </a:r>
            <a:r>
              <a:rPr lang="en-US" dirty="0" smtClean="0"/>
              <a:t> &gt; </a:t>
            </a:r>
            <a:r>
              <a:rPr lang="en-US" dirty="0" smtClean="0">
                <a:hlinkClick r:id="rId6" action="ppaction://hlinkfile"/>
              </a:rPr>
              <a:t>Workgroups Meeting Minutes and Materials</a:t>
            </a:r>
            <a:r>
              <a:rPr lang="en-US" dirty="0" smtClean="0"/>
              <a:t> </a:t>
            </a:r>
            <a:r>
              <a:rPr lang="en-US" dirty="0" smtClean="0">
                <a:solidFill>
                  <a:srgbClr val="FF0000"/>
                </a:solidFill>
              </a:rPr>
              <a:t>&gt; Ask A Pharmacist </a:t>
            </a:r>
            <a:endParaRPr lang="en-US" dirty="0">
              <a:solidFill>
                <a:srgbClr val="FF0000"/>
              </a:solidFill>
            </a:endParaRPr>
          </a:p>
        </p:txBody>
      </p:sp>
      <p:pic>
        <p:nvPicPr>
          <p:cNvPr id="10242" name="Picture 2" descr="http://ts2.mm.bing.net/images/thumbnail.aspx?q=1621883424097&amp;id=f19064cca3bbcbc3054f55deca1c8513&amp;url=http%3a%2f%2fwww.justengage.net%2fwp-content%2fuploads%2f2011%2f05%2fyammer-icon.bmp"/>
          <p:cNvPicPr>
            <a:picLocks noChangeAspect="1" noChangeArrowheads="1"/>
          </p:cNvPicPr>
          <p:nvPr/>
        </p:nvPicPr>
        <p:blipFill>
          <a:blip r:embed="rId7" cstate="print"/>
          <a:srcRect/>
          <a:stretch>
            <a:fillRect/>
          </a:stretch>
        </p:blipFill>
        <p:spPr bwMode="auto">
          <a:xfrm>
            <a:off x="838200" y="2438400"/>
            <a:ext cx="1603279" cy="1587246"/>
          </a:xfrm>
          <a:prstGeom prst="rect">
            <a:avLst/>
          </a:prstGeom>
          <a:noFill/>
        </p:spPr>
      </p:pic>
      <p:pic>
        <p:nvPicPr>
          <p:cNvPr id="12" name="Picture 4"/>
          <p:cNvPicPr>
            <a:picLocks noChangeAspect="1" noChangeArrowheads="1"/>
          </p:cNvPicPr>
          <p:nvPr/>
        </p:nvPicPr>
        <p:blipFill>
          <a:blip r:embed="rId8" cstate="print"/>
          <a:srcRect/>
          <a:stretch>
            <a:fillRect/>
          </a:stretch>
        </p:blipFill>
        <p:spPr bwMode="auto">
          <a:xfrm>
            <a:off x="3733800" y="2667000"/>
            <a:ext cx="2617788" cy="962025"/>
          </a:xfrm>
          <a:prstGeom prst="rect">
            <a:avLst/>
          </a:prstGeom>
          <a:noFill/>
          <a:ln w="9525">
            <a:noFill/>
            <a:miter lim="800000"/>
            <a:headEnd/>
            <a:tailEnd/>
          </a:ln>
          <a:effectLst/>
        </p:spPr>
      </p:pic>
      <p:pic>
        <p:nvPicPr>
          <p:cNvPr id="11" name="Picture 8" descr="US-DeptOfVeteransAffairs-Seal.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5486400" y="4191000"/>
            <a:ext cx="2076450" cy="2076450"/>
          </a:xfrm>
          <a:prstGeom prst="rect">
            <a:avLst/>
          </a:prstGeom>
          <a:noFill/>
          <a:ln w="9525">
            <a:noFill/>
            <a:miter lim="800000"/>
            <a:headEnd/>
            <a:tailEnd/>
          </a:ln>
          <a:effectLst/>
        </p:spPr>
      </p:pic>
      <p:pic>
        <p:nvPicPr>
          <p:cNvPr id="2050" name="Picture 2" descr="https://encrypted-tbn0.google.com/images?q=tbn:ANd9GcQrQRk2SC09KXEwO-WV4kbs8gZM1gCdGTVAYw1H2hPhgjdNDV1C"/>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611765" y="4190499"/>
            <a:ext cx="2419468" cy="24087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What’s Next?</a:t>
            </a:r>
            <a:endPar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4" cstate="print"/>
          <a:srcRect/>
          <a:stretch>
            <a:fillRect/>
          </a:stretch>
        </p:blipFill>
        <p:spPr bwMode="auto">
          <a:xfrm>
            <a:off x="3048000" y="1219200"/>
            <a:ext cx="2957513" cy="5423349"/>
          </a:xfrm>
          <a:prstGeom prst="rect">
            <a:avLst/>
          </a:prstGeom>
          <a:noFill/>
          <a:ln w="9525">
            <a:noFill/>
            <a:miter lim="800000"/>
            <a:headEnd/>
            <a:tailEnd/>
          </a:ln>
        </p:spPr>
      </p:pic>
      <p:sp>
        <p:nvSpPr>
          <p:cNvPr id="9" name="Rectangle 8"/>
          <p:cNvSpPr/>
          <p:nvPr/>
        </p:nvSpPr>
        <p:spPr>
          <a:xfrm>
            <a:off x="3429000" y="4953000"/>
            <a:ext cx="2286000" cy="457200"/>
          </a:xfrm>
          <a:prstGeom prst="rect">
            <a:avLst/>
          </a:prstGeom>
          <a:solidFill>
            <a:schemeClr val="accent5">
              <a:lumMod val="60000"/>
              <a:lumOff val="40000"/>
              <a:alpha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4572000"/>
            <a:ext cx="2286000" cy="381000"/>
          </a:xfrm>
          <a:prstGeom prst="rect">
            <a:avLst/>
          </a:prstGeom>
          <a:solidFill>
            <a:schemeClr val="accent5">
              <a:lumMod val="60000"/>
              <a:lumOff val="40000"/>
              <a:alpha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4191000"/>
            <a:ext cx="2286000" cy="381000"/>
          </a:xfrm>
          <a:prstGeom prst="rect">
            <a:avLst/>
          </a:prstGeom>
          <a:solidFill>
            <a:schemeClr val="accent5">
              <a:lumMod val="60000"/>
              <a:lumOff val="40000"/>
              <a:alpha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9000" y="3810000"/>
            <a:ext cx="2286000" cy="381000"/>
          </a:xfrm>
          <a:prstGeom prst="rect">
            <a:avLst/>
          </a:prstGeom>
          <a:solidFill>
            <a:schemeClr val="accent5">
              <a:lumMod val="60000"/>
              <a:lumOff val="40000"/>
              <a:alpha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9000" y="2209800"/>
            <a:ext cx="2286000" cy="1600200"/>
          </a:xfrm>
          <a:prstGeom prst="rect">
            <a:avLst/>
          </a:prstGeom>
          <a:solidFill>
            <a:schemeClr val="bg1">
              <a:lumMod val="85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p:cNvPicPr>
            <a:picLocks noChangeAspect="1" noChangeArrowheads="1"/>
          </p:cNvPicPr>
          <p:nvPr/>
        </p:nvPicPr>
        <p:blipFill>
          <a:blip r:embed="rId5" cstate="print"/>
          <a:srcRect/>
          <a:stretch>
            <a:fillRect/>
          </a:stretch>
        </p:blipFill>
        <p:spPr bwMode="auto">
          <a:xfrm>
            <a:off x="3429000" y="2209800"/>
            <a:ext cx="2286000" cy="1600200"/>
          </a:xfrm>
          <a:prstGeom prst="rect">
            <a:avLst/>
          </a:prstGeom>
          <a:noFill/>
          <a:ln w="9525">
            <a:solidFill>
              <a:schemeClr val="tx1"/>
            </a:solidFill>
            <a:miter lim="800000"/>
            <a:headEnd/>
            <a:tailEnd/>
          </a:ln>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3600" b="1" dirty="0" smtClean="0">
                <a:solidFill>
                  <a:schemeClr val="tx1">
                    <a:lumMod val="85000"/>
                    <a:lumOff val="15000"/>
                  </a:schemeClr>
                </a:solidFill>
                <a:effectLst>
                  <a:outerShdw blurRad="38100" dist="38100" dir="2700000" algn="tl">
                    <a:srgbClr val="000000">
                      <a:alpha val="43137"/>
                    </a:srgbClr>
                  </a:outerShdw>
                </a:effectLst>
              </a:rPr>
              <a:t>Poll Question</a:t>
            </a:r>
            <a:endParaRPr lang="en-US" sz="3600" b="1" dirty="0">
              <a:solidFill>
                <a:schemeClr val="tx1">
                  <a:lumMod val="85000"/>
                  <a:lumOff val="15000"/>
                </a:schemeClr>
              </a:solidFill>
              <a:effectLst>
                <a:outerShdw blurRad="38100" dist="38100" dir="2700000" algn="tl">
                  <a:srgbClr val="000000">
                    <a:alpha val="43137"/>
                  </a:srgbClr>
                </a:outerShdw>
              </a:effectLst>
            </a:endParaRPr>
          </a:p>
        </p:txBody>
      </p:sp>
      <p:sp>
        <p:nvSpPr>
          <p:cNvPr id="7" name="Rectangle 6"/>
          <p:cNvSpPr/>
          <p:nvPr/>
        </p:nvSpPr>
        <p:spPr>
          <a:xfrm>
            <a:off x="0" y="0"/>
            <a:ext cx="9144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7"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idx="1"/>
          </p:nvPr>
        </p:nvSpPr>
        <p:spPr>
          <a:xfrm>
            <a:off x="914400" y="1600200"/>
            <a:ext cx="7315200" cy="4525963"/>
          </a:xfrm>
        </p:spPr>
        <p:txBody>
          <a:bodyPr/>
          <a:lstStyle/>
          <a:p>
            <a:pPr marL="0" indent="0" algn="ctr">
              <a:buNone/>
            </a:pPr>
            <a:r>
              <a:rPr lang="en-US" dirty="0" smtClean="0"/>
              <a:t>Do you know who the </a:t>
            </a:r>
            <a:r>
              <a:rPr lang="en-US" dirty="0" err="1" smtClean="0"/>
              <a:t>MyHealth</a:t>
            </a:r>
            <a:r>
              <a:rPr lang="en-US" b="1" i="1" dirty="0" err="1" smtClean="0"/>
              <a:t>e</a:t>
            </a:r>
            <a:r>
              <a:rPr lang="en-US" dirty="0" err="1" smtClean="0"/>
              <a:t>Vet</a:t>
            </a:r>
            <a:r>
              <a:rPr lang="en-US" dirty="0" smtClean="0"/>
              <a:t> Coordinator is at your facility?</a:t>
            </a:r>
            <a:br>
              <a:rPr lang="en-US" dirty="0" smtClean="0"/>
            </a:br>
            <a:endParaRPr lang="en-US" dirty="0" smtClean="0"/>
          </a:p>
          <a:p>
            <a:pPr marL="514350" indent="-514350" algn="ctr">
              <a:buFont typeface="+mj-lt"/>
              <a:buAutoNum type="alphaUcPeriod"/>
            </a:pPr>
            <a:r>
              <a:rPr lang="en-US" dirty="0" smtClean="0"/>
              <a:t>Yes</a:t>
            </a:r>
          </a:p>
          <a:p>
            <a:pPr marL="514350" indent="-514350" algn="ctr">
              <a:buFont typeface="+mj-lt"/>
              <a:buAutoNum type="alphaUcPeriod"/>
            </a:pPr>
            <a:r>
              <a:rPr lang="en-US" dirty="0" smtClean="0"/>
              <a:t>No</a:t>
            </a:r>
            <a:endParaRPr lang="en-US" dirty="0"/>
          </a:p>
        </p:txBody>
      </p:sp>
    </p:spTree>
    <p:extLst>
      <p:ext uri="{BB962C8B-B14F-4D97-AF65-F5344CB8AC3E}">
        <p14:creationId xmlns="" xmlns:p14="http://schemas.microsoft.com/office/powerpoint/2010/main" val="3889620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Measures of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Success</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8437" name="Content Placeholder 8"/>
          <p:cNvSpPr>
            <a:spLocks noGrp="1"/>
          </p:cNvSpPr>
          <p:nvPr>
            <p:ph idx="1"/>
          </p:nvPr>
        </p:nvSpPr>
        <p:spPr>
          <a:xfrm>
            <a:off x="457200" y="1447800"/>
            <a:ext cx="8305800" cy="5181600"/>
          </a:xfrm>
        </p:spPr>
        <p:txBody>
          <a:bodyPr/>
          <a:lstStyle/>
          <a:p>
            <a:pPr algn="r">
              <a:buNone/>
            </a:pPr>
            <a:endParaRPr lang="en-US" sz="4000" b="1" dirty="0" smtClean="0">
              <a:ea typeface="ＭＳ Ｐゴシック" charset="-128"/>
            </a:endParaRPr>
          </a:p>
          <a:p>
            <a:pPr algn="r">
              <a:buNone/>
            </a:pPr>
            <a:r>
              <a:rPr lang="en-US" sz="4000" b="1" dirty="0" smtClean="0">
                <a:ea typeface="ＭＳ Ｐゴシック" charset="-128"/>
              </a:rPr>
              <a:t>Ask</a:t>
            </a:r>
            <a:endParaRPr lang="en-US" sz="4000" dirty="0" smtClean="0">
              <a:ea typeface="ＭＳ Ｐゴシック" charset="-128"/>
            </a:endParaRPr>
          </a:p>
          <a:p>
            <a:pPr algn="r">
              <a:buFont typeface="Wingdings" pitchFamily="2" charset="2"/>
              <a:buChar char="ü"/>
            </a:pPr>
            <a:endParaRPr lang="en-US" sz="2400" dirty="0" smtClean="0">
              <a:ea typeface="ＭＳ Ｐゴシック" charset="-128"/>
            </a:endParaRPr>
          </a:p>
          <a:p>
            <a:pPr algn="r">
              <a:buNone/>
            </a:pPr>
            <a:r>
              <a:rPr lang="en-US" sz="4000" b="1" dirty="0" smtClean="0"/>
              <a:t>A Pharmacist</a:t>
            </a:r>
            <a:endParaRPr lang="en-US" sz="4000" u="sng" dirty="0" smtClean="0"/>
          </a:p>
          <a:p>
            <a:pPr algn="r">
              <a:buFont typeface="Wingdings" pitchFamily="2" charset="2"/>
              <a:buChar char="ü"/>
            </a:pPr>
            <a:endParaRPr lang="en-US" sz="2400" u="sng" dirty="0" smtClean="0"/>
          </a:p>
          <a:p>
            <a:pPr algn="r">
              <a:buNone/>
            </a:pPr>
            <a:r>
              <a:rPr lang="en-US" sz="4000" b="1" dirty="0" smtClean="0"/>
              <a:t>On MHV</a:t>
            </a:r>
            <a:endParaRPr lang="en-US" sz="4000" dirty="0" smtClean="0"/>
          </a:p>
          <a:p>
            <a:pPr algn="r">
              <a:buFont typeface="Wingdings" pitchFamily="2" charset="2"/>
              <a:buChar char="ü"/>
            </a:pPr>
            <a:endParaRPr lang="en-US" sz="1200" dirty="0" smtClean="0"/>
          </a:p>
          <a:p>
            <a:pPr algn="r">
              <a:buNone/>
            </a:pPr>
            <a:endParaRPr lang="en-US" sz="1200" dirty="0" smtClean="0"/>
          </a:p>
        </p:txBody>
      </p:sp>
      <p:pic>
        <p:nvPicPr>
          <p:cNvPr id="1028" name="Picture 4" descr="C:\Users\piggy toes\AppData\Local\Microsoft\Windows\Temporary Internet Files\Content.IE5\HD4NLDNY\MP900409125[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990600"/>
            <a:ext cx="4876800" cy="56110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Measures of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Success</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8437" name="Content Placeholder 8"/>
          <p:cNvSpPr>
            <a:spLocks noGrp="1"/>
          </p:cNvSpPr>
          <p:nvPr>
            <p:ph idx="1"/>
          </p:nvPr>
        </p:nvSpPr>
        <p:spPr>
          <a:xfrm>
            <a:off x="457200" y="1920240"/>
            <a:ext cx="8305800" cy="4572000"/>
          </a:xfrm>
        </p:spPr>
        <p:txBody>
          <a:bodyPr/>
          <a:lstStyle/>
          <a:p>
            <a:pPr algn="ctr">
              <a:buNone/>
            </a:pPr>
            <a:r>
              <a:rPr lang="en-US" sz="3600" i="1" dirty="0" smtClean="0"/>
              <a:t>“We’ll know we are successful when we hear one Veteran say to another, ‘Its easy, I just went on “Ask a Pharmacist” and found the answer I was looking for’.”</a:t>
            </a:r>
          </a:p>
          <a:p>
            <a:pPr algn="r">
              <a:buNone/>
            </a:pPr>
            <a:r>
              <a:rPr lang="en-US" sz="2400" b="1" dirty="0" smtClean="0">
                <a:solidFill>
                  <a:srgbClr val="002060"/>
                </a:solidFill>
                <a:cs typeface="Times New Roman" pitchFamily="18" charset="0"/>
              </a:rPr>
              <a:t>					</a:t>
            </a:r>
          </a:p>
          <a:p>
            <a:pPr algn="r">
              <a:buNone/>
            </a:pPr>
            <a:r>
              <a:rPr lang="en-US" sz="1800" i="1" dirty="0" smtClean="0">
                <a:solidFill>
                  <a:srgbClr val="002060"/>
                </a:solidFill>
                <a:cs typeface="Times New Roman" pitchFamily="18" charset="0"/>
              </a:rPr>
              <a:t>					Maureen  Layden, MD, MPH Director of the 				Medication Reconciliation Initiative, VACO PBM</a:t>
            </a:r>
            <a:endParaRPr lang="en-US" sz="1800" i="1" dirty="0" smtClean="0"/>
          </a:p>
          <a:p>
            <a:endParaRPr lang="en-US" sz="2400" dirty="0" smtClean="0"/>
          </a:p>
          <a:p>
            <a:pPr lvl="1"/>
            <a:endParaRPr lang="en-US" sz="20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3600" dirty="0" smtClean="0">
                <a:solidFill>
                  <a:schemeClr val="tx1">
                    <a:lumMod val="85000"/>
                    <a:lumOff val="15000"/>
                  </a:schemeClr>
                </a:solidFill>
                <a:effectLst>
                  <a:outerShdw blurRad="38100" dist="38100" dir="2700000" algn="tl">
                    <a:srgbClr val="000000">
                      <a:alpha val="43137"/>
                    </a:srgbClr>
                  </a:outerShdw>
                </a:effectLst>
              </a:rPr>
              <a:t>Questions</a:t>
            </a:r>
            <a:endParaRPr lang="en-US" sz="3600" dirty="0">
              <a:solidFill>
                <a:schemeClr val="tx1">
                  <a:lumMod val="85000"/>
                  <a:lumOff val="15000"/>
                </a:schemeClr>
              </a:solidFill>
              <a:effectLst>
                <a:outerShdw blurRad="38100" dist="38100" dir="2700000" algn="tl">
                  <a:srgbClr val="000000">
                    <a:alpha val="43137"/>
                  </a:srgbClr>
                </a:outerShdw>
              </a:effectLst>
            </a:endParaRPr>
          </a:p>
        </p:txBody>
      </p:sp>
      <p:pic>
        <p:nvPicPr>
          <p:cNvPr id="9" name="Content Placeholder 8" descr="question_591.jpg"/>
          <p:cNvPicPr>
            <a:picLocks noGrp="1" noChangeAspect="1"/>
          </p:cNvPicPr>
          <p:nvPr>
            <p:ph idx="1"/>
          </p:nvPr>
        </p:nvPicPr>
        <p:blipFill>
          <a:blip r:embed="rId3" cstate="print"/>
          <a:stretch>
            <a:fillRect/>
          </a:stretch>
        </p:blipFill>
        <p:spPr>
          <a:xfrm>
            <a:off x="762000" y="1295400"/>
            <a:ext cx="7747808" cy="4693258"/>
          </a:xfrm>
        </p:spPr>
      </p:pic>
      <p:sp>
        <p:nvSpPr>
          <p:cNvPr id="7" name="Rectangle 6"/>
          <p:cNvSpPr/>
          <p:nvPr/>
        </p:nvSpPr>
        <p:spPr>
          <a:xfrm>
            <a:off x="0" y="304800"/>
            <a:ext cx="914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7" descr="US-DeptOfVeteransAffairs-Se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Key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Components</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0" name="Content Placeholder 2"/>
          <p:cNvSpPr>
            <a:spLocks noGrp="1"/>
          </p:cNvSpPr>
          <p:nvPr>
            <p:ph idx="1"/>
          </p:nvPr>
        </p:nvSpPr>
        <p:spPr>
          <a:xfrm>
            <a:off x="457200" y="1295400"/>
            <a:ext cx="8229600" cy="4525963"/>
          </a:xfrm>
        </p:spPr>
        <p:txBody>
          <a:bodyPr/>
          <a:lstStyle/>
          <a:p>
            <a:pPr marL="457200" lvl="1" indent="-457200" algn="ctr">
              <a:buNone/>
            </a:pPr>
            <a:r>
              <a:rPr lang="en-US" i="1" dirty="0" smtClean="0"/>
              <a:t>Ask A Pharmacist </a:t>
            </a:r>
            <a:r>
              <a:rPr lang="en-US" b="1" dirty="0" smtClean="0"/>
              <a:t>Secure Messaging Triage Group</a:t>
            </a:r>
          </a:p>
          <a:p>
            <a:pPr marL="857250" lvl="2" indent="-457200" algn="ctr">
              <a:buNone/>
            </a:pPr>
            <a:r>
              <a:rPr lang="en-US" sz="1900" dirty="0" smtClean="0"/>
              <a:t>	</a:t>
            </a:r>
            <a:endParaRPr lang="en-US" sz="1900" b="1" dirty="0" smtClean="0"/>
          </a:p>
          <a:p>
            <a:pPr marL="857250" lvl="2" indent="-457200" algn="ctr">
              <a:buNone/>
            </a:pPr>
            <a:endParaRPr lang="en-US" sz="1900" dirty="0" smtClean="0"/>
          </a:p>
          <a:p>
            <a:pPr algn="ctr">
              <a:buNone/>
            </a:pPr>
            <a:endParaRPr lang="en-US" sz="1900" dirty="0"/>
          </a:p>
        </p:txBody>
      </p:sp>
      <p:pic>
        <p:nvPicPr>
          <p:cNvPr id="11" name="Picture 2"/>
          <p:cNvPicPr>
            <a:picLocks noChangeAspect="1" noChangeArrowheads="1"/>
          </p:cNvPicPr>
          <p:nvPr/>
        </p:nvPicPr>
        <p:blipFill>
          <a:blip r:embed="rId4" cstate="print"/>
          <a:srcRect/>
          <a:stretch>
            <a:fillRect/>
          </a:stretch>
        </p:blipFill>
        <p:spPr bwMode="auto">
          <a:xfrm>
            <a:off x="259360" y="1981200"/>
            <a:ext cx="8625279"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Key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Components</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10" name="Content Placeholder 2"/>
          <p:cNvSpPr>
            <a:spLocks noGrp="1"/>
          </p:cNvSpPr>
          <p:nvPr>
            <p:ph idx="1"/>
          </p:nvPr>
        </p:nvSpPr>
        <p:spPr>
          <a:xfrm>
            <a:off x="457200" y="990600"/>
            <a:ext cx="8229600" cy="4525963"/>
          </a:xfrm>
        </p:spPr>
        <p:txBody>
          <a:bodyPr/>
          <a:lstStyle/>
          <a:p>
            <a:pPr marL="457200" lvl="1" indent="-457200" algn="ctr">
              <a:buNone/>
            </a:pPr>
            <a:r>
              <a:rPr lang="en-US" i="1" dirty="0" smtClean="0"/>
              <a:t>Ask A Pharmacist </a:t>
            </a:r>
            <a:r>
              <a:rPr lang="en-US" b="1" dirty="0" smtClean="0"/>
              <a:t>Clinical Content Addition to Pharmacy Section of MHV </a:t>
            </a:r>
          </a:p>
          <a:p>
            <a:pPr marL="457200" lvl="1" indent="-457200" algn="ctr">
              <a:buNone/>
            </a:pPr>
            <a:r>
              <a:rPr lang="en-US" b="1" dirty="0" smtClean="0"/>
              <a:t>	</a:t>
            </a:r>
            <a:endParaRPr lang="en-US" dirty="0" smtClean="0"/>
          </a:p>
          <a:p>
            <a:pPr algn="ctr"/>
            <a:endParaRPr lang="en-US" sz="2800" dirty="0"/>
          </a:p>
        </p:txBody>
      </p:sp>
      <p:pic>
        <p:nvPicPr>
          <p:cNvPr id="1026" name="Picture 2"/>
          <p:cNvPicPr>
            <a:picLocks noChangeAspect="1" noChangeArrowheads="1"/>
          </p:cNvPicPr>
          <p:nvPr/>
        </p:nvPicPr>
        <p:blipFill>
          <a:blip r:embed="rId4" cstate="print"/>
          <a:srcRect/>
          <a:stretch>
            <a:fillRect/>
          </a:stretch>
        </p:blipFill>
        <p:spPr bwMode="auto">
          <a:xfrm>
            <a:off x="914400" y="2057400"/>
            <a:ext cx="7248525" cy="451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descr="US-DeptOfVeteransAffairs-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72400" y="76200"/>
            <a:ext cx="1162050" cy="1162050"/>
          </a:xfrm>
          <a:prstGeom prst="rect">
            <a:avLst/>
          </a:prstGeom>
          <a:effectLst>
            <a:outerShdw blurRad="50800" dist="38100" dir="2700000" algn="tl" rotWithShape="0">
              <a:prstClr val="black">
                <a:alpha val="40000"/>
              </a:prstClr>
            </a:outerShdw>
          </a:effectLst>
        </p:spPr>
      </p:pic>
      <p:sp>
        <p:nvSpPr>
          <p:cNvPr id="8" name="Title 4"/>
          <p:cNvSpPr txBox="1">
            <a:spLocks/>
          </p:cNvSpPr>
          <p:nvPr/>
        </p:nvSpPr>
        <p:spPr bwMode="auto">
          <a:xfrm>
            <a:off x="0" y="0"/>
            <a:ext cx="8229600" cy="990600"/>
          </a:xfrm>
          <a:prstGeom prst="rect">
            <a:avLst/>
          </a:prstGeom>
          <a:noFill/>
          <a:ln w="9525">
            <a:noFill/>
            <a:miter lim="800000"/>
            <a:headEnd/>
            <a:tailEnd/>
          </a:ln>
        </p:spPr>
        <p:txBody>
          <a:bodyPr anchor="ctr">
            <a:normAutofit fontScale="92500" lnSpcReduction="20000"/>
          </a:bodyPr>
          <a:lstStyle/>
          <a:p>
            <a:pPr eaLnBrk="0" hangingPunct="0">
              <a:defRPr/>
            </a:pPr>
            <a:endParaRPr lang="en-US" sz="3600" b="1"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a:p>
            <a:pPr eaLnBrk="0" hangingPunct="0">
              <a:defRPr/>
            </a:pP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Description</a:t>
            </a:r>
            <a:r>
              <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r>
              <a:rPr lang="en-US" sz="3600"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of </a:t>
            </a:r>
            <a:r>
              <a:rPr lang="en-US" sz="3600" b="1" u="sng" dirty="0" smtClean="0">
                <a:solidFill>
                  <a:schemeClr val="tx1">
                    <a:lumMod val="85000"/>
                    <a:lumOff val="15000"/>
                  </a:schemeClr>
                </a:solidFill>
                <a:effectLst>
                  <a:outerShdw blurRad="38100" dist="38100" dir="2700000" algn="tl">
                    <a:srgbClr val="000000">
                      <a:alpha val="43137"/>
                    </a:srgbClr>
                  </a:outerShdw>
                </a:effectLst>
                <a:latin typeface="+mj-lt"/>
                <a:ea typeface="+mj-ea"/>
                <a:cs typeface="+mj-cs"/>
              </a:rPr>
              <a:t>Innovation</a:t>
            </a:r>
            <a:endParaRPr lang="en-US" sz="3600" b="1" u="sng"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sp>
        <p:nvSpPr>
          <p:cNvPr id="5125" name="Content Placeholder 8"/>
          <p:cNvSpPr>
            <a:spLocks noGrp="1"/>
          </p:cNvSpPr>
          <p:nvPr>
            <p:ph idx="1"/>
          </p:nvPr>
        </p:nvSpPr>
        <p:spPr>
          <a:xfrm>
            <a:off x="457200" y="1295400"/>
            <a:ext cx="8229600" cy="5562600"/>
          </a:xfrm>
        </p:spPr>
        <p:txBody>
          <a:bodyPr/>
          <a:lstStyle/>
          <a:p>
            <a:pPr>
              <a:buNone/>
            </a:pPr>
            <a:r>
              <a:rPr lang="en-US" sz="2800" dirty="0" smtClean="0"/>
              <a:t>“</a:t>
            </a:r>
            <a:r>
              <a:rPr lang="en-US" sz="2800" b="1" i="1" dirty="0" smtClean="0"/>
              <a:t>Ask A Pharmacist</a:t>
            </a:r>
            <a:r>
              <a:rPr lang="en-US" sz="2800" dirty="0" smtClean="0"/>
              <a:t>” incorporated within the MyHealth</a:t>
            </a:r>
            <a:r>
              <a:rPr lang="en-US" sz="2800" b="1" i="1" dirty="0" smtClean="0"/>
              <a:t>e</a:t>
            </a:r>
            <a:r>
              <a:rPr lang="en-US" sz="2800" dirty="0" smtClean="0"/>
              <a:t>Vet (MHV) Pharmacy Section will provide Veterans, families and their caregivers info on:</a:t>
            </a:r>
          </a:p>
          <a:p>
            <a:pPr>
              <a:buFont typeface="Wingdings" pitchFamily="2" charset="2"/>
              <a:buChar char="ü"/>
            </a:pPr>
            <a:endParaRPr lang="en-US" sz="2800" dirty="0" smtClean="0"/>
          </a:p>
          <a:p>
            <a:pPr lvl="1">
              <a:buFont typeface="Wingdings" pitchFamily="2" charset="2"/>
              <a:buChar char="ü"/>
            </a:pPr>
            <a:r>
              <a:rPr lang="en-US" i="1" dirty="0" smtClean="0"/>
              <a:t>Their</a:t>
            </a:r>
            <a:r>
              <a:rPr lang="en-US" dirty="0" smtClean="0"/>
              <a:t> </a:t>
            </a:r>
            <a:r>
              <a:rPr lang="en-US" b="1" dirty="0" smtClean="0"/>
              <a:t>VA Pharmacy</a:t>
            </a:r>
          </a:p>
          <a:p>
            <a:pPr lvl="1">
              <a:buNone/>
            </a:pPr>
            <a:endParaRPr lang="en-US" dirty="0" smtClean="0">
              <a:solidFill>
                <a:schemeClr val="bg1">
                  <a:lumMod val="50000"/>
                </a:schemeClr>
              </a:solidFill>
            </a:endParaRPr>
          </a:p>
          <a:p>
            <a:pPr lvl="1">
              <a:buNone/>
            </a:pPr>
            <a:r>
              <a:rPr lang="en-US" sz="2000" dirty="0" smtClean="0"/>
              <a:t/>
            </a:r>
            <a:br>
              <a:rPr lang="en-US" sz="2000" dirty="0" smtClean="0"/>
            </a:br>
            <a:endParaRPr lang="en-US" sz="20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3109</TotalTime>
  <Words>5256</Words>
  <Application>Microsoft Office PowerPoint</Application>
  <PresentationFormat>On-screen Show (4:3)</PresentationFormat>
  <Paragraphs>714</Paragraphs>
  <Slides>62</Slides>
  <Notes>60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 Utilizing Secure Messaging To  "Ask A Pharmacist" </vt:lpstr>
      <vt:lpstr>Slide 2</vt:lpstr>
      <vt:lpstr>Slide 3</vt:lpstr>
      <vt:lpstr>Slide 4</vt:lpstr>
      <vt:lpstr>Slide 5</vt:lpstr>
      <vt:lpstr>Poll Question</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Poll Question</vt:lpstr>
      <vt:lpstr>Slide 24</vt:lpstr>
      <vt:lpstr>Slide 25</vt:lpstr>
      <vt:lpstr>Slide 26</vt:lpstr>
      <vt:lpstr>Slide 27</vt:lpstr>
      <vt:lpstr>Slide 28</vt:lpstr>
      <vt:lpstr>Slide 29</vt:lpstr>
      <vt:lpstr>Slide 30</vt:lpstr>
      <vt:lpstr>Poll Answer</vt:lpstr>
      <vt:lpstr>Slide 32</vt:lpstr>
      <vt:lpstr>Slide 33</vt:lpstr>
      <vt:lpstr>Slide 34</vt:lpstr>
      <vt:lpstr>Slide 35</vt:lpstr>
      <vt:lpstr>Slide 36</vt:lpstr>
      <vt:lpstr>Slide 37</vt:lpstr>
      <vt:lpstr>Slide 38</vt:lpstr>
      <vt:lpstr>Slide 39</vt:lpstr>
      <vt:lpstr>Slide 40</vt:lpstr>
      <vt:lpstr>Slide 41</vt:lpstr>
      <vt:lpstr>Poll Question</vt:lpstr>
      <vt:lpstr>Slide 43</vt:lpstr>
      <vt:lpstr>Slide 44</vt:lpstr>
      <vt:lpstr>Slide 45</vt:lpstr>
      <vt:lpstr>Slide 46</vt:lpstr>
      <vt:lpstr>Slide 47</vt:lpstr>
      <vt:lpstr>Slide 48</vt:lpstr>
      <vt:lpstr>Slide 49</vt:lpstr>
      <vt:lpstr>Slide 50</vt:lpstr>
      <vt:lpstr>Slide 51</vt:lpstr>
      <vt:lpstr>Our colleagues agreed!</vt:lpstr>
      <vt:lpstr>Slide 53</vt:lpstr>
      <vt:lpstr>Slide 54</vt:lpstr>
      <vt:lpstr>Slide 55</vt:lpstr>
      <vt:lpstr>Slide 56</vt:lpstr>
      <vt:lpstr>Slide 57</vt:lpstr>
      <vt:lpstr>Slide 58</vt:lpstr>
      <vt:lpstr>Slide 59</vt:lpstr>
      <vt:lpstr>Slide 60</vt:lpstr>
      <vt:lpstr>Slide 61</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Secure Messaging To  "Ask A Pharmacist"</dc:title>
  <dc:creator>piggy toes</dc:creator>
  <cp:lastModifiedBy>Jenny Sarault</cp:lastModifiedBy>
  <cp:revision>819</cp:revision>
  <dcterms:modified xsi:type="dcterms:W3CDTF">2012-03-14T22:20:34Z</dcterms:modified>
</cp:coreProperties>
</file>