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diagrams/colors11.xml" ContentType="application/vnd.openxmlformats-officedocument.drawingml.diagramColors+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diagrams/layout17.xml" ContentType="application/vnd.openxmlformats-officedocument.drawingml.diagramLayout+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diagrams/layout6.xml" ContentType="application/vnd.openxmlformats-officedocument.drawingml.diagramLayout+xml"/>
  <Override PartName="/ppt/notesSlides/notesSlide35.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slides/slide49.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diagrams/data15.xml" ContentType="application/vnd.openxmlformats-officedocument.drawingml.diagramData+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notesSlides/notesSlide61.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diagrams/drawing9.xml" ContentType="application/vnd.ms-office.drawingml.diagramDrawing+xml"/>
  <Override PartName="/ppt/notesSlides/notesSlide50.xml" ContentType="application/vnd.openxmlformats-officedocument.presentationml.notesSlide+xml"/>
  <Override PartName="/ppt/diagrams/layout15.xml" ContentType="application/vnd.openxmlformats-officedocument.drawingml.diagramLayout+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iagrams/colors10.xml" ContentType="application/vnd.openxmlformats-officedocument.drawingml.diagramColors+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diagrams/data12.xml" ContentType="application/vnd.openxmlformats-officedocument.drawingml.diagramData+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notesSlides/notesSlide44.xml" ContentType="application/vnd.openxmlformats-officedocument.presentationml.notesSlide+xml"/>
  <Override PartName="/ppt/diagrams/quickStyle16.xml" ContentType="application/vnd.openxmlformats-officedocument.drawingml.diagramStyle+xml"/>
  <Override PartName="/ppt/diagrams/drawing17.xml" ContentType="application/vnd.ms-office.drawingml.diagramDrawing+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40.xml" ContentType="application/vnd.openxmlformats-officedocument.presentationml.notesSlide+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diagrams/quickStyle18.xml" ContentType="application/vnd.openxmlformats-officedocument.drawingml.diagramStyle+xml"/>
  <Override PartName="/ppt/slides/slide40.xml" ContentType="application/vnd.openxmlformats-officedocument.presentationml.slide+xml"/>
  <Override PartName="/ppt/notesSlides/notesSlide42.xml" ContentType="application/vnd.openxmlformats-officedocument.presentationml.notesSlide+xml"/>
  <Override PartName="/ppt/diagrams/layout18.xml" ContentType="application/vnd.openxmlformats-officedocument.drawingml.diagramLayout+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69"/>
  </p:notesMasterIdLst>
  <p:sldIdLst>
    <p:sldId id="317" r:id="rId7"/>
    <p:sldId id="282" r:id="rId8"/>
    <p:sldId id="257" r:id="rId9"/>
    <p:sldId id="315" r:id="rId10"/>
    <p:sldId id="339" r:id="rId11"/>
    <p:sldId id="270" r:id="rId12"/>
    <p:sldId id="325" r:id="rId13"/>
    <p:sldId id="297" r:id="rId14"/>
    <p:sldId id="337" r:id="rId15"/>
    <p:sldId id="362" r:id="rId16"/>
    <p:sldId id="338" r:id="rId17"/>
    <p:sldId id="326" r:id="rId18"/>
    <p:sldId id="327" r:id="rId19"/>
    <p:sldId id="259" r:id="rId20"/>
    <p:sldId id="266" r:id="rId21"/>
    <p:sldId id="323" r:id="rId22"/>
    <p:sldId id="324" r:id="rId23"/>
    <p:sldId id="332" r:id="rId24"/>
    <p:sldId id="336" r:id="rId25"/>
    <p:sldId id="335" r:id="rId26"/>
    <p:sldId id="289" r:id="rId27"/>
    <p:sldId id="294" r:id="rId28"/>
    <p:sldId id="295" r:id="rId29"/>
    <p:sldId id="296" r:id="rId30"/>
    <p:sldId id="353" r:id="rId31"/>
    <p:sldId id="361" r:id="rId32"/>
    <p:sldId id="343" r:id="rId33"/>
    <p:sldId id="363" r:id="rId34"/>
    <p:sldId id="263" r:id="rId35"/>
    <p:sldId id="285" r:id="rId36"/>
    <p:sldId id="328" r:id="rId37"/>
    <p:sldId id="286" r:id="rId38"/>
    <p:sldId id="346" r:id="rId39"/>
    <p:sldId id="349" r:id="rId40"/>
    <p:sldId id="340" r:id="rId41"/>
    <p:sldId id="364" r:id="rId42"/>
    <p:sldId id="365" r:id="rId43"/>
    <p:sldId id="345" r:id="rId44"/>
    <p:sldId id="347" r:id="rId45"/>
    <p:sldId id="350" r:id="rId46"/>
    <p:sldId id="302" r:id="rId47"/>
    <p:sldId id="304" r:id="rId48"/>
    <p:sldId id="291" r:id="rId49"/>
    <p:sldId id="279" r:id="rId50"/>
    <p:sldId id="357" r:id="rId51"/>
    <p:sldId id="367" r:id="rId52"/>
    <p:sldId id="275" r:id="rId53"/>
    <p:sldId id="305" r:id="rId54"/>
    <p:sldId id="352" r:id="rId55"/>
    <p:sldId id="276" r:id="rId56"/>
    <p:sldId id="274" r:id="rId57"/>
    <p:sldId id="356" r:id="rId58"/>
    <p:sldId id="360" r:id="rId59"/>
    <p:sldId id="359" r:id="rId60"/>
    <p:sldId id="308" r:id="rId61"/>
    <p:sldId id="309" r:id="rId62"/>
    <p:sldId id="312" r:id="rId63"/>
    <p:sldId id="358" r:id="rId64"/>
    <p:sldId id="310" r:id="rId65"/>
    <p:sldId id="311" r:id="rId66"/>
    <p:sldId id="318" r:id="rId67"/>
    <p:sldId id="32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1EFE7"/>
    <a:srgbClr val="F6F5F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59227" autoAdjust="0"/>
  </p:normalViewPr>
  <p:slideViewPr>
    <p:cSldViewPr>
      <p:cViewPr varScale="1">
        <p:scale>
          <a:sx n="53" d="100"/>
          <a:sy n="53" d="100"/>
        </p:scale>
        <p:origin x="-20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1938" y="46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image" Target="../media/image36.jpeg"/></Relationships>
</file>

<file path=ppt/diagrams/_rels/data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_rels/data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jpeg"/></Relationships>
</file>

<file path=ppt/diagrams/_rels/data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diagrams/_rels/data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diagrams/_rels/data9.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image" Target="../media/image36.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_rels/drawing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AF247B-6AF2-47A0-9F16-67A12EBED507}" type="doc">
      <dgm:prSet loTypeId="urn:microsoft.com/office/officeart/2005/8/layout/venn1" loCatId="relationship" qsTypeId="urn:microsoft.com/office/officeart/2005/8/quickstyle/simple5" qsCatId="simple" csTypeId="urn:microsoft.com/office/officeart/2005/8/colors/accent2_3" csCatId="accent2" phldr="1"/>
      <dgm:spPr/>
      <dgm:t>
        <a:bodyPr/>
        <a:lstStyle/>
        <a:p>
          <a:endParaRPr lang="en-US"/>
        </a:p>
      </dgm:t>
    </dgm:pt>
    <dgm:pt modelId="{013EE822-0BF5-4153-8144-0E5F8620D986}">
      <dgm:prSet/>
      <dgm:spPr/>
      <dgm:t>
        <a:bodyPr/>
        <a:lstStyle/>
        <a:p>
          <a:pPr algn="l" rtl="0"/>
          <a:r>
            <a:rPr lang="en-US" dirty="0" smtClean="0"/>
            <a:t>Personalized</a:t>
          </a:r>
          <a:endParaRPr lang="en-US" dirty="0"/>
        </a:p>
      </dgm:t>
      <dgm:extLst>
        <a:ext uri="{E40237B7-FDA0-4F09-8148-C483321AD2D9}">
          <dgm14:cNvPr xmlns="" xmlns:dgm14="http://schemas.microsoft.com/office/drawing/2010/diagram" id="0" name="" descr="Patient Centered Health Care&#10;Personalized&#10;Proactive"/>
        </a:ext>
      </dgm:extLst>
    </dgm:pt>
    <dgm:pt modelId="{DE2C6D59-53F5-4F3A-8994-5013B3187462}" type="parTrans" cxnId="{7A765378-4B4E-4023-86BA-F704062F3BA4}">
      <dgm:prSet/>
      <dgm:spPr/>
      <dgm:t>
        <a:bodyPr/>
        <a:lstStyle/>
        <a:p>
          <a:endParaRPr lang="en-US"/>
        </a:p>
      </dgm:t>
    </dgm:pt>
    <dgm:pt modelId="{CDB3DC7B-8C0B-47D6-B90D-9D83D50B6482}" type="sibTrans" cxnId="{7A765378-4B4E-4023-86BA-F704062F3BA4}">
      <dgm:prSet/>
      <dgm:spPr/>
      <dgm:t>
        <a:bodyPr/>
        <a:lstStyle/>
        <a:p>
          <a:endParaRPr lang="en-US"/>
        </a:p>
      </dgm:t>
    </dgm:pt>
    <dgm:pt modelId="{68FE253A-16C9-4379-B454-A596B6F4930F}">
      <dgm:prSet/>
      <dgm:spPr/>
      <dgm:t>
        <a:bodyPr/>
        <a:lstStyle/>
        <a:p>
          <a:pPr algn="r" rtl="0"/>
          <a:r>
            <a:rPr lang="en-US" dirty="0" smtClean="0"/>
            <a:t>Proactive</a:t>
          </a:r>
          <a:endParaRPr lang="en-US" dirty="0"/>
        </a:p>
      </dgm:t>
      <dgm:extLst>
        <a:ext uri="{E40237B7-FDA0-4F09-8148-C483321AD2D9}">
          <dgm14:cNvPr xmlns="" xmlns:dgm14="http://schemas.microsoft.com/office/drawing/2010/diagram" id="0" name="" descr="Patient Centered Health Care&#10;Personalized&#10;Proactive"/>
        </a:ext>
      </dgm:extLst>
    </dgm:pt>
    <dgm:pt modelId="{DC77E81A-08EA-4678-8516-EA3E5E839FED}" type="parTrans" cxnId="{74E48800-F8DC-4D64-BFFB-38861BD3B6FC}">
      <dgm:prSet/>
      <dgm:spPr/>
      <dgm:t>
        <a:bodyPr/>
        <a:lstStyle/>
        <a:p>
          <a:endParaRPr lang="en-US"/>
        </a:p>
      </dgm:t>
    </dgm:pt>
    <dgm:pt modelId="{5EEE18AD-736D-4502-A8B7-462C841BBC95}" type="sibTrans" cxnId="{74E48800-F8DC-4D64-BFFB-38861BD3B6FC}">
      <dgm:prSet/>
      <dgm:spPr/>
      <dgm:t>
        <a:bodyPr/>
        <a:lstStyle/>
        <a:p>
          <a:endParaRPr lang="en-US"/>
        </a:p>
      </dgm:t>
    </dgm:pt>
    <dgm:pt modelId="{50485C12-7EB5-4FD7-8918-477E1541799F}">
      <dgm:prSet/>
      <dgm:spPr/>
      <dgm:t>
        <a:bodyPr/>
        <a:lstStyle/>
        <a:p>
          <a:pPr algn="ctr" rtl="0"/>
          <a:r>
            <a:rPr lang="en-US" dirty="0" smtClean="0"/>
            <a:t>Patient Centered Health Care</a:t>
          </a:r>
          <a:endParaRPr lang="en-US" dirty="0"/>
        </a:p>
      </dgm:t>
      <dgm:extLst>
        <a:ext uri="{E40237B7-FDA0-4F09-8148-C483321AD2D9}">
          <dgm14:cNvPr xmlns="" xmlns:dgm14="http://schemas.microsoft.com/office/drawing/2010/diagram" id="0" name="" descr="Patient Centered Health Care&#10;Personalized&#10;Proactive"/>
        </a:ext>
      </dgm:extLst>
    </dgm:pt>
    <dgm:pt modelId="{EE3F38F0-CA21-432E-9E17-C348A7A67B50}" type="parTrans" cxnId="{F0F5518C-EC55-4810-81FE-6C3323C4863F}">
      <dgm:prSet/>
      <dgm:spPr/>
      <dgm:t>
        <a:bodyPr/>
        <a:lstStyle/>
        <a:p>
          <a:endParaRPr lang="en-US"/>
        </a:p>
      </dgm:t>
    </dgm:pt>
    <dgm:pt modelId="{DE58CC76-ADEE-4C9D-A290-F0934C8C8B72}" type="sibTrans" cxnId="{F0F5518C-EC55-4810-81FE-6C3323C4863F}">
      <dgm:prSet/>
      <dgm:spPr/>
      <dgm:t>
        <a:bodyPr/>
        <a:lstStyle/>
        <a:p>
          <a:endParaRPr lang="en-US"/>
        </a:p>
      </dgm:t>
    </dgm:pt>
    <dgm:pt modelId="{31103DB2-DC58-4FB0-8F82-0AEA313BFEAA}" type="pres">
      <dgm:prSet presAssocID="{45AF247B-6AF2-47A0-9F16-67A12EBED507}" presName="compositeShape" presStyleCnt="0">
        <dgm:presLayoutVars>
          <dgm:chMax val="7"/>
          <dgm:dir/>
          <dgm:resizeHandles val="exact"/>
        </dgm:presLayoutVars>
      </dgm:prSet>
      <dgm:spPr/>
      <dgm:t>
        <a:bodyPr/>
        <a:lstStyle/>
        <a:p>
          <a:endParaRPr lang="en-US"/>
        </a:p>
      </dgm:t>
    </dgm:pt>
    <dgm:pt modelId="{76A215CF-041A-42C7-9A67-E8918AE3357E}" type="pres">
      <dgm:prSet presAssocID="{50485C12-7EB5-4FD7-8918-477E1541799F}" presName="circ1" presStyleLbl="vennNode1" presStyleIdx="0" presStyleCnt="3"/>
      <dgm:spPr/>
      <dgm:t>
        <a:bodyPr/>
        <a:lstStyle/>
        <a:p>
          <a:endParaRPr lang="en-US"/>
        </a:p>
      </dgm:t>
    </dgm:pt>
    <dgm:pt modelId="{5353B964-800A-4060-A339-FA5A05703B3A}" type="pres">
      <dgm:prSet presAssocID="{50485C12-7EB5-4FD7-8918-477E1541799F}" presName="circ1Tx" presStyleLbl="revTx" presStyleIdx="0" presStyleCnt="0">
        <dgm:presLayoutVars>
          <dgm:chMax val="0"/>
          <dgm:chPref val="0"/>
          <dgm:bulletEnabled val="1"/>
        </dgm:presLayoutVars>
      </dgm:prSet>
      <dgm:spPr/>
      <dgm:t>
        <a:bodyPr/>
        <a:lstStyle/>
        <a:p>
          <a:endParaRPr lang="en-US"/>
        </a:p>
      </dgm:t>
    </dgm:pt>
    <dgm:pt modelId="{88C69CFC-CF31-487B-86AB-8F7EF7729698}" type="pres">
      <dgm:prSet presAssocID="{013EE822-0BF5-4153-8144-0E5F8620D986}" presName="circ2" presStyleLbl="vennNode1" presStyleIdx="1" presStyleCnt="3"/>
      <dgm:spPr/>
      <dgm:t>
        <a:bodyPr/>
        <a:lstStyle/>
        <a:p>
          <a:endParaRPr lang="en-US"/>
        </a:p>
      </dgm:t>
    </dgm:pt>
    <dgm:pt modelId="{D09D1867-E1BC-4F9E-A454-8D68BAC4DE82}" type="pres">
      <dgm:prSet presAssocID="{013EE822-0BF5-4153-8144-0E5F8620D986}" presName="circ2Tx" presStyleLbl="revTx" presStyleIdx="0" presStyleCnt="0">
        <dgm:presLayoutVars>
          <dgm:chMax val="0"/>
          <dgm:chPref val="0"/>
          <dgm:bulletEnabled val="1"/>
        </dgm:presLayoutVars>
      </dgm:prSet>
      <dgm:spPr/>
      <dgm:t>
        <a:bodyPr/>
        <a:lstStyle/>
        <a:p>
          <a:endParaRPr lang="en-US"/>
        </a:p>
      </dgm:t>
    </dgm:pt>
    <dgm:pt modelId="{8274EA96-F4A4-4D23-A6E9-4C0E741E4A50}" type="pres">
      <dgm:prSet presAssocID="{68FE253A-16C9-4379-B454-A596B6F4930F}" presName="circ3" presStyleLbl="vennNode1" presStyleIdx="2" presStyleCnt="3"/>
      <dgm:spPr/>
      <dgm:t>
        <a:bodyPr/>
        <a:lstStyle/>
        <a:p>
          <a:endParaRPr lang="en-US"/>
        </a:p>
      </dgm:t>
    </dgm:pt>
    <dgm:pt modelId="{202C7383-59CA-49E0-9B6E-1CDF5AD71B33}" type="pres">
      <dgm:prSet presAssocID="{68FE253A-16C9-4379-B454-A596B6F4930F}" presName="circ3Tx" presStyleLbl="revTx" presStyleIdx="0" presStyleCnt="0">
        <dgm:presLayoutVars>
          <dgm:chMax val="0"/>
          <dgm:chPref val="0"/>
          <dgm:bulletEnabled val="1"/>
        </dgm:presLayoutVars>
      </dgm:prSet>
      <dgm:spPr/>
      <dgm:t>
        <a:bodyPr/>
        <a:lstStyle/>
        <a:p>
          <a:endParaRPr lang="en-US"/>
        </a:p>
      </dgm:t>
    </dgm:pt>
  </dgm:ptLst>
  <dgm:cxnLst>
    <dgm:cxn modelId="{0CEC5918-2292-4D53-A984-63E0D43A8A3B}" type="presOf" srcId="{68FE253A-16C9-4379-B454-A596B6F4930F}" destId="{8274EA96-F4A4-4D23-A6E9-4C0E741E4A50}" srcOrd="0" destOrd="0" presId="urn:microsoft.com/office/officeart/2005/8/layout/venn1"/>
    <dgm:cxn modelId="{407AF648-19DF-4ADF-888C-516D5C6434D2}" type="presOf" srcId="{013EE822-0BF5-4153-8144-0E5F8620D986}" destId="{88C69CFC-CF31-487B-86AB-8F7EF7729698}" srcOrd="0" destOrd="0" presId="urn:microsoft.com/office/officeart/2005/8/layout/venn1"/>
    <dgm:cxn modelId="{74E48800-F8DC-4D64-BFFB-38861BD3B6FC}" srcId="{45AF247B-6AF2-47A0-9F16-67A12EBED507}" destId="{68FE253A-16C9-4379-B454-A596B6F4930F}" srcOrd="2" destOrd="0" parTransId="{DC77E81A-08EA-4678-8516-EA3E5E839FED}" sibTransId="{5EEE18AD-736D-4502-A8B7-462C841BBC95}"/>
    <dgm:cxn modelId="{A49F9C02-6230-4C29-A4C8-4FFA1B1736FF}" type="presOf" srcId="{68FE253A-16C9-4379-B454-A596B6F4930F}" destId="{202C7383-59CA-49E0-9B6E-1CDF5AD71B33}" srcOrd="1" destOrd="0" presId="urn:microsoft.com/office/officeart/2005/8/layout/venn1"/>
    <dgm:cxn modelId="{F0F5518C-EC55-4810-81FE-6C3323C4863F}" srcId="{45AF247B-6AF2-47A0-9F16-67A12EBED507}" destId="{50485C12-7EB5-4FD7-8918-477E1541799F}" srcOrd="0" destOrd="0" parTransId="{EE3F38F0-CA21-432E-9E17-C348A7A67B50}" sibTransId="{DE58CC76-ADEE-4C9D-A290-F0934C8C8B72}"/>
    <dgm:cxn modelId="{7A765378-4B4E-4023-86BA-F704062F3BA4}" srcId="{45AF247B-6AF2-47A0-9F16-67A12EBED507}" destId="{013EE822-0BF5-4153-8144-0E5F8620D986}" srcOrd="1" destOrd="0" parTransId="{DE2C6D59-53F5-4F3A-8994-5013B3187462}" sibTransId="{CDB3DC7B-8C0B-47D6-B90D-9D83D50B6482}"/>
    <dgm:cxn modelId="{494AEB05-DDBC-4942-915B-B2FB583CEA4B}" type="presOf" srcId="{50485C12-7EB5-4FD7-8918-477E1541799F}" destId="{5353B964-800A-4060-A339-FA5A05703B3A}" srcOrd="1" destOrd="0" presId="urn:microsoft.com/office/officeart/2005/8/layout/venn1"/>
    <dgm:cxn modelId="{1344B8B4-AB0A-474F-B48B-A0B0D0E21190}" type="presOf" srcId="{45AF247B-6AF2-47A0-9F16-67A12EBED507}" destId="{31103DB2-DC58-4FB0-8F82-0AEA313BFEAA}" srcOrd="0" destOrd="0" presId="urn:microsoft.com/office/officeart/2005/8/layout/venn1"/>
    <dgm:cxn modelId="{E4B42629-5507-4C45-9CBA-B98CD3CA447A}" type="presOf" srcId="{013EE822-0BF5-4153-8144-0E5F8620D986}" destId="{D09D1867-E1BC-4F9E-A454-8D68BAC4DE82}" srcOrd="1" destOrd="0" presId="urn:microsoft.com/office/officeart/2005/8/layout/venn1"/>
    <dgm:cxn modelId="{C013FD48-A91C-4BDB-8E6E-C3D83703DFC3}" type="presOf" srcId="{50485C12-7EB5-4FD7-8918-477E1541799F}" destId="{76A215CF-041A-42C7-9A67-E8918AE3357E}" srcOrd="0" destOrd="0" presId="urn:microsoft.com/office/officeart/2005/8/layout/venn1"/>
    <dgm:cxn modelId="{08B362CD-A28C-4CF3-9DA7-BAFDC1D9141F}" type="presParOf" srcId="{31103DB2-DC58-4FB0-8F82-0AEA313BFEAA}" destId="{76A215CF-041A-42C7-9A67-E8918AE3357E}" srcOrd="0" destOrd="0" presId="urn:microsoft.com/office/officeart/2005/8/layout/venn1"/>
    <dgm:cxn modelId="{CCBB0FA8-9D78-41CD-B24A-2304F3BD95C9}" type="presParOf" srcId="{31103DB2-DC58-4FB0-8F82-0AEA313BFEAA}" destId="{5353B964-800A-4060-A339-FA5A05703B3A}" srcOrd="1" destOrd="0" presId="urn:microsoft.com/office/officeart/2005/8/layout/venn1"/>
    <dgm:cxn modelId="{B7DA5805-A879-4602-AE64-AAC96116DA70}" type="presParOf" srcId="{31103DB2-DC58-4FB0-8F82-0AEA313BFEAA}" destId="{88C69CFC-CF31-487B-86AB-8F7EF7729698}" srcOrd="2" destOrd="0" presId="urn:microsoft.com/office/officeart/2005/8/layout/venn1"/>
    <dgm:cxn modelId="{298C9F87-AA49-4D06-A176-CB703FD37540}" type="presParOf" srcId="{31103DB2-DC58-4FB0-8F82-0AEA313BFEAA}" destId="{D09D1867-E1BC-4F9E-A454-8D68BAC4DE82}" srcOrd="3" destOrd="0" presId="urn:microsoft.com/office/officeart/2005/8/layout/venn1"/>
    <dgm:cxn modelId="{EB4FF3E1-CB04-45D2-BE47-A580FB450995}" type="presParOf" srcId="{31103DB2-DC58-4FB0-8F82-0AEA313BFEAA}" destId="{8274EA96-F4A4-4D23-A6E9-4C0E741E4A50}" srcOrd="4" destOrd="0" presId="urn:microsoft.com/office/officeart/2005/8/layout/venn1"/>
    <dgm:cxn modelId="{D964F947-04B6-4C0A-806C-0AC191673ADA}" type="presParOf" srcId="{31103DB2-DC58-4FB0-8F82-0AEA313BFEAA}" destId="{202C7383-59CA-49E0-9B6E-1CDF5AD71B33}" srcOrd="5"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A7EC84-92B0-4112-9388-A3EF9D698967}" type="doc">
      <dgm:prSet loTypeId="urn:microsoft.com/office/officeart/2005/8/layout/default#2" loCatId="list" qsTypeId="urn:microsoft.com/office/officeart/2005/8/quickstyle/3d2" qsCatId="3D" csTypeId="urn:microsoft.com/office/officeart/2005/8/colors/accent0_2" csCatId="mainScheme" phldr="1"/>
      <dgm:spPr/>
      <dgm:t>
        <a:bodyPr/>
        <a:lstStyle/>
        <a:p>
          <a:endParaRPr lang="en-US"/>
        </a:p>
      </dgm:t>
    </dgm:pt>
    <dgm:pt modelId="{07AE60B9-049A-4864-95C4-2D189C92D0C6}" type="pres">
      <dgm:prSet presAssocID="{24A7EC84-92B0-4112-9388-A3EF9D698967}" presName="diagram" presStyleCnt="0">
        <dgm:presLayoutVars>
          <dgm:dir/>
          <dgm:resizeHandles val="exact"/>
        </dgm:presLayoutVars>
      </dgm:prSet>
      <dgm:spPr/>
      <dgm:t>
        <a:bodyPr/>
        <a:lstStyle/>
        <a:p>
          <a:endParaRPr lang="en-US"/>
        </a:p>
      </dgm:t>
    </dgm:pt>
  </dgm:ptLst>
  <dgm:cxnLst>
    <dgm:cxn modelId="{4F372051-6936-4499-9417-113A165563F0}" type="presOf" srcId="{24A7EC84-92B0-4112-9388-A3EF9D698967}" destId="{07AE60B9-049A-4864-95C4-2D189C92D0C6}" srcOrd="0" destOrd="0" presId="urn:microsoft.com/office/officeart/2005/8/layout/defaul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86E094-0E1B-492B-A7DC-472621124BAF}" type="doc">
      <dgm:prSet loTypeId="urn:microsoft.com/office/officeart/2005/8/layout/venn1" loCatId="relationship" qsTypeId="urn:microsoft.com/office/officeart/2005/8/quickstyle/3d2" qsCatId="3D" csTypeId="urn:microsoft.com/office/officeart/2005/8/colors/accent0_3" csCatId="mainScheme" phldr="1"/>
      <dgm:spPr/>
    </dgm:pt>
    <dgm:pt modelId="{0EDFB389-D29F-4AD3-9823-C69735D4951A}">
      <dgm:prSet phldrT="[Text]" custT="1"/>
      <dgm:spPr/>
      <dgm:t>
        <a:bodyPr/>
        <a:lstStyle/>
        <a:p>
          <a:pPr algn="ctr"/>
          <a:r>
            <a:rPr lang="en-US" sz="4800" b="0" dirty="0" smtClean="0">
              <a:solidFill>
                <a:schemeClr val="bg1"/>
              </a:solidFill>
            </a:rPr>
            <a:t>CA</a:t>
          </a:r>
          <a:r>
            <a:rPr lang="en-US" sz="4800" b="0" dirty="0" smtClean="0">
              <a:solidFill>
                <a:srgbClr val="FF0000"/>
              </a:solidFill>
            </a:rPr>
            <a:t>R</a:t>
          </a:r>
          <a:r>
            <a:rPr lang="en-US" sz="4800" b="0" dirty="0" smtClean="0">
              <a:solidFill>
                <a:schemeClr val="bg1"/>
              </a:solidFill>
            </a:rPr>
            <a:t>E MANAGER</a:t>
          </a:r>
          <a:endParaRPr lang="en-US" sz="4400" b="0" dirty="0">
            <a:solidFill>
              <a:schemeClr val="bg1"/>
            </a:solidFill>
          </a:endParaRPr>
        </a:p>
      </dgm:t>
      <dgm:extLst>
        <a:ext uri="{E40237B7-FDA0-4F09-8148-C483321AD2D9}">
          <dgm14:cNvPr xmlns="" xmlns:dgm14="http://schemas.microsoft.com/office/drawing/2010/diagram" id="0" name="" descr="venn diagram:&#10;&#10;left circle CARE MANAGER &quot;R&quot; is highlighted&#10;right circle CASE MANAGER &quot;S&quot; is highlighted&#10;"/>
        </a:ext>
      </dgm:extLst>
    </dgm:pt>
    <dgm:pt modelId="{AB9156A0-2941-40C1-8EF3-EF788DD96B70}" type="parTrans" cxnId="{D0D26803-41F5-421D-AE6B-2603A863BF61}">
      <dgm:prSet/>
      <dgm:spPr/>
      <dgm:t>
        <a:bodyPr/>
        <a:lstStyle/>
        <a:p>
          <a:endParaRPr lang="en-US"/>
        </a:p>
      </dgm:t>
    </dgm:pt>
    <dgm:pt modelId="{BFF1ABBA-990F-4ED1-8823-3344A23D6242}" type="sibTrans" cxnId="{D0D26803-41F5-421D-AE6B-2603A863BF61}">
      <dgm:prSet/>
      <dgm:spPr/>
      <dgm:t>
        <a:bodyPr/>
        <a:lstStyle/>
        <a:p>
          <a:endParaRPr lang="en-US"/>
        </a:p>
      </dgm:t>
    </dgm:pt>
    <dgm:pt modelId="{B57798A9-2C07-48E7-8B7D-DB123F7FDFB4}">
      <dgm:prSet phldrT="[Text]" custT="1"/>
      <dgm:spPr/>
      <dgm:t>
        <a:bodyPr/>
        <a:lstStyle/>
        <a:p>
          <a:pPr algn="ctr"/>
          <a:r>
            <a:rPr lang="en-US" sz="4800" dirty="0" smtClean="0">
              <a:solidFill>
                <a:schemeClr val="bg1"/>
              </a:solidFill>
            </a:rPr>
            <a:t>CA</a:t>
          </a:r>
          <a:r>
            <a:rPr lang="en-US" sz="4800" b="0" dirty="0" smtClean="0">
              <a:solidFill>
                <a:srgbClr val="FF0000"/>
              </a:solidFill>
            </a:rPr>
            <a:t>S</a:t>
          </a:r>
          <a:r>
            <a:rPr lang="en-US" sz="4800" dirty="0" smtClean="0">
              <a:solidFill>
                <a:schemeClr val="bg1"/>
              </a:solidFill>
            </a:rPr>
            <a:t>E MANAGER</a:t>
          </a:r>
          <a:endParaRPr lang="en-US" sz="4800" dirty="0">
            <a:solidFill>
              <a:schemeClr val="bg1"/>
            </a:solidFill>
          </a:endParaRPr>
        </a:p>
      </dgm:t>
      <dgm:extLst>
        <a:ext uri="{E40237B7-FDA0-4F09-8148-C483321AD2D9}">
          <dgm14:cNvPr xmlns="" xmlns:dgm14="http://schemas.microsoft.com/office/drawing/2010/diagram" id="0" name="" descr="venn diagram:&#10;&#10;left circle CARE MANAGER &quot;R&quot; is highlighted&#10;right circle CASE MANAGER &quot;S&quot; is highlighted&#10;"/>
        </a:ext>
      </dgm:extLst>
    </dgm:pt>
    <dgm:pt modelId="{C1B99068-464D-4E02-A402-E2337426954C}" type="parTrans" cxnId="{CE6AD6FF-EF7E-46C7-9B57-B2389AFA9E29}">
      <dgm:prSet/>
      <dgm:spPr/>
      <dgm:t>
        <a:bodyPr/>
        <a:lstStyle/>
        <a:p>
          <a:endParaRPr lang="en-US"/>
        </a:p>
      </dgm:t>
    </dgm:pt>
    <dgm:pt modelId="{B4ED3BC5-BD86-46A3-8BE0-A9EEB2C776E8}" type="sibTrans" cxnId="{CE6AD6FF-EF7E-46C7-9B57-B2389AFA9E29}">
      <dgm:prSet/>
      <dgm:spPr/>
      <dgm:t>
        <a:bodyPr/>
        <a:lstStyle/>
        <a:p>
          <a:endParaRPr lang="en-US"/>
        </a:p>
      </dgm:t>
    </dgm:pt>
    <dgm:pt modelId="{63EE7A1A-7D27-423A-9E35-45AF6C5E8093}" type="pres">
      <dgm:prSet presAssocID="{CD86E094-0E1B-492B-A7DC-472621124BAF}" presName="compositeShape" presStyleCnt="0">
        <dgm:presLayoutVars>
          <dgm:chMax val="7"/>
          <dgm:dir/>
          <dgm:resizeHandles val="exact"/>
        </dgm:presLayoutVars>
      </dgm:prSet>
      <dgm:spPr/>
    </dgm:pt>
    <dgm:pt modelId="{7A56577E-CB97-464E-88AC-DBDC4FF24F1A}" type="pres">
      <dgm:prSet presAssocID="{0EDFB389-D29F-4AD3-9823-C69735D4951A}" presName="circ1" presStyleLbl="vennNode1" presStyleIdx="0" presStyleCnt="2"/>
      <dgm:spPr/>
      <dgm:t>
        <a:bodyPr/>
        <a:lstStyle/>
        <a:p>
          <a:endParaRPr lang="en-US"/>
        </a:p>
      </dgm:t>
    </dgm:pt>
    <dgm:pt modelId="{5F85C0D5-2752-4AB4-A738-5E079393B1D3}" type="pres">
      <dgm:prSet presAssocID="{0EDFB389-D29F-4AD3-9823-C69735D4951A}" presName="circ1Tx" presStyleLbl="revTx" presStyleIdx="0" presStyleCnt="0">
        <dgm:presLayoutVars>
          <dgm:chMax val="0"/>
          <dgm:chPref val="0"/>
          <dgm:bulletEnabled val="1"/>
        </dgm:presLayoutVars>
      </dgm:prSet>
      <dgm:spPr/>
      <dgm:t>
        <a:bodyPr/>
        <a:lstStyle/>
        <a:p>
          <a:endParaRPr lang="en-US"/>
        </a:p>
      </dgm:t>
    </dgm:pt>
    <dgm:pt modelId="{3869EDEB-9451-4885-B682-9F95120E6936}" type="pres">
      <dgm:prSet presAssocID="{B57798A9-2C07-48E7-8B7D-DB123F7FDFB4}" presName="circ2" presStyleLbl="vennNode1" presStyleIdx="1" presStyleCnt="2"/>
      <dgm:spPr/>
      <dgm:t>
        <a:bodyPr/>
        <a:lstStyle/>
        <a:p>
          <a:endParaRPr lang="en-US"/>
        </a:p>
      </dgm:t>
    </dgm:pt>
    <dgm:pt modelId="{A08795DE-7C2C-47A3-9597-3DF79A66BED9}" type="pres">
      <dgm:prSet presAssocID="{B57798A9-2C07-48E7-8B7D-DB123F7FDFB4}" presName="circ2Tx" presStyleLbl="revTx" presStyleIdx="0" presStyleCnt="0">
        <dgm:presLayoutVars>
          <dgm:chMax val="0"/>
          <dgm:chPref val="0"/>
          <dgm:bulletEnabled val="1"/>
        </dgm:presLayoutVars>
      </dgm:prSet>
      <dgm:spPr/>
      <dgm:t>
        <a:bodyPr/>
        <a:lstStyle/>
        <a:p>
          <a:endParaRPr lang="en-US"/>
        </a:p>
      </dgm:t>
    </dgm:pt>
  </dgm:ptLst>
  <dgm:cxnLst>
    <dgm:cxn modelId="{7F3B237A-AC7A-43D4-983D-B93637356497}" type="presOf" srcId="{0EDFB389-D29F-4AD3-9823-C69735D4951A}" destId="{7A56577E-CB97-464E-88AC-DBDC4FF24F1A}" srcOrd="0" destOrd="0" presId="urn:microsoft.com/office/officeart/2005/8/layout/venn1"/>
    <dgm:cxn modelId="{D0D26803-41F5-421D-AE6B-2603A863BF61}" srcId="{CD86E094-0E1B-492B-A7DC-472621124BAF}" destId="{0EDFB389-D29F-4AD3-9823-C69735D4951A}" srcOrd="0" destOrd="0" parTransId="{AB9156A0-2941-40C1-8EF3-EF788DD96B70}" sibTransId="{BFF1ABBA-990F-4ED1-8823-3344A23D6242}"/>
    <dgm:cxn modelId="{6F16D4C4-FB42-4CC7-97E3-A4A292610259}" type="presOf" srcId="{B57798A9-2C07-48E7-8B7D-DB123F7FDFB4}" destId="{3869EDEB-9451-4885-B682-9F95120E6936}" srcOrd="0" destOrd="0" presId="urn:microsoft.com/office/officeart/2005/8/layout/venn1"/>
    <dgm:cxn modelId="{63653452-400A-4466-A6E8-327698BF5B2E}" type="presOf" srcId="{CD86E094-0E1B-492B-A7DC-472621124BAF}" destId="{63EE7A1A-7D27-423A-9E35-45AF6C5E8093}" srcOrd="0" destOrd="0" presId="urn:microsoft.com/office/officeart/2005/8/layout/venn1"/>
    <dgm:cxn modelId="{8C4711CE-0A71-4319-8130-0B8145C28512}" type="presOf" srcId="{B57798A9-2C07-48E7-8B7D-DB123F7FDFB4}" destId="{A08795DE-7C2C-47A3-9597-3DF79A66BED9}" srcOrd="1" destOrd="0" presId="urn:microsoft.com/office/officeart/2005/8/layout/venn1"/>
    <dgm:cxn modelId="{CE6AD6FF-EF7E-46C7-9B57-B2389AFA9E29}" srcId="{CD86E094-0E1B-492B-A7DC-472621124BAF}" destId="{B57798A9-2C07-48E7-8B7D-DB123F7FDFB4}" srcOrd="1" destOrd="0" parTransId="{C1B99068-464D-4E02-A402-E2337426954C}" sibTransId="{B4ED3BC5-BD86-46A3-8BE0-A9EEB2C776E8}"/>
    <dgm:cxn modelId="{D6E999C4-96B1-48EA-B5F1-C68721AC9F1E}" type="presOf" srcId="{0EDFB389-D29F-4AD3-9823-C69735D4951A}" destId="{5F85C0D5-2752-4AB4-A738-5E079393B1D3}" srcOrd="1" destOrd="0" presId="urn:microsoft.com/office/officeart/2005/8/layout/venn1"/>
    <dgm:cxn modelId="{A15A7F5B-9AAD-4D91-A7DD-37C85E76F4BF}" type="presParOf" srcId="{63EE7A1A-7D27-423A-9E35-45AF6C5E8093}" destId="{7A56577E-CB97-464E-88AC-DBDC4FF24F1A}" srcOrd="0" destOrd="0" presId="urn:microsoft.com/office/officeart/2005/8/layout/venn1"/>
    <dgm:cxn modelId="{880FD5DA-5157-42E7-9B7A-BD5CBFB65323}" type="presParOf" srcId="{63EE7A1A-7D27-423A-9E35-45AF6C5E8093}" destId="{5F85C0D5-2752-4AB4-A738-5E079393B1D3}" srcOrd="1" destOrd="0" presId="urn:microsoft.com/office/officeart/2005/8/layout/venn1"/>
    <dgm:cxn modelId="{7A4D5BE0-A621-4C3E-9D58-E9C89B3F84FA}" type="presParOf" srcId="{63EE7A1A-7D27-423A-9E35-45AF6C5E8093}" destId="{3869EDEB-9451-4885-B682-9F95120E6936}" srcOrd="2" destOrd="0" presId="urn:microsoft.com/office/officeart/2005/8/layout/venn1"/>
    <dgm:cxn modelId="{0193D954-FDC4-4AFE-AC9B-3B145EF34077}" type="presParOf" srcId="{63EE7A1A-7D27-423A-9E35-45AF6C5E8093}" destId="{A08795DE-7C2C-47A3-9597-3DF79A66BED9}" srcOrd="3"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53A3CBB-0882-4537-BEB0-399C411CE628}" type="doc">
      <dgm:prSet loTypeId="urn:microsoft.com/office/officeart/2005/8/layout/matrix1" loCatId="matrix" qsTypeId="urn:microsoft.com/office/officeart/2005/8/quickstyle/3d1" qsCatId="3D" csTypeId="urn:microsoft.com/office/officeart/2005/8/colors/accent1_4" csCatId="accent1" phldr="1"/>
      <dgm:spPr/>
      <dgm:t>
        <a:bodyPr/>
        <a:lstStyle/>
        <a:p>
          <a:endParaRPr lang="en-US"/>
        </a:p>
      </dgm:t>
    </dgm:pt>
    <dgm:pt modelId="{9C4DF745-FDB8-406C-98D8-53C65492102C}">
      <dgm:prSet custT="1"/>
      <dgm:spPr/>
      <dgm:t>
        <a:bodyPr/>
        <a:lstStyle/>
        <a:p>
          <a:pPr algn="ctr" rtl="0"/>
          <a:r>
            <a:rPr lang="en-US" sz="3200" b="0" dirty="0" smtClean="0">
              <a:latin typeface="+mn-lt"/>
            </a:rPr>
            <a:t>CA</a:t>
          </a:r>
          <a:r>
            <a:rPr lang="en-US" sz="3200" b="1" dirty="0" smtClean="0">
              <a:solidFill>
                <a:srgbClr val="FF0000"/>
              </a:solidFill>
              <a:latin typeface="+mn-lt"/>
            </a:rPr>
            <a:t>R</a:t>
          </a:r>
          <a:r>
            <a:rPr lang="en-US" sz="3200" b="0" dirty="0" smtClean="0">
              <a:latin typeface="+mn-lt"/>
            </a:rPr>
            <a:t>E MANAGER</a:t>
          </a:r>
          <a:endParaRPr lang="en-US" sz="3200" b="0" dirty="0">
            <a:latin typeface="+mn-lt"/>
          </a:endParaRPr>
        </a:p>
      </dgm:t>
      <dgm:extLst>
        <a:ext uri="{E40237B7-FDA0-4F09-8148-C483321AD2D9}">
          <dgm14:cNvPr xmlns="" xmlns:dgm14="http://schemas.microsoft.com/office/drawing/2010/diagram" id="0" name="" descr="CARE MANAGER&#10;PACT Teamlet RN&#10;Generalist nursing care for all patients on team panel &#10;Continuous care &#10;Intensity varies&#10;May delegate to another team member&#10;"/>
        </a:ext>
      </dgm:extLst>
    </dgm:pt>
    <dgm:pt modelId="{BF8091F6-0312-4481-97E1-9AB7759585B6}" type="parTrans" cxnId="{8525A87E-EDD4-4E11-954D-8FAC629E87F4}">
      <dgm:prSet/>
      <dgm:spPr/>
      <dgm:t>
        <a:bodyPr/>
        <a:lstStyle/>
        <a:p>
          <a:pPr algn="ctr"/>
          <a:endParaRPr lang="en-US" sz="3200" b="0">
            <a:latin typeface="+mn-lt"/>
          </a:endParaRPr>
        </a:p>
      </dgm:t>
    </dgm:pt>
    <dgm:pt modelId="{F74A5F06-8A02-4900-A3E6-A0730ACC64DA}" type="sibTrans" cxnId="{8525A87E-EDD4-4E11-954D-8FAC629E87F4}">
      <dgm:prSet/>
      <dgm:spPr/>
      <dgm:t>
        <a:bodyPr/>
        <a:lstStyle/>
        <a:p>
          <a:pPr algn="ctr"/>
          <a:endParaRPr lang="en-US" sz="3200" b="0">
            <a:latin typeface="+mn-lt"/>
          </a:endParaRPr>
        </a:p>
      </dgm:t>
    </dgm:pt>
    <dgm:pt modelId="{D5060BAA-7FD3-4C09-A66D-F96FB49E5332}">
      <dgm:prSet custT="1"/>
      <dgm:spPr/>
      <dgm:t>
        <a:bodyPr/>
        <a:lstStyle/>
        <a:p>
          <a:pPr algn="ctr"/>
          <a:r>
            <a:rPr lang="en-US" sz="3200" b="0" dirty="0" smtClean="0">
              <a:latin typeface="+mn-lt"/>
            </a:rPr>
            <a:t>PACT Teamlet RN</a:t>
          </a:r>
          <a:endParaRPr lang="en-US" sz="3200" b="0" dirty="0">
            <a:latin typeface="+mn-lt"/>
          </a:endParaRPr>
        </a:p>
      </dgm:t>
      <dgm:extLst>
        <a:ext uri="{E40237B7-FDA0-4F09-8148-C483321AD2D9}">
          <dgm14:cNvPr xmlns="" xmlns:dgm14="http://schemas.microsoft.com/office/drawing/2010/diagram" id="0" name="" descr="CARE MANAGER&#10;PACT Teamlet RN&#10;Generalist nursing care for all patients on team panel &#10;Continuous care &#10;Intensity varies&#10;May delegate to another team member&#10;"/>
        </a:ext>
      </dgm:extLst>
    </dgm:pt>
    <dgm:pt modelId="{B5B19058-5BC9-41A4-89CA-C726A7B3C2FD}" type="parTrans" cxnId="{9F725D2E-78EB-40B5-8534-1669F48E9703}">
      <dgm:prSet/>
      <dgm:spPr/>
      <dgm:t>
        <a:bodyPr/>
        <a:lstStyle/>
        <a:p>
          <a:pPr algn="ctr"/>
          <a:endParaRPr lang="en-US" sz="3200" b="0">
            <a:latin typeface="+mn-lt"/>
          </a:endParaRPr>
        </a:p>
      </dgm:t>
    </dgm:pt>
    <dgm:pt modelId="{57AA23ED-E560-4906-97D9-E5DF051AD0CC}" type="sibTrans" cxnId="{9F725D2E-78EB-40B5-8534-1669F48E9703}">
      <dgm:prSet/>
      <dgm:spPr/>
      <dgm:t>
        <a:bodyPr/>
        <a:lstStyle/>
        <a:p>
          <a:pPr algn="ctr"/>
          <a:endParaRPr lang="en-US" sz="3200" b="0">
            <a:latin typeface="+mn-lt"/>
          </a:endParaRPr>
        </a:p>
      </dgm:t>
    </dgm:pt>
    <dgm:pt modelId="{93A25729-4B0A-42FA-9545-0C2F942A586F}">
      <dgm:prSet custT="1"/>
      <dgm:spPr/>
      <dgm:t>
        <a:bodyPr/>
        <a:lstStyle/>
        <a:p>
          <a:pPr algn="ctr"/>
          <a:r>
            <a:rPr lang="en-US" sz="3200" b="0" dirty="0" smtClean="0">
              <a:latin typeface="+mn-lt"/>
            </a:rPr>
            <a:t>Continuous care </a:t>
          </a:r>
        </a:p>
        <a:p>
          <a:pPr algn="ctr"/>
          <a:r>
            <a:rPr lang="en-US" sz="3200" b="0" dirty="0" smtClean="0">
              <a:latin typeface="+mn-lt"/>
            </a:rPr>
            <a:t>Intensity varies</a:t>
          </a:r>
          <a:endParaRPr lang="en-US" sz="3200" b="0" dirty="0">
            <a:latin typeface="+mn-lt"/>
          </a:endParaRPr>
        </a:p>
      </dgm:t>
      <dgm:extLst>
        <a:ext uri="{E40237B7-FDA0-4F09-8148-C483321AD2D9}">
          <dgm14:cNvPr xmlns="" xmlns:dgm14="http://schemas.microsoft.com/office/drawing/2010/diagram" id="0" name="" descr="CARE MANAGER&#10;PACT Teamlet RN&#10;Generalist nursing care for all patients on team panel &#10;Continuous care &#10;Intensity varies&#10;May delegate to another team member&#10;"/>
        </a:ext>
      </dgm:extLst>
    </dgm:pt>
    <dgm:pt modelId="{57349D04-D336-4FA4-BF09-49FBC9C57DDF}" type="parTrans" cxnId="{F8DE38DC-FE0F-4874-88EE-E4DDD1B6B3E9}">
      <dgm:prSet/>
      <dgm:spPr/>
      <dgm:t>
        <a:bodyPr/>
        <a:lstStyle/>
        <a:p>
          <a:pPr algn="ctr"/>
          <a:endParaRPr lang="en-US" sz="3200" b="0">
            <a:latin typeface="+mn-lt"/>
          </a:endParaRPr>
        </a:p>
      </dgm:t>
    </dgm:pt>
    <dgm:pt modelId="{A81D9292-69F9-4039-A6A4-35061067FF76}" type="sibTrans" cxnId="{F8DE38DC-FE0F-4874-88EE-E4DDD1B6B3E9}">
      <dgm:prSet/>
      <dgm:spPr/>
      <dgm:t>
        <a:bodyPr/>
        <a:lstStyle/>
        <a:p>
          <a:pPr algn="ctr"/>
          <a:endParaRPr lang="en-US" sz="3200" b="0">
            <a:latin typeface="+mn-lt"/>
          </a:endParaRPr>
        </a:p>
      </dgm:t>
    </dgm:pt>
    <dgm:pt modelId="{D4419E82-0FCA-4F6D-B334-D4503B48586E}">
      <dgm:prSet custT="1"/>
      <dgm:spPr/>
      <dgm:t>
        <a:bodyPr/>
        <a:lstStyle/>
        <a:p>
          <a:pPr algn="ctr"/>
          <a:r>
            <a:rPr lang="en-US" sz="3200" b="0" dirty="0" smtClean="0">
              <a:latin typeface="+mn-lt"/>
            </a:rPr>
            <a:t>May delegate to another team member</a:t>
          </a:r>
        </a:p>
      </dgm:t>
      <dgm:extLst>
        <a:ext uri="{E40237B7-FDA0-4F09-8148-C483321AD2D9}">
          <dgm14:cNvPr xmlns="" xmlns:dgm14="http://schemas.microsoft.com/office/drawing/2010/diagram" id="0" name="" descr="CARE MANAGER&#10;PACT Teamlet RN&#10;Generalist nursing care for all patients on team panel &#10;Continuous care &#10;Intensity varies&#10;May delegate to another team member&#10;"/>
        </a:ext>
      </dgm:extLst>
    </dgm:pt>
    <dgm:pt modelId="{721F11A4-7772-4927-8998-84B7A2D6F0BD}" type="parTrans" cxnId="{6F538C6D-88EC-4A00-BCD4-244451A62FB6}">
      <dgm:prSet/>
      <dgm:spPr/>
      <dgm:t>
        <a:bodyPr/>
        <a:lstStyle/>
        <a:p>
          <a:pPr algn="ctr"/>
          <a:endParaRPr lang="en-US" sz="3200" b="0">
            <a:latin typeface="+mn-lt"/>
          </a:endParaRPr>
        </a:p>
      </dgm:t>
    </dgm:pt>
    <dgm:pt modelId="{8DAB04BE-8D7A-4684-84CF-C66A6E36850B}" type="sibTrans" cxnId="{6F538C6D-88EC-4A00-BCD4-244451A62FB6}">
      <dgm:prSet/>
      <dgm:spPr/>
      <dgm:t>
        <a:bodyPr/>
        <a:lstStyle/>
        <a:p>
          <a:pPr algn="ctr"/>
          <a:endParaRPr lang="en-US" sz="3200" b="0">
            <a:latin typeface="+mn-lt"/>
          </a:endParaRPr>
        </a:p>
      </dgm:t>
    </dgm:pt>
    <dgm:pt modelId="{FD12FEC7-D6DB-48C9-A3F9-A0ED6867B19F}">
      <dgm:prSet custT="1"/>
      <dgm:spPr/>
      <dgm:t>
        <a:bodyPr/>
        <a:lstStyle/>
        <a:p>
          <a:pPr algn="ctr"/>
          <a:r>
            <a:rPr lang="en-US" sz="3200" b="0" dirty="0" smtClean="0">
              <a:latin typeface="+mn-lt"/>
            </a:rPr>
            <a:t>Generalist nursing care for all patients on team panel</a:t>
          </a:r>
          <a:endParaRPr lang="en-US" sz="3200" b="0" dirty="0">
            <a:latin typeface="+mn-lt"/>
          </a:endParaRPr>
        </a:p>
      </dgm:t>
      <dgm:extLst>
        <a:ext uri="{E40237B7-FDA0-4F09-8148-C483321AD2D9}">
          <dgm14:cNvPr xmlns="" xmlns:dgm14="http://schemas.microsoft.com/office/drawing/2010/diagram" id="0" name="" descr="CARE MANAGER&#10;PACT Teamlet RN&#10;Generalist nursing care for all patients on team panel &#10;Continuous care &#10;Intensity varies&#10;May delegate to another team member&#10;"/>
        </a:ext>
      </dgm:extLst>
    </dgm:pt>
    <dgm:pt modelId="{CF83636C-C7FE-4B85-BDC1-09320FA11061}" type="sibTrans" cxnId="{A143EB14-5BE8-4A31-B8A6-234832A93D29}">
      <dgm:prSet/>
      <dgm:spPr/>
      <dgm:t>
        <a:bodyPr/>
        <a:lstStyle/>
        <a:p>
          <a:pPr algn="ctr"/>
          <a:endParaRPr lang="en-US" sz="3200" b="0">
            <a:latin typeface="+mn-lt"/>
          </a:endParaRPr>
        </a:p>
      </dgm:t>
    </dgm:pt>
    <dgm:pt modelId="{7DE010E8-F78F-4BCA-AC61-F36947BA3D04}" type="parTrans" cxnId="{A143EB14-5BE8-4A31-B8A6-234832A93D29}">
      <dgm:prSet/>
      <dgm:spPr/>
      <dgm:t>
        <a:bodyPr/>
        <a:lstStyle/>
        <a:p>
          <a:pPr algn="ctr"/>
          <a:endParaRPr lang="en-US" sz="3200" b="0">
            <a:latin typeface="+mn-lt"/>
          </a:endParaRPr>
        </a:p>
      </dgm:t>
    </dgm:pt>
    <dgm:pt modelId="{471D81B9-B937-4718-8C97-218CA34C6FA1}" type="pres">
      <dgm:prSet presAssocID="{653A3CBB-0882-4537-BEB0-399C411CE628}" presName="diagram" presStyleCnt="0">
        <dgm:presLayoutVars>
          <dgm:chMax val="1"/>
          <dgm:dir/>
          <dgm:animLvl val="ctr"/>
          <dgm:resizeHandles val="exact"/>
        </dgm:presLayoutVars>
      </dgm:prSet>
      <dgm:spPr/>
      <dgm:t>
        <a:bodyPr/>
        <a:lstStyle/>
        <a:p>
          <a:endParaRPr lang="en-US"/>
        </a:p>
      </dgm:t>
    </dgm:pt>
    <dgm:pt modelId="{D56E634F-1EC7-445C-BDC7-079E5D1D1B18}" type="pres">
      <dgm:prSet presAssocID="{653A3CBB-0882-4537-BEB0-399C411CE628}" presName="matrix" presStyleCnt="0"/>
      <dgm:spPr/>
      <dgm:t>
        <a:bodyPr/>
        <a:lstStyle/>
        <a:p>
          <a:endParaRPr lang="en-US"/>
        </a:p>
      </dgm:t>
    </dgm:pt>
    <dgm:pt modelId="{81DBF86A-1466-444B-9555-787BEEF98095}" type="pres">
      <dgm:prSet presAssocID="{653A3CBB-0882-4537-BEB0-399C411CE628}" presName="tile1" presStyleLbl="node1" presStyleIdx="0" presStyleCnt="4"/>
      <dgm:spPr/>
      <dgm:t>
        <a:bodyPr/>
        <a:lstStyle/>
        <a:p>
          <a:endParaRPr lang="en-US"/>
        </a:p>
      </dgm:t>
    </dgm:pt>
    <dgm:pt modelId="{4313CE1C-B480-4BE6-86EB-4559EED9407C}" type="pres">
      <dgm:prSet presAssocID="{653A3CBB-0882-4537-BEB0-399C411CE628}" presName="tile1text" presStyleLbl="node1" presStyleIdx="0" presStyleCnt="4">
        <dgm:presLayoutVars>
          <dgm:chMax val="0"/>
          <dgm:chPref val="0"/>
          <dgm:bulletEnabled val="1"/>
        </dgm:presLayoutVars>
      </dgm:prSet>
      <dgm:spPr/>
      <dgm:t>
        <a:bodyPr/>
        <a:lstStyle/>
        <a:p>
          <a:endParaRPr lang="en-US"/>
        </a:p>
      </dgm:t>
    </dgm:pt>
    <dgm:pt modelId="{0B4A170E-815D-411D-8BD4-F9F4EB2F07C0}" type="pres">
      <dgm:prSet presAssocID="{653A3CBB-0882-4537-BEB0-399C411CE628}" presName="tile2" presStyleLbl="node1" presStyleIdx="1" presStyleCnt="4"/>
      <dgm:spPr/>
      <dgm:t>
        <a:bodyPr/>
        <a:lstStyle/>
        <a:p>
          <a:endParaRPr lang="en-US"/>
        </a:p>
      </dgm:t>
    </dgm:pt>
    <dgm:pt modelId="{BF764A00-CE3D-466C-93D9-9967722D9F7F}" type="pres">
      <dgm:prSet presAssocID="{653A3CBB-0882-4537-BEB0-399C411CE628}" presName="tile2text" presStyleLbl="node1" presStyleIdx="1" presStyleCnt="4">
        <dgm:presLayoutVars>
          <dgm:chMax val="0"/>
          <dgm:chPref val="0"/>
          <dgm:bulletEnabled val="1"/>
        </dgm:presLayoutVars>
      </dgm:prSet>
      <dgm:spPr/>
      <dgm:t>
        <a:bodyPr/>
        <a:lstStyle/>
        <a:p>
          <a:endParaRPr lang="en-US"/>
        </a:p>
      </dgm:t>
    </dgm:pt>
    <dgm:pt modelId="{55AAB178-5709-42FD-8C31-ECB8C59F1FDF}" type="pres">
      <dgm:prSet presAssocID="{653A3CBB-0882-4537-BEB0-399C411CE628}" presName="tile3" presStyleLbl="node1" presStyleIdx="2" presStyleCnt="4"/>
      <dgm:spPr/>
      <dgm:t>
        <a:bodyPr/>
        <a:lstStyle/>
        <a:p>
          <a:endParaRPr lang="en-US"/>
        </a:p>
      </dgm:t>
    </dgm:pt>
    <dgm:pt modelId="{470BB271-B49C-4A77-B555-7A91E11D7BBA}" type="pres">
      <dgm:prSet presAssocID="{653A3CBB-0882-4537-BEB0-399C411CE628}" presName="tile3text" presStyleLbl="node1" presStyleIdx="2" presStyleCnt="4">
        <dgm:presLayoutVars>
          <dgm:chMax val="0"/>
          <dgm:chPref val="0"/>
          <dgm:bulletEnabled val="1"/>
        </dgm:presLayoutVars>
      </dgm:prSet>
      <dgm:spPr/>
      <dgm:t>
        <a:bodyPr/>
        <a:lstStyle/>
        <a:p>
          <a:endParaRPr lang="en-US"/>
        </a:p>
      </dgm:t>
    </dgm:pt>
    <dgm:pt modelId="{E835C15C-3FD0-4C5B-B64F-4C162F63F32F}" type="pres">
      <dgm:prSet presAssocID="{653A3CBB-0882-4537-BEB0-399C411CE628}" presName="tile4" presStyleLbl="node1" presStyleIdx="3" presStyleCnt="4"/>
      <dgm:spPr/>
      <dgm:t>
        <a:bodyPr/>
        <a:lstStyle/>
        <a:p>
          <a:endParaRPr lang="en-US"/>
        </a:p>
      </dgm:t>
    </dgm:pt>
    <dgm:pt modelId="{82B1EB57-328B-42FF-8A57-486F9FD9BDA5}" type="pres">
      <dgm:prSet presAssocID="{653A3CBB-0882-4537-BEB0-399C411CE628}" presName="tile4text" presStyleLbl="node1" presStyleIdx="3" presStyleCnt="4">
        <dgm:presLayoutVars>
          <dgm:chMax val="0"/>
          <dgm:chPref val="0"/>
          <dgm:bulletEnabled val="1"/>
        </dgm:presLayoutVars>
      </dgm:prSet>
      <dgm:spPr/>
      <dgm:t>
        <a:bodyPr/>
        <a:lstStyle/>
        <a:p>
          <a:endParaRPr lang="en-US"/>
        </a:p>
      </dgm:t>
    </dgm:pt>
    <dgm:pt modelId="{4F681567-969F-453A-ABE7-828444C8809A}" type="pres">
      <dgm:prSet presAssocID="{653A3CBB-0882-4537-BEB0-399C411CE628}" presName="centerTile" presStyleLbl="fgShp" presStyleIdx="0" presStyleCnt="1">
        <dgm:presLayoutVars>
          <dgm:chMax val="0"/>
          <dgm:chPref val="0"/>
        </dgm:presLayoutVars>
      </dgm:prSet>
      <dgm:spPr/>
      <dgm:t>
        <a:bodyPr/>
        <a:lstStyle/>
        <a:p>
          <a:endParaRPr lang="en-US"/>
        </a:p>
      </dgm:t>
    </dgm:pt>
  </dgm:ptLst>
  <dgm:cxnLst>
    <dgm:cxn modelId="{BD50DD32-4D95-4E24-B5CA-1E0384E81423}" type="presOf" srcId="{9C4DF745-FDB8-406C-98D8-53C65492102C}" destId="{4F681567-969F-453A-ABE7-828444C8809A}" srcOrd="0" destOrd="0" presId="urn:microsoft.com/office/officeart/2005/8/layout/matrix1"/>
    <dgm:cxn modelId="{A25AB438-6F52-48B1-9854-93CC4B2475A6}" type="presOf" srcId="{93A25729-4B0A-42FA-9545-0C2F942A586F}" destId="{470BB271-B49C-4A77-B555-7A91E11D7BBA}" srcOrd="1" destOrd="0" presId="urn:microsoft.com/office/officeart/2005/8/layout/matrix1"/>
    <dgm:cxn modelId="{3EBE8900-5CE0-4635-94B9-7D4C67B49DD0}" type="presOf" srcId="{FD12FEC7-D6DB-48C9-A3F9-A0ED6867B19F}" destId="{0B4A170E-815D-411D-8BD4-F9F4EB2F07C0}" srcOrd="0" destOrd="0" presId="urn:microsoft.com/office/officeart/2005/8/layout/matrix1"/>
    <dgm:cxn modelId="{A143EB14-5BE8-4A31-B8A6-234832A93D29}" srcId="{9C4DF745-FDB8-406C-98D8-53C65492102C}" destId="{FD12FEC7-D6DB-48C9-A3F9-A0ED6867B19F}" srcOrd="1" destOrd="0" parTransId="{7DE010E8-F78F-4BCA-AC61-F36947BA3D04}" sibTransId="{CF83636C-C7FE-4B85-BDC1-09320FA11061}"/>
    <dgm:cxn modelId="{C3CB199B-CB38-4382-ACB8-88E7DB496156}" type="presOf" srcId="{93A25729-4B0A-42FA-9545-0C2F942A586F}" destId="{55AAB178-5709-42FD-8C31-ECB8C59F1FDF}" srcOrd="0" destOrd="0" presId="urn:microsoft.com/office/officeart/2005/8/layout/matrix1"/>
    <dgm:cxn modelId="{F141AAA8-5855-497F-9FD9-B07ABEC9AEDD}" type="presOf" srcId="{D4419E82-0FCA-4F6D-B334-D4503B48586E}" destId="{E835C15C-3FD0-4C5B-B64F-4C162F63F32F}" srcOrd="0" destOrd="0" presId="urn:microsoft.com/office/officeart/2005/8/layout/matrix1"/>
    <dgm:cxn modelId="{8525A87E-EDD4-4E11-954D-8FAC629E87F4}" srcId="{653A3CBB-0882-4537-BEB0-399C411CE628}" destId="{9C4DF745-FDB8-406C-98D8-53C65492102C}" srcOrd="0" destOrd="0" parTransId="{BF8091F6-0312-4481-97E1-9AB7759585B6}" sibTransId="{F74A5F06-8A02-4900-A3E6-A0730ACC64DA}"/>
    <dgm:cxn modelId="{F8DE38DC-FE0F-4874-88EE-E4DDD1B6B3E9}" srcId="{9C4DF745-FDB8-406C-98D8-53C65492102C}" destId="{93A25729-4B0A-42FA-9545-0C2F942A586F}" srcOrd="2" destOrd="0" parTransId="{57349D04-D336-4FA4-BF09-49FBC9C57DDF}" sibTransId="{A81D9292-69F9-4039-A6A4-35061067FF76}"/>
    <dgm:cxn modelId="{C20C4B03-98EF-4E4A-9D8C-3CF50E1BCE42}" type="presOf" srcId="{653A3CBB-0882-4537-BEB0-399C411CE628}" destId="{471D81B9-B937-4718-8C97-218CA34C6FA1}" srcOrd="0" destOrd="0" presId="urn:microsoft.com/office/officeart/2005/8/layout/matrix1"/>
    <dgm:cxn modelId="{8860C134-EC67-4386-99E3-F6813701D5A4}" type="presOf" srcId="{D4419E82-0FCA-4F6D-B334-D4503B48586E}" destId="{82B1EB57-328B-42FF-8A57-486F9FD9BDA5}" srcOrd="1" destOrd="0" presId="urn:microsoft.com/office/officeart/2005/8/layout/matrix1"/>
    <dgm:cxn modelId="{6F538C6D-88EC-4A00-BCD4-244451A62FB6}" srcId="{9C4DF745-FDB8-406C-98D8-53C65492102C}" destId="{D4419E82-0FCA-4F6D-B334-D4503B48586E}" srcOrd="3" destOrd="0" parTransId="{721F11A4-7772-4927-8998-84B7A2D6F0BD}" sibTransId="{8DAB04BE-8D7A-4684-84CF-C66A6E36850B}"/>
    <dgm:cxn modelId="{3E669FFA-398E-46D8-9BF4-FEC144941815}" type="presOf" srcId="{D5060BAA-7FD3-4C09-A66D-F96FB49E5332}" destId="{81DBF86A-1466-444B-9555-787BEEF98095}" srcOrd="0" destOrd="0" presId="urn:microsoft.com/office/officeart/2005/8/layout/matrix1"/>
    <dgm:cxn modelId="{ABE4A7B0-ED9B-4EAB-9196-685C99EDA460}" type="presOf" srcId="{D5060BAA-7FD3-4C09-A66D-F96FB49E5332}" destId="{4313CE1C-B480-4BE6-86EB-4559EED9407C}" srcOrd="1" destOrd="0" presId="urn:microsoft.com/office/officeart/2005/8/layout/matrix1"/>
    <dgm:cxn modelId="{A37218DC-FC61-4DD9-8168-E14A7679CCF1}" type="presOf" srcId="{FD12FEC7-D6DB-48C9-A3F9-A0ED6867B19F}" destId="{BF764A00-CE3D-466C-93D9-9967722D9F7F}" srcOrd="1" destOrd="0" presId="urn:microsoft.com/office/officeart/2005/8/layout/matrix1"/>
    <dgm:cxn modelId="{9F725D2E-78EB-40B5-8534-1669F48E9703}" srcId="{9C4DF745-FDB8-406C-98D8-53C65492102C}" destId="{D5060BAA-7FD3-4C09-A66D-F96FB49E5332}" srcOrd="0" destOrd="0" parTransId="{B5B19058-5BC9-41A4-89CA-C726A7B3C2FD}" sibTransId="{57AA23ED-E560-4906-97D9-E5DF051AD0CC}"/>
    <dgm:cxn modelId="{D85C6A64-9058-4E8B-8263-4F9ECB427A3F}" type="presParOf" srcId="{471D81B9-B937-4718-8C97-218CA34C6FA1}" destId="{D56E634F-1EC7-445C-BDC7-079E5D1D1B18}" srcOrd="0" destOrd="0" presId="urn:microsoft.com/office/officeart/2005/8/layout/matrix1"/>
    <dgm:cxn modelId="{732BE146-6EA5-4C7D-940F-D123819421AB}" type="presParOf" srcId="{D56E634F-1EC7-445C-BDC7-079E5D1D1B18}" destId="{81DBF86A-1466-444B-9555-787BEEF98095}" srcOrd="0" destOrd="0" presId="urn:microsoft.com/office/officeart/2005/8/layout/matrix1"/>
    <dgm:cxn modelId="{E3EC20AD-FA70-418E-8723-0D4A1FE31CC9}" type="presParOf" srcId="{D56E634F-1EC7-445C-BDC7-079E5D1D1B18}" destId="{4313CE1C-B480-4BE6-86EB-4559EED9407C}" srcOrd="1" destOrd="0" presId="urn:microsoft.com/office/officeart/2005/8/layout/matrix1"/>
    <dgm:cxn modelId="{044868F8-7A0D-4BD3-8526-3AC2AEAFEE53}" type="presParOf" srcId="{D56E634F-1EC7-445C-BDC7-079E5D1D1B18}" destId="{0B4A170E-815D-411D-8BD4-F9F4EB2F07C0}" srcOrd="2" destOrd="0" presId="urn:microsoft.com/office/officeart/2005/8/layout/matrix1"/>
    <dgm:cxn modelId="{DA08BC2B-9554-4F69-B1E6-CB7C20131095}" type="presParOf" srcId="{D56E634F-1EC7-445C-BDC7-079E5D1D1B18}" destId="{BF764A00-CE3D-466C-93D9-9967722D9F7F}" srcOrd="3" destOrd="0" presId="urn:microsoft.com/office/officeart/2005/8/layout/matrix1"/>
    <dgm:cxn modelId="{F9B8585B-35E8-4AAF-8ABE-CF50DB253547}" type="presParOf" srcId="{D56E634F-1EC7-445C-BDC7-079E5D1D1B18}" destId="{55AAB178-5709-42FD-8C31-ECB8C59F1FDF}" srcOrd="4" destOrd="0" presId="urn:microsoft.com/office/officeart/2005/8/layout/matrix1"/>
    <dgm:cxn modelId="{A787D983-721D-4CB6-9CD2-DD311942C9E3}" type="presParOf" srcId="{D56E634F-1EC7-445C-BDC7-079E5D1D1B18}" destId="{470BB271-B49C-4A77-B555-7A91E11D7BBA}" srcOrd="5" destOrd="0" presId="urn:microsoft.com/office/officeart/2005/8/layout/matrix1"/>
    <dgm:cxn modelId="{C30AF6E1-2682-4B45-8FA4-ED2926295CA5}" type="presParOf" srcId="{D56E634F-1EC7-445C-BDC7-079E5D1D1B18}" destId="{E835C15C-3FD0-4C5B-B64F-4C162F63F32F}" srcOrd="6" destOrd="0" presId="urn:microsoft.com/office/officeart/2005/8/layout/matrix1"/>
    <dgm:cxn modelId="{A21402C9-7118-4048-92B1-0B2DE57FA010}" type="presParOf" srcId="{D56E634F-1EC7-445C-BDC7-079E5D1D1B18}" destId="{82B1EB57-328B-42FF-8A57-486F9FD9BDA5}" srcOrd="7" destOrd="0" presId="urn:microsoft.com/office/officeart/2005/8/layout/matrix1"/>
    <dgm:cxn modelId="{639BD68F-39CA-41F6-A789-7C3CB5BAE43B}" type="presParOf" srcId="{471D81B9-B937-4718-8C97-218CA34C6FA1}" destId="{4F681567-969F-453A-ABE7-828444C8809A}"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53A3CBB-0882-4537-BEB0-399C411CE628}" type="doc">
      <dgm:prSet loTypeId="urn:microsoft.com/office/officeart/2005/8/layout/matrix1" loCatId="matrix" qsTypeId="urn:microsoft.com/office/officeart/2005/8/quickstyle/3d1" qsCatId="3D" csTypeId="urn:microsoft.com/office/officeart/2005/8/colors/accent1_4" csCatId="accent1" phldr="1"/>
      <dgm:spPr/>
      <dgm:t>
        <a:bodyPr/>
        <a:lstStyle/>
        <a:p>
          <a:endParaRPr lang="en-US"/>
        </a:p>
      </dgm:t>
    </dgm:pt>
    <dgm:pt modelId="{9C4DF745-FDB8-406C-98D8-53C65492102C}">
      <dgm:prSet custT="1"/>
      <dgm:spPr/>
      <dgm:t>
        <a:bodyPr/>
        <a:lstStyle/>
        <a:p>
          <a:pPr algn="ctr" rtl="0"/>
          <a:r>
            <a:rPr lang="en-US" sz="3200" b="0" dirty="0" smtClean="0"/>
            <a:t>CA</a:t>
          </a:r>
          <a:r>
            <a:rPr lang="en-US" sz="3200" b="1" dirty="0" smtClean="0">
              <a:solidFill>
                <a:srgbClr val="FF0000"/>
              </a:solidFill>
            </a:rPr>
            <a:t>S</a:t>
          </a:r>
          <a:r>
            <a:rPr lang="en-US" sz="3200" b="0" dirty="0" smtClean="0"/>
            <a:t>E MANAGER</a:t>
          </a:r>
          <a:endParaRPr lang="en-US" sz="3200" b="0" dirty="0">
            <a:latin typeface="+mn-lt"/>
          </a:endParaRPr>
        </a:p>
      </dgm:t>
      <dgm:extLst>
        <a:ext uri="{E40237B7-FDA0-4F09-8148-C483321AD2D9}">
          <dgm14:cNvPr xmlns="" xmlns:dgm14="http://schemas.microsoft.com/office/drawing/2010/diagram" id="0" name="" descr="CASE MANAGER&#10;RN or MSW  Specialist&#10;Follows a subset of more complex patients&#10;Duration  and Intensity of care  varies&#10;Does not delegate Communicates with RN Care Manager on regular basis&#10;"/>
        </a:ext>
      </dgm:extLst>
    </dgm:pt>
    <dgm:pt modelId="{BF8091F6-0312-4481-97E1-9AB7759585B6}" type="parTrans" cxnId="{8525A87E-EDD4-4E11-954D-8FAC629E87F4}">
      <dgm:prSet/>
      <dgm:spPr/>
      <dgm:t>
        <a:bodyPr/>
        <a:lstStyle/>
        <a:p>
          <a:pPr algn="ctr"/>
          <a:endParaRPr lang="en-US" sz="3200" b="0">
            <a:latin typeface="+mn-lt"/>
          </a:endParaRPr>
        </a:p>
      </dgm:t>
    </dgm:pt>
    <dgm:pt modelId="{F74A5F06-8A02-4900-A3E6-A0730ACC64DA}" type="sibTrans" cxnId="{8525A87E-EDD4-4E11-954D-8FAC629E87F4}">
      <dgm:prSet/>
      <dgm:spPr/>
      <dgm:t>
        <a:bodyPr/>
        <a:lstStyle/>
        <a:p>
          <a:pPr algn="ctr"/>
          <a:endParaRPr lang="en-US" sz="3200" b="0">
            <a:latin typeface="+mn-lt"/>
          </a:endParaRPr>
        </a:p>
      </dgm:t>
    </dgm:pt>
    <dgm:pt modelId="{2E13E37D-AD57-4944-A106-E982BAA1D501}">
      <dgm:prSet custT="1"/>
      <dgm:spPr/>
      <dgm:t>
        <a:bodyPr/>
        <a:lstStyle/>
        <a:p>
          <a:pPr algn="ctr"/>
          <a:r>
            <a:rPr lang="en-US" sz="3200" b="0" dirty="0" smtClean="0"/>
            <a:t>RN or MSW  Specialist</a:t>
          </a:r>
          <a:endParaRPr lang="en-US" sz="3200" b="0" dirty="0"/>
        </a:p>
      </dgm:t>
      <dgm:extLst>
        <a:ext uri="{E40237B7-FDA0-4F09-8148-C483321AD2D9}">
          <dgm14:cNvPr xmlns="" xmlns:dgm14="http://schemas.microsoft.com/office/drawing/2010/diagram" id="0" name="" descr="CASE MANAGER&#10;RN or MSW  Specialist&#10;Follows a subset of more complex patients&#10;Duration  and Intensity of care  varies&#10;Does not delegate Communicates with RN Care Manager on regular basis&#10;"/>
        </a:ext>
      </dgm:extLst>
    </dgm:pt>
    <dgm:pt modelId="{45931C3A-DF6F-47E9-9312-EA7127FC6CB5}" type="parTrans" cxnId="{F9B38961-66AF-41A3-8916-B394074E8A3D}">
      <dgm:prSet/>
      <dgm:spPr/>
      <dgm:t>
        <a:bodyPr/>
        <a:lstStyle/>
        <a:p>
          <a:pPr algn="ctr"/>
          <a:endParaRPr lang="en-US" sz="3200" b="0"/>
        </a:p>
      </dgm:t>
    </dgm:pt>
    <dgm:pt modelId="{515F1222-DFDF-402F-8837-8D8E1CCC4C1E}" type="sibTrans" cxnId="{F9B38961-66AF-41A3-8916-B394074E8A3D}">
      <dgm:prSet/>
      <dgm:spPr/>
      <dgm:t>
        <a:bodyPr/>
        <a:lstStyle/>
        <a:p>
          <a:pPr algn="ctr"/>
          <a:endParaRPr lang="en-US" sz="3200" b="0"/>
        </a:p>
      </dgm:t>
    </dgm:pt>
    <dgm:pt modelId="{DB1C1A30-4357-4BA8-B567-1FE3B0D0B482}">
      <dgm:prSet custT="1"/>
      <dgm:spPr/>
      <dgm:t>
        <a:bodyPr/>
        <a:lstStyle/>
        <a:p>
          <a:pPr algn="ctr"/>
          <a:r>
            <a:rPr lang="en-US" sz="3200" b="0" dirty="0" smtClean="0"/>
            <a:t>Follows a subset of more complex patients</a:t>
          </a:r>
          <a:endParaRPr lang="en-US" sz="3200" b="0" dirty="0"/>
        </a:p>
      </dgm:t>
      <dgm:extLst>
        <a:ext uri="{E40237B7-FDA0-4F09-8148-C483321AD2D9}">
          <dgm14:cNvPr xmlns="" xmlns:dgm14="http://schemas.microsoft.com/office/drawing/2010/diagram" id="0" name="" descr="CASE MANAGER&#10;RN or MSW  Specialist&#10;Follows a subset of more complex patients&#10;Duration  and Intensity of care  varies&#10;Does not delegate Communicates with RN Care Manager on regular basis&#10;"/>
        </a:ext>
      </dgm:extLst>
    </dgm:pt>
    <dgm:pt modelId="{A0155749-F009-484A-BB8F-A390924C4A89}" type="parTrans" cxnId="{3310928C-EA25-45DF-84F0-21F8279398D1}">
      <dgm:prSet/>
      <dgm:spPr/>
      <dgm:t>
        <a:bodyPr/>
        <a:lstStyle/>
        <a:p>
          <a:pPr algn="ctr"/>
          <a:endParaRPr lang="en-US" sz="3200" b="0"/>
        </a:p>
      </dgm:t>
    </dgm:pt>
    <dgm:pt modelId="{A92FBE36-D63A-45C5-9B08-DA892B1EBEBE}" type="sibTrans" cxnId="{3310928C-EA25-45DF-84F0-21F8279398D1}">
      <dgm:prSet/>
      <dgm:spPr/>
      <dgm:t>
        <a:bodyPr/>
        <a:lstStyle/>
        <a:p>
          <a:pPr algn="ctr"/>
          <a:endParaRPr lang="en-US" sz="3200" b="0"/>
        </a:p>
      </dgm:t>
    </dgm:pt>
    <dgm:pt modelId="{EF2068B5-5B19-473C-9041-382FEDB1BB20}">
      <dgm:prSet custT="1"/>
      <dgm:spPr/>
      <dgm:t>
        <a:bodyPr/>
        <a:lstStyle/>
        <a:p>
          <a:pPr algn="ctr"/>
          <a:r>
            <a:rPr lang="en-US" sz="3200" b="0" dirty="0" smtClean="0"/>
            <a:t>Duration  and Intensity of care  varies</a:t>
          </a:r>
          <a:endParaRPr lang="en-US" sz="3200" b="0" dirty="0"/>
        </a:p>
      </dgm:t>
      <dgm:extLst>
        <a:ext uri="{E40237B7-FDA0-4F09-8148-C483321AD2D9}">
          <dgm14:cNvPr xmlns="" xmlns:dgm14="http://schemas.microsoft.com/office/drawing/2010/diagram" id="0" name="" descr="CASE MANAGER&#10;RN or MSW  Specialist&#10;Follows a subset of more complex patients&#10;Duration  and Intensity of care  varies&#10;Does not delegate Communicates with RN Care Manager on regular basis&#10;"/>
        </a:ext>
      </dgm:extLst>
    </dgm:pt>
    <dgm:pt modelId="{B88A0029-7C68-4575-AC46-4DC8165E58AE}" type="parTrans" cxnId="{8B282A6C-489A-4325-B10B-D959D8167681}">
      <dgm:prSet/>
      <dgm:spPr/>
      <dgm:t>
        <a:bodyPr/>
        <a:lstStyle/>
        <a:p>
          <a:pPr algn="ctr"/>
          <a:endParaRPr lang="en-US" sz="3200" b="0"/>
        </a:p>
      </dgm:t>
    </dgm:pt>
    <dgm:pt modelId="{F0C3A0F7-B0BA-469A-995D-FFC4C33E8AD7}" type="sibTrans" cxnId="{8B282A6C-489A-4325-B10B-D959D8167681}">
      <dgm:prSet/>
      <dgm:spPr/>
      <dgm:t>
        <a:bodyPr/>
        <a:lstStyle/>
        <a:p>
          <a:pPr algn="ctr"/>
          <a:endParaRPr lang="en-US" sz="3200" b="0"/>
        </a:p>
      </dgm:t>
    </dgm:pt>
    <dgm:pt modelId="{A5E9E3E1-4F17-4C5C-BDDF-A03E7BA1D96E}">
      <dgm:prSet custT="1"/>
      <dgm:spPr/>
      <dgm:t>
        <a:bodyPr/>
        <a:lstStyle/>
        <a:p>
          <a:pPr algn="ctr"/>
          <a:r>
            <a:rPr lang="en-US" sz="3200" b="0" dirty="0" smtClean="0"/>
            <a:t>Does not delegate Communicates with RN Care Manager on regular basis</a:t>
          </a:r>
        </a:p>
      </dgm:t>
      <dgm:extLst>
        <a:ext uri="{E40237B7-FDA0-4F09-8148-C483321AD2D9}">
          <dgm14:cNvPr xmlns="" xmlns:dgm14="http://schemas.microsoft.com/office/drawing/2010/diagram" id="0" name="" descr="CASE MANAGER&#10;RN or MSW  Specialist&#10;Follows a subset of more complex patients&#10;Duration  and Intensity of care  varies&#10;Does not delegate Communicates with RN Care Manager on regular basis&#10;"/>
        </a:ext>
      </dgm:extLst>
    </dgm:pt>
    <dgm:pt modelId="{D15AB019-26F1-4311-AB09-7DA253836B46}" type="parTrans" cxnId="{7BBC1875-4230-4BE0-BD70-62CCD1F98199}">
      <dgm:prSet/>
      <dgm:spPr/>
      <dgm:t>
        <a:bodyPr/>
        <a:lstStyle/>
        <a:p>
          <a:pPr algn="ctr"/>
          <a:endParaRPr lang="en-US" sz="3200" b="0"/>
        </a:p>
      </dgm:t>
    </dgm:pt>
    <dgm:pt modelId="{B32BF1B6-A363-4D42-AECC-F3B8640EED15}" type="sibTrans" cxnId="{7BBC1875-4230-4BE0-BD70-62CCD1F98199}">
      <dgm:prSet/>
      <dgm:spPr/>
      <dgm:t>
        <a:bodyPr/>
        <a:lstStyle/>
        <a:p>
          <a:pPr algn="ctr"/>
          <a:endParaRPr lang="en-US" sz="3200" b="0"/>
        </a:p>
      </dgm:t>
    </dgm:pt>
    <dgm:pt modelId="{471D81B9-B937-4718-8C97-218CA34C6FA1}" type="pres">
      <dgm:prSet presAssocID="{653A3CBB-0882-4537-BEB0-399C411CE628}" presName="diagram" presStyleCnt="0">
        <dgm:presLayoutVars>
          <dgm:chMax val="1"/>
          <dgm:dir/>
          <dgm:animLvl val="ctr"/>
          <dgm:resizeHandles val="exact"/>
        </dgm:presLayoutVars>
      </dgm:prSet>
      <dgm:spPr/>
      <dgm:t>
        <a:bodyPr/>
        <a:lstStyle/>
        <a:p>
          <a:endParaRPr lang="en-US"/>
        </a:p>
      </dgm:t>
    </dgm:pt>
    <dgm:pt modelId="{D56E634F-1EC7-445C-BDC7-079E5D1D1B18}" type="pres">
      <dgm:prSet presAssocID="{653A3CBB-0882-4537-BEB0-399C411CE628}" presName="matrix" presStyleCnt="0"/>
      <dgm:spPr/>
      <dgm:t>
        <a:bodyPr/>
        <a:lstStyle/>
        <a:p>
          <a:endParaRPr lang="en-US"/>
        </a:p>
      </dgm:t>
    </dgm:pt>
    <dgm:pt modelId="{81DBF86A-1466-444B-9555-787BEEF98095}" type="pres">
      <dgm:prSet presAssocID="{653A3CBB-0882-4537-BEB0-399C411CE628}" presName="tile1" presStyleLbl="node1" presStyleIdx="0" presStyleCnt="4"/>
      <dgm:spPr/>
      <dgm:t>
        <a:bodyPr/>
        <a:lstStyle/>
        <a:p>
          <a:endParaRPr lang="en-US"/>
        </a:p>
      </dgm:t>
    </dgm:pt>
    <dgm:pt modelId="{4313CE1C-B480-4BE6-86EB-4559EED9407C}" type="pres">
      <dgm:prSet presAssocID="{653A3CBB-0882-4537-BEB0-399C411CE628}" presName="tile1text" presStyleLbl="node1" presStyleIdx="0" presStyleCnt="4">
        <dgm:presLayoutVars>
          <dgm:chMax val="0"/>
          <dgm:chPref val="0"/>
          <dgm:bulletEnabled val="1"/>
        </dgm:presLayoutVars>
      </dgm:prSet>
      <dgm:spPr/>
      <dgm:t>
        <a:bodyPr/>
        <a:lstStyle/>
        <a:p>
          <a:endParaRPr lang="en-US"/>
        </a:p>
      </dgm:t>
    </dgm:pt>
    <dgm:pt modelId="{0B4A170E-815D-411D-8BD4-F9F4EB2F07C0}" type="pres">
      <dgm:prSet presAssocID="{653A3CBB-0882-4537-BEB0-399C411CE628}" presName="tile2" presStyleLbl="node1" presStyleIdx="1" presStyleCnt="4"/>
      <dgm:spPr/>
      <dgm:t>
        <a:bodyPr/>
        <a:lstStyle/>
        <a:p>
          <a:endParaRPr lang="en-US"/>
        </a:p>
      </dgm:t>
    </dgm:pt>
    <dgm:pt modelId="{BF764A00-CE3D-466C-93D9-9967722D9F7F}" type="pres">
      <dgm:prSet presAssocID="{653A3CBB-0882-4537-BEB0-399C411CE628}" presName="tile2text" presStyleLbl="node1" presStyleIdx="1" presStyleCnt="4">
        <dgm:presLayoutVars>
          <dgm:chMax val="0"/>
          <dgm:chPref val="0"/>
          <dgm:bulletEnabled val="1"/>
        </dgm:presLayoutVars>
      </dgm:prSet>
      <dgm:spPr/>
      <dgm:t>
        <a:bodyPr/>
        <a:lstStyle/>
        <a:p>
          <a:endParaRPr lang="en-US"/>
        </a:p>
      </dgm:t>
    </dgm:pt>
    <dgm:pt modelId="{55AAB178-5709-42FD-8C31-ECB8C59F1FDF}" type="pres">
      <dgm:prSet presAssocID="{653A3CBB-0882-4537-BEB0-399C411CE628}" presName="tile3" presStyleLbl="node1" presStyleIdx="2" presStyleCnt="4"/>
      <dgm:spPr/>
      <dgm:t>
        <a:bodyPr/>
        <a:lstStyle/>
        <a:p>
          <a:endParaRPr lang="en-US"/>
        </a:p>
      </dgm:t>
    </dgm:pt>
    <dgm:pt modelId="{470BB271-B49C-4A77-B555-7A91E11D7BBA}" type="pres">
      <dgm:prSet presAssocID="{653A3CBB-0882-4537-BEB0-399C411CE628}" presName="tile3text" presStyleLbl="node1" presStyleIdx="2" presStyleCnt="4">
        <dgm:presLayoutVars>
          <dgm:chMax val="0"/>
          <dgm:chPref val="0"/>
          <dgm:bulletEnabled val="1"/>
        </dgm:presLayoutVars>
      </dgm:prSet>
      <dgm:spPr/>
      <dgm:t>
        <a:bodyPr/>
        <a:lstStyle/>
        <a:p>
          <a:endParaRPr lang="en-US"/>
        </a:p>
      </dgm:t>
    </dgm:pt>
    <dgm:pt modelId="{E835C15C-3FD0-4C5B-B64F-4C162F63F32F}" type="pres">
      <dgm:prSet presAssocID="{653A3CBB-0882-4537-BEB0-399C411CE628}" presName="tile4" presStyleLbl="node1" presStyleIdx="3" presStyleCnt="4"/>
      <dgm:spPr/>
      <dgm:t>
        <a:bodyPr/>
        <a:lstStyle/>
        <a:p>
          <a:endParaRPr lang="en-US"/>
        </a:p>
      </dgm:t>
    </dgm:pt>
    <dgm:pt modelId="{82B1EB57-328B-42FF-8A57-486F9FD9BDA5}" type="pres">
      <dgm:prSet presAssocID="{653A3CBB-0882-4537-BEB0-399C411CE628}" presName="tile4text" presStyleLbl="node1" presStyleIdx="3" presStyleCnt="4">
        <dgm:presLayoutVars>
          <dgm:chMax val="0"/>
          <dgm:chPref val="0"/>
          <dgm:bulletEnabled val="1"/>
        </dgm:presLayoutVars>
      </dgm:prSet>
      <dgm:spPr/>
      <dgm:t>
        <a:bodyPr/>
        <a:lstStyle/>
        <a:p>
          <a:endParaRPr lang="en-US"/>
        </a:p>
      </dgm:t>
    </dgm:pt>
    <dgm:pt modelId="{4F681567-969F-453A-ABE7-828444C8809A}" type="pres">
      <dgm:prSet presAssocID="{653A3CBB-0882-4537-BEB0-399C411CE628}" presName="centerTile" presStyleLbl="fgShp" presStyleIdx="0" presStyleCnt="1">
        <dgm:presLayoutVars>
          <dgm:chMax val="0"/>
          <dgm:chPref val="0"/>
        </dgm:presLayoutVars>
      </dgm:prSet>
      <dgm:spPr/>
      <dgm:t>
        <a:bodyPr/>
        <a:lstStyle/>
        <a:p>
          <a:endParaRPr lang="en-US"/>
        </a:p>
      </dgm:t>
    </dgm:pt>
  </dgm:ptLst>
  <dgm:cxnLst>
    <dgm:cxn modelId="{8525A87E-EDD4-4E11-954D-8FAC629E87F4}" srcId="{653A3CBB-0882-4537-BEB0-399C411CE628}" destId="{9C4DF745-FDB8-406C-98D8-53C65492102C}" srcOrd="0" destOrd="0" parTransId="{BF8091F6-0312-4481-97E1-9AB7759585B6}" sibTransId="{F74A5F06-8A02-4900-A3E6-A0730ACC64DA}"/>
    <dgm:cxn modelId="{8B282A6C-489A-4325-B10B-D959D8167681}" srcId="{9C4DF745-FDB8-406C-98D8-53C65492102C}" destId="{EF2068B5-5B19-473C-9041-382FEDB1BB20}" srcOrd="2" destOrd="0" parTransId="{B88A0029-7C68-4575-AC46-4DC8165E58AE}" sibTransId="{F0C3A0F7-B0BA-469A-995D-FFC4C33E8AD7}"/>
    <dgm:cxn modelId="{B61BB6E9-F040-435E-BEBE-D32A9BC65ECC}" type="presOf" srcId="{653A3CBB-0882-4537-BEB0-399C411CE628}" destId="{471D81B9-B937-4718-8C97-218CA34C6FA1}" srcOrd="0" destOrd="0" presId="urn:microsoft.com/office/officeart/2005/8/layout/matrix1"/>
    <dgm:cxn modelId="{7BBC1875-4230-4BE0-BD70-62CCD1F98199}" srcId="{9C4DF745-FDB8-406C-98D8-53C65492102C}" destId="{A5E9E3E1-4F17-4C5C-BDDF-A03E7BA1D96E}" srcOrd="3" destOrd="0" parTransId="{D15AB019-26F1-4311-AB09-7DA253836B46}" sibTransId="{B32BF1B6-A363-4D42-AECC-F3B8640EED15}"/>
    <dgm:cxn modelId="{3310928C-EA25-45DF-84F0-21F8279398D1}" srcId="{9C4DF745-FDB8-406C-98D8-53C65492102C}" destId="{DB1C1A30-4357-4BA8-B567-1FE3B0D0B482}" srcOrd="1" destOrd="0" parTransId="{A0155749-F009-484A-BB8F-A390924C4A89}" sibTransId="{A92FBE36-D63A-45C5-9B08-DA892B1EBEBE}"/>
    <dgm:cxn modelId="{C8784EAA-B906-4DD6-9239-DFE944E54804}" type="presOf" srcId="{DB1C1A30-4357-4BA8-B567-1FE3B0D0B482}" destId="{BF764A00-CE3D-466C-93D9-9967722D9F7F}" srcOrd="1" destOrd="0" presId="urn:microsoft.com/office/officeart/2005/8/layout/matrix1"/>
    <dgm:cxn modelId="{08A60B52-D335-47E3-B2A5-AF4A48C17203}" type="presOf" srcId="{A5E9E3E1-4F17-4C5C-BDDF-A03E7BA1D96E}" destId="{82B1EB57-328B-42FF-8A57-486F9FD9BDA5}" srcOrd="1" destOrd="0" presId="urn:microsoft.com/office/officeart/2005/8/layout/matrix1"/>
    <dgm:cxn modelId="{F9B38961-66AF-41A3-8916-B394074E8A3D}" srcId="{9C4DF745-FDB8-406C-98D8-53C65492102C}" destId="{2E13E37D-AD57-4944-A106-E982BAA1D501}" srcOrd="0" destOrd="0" parTransId="{45931C3A-DF6F-47E9-9312-EA7127FC6CB5}" sibTransId="{515F1222-DFDF-402F-8837-8D8E1CCC4C1E}"/>
    <dgm:cxn modelId="{7EE2D85A-7A31-44FA-B9FE-EAC8A2204CF2}" type="presOf" srcId="{EF2068B5-5B19-473C-9041-382FEDB1BB20}" destId="{55AAB178-5709-42FD-8C31-ECB8C59F1FDF}" srcOrd="0" destOrd="0" presId="urn:microsoft.com/office/officeart/2005/8/layout/matrix1"/>
    <dgm:cxn modelId="{66709B27-0399-4F57-AADD-C9E28330CEAE}" type="presOf" srcId="{EF2068B5-5B19-473C-9041-382FEDB1BB20}" destId="{470BB271-B49C-4A77-B555-7A91E11D7BBA}" srcOrd="1" destOrd="0" presId="urn:microsoft.com/office/officeart/2005/8/layout/matrix1"/>
    <dgm:cxn modelId="{EF522575-C103-4D81-AD70-D6651153C7EC}" type="presOf" srcId="{2E13E37D-AD57-4944-A106-E982BAA1D501}" destId="{4313CE1C-B480-4BE6-86EB-4559EED9407C}" srcOrd="1" destOrd="0" presId="urn:microsoft.com/office/officeart/2005/8/layout/matrix1"/>
    <dgm:cxn modelId="{8221FCBD-CEA9-4C2F-B525-E0A9C6772B10}" type="presOf" srcId="{2E13E37D-AD57-4944-A106-E982BAA1D501}" destId="{81DBF86A-1466-444B-9555-787BEEF98095}" srcOrd="0" destOrd="0" presId="urn:microsoft.com/office/officeart/2005/8/layout/matrix1"/>
    <dgm:cxn modelId="{AA430492-7A60-44B5-8EFC-4C778D6CAE92}" type="presOf" srcId="{9C4DF745-FDB8-406C-98D8-53C65492102C}" destId="{4F681567-969F-453A-ABE7-828444C8809A}" srcOrd="0" destOrd="0" presId="urn:microsoft.com/office/officeart/2005/8/layout/matrix1"/>
    <dgm:cxn modelId="{CAE65919-D35D-4409-B304-64C465E65F87}" type="presOf" srcId="{A5E9E3E1-4F17-4C5C-BDDF-A03E7BA1D96E}" destId="{E835C15C-3FD0-4C5B-B64F-4C162F63F32F}" srcOrd="0" destOrd="0" presId="urn:microsoft.com/office/officeart/2005/8/layout/matrix1"/>
    <dgm:cxn modelId="{61DB4745-75C5-4581-8BAD-A48117C4636A}" type="presOf" srcId="{DB1C1A30-4357-4BA8-B567-1FE3B0D0B482}" destId="{0B4A170E-815D-411D-8BD4-F9F4EB2F07C0}" srcOrd="0" destOrd="0" presId="urn:microsoft.com/office/officeart/2005/8/layout/matrix1"/>
    <dgm:cxn modelId="{45A01A2A-61BB-41E0-8CF0-4EB43FF38122}" type="presParOf" srcId="{471D81B9-B937-4718-8C97-218CA34C6FA1}" destId="{D56E634F-1EC7-445C-BDC7-079E5D1D1B18}" srcOrd="0" destOrd="0" presId="urn:microsoft.com/office/officeart/2005/8/layout/matrix1"/>
    <dgm:cxn modelId="{1DB43C27-8372-4F23-A38D-51AA421FBC2A}" type="presParOf" srcId="{D56E634F-1EC7-445C-BDC7-079E5D1D1B18}" destId="{81DBF86A-1466-444B-9555-787BEEF98095}" srcOrd="0" destOrd="0" presId="urn:microsoft.com/office/officeart/2005/8/layout/matrix1"/>
    <dgm:cxn modelId="{DF1B3C78-7345-4B7B-A8CC-BA3FCA3BF7FC}" type="presParOf" srcId="{D56E634F-1EC7-445C-BDC7-079E5D1D1B18}" destId="{4313CE1C-B480-4BE6-86EB-4559EED9407C}" srcOrd="1" destOrd="0" presId="urn:microsoft.com/office/officeart/2005/8/layout/matrix1"/>
    <dgm:cxn modelId="{AAA5524F-02CB-4D4B-804F-BDDEBE6DCF4F}" type="presParOf" srcId="{D56E634F-1EC7-445C-BDC7-079E5D1D1B18}" destId="{0B4A170E-815D-411D-8BD4-F9F4EB2F07C0}" srcOrd="2" destOrd="0" presId="urn:microsoft.com/office/officeart/2005/8/layout/matrix1"/>
    <dgm:cxn modelId="{1DC3F5BE-92D4-4A32-8831-A08C59EFA7F0}" type="presParOf" srcId="{D56E634F-1EC7-445C-BDC7-079E5D1D1B18}" destId="{BF764A00-CE3D-466C-93D9-9967722D9F7F}" srcOrd="3" destOrd="0" presId="urn:microsoft.com/office/officeart/2005/8/layout/matrix1"/>
    <dgm:cxn modelId="{E533E99C-32FA-456A-96D2-F90FA22DC6DA}" type="presParOf" srcId="{D56E634F-1EC7-445C-BDC7-079E5D1D1B18}" destId="{55AAB178-5709-42FD-8C31-ECB8C59F1FDF}" srcOrd="4" destOrd="0" presId="urn:microsoft.com/office/officeart/2005/8/layout/matrix1"/>
    <dgm:cxn modelId="{A904FED9-30F7-49DE-ACEC-B25E1D0AC7B1}" type="presParOf" srcId="{D56E634F-1EC7-445C-BDC7-079E5D1D1B18}" destId="{470BB271-B49C-4A77-B555-7A91E11D7BBA}" srcOrd="5" destOrd="0" presId="urn:microsoft.com/office/officeart/2005/8/layout/matrix1"/>
    <dgm:cxn modelId="{B3B8616E-D137-4C4C-9C5B-8FADC3E0B45B}" type="presParOf" srcId="{D56E634F-1EC7-445C-BDC7-079E5D1D1B18}" destId="{E835C15C-3FD0-4C5B-B64F-4C162F63F32F}" srcOrd="6" destOrd="0" presId="urn:microsoft.com/office/officeart/2005/8/layout/matrix1"/>
    <dgm:cxn modelId="{921311FF-1781-4040-8AFE-A19B9DE5D165}" type="presParOf" srcId="{D56E634F-1EC7-445C-BDC7-079E5D1D1B18}" destId="{82B1EB57-328B-42FF-8A57-486F9FD9BDA5}" srcOrd="7" destOrd="0" presId="urn:microsoft.com/office/officeart/2005/8/layout/matrix1"/>
    <dgm:cxn modelId="{208B0368-C3D8-46EA-86BD-1ECCC9B63B36}" type="presParOf" srcId="{471D81B9-B937-4718-8C97-218CA34C6FA1}" destId="{4F681567-969F-453A-ABE7-828444C8809A}"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4A7EC84-92B0-4112-9388-A3EF9D698967}" type="doc">
      <dgm:prSet loTypeId="urn:microsoft.com/office/officeart/2005/8/layout/default#1" loCatId="list" qsTypeId="urn:microsoft.com/office/officeart/2005/8/quickstyle/3d2" qsCatId="3D" csTypeId="urn:microsoft.com/office/officeart/2005/8/colors/accent0_2" csCatId="mainScheme" phldr="1"/>
      <dgm:spPr/>
      <dgm:t>
        <a:bodyPr/>
        <a:lstStyle/>
        <a:p>
          <a:endParaRPr lang="en-US"/>
        </a:p>
      </dgm:t>
    </dgm:pt>
    <dgm:pt modelId="{2CA07234-83A9-40EA-868F-86136AB859ED}">
      <dgm:prSet phldrT="[Text]" custT="1"/>
      <dgm:spPr/>
      <dgm:t>
        <a:bodyPr/>
        <a:lstStyle/>
        <a:p>
          <a:r>
            <a:rPr lang="en-US" sz="3600" dirty="0" smtClean="0">
              <a:latin typeface="Arial" pitchFamily="34" charset="0"/>
            </a:rPr>
            <a:t>Inpatient</a:t>
          </a:r>
          <a:endParaRPr lang="en-US" sz="3600" dirty="0"/>
        </a:p>
      </dgm:t>
      <dgm:extLst>
        <a:ext uri="{E40237B7-FDA0-4F09-8148-C483321AD2D9}">
          <dgm14:cNvPr xmlns="" xmlns:dgm14="http://schemas.microsoft.com/office/drawing/2010/diagram" id="0" name="" descr="Inpatient&#10;Outpatient&#10;"/>
        </a:ext>
      </dgm:extLst>
    </dgm:pt>
    <dgm:pt modelId="{493A59AF-262F-4F03-961C-F1DC71D80921}" type="parTrans" cxnId="{7BA156BF-1F4C-4395-83BB-645756E4DF7D}">
      <dgm:prSet/>
      <dgm:spPr/>
      <dgm:t>
        <a:bodyPr/>
        <a:lstStyle/>
        <a:p>
          <a:endParaRPr lang="en-US" sz="3600"/>
        </a:p>
      </dgm:t>
    </dgm:pt>
    <dgm:pt modelId="{E4EBD927-0FCC-4988-955B-4785FD1CAECB}" type="sibTrans" cxnId="{7BA156BF-1F4C-4395-83BB-645756E4DF7D}">
      <dgm:prSet/>
      <dgm:spPr/>
      <dgm:t>
        <a:bodyPr/>
        <a:lstStyle/>
        <a:p>
          <a:endParaRPr lang="en-US" sz="3600"/>
        </a:p>
      </dgm:t>
    </dgm:pt>
    <dgm:pt modelId="{F107FED3-8774-429E-9DA2-75495AEEE33A}">
      <dgm:prSet phldrT="[Text]" custT="1"/>
      <dgm:spPr/>
      <dgm:t>
        <a:bodyPr/>
        <a:lstStyle/>
        <a:p>
          <a:r>
            <a:rPr lang="en-US" sz="3600" dirty="0" smtClean="0">
              <a:latin typeface="Arial" pitchFamily="34" charset="0"/>
            </a:rPr>
            <a:t>Outpatient</a:t>
          </a:r>
          <a:endParaRPr lang="en-US" sz="3600" dirty="0"/>
        </a:p>
      </dgm:t>
      <dgm:extLst>
        <a:ext uri="{E40237B7-FDA0-4F09-8148-C483321AD2D9}">
          <dgm14:cNvPr xmlns="" xmlns:dgm14="http://schemas.microsoft.com/office/drawing/2010/diagram" id="0" name="" descr="Inpatient&#10;Outpatient&#10;"/>
        </a:ext>
      </dgm:extLst>
    </dgm:pt>
    <dgm:pt modelId="{6C5928F1-00F6-4938-9A74-0189263BFD51}" type="parTrans" cxnId="{E148B127-FACC-4644-AD8F-FF6F8DFB3C8B}">
      <dgm:prSet/>
      <dgm:spPr/>
      <dgm:t>
        <a:bodyPr/>
        <a:lstStyle/>
        <a:p>
          <a:endParaRPr lang="en-US" sz="3600"/>
        </a:p>
      </dgm:t>
    </dgm:pt>
    <dgm:pt modelId="{0F12369E-152E-479C-9F42-2470C1F68602}" type="sibTrans" cxnId="{E148B127-FACC-4644-AD8F-FF6F8DFB3C8B}">
      <dgm:prSet/>
      <dgm:spPr/>
      <dgm:t>
        <a:bodyPr/>
        <a:lstStyle/>
        <a:p>
          <a:endParaRPr lang="en-US" sz="3600"/>
        </a:p>
      </dgm:t>
    </dgm:pt>
    <dgm:pt modelId="{07AE60B9-049A-4864-95C4-2D189C92D0C6}" type="pres">
      <dgm:prSet presAssocID="{24A7EC84-92B0-4112-9388-A3EF9D698967}" presName="diagram" presStyleCnt="0">
        <dgm:presLayoutVars>
          <dgm:dir/>
          <dgm:resizeHandles val="exact"/>
        </dgm:presLayoutVars>
      </dgm:prSet>
      <dgm:spPr/>
      <dgm:t>
        <a:bodyPr/>
        <a:lstStyle/>
        <a:p>
          <a:endParaRPr lang="en-US"/>
        </a:p>
      </dgm:t>
    </dgm:pt>
    <dgm:pt modelId="{84164CB1-94A9-48EA-92C1-C8953A028E0D}" type="pres">
      <dgm:prSet presAssocID="{2CA07234-83A9-40EA-868F-86136AB859ED}" presName="node" presStyleLbl="node1" presStyleIdx="0" presStyleCnt="2" custScaleX="53802" custScaleY="51536" custLinFactNeighborX="-25" custLinFactNeighborY="-15105">
        <dgm:presLayoutVars>
          <dgm:bulletEnabled val="1"/>
        </dgm:presLayoutVars>
      </dgm:prSet>
      <dgm:spPr/>
      <dgm:t>
        <a:bodyPr/>
        <a:lstStyle/>
        <a:p>
          <a:endParaRPr lang="en-US"/>
        </a:p>
      </dgm:t>
    </dgm:pt>
    <dgm:pt modelId="{7F3D8FAD-81C9-4D00-9716-CC6BF01CBD20}" type="pres">
      <dgm:prSet presAssocID="{E4EBD927-0FCC-4988-955B-4785FD1CAECB}" presName="sibTrans" presStyleCnt="0"/>
      <dgm:spPr/>
    </dgm:pt>
    <dgm:pt modelId="{98A0F2B2-A273-4B4A-9720-2EAC33C74BDD}" type="pres">
      <dgm:prSet presAssocID="{F107FED3-8774-429E-9DA2-75495AEEE33A}" presName="node" presStyleLbl="node1" presStyleIdx="1" presStyleCnt="2" custScaleX="51985" custScaleY="55544" custLinFactNeighborX="-1212" custLinFactNeighborY="-14841">
        <dgm:presLayoutVars>
          <dgm:bulletEnabled val="1"/>
        </dgm:presLayoutVars>
      </dgm:prSet>
      <dgm:spPr/>
      <dgm:t>
        <a:bodyPr/>
        <a:lstStyle/>
        <a:p>
          <a:endParaRPr lang="en-US"/>
        </a:p>
      </dgm:t>
    </dgm:pt>
  </dgm:ptLst>
  <dgm:cxnLst>
    <dgm:cxn modelId="{831142C2-8C0B-4ABF-8280-5F2ED78B216A}" type="presOf" srcId="{24A7EC84-92B0-4112-9388-A3EF9D698967}" destId="{07AE60B9-049A-4864-95C4-2D189C92D0C6}" srcOrd="0" destOrd="0" presId="urn:microsoft.com/office/officeart/2005/8/layout/default#1"/>
    <dgm:cxn modelId="{7BA156BF-1F4C-4395-83BB-645756E4DF7D}" srcId="{24A7EC84-92B0-4112-9388-A3EF9D698967}" destId="{2CA07234-83A9-40EA-868F-86136AB859ED}" srcOrd="0" destOrd="0" parTransId="{493A59AF-262F-4F03-961C-F1DC71D80921}" sibTransId="{E4EBD927-0FCC-4988-955B-4785FD1CAECB}"/>
    <dgm:cxn modelId="{E148B127-FACC-4644-AD8F-FF6F8DFB3C8B}" srcId="{24A7EC84-92B0-4112-9388-A3EF9D698967}" destId="{F107FED3-8774-429E-9DA2-75495AEEE33A}" srcOrd="1" destOrd="0" parTransId="{6C5928F1-00F6-4938-9A74-0189263BFD51}" sibTransId="{0F12369E-152E-479C-9F42-2470C1F68602}"/>
    <dgm:cxn modelId="{8F8C953E-5F76-41A7-A658-76E1832820C6}" type="presOf" srcId="{F107FED3-8774-429E-9DA2-75495AEEE33A}" destId="{98A0F2B2-A273-4B4A-9720-2EAC33C74BDD}" srcOrd="0" destOrd="0" presId="urn:microsoft.com/office/officeart/2005/8/layout/default#1"/>
    <dgm:cxn modelId="{C0306928-5949-474E-A843-9336D86B6640}" type="presOf" srcId="{2CA07234-83A9-40EA-868F-86136AB859ED}" destId="{84164CB1-94A9-48EA-92C1-C8953A028E0D}" srcOrd="0" destOrd="0" presId="urn:microsoft.com/office/officeart/2005/8/layout/default#1"/>
    <dgm:cxn modelId="{11A8994F-3A62-44FF-AD50-5F62E1488707}" type="presParOf" srcId="{07AE60B9-049A-4864-95C4-2D189C92D0C6}" destId="{84164CB1-94A9-48EA-92C1-C8953A028E0D}" srcOrd="0" destOrd="0" presId="urn:microsoft.com/office/officeart/2005/8/layout/default#1"/>
    <dgm:cxn modelId="{8D8CA0E7-4D17-4F25-B143-4729572D4DEF}" type="presParOf" srcId="{07AE60B9-049A-4864-95C4-2D189C92D0C6}" destId="{7F3D8FAD-81C9-4D00-9716-CC6BF01CBD20}" srcOrd="1" destOrd="0" presId="urn:microsoft.com/office/officeart/2005/8/layout/default#1"/>
    <dgm:cxn modelId="{1B65DAA2-41A8-4E01-BA63-B991E71B5D51}" type="presParOf" srcId="{07AE60B9-049A-4864-95C4-2D189C92D0C6}" destId="{98A0F2B2-A273-4B4A-9720-2EAC33C74BDD}" srcOrd="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4EFDFFA-2F03-4DF2-8C1F-715167E63376}"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7117E514-9F95-4CC9-A930-5A276DC98546}">
      <dgm:prSet phldrT="[Text]" phldr="1"/>
      <dgm:spPr/>
      <dgm:t>
        <a:bodyPr/>
        <a:lstStyle/>
        <a:p>
          <a:endParaRPr lang="en-US" dirty="0"/>
        </a:p>
      </dgm:t>
    </dgm:pt>
    <dgm:pt modelId="{CDF63288-D0F1-4018-8D33-A14EF8026170}" type="parTrans" cxnId="{E6543F84-E413-4727-B424-E6B6BACA1881}">
      <dgm:prSet/>
      <dgm:spPr/>
      <dgm:t>
        <a:bodyPr/>
        <a:lstStyle/>
        <a:p>
          <a:endParaRPr lang="en-US"/>
        </a:p>
      </dgm:t>
    </dgm:pt>
    <dgm:pt modelId="{0287E92E-51A6-4067-91B9-14C82D59C898}" type="sibTrans" cxnId="{E6543F84-E413-4727-B424-E6B6BACA1881}">
      <dgm:prSet/>
      <dgm:spPr/>
      <dgm:t>
        <a:bodyPr/>
        <a:lstStyle/>
        <a:p>
          <a:endParaRPr lang="en-US"/>
        </a:p>
      </dgm:t>
    </dgm:pt>
    <dgm:pt modelId="{BF1125B7-3172-428F-BCEB-2C0AA30DEC7F}">
      <dgm:prSet phldrT="[Text]" phldr="1"/>
      <dgm:spPr/>
      <dgm:t>
        <a:bodyPr/>
        <a:lstStyle/>
        <a:p>
          <a:endParaRPr lang="en-US" dirty="0"/>
        </a:p>
      </dgm:t>
    </dgm:pt>
    <dgm:pt modelId="{BFDC661A-0DE9-4B73-AA58-2F76E4FB8691}" type="parTrans" cxnId="{54670AB4-1FE7-4FC0-BF15-FD64659B78D4}">
      <dgm:prSet/>
      <dgm:spPr/>
      <dgm:t>
        <a:bodyPr/>
        <a:lstStyle/>
        <a:p>
          <a:endParaRPr lang="en-US"/>
        </a:p>
      </dgm:t>
    </dgm:pt>
    <dgm:pt modelId="{4C94B9F9-2227-42B0-9D81-2E9ECA4192FB}" type="sibTrans" cxnId="{54670AB4-1FE7-4FC0-BF15-FD64659B78D4}">
      <dgm:prSet/>
      <dgm:spPr/>
      <dgm:t>
        <a:bodyPr/>
        <a:lstStyle/>
        <a:p>
          <a:endParaRPr lang="en-US"/>
        </a:p>
      </dgm:t>
    </dgm:pt>
    <dgm:pt modelId="{E3A8C836-6280-422F-85A2-9D0923DAFE8D}" type="pres">
      <dgm:prSet presAssocID="{C4EFDFFA-2F03-4DF2-8C1F-715167E63376}" presName="Name0" presStyleCnt="0">
        <dgm:presLayoutVars>
          <dgm:dir/>
        </dgm:presLayoutVars>
      </dgm:prSet>
      <dgm:spPr/>
      <dgm:t>
        <a:bodyPr/>
        <a:lstStyle/>
        <a:p>
          <a:endParaRPr lang="en-US"/>
        </a:p>
      </dgm:t>
    </dgm:pt>
    <dgm:pt modelId="{10E1347F-6CB3-4028-B2F9-2DC49CE9EA7C}" type="pres">
      <dgm:prSet presAssocID="{7117E514-9F95-4CC9-A930-5A276DC98546}" presName="composite" presStyleCnt="0"/>
      <dgm:spPr/>
    </dgm:pt>
    <dgm:pt modelId="{DE536236-C2D0-4727-9514-8603CFF52B02}" type="pres">
      <dgm:prSet presAssocID="{7117E514-9F95-4CC9-A930-5A276DC98546}" presName="rect2" presStyleLbl="revTx" presStyleIdx="0" presStyleCnt="2">
        <dgm:presLayoutVars>
          <dgm:bulletEnabled val="1"/>
        </dgm:presLayoutVars>
      </dgm:prSet>
      <dgm:spPr/>
      <dgm:t>
        <a:bodyPr/>
        <a:lstStyle/>
        <a:p>
          <a:endParaRPr lang="en-US"/>
        </a:p>
      </dgm:t>
    </dgm:pt>
    <dgm:pt modelId="{F80129CC-AC2E-4DAB-9558-E60F9CB43A07}" type="pres">
      <dgm:prSet presAssocID="{7117E514-9F95-4CC9-A930-5A276DC98546}" presName="rect1" presStyleLbl="alignImgPlace1" presStyleIdx="0" presStyleCnt="2"/>
      <dgm:spPr>
        <a:blipFill>
          <a:blip xmlns:r="http://schemas.openxmlformats.org/officeDocument/2006/relationships" r:embed="rId1">
            <a:extLst>
              <a:ext uri="{28A0092B-C50C-407E-A947-70E740481C1C}">
                <a14:useLocalDpi xmlns="" xmlns:a14="http://schemas.microsoft.com/office/drawing/2010/main" val="0"/>
              </a:ext>
            </a:extLst>
          </a:blip>
          <a:srcRect/>
          <a:stretch>
            <a:fillRect l="-19000" r="-19000"/>
          </a:stretch>
        </a:blipFill>
        <a:ln>
          <a:solidFill>
            <a:schemeClr val="tx1"/>
          </a:solidFill>
        </a:ln>
        <a:effectLst>
          <a:outerShdw blurRad="50800" dist="38100" dir="5400000" algn="t" rotWithShape="0">
            <a:prstClr val="black">
              <a:alpha val="40000"/>
            </a:prstClr>
          </a:outerShdw>
        </a:effectLst>
      </dgm:spPr>
      <dgm:extLst>
        <a:ext uri="{E40237B7-FDA0-4F09-8148-C483321AD2D9}">
          <dgm14:cNvPr xmlns="" xmlns:dgm14="http://schemas.microsoft.com/office/drawing/2010/diagram" id="0" name="" descr="photo of a woman with forms and a service member signing them"/>
        </a:ext>
      </dgm:extLst>
    </dgm:pt>
    <dgm:pt modelId="{AD653801-AE8F-41B0-A3AD-6EFE3CEB454F}" type="pres">
      <dgm:prSet presAssocID="{0287E92E-51A6-4067-91B9-14C82D59C898}" presName="sibTrans" presStyleCnt="0"/>
      <dgm:spPr/>
    </dgm:pt>
    <dgm:pt modelId="{450DD41F-2783-442A-937C-C052AA1BAC49}" type="pres">
      <dgm:prSet presAssocID="{BF1125B7-3172-428F-BCEB-2C0AA30DEC7F}" presName="composite" presStyleCnt="0"/>
      <dgm:spPr/>
    </dgm:pt>
    <dgm:pt modelId="{62ECF46C-BBA0-484D-A66F-5149C52B5EA5}" type="pres">
      <dgm:prSet presAssocID="{BF1125B7-3172-428F-BCEB-2C0AA30DEC7F}" presName="rect2" presStyleLbl="revTx" presStyleIdx="1" presStyleCnt="2">
        <dgm:presLayoutVars>
          <dgm:bulletEnabled val="1"/>
        </dgm:presLayoutVars>
      </dgm:prSet>
      <dgm:spPr/>
      <dgm:t>
        <a:bodyPr/>
        <a:lstStyle/>
        <a:p>
          <a:endParaRPr lang="en-US"/>
        </a:p>
      </dgm:t>
    </dgm:pt>
    <dgm:pt modelId="{CECF3677-B8A3-439A-A0E5-DFAA165E6FB2}" type="pres">
      <dgm:prSet presAssocID="{BF1125B7-3172-428F-BCEB-2C0AA30DEC7F}" presName="rect1" presStyleLbl="alignImgPlace1" presStyleIdx="1" presStyleCnt="2"/>
      <dgm:spPr>
        <a:blipFill>
          <a:blip xmlns:r="http://schemas.openxmlformats.org/officeDocument/2006/relationships" r:embed="rId2" cstate="print">
            <a:extLst>
              <a:ext uri="{28A0092B-C50C-407E-A947-70E740481C1C}">
                <a14:useLocalDpi xmlns="" xmlns:a14="http://schemas.microsoft.com/office/drawing/2010/main" val="0"/>
              </a:ext>
            </a:extLst>
          </a:blip>
          <a:srcRect/>
          <a:stretch>
            <a:fillRect t="-5000" b="-5000"/>
          </a:stretch>
        </a:blipFill>
        <a:ln>
          <a:solidFill>
            <a:schemeClr val="tx1"/>
          </a:solidFill>
        </a:ln>
        <a:effectLst>
          <a:outerShdw blurRad="50800" dist="38100" dir="5400000" algn="t" rotWithShape="0">
            <a:prstClr val="black">
              <a:alpha val="40000"/>
            </a:prstClr>
          </a:outerShdw>
        </a:effectLst>
      </dgm:spPr>
      <dgm:extLst>
        <a:ext uri="{E40237B7-FDA0-4F09-8148-C483321AD2D9}">
          <dgm14:cNvPr xmlns="" xmlns:dgm14="http://schemas.microsoft.com/office/drawing/2010/diagram" id="0" name="" descr="close up photo of a healthcare professional holding a patient's hands"/>
        </a:ext>
      </dgm:extLst>
    </dgm:pt>
  </dgm:ptLst>
  <dgm:cxnLst>
    <dgm:cxn modelId="{54670AB4-1FE7-4FC0-BF15-FD64659B78D4}" srcId="{C4EFDFFA-2F03-4DF2-8C1F-715167E63376}" destId="{BF1125B7-3172-428F-BCEB-2C0AA30DEC7F}" srcOrd="1" destOrd="0" parTransId="{BFDC661A-0DE9-4B73-AA58-2F76E4FB8691}" sibTransId="{4C94B9F9-2227-42B0-9D81-2E9ECA4192FB}"/>
    <dgm:cxn modelId="{AD7D4394-4C79-43AB-BAD3-8757BF50F783}" type="presOf" srcId="{C4EFDFFA-2F03-4DF2-8C1F-715167E63376}" destId="{E3A8C836-6280-422F-85A2-9D0923DAFE8D}" srcOrd="0" destOrd="0" presId="urn:microsoft.com/office/officeart/2008/layout/PictureGrid"/>
    <dgm:cxn modelId="{EBC9EEF7-4EF5-4BEC-910A-90701968548F}" type="presOf" srcId="{7117E514-9F95-4CC9-A930-5A276DC98546}" destId="{DE536236-C2D0-4727-9514-8603CFF52B02}" srcOrd="0" destOrd="0" presId="urn:microsoft.com/office/officeart/2008/layout/PictureGrid"/>
    <dgm:cxn modelId="{2E46308B-1638-4D9B-86A3-E8CD85B11838}" type="presOf" srcId="{BF1125B7-3172-428F-BCEB-2C0AA30DEC7F}" destId="{62ECF46C-BBA0-484D-A66F-5149C52B5EA5}" srcOrd="0" destOrd="0" presId="urn:microsoft.com/office/officeart/2008/layout/PictureGrid"/>
    <dgm:cxn modelId="{E6543F84-E413-4727-B424-E6B6BACA1881}" srcId="{C4EFDFFA-2F03-4DF2-8C1F-715167E63376}" destId="{7117E514-9F95-4CC9-A930-5A276DC98546}" srcOrd="0" destOrd="0" parTransId="{CDF63288-D0F1-4018-8D33-A14EF8026170}" sibTransId="{0287E92E-51A6-4067-91B9-14C82D59C898}"/>
    <dgm:cxn modelId="{C9A49A6A-DF35-46AB-9533-2B838DC08ADF}" type="presParOf" srcId="{E3A8C836-6280-422F-85A2-9D0923DAFE8D}" destId="{10E1347F-6CB3-4028-B2F9-2DC49CE9EA7C}" srcOrd="0" destOrd="0" presId="urn:microsoft.com/office/officeart/2008/layout/PictureGrid"/>
    <dgm:cxn modelId="{EE389E0F-B378-48BF-A739-F2DA8FEDF032}" type="presParOf" srcId="{10E1347F-6CB3-4028-B2F9-2DC49CE9EA7C}" destId="{DE536236-C2D0-4727-9514-8603CFF52B02}" srcOrd="0" destOrd="0" presId="urn:microsoft.com/office/officeart/2008/layout/PictureGrid"/>
    <dgm:cxn modelId="{28384FAF-EB05-4B45-BC84-9EF7751E95D6}" type="presParOf" srcId="{10E1347F-6CB3-4028-B2F9-2DC49CE9EA7C}" destId="{F80129CC-AC2E-4DAB-9558-E60F9CB43A07}" srcOrd="1" destOrd="0" presId="urn:microsoft.com/office/officeart/2008/layout/PictureGrid"/>
    <dgm:cxn modelId="{6A355C11-6B02-4FEA-8E87-F373A7CF33A4}" type="presParOf" srcId="{E3A8C836-6280-422F-85A2-9D0923DAFE8D}" destId="{AD653801-AE8F-41B0-A3AD-6EFE3CEB454F}" srcOrd="1" destOrd="0" presId="urn:microsoft.com/office/officeart/2008/layout/PictureGrid"/>
    <dgm:cxn modelId="{2A4C15D9-5A40-4625-8DBE-F4754AFF8167}" type="presParOf" srcId="{E3A8C836-6280-422F-85A2-9D0923DAFE8D}" destId="{450DD41F-2783-442A-937C-C052AA1BAC49}" srcOrd="2" destOrd="0" presId="urn:microsoft.com/office/officeart/2008/layout/PictureGrid"/>
    <dgm:cxn modelId="{9CA29CCB-C55E-407E-91A5-01A8277B80B6}" type="presParOf" srcId="{450DD41F-2783-442A-937C-C052AA1BAC49}" destId="{62ECF46C-BBA0-484D-A66F-5149C52B5EA5}" srcOrd="0" destOrd="0" presId="urn:microsoft.com/office/officeart/2008/layout/PictureGrid"/>
    <dgm:cxn modelId="{2D328991-498C-4ABD-AE82-7C0C04330E52}" type="presParOf" srcId="{450DD41F-2783-442A-937C-C052AA1BAC49}" destId="{CECF3677-B8A3-439A-A0E5-DFAA165E6FB2}" srcOrd="1" destOrd="0" presId="urn:microsoft.com/office/officeart/2008/layout/PictureGrid"/>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8B0B472-3443-4C7C-8308-8E887F9C0D13}"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BF1AE4D-6D92-4E11-B0E6-CD507CDDD0AF}">
      <dgm:prSet phldrT="[Text]"/>
      <dgm:spPr>
        <a:solidFill>
          <a:schemeClr val="accent1">
            <a:tint val="50000"/>
            <a:hueOff val="0"/>
            <a:satOff val="0"/>
            <a:lumOff val="0"/>
            <a:alpha val="0"/>
          </a:schemeClr>
        </a:solidFill>
      </dgm:spPr>
      <dgm:t>
        <a:bodyPr/>
        <a:lstStyle/>
        <a:p>
          <a:endParaRPr lang="en-US" dirty="0"/>
        </a:p>
      </dgm:t>
    </dgm:pt>
    <dgm:pt modelId="{9EFC8F54-D43E-4B23-8DC5-E2C1C57A35FD}" type="parTrans" cxnId="{A3B4DDBB-6B5A-49F2-82EF-31816D7FA27A}">
      <dgm:prSet/>
      <dgm:spPr/>
      <dgm:t>
        <a:bodyPr/>
        <a:lstStyle/>
        <a:p>
          <a:endParaRPr lang="en-US"/>
        </a:p>
      </dgm:t>
    </dgm:pt>
    <dgm:pt modelId="{61FEC9B1-46B5-4918-83C2-5B7C752480EB}" type="sibTrans" cxnId="{A3B4DDBB-6B5A-49F2-82EF-31816D7FA27A}">
      <dgm:prSet/>
      <dgm:spPr/>
      <dgm:t>
        <a:bodyPr/>
        <a:lstStyle/>
        <a:p>
          <a:endParaRPr lang="en-US"/>
        </a:p>
      </dgm:t>
    </dgm:pt>
    <dgm:pt modelId="{8BDEA6AB-91AA-4B33-9B85-95E8A5E28F9B}">
      <dgm:prSet phldrT="[Text]" phldr="1"/>
      <dgm:spPr>
        <a:solidFill>
          <a:schemeClr val="accent1">
            <a:tint val="50000"/>
            <a:hueOff val="0"/>
            <a:satOff val="0"/>
            <a:lumOff val="0"/>
            <a:alpha val="0"/>
          </a:schemeClr>
        </a:solidFill>
      </dgm:spPr>
      <dgm:t>
        <a:bodyPr/>
        <a:lstStyle/>
        <a:p>
          <a:endParaRPr lang="en-US" dirty="0"/>
        </a:p>
      </dgm:t>
    </dgm:pt>
    <dgm:pt modelId="{BE1A1C1D-90C0-4A75-BAD7-6A00850DB615}" type="parTrans" cxnId="{F19FA925-60B4-423B-93A0-C2B1045197B9}">
      <dgm:prSet/>
      <dgm:spPr/>
      <dgm:t>
        <a:bodyPr/>
        <a:lstStyle/>
        <a:p>
          <a:endParaRPr lang="en-US"/>
        </a:p>
      </dgm:t>
    </dgm:pt>
    <dgm:pt modelId="{885F4DBC-715E-4C93-9356-568D5265E514}" type="sibTrans" cxnId="{F19FA925-60B4-423B-93A0-C2B1045197B9}">
      <dgm:prSet/>
      <dgm:spPr/>
      <dgm:t>
        <a:bodyPr/>
        <a:lstStyle/>
        <a:p>
          <a:endParaRPr lang="en-US"/>
        </a:p>
      </dgm:t>
    </dgm:pt>
    <dgm:pt modelId="{926D718E-CE2A-4DDB-9E2B-B47E703AAD7C}" type="pres">
      <dgm:prSet presAssocID="{28B0B472-3443-4C7C-8308-8E887F9C0D13}" presName="Name0" presStyleCnt="0">
        <dgm:presLayoutVars>
          <dgm:dir/>
          <dgm:resizeHandles val="exact"/>
        </dgm:presLayoutVars>
      </dgm:prSet>
      <dgm:spPr/>
      <dgm:t>
        <a:bodyPr/>
        <a:lstStyle/>
        <a:p>
          <a:endParaRPr lang="en-US"/>
        </a:p>
      </dgm:t>
    </dgm:pt>
    <dgm:pt modelId="{024212F8-D603-4DC2-8F7C-0FAC6DFD7F53}" type="pres">
      <dgm:prSet presAssocID="{FBF1AE4D-6D92-4E11-B0E6-CD507CDDD0AF}" presName="composite" presStyleCnt="0"/>
      <dgm:spPr/>
    </dgm:pt>
    <dgm:pt modelId="{4DC43563-A66D-4A3F-97F7-5CB4E192DE02}" type="pres">
      <dgm:prSet presAssocID="{FBF1AE4D-6D92-4E11-B0E6-CD507CDDD0AF}" presName="rect1" presStyleLbl="bgShp" presStyleIdx="0" presStyleCnt="2" custLinFactNeighborY="-32581"/>
      <dgm:spPr>
        <a:blipFill>
          <a:blip xmlns:r="http://schemas.openxmlformats.org/officeDocument/2006/relationships" r:embed="rId1">
            <a:extLst>
              <a:ext uri="{28A0092B-C50C-407E-A947-70E740481C1C}">
                <a14:useLocalDpi xmlns="" xmlns:a14="http://schemas.microsoft.com/office/drawing/2010/main" val="0"/>
              </a:ext>
            </a:extLst>
          </a:blip>
          <a:srcRect/>
          <a:stretch>
            <a:fillRect l="-14000" r="-14000"/>
          </a:stretch>
        </a:blipFill>
        <a:ln>
          <a:solidFill>
            <a:schemeClr val="tx1"/>
          </a:solidFill>
        </a:ln>
        <a:effectLst>
          <a:outerShdw blurRad="50800" dist="38100" dir="2700000" algn="tl" rotWithShape="0">
            <a:prstClr val="black">
              <a:alpha val="40000"/>
            </a:prstClr>
          </a:outerShdw>
        </a:effectLst>
      </dgm:spPr>
      <dgm:extLst>
        <a:ext uri="{E40237B7-FDA0-4F09-8148-C483321AD2D9}">
          <dgm14:cNvPr xmlns="" xmlns:dgm14="http://schemas.microsoft.com/office/drawing/2010/diagram" id="0" name="" descr="photo of RN in videoconference"/>
        </a:ext>
      </dgm:extLst>
    </dgm:pt>
    <dgm:pt modelId="{CCCCDD7B-9009-43EE-B466-B1F76069E672}" type="pres">
      <dgm:prSet presAssocID="{FBF1AE4D-6D92-4E11-B0E6-CD507CDDD0AF}" presName="rect2" presStyleLbl="trBgShp" presStyleIdx="0" presStyleCnt="2">
        <dgm:presLayoutVars>
          <dgm:bulletEnabled val="1"/>
        </dgm:presLayoutVars>
      </dgm:prSet>
      <dgm:spPr/>
      <dgm:t>
        <a:bodyPr/>
        <a:lstStyle/>
        <a:p>
          <a:endParaRPr lang="en-US"/>
        </a:p>
      </dgm:t>
    </dgm:pt>
    <dgm:pt modelId="{E47604C8-BC57-4D9C-8B69-D7F7C68B8C20}" type="pres">
      <dgm:prSet presAssocID="{61FEC9B1-46B5-4918-83C2-5B7C752480EB}" presName="sibTrans" presStyleCnt="0"/>
      <dgm:spPr/>
    </dgm:pt>
    <dgm:pt modelId="{725BACAD-C4B5-44AF-A9BB-E3E980F001BB}" type="pres">
      <dgm:prSet presAssocID="{8BDEA6AB-91AA-4B33-9B85-95E8A5E28F9B}" presName="composite" presStyleCnt="0"/>
      <dgm:spPr/>
    </dgm:pt>
    <dgm:pt modelId="{AC250FFF-77FB-4305-9A1B-912E6CF14C91}" type="pres">
      <dgm:prSet presAssocID="{8BDEA6AB-91AA-4B33-9B85-95E8A5E28F9B}" presName="rect1" presStyleLbl="bgShp" presStyleIdx="1" presStyleCnt="2" custLinFactNeighborY="35010"/>
      <dgm:spPr>
        <a:blipFill>
          <a:blip xmlns:r="http://schemas.openxmlformats.org/officeDocument/2006/relationships" r:embed="rId2">
            <a:extLst>
              <a:ext uri="{28A0092B-C50C-407E-A947-70E740481C1C}">
                <a14:useLocalDpi xmlns="" xmlns:a14="http://schemas.microsoft.com/office/drawing/2010/main" val="0"/>
              </a:ext>
            </a:extLst>
          </a:blip>
          <a:srcRect/>
          <a:stretch>
            <a:fillRect l="-16000" r="-16000"/>
          </a:stretch>
        </a:blipFill>
        <a:ln>
          <a:solidFill>
            <a:schemeClr val="tx1"/>
          </a:solidFill>
        </a:ln>
        <a:effectLst>
          <a:outerShdw blurRad="50800" dist="38100" dir="2700000" algn="tl" rotWithShape="0">
            <a:prstClr val="black">
              <a:alpha val="40000"/>
            </a:prstClr>
          </a:outerShdw>
        </a:effectLst>
      </dgm:spPr>
      <dgm:extLst>
        <a:ext uri="{E40237B7-FDA0-4F09-8148-C483321AD2D9}">
          <dgm14:cNvPr xmlns="" xmlns:dgm14="http://schemas.microsoft.com/office/drawing/2010/diagram" id="0" name="" descr="photo of RN and patient in video conference"/>
        </a:ext>
      </dgm:extLst>
    </dgm:pt>
    <dgm:pt modelId="{6D231D2E-BDE6-4C3F-AA5C-5C0F2ADDD485}" type="pres">
      <dgm:prSet presAssocID="{8BDEA6AB-91AA-4B33-9B85-95E8A5E28F9B}" presName="rect2" presStyleLbl="trBgShp" presStyleIdx="1" presStyleCnt="2">
        <dgm:presLayoutVars>
          <dgm:bulletEnabled val="1"/>
        </dgm:presLayoutVars>
      </dgm:prSet>
      <dgm:spPr/>
      <dgm:t>
        <a:bodyPr/>
        <a:lstStyle/>
        <a:p>
          <a:endParaRPr lang="en-US"/>
        </a:p>
      </dgm:t>
    </dgm:pt>
  </dgm:ptLst>
  <dgm:cxnLst>
    <dgm:cxn modelId="{72E1F367-6AD3-41DC-8291-453F4DEC1E84}" type="presOf" srcId="{28B0B472-3443-4C7C-8308-8E887F9C0D13}" destId="{926D718E-CE2A-4DDB-9E2B-B47E703AAD7C}" srcOrd="0" destOrd="0" presId="urn:microsoft.com/office/officeart/2008/layout/BendingPictureSemiTransparentText"/>
    <dgm:cxn modelId="{CB9B2A82-A7AB-4A2A-8917-E75D0BED2A9A}" type="presOf" srcId="{FBF1AE4D-6D92-4E11-B0E6-CD507CDDD0AF}" destId="{CCCCDD7B-9009-43EE-B466-B1F76069E672}" srcOrd="0" destOrd="0" presId="urn:microsoft.com/office/officeart/2008/layout/BendingPictureSemiTransparentText"/>
    <dgm:cxn modelId="{A3B4DDBB-6B5A-49F2-82EF-31816D7FA27A}" srcId="{28B0B472-3443-4C7C-8308-8E887F9C0D13}" destId="{FBF1AE4D-6D92-4E11-B0E6-CD507CDDD0AF}" srcOrd="0" destOrd="0" parTransId="{9EFC8F54-D43E-4B23-8DC5-E2C1C57A35FD}" sibTransId="{61FEC9B1-46B5-4918-83C2-5B7C752480EB}"/>
    <dgm:cxn modelId="{F19FA925-60B4-423B-93A0-C2B1045197B9}" srcId="{28B0B472-3443-4C7C-8308-8E887F9C0D13}" destId="{8BDEA6AB-91AA-4B33-9B85-95E8A5E28F9B}" srcOrd="1" destOrd="0" parTransId="{BE1A1C1D-90C0-4A75-BAD7-6A00850DB615}" sibTransId="{885F4DBC-715E-4C93-9356-568D5265E514}"/>
    <dgm:cxn modelId="{FBE6C665-CC2B-46B8-BDB5-69FB954C64C0}" type="presOf" srcId="{8BDEA6AB-91AA-4B33-9B85-95E8A5E28F9B}" destId="{6D231D2E-BDE6-4C3F-AA5C-5C0F2ADDD485}" srcOrd="0" destOrd="0" presId="urn:microsoft.com/office/officeart/2008/layout/BendingPictureSemiTransparentText"/>
    <dgm:cxn modelId="{4D9BA7A4-4E34-4A0C-BE12-8FA62D9F623A}" type="presParOf" srcId="{926D718E-CE2A-4DDB-9E2B-B47E703AAD7C}" destId="{024212F8-D603-4DC2-8F7C-0FAC6DFD7F53}" srcOrd="0" destOrd="0" presId="urn:microsoft.com/office/officeart/2008/layout/BendingPictureSemiTransparentText"/>
    <dgm:cxn modelId="{469C51D5-29A9-4B05-A645-2C12D73C1E3A}" type="presParOf" srcId="{024212F8-D603-4DC2-8F7C-0FAC6DFD7F53}" destId="{4DC43563-A66D-4A3F-97F7-5CB4E192DE02}" srcOrd="0" destOrd="0" presId="urn:microsoft.com/office/officeart/2008/layout/BendingPictureSemiTransparentText"/>
    <dgm:cxn modelId="{FEE0A9B2-A2C8-41AD-AB2D-928B754FD1B8}" type="presParOf" srcId="{024212F8-D603-4DC2-8F7C-0FAC6DFD7F53}" destId="{CCCCDD7B-9009-43EE-B466-B1F76069E672}" srcOrd="1" destOrd="0" presId="urn:microsoft.com/office/officeart/2008/layout/BendingPictureSemiTransparentText"/>
    <dgm:cxn modelId="{3050BA8B-C665-4BED-A299-8B2AC6C90B76}" type="presParOf" srcId="{926D718E-CE2A-4DDB-9E2B-B47E703AAD7C}" destId="{E47604C8-BC57-4D9C-8B69-D7F7C68B8C20}" srcOrd="1" destOrd="0" presId="urn:microsoft.com/office/officeart/2008/layout/BendingPictureSemiTransparentText"/>
    <dgm:cxn modelId="{D5A6BB2D-09AD-4816-9467-5B643AF4A666}" type="presParOf" srcId="{926D718E-CE2A-4DDB-9E2B-B47E703AAD7C}" destId="{725BACAD-C4B5-44AF-A9BB-E3E980F001BB}" srcOrd="2" destOrd="0" presId="urn:microsoft.com/office/officeart/2008/layout/BendingPictureSemiTransparentText"/>
    <dgm:cxn modelId="{3F340155-0A5C-4D42-967E-92B73962CF50}" type="presParOf" srcId="{725BACAD-C4B5-44AF-A9BB-E3E980F001BB}" destId="{AC250FFF-77FB-4305-9A1B-912E6CF14C91}" srcOrd="0" destOrd="0" presId="urn:microsoft.com/office/officeart/2008/layout/BendingPictureSemiTransparentText"/>
    <dgm:cxn modelId="{EF19318A-91D9-4393-805C-E97A5059EEE6}" type="presParOf" srcId="{725BACAD-C4B5-44AF-A9BB-E3E980F001BB}" destId="{6D231D2E-BDE6-4C3F-AA5C-5C0F2ADDD485}" srcOrd="1" destOrd="0" presId="urn:microsoft.com/office/officeart/2008/layout/BendingPictureSemiTransparentTex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9A1A9AA-13FE-468D-A50B-51C34D929ECF}" type="doc">
      <dgm:prSet loTypeId="urn:microsoft.com/office/officeart/2005/8/layout/pList1#1" loCatId="picture" qsTypeId="urn:microsoft.com/office/officeart/2005/8/quickstyle/simple1" qsCatId="simple" csTypeId="urn:microsoft.com/office/officeart/2005/8/colors/accent1_2" csCatId="accent1" phldr="1"/>
      <dgm:spPr/>
      <dgm:t>
        <a:bodyPr/>
        <a:lstStyle/>
        <a:p>
          <a:endParaRPr lang="en-US"/>
        </a:p>
      </dgm:t>
    </dgm:pt>
    <dgm:pt modelId="{57F92855-7E93-4364-9F4C-A9815FCA34AB}">
      <dgm:prSet phldrT="[Text]"/>
      <dgm:spPr/>
      <dgm:t>
        <a:bodyPr/>
        <a:lstStyle/>
        <a:p>
          <a:r>
            <a:rPr lang="en-US" dirty="0" smtClean="0"/>
            <a:t>VA</a:t>
          </a:r>
          <a:endParaRPr lang="en-US" dirty="0"/>
        </a:p>
      </dgm:t>
    </dgm:pt>
    <dgm:pt modelId="{1FEE1A62-1784-42C9-AEFC-8B07D613E42A}" type="parTrans" cxnId="{4AEE22EA-7795-439D-AA9F-BF390189C9F5}">
      <dgm:prSet/>
      <dgm:spPr/>
      <dgm:t>
        <a:bodyPr/>
        <a:lstStyle/>
        <a:p>
          <a:endParaRPr lang="en-US"/>
        </a:p>
      </dgm:t>
    </dgm:pt>
    <dgm:pt modelId="{DCAA6061-DE85-4386-B16D-2F05ADA4F365}" type="sibTrans" cxnId="{4AEE22EA-7795-439D-AA9F-BF390189C9F5}">
      <dgm:prSet/>
      <dgm:spPr/>
      <dgm:t>
        <a:bodyPr/>
        <a:lstStyle/>
        <a:p>
          <a:endParaRPr lang="en-US"/>
        </a:p>
      </dgm:t>
    </dgm:pt>
    <dgm:pt modelId="{CC848A46-DD29-4874-88A0-5BE0FC95F9C5}">
      <dgm:prSet phldrT="[Text]"/>
      <dgm:spPr/>
      <dgm:t>
        <a:bodyPr/>
        <a:lstStyle/>
        <a:p>
          <a:r>
            <a:rPr lang="en-US" dirty="0" smtClean="0"/>
            <a:t>Non-VA</a:t>
          </a:r>
          <a:endParaRPr lang="en-US" dirty="0"/>
        </a:p>
      </dgm:t>
    </dgm:pt>
    <dgm:pt modelId="{E774A907-27FB-4508-873F-DE3288958DD9}" type="sibTrans" cxnId="{401679A8-28E0-4471-BE27-C7488EC93A89}">
      <dgm:prSet/>
      <dgm:spPr/>
      <dgm:t>
        <a:bodyPr/>
        <a:lstStyle/>
        <a:p>
          <a:endParaRPr lang="en-US"/>
        </a:p>
      </dgm:t>
    </dgm:pt>
    <dgm:pt modelId="{4C74C99A-ACF8-4017-BB70-0097EFA53E0F}" type="parTrans" cxnId="{401679A8-28E0-4471-BE27-C7488EC93A89}">
      <dgm:prSet/>
      <dgm:spPr/>
      <dgm:t>
        <a:bodyPr/>
        <a:lstStyle/>
        <a:p>
          <a:endParaRPr lang="en-US"/>
        </a:p>
      </dgm:t>
    </dgm:pt>
    <dgm:pt modelId="{DD71B978-2712-4A10-8FFE-60E133CCC6D1}" type="pres">
      <dgm:prSet presAssocID="{29A1A9AA-13FE-468D-A50B-51C34D929ECF}" presName="Name0" presStyleCnt="0">
        <dgm:presLayoutVars>
          <dgm:dir/>
          <dgm:resizeHandles val="exact"/>
        </dgm:presLayoutVars>
      </dgm:prSet>
      <dgm:spPr/>
      <dgm:t>
        <a:bodyPr/>
        <a:lstStyle/>
        <a:p>
          <a:endParaRPr lang="en-US"/>
        </a:p>
      </dgm:t>
    </dgm:pt>
    <dgm:pt modelId="{C260DA96-4AF8-400A-85CB-D156EA45C931}" type="pres">
      <dgm:prSet presAssocID="{CC848A46-DD29-4874-88A0-5BE0FC95F9C5}" presName="compNode" presStyleCnt="0"/>
      <dgm:spPr/>
      <dgm:t>
        <a:bodyPr/>
        <a:lstStyle/>
        <a:p>
          <a:endParaRPr lang="en-US"/>
        </a:p>
      </dgm:t>
    </dgm:pt>
    <dgm:pt modelId="{5C0543C9-F7AC-4EF1-AAA4-A65E4F180912}" type="pres">
      <dgm:prSet presAssocID="{CC848A46-DD29-4874-88A0-5BE0FC95F9C5}" presName="pictRect" presStyleLbl="node1" presStyleIdx="0" presStyleCnt="2"/>
      <dgm:spPr>
        <a:blipFill rotWithShape="0">
          <a:blip xmlns:r="http://schemas.openxmlformats.org/officeDocument/2006/relationships" r:embed="rId1"/>
          <a:stretch>
            <a:fillRect/>
          </a:stretch>
        </a:blipFill>
      </dgm:spPr>
      <dgm:t>
        <a:bodyPr/>
        <a:lstStyle/>
        <a:p>
          <a:endParaRPr lang="en-US"/>
        </a:p>
      </dgm:t>
      <dgm:extLst>
        <a:ext uri="{E40237B7-FDA0-4F09-8148-C483321AD2D9}">
          <dgm14:cNvPr xmlns="" xmlns:dgm14="http://schemas.microsoft.com/office/drawing/2010/diagram" id="0" name="" descr="photo of hospital with General Hospital Sign"/>
        </a:ext>
      </dgm:extLst>
    </dgm:pt>
    <dgm:pt modelId="{E48F0666-7378-487D-A123-3B13B924B677}" type="pres">
      <dgm:prSet presAssocID="{CC848A46-DD29-4874-88A0-5BE0FC95F9C5}" presName="textRect" presStyleLbl="revTx" presStyleIdx="0" presStyleCnt="2">
        <dgm:presLayoutVars>
          <dgm:bulletEnabled val="1"/>
        </dgm:presLayoutVars>
      </dgm:prSet>
      <dgm:spPr/>
      <dgm:t>
        <a:bodyPr/>
        <a:lstStyle/>
        <a:p>
          <a:endParaRPr lang="en-US"/>
        </a:p>
      </dgm:t>
    </dgm:pt>
    <dgm:pt modelId="{4ADD7471-8C04-45E6-AFC7-36864AC50DF0}" type="pres">
      <dgm:prSet presAssocID="{E774A907-27FB-4508-873F-DE3288958DD9}" presName="sibTrans" presStyleLbl="sibTrans2D1" presStyleIdx="0" presStyleCnt="0"/>
      <dgm:spPr/>
      <dgm:t>
        <a:bodyPr/>
        <a:lstStyle/>
        <a:p>
          <a:endParaRPr lang="en-US"/>
        </a:p>
      </dgm:t>
    </dgm:pt>
    <dgm:pt modelId="{97DAED0D-07AD-4EAF-8476-1E825A78808E}" type="pres">
      <dgm:prSet presAssocID="{57F92855-7E93-4364-9F4C-A9815FCA34AB}" presName="compNode" presStyleCnt="0"/>
      <dgm:spPr/>
      <dgm:t>
        <a:bodyPr/>
        <a:lstStyle/>
        <a:p>
          <a:endParaRPr lang="en-US"/>
        </a:p>
      </dgm:t>
    </dgm:pt>
    <dgm:pt modelId="{A45640D4-A337-403D-AACD-94F0FB4BEF3C}" type="pres">
      <dgm:prSet presAssocID="{57F92855-7E93-4364-9F4C-A9815FCA34AB}" presName="pictRect" presStyleLbl="node1" presStyleIdx="1" presStyleCnt="2"/>
      <dgm:spPr>
        <a:blipFill rotWithShape="0">
          <a:blip xmlns:r="http://schemas.openxmlformats.org/officeDocument/2006/relationships" r:embed="rId2"/>
          <a:stretch>
            <a:fillRect/>
          </a:stretch>
        </a:blipFill>
      </dgm:spPr>
      <dgm:t>
        <a:bodyPr/>
        <a:lstStyle/>
        <a:p>
          <a:endParaRPr lang="en-US"/>
        </a:p>
      </dgm:t>
      <dgm:extLst>
        <a:ext uri="{E40237B7-FDA0-4F09-8148-C483321AD2D9}">
          <dgm14:cNvPr xmlns="" xmlns:dgm14="http://schemas.microsoft.com/office/drawing/2010/diagram" id="0" name="" descr="photo of VA Medical Center Ann Arbor"/>
        </a:ext>
      </dgm:extLst>
    </dgm:pt>
    <dgm:pt modelId="{411C8DCF-75FC-45B4-87B7-1830CDFA9609}" type="pres">
      <dgm:prSet presAssocID="{57F92855-7E93-4364-9F4C-A9815FCA34AB}" presName="textRect" presStyleLbl="revTx" presStyleIdx="1" presStyleCnt="2">
        <dgm:presLayoutVars>
          <dgm:bulletEnabled val="1"/>
        </dgm:presLayoutVars>
      </dgm:prSet>
      <dgm:spPr/>
      <dgm:t>
        <a:bodyPr/>
        <a:lstStyle/>
        <a:p>
          <a:endParaRPr lang="en-US"/>
        </a:p>
      </dgm:t>
    </dgm:pt>
  </dgm:ptLst>
  <dgm:cxnLst>
    <dgm:cxn modelId="{3214FDDA-4AD0-42BF-974E-85B44D2274C3}" type="presOf" srcId="{57F92855-7E93-4364-9F4C-A9815FCA34AB}" destId="{411C8DCF-75FC-45B4-87B7-1830CDFA9609}" srcOrd="0" destOrd="0" presId="urn:microsoft.com/office/officeart/2005/8/layout/pList1#1"/>
    <dgm:cxn modelId="{9C5BBE5C-6F44-4B99-A974-232FC3F3364B}" type="presOf" srcId="{E774A907-27FB-4508-873F-DE3288958DD9}" destId="{4ADD7471-8C04-45E6-AFC7-36864AC50DF0}" srcOrd="0" destOrd="0" presId="urn:microsoft.com/office/officeart/2005/8/layout/pList1#1"/>
    <dgm:cxn modelId="{4AEE22EA-7795-439D-AA9F-BF390189C9F5}" srcId="{29A1A9AA-13FE-468D-A50B-51C34D929ECF}" destId="{57F92855-7E93-4364-9F4C-A9815FCA34AB}" srcOrd="1" destOrd="0" parTransId="{1FEE1A62-1784-42C9-AEFC-8B07D613E42A}" sibTransId="{DCAA6061-DE85-4386-B16D-2F05ADA4F365}"/>
    <dgm:cxn modelId="{9B5EA3DE-4938-4899-9D24-DB4160DE8AE8}" type="presOf" srcId="{CC848A46-DD29-4874-88A0-5BE0FC95F9C5}" destId="{E48F0666-7378-487D-A123-3B13B924B677}" srcOrd="0" destOrd="0" presId="urn:microsoft.com/office/officeart/2005/8/layout/pList1#1"/>
    <dgm:cxn modelId="{8602757B-B4A5-4311-85BD-A38EFDDF6585}" type="presOf" srcId="{29A1A9AA-13FE-468D-A50B-51C34D929ECF}" destId="{DD71B978-2712-4A10-8FFE-60E133CCC6D1}" srcOrd="0" destOrd="0" presId="urn:microsoft.com/office/officeart/2005/8/layout/pList1#1"/>
    <dgm:cxn modelId="{401679A8-28E0-4471-BE27-C7488EC93A89}" srcId="{29A1A9AA-13FE-468D-A50B-51C34D929ECF}" destId="{CC848A46-DD29-4874-88A0-5BE0FC95F9C5}" srcOrd="0" destOrd="0" parTransId="{4C74C99A-ACF8-4017-BB70-0097EFA53E0F}" sibTransId="{E774A907-27FB-4508-873F-DE3288958DD9}"/>
    <dgm:cxn modelId="{C234B2B9-496A-4F42-83E0-C9628F99667A}" type="presParOf" srcId="{DD71B978-2712-4A10-8FFE-60E133CCC6D1}" destId="{C260DA96-4AF8-400A-85CB-D156EA45C931}" srcOrd="0" destOrd="0" presId="urn:microsoft.com/office/officeart/2005/8/layout/pList1#1"/>
    <dgm:cxn modelId="{FFC81566-539B-4CE4-A2D9-E9CF1E8295ED}" type="presParOf" srcId="{C260DA96-4AF8-400A-85CB-D156EA45C931}" destId="{5C0543C9-F7AC-4EF1-AAA4-A65E4F180912}" srcOrd="0" destOrd="0" presId="urn:microsoft.com/office/officeart/2005/8/layout/pList1#1"/>
    <dgm:cxn modelId="{C2C41620-40CD-4C67-ADC4-E5A161A0AAEC}" type="presParOf" srcId="{C260DA96-4AF8-400A-85CB-D156EA45C931}" destId="{E48F0666-7378-487D-A123-3B13B924B677}" srcOrd="1" destOrd="0" presId="urn:microsoft.com/office/officeart/2005/8/layout/pList1#1"/>
    <dgm:cxn modelId="{C2254A24-BFC5-41E1-B906-A9FE314F5F1A}" type="presParOf" srcId="{DD71B978-2712-4A10-8FFE-60E133CCC6D1}" destId="{4ADD7471-8C04-45E6-AFC7-36864AC50DF0}" srcOrd="1" destOrd="0" presId="urn:microsoft.com/office/officeart/2005/8/layout/pList1#1"/>
    <dgm:cxn modelId="{855C9742-AABD-4631-8714-41F3AB6E57F9}" type="presParOf" srcId="{DD71B978-2712-4A10-8FFE-60E133CCC6D1}" destId="{97DAED0D-07AD-4EAF-8476-1E825A78808E}" srcOrd="2" destOrd="0" presId="urn:microsoft.com/office/officeart/2005/8/layout/pList1#1"/>
    <dgm:cxn modelId="{E6E03BAF-C9B9-4DA2-97A3-38AF11DBD01D}" type="presParOf" srcId="{97DAED0D-07AD-4EAF-8476-1E825A78808E}" destId="{A45640D4-A337-403D-AACD-94F0FB4BEF3C}" srcOrd="0" destOrd="0" presId="urn:microsoft.com/office/officeart/2005/8/layout/pList1#1"/>
    <dgm:cxn modelId="{F381FADB-0D6C-4C7F-BCC7-E173FAA95ED9}" type="presParOf" srcId="{97DAED0D-07AD-4EAF-8476-1E825A78808E}" destId="{411C8DCF-75FC-45B4-87B7-1830CDFA9609}" srcOrd="1" destOrd="0" presId="urn:microsoft.com/office/officeart/2005/8/layout/p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A133002-FC12-435E-8D97-9305D78D7615}"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71D5DA0D-AA69-41FF-8DC2-8893F9576F46}">
      <dgm:prSet phldrT="[Text]" phldr="1"/>
      <dgm:spPr>
        <a:solidFill>
          <a:schemeClr val="accent1">
            <a:tint val="50000"/>
            <a:hueOff val="0"/>
            <a:satOff val="0"/>
            <a:lumOff val="0"/>
            <a:alpha val="0"/>
          </a:schemeClr>
        </a:solidFill>
      </dgm:spPr>
      <dgm:t>
        <a:bodyPr/>
        <a:lstStyle/>
        <a:p>
          <a:endParaRPr lang="en-US" dirty="0"/>
        </a:p>
      </dgm:t>
    </dgm:pt>
    <dgm:pt modelId="{C2DC9703-5CD2-4992-8C76-7ED5AAEC0128}" type="parTrans" cxnId="{5F02B00B-2B54-4D3A-B069-335592D47A52}">
      <dgm:prSet/>
      <dgm:spPr/>
      <dgm:t>
        <a:bodyPr/>
        <a:lstStyle/>
        <a:p>
          <a:endParaRPr lang="en-US"/>
        </a:p>
      </dgm:t>
    </dgm:pt>
    <dgm:pt modelId="{2AFC8446-70D8-427C-AE86-D4CA3F1C3A9A}" type="sibTrans" cxnId="{5F02B00B-2B54-4D3A-B069-335592D47A52}">
      <dgm:prSet/>
      <dgm:spPr/>
      <dgm:t>
        <a:bodyPr/>
        <a:lstStyle/>
        <a:p>
          <a:endParaRPr lang="en-US"/>
        </a:p>
      </dgm:t>
    </dgm:pt>
    <dgm:pt modelId="{E49D0568-50D4-4622-85AF-DBCD160D4C2A}">
      <dgm:prSet phldrT="[Text]" phldr="1"/>
      <dgm:spPr>
        <a:solidFill>
          <a:schemeClr val="accent1">
            <a:tint val="50000"/>
            <a:hueOff val="0"/>
            <a:satOff val="0"/>
            <a:lumOff val="0"/>
            <a:alpha val="0"/>
          </a:schemeClr>
        </a:solidFill>
      </dgm:spPr>
      <dgm:t>
        <a:bodyPr/>
        <a:lstStyle/>
        <a:p>
          <a:endParaRPr lang="en-US" dirty="0"/>
        </a:p>
      </dgm:t>
    </dgm:pt>
    <dgm:pt modelId="{FABAF15D-8565-48D5-96CD-4B65B2DF7375}" type="parTrans" cxnId="{4C7F7C0B-A73E-45C0-9045-5A773ADA6277}">
      <dgm:prSet/>
      <dgm:spPr/>
      <dgm:t>
        <a:bodyPr/>
        <a:lstStyle/>
        <a:p>
          <a:endParaRPr lang="en-US"/>
        </a:p>
      </dgm:t>
    </dgm:pt>
    <dgm:pt modelId="{37AAE78F-6AEA-4AA6-B45B-606EEE405BF3}" type="sibTrans" cxnId="{4C7F7C0B-A73E-45C0-9045-5A773ADA6277}">
      <dgm:prSet/>
      <dgm:spPr/>
      <dgm:t>
        <a:bodyPr/>
        <a:lstStyle/>
        <a:p>
          <a:endParaRPr lang="en-US"/>
        </a:p>
      </dgm:t>
    </dgm:pt>
    <dgm:pt modelId="{037D3ECD-0D88-4E23-8061-20B790F6744E}">
      <dgm:prSet phldrT="[Text]" phldr="1"/>
      <dgm:spPr>
        <a:solidFill>
          <a:schemeClr val="accent1">
            <a:tint val="50000"/>
            <a:hueOff val="0"/>
            <a:satOff val="0"/>
            <a:lumOff val="0"/>
            <a:alpha val="0"/>
          </a:schemeClr>
        </a:solidFill>
      </dgm:spPr>
      <dgm:t>
        <a:bodyPr/>
        <a:lstStyle/>
        <a:p>
          <a:endParaRPr lang="en-US" dirty="0"/>
        </a:p>
      </dgm:t>
    </dgm:pt>
    <dgm:pt modelId="{98CD9B60-AAF5-43E0-937A-F0F07D1F9FC3}" type="parTrans" cxnId="{CCBBCD5A-15B5-4DA6-9578-DC3F72D98B09}">
      <dgm:prSet/>
      <dgm:spPr/>
      <dgm:t>
        <a:bodyPr/>
        <a:lstStyle/>
        <a:p>
          <a:endParaRPr lang="en-US"/>
        </a:p>
      </dgm:t>
    </dgm:pt>
    <dgm:pt modelId="{2DF9B84C-2C96-449E-A4E5-F1E18D0763E7}" type="sibTrans" cxnId="{CCBBCD5A-15B5-4DA6-9578-DC3F72D98B09}">
      <dgm:prSet/>
      <dgm:spPr/>
      <dgm:t>
        <a:bodyPr/>
        <a:lstStyle/>
        <a:p>
          <a:endParaRPr lang="en-US"/>
        </a:p>
      </dgm:t>
    </dgm:pt>
    <dgm:pt modelId="{85409ECE-7756-49CE-956C-F901E0DD31C8}" type="pres">
      <dgm:prSet presAssocID="{4A133002-FC12-435E-8D97-9305D78D7615}" presName="Name0" presStyleCnt="0">
        <dgm:presLayoutVars>
          <dgm:dir/>
          <dgm:resizeHandles val="exact"/>
        </dgm:presLayoutVars>
      </dgm:prSet>
      <dgm:spPr/>
      <dgm:t>
        <a:bodyPr/>
        <a:lstStyle/>
        <a:p>
          <a:endParaRPr lang="en-US"/>
        </a:p>
      </dgm:t>
    </dgm:pt>
    <dgm:pt modelId="{601DE70B-A793-4F34-B9E5-BFB5220DBAB4}" type="pres">
      <dgm:prSet presAssocID="{71D5DA0D-AA69-41FF-8DC2-8893F9576F46}" presName="composite" presStyleCnt="0"/>
      <dgm:spPr/>
    </dgm:pt>
    <dgm:pt modelId="{8E660A25-E3E7-41B3-B38C-6F794D06A81C}" type="pres">
      <dgm:prSet presAssocID="{71D5DA0D-AA69-41FF-8DC2-8893F9576F46}" presName="rect1" presStyleLbl="bgShp" presStyleIdx="0" presStyleCnt="3" custScaleX="100000" custScaleY="74337"/>
      <dgm:spPr>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t="-12000" b="-12000"/>
          </a:stretch>
        </a:blipFill>
        <a:ln>
          <a:solidFill>
            <a:schemeClr val="tx1"/>
          </a:solidFill>
        </a:ln>
        <a:effectLst>
          <a:outerShdw blurRad="50800" dist="38100" dir="5400000" algn="t" rotWithShape="0">
            <a:prstClr val="black">
              <a:alpha val="40000"/>
            </a:prstClr>
          </a:outerShdw>
        </a:effectLst>
      </dgm:spPr>
      <dgm:extLst>
        <a:ext uri="{E40237B7-FDA0-4F09-8148-C483321AD2D9}">
          <dgm14:cNvPr xmlns="" xmlns:dgm14="http://schemas.microsoft.com/office/drawing/2010/diagram" id="0" name="" descr="photo of an ambulance"/>
        </a:ext>
      </dgm:extLst>
    </dgm:pt>
    <dgm:pt modelId="{4CB4EC9F-C25E-4A07-AC3B-57605FA77851}" type="pres">
      <dgm:prSet presAssocID="{71D5DA0D-AA69-41FF-8DC2-8893F9576F46}" presName="rect2" presStyleLbl="trBgShp" presStyleIdx="0" presStyleCnt="3">
        <dgm:presLayoutVars>
          <dgm:bulletEnabled val="1"/>
        </dgm:presLayoutVars>
      </dgm:prSet>
      <dgm:spPr/>
      <dgm:t>
        <a:bodyPr/>
        <a:lstStyle/>
        <a:p>
          <a:endParaRPr lang="en-US"/>
        </a:p>
      </dgm:t>
    </dgm:pt>
    <dgm:pt modelId="{402684F4-3BFB-4DB8-936B-C475199257E1}" type="pres">
      <dgm:prSet presAssocID="{2AFC8446-70D8-427C-AE86-D4CA3F1C3A9A}" presName="sibTrans" presStyleCnt="0"/>
      <dgm:spPr/>
    </dgm:pt>
    <dgm:pt modelId="{3E9A0CC3-A7EE-4C1C-925D-CD4FB45E36EB}" type="pres">
      <dgm:prSet presAssocID="{E49D0568-50D4-4622-85AF-DBCD160D4C2A}" presName="composite" presStyleCnt="0"/>
      <dgm:spPr/>
    </dgm:pt>
    <dgm:pt modelId="{48A015BC-8C59-47BF-A647-A9CDC39F4055}" type="pres">
      <dgm:prSet presAssocID="{E49D0568-50D4-4622-85AF-DBCD160D4C2A}" presName="rect1" presStyleLbl="bgShp" presStyleIdx="1" presStyleCnt="3" custScaleX="180240" custScaleY="122958"/>
      <dgm:spPr>
        <a:blipFill>
          <a:blip xmlns:r="http://schemas.openxmlformats.org/officeDocument/2006/relationships" r:embed="rId2">
            <a:extLst>
              <a:ext uri="{28A0092B-C50C-407E-A947-70E740481C1C}">
                <a14:useLocalDpi xmlns="" xmlns:a14="http://schemas.microsoft.com/office/drawing/2010/main" val="0"/>
              </a:ext>
            </a:extLst>
          </a:blip>
          <a:srcRect/>
          <a:stretch>
            <a:fillRect t="-3000" b="-3000"/>
          </a:stretch>
        </a:blipFill>
        <a:ln>
          <a:solidFill>
            <a:schemeClr val="tx1"/>
          </a:solidFill>
        </a:ln>
        <a:effectLst>
          <a:outerShdw blurRad="50800" dist="38100" dir="5400000" algn="t" rotWithShape="0">
            <a:prstClr val="black">
              <a:alpha val="40000"/>
            </a:prstClr>
          </a:outerShdw>
        </a:effectLst>
      </dgm:spPr>
      <dgm:extLst>
        <a:ext uri="{E40237B7-FDA0-4F09-8148-C483321AD2D9}">
          <dgm14:cNvPr xmlns="" xmlns:dgm14="http://schemas.microsoft.com/office/drawing/2010/diagram" id="0" name="" descr="photo of a doctor in front of a medivac helicoptor on a landing pad"/>
        </a:ext>
      </dgm:extLst>
    </dgm:pt>
    <dgm:pt modelId="{9B560382-3D04-4DAA-B816-97194B5F4EC9}" type="pres">
      <dgm:prSet presAssocID="{E49D0568-50D4-4622-85AF-DBCD160D4C2A}" presName="rect2" presStyleLbl="trBgShp" presStyleIdx="1" presStyleCnt="3">
        <dgm:presLayoutVars>
          <dgm:bulletEnabled val="1"/>
        </dgm:presLayoutVars>
      </dgm:prSet>
      <dgm:spPr/>
      <dgm:t>
        <a:bodyPr/>
        <a:lstStyle/>
        <a:p>
          <a:endParaRPr lang="en-US"/>
        </a:p>
      </dgm:t>
    </dgm:pt>
    <dgm:pt modelId="{1D29733E-6FD9-4FD7-AD7F-EB18A3544D2B}" type="pres">
      <dgm:prSet presAssocID="{37AAE78F-6AEA-4AA6-B45B-606EEE405BF3}" presName="sibTrans" presStyleCnt="0"/>
      <dgm:spPr/>
    </dgm:pt>
    <dgm:pt modelId="{F49947BE-AEB8-489F-AA92-D612E7B331B7}" type="pres">
      <dgm:prSet presAssocID="{037D3ECD-0D88-4E23-8061-20B790F6744E}" presName="composite" presStyleCnt="0"/>
      <dgm:spPr/>
    </dgm:pt>
    <dgm:pt modelId="{802854FE-9A55-434C-B6A8-E432D7900926}" type="pres">
      <dgm:prSet presAssocID="{037D3ECD-0D88-4E23-8061-20B790F6744E}" presName="rect1" presStyleLbl="bgShp" presStyleIdx="2" presStyleCnt="3" custScaleX="167237" custScaleY="128598"/>
      <dgm:spPr>
        <a:blipFill>
          <a:blip xmlns:r="http://schemas.openxmlformats.org/officeDocument/2006/relationships" r:embed="rId3">
            <a:extLst>
              <a:ext uri="{28A0092B-C50C-407E-A947-70E740481C1C}">
                <a14:useLocalDpi xmlns="" xmlns:a14="http://schemas.microsoft.com/office/drawing/2010/main" val="0"/>
              </a:ext>
            </a:extLst>
          </a:blip>
          <a:srcRect/>
          <a:stretch>
            <a:fillRect t="-4000" b="-4000"/>
          </a:stretch>
        </a:blipFill>
        <a:ln>
          <a:solidFill>
            <a:schemeClr val="tx1"/>
          </a:solidFill>
        </a:ln>
        <a:effectLst>
          <a:outerShdw blurRad="50800" dist="38100" dir="5400000" algn="t" rotWithShape="0">
            <a:prstClr val="black">
              <a:alpha val="40000"/>
            </a:prstClr>
          </a:outerShdw>
        </a:effectLst>
      </dgm:spPr>
      <dgm:extLst>
        <a:ext uri="{E40237B7-FDA0-4F09-8148-C483321AD2D9}">
          <dgm14:cNvPr xmlns="" xmlns:dgm14="http://schemas.microsoft.com/office/drawing/2010/diagram" id="0" name="" descr="photo of a man exiting a mobility van in a wheelchair"/>
        </a:ext>
      </dgm:extLst>
    </dgm:pt>
    <dgm:pt modelId="{6A2BE77A-3ECA-4448-B187-F493E7196D72}" type="pres">
      <dgm:prSet presAssocID="{037D3ECD-0D88-4E23-8061-20B790F6744E}" presName="rect2" presStyleLbl="trBgShp" presStyleIdx="2" presStyleCnt="3">
        <dgm:presLayoutVars>
          <dgm:bulletEnabled val="1"/>
        </dgm:presLayoutVars>
      </dgm:prSet>
      <dgm:spPr/>
      <dgm:t>
        <a:bodyPr/>
        <a:lstStyle/>
        <a:p>
          <a:endParaRPr lang="en-US"/>
        </a:p>
      </dgm:t>
    </dgm:pt>
  </dgm:ptLst>
  <dgm:cxnLst>
    <dgm:cxn modelId="{B5D64896-5BEC-48BC-8C4E-8D74194947BB}" type="presOf" srcId="{037D3ECD-0D88-4E23-8061-20B790F6744E}" destId="{6A2BE77A-3ECA-4448-B187-F493E7196D72}" srcOrd="0" destOrd="0" presId="urn:microsoft.com/office/officeart/2008/layout/BendingPictureSemiTransparentText"/>
    <dgm:cxn modelId="{D03F924F-DF0D-415A-8374-EAB7BDCDCD24}" type="presOf" srcId="{E49D0568-50D4-4622-85AF-DBCD160D4C2A}" destId="{9B560382-3D04-4DAA-B816-97194B5F4EC9}" srcOrd="0" destOrd="0" presId="urn:microsoft.com/office/officeart/2008/layout/BendingPictureSemiTransparentText"/>
    <dgm:cxn modelId="{CCBBCD5A-15B5-4DA6-9578-DC3F72D98B09}" srcId="{4A133002-FC12-435E-8D97-9305D78D7615}" destId="{037D3ECD-0D88-4E23-8061-20B790F6744E}" srcOrd="2" destOrd="0" parTransId="{98CD9B60-AAF5-43E0-937A-F0F07D1F9FC3}" sibTransId="{2DF9B84C-2C96-449E-A4E5-F1E18D0763E7}"/>
    <dgm:cxn modelId="{4C7F7C0B-A73E-45C0-9045-5A773ADA6277}" srcId="{4A133002-FC12-435E-8D97-9305D78D7615}" destId="{E49D0568-50D4-4622-85AF-DBCD160D4C2A}" srcOrd="1" destOrd="0" parTransId="{FABAF15D-8565-48D5-96CD-4B65B2DF7375}" sibTransId="{37AAE78F-6AEA-4AA6-B45B-606EEE405BF3}"/>
    <dgm:cxn modelId="{5F02B00B-2B54-4D3A-B069-335592D47A52}" srcId="{4A133002-FC12-435E-8D97-9305D78D7615}" destId="{71D5DA0D-AA69-41FF-8DC2-8893F9576F46}" srcOrd="0" destOrd="0" parTransId="{C2DC9703-5CD2-4992-8C76-7ED5AAEC0128}" sibTransId="{2AFC8446-70D8-427C-AE86-D4CA3F1C3A9A}"/>
    <dgm:cxn modelId="{BE6385F5-3846-4801-87B3-FD2B70F2B0F6}" type="presOf" srcId="{4A133002-FC12-435E-8D97-9305D78D7615}" destId="{85409ECE-7756-49CE-956C-F901E0DD31C8}" srcOrd="0" destOrd="0" presId="urn:microsoft.com/office/officeart/2008/layout/BendingPictureSemiTransparentText"/>
    <dgm:cxn modelId="{F096CBA0-D1D8-4F42-A366-2FA79E55A59F}" type="presOf" srcId="{71D5DA0D-AA69-41FF-8DC2-8893F9576F46}" destId="{4CB4EC9F-C25E-4A07-AC3B-57605FA77851}" srcOrd="0" destOrd="0" presId="urn:microsoft.com/office/officeart/2008/layout/BendingPictureSemiTransparentText"/>
    <dgm:cxn modelId="{095B6993-907B-410A-9796-C7C029F19535}" type="presParOf" srcId="{85409ECE-7756-49CE-956C-F901E0DD31C8}" destId="{601DE70B-A793-4F34-B9E5-BFB5220DBAB4}" srcOrd="0" destOrd="0" presId="urn:microsoft.com/office/officeart/2008/layout/BendingPictureSemiTransparentText"/>
    <dgm:cxn modelId="{7BCFF43C-B945-4C68-AA8F-177D21CC6EC5}" type="presParOf" srcId="{601DE70B-A793-4F34-B9E5-BFB5220DBAB4}" destId="{8E660A25-E3E7-41B3-B38C-6F794D06A81C}" srcOrd="0" destOrd="0" presId="urn:microsoft.com/office/officeart/2008/layout/BendingPictureSemiTransparentText"/>
    <dgm:cxn modelId="{9C7BCF42-3555-437E-86A8-77973AFDDA50}" type="presParOf" srcId="{601DE70B-A793-4F34-B9E5-BFB5220DBAB4}" destId="{4CB4EC9F-C25E-4A07-AC3B-57605FA77851}" srcOrd="1" destOrd="0" presId="urn:microsoft.com/office/officeart/2008/layout/BendingPictureSemiTransparentText"/>
    <dgm:cxn modelId="{9144AE19-7FB5-4F42-8A61-2E4E3B6B34D7}" type="presParOf" srcId="{85409ECE-7756-49CE-956C-F901E0DD31C8}" destId="{402684F4-3BFB-4DB8-936B-C475199257E1}" srcOrd="1" destOrd="0" presId="urn:microsoft.com/office/officeart/2008/layout/BendingPictureSemiTransparentText"/>
    <dgm:cxn modelId="{92B41137-0BED-45FC-8D43-7AA2AC6872E0}" type="presParOf" srcId="{85409ECE-7756-49CE-956C-F901E0DD31C8}" destId="{3E9A0CC3-A7EE-4C1C-925D-CD4FB45E36EB}" srcOrd="2" destOrd="0" presId="urn:microsoft.com/office/officeart/2008/layout/BendingPictureSemiTransparentText"/>
    <dgm:cxn modelId="{2D3DEA70-45E3-4FCD-9A20-84C5FD5AC337}" type="presParOf" srcId="{3E9A0CC3-A7EE-4C1C-925D-CD4FB45E36EB}" destId="{48A015BC-8C59-47BF-A647-A9CDC39F4055}" srcOrd="0" destOrd="0" presId="urn:microsoft.com/office/officeart/2008/layout/BendingPictureSemiTransparentText"/>
    <dgm:cxn modelId="{8116E1F6-F5BC-4A30-B814-AFD195A96ED6}" type="presParOf" srcId="{3E9A0CC3-A7EE-4C1C-925D-CD4FB45E36EB}" destId="{9B560382-3D04-4DAA-B816-97194B5F4EC9}" srcOrd="1" destOrd="0" presId="urn:microsoft.com/office/officeart/2008/layout/BendingPictureSemiTransparentText"/>
    <dgm:cxn modelId="{9D7D9146-B1D3-47AF-866D-486E34E65EC3}" type="presParOf" srcId="{85409ECE-7756-49CE-956C-F901E0DD31C8}" destId="{1D29733E-6FD9-4FD7-AD7F-EB18A3544D2B}" srcOrd="3" destOrd="0" presId="urn:microsoft.com/office/officeart/2008/layout/BendingPictureSemiTransparentText"/>
    <dgm:cxn modelId="{9644DEFE-8BAE-4940-9EC6-9C7110BAE62F}" type="presParOf" srcId="{85409ECE-7756-49CE-956C-F901E0DD31C8}" destId="{F49947BE-AEB8-489F-AA92-D612E7B331B7}" srcOrd="4" destOrd="0" presId="urn:microsoft.com/office/officeart/2008/layout/BendingPictureSemiTransparentText"/>
    <dgm:cxn modelId="{EE8DD3D0-ED05-4976-A62F-A9E75CB88C86}" type="presParOf" srcId="{F49947BE-AEB8-489F-AA92-D612E7B331B7}" destId="{802854FE-9A55-434C-B6A8-E432D7900926}" srcOrd="0" destOrd="0" presId="urn:microsoft.com/office/officeart/2008/layout/BendingPictureSemiTransparentText"/>
    <dgm:cxn modelId="{27F84087-3878-4AB0-9676-4712624138A7}" type="presParOf" srcId="{F49947BE-AEB8-489F-AA92-D612E7B331B7}" destId="{6A2BE77A-3ECA-4448-B187-F493E7196D72}" srcOrd="1" destOrd="0" presId="urn:microsoft.com/office/officeart/2008/layout/BendingPictureSemiTransparentTex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7D0FE4-7452-4C54-9DA6-562C47042F86}"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9CDCF0FE-AC49-4867-B63C-5142C9D59651}" type="pres">
      <dgm:prSet presAssocID="{1D7D0FE4-7452-4C54-9DA6-562C47042F86}" presName="matrix" presStyleCnt="0">
        <dgm:presLayoutVars>
          <dgm:chMax val="1"/>
          <dgm:dir/>
          <dgm:resizeHandles val="exact"/>
        </dgm:presLayoutVars>
      </dgm:prSet>
      <dgm:spPr/>
      <dgm:t>
        <a:bodyPr/>
        <a:lstStyle/>
        <a:p>
          <a:endParaRPr lang="en-US"/>
        </a:p>
      </dgm:t>
    </dgm:pt>
  </dgm:ptLst>
  <dgm:cxnLst>
    <dgm:cxn modelId="{878A9F14-E556-46CA-A977-12FB65131029}" type="presOf" srcId="{1D7D0FE4-7452-4C54-9DA6-562C47042F86}" destId="{9CDCF0FE-AC49-4867-B63C-5142C9D59651}" srcOrd="0" destOrd="0" presId="urn:microsoft.com/office/officeart/2005/8/layout/matrix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978DE3-D38A-40C2-B9C7-C7EE961F3DC9}" type="doc">
      <dgm:prSet loTypeId="urn:microsoft.com/office/officeart/2005/8/layout/radial1" loCatId="relationship" qsTypeId="urn:microsoft.com/office/officeart/2005/8/quickstyle/3d1" qsCatId="3D" csTypeId="urn:microsoft.com/office/officeart/2005/8/colors/colorful1#1" csCatId="colorful" phldr="1"/>
      <dgm:spPr/>
      <dgm:t>
        <a:bodyPr/>
        <a:lstStyle/>
        <a:p>
          <a:endParaRPr lang="en-US"/>
        </a:p>
      </dgm:t>
    </dgm:pt>
    <dgm:pt modelId="{2343D5D0-926B-4E58-84AA-BC57F506F955}">
      <dgm:prSet custT="1"/>
      <dgm:spPr/>
      <dgm:t>
        <a:bodyPr lIns="0" rIns="0"/>
        <a:lstStyle/>
        <a:p>
          <a:pPr rtl="0"/>
          <a:r>
            <a:rPr lang="en-US" sz="2800" b="0" dirty="0" smtClean="0">
              <a:latin typeface="+mn-lt"/>
            </a:rPr>
            <a:t> </a:t>
          </a:r>
          <a:r>
            <a:rPr lang="en-US" sz="2800" b="0" dirty="0" smtClean="0">
              <a:effectLst>
                <a:outerShdw blurRad="38100" dist="38100" dir="2700000" algn="tl">
                  <a:srgbClr val="000000">
                    <a:alpha val="43137"/>
                  </a:srgbClr>
                </a:outerShdw>
              </a:effectLst>
              <a:latin typeface="+mn-lt"/>
            </a:rPr>
            <a:t>PACT Teamlet</a:t>
          </a:r>
          <a:endParaRPr lang="en-US" sz="2800" b="0" dirty="0">
            <a:effectLst>
              <a:outerShdw blurRad="38100" dist="38100" dir="2700000" algn="tl">
                <a:srgbClr val="000000">
                  <a:alpha val="43137"/>
                </a:srgbClr>
              </a:outerShdw>
            </a:effectLst>
            <a:latin typeface="+mn-lt"/>
          </a:endParaRPr>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9FF194C5-A51C-4881-AE07-30816B292FA9}" type="parTrans" cxnId="{2BFCCD25-2CD8-4A79-A123-41B809A59D0C}">
      <dgm:prSet/>
      <dgm:spPr/>
      <dgm:t>
        <a:bodyPr/>
        <a:lstStyle/>
        <a:p>
          <a:endParaRPr lang="en-US" sz="2800" dirty="0"/>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D2157231-0815-4F88-920C-8675AFFAD189}" type="sibTrans" cxnId="{2BFCCD25-2CD8-4A79-A123-41B809A59D0C}">
      <dgm:prSet/>
      <dgm:spPr/>
      <dgm:t>
        <a:bodyPr/>
        <a:lstStyle/>
        <a:p>
          <a:endParaRPr lang="en-US" sz="2800"/>
        </a:p>
      </dgm:t>
    </dgm:pt>
    <dgm:pt modelId="{663EE9B7-3D87-48A2-9637-0C5749E3A774}">
      <dgm:prSet custT="1"/>
      <dgm:spPr/>
      <dgm:t>
        <a:bodyPr/>
        <a:lstStyle/>
        <a:p>
          <a:pPr rtl="0"/>
          <a:r>
            <a:rPr lang="en-US" sz="2800" b="0" dirty="0" smtClean="0">
              <a:effectLst>
                <a:outerShdw blurRad="38100" dist="38100" dir="2700000" algn="tl">
                  <a:srgbClr val="000000">
                    <a:alpha val="43137"/>
                  </a:srgbClr>
                </a:outerShdw>
              </a:effectLst>
              <a:latin typeface="+mn-lt"/>
            </a:rPr>
            <a:t>ER</a:t>
          </a:r>
          <a:endParaRPr lang="en-US" sz="2800" b="0" dirty="0">
            <a:effectLst>
              <a:outerShdw blurRad="38100" dist="38100" dir="2700000" algn="tl">
                <a:srgbClr val="000000">
                  <a:alpha val="43137"/>
                </a:srgbClr>
              </a:outerShdw>
            </a:effectLst>
            <a:latin typeface="+mn-lt"/>
          </a:endParaRPr>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85CF5CAA-CE4B-413F-8913-DF91A73B2FCF}" type="parTrans" cxnId="{4C101A4A-6DD1-4D48-925A-E25E781D5A49}">
      <dgm:prSet/>
      <dgm:spPr/>
      <dgm:t>
        <a:bodyPr/>
        <a:lstStyle/>
        <a:p>
          <a:endParaRPr lang="en-US" sz="2800" dirty="0"/>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6EBE201B-10A9-45F6-9418-8A3F1A130294}" type="sibTrans" cxnId="{4C101A4A-6DD1-4D48-925A-E25E781D5A49}">
      <dgm:prSet/>
      <dgm:spPr/>
      <dgm:t>
        <a:bodyPr/>
        <a:lstStyle/>
        <a:p>
          <a:endParaRPr lang="en-US" sz="2800"/>
        </a:p>
      </dgm:t>
    </dgm:pt>
    <dgm:pt modelId="{DDC28295-9C3F-4764-8AC7-967DCEB5AA12}">
      <dgm:prSet custT="1"/>
      <dgm:spPr/>
      <dgm:t>
        <a:bodyPr/>
        <a:lstStyle/>
        <a:p>
          <a:pPr rtl="0"/>
          <a:r>
            <a:rPr lang="en-US" sz="2800" b="0" dirty="0" smtClean="0">
              <a:effectLst>
                <a:outerShdw blurRad="38100" dist="38100" dir="2700000" algn="tl">
                  <a:srgbClr val="000000">
                    <a:alpha val="43137"/>
                  </a:srgbClr>
                </a:outerShdw>
              </a:effectLst>
              <a:latin typeface="+mn-lt"/>
            </a:rPr>
            <a:t>Other Hospital-Based Care</a:t>
          </a:r>
          <a:endParaRPr lang="en-US" sz="2800" b="0" dirty="0">
            <a:effectLst>
              <a:outerShdw blurRad="38100" dist="38100" dir="2700000" algn="tl">
                <a:srgbClr val="000000">
                  <a:alpha val="43137"/>
                </a:srgbClr>
              </a:outerShdw>
            </a:effectLst>
            <a:latin typeface="+mn-lt"/>
          </a:endParaRPr>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13D5AB3A-A139-4D6B-A98C-FFF78F5E8B0B}" type="parTrans" cxnId="{E83C664A-C92F-4C0B-9EF4-18EEB280FB2F}">
      <dgm:prSet/>
      <dgm:spPr/>
      <dgm:t>
        <a:bodyPr/>
        <a:lstStyle/>
        <a:p>
          <a:endParaRPr lang="en-US" sz="2800" dirty="0"/>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DD53BE07-F115-4384-BF22-AC10BD2932F6}" type="sibTrans" cxnId="{E83C664A-C92F-4C0B-9EF4-18EEB280FB2F}">
      <dgm:prSet/>
      <dgm:spPr/>
      <dgm:t>
        <a:bodyPr/>
        <a:lstStyle/>
        <a:p>
          <a:endParaRPr lang="en-US" sz="2800"/>
        </a:p>
      </dgm:t>
    </dgm:pt>
    <dgm:pt modelId="{74A61353-8120-4FB4-A628-1A88162C750B}">
      <dgm:prSet custT="1"/>
      <dgm:spPr/>
      <dgm:t>
        <a:bodyPr/>
        <a:lstStyle/>
        <a:p>
          <a:pPr rtl="0"/>
          <a:r>
            <a:rPr lang="en-US" sz="2800" b="0" dirty="0" smtClean="0">
              <a:effectLst>
                <a:outerShdw blurRad="38100" dist="38100" dir="2700000" algn="tl">
                  <a:srgbClr val="000000">
                    <a:alpha val="43137"/>
                  </a:srgbClr>
                </a:outerShdw>
              </a:effectLst>
            </a:rPr>
            <a:t>Long-Term Care</a:t>
          </a:r>
          <a:endParaRPr lang="en-US" sz="2800" b="0" dirty="0">
            <a:effectLst>
              <a:outerShdw blurRad="38100" dist="38100" dir="2700000" algn="tl">
                <a:srgbClr val="000000">
                  <a:alpha val="43137"/>
                </a:srgbClr>
              </a:outerShdw>
            </a:effectLst>
          </a:endParaRPr>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BEAD9441-4AF4-41D1-B8A2-8E095F8036D1}" type="parTrans" cxnId="{C309B3A8-4168-4AAC-A0B5-D54D3728D7DC}">
      <dgm:prSet/>
      <dgm:spPr/>
      <dgm:t>
        <a:bodyPr/>
        <a:lstStyle/>
        <a:p>
          <a:endParaRPr lang="en-US" sz="2800" dirty="0"/>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EB2C0403-0EC2-4A83-9902-8A1FEAA2751A}" type="sibTrans" cxnId="{C309B3A8-4168-4AAC-A0B5-D54D3728D7DC}">
      <dgm:prSet/>
      <dgm:spPr/>
      <dgm:t>
        <a:bodyPr/>
        <a:lstStyle/>
        <a:p>
          <a:endParaRPr lang="en-US" sz="2800"/>
        </a:p>
      </dgm:t>
    </dgm:pt>
    <dgm:pt modelId="{54CF7AED-1311-4B6D-ADAF-7DE9976A3C8F}">
      <dgm:prSet custT="1"/>
      <dgm:spPr/>
      <dgm:t>
        <a:bodyPr/>
        <a:lstStyle/>
        <a:p>
          <a:r>
            <a:rPr lang="en-US" sz="2800" b="0" dirty="0" smtClean="0">
              <a:effectLst>
                <a:outerShdw blurRad="38100" dist="38100" dir="2700000" algn="tl">
                  <a:srgbClr val="000000">
                    <a:alpha val="43137"/>
                  </a:srgbClr>
                </a:outerShdw>
              </a:effectLst>
            </a:rPr>
            <a:t>Specialty</a:t>
          </a:r>
        </a:p>
        <a:p>
          <a:r>
            <a:rPr lang="en-US" sz="2800" b="0" dirty="0" smtClean="0">
              <a:effectLst>
                <a:outerShdw blurRad="38100" dist="38100" dir="2700000" algn="tl">
                  <a:srgbClr val="000000">
                    <a:alpha val="43137"/>
                  </a:srgbClr>
                </a:outerShdw>
              </a:effectLst>
              <a:latin typeface="Calibri" pitchFamily="34" charset="0"/>
            </a:rPr>
            <a:t>Clinic</a:t>
          </a:r>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8118B727-EFF3-4CAE-966F-5CC50CEFE4C1}" type="parTrans" cxnId="{1087F4FA-6868-47E4-8678-C9902E13DEE0}">
      <dgm:prSet/>
      <dgm:spPr/>
      <dgm:t>
        <a:bodyPr/>
        <a:lstStyle/>
        <a:p>
          <a:endParaRPr lang="en-US" sz="2800" dirty="0"/>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9A7DF1E3-C363-4221-80D2-55320A08FA42}" type="sibTrans" cxnId="{1087F4FA-6868-47E4-8678-C9902E13DEE0}">
      <dgm:prSet/>
      <dgm:spPr/>
      <dgm:t>
        <a:bodyPr/>
        <a:lstStyle/>
        <a:p>
          <a:endParaRPr lang="en-US" sz="2800"/>
        </a:p>
      </dgm:t>
    </dgm:pt>
    <dgm:pt modelId="{5DFDD253-7ACA-44C9-B460-20DA96BAF285}">
      <dgm:prSet custT="1"/>
      <dgm:spPr>
        <a:solidFill>
          <a:schemeClr val="accent2"/>
        </a:solidFill>
      </dgm:spPr>
      <dgm:t>
        <a:bodyPr/>
        <a:lstStyle/>
        <a:p>
          <a:r>
            <a:rPr lang="en-US" sz="2800" b="0" dirty="0" smtClean="0">
              <a:effectLst>
                <a:outerShdw blurRad="38100" dist="38100" dir="2700000" algn="tl">
                  <a:srgbClr val="000000">
                    <a:alpha val="43137"/>
                  </a:srgbClr>
                </a:outerShdw>
              </a:effectLst>
              <a:latin typeface="+mn-lt"/>
            </a:rPr>
            <a:t>Non-VA Dual Care</a:t>
          </a:r>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186C1E05-3F04-44FA-8A80-A2119C17BAAF}" type="parTrans" cxnId="{B2DFD7E4-2E40-4190-9AFD-DF6442A0CE7D}">
      <dgm:prSet/>
      <dgm:spPr/>
      <dgm:t>
        <a:bodyPr/>
        <a:lstStyle/>
        <a:p>
          <a:endParaRPr lang="en-US" sz="2800" dirty="0"/>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D799B36A-268C-46EA-AEFB-2CE40BCC367D}" type="sibTrans" cxnId="{B2DFD7E4-2E40-4190-9AFD-DF6442A0CE7D}">
      <dgm:prSet/>
      <dgm:spPr/>
      <dgm:t>
        <a:bodyPr/>
        <a:lstStyle/>
        <a:p>
          <a:endParaRPr lang="en-US" sz="2800"/>
        </a:p>
      </dgm:t>
    </dgm:pt>
    <dgm:pt modelId="{21AE2003-684C-47A8-829A-E4A710F7C5EB}">
      <dgm:prSet custT="1"/>
      <dgm:spPr/>
      <dgm:t>
        <a:bodyPr/>
        <a:lstStyle/>
        <a:p>
          <a:pPr rtl="0"/>
          <a:r>
            <a:rPr lang="en-US" sz="2800" b="0" dirty="0" smtClean="0">
              <a:effectLst>
                <a:outerShdw blurRad="38100" dist="38100" dir="2700000" algn="tl">
                  <a:srgbClr val="000000">
                    <a:alpha val="43137"/>
                  </a:srgbClr>
                </a:outerShdw>
              </a:effectLst>
              <a:latin typeface="+mn-lt"/>
            </a:rPr>
            <a:t>Patient’s Care Needs</a:t>
          </a:r>
          <a:endParaRPr lang="en-US" sz="2800" b="0" dirty="0">
            <a:effectLst>
              <a:outerShdw blurRad="38100" dist="38100" dir="2700000" algn="tl">
                <a:srgbClr val="000000">
                  <a:alpha val="43137"/>
                </a:srgbClr>
              </a:outerShdw>
            </a:effectLst>
            <a:latin typeface="+mn-lt"/>
          </a:endParaRPr>
        </a:p>
      </dgm:t>
      <dgm:extLst>
        <a:ext uri="{E40237B7-FDA0-4F09-8148-C483321AD2D9}">
          <dgm14:cNvPr xmlns="" xmlns:dgm14="http://schemas.microsoft.com/office/drawing/2010/diagram" id="0" name="" descr="radial diagram with Patient's care needs in the center surounded by&#10;PACT Teamlet&#10;ER&#10;Other Hospital-Based Care&#10;Long-Term Care&#10;Specialty Clinic&#10;Non-VA Dual Care&#10;"/>
        </a:ext>
      </dgm:extLst>
    </dgm:pt>
    <dgm:pt modelId="{936DA942-C240-45BD-8CA7-4F6650F5DB6D}" type="parTrans" cxnId="{A7BB7436-0F56-46F5-9BD4-591324C7ABDA}">
      <dgm:prSet/>
      <dgm:spPr/>
      <dgm:t>
        <a:bodyPr/>
        <a:lstStyle/>
        <a:p>
          <a:endParaRPr lang="en-US" sz="2800"/>
        </a:p>
      </dgm:t>
    </dgm:pt>
    <dgm:pt modelId="{E8467E2A-AFBC-4B85-A6D5-F84397B2F9F7}" type="sibTrans" cxnId="{A7BB7436-0F56-46F5-9BD4-591324C7ABDA}">
      <dgm:prSet/>
      <dgm:spPr/>
      <dgm:t>
        <a:bodyPr/>
        <a:lstStyle/>
        <a:p>
          <a:endParaRPr lang="en-US" sz="2800"/>
        </a:p>
      </dgm:t>
    </dgm:pt>
    <dgm:pt modelId="{5132917B-E618-4097-8483-A0C0919C62E0}" type="pres">
      <dgm:prSet presAssocID="{13978DE3-D38A-40C2-B9C7-C7EE961F3DC9}" presName="cycle" presStyleCnt="0">
        <dgm:presLayoutVars>
          <dgm:chMax val="1"/>
          <dgm:dir/>
          <dgm:animLvl val="ctr"/>
          <dgm:resizeHandles val="exact"/>
        </dgm:presLayoutVars>
      </dgm:prSet>
      <dgm:spPr/>
      <dgm:t>
        <a:bodyPr/>
        <a:lstStyle/>
        <a:p>
          <a:endParaRPr lang="en-US"/>
        </a:p>
      </dgm:t>
    </dgm:pt>
    <dgm:pt modelId="{70426593-1E5B-4C7C-BD8E-30F53B54EFE2}" type="pres">
      <dgm:prSet presAssocID="{21AE2003-684C-47A8-829A-E4A710F7C5EB}" presName="centerShape" presStyleLbl="node0" presStyleIdx="0" presStyleCnt="1" custScaleX="110000" custScaleY="110000"/>
      <dgm:spPr/>
      <dgm:t>
        <a:bodyPr/>
        <a:lstStyle/>
        <a:p>
          <a:endParaRPr lang="en-US"/>
        </a:p>
      </dgm:t>
    </dgm:pt>
    <dgm:pt modelId="{41C37BE2-BDFD-442E-B19A-EEC0394FE887}" type="pres">
      <dgm:prSet presAssocID="{9FF194C5-A51C-4881-AE07-30816B292FA9}" presName="Name9" presStyleLbl="parChTrans1D2" presStyleIdx="0" presStyleCnt="6"/>
      <dgm:spPr/>
      <dgm:t>
        <a:bodyPr/>
        <a:lstStyle/>
        <a:p>
          <a:endParaRPr lang="en-US"/>
        </a:p>
      </dgm:t>
    </dgm:pt>
    <dgm:pt modelId="{38E946BD-2645-4A6D-AECE-5EDC6E072693}" type="pres">
      <dgm:prSet presAssocID="{9FF194C5-A51C-4881-AE07-30816B292FA9}" presName="connTx" presStyleLbl="parChTrans1D2" presStyleIdx="0" presStyleCnt="6"/>
      <dgm:spPr/>
      <dgm:t>
        <a:bodyPr/>
        <a:lstStyle/>
        <a:p>
          <a:endParaRPr lang="en-US"/>
        </a:p>
      </dgm:t>
    </dgm:pt>
    <dgm:pt modelId="{8156D5E3-08E3-43F1-9FD8-51E7E35B22AD}" type="pres">
      <dgm:prSet presAssocID="{2343D5D0-926B-4E58-84AA-BC57F506F955}" presName="node" presStyleLbl="node1" presStyleIdx="0" presStyleCnt="6" custScaleX="110000" custScaleY="110000">
        <dgm:presLayoutVars>
          <dgm:bulletEnabled val="1"/>
        </dgm:presLayoutVars>
      </dgm:prSet>
      <dgm:spPr/>
      <dgm:t>
        <a:bodyPr/>
        <a:lstStyle/>
        <a:p>
          <a:endParaRPr lang="en-US"/>
        </a:p>
      </dgm:t>
    </dgm:pt>
    <dgm:pt modelId="{3E3D845B-641D-4F71-BE67-5C4DD1C5BB19}" type="pres">
      <dgm:prSet presAssocID="{85CF5CAA-CE4B-413F-8913-DF91A73B2FCF}" presName="Name9" presStyleLbl="parChTrans1D2" presStyleIdx="1" presStyleCnt="6"/>
      <dgm:spPr/>
      <dgm:t>
        <a:bodyPr/>
        <a:lstStyle/>
        <a:p>
          <a:endParaRPr lang="en-US"/>
        </a:p>
      </dgm:t>
    </dgm:pt>
    <dgm:pt modelId="{639771EB-5556-4EA8-8DDA-823A027AC9D4}" type="pres">
      <dgm:prSet presAssocID="{85CF5CAA-CE4B-413F-8913-DF91A73B2FCF}" presName="connTx" presStyleLbl="parChTrans1D2" presStyleIdx="1" presStyleCnt="6"/>
      <dgm:spPr/>
      <dgm:t>
        <a:bodyPr/>
        <a:lstStyle/>
        <a:p>
          <a:endParaRPr lang="en-US"/>
        </a:p>
      </dgm:t>
    </dgm:pt>
    <dgm:pt modelId="{BBCB1BCC-576F-46F8-888F-600F5F9626AF}" type="pres">
      <dgm:prSet presAssocID="{663EE9B7-3D87-48A2-9637-0C5749E3A774}" presName="node" presStyleLbl="node1" presStyleIdx="1" presStyleCnt="6" custScaleX="110000" custScaleY="110000">
        <dgm:presLayoutVars>
          <dgm:bulletEnabled val="1"/>
        </dgm:presLayoutVars>
      </dgm:prSet>
      <dgm:spPr/>
      <dgm:t>
        <a:bodyPr/>
        <a:lstStyle/>
        <a:p>
          <a:endParaRPr lang="en-US"/>
        </a:p>
      </dgm:t>
    </dgm:pt>
    <dgm:pt modelId="{D1E74D8C-C67C-43BE-95F9-35F0E764D2E8}" type="pres">
      <dgm:prSet presAssocID="{13D5AB3A-A139-4D6B-A98C-FFF78F5E8B0B}" presName="Name9" presStyleLbl="parChTrans1D2" presStyleIdx="2" presStyleCnt="6"/>
      <dgm:spPr/>
      <dgm:t>
        <a:bodyPr/>
        <a:lstStyle/>
        <a:p>
          <a:endParaRPr lang="en-US"/>
        </a:p>
      </dgm:t>
    </dgm:pt>
    <dgm:pt modelId="{EF49E006-9CF0-4C05-B9DF-A762D509999B}" type="pres">
      <dgm:prSet presAssocID="{13D5AB3A-A139-4D6B-A98C-FFF78F5E8B0B}" presName="connTx" presStyleLbl="parChTrans1D2" presStyleIdx="2" presStyleCnt="6"/>
      <dgm:spPr/>
      <dgm:t>
        <a:bodyPr/>
        <a:lstStyle/>
        <a:p>
          <a:endParaRPr lang="en-US"/>
        </a:p>
      </dgm:t>
    </dgm:pt>
    <dgm:pt modelId="{79F50B76-4745-42D4-AABC-0F05163B1575}" type="pres">
      <dgm:prSet presAssocID="{DDC28295-9C3F-4764-8AC7-967DCEB5AA12}" presName="node" presStyleLbl="node1" presStyleIdx="2" presStyleCnt="6" custScaleX="110000" custScaleY="110000">
        <dgm:presLayoutVars>
          <dgm:bulletEnabled val="1"/>
        </dgm:presLayoutVars>
      </dgm:prSet>
      <dgm:spPr/>
      <dgm:t>
        <a:bodyPr/>
        <a:lstStyle/>
        <a:p>
          <a:endParaRPr lang="en-US"/>
        </a:p>
      </dgm:t>
    </dgm:pt>
    <dgm:pt modelId="{476F85A2-13D7-415E-86B2-A44726C856B1}" type="pres">
      <dgm:prSet presAssocID="{BEAD9441-4AF4-41D1-B8A2-8E095F8036D1}" presName="Name9" presStyleLbl="parChTrans1D2" presStyleIdx="3" presStyleCnt="6"/>
      <dgm:spPr/>
      <dgm:t>
        <a:bodyPr/>
        <a:lstStyle/>
        <a:p>
          <a:endParaRPr lang="en-US"/>
        </a:p>
      </dgm:t>
    </dgm:pt>
    <dgm:pt modelId="{04EBBC39-2D83-477F-B392-DF948C187828}" type="pres">
      <dgm:prSet presAssocID="{BEAD9441-4AF4-41D1-B8A2-8E095F8036D1}" presName="connTx" presStyleLbl="parChTrans1D2" presStyleIdx="3" presStyleCnt="6"/>
      <dgm:spPr/>
      <dgm:t>
        <a:bodyPr/>
        <a:lstStyle/>
        <a:p>
          <a:endParaRPr lang="en-US"/>
        </a:p>
      </dgm:t>
    </dgm:pt>
    <dgm:pt modelId="{8BCAF474-83DD-4359-9846-B15C21C333C5}" type="pres">
      <dgm:prSet presAssocID="{74A61353-8120-4FB4-A628-1A88162C750B}" presName="node" presStyleLbl="node1" presStyleIdx="3" presStyleCnt="6" custScaleX="110000" custScaleY="110000">
        <dgm:presLayoutVars>
          <dgm:bulletEnabled val="1"/>
        </dgm:presLayoutVars>
      </dgm:prSet>
      <dgm:spPr/>
      <dgm:t>
        <a:bodyPr/>
        <a:lstStyle/>
        <a:p>
          <a:endParaRPr lang="en-US"/>
        </a:p>
      </dgm:t>
    </dgm:pt>
    <dgm:pt modelId="{F61BA543-B2AB-4C8B-AD8F-640012BCE5E7}" type="pres">
      <dgm:prSet presAssocID="{8118B727-EFF3-4CAE-966F-5CC50CEFE4C1}" presName="Name9" presStyleLbl="parChTrans1D2" presStyleIdx="4" presStyleCnt="6"/>
      <dgm:spPr/>
      <dgm:t>
        <a:bodyPr/>
        <a:lstStyle/>
        <a:p>
          <a:endParaRPr lang="en-US"/>
        </a:p>
      </dgm:t>
    </dgm:pt>
    <dgm:pt modelId="{0837C5E9-4E91-450E-ADC3-7E6B9FB04A59}" type="pres">
      <dgm:prSet presAssocID="{8118B727-EFF3-4CAE-966F-5CC50CEFE4C1}" presName="connTx" presStyleLbl="parChTrans1D2" presStyleIdx="4" presStyleCnt="6"/>
      <dgm:spPr/>
      <dgm:t>
        <a:bodyPr/>
        <a:lstStyle/>
        <a:p>
          <a:endParaRPr lang="en-US"/>
        </a:p>
      </dgm:t>
    </dgm:pt>
    <dgm:pt modelId="{716B83B8-594B-4257-B6F3-C4C469E37763}" type="pres">
      <dgm:prSet presAssocID="{54CF7AED-1311-4B6D-ADAF-7DE9976A3C8F}" presName="node" presStyleLbl="node1" presStyleIdx="4" presStyleCnt="6" custScaleX="110000" custScaleY="110000">
        <dgm:presLayoutVars>
          <dgm:bulletEnabled val="1"/>
        </dgm:presLayoutVars>
      </dgm:prSet>
      <dgm:spPr/>
      <dgm:t>
        <a:bodyPr/>
        <a:lstStyle/>
        <a:p>
          <a:endParaRPr lang="en-US"/>
        </a:p>
      </dgm:t>
    </dgm:pt>
    <dgm:pt modelId="{493F14B1-7F0E-4D18-BAFA-88DFAAF260E8}" type="pres">
      <dgm:prSet presAssocID="{186C1E05-3F04-44FA-8A80-A2119C17BAAF}" presName="Name9" presStyleLbl="parChTrans1D2" presStyleIdx="5" presStyleCnt="6"/>
      <dgm:spPr/>
      <dgm:t>
        <a:bodyPr/>
        <a:lstStyle/>
        <a:p>
          <a:endParaRPr lang="en-US"/>
        </a:p>
      </dgm:t>
    </dgm:pt>
    <dgm:pt modelId="{6A0D948B-D1E4-4C1B-86C7-0E6092188A0B}" type="pres">
      <dgm:prSet presAssocID="{186C1E05-3F04-44FA-8A80-A2119C17BAAF}" presName="connTx" presStyleLbl="parChTrans1D2" presStyleIdx="5" presStyleCnt="6"/>
      <dgm:spPr/>
      <dgm:t>
        <a:bodyPr/>
        <a:lstStyle/>
        <a:p>
          <a:endParaRPr lang="en-US"/>
        </a:p>
      </dgm:t>
    </dgm:pt>
    <dgm:pt modelId="{826066AB-5AE1-4CE6-B6B0-33B8F4C7E68F}" type="pres">
      <dgm:prSet presAssocID="{5DFDD253-7ACA-44C9-B460-20DA96BAF285}" presName="node" presStyleLbl="node1" presStyleIdx="5" presStyleCnt="6" custScaleX="110000" custScaleY="110000">
        <dgm:presLayoutVars>
          <dgm:bulletEnabled val="1"/>
        </dgm:presLayoutVars>
      </dgm:prSet>
      <dgm:spPr/>
      <dgm:t>
        <a:bodyPr/>
        <a:lstStyle/>
        <a:p>
          <a:endParaRPr lang="en-US"/>
        </a:p>
      </dgm:t>
    </dgm:pt>
  </dgm:ptLst>
  <dgm:cxnLst>
    <dgm:cxn modelId="{677B3152-7ED8-41B1-9CB6-AA4C58DFAFF6}" type="presOf" srcId="{BEAD9441-4AF4-41D1-B8A2-8E095F8036D1}" destId="{04EBBC39-2D83-477F-B392-DF948C187828}" srcOrd="1" destOrd="0" presId="urn:microsoft.com/office/officeart/2005/8/layout/radial1"/>
    <dgm:cxn modelId="{3C347881-1358-494A-9AE3-C20789438DAC}" type="presOf" srcId="{54CF7AED-1311-4B6D-ADAF-7DE9976A3C8F}" destId="{716B83B8-594B-4257-B6F3-C4C469E37763}" srcOrd="0" destOrd="0" presId="urn:microsoft.com/office/officeart/2005/8/layout/radial1"/>
    <dgm:cxn modelId="{F40F8A2F-E5DA-4062-A103-656E98BBA59E}" type="presOf" srcId="{9FF194C5-A51C-4881-AE07-30816B292FA9}" destId="{41C37BE2-BDFD-442E-B19A-EEC0394FE887}" srcOrd="0" destOrd="0" presId="urn:microsoft.com/office/officeart/2005/8/layout/radial1"/>
    <dgm:cxn modelId="{2EE34EC5-E2D7-45EC-9983-C7702EE2F145}" type="presOf" srcId="{9FF194C5-A51C-4881-AE07-30816B292FA9}" destId="{38E946BD-2645-4A6D-AECE-5EDC6E072693}" srcOrd="1" destOrd="0" presId="urn:microsoft.com/office/officeart/2005/8/layout/radial1"/>
    <dgm:cxn modelId="{20AAF259-70D2-4269-AF46-D0E64FAABC56}" type="presOf" srcId="{74A61353-8120-4FB4-A628-1A88162C750B}" destId="{8BCAF474-83DD-4359-9846-B15C21C333C5}" srcOrd="0" destOrd="0" presId="urn:microsoft.com/office/officeart/2005/8/layout/radial1"/>
    <dgm:cxn modelId="{2BFCCD25-2CD8-4A79-A123-41B809A59D0C}" srcId="{21AE2003-684C-47A8-829A-E4A710F7C5EB}" destId="{2343D5D0-926B-4E58-84AA-BC57F506F955}" srcOrd="0" destOrd="0" parTransId="{9FF194C5-A51C-4881-AE07-30816B292FA9}" sibTransId="{D2157231-0815-4F88-920C-8675AFFAD189}"/>
    <dgm:cxn modelId="{A7BB7436-0F56-46F5-9BD4-591324C7ABDA}" srcId="{13978DE3-D38A-40C2-B9C7-C7EE961F3DC9}" destId="{21AE2003-684C-47A8-829A-E4A710F7C5EB}" srcOrd="0" destOrd="0" parTransId="{936DA942-C240-45BD-8CA7-4F6650F5DB6D}" sibTransId="{E8467E2A-AFBC-4B85-A6D5-F84397B2F9F7}"/>
    <dgm:cxn modelId="{7B797331-4D66-4A03-B6CA-9B6E27367B16}" type="presOf" srcId="{85CF5CAA-CE4B-413F-8913-DF91A73B2FCF}" destId="{639771EB-5556-4EA8-8DDA-823A027AC9D4}" srcOrd="1" destOrd="0" presId="urn:microsoft.com/office/officeart/2005/8/layout/radial1"/>
    <dgm:cxn modelId="{B2DFD7E4-2E40-4190-9AFD-DF6442A0CE7D}" srcId="{21AE2003-684C-47A8-829A-E4A710F7C5EB}" destId="{5DFDD253-7ACA-44C9-B460-20DA96BAF285}" srcOrd="5" destOrd="0" parTransId="{186C1E05-3F04-44FA-8A80-A2119C17BAAF}" sibTransId="{D799B36A-268C-46EA-AEFB-2CE40BCC367D}"/>
    <dgm:cxn modelId="{C309B3A8-4168-4AAC-A0B5-D54D3728D7DC}" srcId="{21AE2003-684C-47A8-829A-E4A710F7C5EB}" destId="{74A61353-8120-4FB4-A628-1A88162C750B}" srcOrd="3" destOrd="0" parTransId="{BEAD9441-4AF4-41D1-B8A2-8E095F8036D1}" sibTransId="{EB2C0403-0EC2-4A83-9902-8A1FEAA2751A}"/>
    <dgm:cxn modelId="{E83C664A-C92F-4C0B-9EF4-18EEB280FB2F}" srcId="{21AE2003-684C-47A8-829A-E4A710F7C5EB}" destId="{DDC28295-9C3F-4764-8AC7-967DCEB5AA12}" srcOrd="2" destOrd="0" parTransId="{13D5AB3A-A139-4D6B-A98C-FFF78F5E8B0B}" sibTransId="{DD53BE07-F115-4384-BF22-AC10BD2932F6}"/>
    <dgm:cxn modelId="{CD3EE3C7-D666-44B6-B1FD-F68E7DA3B2D7}" type="presOf" srcId="{663EE9B7-3D87-48A2-9637-0C5749E3A774}" destId="{BBCB1BCC-576F-46F8-888F-600F5F9626AF}" srcOrd="0" destOrd="0" presId="urn:microsoft.com/office/officeart/2005/8/layout/radial1"/>
    <dgm:cxn modelId="{DEAFA370-6E03-462A-90FA-46816572A80B}" type="presOf" srcId="{13D5AB3A-A139-4D6B-A98C-FFF78F5E8B0B}" destId="{EF49E006-9CF0-4C05-B9DF-A762D509999B}" srcOrd="1" destOrd="0" presId="urn:microsoft.com/office/officeart/2005/8/layout/radial1"/>
    <dgm:cxn modelId="{07A7C6E8-473C-4536-AAB0-71244584FC3C}" type="presOf" srcId="{186C1E05-3F04-44FA-8A80-A2119C17BAAF}" destId="{493F14B1-7F0E-4D18-BAFA-88DFAAF260E8}" srcOrd="0" destOrd="0" presId="urn:microsoft.com/office/officeart/2005/8/layout/radial1"/>
    <dgm:cxn modelId="{94B438FE-A6B8-4939-A755-FF12ED293FEF}" type="presOf" srcId="{8118B727-EFF3-4CAE-966F-5CC50CEFE4C1}" destId="{F61BA543-B2AB-4C8B-AD8F-640012BCE5E7}" srcOrd="0" destOrd="0" presId="urn:microsoft.com/office/officeart/2005/8/layout/radial1"/>
    <dgm:cxn modelId="{AD9CFCAC-5BEC-4DBE-B5F5-E7EC950E0249}" type="presOf" srcId="{21AE2003-684C-47A8-829A-E4A710F7C5EB}" destId="{70426593-1E5B-4C7C-BD8E-30F53B54EFE2}" srcOrd="0" destOrd="0" presId="urn:microsoft.com/office/officeart/2005/8/layout/radial1"/>
    <dgm:cxn modelId="{4C101A4A-6DD1-4D48-925A-E25E781D5A49}" srcId="{21AE2003-684C-47A8-829A-E4A710F7C5EB}" destId="{663EE9B7-3D87-48A2-9637-0C5749E3A774}" srcOrd="1" destOrd="0" parTransId="{85CF5CAA-CE4B-413F-8913-DF91A73B2FCF}" sibTransId="{6EBE201B-10A9-45F6-9418-8A3F1A130294}"/>
    <dgm:cxn modelId="{9FE6D2A7-DDB8-449C-9F83-58AD862E210E}" type="presOf" srcId="{186C1E05-3F04-44FA-8A80-A2119C17BAAF}" destId="{6A0D948B-D1E4-4C1B-86C7-0E6092188A0B}" srcOrd="1" destOrd="0" presId="urn:microsoft.com/office/officeart/2005/8/layout/radial1"/>
    <dgm:cxn modelId="{45DBA803-9A96-40D4-8E8B-32266787AED3}" type="presOf" srcId="{85CF5CAA-CE4B-413F-8913-DF91A73B2FCF}" destId="{3E3D845B-641D-4F71-BE67-5C4DD1C5BB19}" srcOrd="0" destOrd="0" presId="urn:microsoft.com/office/officeart/2005/8/layout/radial1"/>
    <dgm:cxn modelId="{1087F4FA-6868-47E4-8678-C9902E13DEE0}" srcId="{21AE2003-684C-47A8-829A-E4A710F7C5EB}" destId="{54CF7AED-1311-4B6D-ADAF-7DE9976A3C8F}" srcOrd="4" destOrd="0" parTransId="{8118B727-EFF3-4CAE-966F-5CC50CEFE4C1}" sibTransId="{9A7DF1E3-C363-4221-80D2-55320A08FA42}"/>
    <dgm:cxn modelId="{E1BA39E7-6521-4462-8C95-D450A8EB5619}" type="presOf" srcId="{5DFDD253-7ACA-44C9-B460-20DA96BAF285}" destId="{826066AB-5AE1-4CE6-B6B0-33B8F4C7E68F}" srcOrd="0" destOrd="0" presId="urn:microsoft.com/office/officeart/2005/8/layout/radial1"/>
    <dgm:cxn modelId="{33BF679E-23C0-466B-AB32-A1A035A66109}" type="presOf" srcId="{13978DE3-D38A-40C2-B9C7-C7EE961F3DC9}" destId="{5132917B-E618-4097-8483-A0C0919C62E0}" srcOrd="0" destOrd="0" presId="urn:microsoft.com/office/officeart/2005/8/layout/radial1"/>
    <dgm:cxn modelId="{555DCE3D-7735-41B8-8DDA-EDF7D3897962}" type="presOf" srcId="{DDC28295-9C3F-4764-8AC7-967DCEB5AA12}" destId="{79F50B76-4745-42D4-AABC-0F05163B1575}" srcOrd="0" destOrd="0" presId="urn:microsoft.com/office/officeart/2005/8/layout/radial1"/>
    <dgm:cxn modelId="{E90EAB2A-C9B1-42CF-8F0F-B606A2C06ADA}" type="presOf" srcId="{2343D5D0-926B-4E58-84AA-BC57F506F955}" destId="{8156D5E3-08E3-43F1-9FD8-51E7E35B22AD}" srcOrd="0" destOrd="0" presId="urn:microsoft.com/office/officeart/2005/8/layout/radial1"/>
    <dgm:cxn modelId="{3B2B9EDE-0CD8-48DF-B5FE-93FC88EA6E41}" type="presOf" srcId="{13D5AB3A-A139-4D6B-A98C-FFF78F5E8B0B}" destId="{D1E74D8C-C67C-43BE-95F9-35F0E764D2E8}" srcOrd="0" destOrd="0" presId="urn:microsoft.com/office/officeart/2005/8/layout/radial1"/>
    <dgm:cxn modelId="{ABA05A82-0B09-47ED-B9B0-19F5868A8DC5}" type="presOf" srcId="{BEAD9441-4AF4-41D1-B8A2-8E095F8036D1}" destId="{476F85A2-13D7-415E-86B2-A44726C856B1}" srcOrd="0" destOrd="0" presId="urn:microsoft.com/office/officeart/2005/8/layout/radial1"/>
    <dgm:cxn modelId="{7C33714F-56C5-4A3C-BA3B-29061F64D7DF}" type="presOf" srcId="{8118B727-EFF3-4CAE-966F-5CC50CEFE4C1}" destId="{0837C5E9-4E91-450E-ADC3-7E6B9FB04A59}" srcOrd="1" destOrd="0" presId="urn:microsoft.com/office/officeart/2005/8/layout/radial1"/>
    <dgm:cxn modelId="{6E1ABAAA-4379-4442-A23D-421C9FD013F8}" type="presParOf" srcId="{5132917B-E618-4097-8483-A0C0919C62E0}" destId="{70426593-1E5B-4C7C-BD8E-30F53B54EFE2}" srcOrd="0" destOrd="0" presId="urn:microsoft.com/office/officeart/2005/8/layout/radial1"/>
    <dgm:cxn modelId="{910E47DE-8A4F-4BD9-B53B-7F8AECF4EE1D}" type="presParOf" srcId="{5132917B-E618-4097-8483-A0C0919C62E0}" destId="{41C37BE2-BDFD-442E-B19A-EEC0394FE887}" srcOrd="1" destOrd="0" presId="urn:microsoft.com/office/officeart/2005/8/layout/radial1"/>
    <dgm:cxn modelId="{A8EF9A52-7A71-4E64-B06F-547921398190}" type="presParOf" srcId="{41C37BE2-BDFD-442E-B19A-EEC0394FE887}" destId="{38E946BD-2645-4A6D-AECE-5EDC6E072693}" srcOrd="0" destOrd="0" presId="urn:microsoft.com/office/officeart/2005/8/layout/radial1"/>
    <dgm:cxn modelId="{37790587-E92F-4062-B730-136DA5C0A78C}" type="presParOf" srcId="{5132917B-E618-4097-8483-A0C0919C62E0}" destId="{8156D5E3-08E3-43F1-9FD8-51E7E35B22AD}" srcOrd="2" destOrd="0" presId="urn:microsoft.com/office/officeart/2005/8/layout/radial1"/>
    <dgm:cxn modelId="{2BE8601E-A009-48B7-B1D7-26CC8D39B2EB}" type="presParOf" srcId="{5132917B-E618-4097-8483-A0C0919C62E0}" destId="{3E3D845B-641D-4F71-BE67-5C4DD1C5BB19}" srcOrd="3" destOrd="0" presId="urn:microsoft.com/office/officeart/2005/8/layout/radial1"/>
    <dgm:cxn modelId="{5F827FBF-76FD-41CD-A884-18557332EB70}" type="presParOf" srcId="{3E3D845B-641D-4F71-BE67-5C4DD1C5BB19}" destId="{639771EB-5556-4EA8-8DDA-823A027AC9D4}" srcOrd="0" destOrd="0" presId="urn:microsoft.com/office/officeart/2005/8/layout/radial1"/>
    <dgm:cxn modelId="{97090197-3FA0-4CD1-B3A0-5D497CB50ECE}" type="presParOf" srcId="{5132917B-E618-4097-8483-A0C0919C62E0}" destId="{BBCB1BCC-576F-46F8-888F-600F5F9626AF}" srcOrd="4" destOrd="0" presId="urn:microsoft.com/office/officeart/2005/8/layout/radial1"/>
    <dgm:cxn modelId="{E5F20583-623D-4B30-A824-99E14EEFF3D5}" type="presParOf" srcId="{5132917B-E618-4097-8483-A0C0919C62E0}" destId="{D1E74D8C-C67C-43BE-95F9-35F0E764D2E8}" srcOrd="5" destOrd="0" presId="urn:microsoft.com/office/officeart/2005/8/layout/radial1"/>
    <dgm:cxn modelId="{35F23426-78D8-463D-B99C-875338C5B87B}" type="presParOf" srcId="{D1E74D8C-C67C-43BE-95F9-35F0E764D2E8}" destId="{EF49E006-9CF0-4C05-B9DF-A762D509999B}" srcOrd="0" destOrd="0" presId="urn:microsoft.com/office/officeart/2005/8/layout/radial1"/>
    <dgm:cxn modelId="{A1298260-D225-40E8-8E70-00EBC12EC75E}" type="presParOf" srcId="{5132917B-E618-4097-8483-A0C0919C62E0}" destId="{79F50B76-4745-42D4-AABC-0F05163B1575}" srcOrd="6" destOrd="0" presId="urn:microsoft.com/office/officeart/2005/8/layout/radial1"/>
    <dgm:cxn modelId="{7D970FD4-09ED-4BBF-A4FE-1E9C13E47ACE}" type="presParOf" srcId="{5132917B-E618-4097-8483-A0C0919C62E0}" destId="{476F85A2-13D7-415E-86B2-A44726C856B1}" srcOrd="7" destOrd="0" presId="urn:microsoft.com/office/officeart/2005/8/layout/radial1"/>
    <dgm:cxn modelId="{1237F48B-3EF1-4E5A-A8B0-EB93F478F448}" type="presParOf" srcId="{476F85A2-13D7-415E-86B2-A44726C856B1}" destId="{04EBBC39-2D83-477F-B392-DF948C187828}" srcOrd="0" destOrd="0" presId="urn:microsoft.com/office/officeart/2005/8/layout/radial1"/>
    <dgm:cxn modelId="{BE6EE225-8050-4E91-9DF2-856583030313}" type="presParOf" srcId="{5132917B-E618-4097-8483-A0C0919C62E0}" destId="{8BCAF474-83DD-4359-9846-B15C21C333C5}" srcOrd="8" destOrd="0" presId="urn:microsoft.com/office/officeart/2005/8/layout/radial1"/>
    <dgm:cxn modelId="{DE0A618B-41F9-442B-B055-EE3BD0095FE8}" type="presParOf" srcId="{5132917B-E618-4097-8483-A0C0919C62E0}" destId="{F61BA543-B2AB-4C8B-AD8F-640012BCE5E7}" srcOrd="9" destOrd="0" presId="urn:microsoft.com/office/officeart/2005/8/layout/radial1"/>
    <dgm:cxn modelId="{33A67ADD-EB13-472A-B12B-25E42B6FD494}" type="presParOf" srcId="{F61BA543-B2AB-4C8B-AD8F-640012BCE5E7}" destId="{0837C5E9-4E91-450E-ADC3-7E6B9FB04A59}" srcOrd="0" destOrd="0" presId="urn:microsoft.com/office/officeart/2005/8/layout/radial1"/>
    <dgm:cxn modelId="{25864778-DD7F-457A-A547-4A45E1BBDDDE}" type="presParOf" srcId="{5132917B-E618-4097-8483-A0C0919C62E0}" destId="{716B83B8-594B-4257-B6F3-C4C469E37763}" srcOrd="10" destOrd="0" presId="urn:microsoft.com/office/officeart/2005/8/layout/radial1"/>
    <dgm:cxn modelId="{811899CE-DAF4-4F94-8C91-E9A5FF7D199D}" type="presParOf" srcId="{5132917B-E618-4097-8483-A0C0919C62E0}" destId="{493F14B1-7F0E-4D18-BAFA-88DFAAF260E8}" srcOrd="11" destOrd="0" presId="urn:microsoft.com/office/officeart/2005/8/layout/radial1"/>
    <dgm:cxn modelId="{7A497DF3-7F2E-4454-BBC0-B84EF3E77DAA}" type="presParOf" srcId="{493F14B1-7F0E-4D18-BAFA-88DFAAF260E8}" destId="{6A0D948B-D1E4-4C1B-86C7-0E6092188A0B}" srcOrd="0" destOrd="0" presId="urn:microsoft.com/office/officeart/2005/8/layout/radial1"/>
    <dgm:cxn modelId="{13C87664-D361-4E11-9202-4282C04E1DEE}" type="presParOf" srcId="{5132917B-E618-4097-8483-A0C0919C62E0}" destId="{826066AB-5AE1-4CE6-B6B0-33B8F4C7E68F}" srcOrd="12"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AC7EA4-D9A6-40C8-9766-E2A8C0649633}"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80F76979-983E-4C82-B3C2-0A84850AFD91}">
      <dgm:prSet phldrT="[Text]" phldr="1"/>
      <dgm:spPr>
        <a:solidFill>
          <a:schemeClr val="accent1">
            <a:tint val="50000"/>
            <a:hueOff val="0"/>
            <a:satOff val="0"/>
            <a:lumOff val="0"/>
            <a:alpha val="0"/>
          </a:schemeClr>
        </a:solidFill>
      </dgm:spPr>
      <dgm:t>
        <a:bodyPr/>
        <a:lstStyle/>
        <a:p>
          <a:endParaRPr lang="en-US" dirty="0"/>
        </a:p>
      </dgm:t>
    </dgm:pt>
    <dgm:pt modelId="{99CFB0B8-D4AA-4395-B8AE-94B0BDE9C930}" type="parTrans" cxnId="{99797EAD-D4F5-4F51-A37A-C1BDC59837C0}">
      <dgm:prSet/>
      <dgm:spPr/>
      <dgm:t>
        <a:bodyPr/>
        <a:lstStyle/>
        <a:p>
          <a:endParaRPr lang="en-US"/>
        </a:p>
      </dgm:t>
    </dgm:pt>
    <dgm:pt modelId="{A25EF203-96C9-4BC9-8B79-5886CF4A5E0A}" type="sibTrans" cxnId="{99797EAD-D4F5-4F51-A37A-C1BDC59837C0}">
      <dgm:prSet/>
      <dgm:spPr/>
      <dgm:t>
        <a:bodyPr/>
        <a:lstStyle/>
        <a:p>
          <a:endParaRPr lang="en-US"/>
        </a:p>
      </dgm:t>
    </dgm:pt>
    <dgm:pt modelId="{74297C38-1FF1-4DE9-96BB-EFB280DF0F74}">
      <dgm:prSet phldrT="[Text]" phldr="1"/>
      <dgm:spPr>
        <a:solidFill>
          <a:schemeClr val="accent1">
            <a:tint val="50000"/>
            <a:hueOff val="0"/>
            <a:satOff val="0"/>
            <a:lumOff val="0"/>
            <a:alpha val="0"/>
          </a:schemeClr>
        </a:solidFill>
      </dgm:spPr>
      <dgm:t>
        <a:bodyPr/>
        <a:lstStyle/>
        <a:p>
          <a:endParaRPr lang="en-US" dirty="0"/>
        </a:p>
      </dgm:t>
    </dgm:pt>
    <dgm:pt modelId="{ED77ABE0-5F1E-4C53-9EC5-681682CD7E79}" type="sibTrans" cxnId="{47ED0C67-A900-4AEF-9736-31F22AB818AB}">
      <dgm:prSet/>
      <dgm:spPr/>
      <dgm:t>
        <a:bodyPr/>
        <a:lstStyle/>
        <a:p>
          <a:endParaRPr lang="en-US"/>
        </a:p>
      </dgm:t>
    </dgm:pt>
    <dgm:pt modelId="{0C93A8E1-1DD6-4C3A-831B-B35EECEDFA14}" type="parTrans" cxnId="{47ED0C67-A900-4AEF-9736-31F22AB818AB}">
      <dgm:prSet/>
      <dgm:spPr/>
      <dgm:t>
        <a:bodyPr/>
        <a:lstStyle/>
        <a:p>
          <a:endParaRPr lang="en-US"/>
        </a:p>
      </dgm:t>
    </dgm:pt>
    <dgm:pt modelId="{D40A3446-8F07-4163-8BFC-7080E1B8CE0C}" type="pres">
      <dgm:prSet presAssocID="{B6AC7EA4-D9A6-40C8-9766-E2A8C0649633}" presName="Name0" presStyleCnt="0">
        <dgm:presLayoutVars>
          <dgm:dir/>
          <dgm:resizeHandles val="exact"/>
        </dgm:presLayoutVars>
      </dgm:prSet>
      <dgm:spPr/>
      <dgm:t>
        <a:bodyPr/>
        <a:lstStyle/>
        <a:p>
          <a:endParaRPr lang="en-US"/>
        </a:p>
      </dgm:t>
    </dgm:pt>
    <dgm:pt modelId="{ADC51995-2055-4A39-A3C0-D61FE3FFB387}" type="pres">
      <dgm:prSet presAssocID="{80F76979-983E-4C82-B3C2-0A84850AFD91}" presName="composite" presStyleCnt="0"/>
      <dgm:spPr/>
    </dgm:pt>
    <dgm:pt modelId="{6E623AE5-2AE3-4278-B37E-D2E229FA2E2D}" type="pres">
      <dgm:prSet presAssocID="{80F76979-983E-4C82-B3C2-0A84850AFD91}" presName="rect1" presStyleLbl="bgShp" presStyleIdx="0" presStyleCnt="2" custScaleX="77758" custScaleY="72287"/>
      <dgm:spPr>
        <a:blipFill>
          <a:blip xmlns:r="http://schemas.openxmlformats.org/officeDocument/2006/relationships" r:embed="rId1">
            <a:extLst>
              <a:ext uri="{28A0092B-C50C-407E-A947-70E740481C1C}">
                <a14:useLocalDpi xmlns="" xmlns:a14="http://schemas.microsoft.com/office/drawing/2010/main" val="0"/>
              </a:ext>
            </a:extLst>
          </a:blip>
          <a:srcRect/>
          <a:stretch>
            <a:fillRect l="-7000" r="-7000"/>
          </a:stretch>
        </a:blipFill>
      </dgm:spPr>
      <dgm:extLst>
        <a:ext uri="{E40237B7-FDA0-4F09-8148-C483321AD2D9}">
          <dgm14:cNvPr xmlns="" xmlns:dgm14="http://schemas.microsoft.com/office/drawing/2010/diagram" id="0" name="" descr="diagram with a photo of a woman service member standing in foreground with a photo of a Veteran with prosthetic leg in background"/>
        </a:ext>
      </dgm:extLst>
    </dgm:pt>
    <dgm:pt modelId="{B1D23431-DBC9-480E-B043-1C3FF91F7413}" type="pres">
      <dgm:prSet presAssocID="{80F76979-983E-4C82-B3C2-0A84850AFD91}" presName="rect2" presStyleLbl="trBgShp" presStyleIdx="0" presStyleCnt="2">
        <dgm:presLayoutVars>
          <dgm:bulletEnabled val="1"/>
        </dgm:presLayoutVars>
      </dgm:prSet>
      <dgm:spPr/>
      <dgm:t>
        <a:bodyPr/>
        <a:lstStyle/>
        <a:p>
          <a:endParaRPr lang="en-US"/>
        </a:p>
      </dgm:t>
    </dgm:pt>
    <dgm:pt modelId="{416D902D-6CCB-4B22-9CF9-693E9CC6C544}" type="pres">
      <dgm:prSet presAssocID="{A25EF203-96C9-4BC9-8B79-5886CF4A5E0A}" presName="sibTrans" presStyleCnt="0"/>
      <dgm:spPr/>
    </dgm:pt>
    <dgm:pt modelId="{A319B642-D18D-4778-87EA-504FCD6BCBBD}" type="pres">
      <dgm:prSet presAssocID="{74297C38-1FF1-4DE9-96BB-EFB280DF0F74}" presName="composite" presStyleCnt="0"/>
      <dgm:spPr/>
    </dgm:pt>
    <dgm:pt modelId="{99D53583-37A6-43F1-BB0D-914F73ABA2B7}" type="pres">
      <dgm:prSet presAssocID="{74297C38-1FF1-4DE9-96BB-EFB280DF0F74}" presName="rect1" presStyleLbl="bgShp" presStyleIdx="1" presStyleCnt="2" custScaleX="79526" custScaleY="45053"/>
      <dgm:spPr>
        <a:blipFill>
          <a:blip xmlns:r="http://schemas.openxmlformats.org/officeDocument/2006/relationships" r:embed="rId2">
            <a:extLst>
              <a:ext uri="{28A0092B-C50C-407E-A947-70E740481C1C}">
                <a14:useLocalDpi xmlns="" xmlns:a14="http://schemas.microsoft.com/office/drawing/2010/main" val="0"/>
              </a:ext>
            </a:extLst>
          </a:blip>
          <a:srcRect/>
          <a:stretch>
            <a:fillRect l="-4000" r="-4000"/>
          </a:stretch>
        </a:blipFill>
      </dgm:spPr>
      <dgm:extLst>
        <a:ext uri="{E40237B7-FDA0-4F09-8148-C483321AD2D9}">
          <dgm14:cNvPr xmlns="" xmlns:dgm14="http://schemas.microsoft.com/office/drawing/2010/diagram" id="0" name="" descr="logo of operationd Enduring Freedom, Iraqi Freedom, and New Dawn. Image has a yellow ribbon on the left and an American flag and servicemember on the right"/>
        </a:ext>
      </dgm:extLst>
    </dgm:pt>
    <dgm:pt modelId="{0421D973-94B3-49F5-96DC-FE85BED6EAE8}" type="pres">
      <dgm:prSet presAssocID="{74297C38-1FF1-4DE9-96BB-EFB280DF0F74}" presName="rect2" presStyleLbl="trBgShp" presStyleIdx="1" presStyleCnt="2">
        <dgm:presLayoutVars>
          <dgm:bulletEnabled val="1"/>
        </dgm:presLayoutVars>
      </dgm:prSet>
      <dgm:spPr/>
      <dgm:t>
        <a:bodyPr/>
        <a:lstStyle/>
        <a:p>
          <a:endParaRPr lang="en-US"/>
        </a:p>
      </dgm:t>
    </dgm:pt>
  </dgm:ptLst>
  <dgm:cxnLst>
    <dgm:cxn modelId="{47ED0C67-A900-4AEF-9736-31F22AB818AB}" srcId="{B6AC7EA4-D9A6-40C8-9766-E2A8C0649633}" destId="{74297C38-1FF1-4DE9-96BB-EFB280DF0F74}" srcOrd="1" destOrd="0" parTransId="{0C93A8E1-1DD6-4C3A-831B-B35EECEDFA14}" sibTransId="{ED77ABE0-5F1E-4C53-9EC5-681682CD7E79}"/>
    <dgm:cxn modelId="{E39EBA86-8F6B-406C-84E9-C22795B73EF1}" type="presOf" srcId="{80F76979-983E-4C82-B3C2-0A84850AFD91}" destId="{B1D23431-DBC9-480E-B043-1C3FF91F7413}" srcOrd="0" destOrd="0" presId="urn:microsoft.com/office/officeart/2008/layout/BendingPictureSemiTransparentText"/>
    <dgm:cxn modelId="{F0766C12-1760-4081-9F7D-A73ECAA29363}" type="presOf" srcId="{B6AC7EA4-D9A6-40C8-9766-E2A8C0649633}" destId="{D40A3446-8F07-4163-8BFC-7080E1B8CE0C}" srcOrd="0" destOrd="0" presId="urn:microsoft.com/office/officeart/2008/layout/BendingPictureSemiTransparentText"/>
    <dgm:cxn modelId="{370FE22D-08A5-40D3-AE95-6054BF13695F}" type="presOf" srcId="{74297C38-1FF1-4DE9-96BB-EFB280DF0F74}" destId="{0421D973-94B3-49F5-96DC-FE85BED6EAE8}" srcOrd="0" destOrd="0" presId="urn:microsoft.com/office/officeart/2008/layout/BendingPictureSemiTransparentText"/>
    <dgm:cxn modelId="{99797EAD-D4F5-4F51-A37A-C1BDC59837C0}" srcId="{B6AC7EA4-D9A6-40C8-9766-E2A8C0649633}" destId="{80F76979-983E-4C82-B3C2-0A84850AFD91}" srcOrd="0" destOrd="0" parTransId="{99CFB0B8-D4AA-4395-B8AE-94B0BDE9C930}" sibTransId="{A25EF203-96C9-4BC9-8B79-5886CF4A5E0A}"/>
    <dgm:cxn modelId="{3B2CED47-5D60-4307-B758-070BE32312C5}" type="presParOf" srcId="{D40A3446-8F07-4163-8BFC-7080E1B8CE0C}" destId="{ADC51995-2055-4A39-A3C0-D61FE3FFB387}" srcOrd="0" destOrd="0" presId="urn:microsoft.com/office/officeart/2008/layout/BendingPictureSemiTransparentText"/>
    <dgm:cxn modelId="{A4A118F0-F584-428A-A38A-953BC8EFDA28}" type="presParOf" srcId="{ADC51995-2055-4A39-A3C0-D61FE3FFB387}" destId="{6E623AE5-2AE3-4278-B37E-D2E229FA2E2D}" srcOrd="0" destOrd="0" presId="urn:microsoft.com/office/officeart/2008/layout/BendingPictureSemiTransparentText"/>
    <dgm:cxn modelId="{AE2555C8-03C7-459C-A048-27A51D323C1B}" type="presParOf" srcId="{ADC51995-2055-4A39-A3C0-D61FE3FFB387}" destId="{B1D23431-DBC9-480E-B043-1C3FF91F7413}" srcOrd="1" destOrd="0" presId="urn:microsoft.com/office/officeart/2008/layout/BendingPictureSemiTransparentText"/>
    <dgm:cxn modelId="{63EF6BD8-74BD-455E-93C1-B03087363CE1}" type="presParOf" srcId="{D40A3446-8F07-4163-8BFC-7080E1B8CE0C}" destId="{416D902D-6CCB-4B22-9CF9-693E9CC6C544}" srcOrd="1" destOrd="0" presId="urn:microsoft.com/office/officeart/2008/layout/BendingPictureSemiTransparentText"/>
    <dgm:cxn modelId="{9B3F8D69-2790-46E0-8C09-926CB8096FBE}" type="presParOf" srcId="{D40A3446-8F07-4163-8BFC-7080E1B8CE0C}" destId="{A319B642-D18D-4778-87EA-504FCD6BCBBD}" srcOrd="2" destOrd="0" presId="urn:microsoft.com/office/officeart/2008/layout/BendingPictureSemiTransparentText"/>
    <dgm:cxn modelId="{95E6D73D-EB97-4C71-8CE7-8999DEB9D2C8}" type="presParOf" srcId="{A319B642-D18D-4778-87EA-504FCD6BCBBD}" destId="{99D53583-37A6-43F1-BB0D-914F73ABA2B7}" srcOrd="0" destOrd="0" presId="urn:microsoft.com/office/officeart/2008/layout/BendingPictureSemiTransparentText"/>
    <dgm:cxn modelId="{33E8678B-090C-49C7-B68C-F0773FF109B1}" type="presParOf" srcId="{A319B642-D18D-4778-87EA-504FCD6BCBBD}" destId="{0421D973-94B3-49F5-96DC-FE85BED6EAE8}" srcOrd="1" destOrd="0" presId="urn:microsoft.com/office/officeart/2008/layout/BendingPictureSemiTransparentTex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3BB6C7-0DD9-45A4-A08A-96152DB79020}" type="doc">
      <dgm:prSet loTypeId="urn:microsoft.com/office/officeart/2005/8/layout/vList2" loCatId="list" qsTypeId="urn:microsoft.com/office/officeart/2005/8/quickstyle/3d1" qsCatId="3D" csTypeId="urn:microsoft.com/office/officeart/2005/8/colors/accent1_3" csCatId="accent1" phldr="1"/>
      <dgm:spPr/>
      <dgm:t>
        <a:bodyPr/>
        <a:lstStyle/>
        <a:p>
          <a:endParaRPr lang="en-US"/>
        </a:p>
      </dgm:t>
    </dgm:pt>
    <dgm:pt modelId="{4631B46D-B678-4200-87BF-E4C244FDC758}">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800" dirty="0" smtClean="0"/>
            <a:t>Medication Management/Reconciliation</a:t>
          </a:r>
        </a:p>
      </dgm:t>
      <dgm:extLst>
        <a:ext uri="{E40237B7-FDA0-4F09-8148-C483321AD2D9}">
          <dgm14:cNvPr xmlns="" xmlns:dgm14="http://schemas.microsoft.com/office/drawing/2010/diagram" id="0" name="" descr="Medication Management/Reconciliation&#10;Transition  Planning&#10;Patient and Family Engagement/Education&#10;Information Transfer&#10;Follow-up Care&#10;Healthcare Provider Engagement&#10;Shared Accountability&#10;"/>
        </a:ext>
      </dgm:extLst>
    </dgm:pt>
    <dgm:pt modelId="{EAE94811-0393-478E-91E6-EAD639580778}" type="parTrans" cxnId="{81732E9F-F4EE-4321-A558-1A1B6A820FC0}">
      <dgm:prSet/>
      <dgm:spPr/>
      <dgm:t>
        <a:bodyPr/>
        <a:lstStyle/>
        <a:p>
          <a:endParaRPr lang="en-US" sz="2800"/>
        </a:p>
      </dgm:t>
    </dgm:pt>
    <dgm:pt modelId="{B2BB46E7-1B25-4B56-A700-1D201B4188B1}" type="sibTrans" cxnId="{81732E9F-F4EE-4321-A558-1A1B6A820FC0}">
      <dgm:prSet/>
      <dgm:spPr/>
      <dgm:t>
        <a:bodyPr/>
        <a:lstStyle/>
        <a:p>
          <a:endParaRPr lang="en-US" sz="2800"/>
        </a:p>
      </dgm:t>
    </dgm:pt>
    <dgm:pt modelId="{F2DFC0AA-F3C7-4C81-AF62-E6A3D98769D3}">
      <dgm:prSet custT="1"/>
      <dgm:spPr/>
      <dgm:t>
        <a:bodyPr/>
        <a:lstStyle/>
        <a:p>
          <a:pPr rtl="0"/>
          <a:r>
            <a:rPr lang="en-US" sz="2800" dirty="0" smtClean="0"/>
            <a:t>Transition  Planning</a:t>
          </a:r>
          <a:endParaRPr lang="en-US" sz="2800" dirty="0"/>
        </a:p>
      </dgm:t>
      <dgm:extLst>
        <a:ext uri="{E40237B7-FDA0-4F09-8148-C483321AD2D9}">
          <dgm14:cNvPr xmlns="" xmlns:dgm14="http://schemas.microsoft.com/office/drawing/2010/diagram" id="0" name="" descr="Medication Management/Reconciliation&#10;Transition  Planning&#10;Patient and Family Engagement/Education&#10;Information Transfer&#10;Follow-up Care&#10;Healthcare Provider Engagement&#10;Shared Accountability&#10;"/>
        </a:ext>
      </dgm:extLst>
    </dgm:pt>
    <dgm:pt modelId="{7B59DCA6-C3A6-4B40-A1A5-2FF791A0C976}" type="parTrans" cxnId="{F7DE1DD2-39E3-4479-9687-8F8B232D0AC7}">
      <dgm:prSet/>
      <dgm:spPr/>
      <dgm:t>
        <a:bodyPr/>
        <a:lstStyle/>
        <a:p>
          <a:endParaRPr lang="en-US" sz="2800"/>
        </a:p>
      </dgm:t>
    </dgm:pt>
    <dgm:pt modelId="{C03CDF9D-F5BC-4E19-978A-7D1AAB2FB3CE}" type="sibTrans" cxnId="{F7DE1DD2-39E3-4479-9687-8F8B232D0AC7}">
      <dgm:prSet/>
      <dgm:spPr/>
      <dgm:t>
        <a:bodyPr/>
        <a:lstStyle/>
        <a:p>
          <a:endParaRPr lang="en-US" sz="2800"/>
        </a:p>
      </dgm:t>
    </dgm:pt>
    <dgm:pt modelId="{A9A607C7-DAC3-49BA-8C2F-0D47B76C31B6}">
      <dgm:prSet custT="1"/>
      <dgm:spPr/>
      <dgm:t>
        <a:bodyPr/>
        <a:lstStyle/>
        <a:p>
          <a:pPr rtl="0"/>
          <a:r>
            <a:rPr lang="en-US" sz="2800" dirty="0" smtClean="0"/>
            <a:t>Information Transfer</a:t>
          </a:r>
          <a:endParaRPr lang="en-US" sz="2800" dirty="0"/>
        </a:p>
      </dgm:t>
      <dgm:extLst>
        <a:ext uri="{E40237B7-FDA0-4F09-8148-C483321AD2D9}">
          <dgm14:cNvPr xmlns="" xmlns:dgm14="http://schemas.microsoft.com/office/drawing/2010/diagram" id="0" name="" descr="Medication Management/Reconciliation&#10;Transition  Planning&#10;Patient and Family Engagement/Education&#10;Information Transfer&#10;Follow-up Care&#10;Healthcare Provider Engagement&#10;Shared Accountability&#10;"/>
        </a:ext>
      </dgm:extLst>
    </dgm:pt>
    <dgm:pt modelId="{06D2BD7B-E44F-47ED-A83A-3374416EBF4A}" type="parTrans" cxnId="{7A5294F0-9A92-435C-AFE5-3D51868C1BA4}">
      <dgm:prSet/>
      <dgm:spPr/>
      <dgm:t>
        <a:bodyPr/>
        <a:lstStyle/>
        <a:p>
          <a:endParaRPr lang="en-US" sz="2800"/>
        </a:p>
      </dgm:t>
    </dgm:pt>
    <dgm:pt modelId="{E2AAA79B-5EFB-497C-B2E0-7D09714AD2D9}" type="sibTrans" cxnId="{7A5294F0-9A92-435C-AFE5-3D51868C1BA4}">
      <dgm:prSet/>
      <dgm:spPr/>
      <dgm:t>
        <a:bodyPr/>
        <a:lstStyle/>
        <a:p>
          <a:endParaRPr lang="en-US" sz="2800"/>
        </a:p>
      </dgm:t>
    </dgm:pt>
    <dgm:pt modelId="{1EAFC669-1B09-417E-991F-AA8ABF6828FC}">
      <dgm:prSet custT="1"/>
      <dgm:spPr/>
      <dgm:t>
        <a:bodyPr/>
        <a:lstStyle/>
        <a:p>
          <a:pPr rtl="0"/>
          <a:r>
            <a:rPr lang="en-US" sz="2800" dirty="0" smtClean="0"/>
            <a:t>Shared Accountability</a:t>
          </a:r>
          <a:endParaRPr lang="en-US" sz="2800" dirty="0"/>
        </a:p>
      </dgm:t>
      <dgm:extLst>
        <a:ext uri="{E40237B7-FDA0-4F09-8148-C483321AD2D9}">
          <dgm14:cNvPr xmlns="" xmlns:dgm14="http://schemas.microsoft.com/office/drawing/2010/diagram" id="0" name="" descr="Medication Management/Reconciliation&#10;Transition  Planning&#10;Patient and Family Engagement/Education&#10;Information Transfer&#10;Follow-up Care&#10;Healthcare Provider Engagement&#10;Shared Accountability&#10;"/>
        </a:ext>
      </dgm:extLst>
    </dgm:pt>
    <dgm:pt modelId="{593A8E4C-7672-437D-90B6-D7D38DF6514E}" type="parTrans" cxnId="{C0B4DDD7-C777-4337-A443-D57D8E149C7F}">
      <dgm:prSet/>
      <dgm:spPr/>
      <dgm:t>
        <a:bodyPr/>
        <a:lstStyle/>
        <a:p>
          <a:endParaRPr lang="en-US"/>
        </a:p>
      </dgm:t>
    </dgm:pt>
    <dgm:pt modelId="{CDE40F68-38F6-405B-81A7-7A1536B1EE4B}" type="sibTrans" cxnId="{C0B4DDD7-C777-4337-A443-D57D8E149C7F}">
      <dgm:prSet/>
      <dgm:spPr/>
      <dgm:t>
        <a:bodyPr/>
        <a:lstStyle/>
        <a:p>
          <a:endParaRPr lang="en-US"/>
        </a:p>
      </dgm:t>
    </dgm:pt>
    <dgm:pt modelId="{2F517412-4F69-4DE3-98CF-96B4E91AB20D}">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en-US" sz="2800" dirty="0" smtClean="0"/>
        </a:p>
        <a:p>
          <a:pPr marL="0" marR="0" indent="0" defTabSz="914400" rtl="0" eaLnBrk="1" fontAlgn="auto" latinLnBrk="0" hangingPunct="1">
            <a:lnSpc>
              <a:spcPct val="100000"/>
            </a:lnSpc>
            <a:spcBef>
              <a:spcPts val="0"/>
            </a:spcBef>
            <a:spcAft>
              <a:spcPts val="0"/>
            </a:spcAft>
            <a:buClrTx/>
            <a:buSzTx/>
            <a:buFontTx/>
            <a:buNone/>
            <a:tabLst/>
            <a:defRPr/>
          </a:pPr>
          <a:r>
            <a:rPr lang="en-US" sz="2800" dirty="0" smtClean="0"/>
            <a:t>Patient and Family Engagement/Education</a:t>
          </a:r>
        </a:p>
        <a:p>
          <a:pPr defTabSz="1244600" rtl="0">
            <a:lnSpc>
              <a:spcPct val="90000"/>
            </a:lnSpc>
            <a:spcBef>
              <a:spcPct val="0"/>
            </a:spcBef>
            <a:spcAft>
              <a:spcPct val="35000"/>
            </a:spcAft>
          </a:pPr>
          <a:endParaRPr lang="en-US" sz="2800" dirty="0"/>
        </a:p>
      </dgm:t>
      <dgm:extLst>
        <a:ext uri="{E40237B7-FDA0-4F09-8148-C483321AD2D9}">
          <dgm14:cNvPr xmlns="" xmlns:dgm14="http://schemas.microsoft.com/office/drawing/2010/diagram" id="0" name="" descr="Medication Management/Reconciliation&#10;Transition  Planning&#10;Patient and Family Engagement/Education&#10;Information Transfer&#10;Follow-up Care&#10;Healthcare Provider Engagement&#10;Shared Accountability&#10;"/>
        </a:ext>
      </dgm:extLst>
    </dgm:pt>
    <dgm:pt modelId="{2E5BE1CB-9308-41C1-ACC5-C87AD5D2CE59}" type="parTrans" cxnId="{08CE2DCE-7784-4C18-8057-6DEEC1E0A526}">
      <dgm:prSet/>
      <dgm:spPr/>
      <dgm:t>
        <a:bodyPr/>
        <a:lstStyle/>
        <a:p>
          <a:endParaRPr lang="en-US"/>
        </a:p>
      </dgm:t>
    </dgm:pt>
    <dgm:pt modelId="{18E71820-89E6-4B10-82A0-D291CA2C740D}" type="sibTrans" cxnId="{08CE2DCE-7784-4C18-8057-6DEEC1E0A526}">
      <dgm:prSet/>
      <dgm:spPr/>
      <dgm:t>
        <a:bodyPr/>
        <a:lstStyle/>
        <a:p>
          <a:endParaRPr lang="en-US"/>
        </a:p>
      </dgm:t>
    </dgm:pt>
    <dgm:pt modelId="{FB413C52-509F-4738-B2A9-B425727B5DBA}">
      <dgm:prSet custT="1"/>
      <dgm:spPr/>
      <dgm:t>
        <a:bodyPr/>
        <a:lstStyle/>
        <a:p>
          <a:pPr rtl="0"/>
          <a:r>
            <a:rPr lang="en-US" sz="2800" dirty="0" smtClean="0"/>
            <a:t>Healthcare Provider Engagement</a:t>
          </a:r>
          <a:endParaRPr lang="en-US" sz="2800" dirty="0"/>
        </a:p>
      </dgm:t>
      <dgm:extLst>
        <a:ext uri="{E40237B7-FDA0-4F09-8148-C483321AD2D9}">
          <dgm14:cNvPr xmlns="" xmlns:dgm14="http://schemas.microsoft.com/office/drawing/2010/diagram" id="0" name="" descr="Medication Management/Reconciliation&#10;Transition  Planning&#10;Patient and Family Engagement/Education&#10;Information Transfer&#10;Follow-up Care&#10;Healthcare Provider Engagement&#10;Shared Accountability&#10;"/>
        </a:ext>
      </dgm:extLst>
    </dgm:pt>
    <dgm:pt modelId="{BD04F1EB-8E29-4523-B99D-2F37A3506A6A}" type="parTrans" cxnId="{D88BA0A8-E807-489D-8B53-B1C8998C60AC}">
      <dgm:prSet/>
      <dgm:spPr/>
      <dgm:t>
        <a:bodyPr/>
        <a:lstStyle/>
        <a:p>
          <a:endParaRPr lang="en-US"/>
        </a:p>
      </dgm:t>
    </dgm:pt>
    <dgm:pt modelId="{C55201E7-BDC3-479B-A981-124CC884DE05}" type="sibTrans" cxnId="{D88BA0A8-E807-489D-8B53-B1C8998C60AC}">
      <dgm:prSet/>
      <dgm:spPr/>
      <dgm:t>
        <a:bodyPr/>
        <a:lstStyle/>
        <a:p>
          <a:endParaRPr lang="en-US"/>
        </a:p>
      </dgm:t>
    </dgm:pt>
    <dgm:pt modelId="{900BDCD8-6545-4222-85DB-3400FF899FA0}">
      <dgm:prSet custT="1"/>
      <dgm:spPr/>
      <dgm:t>
        <a:bodyPr/>
        <a:lstStyle/>
        <a:p>
          <a:pPr rtl="0"/>
          <a:r>
            <a:rPr lang="en-US" sz="2800" dirty="0" smtClean="0"/>
            <a:t>Follow-up Care</a:t>
          </a:r>
          <a:endParaRPr lang="en-US" sz="2800" dirty="0"/>
        </a:p>
      </dgm:t>
      <dgm:extLst>
        <a:ext uri="{E40237B7-FDA0-4F09-8148-C483321AD2D9}">
          <dgm14:cNvPr xmlns="" xmlns:dgm14="http://schemas.microsoft.com/office/drawing/2010/diagram" id="0" name="" descr="Medication Management/Reconciliation&#10;Transition  Planning&#10;Patient and Family Engagement/Education&#10;Information Transfer&#10;Follow-up Care&#10;Healthcare Provider Engagement&#10;Shared Accountability&#10;"/>
        </a:ext>
      </dgm:extLst>
    </dgm:pt>
    <dgm:pt modelId="{5AC13ABC-3CE2-4F89-A981-78F67C0F71B7}" type="parTrans" cxnId="{9E3D3ADA-3674-4DD7-9837-7FE747C88E94}">
      <dgm:prSet/>
      <dgm:spPr/>
      <dgm:t>
        <a:bodyPr/>
        <a:lstStyle/>
        <a:p>
          <a:endParaRPr lang="en-US"/>
        </a:p>
      </dgm:t>
    </dgm:pt>
    <dgm:pt modelId="{86DB7E21-4F18-4DCA-994B-0814D4902762}" type="sibTrans" cxnId="{9E3D3ADA-3674-4DD7-9837-7FE747C88E94}">
      <dgm:prSet/>
      <dgm:spPr/>
      <dgm:t>
        <a:bodyPr/>
        <a:lstStyle/>
        <a:p>
          <a:endParaRPr lang="en-US"/>
        </a:p>
      </dgm:t>
    </dgm:pt>
    <dgm:pt modelId="{05F7D890-03E3-46B9-82A1-20F4731071EA}" type="pres">
      <dgm:prSet presAssocID="{623BB6C7-0DD9-45A4-A08A-96152DB79020}" presName="linear" presStyleCnt="0">
        <dgm:presLayoutVars>
          <dgm:animLvl val="lvl"/>
          <dgm:resizeHandles val="exact"/>
        </dgm:presLayoutVars>
      </dgm:prSet>
      <dgm:spPr/>
      <dgm:t>
        <a:bodyPr/>
        <a:lstStyle/>
        <a:p>
          <a:endParaRPr lang="en-US"/>
        </a:p>
      </dgm:t>
    </dgm:pt>
    <dgm:pt modelId="{68B5793C-8E30-43A6-A0E0-A440A60A1034}" type="pres">
      <dgm:prSet presAssocID="{4631B46D-B678-4200-87BF-E4C244FDC758}" presName="parentText" presStyleLbl="node1" presStyleIdx="0" presStyleCnt="7">
        <dgm:presLayoutVars>
          <dgm:chMax val="0"/>
          <dgm:bulletEnabled val="1"/>
        </dgm:presLayoutVars>
      </dgm:prSet>
      <dgm:spPr/>
      <dgm:t>
        <a:bodyPr/>
        <a:lstStyle/>
        <a:p>
          <a:endParaRPr lang="en-US"/>
        </a:p>
      </dgm:t>
    </dgm:pt>
    <dgm:pt modelId="{5A669CB2-A329-4113-B677-EBD5A083B0AF}" type="pres">
      <dgm:prSet presAssocID="{B2BB46E7-1B25-4B56-A700-1D201B4188B1}" presName="spacer" presStyleCnt="0"/>
      <dgm:spPr/>
    </dgm:pt>
    <dgm:pt modelId="{110F8EF3-08AE-44A3-9ECB-65AF0A3E54E4}" type="pres">
      <dgm:prSet presAssocID="{F2DFC0AA-F3C7-4C81-AF62-E6A3D98769D3}" presName="parentText" presStyleLbl="node1" presStyleIdx="1" presStyleCnt="7">
        <dgm:presLayoutVars>
          <dgm:chMax val="0"/>
          <dgm:bulletEnabled val="1"/>
        </dgm:presLayoutVars>
      </dgm:prSet>
      <dgm:spPr/>
      <dgm:t>
        <a:bodyPr/>
        <a:lstStyle/>
        <a:p>
          <a:endParaRPr lang="en-US"/>
        </a:p>
      </dgm:t>
    </dgm:pt>
    <dgm:pt modelId="{C8B0FD58-D7CC-43DF-AFE3-738481DAC7F2}" type="pres">
      <dgm:prSet presAssocID="{C03CDF9D-F5BC-4E19-978A-7D1AAB2FB3CE}" presName="spacer" presStyleCnt="0"/>
      <dgm:spPr/>
    </dgm:pt>
    <dgm:pt modelId="{A5C66A5A-40B7-4B18-B5F3-29D88D9EE0E1}" type="pres">
      <dgm:prSet presAssocID="{2F517412-4F69-4DE3-98CF-96B4E91AB20D}" presName="parentText" presStyleLbl="node1" presStyleIdx="2" presStyleCnt="7">
        <dgm:presLayoutVars>
          <dgm:chMax val="0"/>
          <dgm:bulletEnabled val="1"/>
        </dgm:presLayoutVars>
      </dgm:prSet>
      <dgm:spPr/>
      <dgm:t>
        <a:bodyPr/>
        <a:lstStyle/>
        <a:p>
          <a:endParaRPr lang="en-US"/>
        </a:p>
      </dgm:t>
    </dgm:pt>
    <dgm:pt modelId="{10199A48-91DD-4885-B009-69DF39E2D2FD}" type="pres">
      <dgm:prSet presAssocID="{18E71820-89E6-4B10-82A0-D291CA2C740D}" presName="spacer" presStyleCnt="0"/>
      <dgm:spPr/>
    </dgm:pt>
    <dgm:pt modelId="{96B8F109-2A49-465D-8E2D-A23C900DA41C}" type="pres">
      <dgm:prSet presAssocID="{A9A607C7-DAC3-49BA-8C2F-0D47B76C31B6}" presName="parentText" presStyleLbl="node1" presStyleIdx="3" presStyleCnt="7">
        <dgm:presLayoutVars>
          <dgm:chMax val="0"/>
          <dgm:bulletEnabled val="1"/>
        </dgm:presLayoutVars>
      </dgm:prSet>
      <dgm:spPr/>
      <dgm:t>
        <a:bodyPr/>
        <a:lstStyle/>
        <a:p>
          <a:endParaRPr lang="en-US"/>
        </a:p>
      </dgm:t>
    </dgm:pt>
    <dgm:pt modelId="{77E128A5-F1A5-43D2-B494-5C3907D7BF43}" type="pres">
      <dgm:prSet presAssocID="{E2AAA79B-5EFB-497C-B2E0-7D09714AD2D9}" presName="spacer" presStyleCnt="0"/>
      <dgm:spPr/>
    </dgm:pt>
    <dgm:pt modelId="{F77579AC-68EB-4658-8171-AFB3912C0271}" type="pres">
      <dgm:prSet presAssocID="{900BDCD8-6545-4222-85DB-3400FF899FA0}" presName="parentText" presStyleLbl="node1" presStyleIdx="4" presStyleCnt="7">
        <dgm:presLayoutVars>
          <dgm:chMax val="0"/>
          <dgm:bulletEnabled val="1"/>
        </dgm:presLayoutVars>
      </dgm:prSet>
      <dgm:spPr/>
      <dgm:t>
        <a:bodyPr/>
        <a:lstStyle/>
        <a:p>
          <a:endParaRPr lang="en-US"/>
        </a:p>
      </dgm:t>
    </dgm:pt>
    <dgm:pt modelId="{DCE44C44-A312-4299-802F-A12BBDE75CD1}" type="pres">
      <dgm:prSet presAssocID="{86DB7E21-4F18-4DCA-994B-0814D4902762}" presName="spacer" presStyleCnt="0"/>
      <dgm:spPr/>
    </dgm:pt>
    <dgm:pt modelId="{851F6252-2BCB-415E-8393-F5B0CD513677}" type="pres">
      <dgm:prSet presAssocID="{FB413C52-509F-4738-B2A9-B425727B5DBA}" presName="parentText" presStyleLbl="node1" presStyleIdx="5" presStyleCnt="7">
        <dgm:presLayoutVars>
          <dgm:chMax val="0"/>
          <dgm:bulletEnabled val="1"/>
        </dgm:presLayoutVars>
      </dgm:prSet>
      <dgm:spPr/>
      <dgm:t>
        <a:bodyPr/>
        <a:lstStyle/>
        <a:p>
          <a:endParaRPr lang="en-US"/>
        </a:p>
      </dgm:t>
    </dgm:pt>
    <dgm:pt modelId="{8BC9DBF1-5EB3-451A-9058-B9594AC105C5}" type="pres">
      <dgm:prSet presAssocID="{C55201E7-BDC3-479B-A981-124CC884DE05}" presName="spacer" presStyleCnt="0"/>
      <dgm:spPr/>
    </dgm:pt>
    <dgm:pt modelId="{2E4E3817-F696-4D35-AEFA-9303A1BB6EAE}" type="pres">
      <dgm:prSet presAssocID="{1EAFC669-1B09-417E-991F-AA8ABF6828FC}" presName="parentText" presStyleLbl="node1" presStyleIdx="6" presStyleCnt="7">
        <dgm:presLayoutVars>
          <dgm:chMax val="0"/>
          <dgm:bulletEnabled val="1"/>
        </dgm:presLayoutVars>
      </dgm:prSet>
      <dgm:spPr/>
      <dgm:t>
        <a:bodyPr/>
        <a:lstStyle/>
        <a:p>
          <a:endParaRPr lang="en-US"/>
        </a:p>
      </dgm:t>
    </dgm:pt>
  </dgm:ptLst>
  <dgm:cxnLst>
    <dgm:cxn modelId="{C0B4DDD7-C777-4337-A443-D57D8E149C7F}" srcId="{623BB6C7-0DD9-45A4-A08A-96152DB79020}" destId="{1EAFC669-1B09-417E-991F-AA8ABF6828FC}" srcOrd="6" destOrd="0" parTransId="{593A8E4C-7672-437D-90B6-D7D38DF6514E}" sibTransId="{CDE40F68-38F6-405B-81A7-7A1536B1EE4B}"/>
    <dgm:cxn modelId="{7A5294F0-9A92-435C-AFE5-3D51868C1BA4}" srcId="{623BB6C7-0DD9-45A4-A08A-96152DB79020}" destId="{A9A607C7-DAC3-49BA-8C2F-0D47B76C31B6}" srcOrd="3" destOrd="0" parTransId="{06D2BD7B-E44F-47ED-A83A-3374416EBF4A}" sibTransId="{E2AAA79B-5EFB-497C-B2E0-7D09714AD2D9}"/>
    <dgm:cxn modelId="{29EB6B18-A328-4471-B79E-DEF938EA7589}" type="presOf" srcId="{F2DFC0AA-F3C7-4C81-AF62-E6A3D98769D3}" destId="{110F8EF3-08AE-44A3-9ECB-65AF0A3E54E4}" srcOrd="0" destOrd="0" presId="urn:microsoft.com/office/officeart/2005/8/layout/vList2"/>
    <dgm:cxn modelId="{D88BA0A8-E807-489D-8B53-B1C8998C60AC}" srcId="{623BB6C7-0DD9-45A4-A08A-96152DB79020}" destId="{FB413C52-509F-4738-B2A9-B425727B5DBA}" srcOrd="5" destOrd="0" parTransId="{BD04F1EB-8E29-4523-B99D-2F37A3506A6A}" sibTransId="{C55201E7-BDC3-479B-A981-124CC884DE05}"/>
    <dgm:cxn modelId="{A129A1BB-ED54-403C-BDD1-C58D165658D1}" type="presOf" srcId="{900BDCD8-6545-4222-85DB-3400FF899FA0}" destId="{F77579AC-68EB-4658-8171-AFB3912C0271}" srcOrd="0" destOrd="0" presId="urn:microsoft.com/office/officeart/2005/8/layout/vList2"/>
    <dgm:cxn modelId="{5DA07D1B-2D1B-49CD-8A0C-C83321756211}" type="presOf" srcId="{4631B46D-B678-4200-87BF-E4C244FDC758}" destId="{68B5793C-8E30-43A6-A0E0-A440A60A1034}" srcOrd="0" destOrd="0" presId="urn:microsoft.com/office/officeart/2005/8/layout/vList2"/>
    <dgm:cxn modelId="{81732E9F-F4EE-4321-A558-1A1B6A820FC0}" srcId="{623BB6C7-0DD9-45A4-A08A-96152DB79020}" destId="{4631B46D-B678-4200-87BF-E4C244FDC758}" srcOrd="0" destOrd="0" parTransId="{EAE94811-0393-478E-91E6-EAD639580778}" sibTransId="{B2BB46E7-1B25-4B56-A700-1D201B4188B1}"/>
    <dgm:cxn modelId="{9E3D3ADA-3674-4DD7-9837-7FE747C88E94}" srcId="{623BB6C7-0DD9-45A4-A08A-96152DB79020}" destId="{900BDCD8-6545-4222-85DB-3400FF899FA0}" srcOrd="4" destOrd="0" parTransId="{5AC13ABC-3CE2-4F89-A981-78F67C0F71B7}" sibTransId="{86DB7E21-4F18-4DCA-994B-0814D4902762}"/>
    <dgm:cxn modelId="{B5662DBF-EC15-481B-8B05-0F9666BA5EE8}" type="presOf" srcId="{2F517412-4F69-4DE3-98CF-96B4E91AB20D}" destId="{A5C66A5A-40B7-4B18-B5F3-29D88D9EE0E1}" srcOrd="0" destOrd="0" presId="urn:microsoft.com/office/officeart/2005/8/layout/vList2"/>
    <dgm:cxn modelId="{FBE00EAC-2D26-483F-BA04-8800CBD15DFC}" type="presOf" srcId="{1EAFC669-1B09-417E-991F-AA8ABF6828FC}" destId="{2E4E3817-F696-4D35-AEFA-9303A1BB6EAE}" srcOrd="0" destOrd="0" presId="urn:microsoft.com/office/officeart/2005/8/layout/vList2"/>
    <dgm:cxn modelId="{F607EADD-8C06-47CB-B01D-8B689BB982DA}" type="presOf" srcId="{A9A607C7-DAC3-49BA-8C2F-0D47B76C31B6}" destId="{96B8F109-2A49-465D-8E2D-A23C900DA41C}" srcOrd="0" destOrd="0" presId="urn:microsoft.com/office/officeart/2005/8/layout/vList2"/>
    <dgm:cxn modelId="{E13582B6-2208-49AA-AD9E-2064010C8F30}" type="presOf" srcId="{623BB6C7-0DD9-45A4-A08A-96152DB79020}" destId="{05F7D890-03E3-46B9-82A1-20F4731071EA}" srcOrd="0" destOrd="0" presId="urn:microsoft.com/office/officeart/2005/8/layout/vList2"/>
    <dgm:cxn modelId="{F7DE1DD2-39E3-4479-9687-8F8B232D0AC7}" srcId="{623BB6C7-0DD9-45A4-A08A-96152DB79020}" destId="{F2DFC0AA-F3C7-4C81-AF62-E6A3D98769D3}" srcOrd="1" destOrd="0" parTransId="{7B59DCA6-C3A6-4B40-A1A5-2FF791A0C976}" sibTransId="{C03CDF9D-F5BC-4E19-978A-7D1AAB2FB3CE}"/>
    <dgm:cxn modelId="{08CE2DCE-7784-4C18-8057-6DEEC1E0A526}" srcId="{623BB6C7-0DD9-45A4-A08A-96152DB79020}" destId="{2F517412-4F69-4DE3-98CF-96B4E91AB20D}" srcOrd="2" destOrd="0" parTransId="{2E5BE1CB-9308-41C1-ACC5-C87AD5D2CE59}" sibTransId="{18E71820-89E6-4B10-82A0-D291CA2C740D}"/>
    <dgm:cxn modelId="{9EF84002-EFFA-438B-B113-8EC860E06ED1}" type="presOf" srcId="{FB413C52-509F-4738-B2A9-B425727B5DBA}" destId="{851F6252-2BCB-415E-8393-F5B0CD513677}" srcOrd="0" destOrd="0" presId="urn:microsoft.com/office/officeart/2005/8/layout/vList2"/>
    <dgm:cxn modelId="{FE477EA6-4A30-4CC0-8012-3E6F3B5817BA}" type="presParOf" srcId="{05F7D890-03E3-46B9-82A1-20F4731071EA}" destId="{68B5793C-8E30-43A6-A0E0-A440A60A1034}" srcOrd="0" destOrd="0" presId="urn:microsoft.com/office/officeart/2005/8/layout/vList2"/>
    <dgm:cxn modelId="{9945B79B-1758-47E9-8758-09847E07C9D4}" type="presParOf" srcId="{05F7D890-03E3-46B9-82A1-20F4731071EA}" destId="{5A669CB2-A329-4113-B677-EBD5A083B0AF}" srcOrd="1" destOrd="0" presId="urn:microsoft.com/office/officeart/2005/8/layout/vList2"/>
    <dgm:cxn modelId="{E0736D0D-3A7A-492A-9D70-63129A323765}" type="presParOf" srcId="{05F7D890-03E3-46B9-82A1-20F4731071EA}" destId="{110F8EF3-08AE-44A3-9ECB-65AF0A3E54E4}" srcOrd="2" destOrd="0" presId="urn:microsoft.com/office/officeart/2005/8/layout/vList2"/>
    <dgm:cxn modelId="{B3CD3D8C-128A-4CA6-8542-0861811D4A8E}" type="presParOf" srcId="{05F7D890-03E3-46B9-82A1-20F4731071EA}" destId="{C8B0FD58-D7CC-43DF-AFE3-738481DAC7F2}" srcOrd="3" destOrd="0" presId="urn:microsoft.com/office/officeart/2005/8/layout/vList2"/>
    <dgm:cxn modelId="{1617F7FA-C01A-4D70-B6F4-8D49797B82DF}" type="presParOf" srcId="{05F7D890-03E3-46B9-82A1-20F4731071EA}" destId="{A5C66A5A-40B7-4B18-B5F3-29D88D9EE0E1}" srcOrd="4" destOrd="0" presId="urn:microsoft.com/office/officeart/2005/8/layout/vList2"/>
    <dgm:cxn modelId="{FC94B513-B5DA-4014-B3ED-0C73F8CA2AB2}" type="presParOf" srcId="{05F7D890-03E3-46B9-82A1-20F4731071EA}" destId="{10199A48-91DD-4885-B009-69DF39E2D2FD}" srcOrd="5" destOrd="0" presId="urn:microsoft.com/office/officeart/2005/8/layout/vList2"/>
    <dgm:cxn modelId="{7A6BF6A8-99E6-4CEB-893B-9B830CEB88FA}" type="presParOf" srcId="{05F7D890-03E3-46B9-82A1-20F4731071EA}" destId="{96B8F109-2A49-465D-8E2D-A23C900DA41C}" srcOrd="6" destOrd="0" presId="urn:microsoft.com/office/officeart/2005/8/layout/vList2"/>
    <dgm:cxn modelId="{B3193098-64A2-49B6-9513-DBFC0A213CB2}" type="presParOf" srcId="{05F7D890-03E3-46B9-82A1-20F4731071EA}" destId="{77E128A5-F1A5-43D2-B494-5C3907D7BF43}" srcOrd="7" destOrd="0" presId="urn:microsoft.com/office/officeart/2005/8/layout/vList2"/>
    <dgm:cxn modelId="{6D737F25-EAF9-4D2B-9103-C6EDB44178D9}" type="presParOf" srcId="{05F7D890-03E3-46B9-82A1-20F4731071EA}" destId="{F77579AC-68EB-4658-8171-AFB3912C0271}" srcOrd="8" destOrd="0" presId="urn:microsoft.com/office/officeart/2005/8/layout/vList2"/>
    <dgm:cxn modelId="{681178D6-F997-4313-AFBC-85680F73DF83}" type="presParOf" srcId="{05F7D890-03E3-46B9-82A1-20F4731071EA}" destId="{DCE44C44-A312-4299-802F-A12BBDE75CD1}" srcOrd="9" destOrd="0" presId="urn:microsoft.com/office/officeart/2005/8/layout/vList2"/>
    <dgm:cxn modelId="{2C8FBE62-B57B-414F-8418-10A2599D8549}" type="presParOf" srcId="{05F7D890-03E3-46B9-82A1-20F4731071EA}" destId="{851F6252-2BCB-415E-8393-F5B0CD513677}" srcOrd="10" destOrd="0" presId="urn:microsoft.com/office/officeart/2005/8/layout/vList2"/>
    <dgm:cxn modelId="{EDBF0934-62A8-4EA0-8EBE-A9E076001F62}" type="presParOf" srcId="{05F7D890-03E3-46B9-82A1-20F4731071EA}" destId="{8BC9DBF1-5EB3-451A-9058-B9594AC105C5}" srcOrd="11" destOrd="0" presId="urn:microsoft.com/office/officeart/2005/8/layout/vList2"/>
    <dgm:cxn modelId="{B82F24C5-B934-4A26-B378-7EF98D0D0EA8}" type="presParOf" srcId="{05F7D890-03E3-46B9-82A1-20F4731071EA}" destId="{2E4E3817-F696-4D35-AEFA-9303A1BB6EAE}" srcOrd="12"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865603-E473-43BA-89DB-296F3070B0F4}" type="doc">
      <dgm:prSet loTypeId="urn:diagrams.loki3.com/BracketList+Icon" loCatId="list" qsTypeId="urn:microsoft.com/office/officeart/2005/8/quickstyle/3d2" qsCatId="3D" csTypeId="urn:microsoft.com/office/officeart/2005/8/colors/accent0_2" csCatId="mainScheme" phldr="1"/>
      <dgm:spPr/>
      <dgm:t>
        <a:bodyPr/>
        <a:lstStyle/>
        <a:p>
          <a:endParaRPr lang="en-US"/>
        </a:p>
      </dgm:t>
    </dgm:pt>
    <dgm:pt modelId="{6C3C52F3-E3EE-430D-8D79-E40F443D7D9C}">
      <dgm:prSet phldrT="[Text]" custT="1"/>
      <dgm:spPr/>
      <dgm:t>
        <a:bodyPr/>
        <a:lstStyle/>
        <a:p>
          <a:r>
            <a:rPr lang="en-US" sz="2800" b="0" dirty="0" smtClean="0">
              <a:latin typeface="+mn-lt"/>
            </a:rPr>
            <a:t>1</a:t>
          </a:r>
          <a:endParaRPr lang="en-US" sz="2800" b="0" dirty="0">
            <a:latin typeface="+mn-lt"/>
          </a:endParaRPr>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6FC1AD63-CED4-456C-AAE1-39BD55FC8D98}" type="parTrans" cxnId="{A47B1088-6C5F-4994-A00C-C803E3D8CA0D}">
      <dgm:prSet/>
      <dgm:spPr/>
      <dgm:t>
        <a:bodyPr/>
        <a:lstStyle/>
        <a:p>
          <a:endParaRPr lang="en-US" sz="2800" b="0">
            <a:latin typeface="+mn-lt"/>
          </a:endParaRPr>
        </a:p>
      </dgm:t>
    </dgm:pt>
    <dgm:pt modelId="{9190052F-8FD2-41BF-A502-18BEADC1970C}" type="sibTrans" cxnId="{A47B1088-6C5F-4994-A00C-C803E3D8CA0D}">
      <dgm:prSet/>
      <dgm:spPr/>
      <dgm:t>
        <a:bodyPr/>
        <a:lstStyle/>
        <a:p>
          <a:endParaRPr lang="en-US" sz="2800" b="0">
            <a:latin typeface="+mn-lt"/>
          </a:endParaRPr>
        </a:p>
      </dgm:t>
    </dgm:pt>
    <dgm:pt modelId="{C95CDB75-3D00-44AA-BA35-90019319A597}">
      <dgm:prSet phldrT="[Text]" custT="1"/>
      <dgm:spPr/>
      <dgm:t>
        <a:bodyPr/>
        <a:lstStyle/>
        <a:p>
          <a:r>
            <a:rPr lang="en-US" sz="2800" b="0" dirty="0" smtClean="0">
              <a:latin typeface="+mn-lt"/>
            </a:rPr>
            <a:t>Obtain medication information from patient, caregiver, and/family</a:t>
          </a:r>
          <a:endParaRPr lang="en-US" sz="2800" b="0" dirty="0">
            <a:latin typeface="+mn-lt"/>
          </a:endParaRPr>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299B7AE9-643A-432B-B10A-264FFF828FE4}" type="parTrans" cxnId="{196A27C4-0CA6-49DD-A296-DABC6ED2BDFF}">
      <dgm:prSet/>
      <dgm:spPr/>
      <dgm:t>
        <a:bodyPr/>
        <a:lstStyle/>
        <a:p>
          <a:endParaRPr lang="en-US" sz="2800" b="0">
            <a:latin typeface="+mn-lt"/>
          </a:endParaRPr>
        </a:p>
      </dgm:t>
    </dgm:pt>
    <dgm:pt modelId="{69E51543-5E18-4A3F-8D5E-47826AE2A772}" type="sibTrans" cxnId="{196A27C4-0CA6-49DD-A296-DABC6ED2BDFF}">
      <dgm:prSet/>
      <dgm:spPr/>
      <dgm:t>
        <a:bodyPr/>
        <a:lstStyle/>
        <a:p>
          <a:endParaRPr lang="en-US" sz="2800" b="0">
            <a:latin typeface="+mn-lt"/>
          </a:endParaRPr>
        </a:p>
      </dgm:t>
    </dgm:pt>
    <dgm:pt modelId="{E43844C8-BDDE-4B4C-AAA7-903770D4901F}">
      <dgm:prSet phldrT="[Text]" custT="1"/>
      <dgm:spPr/>
      <dgm:t>
        <a:bodyPr/>
        <a:lstStyle/>
        <a:p>
          <a:r>
            <a:rPr lang="en-US" sz="2800" b="0" dirty="0" smtClean="0">
              <a:latin typeface="+mn-lt"/>
            </a:rPr>
            <a:t>2</a:t>
          </a:r>
          <a:endParaRPr lang="en-US" sz="2800" b="0" dirty="0">
            <a:latin typeface="+mn-lt"/>
          </a:endParaRPr>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CA858C8D-C08D-4DB2-A476-7C0211DAFB96}" type="parTrans" cxnId="{00773682-F2BB-4862-B0ED-8E807CC9281E}">
      <dgm:prSet/>
      <dgm:spPr/>
      <dgm:t>
        <a:bodyPr/>
        <a:lstStyle/>
        <a:p>
          <a:endParaRPr lang="en-US" sz="2800" b="0">
            <a:latin typeface="+mn-lt"/>
          </a:endParaRPr>
        </a:p>
      </dgm:t>
    </dgm:pt>
    <dgm:pt modelId="{0CED42AD-E7A6-470B-BE42-81148C353B68}" type="sibTrans" cxnId="{00773682-F2BB-4862-B0ED-8E807CC9281E}">
      <dgm:prSet/>
      <dgm:spPr/>
      <dgm:t>
        <a:bodyPr/>
        <a:lstStyle/>
        <a:p>
          <a:endParaRPr lang="en-US" sz="2800" b="0">
            <a:latin typeface="+mn-lt"/>
          </a:endParaRPr>
        </a:p>
      </dgm:t>
    </dgm:pt>
    <dgm:pt modelId="{CFD5E5CF-5DC0-4FCC-B3AE-32EEABBE9A73}">
      <dgm:prSet phldrT="[Text]" custT="1"/>
      <dgm:spPr/>
      <dgm:t>
        <a:bodyPr/>
        <a:lstStyle/>
        <a:p>
          <a:r>
            <a:rPr lang="en-US" sz="2800" b="0" dirty="0" smtClean="0">
              <a:latin typeface="+mn-lt"/>
            </a:rPr>
            <a:t>Compare to medication information in medical record.  </a:t>
          </a:r>
          <a:endParaRPr lang="en-US" sz="2800" b="0" dirty="0">
            <a:latin typeface="+mn-lt"/>
          </a:endParaRPr>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AE6B9E5F-5DC8-48DC-855E-24B00FCD72FD}" type="parTrans" cxnId="{53A29367-3501-4EAB-8C93-E626B77AFFE7}">
      <dgm:prSet/>
      <dgm:spPr/>
      <dgm:t>
        <a:bodyPr/>
        <a:lstStyle/>
        <a:p>
          <a:endParaRPr lang="en-US" sz="2800" b="0">
            <a:latin typeface="+mn-lt"/>
          </a:endParaRPr>
        </a:p>
      </dgm:t>
    </dgm:pt>
    <dgm:pt modelId="{82A9AEBA-C14F-438D-8251-56C2164B183F}" type="sibTrans" cxnId="{53A29367-3501-4EAB-8C93-E626B77AFFE7}">
      <dgm:prSet/>
      <dgm:spPr/>
      <dgm:t>
        <a:bodyPr/>
        <a:lstStyle/>
        <a:p>
          <a:endParaRPr lang="en-US" sz="2800" b="0">
            <a:latin typeface="+mn-lt"/>
          </a:endParaRPr>
        </a:p>
      </dgm:t>
    </dgm:pt>
    <dgm:pt modelId="{E61AE8A5-ABF4-4790-9596-1224B571A018}">
      <dgm:prSet phldrT="[Text]" custT="1"/>
      <dgm:spPr/>
      <dgm:t>
        <a:bodyPr/>
        <a:lstStyle/>
        <a:p>
          <a:r>
            <a:rPr lang="en-US" sz="2800" b="0" dirty="0" smtClean="0">
              <a:latin typeface="+mn-lt"/>
            </a:rPr>
            <a:t>3</a:t>
          </a:r>
          <a:endParaRPr lang="en-US" sz="2800" b="0" dirty="0">
            <a:latin typeface="+mn-lt"/>
          </a:endParaRPr>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DA3F4902-8687-4B82-8510-EED3FE42AAE3}" type="parTrans" cxnId="{FFB7861A-21A6-4590-98BB-001382EF0940}">
      <dgm:prSet/>
      <dgm:spPr/>
      <dgm:t>
        <a:bodyPr/>
        <a:lstStyle/>
        <a:p>
          <a:endParaRPr lang="en-US" sz="2800" b="0">
            <a:latin typeface="+mn-lt"/>
          </a:endParaRPr>
        </a:p>
      </dgm:t>
    </dgm:pt>
    <dgm:pt modelId="{E2E6DDE5-0F3B-4802-93E1-E3E867CEAE4C}" type="sibTrans" cxnId="{FFB7861A-21A6-4590-98BB-001382EF0940}">
      <dgm:prSet/>
      <dgm:spPr/>
      <dgm:t>
        <a:bodyPr/>
        <a:lstStyle/>
        <a:p>
          <a:endParaRPr lang="en-US" sz="2800" b="0">
            <a:latin typeface="+mn-lt"/>
          </a:endParaRPr>
        </a:p>
      </dgm:t>
    </dgm:pt>
    <dgm:pt modelId="{3F4FD712-2945-48E9-9893-9CB2CA98EA86}">
      <dgm:prSet phldrT="[Text]" custT="1"/>
      <dgm:spPr/>
      <dgm:t>
        <a:bodyPr/>
        <a:lstStyle/>
        <a:p>
          <a:r>
            <a:rPr lang="en-US" sz="2800" b="0" dirty="0" smtClean="0">
              <a:latin typeface="+mn-lt"/>
            </a:rPr>
            <a:t>Communicate,  provide education to patient, caregiver, and/or family on medication reconciliation</a:t>
          </a:r>
          <a:endParaRPr lang="en-US" sz="2800" b="0" dirty="0">
            <a:latin typeface="+mn-lt"/>
          </a:endParaRPr>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CE452302-CC38-4B1A-B982-CE6464178840}" type="parTrans" cxnId="{EC62AB53-0473-4807-8B60-86E7B68EEE5E}">
      <dgm:prSet/>
      <dgm:spPr/>
      <dgm:t>
        <a:bodyPr/>
        <a:lstStyle/>
        <a:p>
          <a:endParaRPr lang="en-US" sz="2800" b="0">
            <a:latin typeface="+mn-lt"/>
          </a:endParaRPr>
        </a:p>
      </dgm:t>
    </dgm:pt>
    <dgm:pt modelId="{4100DE16-9CA6-4769-90F9-B32B06D7C42F}" type="sibTrans" cxnId="{EC62AB53-0473-4807-8B60-86E7B68EEE5E}">
      <dgm:prSet/>
      <dgm:spPr/>
      <dgm:t>
        <a:bodyPr/>
        <a:lstStyle/>
        <a:p>
          <a:endParaRPr lang="en-US" sz="2800" b="0">
            <a:latin typeface="+mn-lt"/>
          </a:endParaRPr>
        </a:p>
      </dgm:t>
    </dgm:pt>
    <dgm:pt modelId="{C4963074-A507-48D8-88AE-DA27AA4AA6CF}">
      <dgm:prSet phldrT="[Text]" custT="1"/>
      <dgm:spPr/>
      <dgm:t>
        <a:bodyPr/>
        <a:lstStyle/>
        <a:p>
          <a:r>
            <a:rPr lang="en-US" sz="2800" b="0" dirty="0" smtClean="0">
              <a:latin typeface="+mn-lt"/>
            </a:rPr>
            <a:t>4</a:t>
          </a:r>
          <a:endParaRPr lang="en-US" sz="2800" b="0" dirty="0">
            <a:latin typeface="+mn-lt"/>
          </a:endParaRPr>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0E6FD94C-D479-46A0-9433-B07FB7DB4826}" type="parTrans" cxnId="{46453888-8409-4CFA-ACBF-F81E016CFB7A}">
      <dgm:prSet/>
      <dgm:spPr/>
      <dgm:t>
        <a:bodyPr/>
        <a:lstStyle/>
        <a:p>
          <a:endParaRPr lang="en-US" sz="2800" b="0">
            <a:latin typeface="+mn-lt"/>
          </a:endParaRPr>
        </a:p>
      </dgm:t>
    </dgm:pt>
    <dgm:pt modelId="{D6C29298-4C57-4957-910E-CF33AAED713C}" type="sibTrans" cxnId="{46453888-8409-4CFA-ACBF-F81E016CFB7A}">
      <dgm:prSet/>
      <dgm:spPr/>
      <dgm:t>
        <a:bodyPr/>
        <a:lstStyle/>
        <a:p>
          <a:endParaRPr lang="en-US" sz="2800" b="0">
            <a:latin typeface="+mn-lt"/>
          </a:endParaRPr>
        </a:p>
      </dgm:t>
    </dgm:pt>
    <dgm:pt modelId="{EC0AEE37-BEE9-41B7-B530-2F55BB84A51C}">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800" b="0" dirty="0" smtClean="0">
              <a:latin typeface="+mn-lt"/>
            </a:rPr>
            <a:t>Communicate Medication Reconciliation with the healthcare team(s). Include pharmacist.</a:t>
          </a:r>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D2961D1A-7D91-46B6-84E0-B041B0157045}" type="parTrans" cxnId="{9B948A8F-0835-4682-8385-A538ADF33586}">
      <dgm:prSet/>
      <dgm:spPr/>
      <dgm:t>
        <a:bodyPr/>
        <a:lstStyle/>
        <a:p>
          <a:endParaRPr lang="en-US" sz="2800" b="0">
            <a:latin typeface="+mn-lt"/>
          </a:endParaRPr>
        </a:p>
      </dgm:t>
    </dgm:pt>
    <dgm:pt modelId="{C3ED8408-F1CA-4EF7-8DE7-900581C726EA}" type="sibTrans" cxnId="{9B948A8F-0835-4682-8385-A538ADF33586}">
      <dgm:prSet/>
      <dgm:spPr/>
      <dgm:t>
        <a:bodyPr/>
        <a:lstStyle/>
        <a:p>
          <a:endParaRPr lang="en-US" sz="2800" b="0">
            <a:latin typeface="+mn-lt"/>
          </a:endParaRPr>
        </a:p>
      </dgm:t>
    </dgm:pt>
    <dgm:pt modelId="{E58483F5-53E2-46E6-9895-24AB45399BC3}">
      <dgm:prSet phldrT="[Text]" custT="1"/>
      <dgm:spPr/>
      <dgm:t>
        <a:bodyPr/>
        <a:lstStyle/>
        <a:p>
          <a:r>
            <a:rPr lang="en-US" sz="2800" b="0" dirty="0" smtClean="0">
              <a:latin typeface="+mn-lt"/>
            </a:rPr>
            <a:t>Address discrepancies, update chart</a:t>
          </a:r>
          <a:endParaRPr lang="en-US" sz="2800" b="0" dirty="0">
            <a:latin typeface="+mn-lt"/>
          </a:endParaRPr>
        </a:p>
      </dgm:t>
    </dgm:pt>
    <dgm:pt modelId="{DB913B3C-090B-4B29-A45C-8B4183C420AE}" type="sibTrans" cxnId="{D89E6973-10DB-4720-A637-E826DED9AE3E}">
      <dgm:prSet/>
      <dgm:spPr/>
      <dgm:t>
        <a:bodyPr/>
        <a:lstStyle/>
        <a:p>
          <a:endParaRPr lang="en-US" sz="2800" b="0">
            <a:latin typeface="+mn-lt"/>
          </a:endParaRPr>
        </a:p>
      </dgm:t>
    </dgm:pt>
    <dgm:pt modelId="{AEC32D81-E62A-472E-ABCE-8F4A743B3A35}" type="parTrans" cxnId="{D89E6973-10DB-4720-A637-E826DED9AE3E}">
      <dgm:prSet/>
      <dgm:spPr/>
      <dgm:t>
        <a:bodyPr/>
        <a:lstStyle/>
        <a:p>
          <a:endParaRPr lang="en-US" sz="2800" b="0">
            <a:latin typeface="+mn-lt"/>
          </a:endParaRPr>
        </a:p>
      </dgm:t>
    </dgm:pt>
    <dgm:pt modelId="{92F82A33-DE97-4F66-93B5-7F29191D4D66}" type="pres">
      <dgm:prSet presAssocID="{26865603-E473-43BA-89DB-296F3070B0F4}" presName="Name0" presStyleCnt="0">
        <dgm:presLayoutVars>
          <dgm:dir/>
          <dgm:animLvl val="lvl"/>
          <dgm:resizeHandles val="exact"/>
        </dgm:presLayoutVars>
      </dgm:prSet>
      <dgm:spPr/>
      <dgm:t>
        <a:bodyPr/>
        <a:lstStyle/>
        <a:p>
          <a:endParaRPr lang="en-US"/>
        </a:p>
      </dgm:t>
    </dgm:pt>
    <dgm:pt modelId="{B435C978-5549-4FC1-93AA-A4C650E6556D}" type="pres">
      <dgm:prSet presAssocID="{6C3C52F3-E3EE-430D-8D79-E40F443D7D9C}" presName="linNode" presStyleCnt="0"/>
      <dgm:spPr/>
      <dgm:t>
        <a:bodyPr/>
        <a:lstStyle/>
        <a:p>
          <a:endParaRPr lang="en-US"/>
        </a:p>
      </dgm:t>
    </dgm:pt>
    <dgm:pt modelId="{42CF41DF-0A1A-408E-8087-E1DDA00986FF}" type="pres">
      <dgm:prSet presAssocID="{6C3C52F3-E3EE-430D-8D79-E40F443D7D9C}" presName="parTx" presStyleLbl="revTx" presStyleIdx="0" presStyleCnt="4">
        <dgm:presLayoutVars>
          <dgm:chMax val="1"/>
          <dgm:bulletEnabled val="1"/>
        </dgm:presLayoutVars>
      </dgm:prSet>
      <dgm:spPr/>
      <dgm:t>
        <a:bodyPr/>
        <a:lstStyle/>
        <a:p>
          <a:endParaRPr lang="en-US"/>
        </a:p>
      </dgm:t>
    </dgm:pt>
    <dgm:pt modelId="{7D74EABA-EB89-45CA-B269-288250F630AE}" type="pres">
      <dgm:prSet presAssocID="{6C3C52F3-E3EE-430D-8D79-E40F443D7D9C}" presName="bracket" presStyleLbl="parChTrans1D1" presStyleIdx="0" presStyleCnt="4"/>
      <dgm:spPr/>
      <dgm:t>
        <a:bodyPr/>
        <a:lstStyle/>
        <a:p>
          <a:endParaRPr lang="en-US"/>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27CC0540-ECA7-4C9A-A9F7-E9C9C5EC134E}" type="pres">
      <dgm:prSet presAssocID="{6C3C52F3-E3EE-430D-8D79-E40F443D7D9C}" presName="spH" presStyleCnt="0"/>
      <dgm:spPr/>
      <dgm:t>
        <a:bodyPr/>
        <a:lstStyle/>
        <a:p>
          <a:endParaRPr lang="en-US"/>
        </a:p>
      </dgm:t>
    </dgm:pt>
    <dgm:pt modelId="{721C2206-F400-43B8-824A-F8AF0ED90151}" type="pres">
      <dgm:prSet presAssocID="{6C3C52F3-E3EE-430D-8D79-E40F443D7D9C}" presName="desTx" presStyleLbl="node1" presStyleIdx="0" presStyleCnt="4">
        <dgm:presLayoutVars>
          <dgm:bulletEnabled val="1"/>
        </dgm:presLayoutVars>
      </dgm:prSet>
      <dgm:spPr/>
      <dgm:t>
        <a:bodyPr/>
        <a:lstStyle/>
        <a:p>
          <a:endParaRPr lang="en-US"/>
        </a:p>
      </dgm:t>
    </dgm:pt>
    <dgm:pt modelId="{D5B3CA28-5F68-4A11-9331-3C568AE89E8C}" type="pres">
      <dgm:prSet presAssocID="{9190052F-8FD2-41BF-A502-18BEADC1970C}" presName="spV" presStyleCnt="0"/>
      <dgm:spPr/>
      <dgm:t>
        <a:bodyPr/>
        <a:lstStyle/>
        <a:p>
          <a:endParaRPr lang="en-US"/>
        </a:p>
      </dgm:t>
    </dgm:pt>
    <dgm:pt modelId="{623A674C-92EB-4634-9104-309FC5C1F187}" type="pres">
      <dgm:prSet presAssocID="{E43844C8-BDDE-4B4C-AAA7-903770D4901F}" presName="linNode" presStyleCnt="0"/>
      <dgm:spPr/>
      <dgm:t>
        <a:bodyPr/>
        <a:lstStyle/>
        <a:p>
          <a:endParaRPr lang="en-US"/>
        </a:p>
      </dgm:t>
    </dgm:pt>
    <dgm:pt modelId="{42E0353D-BDFA-4AEB-8341-18D0C5ABB595}" type="pres">
      <dgm:prSet presAssocID="{E43844C8-BDDE-4B4C-AAA7-903770D4901F}" presName="parTx" presStyleLbl="revTx" presStyleIdx="1" presStyleCnt="4">
        <dgm:presLayoutVars>
          <dgm:chMax val="1"/>
          <dgm:bulletEnabled val="1"/>
        </dgm:presLayoutVars>
      </dgm:prSet>
      <dgm:spPr/>
      <dgm:t>
        <a:bodyPr/>
        <a:lstStyle/>
        <a:p>
          <a:endParaRPr lang="en-US"/>
        </a:p>
      </dgm:t>
    </dgm:pt>
    <dgm:pt modelId="{43B52F33-6BB6-4040-B1F7-98A688C4EEC4}" type="pres">
      <dgm:prSet presAssocID="{E43844C8-BDDE-4B4C-AAA7-903770D4901F}" presName="bracket" presStyleLbl="parChTrans1D1" presStyleIdx="1" presStyleCnt="4"/>
      <dgm:spPr/>
      <dgm:t>
        <a:bodyPr/>
        <a:lstStyle/>
        <a:p>
          <a:endParaRPr lang="en-US"/>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B562901D-A78E-4B0F-B7F5-BAAD16D49FF3}" type="pres">
      <dgm:prSet presAssocID="{E43844C8-BDDE-4B4C-AAA7-903770D4901F}" presName="spH" presStyleCnt="0"/>
      <dgm:spPr/>
      <dgm:t>
        <a:bodyPr/>
        <a:lstStyle/>
        <a:p>
          <a:endParaRPr lang="en-US"/>
        </a:p>
      </dgm:t>
    </dgm:pt>
    <dgm:pt modelId="{1533FA8C-B1BA-4394-8E24-9F8C37FB32C8}" type="pres">
      <dgm:prSet presAssocID="{E43844C8-BDDE-4B4C-AAA7-903770D4901F}" presName="desTx" presStyleLbl="node1" presStyleIdx="1" presStyleCnt="4">
        <dgm:presLayoutVars>
          <dgm:bulletEnabled val="1"/>
        </dgm:presLayoutVars>
      </dgm:prSet>
      <dgm:spPr/>
      <dgm:t>
        <a:bodyPr/>
        <a:lstStyle/>
        <a:p>
          <a:endParaRPr lang="en-US"/>
        </a:p>
      </dgm:t>
    </dgm:pt>
    <dgm:pt modelId="{B65DD4B9-9EC5-4903-9268-0CF44D310EF6}" type="pres">
      <dgm:prSet presAssocID="{0CED42AD-E7A6-470B-BE42-81148C353B68}" presName="spV" presStyleCnt="0"/>
      <dgm:spPr/>
      <dgm:t>
        <a:bodyPr/>
        <a:lstStyle/>
        <a:p>
          <a:endParaRPr lang="en-US"/>
        </a:p>
      </dgm:t>
    </dgm:pt>
    <dgm:pt modelId="{A375F0D5-9F47-4C8A-ABC9-423FFD86D1AE}" type="pres">
      <dgm:prSet presAssocID="{E61AE8A5-ABF4-4790-9596-1224B571A018}" presName="linNode" presStyleCnt="0"/>
      <dgm:spPr/>
      <dgm:t>
        <a:bodyPr/>
        <a:lstStyle/>
        <a:p>
          <a:endParaRPr lang="en-US"/>
        </a:p>
      </dgm:t>
    </dgm:pt>
    <dgm:pt modelId="{4F505C24-157A-42D8-9213-FB4A8CCA5F63}" type="pres">
      <dgm:prSet presAssocID="{E61AE8A5-ABF4-4790-9596-1224B571A018}" presName="parTx" presStyleLbl="revTx" presStyleIdx="2" presStyleCnt="4">
        <dgm:presLayoutVars>
          <dgm:chMax val="1"/>
          <dgm:bulletEnabled val="1"/>
        </dgm:presLayoutVars>
      </dgm:prSet>
      <dgm:spPr/>
      <dgm:t>
        <a:bodyPr/>
        <a:lstStyle/>
        <a:p>
          <a:endParaRPr lang="en-US"/>
        </a:p>
      </dgm:t>
    </dgm:pt>
    <dgm:pt modelId="{EE658618-F89A-492C-B8F8-3DAED7EE0297}" type="pres">
      <dgm:prSet presAssocID="{E61AE8A5-ABF4-4790-9596-1224B571A018}" presName="bracket" presStyleLbl="parChTrans1D1" presStyleIdx="2" presStyleCnt="4"/>
      <dgm:spPr/>
      <dgm:t>
        <a:bodyPr/>
        <a:lstStyle/>
        <a:p>
          <a:endParaRPr lang="en-US"/>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5B59FEC2-284D-4732-9015-741ACA03CE87}" type="pres">
      <dgm:prSet presAssocID="{E61AE8A5-ABF4-4790-9596-1224B571A018}" presName="spH" presStyleCnt="0"/>
      <dgm:spPr/>
      <dgm:t>
        <a:bodyPr/>
        <a:lstStyle/>
        <a:p>
          <a:endParaRPr lang="en-US"/>
        </a:p>
      </dgm:t>
    </dgm:pt>
    <dgm:pt modelId="{4C90025C-042B-489F-8443-4D96DA90785A}" type="pres">
      <dgm:prSet presAssocID="{E61AE8A5-ABF4-4790-9596-1224B571A018}" presName="desTx" presStyleLbl="node1" presStyleIdx="2" presStyleCnt="4">
        <dgm:presLayoutVars>
          <dgm:bulletEnabled val="1"/>
        </dgm:presLayoutVars>
      </dgm:prSet>
      <dgm:spPr/>
      <dgm:t>
        <a:bodyPr/>
        <a:lstStyle/>
        <a:p>
          <a:endParaRPr lang="en-US"/>
        </a:p>
      </dgm:t>
    </dgm:pt>
    <dgm:pt modelId="{0520B664-8F6C-49D5-B734-38EC003CEA4F}" type="pres">
      <dgm:prSet presAssocID="{E2E6DDE5-0F3B-4802-93E1-E3E867CEAE4C}" presName="spV" presStyleCnt="0"/>
      <dgm:spPr/>
      <dgm:t>
        <a:bodyPr/>
        <a:lstStyle/>
        <a:p>
          <a:endParaRPr lang="en-US"/>
        </a:p>
      </dgm:t>
    </dgm:pt>
    <dgm:pt modelId="{AF370E91-353A-4715-9025-5F04939BE79B}" type="pres">
      <dgm:prSet presAssocID="{C4963074-A507-48D8-88AE-DA27AA4AA6CF}" presName="linNode" presStyleCnt="0"/>
      <dgm:spPr/>
      <dgm:t>
        <a:bodyPr/>
        <a:lstStyle/>
        <a:p>
          <a:endParaRPr lang="en-US"/>
        </a:p>
      </dgm:t>
    </dgm:pt>
    <dgm:pt modelId="{FD68D80A-360D-4FF2-9D50-82AE19DA04CA}" type="pres">
      <dgm:prSet presAssocID="{C4963074-A507-48D8-88AE-DA27AA4AA6CF}" presName="parTx" presStyleLbl="revTx" presStyleIdx="3" presStyleCnt="4">
        <dgm:presLayoutVars>
          <dgm:chMax val="1"/>
          <dgm:bulletEnabled val="1"/>
        </dgm:presLayoutVars>
      </dgm:prSet>
      <dgm:spPr/>
      <dgm:t>
        <a:bodyPr/>
        <a:lstStyle/>
        <a:p>
          <a:endParaRPr lang="en-US"/>
        </a:p>
      </dgm:t>
    </dgm:pt>
    <dgm:pt modelId="{46B9AD0F-FFBC-415E-94D2-B66CEDD5AD37}" type="pres">
      <dgm:prSet presAssocID="{C4963074-A507-48D8-88AE-DA27AA4AA6CF}" presName="bracket" presStyleLbl="parChTrans1D1" presStyleIdx="3" presStyleCnt="4"/>
      <dgm:spPr/>
      <dgm:t>
        <a:bodyPr/>
        <a:lstStyle/>
        <a:p>
          <a:endParaRPr lang="en-US"/>
        </a:p>
      </dgm:t>
      <dgm:extLst>
        <a:ext uri="{E40237B7-FDA0-4F09-8148-C483321AD2D9}">
          <dgm14:cNvPr xmlns="" xmlns:dgm14="http://schemas.microsoft.com/office/drawing/2010/diagram" id="0" name="" descr="1 Obtain medication information from patient, caregiver, and/family&#10;2 Compare to medication information in medical record. Address discrepancies, update chart&#10;3 Communicate Medication Reconciliation with the healthcare team(s). Include pharmacist.&#10;4 Communicate,  provide education to patient, caregiver, and/or family on medication reconciliation&#10;"/>
        </a:ext>
      </dgm:extLst>
    </dgm:pt>
    <dgm:pt modelId="{C43C97B2-4422-4A7D-9080-1047644D4DBE}" type="pres">
      <dgm:prSet presAssocID="{C4963074-A507-48D8-88AE-DA27AA4AA6CF}" presName="spH" presStyleCnt="0"/>
      <dgm:spPr/>
      <dgm:t>
        <a:bodyPr/>
        <a:lstStyle/>
        <a:p>
          <a:endParaRPr lang="en-US"/>
        </a:p>
      </dgm:t>
    </dgm:pt>
    <dgm:pt modelId="{CB833C04-715C-4E44-A433-062E3AB4873A}" type="pres">
      <dgm:prSet presAssocID="{C4963074-A507-48D8-88AE-DA27AA4AA6CF}" presName="desTx" presStyleLbl="node1" presStyleIdx="3" presStyleCnt="4">
        <dgm:presLayoutVars>
          <dgm:bulletEnabled val="1"/>
        </dgm:presLayoutVars>
      </dgm:prSet>
      <dgm:spPr/>
      <dgm:t>
        <a:bodyPr/>
        <a:lstStyle/>
        <a:p>
          <a:endParaRPr lang="en-US"/>
        </a:p>
      </dgm:t>
    </dgm:pt>
  </dgm:ptLst>
  <dgm:cxnLst>
    <dgm:cxn modelId="{D89E6973-10DB-4720-A637-E826DED9AE3E}" srcId="{E43844C8-BDDE-4B4C-AAA7-903770D4901F}" destId="{E58483F5-53E2-46E6-9895-24AB45399BC3}" srcOrd="1" destOrd="0" parTransId="{AEC32D81-E62A-472E-ABCE-8F4A743B3A35}" sibTransId="{DB913B3C-090B-4B29-A45C-8B4183C420AE}"/>
    <dgm:cxn modelId="{C2B34D01-C217-43D9-A668-CFE4ADD834A4}" type="presOf" srcId="{3F4FD712-2945-48E9-9893-9CB2CA98EA86}" destId="{CB833C04-715C-4E44-A433-062E3AB4873A}" srcOrd="0" destOrd="0" presId="urn:diagrams.loki3.com/BracketList+Icon"/>
    <dgm:cxn modelId="{3EA290C2-D8A4-4977-8258-F509374CA417}" type="presOf" srcId="{C4963074-A507-48D8-88AE-DA27AA4AA6CF}" destId="{FD68D80A-360D-4FF2-9D50-82AE19DA04CA}" srcOrd="0" destOrd="0" presId="urn:diagrams.loki3.com/BracketList+Icon"/>
    <dgm:cxn modelId="{FFB7861A-21A6-4590-98BB-001382EF0940}" srcId="{26865603-E473-43BA-89DB-296F3070B0F4}" destId="{E61AE8A5-ABF4-4790-9596-1224B571A018}" srcOrd="2" destOrd="0" parTransId="{DA3F4902-8687-4B82-8510-EED3FE42AAE3}" sibTransId="{E2E6DDE5-0F3B-4802-93E1-E3E867CEAE4C}"/>
    <dgm:cxn modelId="{A47B1088-6C5F-4994-A00C-C803E3D8CA0D}" srcId="{26865603-E473-43BA-89DB-296F3070B0F4}" destId="{6C3C52F3-E3EE-430D-8D79-E40F443D7D9C}" srcOrd="0" destOrd="0" parTransId="{6FC1AD63-CED4-456C-AAE1-39BD55FC8D98}" sibTransId="{9190052F-8FD2-41BF-A502-18BEADC1970C}"/>
    <dgm:cxn modelId="{6AC6F8DF-0BC9-4019-B5B2-A6865915DDB1}" type="presOf" srcId="{E43844C8-BDDE-4B4C-AAA7-903770D4901F}" destId="{42E0353D-BDFA-4AEB-8341-18D0C5ABB595}" srcOrd="0" destOrd="0" presId="urn:diagrams.loki3.com/BracketList+Icon"/>
    <dgm:cxn modelId="{CFF5BAE7-FFA1-42E3-BD86-CF73C823C3B8}" type="presOf" srcId="{C95CDB75-3D00-44AA-BA35-90019319A597}" destId="{721C2206-F400-43B8-824A-F8AF0ED90151}" srcOrd="0" destOrd="0" presId="urn:diagrams.loki3.com/BracketList+Icon"/>
    <dgm:cxn modelId="{39FD8CA2-3637-40E4-B463-F48D10BFD378}" type="presOf" srcId="{E61AE8A5-ABF4-4790-9596-1224B571A018}" destId="{4F505C24-157A-42D8-9213-FB4A8CCA5F63}" srcOrd="0" destOrd="0" presId="urn:diagrams.loki3.com/BracketList+Icon"/>
    <dgm:cxn modelId="{E3BBDE42-C439-419F-BDB8-03FB1115DBE4}" type="presOf" srcId="{26865603-E473-43BA-89DB-296F3070B0F4}" destId="{92F82A33-DE97-4F66-93B5-7F29191D4D66}" srcOrd="0" destOrd="0" presId="urn:diagrams.loki3.com/BracketList+Icon"/>
    <dgm:cxn modelId="{3A454A90-8790-4AAB-A3CE-1E5683584AB0}" type="presOf" srcId="{EC0AEE37-BEE9-41B7-B530-2F55BB84A51C}" destId="{4C90025C-042B-489F-8443-4D96DA90785A}" srcOrd="0" destOrd="0" presId="urn:diagrams.loki3.com/BracketList+Icon"/>
    <dgm:cxn modelId="{FEAE3C38-97CA-44C9-81BB-A087608776E0}" type="presOf" srcId="{E58483F5-53E2-46E6-9895-24AB45399BC3}" destId="{1533FA8C-B1BA-4394-8E24-9F8C37FB32C8}" srcOrd="0" destOrd="1" presId="urn:diagrams.loki3.com/BracketList+Icon"/>
    <dgm:cxn modelId="{196A27C4-0CA6-49DD-A296-DABC6ED2BDFF}" srcId="{6C3C52F3-E3EE-430D-8D79-E40F443D7D9C}" destId="{C95CDB75-3D00-44AA-BA35-90019319A597}" srcOrd="0" destOrd="0" parTransId="{299B7AE9-643A-432B-B10A-264FFF828FE4}" sibTransId="{69E51543-5E18-4A3F-8D5E-47826AE2A772}"/>
    <dgm:cxn modelId="{46453888-8409-4CFA-ACBF-F81E016CFB7A}" srcId="{26865603-E473-43BA-89DB-296F3070B0F4}" destId="{C4963074-A507-48D8-88AE-DA27AA4AA6CF}" srcOrd="3" destOrd="0" parTransId="{0E6FD94C-D479-46A0-9433-B07FB7DB4826}" sibTransId="{D6C29298-4C57-4957-910E-CF33AAED713C}"/>
    <dgm:cxn modelId="{00773682-F2BB-4862-B0ED-8E807CC9281E}" srcId="{26865603-E473-43BA-89DB-296F3070B0F4}" destId="{E43844C8-BDDE-4B4C-AAA7-903770D4901F}" srcOrd="1" destOrd="0" parTransId="{CA858C8D-C08D-4DB2-A476-7C0211DAFB96}" sibTransId="{0CED42AD-E7A6-470B-BE42-81148C353B68}"/>
    <dgm:cxn modelId="{9B948A8F-0835-4682-8385-A538ADF33586}" srcId="{E61AE8A5-ABF4-4790-9596-1224B571A018}" destId="{EC0AEE37-BEE9-41B7-B530-2F55BB84A51C}" srcOrd="0" destOrd="0" parTransId="{D2961D1A-7D91-46B6-84E0-B041B0157045}" sibTransId="{C3ED8408-F1CA-4EF7-8DE7-900581C726EA}"/>
    <dgm:cxn modelId="{381F6660-88D0-421E-BC24-E7D5DFC08FB8}" type="presOf" srcId="{6C3C52F3-E3EE-430D-8D79-E40F443D7D9C}" destId="{42CF41DF-0A1A-408E-8087-E1DDA00986FF}" srcOrd="0" destOrd="0" presId="urn:diagrams.loki3.com/BracketList+Icon"/>
    <dgm:cxn modelId="{EC62AB53-0473-4807-8B60-86E7B68EEE5E}" srcId="{C4963074-A507-48D8-88AE-DA27AA4AA6CF}" destId="{3F4FD712-2945-48E9-9893-9CB2CA98EA86}" srcOrd="0" destOrd="0" parTransId="{CE452302-CC38-4B1A-B982-CE6464178840}" sibTransId="{4100DE16-9CA6-4769-90F9-B32B06D7C42F}"/>
    <dgm:cxn modelId="{31442405-07B6-47AE-B17D-0DF077D13392}" type="presOf" srcId="{CFD5E5CF-5DC0-4FCC-B3AE-32EEABBE9A73}" destId="{1533FA8C-B1BA-4394-8E24-9F8C37FB32C8}" srcOrd="0" destOrd="0" presId="urn:diagrams.loki3.com/BracketList+Icon"/>
    <dgm:cxn modelId="{53A29367-3501-4EAB-8C93-E626B77AFFE7}" srcId="{E43844C8-BDDE-4B4C-AAA7-903770D4901F}" destId="{CFD5E5CF-5DC0-4FCC-B3AE-32EEABBE9A73}" srcOrd="0" destOrd="0" parTransId="{AE6B9E5F-5DC8-48DC-855E-24B00FCD72FD}" sibTransId="{82A9AEBA-C14F-438D-8251-56C2164B183F}"/>
    <dgm:cxn modelId="{0A2F0CA9-2C1B-4A38-8CB7-B537400C5A8E}" type="presParOf" srcId="{92F82A33-DE97-4F66-93B5-7F29191D4D66}" destId="{B435C978-5549-4FC1-93AA-A4C650E6556D}" srcOrd="0" destOrd="0" presId="urn:diagrams.loki3.com/BracketList+Icon"/>
    <dgm:cxn modelId="{E6C362B5-6D7B-452C-B9AE-FAD604AC63F7}" type="presParOf" srcId="{B435C978-5549-4FC1-93AA-A4C650E6556D}" destId="{42CF41DF-0A1A-408E-8087-E1DDA00986FF}" srcOrd="0" destOrd="0" presId="urn:diagrams.loki3.com/BracketList+Icon"/>
    <dgm:cxn modelId="{B8E2DFCF-03E1-48EF-936D-5CF9A16A6B99}" type="presParOf" srcId="{B435C978-5549-4FC1-93AA-A4C650E6556D}" destId="{7D74EABA-EB89-45CA-B269-288250F630AE}" srcOrd="1" destOrd="0" presId="urn:diagrams.loki3.com/BracketList+Icon"/>
    <dgm:cxn modelId="{2FAFDC40-6C74-4BFE-AD8E-E83A563E080B}" type="presParOf" srcId="{B435C978-5549-4FC1-93AA-A4C650E6556D}" destId="{27CC0540-ECA7-4C9A-A9F7-E9C9C5EC134E}" srcOrd="2" destOrd="0" presId="urn:diagrams.loki3.com/BracketList+Icon"/>
    <dgm:cxn modelId="{1A1E35A2-F3DD-4328-A066-C5DD053BFE0C}" type="presParOf" srcId="{B435C978-5549-4FC1-93AA-A4C650E6556D}" destId="{721C2206-F400-43B8-824A-F8AF0ED90151}" srcOrd="3" destOrd="0" presId="urn:diagrams.loki3.com/BracketList+Icon"/>
    <dgm:cxn modelId="{B8933055-2BC1-45CB-8EFC-FB850A7D3D48}" type="presParOf" srcId="{92F82A33-DE97-4F66-93B5-7F29191D4D66}" destId="{D5B3CA28-5F68-4A11-9331-3C568AE89E8C}" srcOrd="1" destOrd="0" presId="urn:diagrams.loki3.com/BracketList+Icon"/>
    <dgm:cxn modelId="{90BF4103-878F-49D7-8DF2-5A3E93DC04ED}" type="presParOf" srcId="{92F82A33-DE97-4F66-93B5-7F29191D4D66}" destId="{623A674C-92EB-4634-9104-309FC5C1F187}" srcOrd="2" destOrd="0" presId="urn:diagrams.loki3.com/BracketList+Icon"/>
    <dgm:cxn modelId="{CE9CA1F4-BA15-4C2D-96D2-3EF72105438B}" type="presParOf" srcId="{623A674C-92EB-4634-9104-309FC5C1F187}" destId="{42E0353D-BDFA-4AEB-8341-18D0C5ABB595}" srcOrd="0" destOrd="0" presId="urn:diagrams.loki3.com/BracketList+Icon"/>
    <dgm:cxn modelId="{350F44AD-7CE4-41C3-A5E2-AB9B8E7B9753}" type="presParOf" srcId="{623A674C-92EB-4634-9104-309FC5C1F187}" destId="{43B52F33-6BB6-4040-B1F7-98A688C4EEC4}" srcOrd="1" destOrd="0" presId="urn:diagrams.loki3.com/BracketList+Icon"/>
    <dgm:cxn modelId="{72689ABA-9C04-4503-8529-E4DA95A0E821}" type="presParOf" srcId="{623A674C-92EB-4634-9104-309FC5C1F187}" destId="{B562901D-A78E-4B0F-B7F5-BAAD16D49FF3}" srcOrd="2" destOrd="0" presId="urn:diagrams.loki3.com/BracketList+Icon"/>
    <dgm:cxn modelId="{91A0BF16-EC53-424F-B4DA-D2A6236DE13F}" type="presParOf" srcId="{623A674C-92EB-4634-9104-309FC5C1F187}" destId="{1533FA8C-B1BA-4394-8E24-9F8C37FB32C8}" srcOrd="3" destOrd="0" presId="urn:diagrams.loki3.com/BracketList+Icon"/>
    <dgm:cxn modelId="{E5EDA890-F366-4FE9-93CD-737DF98B23C4}" type="presParOf" srcId="{92F82A33-DE97-4F66-93B5-7F29191D4D66}" destId="{B65DD4B9-9EC5-4903-9268-0CF44D310EF6}" srcOrd="3" destOrd="0" presId="urn:diagrams.loki3.com/BracketList+Icon"/>
    <dgm:cxn modelId="{BDF4BB42-B557-44E4-9914-E383D81642BB}" type="presParOf" srcId="{92F82A33-DE97-4F66-93B5-7F29191D4D66}" destId="{A375F0D5-9F47-4C8A-ABC9-423FFD86D1AE}" srcOrd="4" destOrd="0" presId="urn:diagrams.loki3.com/BracketList+Icon"/>
    <dgm:cxn modelId="{7CC91473-C786-4EA2-AA1A-42995A6048CC}" type="presParOf" srcId="{A375F0D5-9F47-4C8A-ABC9-423FFD86D1AE}" destId="{4F505C24-157A-42D8-9213-FB4A8CCA5F63}" srcOrd="0" destOrd="0" presId="urn:diagrams.loki3.com/BracketList+Icon"/>
    <dgm:cxn modelId="{E9E5215C-537D-46B4-8CB7-FFCB2662C81B}" type="presParOf" srcId="{A375F0D5-9F47-4C8A-ABC9-423FFD86D1AE}" destId="{EE658618-F89A-492C-B8F8-3DAED7EE0297}" srcOrd="1" destOrd="0" presId="urn:diagrams.loki3.com/BracketList+Icon"/>
    <dgm:cxn modelId="{27D10AE9-E62E-48C6-A690-600538E67F50}" type="presParOf" srcId="{A375F0D5-9F47-4C8A-ABC9-423FFD86D1AE}" destId="{5B59FEC2-284D-4732-9015-741ACA03CE87}" srcOrd="2" destOrd="0" presId="urn:diagrams.loki3.com/BracketList+Icon"/>
    <dgm:cxn modelId="{5D892FC8-977B-41C2-A094-68DA333CD46E}" type="presParOf" srcId="{A375F0D5-9F47-4C8A-ABC9-423FFD86D1AE}" destId="{4C90025C-042B-489F-8443-4D96DA90785A}" srcOrd="3" destOrd="0" presId="urn:diagrams.loki3.com/BracketList+Icon"/>
    <dgm:cxn modelId="{3FA5331B-88C4-49E7-A26E-9793991BFB98}" type="presParOf" srcId="{92F82A33-DE97-4F66-93B5-7F29191D4D66}" destId="{0520B664-8F6C-49D5-B734-38EC003CEA4F}" srcOrd="5" destOrd="0" presId="urn:diagrams.loki3.com/BracketList+Icon"/>
    <dgm:cxn modelId="{CC7E5A60-CA24-4C60-A741-026A82F64D66}" type="presParOf" srcId="{92F82A33-DE97-4F66-93B5-7F29191D4D66}" destId="{AF370E91-353A-4715-9025-5F04939BE79B}" srcOrd="6" destOrd="0" presId="urn:diagrams.loki3.com/BracketList+Icon"/>
    <dgm:cxn modelId="{EEA91214-0542-4BC1-98B9-3466FC1B9712}" type="presParOf" srcId="{AF370E91-353A-4715-9025-5F04939BE79B}" destId="{FD68D80A-360D-4FF2-9D50-82AE19DA04CA}" srcOrd="0" destOrd="0" presId="urn:diagrams.loki3.com/BracketList+Icon"/>
    <dgm:cxn modelId="{F79AE5FB-841A-45BC-A2E6-A8603F3304EE}" type="presParOf" srcId="{AF370E91-353A-4715-9025-5F04939BE79B}" destId="{46B9AD0F-FFBC-415E-94D2-B66CEDD5AD37}" srcOrd="1" destOrd="0" presId="urn:diagrams.loki3.com/BracketList+Icon"/>
    <dgm:cxn modelId="{61068A2A-2D0F-4671-90A1-3528A4C2EDB8}" type="presParOf" srcId="{AF370E91-353A-4715-9025-5F04939BE79B}" destId="{C43C97B2-4422-4A7D-9080-1047644D4DBE}" srcOrd="2" destOrd="0" presId="urn:diagrams.loki3.com/BracketList+Icon"/>
    <dgm:cxn modelId="{C0FBB14E-53DB-477C-92ED-76359601B625}" type="presParOf" srcId="{AF370E91-353A-4715-9025-5F04939BE79B}" destId="{CB833C04-715C-4E44-A433-062E3AB4873A}" srcOrd="3" destOrd="0" presId="urn:diagrams.loki3.com/BracketList+Icon"/>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A25135-1EB0-428D-B038-F165AE3CF230}" type="doc">
      <dgm:prSet loTypeId="urn:microsoft.com/office/officeart/2008/layout/LinedList" loCatId="list" qsTypeId="urn:microsoft.com/office/officeart/2005/8/quickstyle/3d1" qsCatId="3D" csTypeId="urn:microsoft.com/office/officeart/2005/8/colors/accent1_2" csCatId="accent1" phldr="1"/>
      <dgm:spPr/>
      <dgm:t>
        <a:bodyPr/>
        <a:lstStyle/>
        <a:p>
          <a:endParaRPr lang="en-US"/>
        </a:p>
      </dgm:t>
    </dgm:pt>
    <dgm:pt modelId="{A923CD18-07E9-4A98-897E-F5E965E559F2}">
      <dgm:prSet/>
      <dgm:spPr>
        <a:ln>
          <a:noFill/>
        </a:ln>
      </dgm:spPr>
      <dgm:t>
        <a:bodyPr/>
        <a:lstStyle/>
        <a:p>
          <a:pPr rtl="0"/>
          <a:r>
            <a:rPr lang="en-US" b="1" dirty="0" smtClean="0"/>
            <a:t>C</a:t>
          </a:r>
          <a:r>
            <a:rPr lang="en-US" dirty="0" smtClean="0"/>
            <a:t>omplete</a:t>
          </a:r>
          <a:endParaRPr lang="en-US" dirty="0"/>
        </a:p>
      </dgm:t>
      <dgm:extLst>
        <a:ext uri="{E40237B7-FDA0-4F09-8148-C483321AD2D9}">
          <dgm14:cNvPr xmlns="" xmlns:dgm14="http://schemas.microsoft.com/office/drawing/2010/diagram" id="0" name="" descr="Complete&#10;Clear&#10;Brief&#10;Timely"/>
        </a:ext>
      </dgm:extLst>
    </dgm:pt>
    <dgm:pt modelId="{E4F68C11-F2C5-431B-A33B-8D530FC1EAE3}" type="parTrans" cxnId="{5BBBED57-50EE-4F22-AD8B-DDDD44C8346A}">
      <dgm:prSet/>
      <dgm:spPr/>
      <dgm:t>
        <a:bodyPr/>
        <a:lstStyle/>
        <a:p>
          <a:endParaRPr lang="en-US"/>
        </a:p>
      </dgm:t>
    </dgm:pt>
    <dgm:pt modelId="{7FF64225-3944-4C45-AC86-C879A731743A}" type="sibTrans" cxnId="{5BBBED57-50EE-4F22-AD8B-DDDD44C8346A}">
      <dgm:prSet/>
      <dgm:spPr/>
      <dgm:t>
        <a:bodyPr/>
        <a:lstStyle/>
        <a:p>
          <a:endParaRPr lang="en-US"/>
        </a:p>
      </dgm:t>
    </dgm:pt>
    <dgm:pt modelId="{1C4D9724-5CE3-4B1D-B5EE-FA99488883A0}">
      <dgm:prSet/>
      <dgm:spPr/>
      <dgm:t>
        <a:bodyPr/>
        <a:lstStyle/>
        <a:p>
          <a:pPr rtl="0"/>
          <a:r>
            <a:rPr lang="en-US" b="1" dirty="0" smtClean="0"/>
            <a:t>C</a:t>
          </a:r>
          <a:r>
            <a:rPr lang="en-US" dirty="0" smtClean="0"/>
            <a:t>lear</a:t>
          </a:r>
          <a:endParaRPr lang="en-US" dirty="0"/>
        </a:p>
      </dgm:t>
      <dgm:extLst>
        <a:ext uri="{E40237B7-FDA0-4F09-8148-C483321AD2D9}">
          <dgm14:cNvPr xmlns="" xmlns:dgm14="http://schemas.microsoft.com/office/drawing/2010/diagram" id="0" name="" descr="Complete&#10;Clear&#10;Brief&#10;Timely"/>
        </a:ext>
      </dgm:extLst>
    </dgm:pt>
    <dgm:pt modelId="{C178C2DC-DE69-4796-86CD-44A8EBC2B23D}" type="parTrans" cxnId="{1F322876-2360-4E2E-91C8-A9449FEE8C88}">
      <dgm:prSet/>
      <dgm:spPr/>
      <dgm:t>
        <a:bodyPr/>
        <a:lstStyle/>
        <a:p>
          <a:endParaRPr lang="en-US"/>
        </a:p>
      </dgm:t>
    </dgm:pt>
    <dgm:pt modelId="{6CF19585-D9B7-4F3C-A7F2-8BB799ADA41E}" type="sibTrans" cxnId="{1F322876-2360-4E2E-91C8-A9449FEE8C88}">
      <dgm:prSet/>
      <dgm:spPr/>
      <dgm:t>
        <a:bodyPr/>
        <a:lstStyle/>
        <a:p>
          <a:endParaRPr lang="en-US"/>
        </a:p>
      </dgm:t>
    </dgm:pt>
    <dgm:pt modelId="{98ED262F-EC02-49AA-BD16-FF2F0C7D4223}">
      <dgm:prSet/>
      <dgm:spPr/>
      <dgm:t>
        <a:bodyPr/>
        <a:lstStyle/>
        <a:p>
          <a:pPr rtl="0"/>
          <a:r>
            <a:rPr lang="en-US" b="1" dirty="0" smtClean="0"/>
            <a:t>B</a:t>
          </a:r>
          <a:r>
            <a:rPr lang="en-US" dirty="0" smtClean="0"/>
            <a:t>rief</a:t>
          </a:r>
          <a:endParaRPr lang="en-US" dirty="0"/>
        </a:p>
      </dgm:t>
      <dgm:extLst>
        <a:ext uri="{E40237B7-FDA0-4F09-8148-C483321AD2D9}">
          <dgm14:cNvPr xmlns="" xmlns:dgm14="http://schemas.microsoft.com/office/drawing/2010/diagram" id="0" name="" descr="Complete&#10;Clear&#10;Brief&#10;Timely"/>
        </a:ext>
      </dgm:extLst>
    </dgm:pt>
    <dgm:pt modelId="{8CB35249-83D8-477B-9D00-631D7D9BC741}" type="parTrans" cxnId="{47F84BC8-B47E-40A2-9159-DB00DAD9601C}">
      <dgm:prSet/>
      <dgm:spPr/>
      <dgm:t>
        <a:bodyPr/>
        <a:lstStyle/>
        <a:p>
          <a:endParaRPr lang="en-US"/>
        </a:p>
      </dgm:t>
    </dgm:pt>
    <dgm:pt modelId="{301F8F7D-DC26-42AC-8198-5E307D421BA4}" type="sibTrans" cxnId="{47F84BC8-B47E-40A2-9159-DB00DAD9601C}">
      <dgm:prSet/>
      <dgm:spPr/>
      <dgm:t>
        <a:bodyPr/>
        <a:lstStyle/>
        <a:p>
          <a:endParaRPr lang="en-US"/>
        </a:p>
      </dgm:t>
    </dgm:pt>
    <dgm:pt modelId="{58641130-EC5C-41E8-8FC7-7AC8CC9D8B06}">
      <dgm:prSet/>
      <dgm:spPr/>
      <dgm:t>
        <a:bodyPr/>
        <a:lstStyle/>
        <a:p>
          <a:pPr rtl="0"/>
          <a:r>
            <a:rPr lang="en-US" b="1" dirty="0" smtClean="0"/>
            <a:t>T</a:t>
          </a:r>
          <a:r>
            <a:rPr lang="en-US" dirty="0" smtClean="0"/>
            <a:t>imely</a:t>
          </a:r>
          <a:endParaRPr lang="en-US" dirty="0"/>
        </a:p>
      </dgm:t>
      <dgm:extLst>
        <a:ext uri="{E40237B7-FDA0-4F09-8148-C483321AD2D9}">
          <dgm14:cNvPr xmlns="" xmlns:dgm14="http://schemas.microsoft.com/office/drawing/2010/diagram" id="0" name="" descr="Complete&#10;Clear&#10;Brief&#10;Timely"/>
        </a:ext>
      </dgm:extLst>
    </dgm:pt>
    <dgm:pt modelId="{AB3162FD-06BF-47CE-8306-EF847EC25557}" type="parTrans" cxnId="{F4560D8B-70A0-4F6E-8657-E94EFB2872BA}">
      <dgm:prSet/>
      <dgm:spPr/>
      <dgm:t>
        <a:bodyPr/>
        <a:lstStyle/>
        <a:p>
          <a:endParaRPr lang="en-US"/>
        </a:p>
      </dgm:t>
    </dgm:pt>
    <dgm:pt modelId="{70F6BEA1-562B-4D60-9B82-66330E7FDE9C}" type="sibTrans" cxnId="{F4560D8B-70A0-4F6E-8657-E94EFB2872BA}">
      <dgm:prSet/>
      <dgm:spPr/>
      <dgm:t>
        <a:bodyPr/>
        <a:lstStyle/>
        <a:p>
          <a:endParaRPr lang="en-US"/>
        </a:p>
      </dgm:t>
    </dgm:pt>
    <dgm:pt modelId="{651AB9BD-1BEE-42D0-AC9A-077FED04A244}" type="pres">
      <dgm:prSet presAssocID="{7AA25135-1EB0-428D-B038-F165AE3CF230}" presName="vert0" presStyleCnt="0">
        <dgm:presLayoutVars>
          <dgm:dir/>
          <dgm:animOne val="branch"/>
          <dgm:animLvl val="lvl"/>
        </dgm:presLayoutVars>
      </dgm:prSet>
      <dgm:spPr/>
      <dgm:t>
        <a:bodyPr/>
        <a:lstStyle/>
        <a:p>
          <a:endParaRPr lang="en-US"/>
        </a:p>
      </dgm:t>
    </dgm:pt>
    <dgm:pt modelId="{EE9A2677-9988-425D-8D95-E6D103515D51}" type="pres">
      <dgm:prSet presAssocID="{A923CD18-07E9-4A98-897E-F5E965E559F2}" presName="thickLine" presStyleLbl="alignNode1" presStyleIdx="0" presStyleCnt="4"/>
      <dgm:spPr/>
      <dgm:extLst>
        <a:ext uri="{E40237B7-FDA0-4F09-8148-C483321AD2D9}">
          <dgm14:cNvPr xmlns="" xmlns:dgm14="http://schemas.microsoft.com/office/drawing/2010/diagram" id="0" name="" descr="Complete&#10;Clear&#10;Brief&#10;Timely"/>
        </a:ext>
      </dgm:extLst>
    </dgm:pt>
    <dgm:pt modelId="{4E05B2F3-1A27-4E1A-B52D-A0F8BC942F72}" type="pres">
      <dgm:prSet presAssocID="{A923CD18-07E9-4A98-897E-F5E965E559F2}" presName="horz1" presStyleCnt="0"/>
      <dgm:spPr/>
    </dgm:pt>
    <dgm:pt modelId="{64366146-E006-4A19-9E79-FECBC2A41D99}" type="pres">
      <dgm:prSet presAssocID="{A923CD18-07E9-4A98-897E-F5E965E559F2}" presName="tx1" presStyleLbl="revTx" presStyleIdx="0" presStyleCnt="4"/>
      <dgm:spPr/>
      <dgm:t>
        <a:bodyPr/>
        <a:lstStyle/>
        <a:p>
          <a:endParaRPr lang="en-US"/>
        </a:p>
      </dgm:t>
    </dgm:pt>
    <dgm:pt modelId="{B47170C5-7762-41EC-A89E-ACCF052C9548}" type="pres">
      <dgm:prSet presAssocID="{A923CD18-07E9-4A98-897E-F5E965E559F2}" presName="vert1" presStyleCnt="0"/>
      <dgm:spPr/>
    </dgm:pt>
    <dgm:pt modelId="{1D216A29-600E-41F4-8462-170F0127B1BD}" type="pres">
      <dgm:prSet presAssocID="{1C4D9724-5CE3-4B1D-B5EE-FA99488883A0}" presName="thickLine" presStyleLbl="alignNode1" presStyleIdx="1" presStyleCnt="4"/>
      <dgm:spPr/>
      <dgm:extLst>
        <a:ext uri="{E40237B7-FDA0-4F09-8148-C483321AD2D9}">
          <dgm14:cNvPr xmlns="" xmlns:dgm14="http://schemas.microsoft.com/office/drawing/2010/diagram" id="0" name="" descr="Complete&#10;Clear&#10;Brief&#10;Timely"/>
        </a:ext>
      </dgm:extLst>
    </dgm:pt>
    <dgm:pt modelId="{6A4D27BD-891C-4F0E-B411-EBC82DB945A4}" type="pres">
      <dgm:prSet presAssocID="{1C4D9724-5CE3-4B1D-B5EE-FA99488883A0}" presName="horz1" presStyleCnt="0"/>
      <dgm:spPr/>
    </dgm:pt>
    <dgm:pt modelId="{38E781E8-0DDF-4C2A-922D-63F17038E74B}" type="pres">
      <dgm:prSet presAssocID="{1C4D9724-5CE3-4B1D-B5EE-FA99488883A0}" presName="tx1" presStyleLbl="revTx" presStyleIdx="1" presStyleCnt="4"/>
      <dgm:spPr/>
      <dgm:t>
        <a:bodyPr/>
        <a:lstStyle/>
        <a:p>
          <a:endParaRPr lang="en-US"/>
        </a:p>
      </dgm:t>
    </dgm:pt>
    <dgm:pt modelId="{5067446C-52E1-41CD-BB9B-A82DCF4894DE}" type="pres">
      <dgm:prSet presAssocID="{1C4D9724-5CE3-4B1D-B5EE-FA99488883A0}" presName="vert1" presStyleCnt="0"/>
      <dgm:spPr/>
    </dgm:pt>
    <dgm:pt modelId="{B90F8351-72BE-4BA8-A821-18323EAA52E1}" type="pres">
      <dgm:prSet presAssocID="{98ED262F-EC02-49AA-BD16-FF2F0C7D4223}" presName="thickLine" presStyleLbl="alignNode1" presStyleIdx="2" presStyleCnt="4"/>
      <dgm:spPr/>
      <dgm:extLst>
        <a:ext uri="{E40237B7-FDA0-4F09-8148-C483321AD2D9}">
          <dgm14:cNvPr xmlns="" xmlns:dgm14="http://schemas.microsoft.com/office/drawing/2010/diagram" id="0" name="" descr="Complete&#10;Clear&#10;Brief&#10;Timely"/>
        </a:ext>
      </dgm:extLst>
    </dgm:pt>
    <dgm:pt modelId="{05A66E53-1BA2-4539-81C2-B826D1E6E657}" type="pres">
      <dgm:prSet presAssocID="{98ED262F-EC02-49AA-BD16-FF2F0C7D4223}" presName="horz1" presStyleCnt="0"/>
      <dgm:spPr/>
    </dgm:pt>
    <dgm:pt modelId="{E15548EA-8F80-40CB-BBCD-286432B6AE45}" type="pres">
      <dgm:prSet presAssocID="{98ED262F-EC02-49AA-BD16-FF2F0C7D4223}" presName="tx1" presStyleLbl="revTx" presStyleIdx="2" presStyleCnt="4"/>
      <dgm:spPr/>
      <dgm:t>
        <a:bodyPr/>
        <a:lstStyle/>
        <a:p>
          <a:endParaRPr lang="en-US"/>
        </a:p>
      </dgm:t>
    </dgm:pt>
    <dgm:pt modelId="{342CC226-BCEE-4CBB-930E-E40BAC42FD6B}" type="pres">
      <dgm:prSet presAssocID="{98ED262F-EC02-49AA-BD16-FF2F0C7D4223}" presName="vert1" presStyleCnt="0"/>
      <dgm:spPr/>
    </dgm:pt>
    <dgm:pt modelId="{0DF78B01-C578-462F-B978-1A1C9008FCD2}" type="pres">
      <dgm:prSet presAssocID="{58641130-EC5C-41E8-8FC7-7AC8CC9D8B06}" presName="thickLine" presStyleLbl="alignNode1" presStyleIdx="3" presStyleCnt="4"/>
      <dgm:spPr/>
      <dgm:extLst>
        <a:ext uri="{E40237B7-FDA0-4F09-8148-C483321AD2D9}">
          <dgm14:cNvPr xmlns="" xmlns:dgm14="http://schemas.microsoft.com/office/drawing/2010/diagram" id="0" name="" descr="Complete&#10;Clear&#10;Brief&#10;Timely"/>
        </a:ext>
      </dgm:extLst>
    </dgm:pt>
    <dgm:pt modelId="{1BFA756A-9E61-4296-A9B1-7DAD7400AE6F}" type="pres">
      <dgm:prSet presAssocID="{58641130-EC5C-41E8-8FC7-7AC8CC9D8B06}" presName="horz1" presStyleCnt="0"/>
      <dgm:spPr/>
    </dgm:pt>
    <dgm:pt modelId="{804B7DF3-C62A-4562-99D8-38C4F91DC747}" type="pres">
      <dgm:prSet presAssocID="{58641130-EC5C-41E8-8FC7-7AC8CC9D8B06}" presName="tx1" presStyleLbl="revTx" presStyleIdx="3" presStyleCnt="4"/>
      <dgm:spPr/>
      <dgm:t>
        <a:bodyPr/>
        <a:lstStyle/>
        <a:p>
          <a:endParaRPr lang="en-US"/>
        </a:p>
      </dgm:t>
    </dgm:pt>
    <dgm:pt modelId="{931D3C81-C99B-483C-8BF2-1FC345BB78EF}" type="pres">
      <dgm:prSet presAssocID="{58641130-EC5C-41E8-8FC7-7AC8CC9D8B06}" presName="vert1" presStyleCnt="0"/>
      <dgm:spPr/>
    </dgm:pt>
  </dgm:ptLst>
  <dgm:cxnLst>
    <dgm:cxn modelId="{A492AFF5-2A68-465C-820A-B6D9050FCADE}" type="presOf" srcId="{1C4D9724-5CE3-4B1D-B5EE-FA99488883A0}" destId="{38E781E8-0DDF-4C2A-922D-63F17038E74B}" srcOrd="0" destOrd="0" presId="urn:microsoft.com/office/officeart/2008/layout/LinedList"/>
    <dgm:cxn modelId="{1F322876-2360-4E2E-91C8-A9449FEE8C88}" srcId="{7AA25135-1EB0-428D-B038-F165AE3CF230}" destId="{1C4D9724-5CE3-4B1D-B5EE-FA99488883A0}" srcOrd="1" destOrd="0" parTransId="{C178C2DC-DE69-4796-86CD-44A8EBC2B23D}" sibTransId="{6CF19585-D9B7-4F3C-A7F2-8BB799ADA41E}"/>
    <dgm:cxn modelId="{C4ACEB0E-E734-426B-A3CE-79028FA8EE6F}" type="presOf" srcId="{7AA25135-1EB0-428D-B038-F165AE3CF230}" destId="{651AB9BD-1BEE-42D0-AC9A-077FED04A244}" srcOrd="0" destOrd="0" presId="urn:microsoft.com/office/officeart/2008/layout/LinedList"/>
    <dgm:cxn modelId="{5BBBED57-50EE-4F22-AD8B-DDDD44C8346A}" srcId="{7AA25135-1EB0-428D-B038-F165AE3CF230}" destId="{A923CD18-07E9-4A98-897E-F5E965E559F2}" srcOrd="0" destOrd="0" parTransId="{E4F68C11-F2C5-431B-A33B-8D530FC1EAE3}" sibTransId="{7FF64225-3944-4C45-AC86-C879A731743A}"/>
    <dgm:cxn modelId="{EAE382EC-A8F0-4EFD-AF38-F6472010B20D}" type="presOf" srcId="{A923CD18-07E9-4A98-897E-F5E965E559F2}" destId="{64366146-E006-4A19-9E79-FECBC2A41D99}" srcOrd="0" destOrd="0" presId="urn:microsoft.com/office/officeart/2008/layout/LinedList"/>
    <dgm:cxn modelId="{F4560D8B-70A0-4F6E-8657-E94EFB2872BA}" srcId="{7AA25135-1EB0-428D-B038-F165AE3CF230}" destId="{58641130-EC5C-41E8-8FC7-7AC8CC9D8B06}" srcOrd="3" destOrd="0" parTransId="{AB3162FD-06BF-47CE-8306-EF847EC25557}" sibTransId="{70F6BEA1-562B-4D60-9B82-66330E7FDE9C}"/>
    <dgm:cxn modelId="{47F84BC8-B47E-40A2-9159-DB00DAD9601C}" srcId="{7AA25135-1EB0-428D-B038-F165AE3CF230}" destId="{98ED262F-EC02-49AA-BD16-FF2F0C7D4223}" srcOrd="2" destOrd="0" parTransId="{8CB35249-83D8-477B-9D00-631D7D9BC741}" sibTransId="{301F8F7D-DC26-42AC-8198-5E307D421BA4}"/>
    <dgm:cxn modelId="{5E262E83-950F-46F8-89E5-34F1D230CD51}" type="presOf" srcId="{58641130-EC5C-41E8-8FC7-7AC8CC9D8B06}" destId="{804B7DF3-C62A-4562-99D8-38C4F91DC747}" srcOrd="0" destOrd="0" presId="urn:microsoft.com/office/officeart/2008/layout/LinedList"/>
    <dgm:cxn modelId="{4BDDFE4C-52E6-452D-BAF0-0F4E97CE51A7}" type="presOf" srcId="{98ED262F-EC02-49AA-BD16-FF2F0C7D4223}" destId="{E15548EA-8F80-40CB-BBCD-286432B6AE45}" srcOrd="0" destOrd="0" presId="urn:microsoft.com/office/officeart/2008/layout/LinedList"/>
    <dgm:cxn modelId="{5CB73242-4D74-4D55-9469-E3E5B5D032BD}" type="presParOf" srcId="{651AB9BD-1BEE-42D0-AC9A-077FED04A244}" destId="{EE9A2677-9988-425D-8D95-E6D103515D51}" srcOrd="0" destOrd="0" presId="urn:microsoft.com/office/officeart/2008/layout/LinedList"/>
    <dgm:cxn modelId="{C740A28B-3E71-4782-93A1-2004E1E56EE8}" type="presParOf" srcId="{651AB9BD-1BEE-42D0-AC9A-077FED04A244}" destId="{4E05B2F3-1A27-4E1A-B52D-A0F8BC942F72}" srcOrd="1" destOrd="0" presId="urn:microsoft.com/office/officeart/2008/layout/LinedList"/>
    <dgm:cxn modelId="{01219A0B-C49E-4ABC-BBAC-A831CD27247B}" type="presParOf" srcId="{4E05B2F3-1A27-4E1A-B52D-A0F8BC942F72}" destId="{64366146-E006-4A19-9E79-FECBC2A41D99}" srcOrd="0" destOrd="0" presId="urn:microsoft.com/office/officeart/2008/layout/LinedList"/>
    <dgm:cxn modelId="{3583E00F-6FEB-4F3B-93A3-CB5FA3A8FA39}" type="presParOf" srcId="{4E05B2F3-1A27-4E1A-B52D-A0F8BC942F72}" destId="{B47170C5-7762-41EC-A89E-ACCF052C9548}" srcOrd="1" destOrd="0" presId="urn:microsoft.com/office/officeart/2008/layout/LinedList"/>
    <dgm:cxn modelId="{2B6754EC-0024-4CE7-B740-DE5ABFE02B10}" type="presParOf" srcId="{651AB9BD-1BEE-42D0-AC9A-077FED04A244}" destId="{1D216A29-600E-41F4-8462-170F0127B1BD}" srcOrd="2" destOrd="0" presId="urn:microsoft.com/office/officeart/2008/layout/LinedList"/>
    <dgm:cxn modelId="{425A01C8-9482-4B00-8CAD-B1A3F21E4E38}" type="presParOf" srcId="{651AB9BD-1BEE-42D0-AC9A-077FED04A244}" destId="{6A4D27BD-891C-4F0E-B411-EBC82DB945A4}" srcOrd="3" destOrd="0" presId="urn:microsoft.com/office/officeart/2008/layout/LinedList"/>
    <dgm:cxn modelId="{55F8D7EF-65D6-4268-AAE7-B71266A714E7}" type="presParOf" srcId="{6A4D27BD-891C-4F0E-B411-EBC82DB945A4}" destId="{38E781E8-0DDF-4C2A-922D-63F17038E74B}" srcOrd="0" destOrd="0" presId="urn:microsoft.com/office/officeart/2008/layout/LinedList"/>
    <dgm:cxn modelId="{E1FFB5BA-C267-4C45-BDC9-D18B2967C0A9}" type="presParOf" srcId="{6A4D27BD-891C-4F0E-B411-EBC82DB945A4}" destId="{5067446C-52E1-41CD-BB9B-A82DCF4894DE}" srcOrd="1" destOrd="0" presId="urn:microsoft.com/office/officeart/2008/layout/LinedList"/>
    <dgm:cxn modelId="{0E013B46-7B0F-4B5E-A3D9-0F8838960382}" type="presParOf" srcId="{651AB9BD-1BEE-42D0-AC9A-077FED04A244}" destId="{B90F8351-72BE-4BA8-A821-18323EAA52E1}" srcOrd="4" destOrd="0" presId="urn:microsoft.com/office/officeart/2008/layout/LinedList"/>
    <dgm:cxn modelId="{2C231E24-DF1C-429D-A4D6-D12C4E50A604}" type="presParOf" srcId="{651AB9BD-1BEE-42D0-AC9A-077FED04A244}" destId="{05A66E53-1BA2-4539-81C2-B826D1E6E657}" srcOrd="5" destOrd="0" presId="urn:microsoft.com/office/officeart/2008/layout/LinedList"/>
    <dgm:cxn modelId="{73AEC8E5-D42D-49A0-9362-26022841E881}" type="presParOf" srcId="{05A66E53-1BA2-4539-81C2-B826D1E6E657}" destId="{E15548EA-8F80-40CB-BBCD-286432B6AE45}" srcOrd="0" destOrd="0" presId="urn:microsoft.com/office/officeart/2008/layout/LinedList"/>
    <dgm:cxn modelId="{35B2B2E8-7107-42B3-BB7B-DE1DB436162A}" type="presParOf" srcId="{05A66E53-1BA2-4539-81C2-B826D1E6E657}" destId="{342CC226-BCEE-4CBB-930E-E40BAC42FD6B}" srcOrd="1" destOrd="0" presId="urn:microsoft.com/office/officeart/2008/layout/LinedList"/>
    <dgm:cxn modelId="{1846EA9A-D15E-4200-A660-BFFB88D4BECF}" type="presParOf" srcId="{651AB9BD-1BEE-42D0-AC9A-077FED04A244}" destId="{0DF78B01-C578-462F-B978-1A1C9008FCD2}" srcOrd="6" destOrd="0" presId="urn:microsoft.com/office/officeart/2008/layout/LinedList"/>
    <dgm:cxn modelId="{CB934AD8-8228-4808-8A41-667441A3B8AD}" type="presParOf" srcId="{651AB9BD-1BEE-42D0-AC9A-077FED04A244}" destId="{1BFA756A-9E61-4296-A9B1-7DAD7400AE6F}" srcOrd="7" destOrd="0" presId="urn:microsoft.com/office/officeart/2008/layout/LinedList"/>
    <dgm:cxn modelId="{2806533D-A555-490F-9588-1FC8838DCFB0}" type="presParOf" srcId="{1BFA756A-9E61-4296-A9B1-7DAD7400AE6F}" destId="{804B7DF3-C62A-4562-99D8-38C4F91DC747}" srcOrd="0" destOrd="0" presId="urn:microsoft.com/office/officeart/2008/layout/LinedList"/>
    <dgm:cxn modelId="{460DF25D-30A2-46FF-A106-4D286B2FFE28}" type="presParOf" srcId="{1BFA756A-9E61-4296-A9B1-7DAD7400AE6F}" destId="{931D3C81-C99B-483C-8BF2-1FC345BB78EF}"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A25135-1EB0-428D-B038-F165AE3CF230}" type="doc">
      <dgm:prSet loTypeId="urn:microsoft.com/office/officeart/2008/layout/LinedList" loCatId="list" qsTypeId="urn:microsoft.com/office/officeart/2005/8/quickstyle/3d1" qsCatId="3D" csTypeId="urn:microsoft.com/office/officeart/2005/8/colors/accent1_2" csCatId="accent1" phldr="1"/>
      <dgm:spPr/>
      <dgm:t>
        <a:bodyPr/>
        <a:lstStyle/>
        <a:p>
          <a:endParaRPr lang="en-US"/>
        </a:p>
      </dgm:t>
    </dgm:pt>
    <dgm:pt modelId="{A923CD18-07E9-4A98-897E-F5E965E559F2}">
      <dgm:prSet/>
      <dgm:spPr>
        <a:ln>
          <a:noFill/>
        </a:ln>
      </dgm:spPr>
      <dgm:t>
        <a:bodyPr/>
        <a:lstStyle/>
        <a:p>
          <a:pPr rtl="0"/>
          <a:r>
            <a:rPr lang="en-US" b="1" dirty="0" smtClean="0">
              <a:latin typeface="+mj-lt"/>
              <a:cs typeface="Arial" pitchFamily="34" charset="0"/>
            </a:rPr>
            <a:t>S</a:t>
          </a:r>
          <a:r>
            <a:rPr lang="en-US" dirty="0" smtClean="0">
              <a:latin typeface="+mj-lt"/>
              <a:cs typeface="Arial" pitchFamily="34" charset="0"/>
            </a:rPr>
            <a:t>ituation</a:t>
          </a:r>
          <a:endParaRPr lang="en-US" dirty="0">
            <a:latin typeface="+mj-lt"/>
          </a:endParaRPr>
        </a:p>
      </dgm:t>
      <dgm:extLst>
        <a:ext uri="{E40237B7-FDA0-4F09-8148-C483321AD2D9}">
          <dgm14:cNvPr xmlns="" xmlns:dgm14="http://schemas.microsoft.com/office/drawing/2010/diagram" id="0" name="" descr="Situation&#10;Background &#10;Assessment &#10;Recommendation&#10;"/>
        </a:ext>
      </dgm:extLst>
    </dgm:pt>
    <dgm:pt modelId="{E4F68C11-F2C5-431B-A33B-8D530FC1EAE3}" type="parTrans" cxnId="{5BBBED57-50EE-4F22-AD8B-DDDD44C8346A}">
      <dgm:prSet/>
      <dgm:spPr/>
      <dgm:t>
        <a:bodyPr/>
        <a:lstStyle/>
        <a:p>
          <a:endParaRPr lang="en-US">
            <a:latin typeface="+mj-lt"/>
          </a:endParaRPr>
        </a:p>
      </dgm:t>
    </dgm:pt>
    <dgm:pt modelId="{7FF64225-3944-4C45-AC86-C879A731743A}" type="sibTrans" cxnId="{5BBBED57-50EE-4F22-AD8B-DDDD44C8346A}">
      <dgm:prSet/>
      <dgm:spPr/>
      <dgm:t>
        <a:bodyPr/>
        <a:lstStyle/>
        <a:p>
          <a:endParaRPr lang="en-US">
            <a:latin typeface="+mj-lt"/>
          </a:endParaRPr>
        </a:p>
      </dgm:t>
    </dgm:pt>
    <dgm:pt modelId="{B40A6A6E-A9BD-4F3F-AE53-65E85C0E5EEA}">
      <dgm:prSet/>
      <dgm:spPr/>
      <dgm:t>
        <a:bodyPr/>
        <a:lstStyle/>
        <a:p>
          <a:r>
            <a:rPr lang="en-US" b="1" dirty="0" smtClean="0">
              <a:latin typeface="+mj-lt"/>
              <a:cs typeface="Arial" pitchFamily="34" charset="0"/>
            </a:rPr>
            <a:t>B</a:t>
          </a:r>
          <a:r>
            <a:rPr lang="en-US" dirty="0" smtClean="0">
              <a:latin typeface="+mj-lt"/>
              <a:cs typeface="Arial" pitchFamily="34" charset="0"/>
            </a:rPr>
            <a:t>ackground </a:t>
          </a:r>
        </a:p>
      </dgm:t>
      <dgm:extLst>
        <a:ext uri="{E40237B7-FDA0-4F09-8148-C483321AD2D9}">
          <dgm14:cNvPr xmlns="" xmlns:dgm14="http://schemas.microsoft.com/office/drawing/2010/diagram" id="0" name="" descr="Situation&#10;Background &#10;Assessment &#10;Recommendation&#10;"/>
        </a:ext>
      </dgm:extLst>
    </dgm:pt>
    <dgm:pt modelId="{6295B29A-CEE3-4415-B296-988F5B631C2E}" type="parTrans" cxnId="{E703CB49-1D31-47CE-A7CE-34F5BA470771}">
      <dgm:prSet/>
      <dgm:spPr/>
      <dgm:t>
        <a:bodyPr/>
        <a:lstStyle/>
        <a:p>
          <a:endParaRPr lang="en-US">
            <a:latin typeface="+mj-lt"/>
          </a:endParaRPr>
        </a:p>
      </dgm:t>
    </dgm:pt>
    <dgm:pt modelId="{E701F210-C1F5-46CD-BE58-BE3C1040CB24}" type="sibTrans" cxnId="{E703CB49-1D31-47CE-A7CE-34F5BA470771}">
      <dgm:prSet/>
      <dgm:spPr/>
      <dgm:t>
        <a:bodyPr/>
        <a:lstStyle/>
        <a:p>
          <a:endParaRPr lang="en-US">
            <a:latin typeface="+mj-lt"/>
          </a:endParaRPr>
        </a:p>
      </dgm:t>
    </dgm:pt>
    <dgm:pt modelId="{B79672F2-C958-4B90-B01B-4CFDB74247A7}">
      <dgm:prSet/>
      <dgm:spPr/>
      <dgm:t>
        <a:bodyPr/>
        <a:lstStyle/>
        <a:p>
          <a:r>
            <a:rPr lang="en-US" b="1" dirty="0" smtClean="0">
              <a:latin typeface="+mj-lt"/>
              <a:cs typeface="Arial" pitchFamily="34" charset="0"/>
            </a:rPr>
            <a:t>A</a:t>
          </a:r>
          <a:r>
            <a:rPr lang="en-US" dirty="0" smtClean="0">
              <a:latin typeface="+mj-lt"/>
              <a:cs typeface="Arial" pitchFamily="34" charset="0"/>
            </a:rPr>
            <a:t>ssessment </a:t>
          </a:r>
        </a:p>
      </dgm:t>
      <dgm:extLst>
        <a:ext uri="{E40237B7-FDA0-4F09-8148-C483321AD2D9}">
          <dgm14:cNvPr xmlns="" xmlns:dgm14="http://schemas.microsoft.com/office/drawing/2010/diagram" id="0" name="" descr="Situation&#10;Background &#10;Assessment &#10;Recommendation&#10;"/>
        </a:ext>
      </dgm:extLst>
    </dgm:pt>
    <dgm:pt modelId="{A1052900-F441-461D-AF3F-A17425E365E7}" type="parTrans" cxnId="{749EE1AA-EA88-4B63-8F00-48D4A437D94B}">
      <dgm:prSet/>
      <dgm:spPr/>
      <dgm:t>
        <a:bodyPr/>
        <a:lstStyle/>
        <a:p>
          <a:endParaRPr lang="en-US">
            <a:latin typeface="+mj-lt"/>
          </a:endParaRPr>
        </a:p>
      </dgm:t>
    </dgm:pt>
    <dgm:pt modelId="{6985EF88-968E-437C-A831-9FC02B90C55F}" type="sibTrans" cxnId="{749EE1AA-EA88-4B63-8F00-48D4A437D94B}">
      <dgm:prSet/>
      <dgm:spPr/>
      <dgm:t>
        <a:bodyPr/>
        <a:lstStyle/>
        <a:p>
          <a:endParaRPr lang="en-US">
            <a:latin typeface="+mj-lt"/>
          </a:endParaRPr>
        </a:p>
      </dgm:t>
    </dgm:pt>
    <dgm:pt modelId="{3E9E429C-DCCF-4E8B-ADA1-F46A643DE630}">
      <dgm:prSet/>
      <dgm:spPr/>
      <dgm:t>
        <a:bodyPr/>
        <a:lstStyle/>
        <a:p>
          <a:r>
            <a:rPr lang="en-US" b="1" dirty="0" smtClean="0">
              <a:latin typeface="+mj-lt"/>
              <a:cs typeface="Arial" pitchFamily="34" charset="0"/>
            </a:rPr>
            <a:t>R</a:t>
          </a:r>
          <a:r>
            <a:rPr lang="en-US" dirty="0" smtClean="0">
              <a:latin typeface="+mj-lt"/>
              <a:cs typeface="Arial" pitchFamily="34" charset="0"/>
            </a:rPr>
            <a:t>ecommendation</a:t>
          </a:r>
          <a:endParaRPr lang="en-US" dirty="0">
            <a:latin typeface="+mj-lt"/>
            <a:cs typeface="Arial" pitchFamily="34" charset="0"/>
          </a:endParaRPr>
        </a:p>
      </dgm:t>
      <dgm:extLst>
        <a:ext uri="{E40237B7-FDA0-4F09-8148-C483321AD2D9}">
          <dgm14:cNvPr xmlns="" xmlns:dgm14="http://schemas.microsoft.com/office/drawing/2010/diagram" id="0" name="" descr="Situation&#10;Background &#10;Assessment &#10;Recommendation&#10;"/>
        </a:ext>
      </dgm:extLst>
    </dgm:pt>
    <dgm:pt modelId="{17709AC8-9181-45FE-BBBE-6CC62D2DA901}" type="parTrans" cxnId="{335CBBD0-2FCE-4BE6-9C9C-5E52ED01D6C0}">
      <dgm:prSet/>
      <dgm:spPr/>
      <dgm:t>
        <a:bodyPr/>
        <a:lstStyle/>
        <a:p>
          <a:endParaRPr lang="en-US">
            <a:latin typeface="+mj-lt"/>
          </a:endParaRPr>
        </a:p>
      </dgm:t>
    </dgm:pt>
    <dgm:pt modelId="{5886A030-D384-41A4-B6CE-D245BA62C18C}" type="sibTrans" cxnId="{335CBBD0-2FCE-4BE6-9C9C-5E52ED01D6C0}">
      <dgm:prSet/>
      <dgm:spPr/>
      <dgm:t>
        <a:bodyPr/>
        <a:lstStyle/>
        <a:p>
          <a:endParaRPr lang="en-US">
            <a:latin typeface="+mj-lt"/>
          </a:endParaRPr>
        </a:p>
      </dgm:t>
    </dgm:pt>
    <dgm:pt modelId="{651AB9BD-1BEE-42D0-AC9A-077FED04A244}" type="pres">
      <dgm:prSet presAssocID="{7AA25135-1EB0-428D-B038-F165AE3CF230}" presName="vert0" presStyleCnt="0">
        <dgm:presLayoutVars>
          <dgm:dir/>
          <dgm:animOne val="branch"/>
          <dgm:animLvl val="lvl"/>
        </dgm:presLayoutVars>
      </dgm:prSet>
      <dgm:spPr/>
      <dgm:t>
        <a:bodyPr/>
        <a:lstStyle/>
        <a:p>
          <a:endParaRPr lang="en-US"/>
        </a:p>
      </dgm:t>
    </dgm:pt>
    <dgm:pt modelId="{EE9A2677-9988-425D-8D95-E6D103515D51}" type="pres">
      <dgm:prSet presAssocID="{A923CD18-07E9-4A98-897E-F5E965E559F2}" presName="thickLine" presStyleLbl="alignNode1" presStyleIdx="0" presStyleCnt="4"/>
      <dgm:spPr/>
      <dgm:extLst>
        <a:ext uri="{E40237B7-FDA0-4F09-8148-C483321AD2D9}">
          <dgm14:cNvPr xmlns="" xmlns:dgm14="http://schemas.microsoft.com/office/drawing/2010/diagram" id="0" name="" descr="Situation&#10;Background &#10;Assessment &#10;Recommendation&#10;"/>
        </a:ext>
      </dgm:extLst>
    </dgm:pt>
    <dgm:pt modelId="{4E05B2F3-1A27-4E1A-B52D-A0F8BC942F72}" type="pres">
      <dgm:prSet presAssocID="{A923CD18-07E9-4A98-897E-F5E965E559F2}" presName="horz1" presStyleCnt="0"/>
      <dgm:spPr/>
    </dgm:pt>
    <dgm:pt modelId="{64366146-E006-4A19-9E79-FECBC2A41D99}" type="pres">
      <dgm:prSet presAssocID="{A923CD18-07E9-4A98-897E-F5E965E559F2}" presName="tx1" presStyleLbl="revTx" presStyleIdx="0" presStyleCnt="4"/>
      <dgm:spPr/>
      <dgm:t>
        <a:bodyPr/>
        <a:lstStyle/>
        <a:p>
          <a:endParaRPr lang="en-US"/>
        </a:p>
      </dgm:t>
    </dgm:pt>
    <dgm:pt modelId="{B47170C5-7762-41EC-A89E-ACCF052C9548}" type="pres">
      <dgm:prSet presAssocID="{A923CD18-07E9-4A98-897E-F5E965E559F2}" presName="vert1" presStyleCnt="0"/>
      <dgm:spPr/>
    </dgm:pt>
    <dgm:pt modelId="{22EE501C-92A2-4338-A1FB-A4ECF421F421}" type="pres">
      <dgm:prSet presAssocID="{B40A6A6E-A9BD-4F3F-AE53-65E85C0E5EEA}" presName="thickLine" presStyleLbl="alignNode1" presStyleIdx="1" presStyleCnt="4"/>
      <dgm:spPr/>
      <dgm:extLst>
        <a:ext uri="{E40237B7-FDA0-4F09-8148-C483321AD2D9}">
          <dgm14:cNvPr xmlns="" xmlns:dgm14="http://schemas.microsoft.com/office/drawing/2010/diagram" id="0" name="" descr="Situation&#10;Background &#10;Assessment &#10;Recommendation&#10;"/>
        </a:ext>
      </dgm:extLst>
    </dgm:pt>
    <dgm:pt modelId="{6E3F19BC-BFBB-4B13-A79F-1FE28ECBF6AC}" type="pres">
      <dgm:prSet presAssocID="{B40A6A6E-A9BD-4F3F-AE53-65E85C0E5EEA}" presName="horz1" presStyleCnt="0"/>
      <dgm:spPr/>
    </dgm:pt>
    <dgm:pt modelId="{B350A691-DD02-4B61-9F24-2BE89F680273}" type="pres">
      <dgm:prSet presAssocID="{B40A6A6E-A9BD-4F3F-AE53-65E85C0E5EEA}" presName="tx1" presStyleLbl="revTx" presStyleIdx="1" presStyleCnt="4"/>
      <dgm:spPr/>
      <dgm:t>
        <a:bodyPr/>
        <a:lstStyle/>
        <a:p>
          <a:endParaRPr lang="en-US"/>
        </a:p>
      </dgm:t>
    </dgm:pt>
    <dgm:pt modelId="{45CF58A0-9E52-43FD-83BB-314C876834EE}" type="pres">
      <dgm:prSet presAssocID="{B40A6A6E-A9BD-4F3F-AE53-65E85C0E5EEA}" presName="vert1" presStyleCnt="0"/>
      <dgm:spPr/>
    </dgm:pt>
    <dgm:pt modelId="{EB9F8EA9-0035-41AB-8F32-897F64AFC5BC}" type="pres">
      <dgm:prSet presAssocID="{B79672F2-C958-4B90-B01B-4CFDB74247A7}" presName="thickLine" presStyleLbl="alignNode1" presStyleIdx="2" presStyleCnt="4"/>
      <dgm:spPr/>
      <dgm:extLst>
        <a:ext uri="{E40237B7-FDA0-4F09-8148-C483321AD2D9}">
          <dgm14:cNvPr xmlns="" xmlns:dgm14="http://schemas.microsoft.com/office/drawing/2010/diagram" id="0" name="" descr="Situation&#10;Background &#10;Assessment &#10;Recommendation&#10;"/>
        </a:ext>
      </dgm:extLst>
    </dgm:pt>
    <dgm:pt modelId="{FA58C729-53BD-47BA-B738-5F072DB45C71}" type="pres">
      <dgm:prSet presAssocID="{B79672F2-C958-4B90-B01B-4CFDB74247A7}" presName="horz1" presStyleCnt="0"/>
      <dgm:spPr/>
    </dgm:pt>
    <dgm:pt modelId="{6ED54D32-E6F6-47D0-9BE3-7771649398CC}" type="pres">
      <dgm:prSet presAssocID="{B79672F2-C958-4B90-B01B-4CFDB74247A7}" presName="tx1" presStyleLbl="revTx" presStyleIdx="2" presStyleCnt="4"/>
      <dgm:spPr/>
      <dgm:t>
        <a:bodyPr/>
        <a:lstStyle/>
        <a:p>
          <a:endParaRPr lang="en-US"/>
        </a:p>
      </dgm:t>
    </dgm:pt>
    <dgm:pt modelId="{DF9961D4-6540-419C-A85C-0736E6BD0B0C}" type="pres">
      <dgm:prSet presAssocID="{B79672F2-C958-4B90-B01B-4CFDB74247A7}" presName="vert1" presStyleCnt="0"/>
      <dgm:spPr/>
    </dgm:pt>
    <dgm:pt modelId="{97ECF045-D833-49C6-976E-A3D39F728541}" type="pres">
      <dgm:prSet presAssocID="{3E9E429C-DCCF-4E8B-ADA1-F46A643DE630}" presName="thickLine" presStyleLbl="alignNode1" presStyleIdx="3" presStyleCnt="4"/>
      <dgm:spPr/>
      <dgm:extLst>
        <a:ext uri="{E40237B7-FDA0-4F09-8148-C483321AD2D9}">
          <dgm14:cNvPr xmlns="" xmlns:dgm14="http://schemas.microsoft.com/office/drawing/2010/diagram" id="0" name="" descr="Situation&#10;Background &#10;Assessment &#10;Recommendation&#10;"/>
        </a:ext>
      </dgm:extLst>
    </dgm:pt>
    <dgm:pt modelId="{2AA5B7AC-147C-4E98-AA63-EC7FECBD2C7C}" type="pres">
      <dgm:prSet presAssocID="{3E9E429C-DCCF-4E8B-ADA1-F46A643DE630}" presName="horz1" presStyleCnt="0"/>
      <dgm:spPr/>
    </dgm:pt>
    <dgm:pt modelId="{740AF2E3-40EA-4647-9FCA-597093080168}" type="pres">
      <dgm:prSet presAssocID="{3E9E429C-DCCF-4E8B-ADA1-F46A643DE630}" presName="tx1" presStyleLbl="revTx" presStyleIdx="3" presStyleCnt="4"/>
      <dgm:spPr/>
      <dgm:t>
        <a:bodyPr/>
        <a:lstStyle/>
        <a:p>
          <a:endParaRPr lang="en-US"/>
        </a:p>
      </dgm:t>
    </dgm:pt>
    <dgm:pt modelId="{CB2EEF8B-8E86-411C-82CE-88574638D3F3}" type="pres">
      <dgm:prSet presAssocID="{3E9E429C-DCCF-4E8B-ADA1-F46A643DE630}" presName="vert1" presStyleCnt="0"/>
      <dgm:spPr/>
    </dgm:pt>
  </dgm:ptLst>
  <dgm:cxnLst>
    <dgm:cxn modelId="{E703CB49-1D31-47CE-A7CE-34F5BA470771}" srcId="{7AA25135-1EB0-428D-B038-F165AE3CF230}" destId="{B40A6A6E-A9BD-4F3F-AE53-65E85C0E5EEA}" srcOrd="1" destOrd="0" parTransId="{6295B29A-CEE3-4415-B296-988F5B631C2E}" sibTransId="{E701F210-C1F5-46CD-BE58-BE3C1040CB24}"/>
    <dgm:cxn modelId="{D2E338C4-55D7-4FE9-A929-CF9004A07BC5}" type="presOf" srcId="{A923CD18-07E9-4A98-897E-F5E965E559F2}" destId="{64366146-E006-4A19-9E79-FECBC2A41D99}" srcOrd="0" destOrd="0" presId="urn:microsoft.com/office/officeart/2008/layout/LinedList"/>
    <dgm:cxn modelId="{335CBBD0-2FCE-4BE6-9C9C-5E52ED01D6C0}" srcId="{7AA25135-1EB0-428D-B038-F165AE3CF230}" destId="{3E9E429C-DCCF-4E8B-ADA1-F46A643DE630}" srcOrd="3" destOrd="0" parTransId="{17709AC8-9181-45FE-BBBE-6CC62D2DA901}" sibTransId="{5886A030-D384-41A4-B6CE-D245BA62C18C}"/>
    <dgm:cxn modelId="{B949DB64-0C92-4A30-8FB8-4E1EBC467D01}" type="presOf" srcId="{B79672F2-C958-4B90-B01B-4CFDB74247A7}" destId="{6ED54D32-E6F6-47D0-9BE3-7771649398CC}" srcOrd="0" destOrd="0" presId="urn:microsoft.com/office/officeart/2008/layout/LinedList"/>
    <dgm:cxn modelId="{0FAFCE11-2ACE-4C7D-BBC7-B679ADC44105}" type="presOf" srcId="{3E9E429C-DCCF-4E8B-ADA1-F46A643DE630}" destId="{740AF2E3-40EA-4647-9FCA-597093080168}" srcOrd="0" destOrd="0" presId="urn:microsoft.com/office/officeart/2008/layout/LinedList"/>
    <dgm:cxn modelId="{5BBBED57-50EE-4F22-AD8B-DDDD44C8346A}" srcId="{7AA25135-1EB0-428D-B038-F165AE3CF230}" destId="{A923CD18-07E9-4A98-897E-F5E965E559F2}" srcOrd="0" destOrd="0" parTransId="{E4F68C11-F2C5-431B-A33B-8D530FC1EAE3}" sibTransId="{7FF64225-3944-4C45-AC86-C879A731743A}"/>
    <dgm:cxn modelId="{749EE1AA-EA88-4B63-8F00-48D4A437D94B}" srcId="{7AA25135-1EB0-428D-B038-F165AE3CF230}" destId="{B79672F2-C958-4B90-B01B-4CFDB74247A7}" srcOrd="2" destOrd="0" parTransId="{A1052900-F441-461D-AF3F-A17425E365E7}" sibTransId="{6985EF88-968E-437C-A831-9FC02B90C55F}"/>
    <dgm:cxn modelId="{3D7528BC-9C3B-4052-847B-0791DE9C8398}" type="presOf" srcId="{B40A6A6E-A9BD-4F3F-AE53-65E85C0E5EEA}" destId="{B350A691-DD02-4B61-9F24-2BE89F680273}" srcOrd="0" destOrd="0" presId="urn:microsoft.com/office/officeart/2008/layout/LinedList"/>
    <dgm:cxn modelId="{10C232C9-5AA0-4CE4-9B63-2A238C9FF194}" type="presOf" srcId="{7AA25135-1EB0-428D-B038-F165AE3CF230}" destId="{651AB9BD-1BEE-42D0-AC9A-077FED04A244}" srcOrd="0" destOrd="0" presId="urn:microsoft.com/office/officeart/2008/layout/LinedList"/>
    <dgm:cxn modelId="{920AFD7C-97D2-475E-8338-BBE2C8641CFA}" type="presParOf" srcId="{651AB9BD-1BEE-42D0-AC9A-077FED04A244}" destId="{EE9A2677-9988-425D-8D95-E6D103515D51}" srcOrd="0" destOrd="0" presId="urn:microsoft.com/office/officeart/2008/layout/LinedList"/>
    <dgm:cxn modelId="{6D7E7139-CD98-4532-8602-95C1D1D1775F}" type="presParOf" srcId="{651AB9BD-1BEE-42D0-AC9A-077FED04A244}" destId="{4E05B2F3-1A27-4E1A-B52D-A0F8BC942F72}" srcOrd="1" destOrd="0" presId="urn:microsoft.com/office/officeart/2008/layout/LinedList"/>
    <dgm:cxn modelId="{CD438DC7-8470-45D5-BF5D-C22A2C85A16B}" type="presParOf" srcId="{4E05B2F3-1A27-4E1A-B52D-A0F8BC942F72}" destId="{64366146-E006-4A19-9E79-FECBC2A41D99}" srcOrd="0" destOrd="0" presId="urn:microsoft.com/office/officeart/2008/layout/LinedList"/>
    <dgm:cxn modelId="{C97FEEDE-F364-4EE1-B7B2-453166C22918}" type="presParOf" srcId="{4E05B2F3-1A27-4E1A-B52D-A0F8BC942F72}" destId="{B47170C5-7762-41EC-A89E-ACCF052C9548}" srcOrd="1" destOrd="0" presId="urn:microsoft.com/office/officeart/2008/layout/LinedList"/>
    <dgm:cxn modelId="{2FBCA6A8-9DD4-4EF0-8556-91340EE5B7C8}" type="presParOf" srcId="{651AB9BD-1BEE-42D0-AC9A-077FED04A244}" destId="{22EE501C-92A2-4338-A1FB-A4ECF421F421}" srcOrd="2" destOrd="0" presId="urn:microsoft.com/office/officeart/2008/layout/LinedList"/>
    <dgm:cxn modelId="{F6D7C143-DE80-426E-B1AA-DF2A0C5482CA}" type="presParOf" srcId="{651AB9BD-1BEE-42D0-AC9A-077FED04A244}" destId="{6E3F19BC-BFBB-4B13-A79F-1FE28ECBF6AC}" srcOrd="3" destOrd="0" presId="urn:microsoft.com/office/officeart/2008/layout/LinedList"/>
    <dgm:cxn modelId="{11F436B3-35BD-412A-8DDD-795E12FF9669}" type="presParOf" srcId="{6E3F19BC-BFBB-4B13-A79F-1FE28ECBF6AC}" destId="{B350A691-DD02-4B61-9F24-2BE89F680273}" srcOrd="0" destOrd="0" presId="urn:microsoft.com/office/officeart/2008/layout/LinedList"/>
    <dgm:cxn modelId="{9E6C1654-5024-4707-B0A8-6A37101EE5E6}" type="presParOf" srcId="{6E3F19BC-BFBB-4B13-A79F-1FE28ECBF6AC}" destId="{45CF58A0-9E52-43FD-83BB-314C876834EE}" srcOrd="1" destOrd="0" presId="urn:microsoft.com/office/officeart/2008/layout/LinedList"/>
    <dgm:cxn modelId="{F8698169-FF53-4FA8-B021-5E89EBAC1CBB}" type="presParOf" srcId="{651AB9BD-1BEE-42D0-AC9A-077FED04A244}" destId="{EB9F8EA9-0035-41AB-8F32-897F64AFC5BC}" srcOrd="4" destOrd="0" presId="urn:microsoft.com/office/officeart/2008/layout/LinedList"/>
    <dgm:cxn modelId="{FE817CD4-9C55-48A9-A365-BF433A16A7B2}" type="presParOf" srcId="{651AB9BD-1BEE-42D0-AC9A-077FED04A244}" destId="{FA58C729-53BD-47BA-B738-5F072DB45C71}" srcOrd="5" destOrd="0" presId="urn:microsoft.com/office/officeart/2008/layout/LinedList"/>
    <dgm:cxn modelId="{32715D2C-DED6-458D-8D13-8DE5B5413423}" type="presParOf" srcId="{FA58C729-53BD-47BA-B738-5F072DB45C71}" destId="{6ED54D32-E6F6-47D0-9BE3-7771649398CC}" srcOrd="0" destOrd="0" presId="urn:microsoft.com/office/officeart/2008/layout/LinedList"/>
    <dgm:cxn modelId="{150E715A-A594-46AC-81D9-89EC4C056ACC}" type="presParOf" srcId="{FA58C729-53BD-47BA-B738-5F072DB45C71}" destId="{DF9961D4-6540-419C-A85C-0736E6BD0B0C}" srcOrd="1" destOrd="0" presId="urn:microsoft.com/office/officeart/2008/layout/LinedList"/>
    <dgm:cxn modelId="{D95A1F6B-E97D-429A-B596-2113D466FD04}" type="presParOf" srcId="{651AB9BD-1BEE-42D0-AC9A-077FED04A244}" destId="{97ECF045-D833-49C6-976E-A3D39F728541}" srcOrd="6" destOrd="0" presId="urn:microsoft.com/office/officeart/2008/layout/LinedList"/>
    <dgm:cxn modelId="{C9D0F9EF-7B4F-405F-A032-F93720093AB1}" type="presParOf" srcId="{651AB9BD-1BEE-42D0-AC9A-077FED04A244}" destId="{2AA5B7AC-147C-4E98-AA63-EC7FECBD2C7C}" srcOrd="7" destOrd="0" presId="urn:microsoft.com/office/officeart/2008/layout/LinedList"/>
    <dgm:cxn modelId="{24C7A619-E04D-4440-8AD9-4D3F54A8D728}" type="presParOf" srcId="{2AA5B7AC-147C-4E98-AA63-EC7FECBD2C7C}" destId="{740AF2E3-40EA-4647-9FCA-597093080168}" srcOrd="0" destOrd="0" presId="urn:microsoft.com/office/officeart/2008/layout/LinedList"/>
    <dgm:cxn modelId="{F2802544-50FE-4B6F-863B-B8FA9ACA1846}" type="presParOf" srcId="{2AA5B7AC-147C-4E98-AA63-EC7FECBD2C7C}" destId="{CB2EEF8B-8E86-411C-82CE-88574638D3F3}"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AF2CC8-C44A-4200-BBE8-DAD1234C8706}"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8F76A2D-5720-4472-A74B-61A4DFBEED8C}">
      <dgm:prSet phldrT="[Text]"/>
      <dgm:spPr/>
      <dgm:t>
        <a:bodyPr/>
        <a:lstStyle/>
        <a:p>
          <a:pPr algn="ctr"/>
          <a:endParaRPr lang="en-US" dirty="0" smtClean="0"/>
        </a:p>
        <a:p>
          <a:pPr algn="ctr"/>
          <a:r>
            <a:rPr lang="en-US" dirty="0" smtClean="0"/>
            <a:t>Two Day Contact Post Discharge</a:t>
          </a:r>
          <a:endParaRPr lang="en-US" dirty="0"/>
        </a:p>
      </dgm:t>
      <dgm:extLst>
        <a:ext uri="{E40237B7-FDA0-4F09-8148-C483321AD2D9}">
          <dgm14:cNvPr xmlns="" xmlns:dgm14="http://schemas.microsoft.com/office/drawing/2010/diagram" id="0" name="" descr="Two Day Contact Post Discharge&#10;"/>
        </a:ext>
      </dgm:extLst>
    </dgm:pt>
    <dgm:pt modelId="{02A6C2DA-DE80-4F30-915C-10E6645E8091}" type="parTrans" cxnId="{5164AD95-1B67-4900-B97F-D440FA28427D}">
      <dgm:prSet/>
      <dgm:spPr/>
      <dgm:t>
        <a:bodyPr/>
        <a:lstStyle/>
        <a:p>
          <a:endParaRPr lang="en-US"/>
        </a:p>
      </dgm:t>
    </dgm:pt>
    <dgm:pt modelId="{0B78513C-3690-4E5B-BF2A-D1A4511D8706}" type="sibTrans" cxnId="{5164AD95-1B67-4900-B97F-D440FA28427D}">
      <dgm:prSet/>
      <dgm:spPr/>
      <dgm:t>
        <a:bodyPr/>
        <a:lstStyle/>
        <a:p>
          <a:endParaRPr lang="en-US"/>
        </a:p>
      </dgm:t>
    </dgm:pt>
    <dgm:pt modelId="{91D96BC7-EE9A-4E2D-B4D2-0281B9EFBF7D}">
      <dgm:prSet phldrT="[Text]" phldr="1"/>
      <dgm:spPr/>
      <dgm:t>
        <a:bodyPr/>
        <a:lstStyle/>
        <a:p>
          <a:endParaRPr lang="en-US" dirty="0"/>
        </a:p>
      </dgm:t>
    </dgm:pt>
    <dgm:pt modelId="{9042CEC5-D036-430A-A902-EAF56E1A1220}" type="sibTrans" cxnId="{395512C4-28E1-478C-97B7-36D249050F9F}">
      <dgm:prSet/>
      <dgm:spPr/>
      <dgm:t>
        <a:bodyPr/>
        <a:lstStyle/>
        <a:p>
          <a:endParaRPr lang="en-US"/>
        </a:p>
      </dgm:t>
    </dgm:pt>
    <dgm:pt modelId="{7B48D460-A8BA-405A-9404-1E1198701D08}" type="parTrans" cxnId="{395512C4-28E1-478C-97B7-36D249050F9F}">
      <dgm:prSet/>
      <dgm:spPr/>
      <dgm:t>
        <a:bodyPr/>
        <a:lstStyle/>
        <a:p>
          <a:endParaRPr lang="en-US"/>
        </a:p>
      </dgm:t>
    </dgm:pt>
    <dgm:pt modelId="{226116F8-B7BF-43AB-952D-BB5BF5BDA460}" type="pres">
      <dgm:prSet presAssocID="{0EAF2CC8-C44A-4200-BBE8-DAD1234C8706}" presName="Name0" presStyleCnt="0">
        <dgm:presLayoutVars>
          <dgm:chMax/>
          <dgm:chPref/>
          <dgm:dir/>
          <dgm:animLvl val="lvl"/>
        </dgm:presLayoutVars>
      </dgm:prSet>
      <dgm:spPr/>
      <dgm:t>
        <a:bodyPr/>
        <a:lstStyle/>
        <a:p>
          <a:endParaRPr lang="en-US"/>
        </a:p>
      </dgm:t>
    </dgm:pt>
    <dgm:pt modelId="{F79BD4DB-CD1F-42F9-B57A-1C58381D291D}" type="pres">
      <dgm:prSet presAssocID="{91D96BC7-EE9A-4E2D-B4D2-0281B9EFBF7D}" presName="composite" presStyleCnt="0"/>
      <dgm:spPr/>
    </dgm:pt>
    <dgm:pt modelId="{7A432510-3B18-46D4-B9B0-CA6F93FD0DA5}" type="pres">
      <dgm:prSet presAssocID="{91D96BC7-EE9A-4E2D-B4D2-0281B9EFBF7D}" presName="ParentAccentShape" presStyleLbl="trBgShp" presStyleIdx="0" presStyleCnt="2"/>
      <dgm:spPr>
        <a:solidFill>
          <a:schemeClr val="accent2">
            <a:lumMod val="50000"/>
            <a:alpha val="40000"/>
          </a:schemeClr>
        </a:solidFill>
      </dgm:spPr>
    </dgm:pt>
    <dgm:pt modelId="{834962E3-9358-4A10-ADB0-3F9BFB5013BF}" type="pres">
      <dgm:prSet presAssocID="{91D96BC7-EE9A-4E2D-B4D2-0281B9EFBF7D}" presName="ParentText" presStyleLbl="revTx" presStyleIdx="0" presStyleCnt="2">
        <dgm:presLayoutVars>
          <dgm:chMax val="1"/>
          <dgm:chPref val="1"/>
          <dgm:bulletEnabled val="1"/>
        </dgm:presLayoutVars>
      </dgm:prSet>
      <dgm:spPr/>
      <dgm:t>
        <a:bodyPr/>
        <a:lstStyle/>
        <a:p>
          <a:endParaRPr lang="en-US"/>
        </a:p>
      </dgm:t>
    </dgm:pt>
    <dgm:pt modelId="{58381142-12CD-4BEC-BEA7-45F2BBD9CF0F}" type="pres">
      <dgm:prSet presAssocID="{91D96BC7-EE9A-4E2D-B4D2-0281B9EFBF7D}" presName="ChildText" presStyleLbl="revTx" presStyleIdx="1" presStyleCnt="2" custScaleX="116193" custLinFactNeighborY="579">
        <dgm:presLayoutVars>
          <dgm:chMax val="0"/>
          <dgm:chPref val="0"/>
        </dgm:presLayoutVars>
      </dgm:prSet>
      <dgm:spPr/>
      <dgm:t>
        <a:bodyPr/>
        <a:lstStyle/>
        <a:p>
          <a:endParaRPr lang="en-US"/>
        </a:p>
      </dgm:t>
    </dgm:pt>
    <dgm:pt modelId="{99981F03-CEF8-4982-BDC2-3DC20E8CE5D7}" type="pres">
      <dgm:prSet presAssocID="{91D96BC7-EE9A-4E2D-B4D2-0281B9EFBF7D}" presName="ChildAccentShape" presStyleLbl="trBgShp" presStyleIdx="1" presStyleCnt="2"/>
      <dgm:spPr>
        <a:solidFill>
          <a:schemeClr val="accent2">
            <a:lumMod val="50000"/>
            <a:alpha val="40000"/>
          </a:schemeClr>
        </a:solidFill>
      </dgm:spPr>
    </dgm:pt>
    <dgm:pt modelId="{8BE235C5-6405-4872-8457-40489EB143C8}" type="pres">
      <dgm:prSet presAssocID="{91D96BC7-EE9A-4E2D-B4D2-0281B9EFBF7D}" presName="Image" presStyleLbl="alignImgPlace1" presStyleIdx="0" presStyleCnt="1"/>
      <dgm:spPr>
        <a:blipFill>
          <a:blip xmlns:r="http://schemas.openxmlformats.org/officeDocument/2006/relationships" r:embed="rId1">
            <a:extLst>
              <a:ext uri="{28A0092B-C50C-407E-A947-70E740481C1C}">
                <a14:useLocalDpi xmlns="" xmlns:a14="http://schemas.microsoft.com/office/drawing/2010/main" val="0"/>
              </a:ext>
            </a:extLst>
          </a:blip>
          <a:srcRect/>
          <a:stretch>
            <a:fillRect t="-1000" b="-1000"/>
          </a:stretch>
        </a:blipFill>
        <a:ln>
          <a:solidFill>
            <a:schemeClr val="accent2">
              <a:lumMod val="50000"/>
            </a:schemeClr>
          </a:solidFill>
        </a:ln>
        <a:effectLst>
          <a:outerShdw blurRad="50800" dist="38100" dir="2700000" algn="tl" rotWithShape="0">
            <a:prstClr val="black">
              <a:alpha val="40000"/>
            </a:prstClr>
          </a:outerShdw>
        </a:effectLst>
      </dgm:spPr>
      <dgm:extLst>
        <a:ext uri="{E40237B7-FDA0-4F09-8148-C483321AD2D9}">
          <dgm14:cNvPr xmlns="" xmlns:dgm14="http://schemas.microsoft.com/office/drawing/2010/diagram" id="0" name="" descr="image of a business telephone"/>
        </a:ext>
      </dgm:extLst>
    </dgm:pt>
  </dgm:ptLst>
  <dgm:cxnLst>
    <dgm:cxn modelId="{395512C4-28E1-478C-97B7-36D249050F9F}" srcId="{0EAF2CC8-C44A-4200-BBE8-DAD1234C8706}" destId="{91D96BC7-EE9A-4E2D-B4D2-0281B9EFBF7D}" srcOrd="0" destOrd="0" parTransId="{7B48D460-A8BA-405A-9404-1E1198701D08}" sibTransId="{9042CEC5-D036-430A-A902-EAF56E1A1220}"/>
    <dgm:cxn modelId="{C6C4EB20-FCF4-4E86-AB0B-AE8000AD1AB8}" type="presOf" srcId="{91D96BC7-EE9A-4E2D-B4D2-0281B9EFBF7D}" destId="{834962E3-9358-4A10-ADB0-3F9BFB5013BF}" srcOrd="0" destOrd="0" presId="urn:microsoft.com/office/officeart/2009/3/layout/SnapshotPictureList"/>
    <dgm:cxn modelId="{5164AD95-1B67-4900-B97F-D440FA28427D}" srcId="{91D96BC7-EE9A-4E2D-B4D2-0281B9EFBF7D}" destId="{28F76A2D-5720-4472-A74B-61A4DFBEED8C}" srcOrd="0" destOrd="0" parTransId="{02A6C2DA-DE80-4F30-915C-10E6645E8091}" sibTransId="{0B78513C-3690-4E5B-BF2A-D1A4511D8706}"/>
    <dgm:cxn modelId="{E9A7A121-AA53-47D5-8FAC-3699CF20AACA}" type="presOf" srcId="{0EAF2CC8-C44A-4200-BBE8-DAD1234C8706}" destId="{226116F8-B7BF-43AB-952D-BB5BF5BDA460}" srcOrd="0" destOrd="0" presId="urn:microsoft.com/office/officeart/2009/3/layout/SnapshotPictureList"/>
    <dgm:cxn modelId="{E25E73AF-0DDE-4771-AC56-A839EF1FEF19}" type="presOf" srcId="{28F76A2D-5720-4472-A74B-61A4DFBEED8C}" destId="{58381142-12CD-4BEC-BEA7-45F2BBD9CF0F}" srcOrd="0" destOrd="0" presId="urn:microsoft.com/office/officeart/2009/3/layout/SnapshotPictureList"/>
    <dgm:cxn modelId="{4A5D31DB-F012-4139-BB90-6EE14EEAD73E}" type="presParOf" srcId="{226116F8-B7BF-43AB-952D-BB5BF5BDA460}" destId="{F79BD4DB-CD1F-42F9-B57A-1C58381D291D}" srcOrd="0" destOrd="0" presId="urn:microsoft.com/office/officeart/2009/3/layout/SnapshotPictureList"/>
    <dgm:cxn modelId="{57433F1A-D5AA-4F5D-835E-D26E6CCA5577}" type="presParOf" srcId="{F79BD4DB-CD1F-42F9-B57A-1C58381D291D}" destId="{7A432510-3B18-46D4-B9B0-CA6F93FD0DA5}" srcOrd="0" destOrd="0" presId="urn:microsoft.com/office/officeart/2009/3/layout/SnapshotPictureList"/>
    <dgm:cxn modelId="{CC20D989-A855-4645-AC73-A2F84884C40B}" type="presParOf" srcId="{F79BD4DB-CD1F-42F9-B57A-1C58381D291D}" destId="{834962E3-9358-4A10-ADB0-3F9BFB5013BF}" srcOrd="1" destOrd="0" presId="urn:microsoft.com/office/officeart/2009/3/layout/SnapshotPictureList"/>
    <dgm:cxn modelId="{F2689AEE-100C-43AA-AD2D-B61A6A7FEC72}" type="presParOf" srcId="{F79BD4DB-CD1F-42F9-B57A-1C58381D291D}" destId="{58381142-12CD-4BEC-BEA7-45F2BBD9CF0F}" srcOrd="2" destOrd="0" presId="urn:microsoft.com/office/officeart/2009/3/layout/SnapshotPictureList"/>
    <dgm:cxn modelId="{D0E04B83-FA83-438B-82C8-D14ED85E988D}" type="presParOf" srcId="{F79BD4DB-CD1F-42F9-B57A-1C58381D291D}" destId="{99981F03-CEF8-4982-BDC2-3DC20E8CE5D7}" srcOrd="3" destOrd="0" presId="urn:microsoft.com/office/officeart/2009/3/layout/SnapshotPictureList"/>
    <dgm:cxn modelId="{523352FE-2324-4ACB-B1A1-A11813A70291}" type="presParOf" srcId="{F79BD4DB-CD1F-42F9-B57A-1C58381D291D}" destId="{8BE235C5-6405-4872-8457-40489EB143C8}" srcOrd="4" destOrd="0" presId="urn:microsoft.com/office/officeart/2009/3/layout/SnapshotPicture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A215CF-041A-42C7-9A67-E8918AE3357E}">
      <dsp:nvSpPr>
        <dsp:cNvPr id="0" name=""/>
        <dsp:cNvSpPr/>
      </dsp:nvSpPr>
      <dsp:spPr>
        <a:xfrm>
          <a:off x="2712719" y="69532"/>
          <a:ext cx="3337560" cy="3337560"/>
        </a:xfrm>
        <a:prstGeom prst="ellipse">
          <a:avLst/>
        </a:prstGeom>
        <a:gradFill rotWithShape="0">
          <a:gsLst>
            <a:gs pos="0">
              <a:schemeClr val="accent2">
                <a:shade val="80000"/>
                <a:alpha val="50000"/>
                <a:hueOff val="0"/>
                <a:satOff val="0"/>
                <a:lumOff val="0"/>
                <a:alphaOff val="0"/>
                <a:shade val="51000"/>
                <a:satMod val="130000"/>
              </a:schemeClr>
            </a:gs>
            <a:gs pos="80000">
              <a:schemeClr val="accent2">
                <a:shade val="80000"/>
                <a:alpha val="50000"/>
                <a:hueOff val="0"/>
                <a:satOff val="0"/>
                <a:lumOff val="0"/>
                <a:alphaOff val="0"/>
                <a:shade val="93000"/>
                <a:satMod val="130000"/>
              </a:schemeClr>
            </a:gs>
            <a:gs pos="100000">
              <a:schemeClr val="accent2">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333500" rtl="0">
            <a:lnSpc>
              <a:spcPct val="90000"/>
            </a:lnSpc>
            <a:spcBef>
              <a:spcPct val="0"/>
            </a:spcBef>
            <a:spcAft>
              <a:spcPct val="35000"/>
            </a:spcAft>
          </a:pPr>
          <a:r>
            <a:rPr lang="en-US" sz="3000" kern="1200" dirty="0" smtClean="0"/>
            <a:t>Patient Centered Health Care</a:t>
          </a:r>
          <a:endParaRPr lang="en-US" sz="3000" kern="1200" dirty="0"/>
        </a:p>
      </dsp:txBody>
      <dsp:txXfrm>
        <a:off x="3157727" y="653605"/>
        <a:ext cx="2447544" cy="1501902"/>
      </dsp:txXfrm>
    </dsp:sp>
    <dsp:sp modelId="{88C69CFC-CF31-487B-86AB-8F7EF7729698}">
      <dsp:nvSpPr>
        <dsp:cNvPr id="0" name=""/>
        <dsp:cNvSpPr/>
      </dsp:nvSpPr>
      <dsp:spPr>
        <a:xfrm>
          <a:off x="3917022" y="2155507"/>
          <a:ext cx="3337560" cy="3337560"/>
        </a:xfrm>
        <a:prstGeom prst="ellipse">
          <a:avLst/>
        </a:prstGeom>
        <a:gradFill rotWithShape="0">
          <a:gsLst>
            <a:gs pos="0">
              <a:schemeClr val="accent2">
                <a:shade val="80000"/>
                <a:alpha val="50000"/>
                <a:hueOff val="-17936"/>
                <a:satOff val="-2012"/>
                <a:lumOff val="12840"/>
                <a:alphaOff val="0"/>
                <a:shade val="51000"/>
                <a:satMod val="130000"/>
              </a:schemeClr>
            </a:gs>
            <a:gs pos="80000">
              <a:schemeClr val="accent2">
                <a:shade val="80000"/>
                <a:alpha val="50000"/>
                <a:hueOff val="-17936"/>
                <a:satOff val="-2012"/>
                <a:lumOff val="12840"/>
                <a:alphaOff val="0"/>
                <a:shade val="93000"/>
                <a:satMod val="130000"/>
              </a:schemeClr>
            </a:gs>
            <a:gs pos="100000">
              <a:schemeClr val="accent2">
                <a:shade val="80000"/>
                <a:alpha val="50000"/>
                <a:hueOff val="-17936"/>
                <a:satOff val="-2012"/>
                <a:lumOff val="128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l" defTabSz="1333500" rtl="0">
            <a:lnSpc>
              <a:spcPct val="90000"/>
            </a:lnSpc>
            <a:spcBef>
              <a:spcPct val="0"/>
            </a:spcBef>
            <a:spcAft>
              <a:spcPct val="35000"/>
            </a:spcAft>
          </a:pPr>
          <a:r>
            <a:rPr lang="en-US" sz="3000" kern="1200" dirty="0" smtClean="0"/>
            <a:t>Personalized</a:t>
          </a:r>
          <a:endParaRPr lang="en-US" sz="3000" kern="1200" dirty="0"/>
        </a:p>
      </dsp:txBody>
      <dsp:txXfrm>
        <a:off x="4937760" y="3017710"/>
        <a:ext cx="2002536" cy="1835658"/>
      </dsp:txXfrm>
    </dsp:sp>
    <dsp:sp modelId="{8274EA96-F4A4-4D23-A6E9-4C0E741E4A50}">
      <dsp:nvSpPr>
        <dsp:cNvPr id="0" name=""/>
        <dsp:cNvSpPr/>
      </dsp:nvSpPr>
      <dsp:spPr>
        <a:xfrm>
          <a:off x="1508417" y="2155507"/>
          <a:ext cx="3337560" cy="3337560"/>
        </a:xfrm>
        <a:prstGeom prst="ellipse">
          <a:avLst/>
        </a:prstGeom>
        <a:gradFill rotWithShape="0">
          <a:gsLst>
            <a:gs pos="0">
              <a:schemeClr val="accent2">
                <a:shade val="80000"/>
                <a:alpha val="50000"/>
                <a:hueOff val="-35872"/>
                <a:satOff val="-4024"/>
                <a:lumOff val="25680"/>
                <a:alphaOff val="0"/>
                <a:shade val="51000"/>
                <a:satMod val="130000"/>
              </a:schemeClr>
            </a:gs>
            <a:gs pos="80000">
              <a:schemeClr val="accent2">
                <a:shade val="80000"/>
                <a:alpha val="50000"/>
                <a:hueOff val="-35872"/>
                <a:satOff val="-4024"/>
                <a:lumOff val="25680"/>
                <a:alphaOff val="0"/>
                <a:shade val="93000"/>
                <a:satMod val="130000"/>
              </a:schemeClr>
            </a:gs>
            <a:gs pos="100000">
              <a:schemeClr val="accent2">
                <a:shade val="80000"/>
                <a:alpha val="50000"/>
                <a:hueOff val="-35872"/>
                <a:satOff val="-4024"/>
                <a:lumOff val="256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r" defTabSz="1333500" rtl="0">
            <a:lnSpc>
              <a:spcPct val="90000"/>
            </a:lnSpc>
            <a:spcBef>
              <a:spcPct val="0"/>
            </a:spcBef>
            <a:spcAft>
              <a:spcPct val="35000"/>
            </a:spcAft>
          </a:pPr>
          <a:r>
            <a:rPr lang="en-US" sz="3000" kern="1200" dirty="0" smtClean="0"/>
            <a:t>Proactive</a:t>
          </a:r>
          <a:endParaRPr lang="en-US" sz="3000" kern="1200" dirty="0"/>
        </a:p>
      </dsp:txBody>
      <dsp:txXfrm>
        <a:off x="1822703" y="3017710"/>
        <a:ext cx="2002536" cy="1835658"/>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A56577E-CB97-464E-88AC-DBDC4FF24F1A}">
      <dsp:nvSpPr>
        <dsp:cNvPr id="0" name=""/>
        <dsp:cNvSpPr/>
      </dsp:nvSpPr>
      <dsp:spPr>
        <a:xfrm>
          <a:off x="205740" y="891540"/>
          <a:ext cx="5074920" cy="5074919"/>
        </a:xfrm>
        <a:prstGeom prst="ellipse">
          <a:avLst/>
        </a:prstGeom>
        <a:gradFill rotWithShape="0">
          <a:gsLst>
            <a:gs pos="0">
              <a:schemeClr val="dk2">
                <a:alpha val="50000"/>
                <a:hueOff val="0"/>
                <a:satOff val="0"/>
                <a:lumOff val="0"/>
                <a:alphaOff val="0"/>
                <a:shade val="51000"/>
                <a:satMod val="130000"/>
              </a:schemeClr>
            </a:gs>
            <a:gs pos="80000">
              <a:schemeClr val="dk2">
                <a:alpha val="50000"/>
                <a:hueOff val="0"/>
                <a:satOff val="0"/>
                <a:lumOff val="0"/>
                <a:alphaOff val="0"/>
                <a:shade val="93000"/>
                <a:satMod val="130000"/>
              </a:schemeClr>
            </a:gs>
            <a:gs pos="100000">
              <a:schemeClr val="dk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r>
            <a:rPr lang="en-US" sz="4800" b="0" kern="1200" dirty="0" smtClean="0">
              <a:solidFill>
                <a:schemeClr val="bg1"/>
              </a:solidFill>
            </a:rPr>
            <a:t>CA</a:t>
          </a:r>
          <a:r>
            <a:rPr lang="en-US" sz="4800" b="0" kern="1200" dirty="0" smtClean="0">
              <a:solidFill>
                <a:srgbClr val="FF0000"/>
              </a:solidFill>
            </a:rPr>
            <a:t>R</a:t>
          </a:r>
          <a:r>
            <a:rPr lang="en-US" sz="4800" b="0" kern="1200" dirty="0" smtClean="0">
              <a:solidFill>
                <a:schemeClr val="bg1"/>
              </a:solidFill>
            </a:rPr>
            <a:t>E MANAGER</a:t>
          </a:r>
          <a:endParaRPr lang="en-US" sz="4400" b="0" kern="1200" dirty="0">
            <a:solidFill>
              <a:schemeClr val="bg1"/>
            </a:solidFill>
          </a:endParaRPr>
        </a:p>
      </dsp:txBody>
      <dsp:txXfrm>
        <a:off x="914399" y="1489982"/>
        <a:ext cx="2926080" cy="3878035"/>
      </dsp:txXfrm>
    </dsp:sp>
    <dsp:sp modelId="{3869EDEB-9451-4885-B682-9F95120E6936}">
      <dsp:nvSpPr>
        <dsp:cNvPr id="0" name=""/>
        <dsp:cNvSpPr/>
      </dsp:nvSpPr>
      <dsp:spPr>
        <a:xfrm>
          <a:off x="3863340" y="891540"/>
          <a:ext cx="5074920" cy="5074919"/>
        </a:xfrm>
        <a:prstGeom prst="ellipse">
          <a:avLst/>
        </a:prstGeom>
        <a:gradFill rotWithShape="0">
          <a:gsLst>
            <a:gs pos="0">
              <a:schemeClr val="dk2">
                <a:alpha val="50000"/>
                <a:hueOff val="0"/>
                <a:satOff val="0"/>
                <a:lumOff val="0"/>
                <a:alphaOff val="0"/>
                <a:shade val="51000"/>
                <a:satMod val="130000"/>
              </a:schemeClr>
            </a:gs>
            <a:gs pos="80000">
              <a:schemeClr val="dk2">
                <a:alpha val="50000"/>
                <a:hueOff val="0"/>
                <a:satOff val="0"/>
                <a:lumOff val="0"/>
                <a:alphaOff val="0"/>
                <a:shade val="93000"/>
                <a:satMod val="130000"/>
              </a:schemeClr>
            </a:gs>
            <a:gs pos="100000">
              <a:schemeClr val="dk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bg1"/>
              </a:solidFill>
            </a:rPr>
            <a:t>CA</a:t>
          </a:r>
          <a:r>
            <a:rPr lang="en-US" sz="4800" b="0" kern="1200" dirty="0" smtClean="0">
              <a:solidFill>
                <a:srgbClr val="FF0000"/>
              </a:solidFill>
            </a:rPr>
            <a:t>S</a:t>
          </a:r>
          <a:r>
            <a:rPr lang="en-US" sz="4800" kern="1200" dirty="0" smtClean="0">
              <a:solidFill>
                <a:schemeClr val="bg1"/>
              </a:solidFill>
            </a:rPr>
            <a:t>E MANAGER</a:t>
          </a:r>
          <a:endParaRPr lang="en-US" sz="4800" kern="1200" dirty="0">
            <a:solidFill>
              <a:schemeClr val="bg1"/>
            </a:solidFill>
          </a:endParaRPr>
        </a:p>
      </dsp:txBody>
      <dsp:txXfrm>
        <a:off x="5303520" y="1489982"/>
        <a:ext cx="2926080" cy="3878035"/>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DBF86A-1466-444B-9555-787BEEF98095}">
      <dsp:nvSpPr>
        <dsp:cNvPr id="0" name=""/>
        <dsp:cNvSpPr/>
      </dsp:nvSpPr>
      <dsp:spPr>
        <a:xfrm rot="16200000">
          <a:off x="533400" y="-533400"/>
          <a:ext cx="2819400" cy="3886200"/>
        </a:xfrm>
        <a:prstGeom prst="round1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0" kern="1200" dirty="0" smtClean="0">
              <a:latin typeface="+mn-lt"/>
            </a:rPr>
            <a:t>PACT Teamlet RN</a:t>
          </a:r>
          <a:endParaRPr lang="en-US" sz="3200" b="0" kern="1200" dirty="0">
            <a:latin typeface="+mn-lt"/>
          </a:endParaRPr>
        </a:p>
      </dsp:txBody>
      <dsp:txXfrm rot="16200000">
        <a:off x="885825" y="-885825"/>
        <a:ext cx="2114550" cy="3886200"/>
      </dsp:txXfrm>
    </dsp:sp>
    <dsp:sp modelId="{0B4A170E-815D-411D-8BD4-F9F4EB2F07C0}">
      <dsp:nvSpPr>
        <dsp:cNvPr id="0" name=""/>
        <dsp:cNvSpPr/>
      </dsp:nvSpPr>
      <dsp:spPr>
        <a:xfrm>
          <a:off x="3886200" y="0"/>
          <a:ext cx="3886200" cy="2819400"/>
        </a:xfrm>
        <a:prstGeom prst="round1Rect">
          <a:avLst/>
        </a:prstGeom>
        <a:gradFill rotWithShape="0">
          <a:gsLst>
            <a:gs pos="0">
              <a:schemeClr val="accent1">
                <a:shade val="50000"/>
                <a:hueOff val="180719"/>
                <a:satOff val="-3780"/>
                <a:lumOff val="21031"/>
                <a:alphaOff val="0"/>
                <a:shade val="51000"/>
                <a:satMod val="130000"/>
              </a:schemeClr>
            </a:gs>
            <a:gs pos="80000">
              <a:schemeClr val="accent1">
                <a:shade val="50000"/>
                <a:hueOff val="180719"/>
                <a:satOff val="-3780"/>
                <a:lumOff val="21031"/>
                <a:alphaOff val="0"/>
                <a:shade val="93000"/>
                <a:satMod val="130000"/>
              </a:schemeClr>
            </a:gs>
            <a:gs pos="100000">
              <a:schemeClr val="accent1">
                <a:shade val="50000"/>
                <a:hueOff val="180719"/>
                <a:satOff val="-3780"/>
                <a:lumOff val="210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0" kern="1200" dirty="0" smtClean="0">
              <a:latin typeface="+mn-lt"/>
            </a:rPr>
            <a:t>Generalist nursing care for all patients on team panel</a:t>
          </a:r>
          <a:endParaRPr lang="en-US" sz="3200" b="0" kern="1200" dirty="0">
            <a:latin typeface="+mn-lt"/>
          </a:endParaRPr>
        </a:p>
      </dsp:txBody>
      <dsp:txXfrm>
        <a:off x="3886200" y="0"/>
        <a:ext cx="3886200" cy="2114550"/>
      </dsp:txXfrm>
    </dsp:sp>
    <dsp:sp modelId="{55AAB178-5709-42FD-8C31-ECB8C59F1FDF}">
      <dsp:nvSpPr>
        <dsp:cNvPr id="0" name=""/>
        <dsp:cNvSpPr/>
      </dsp:nvSpPr>
      <dsp:spPr>
        <a:xfrm rot="10800000">
          <a:off x="0" y="2819400"/>
          <a:ext cx="3886200" cy="2819400"/>
        </a:xfrm>
        <a:prstGeom prst="round1Rect">
          <a:avLst/>
        </a:prstGeom>
        <a:gradFill rotWithShape="0">
          <a:gsLst>
            <a:gs pos="0">
              <a:schemeClr val="accent1">
                <a:shade val="50000"/>
                <a:hueOff val="361437"/>
                <a:satOff val="-7560"/>
                <a:lumOff val="42063"/>
                <a:alphaOff val="0"/>
                <a:shade val="51000"/>
                <a:satMod val="130000"/>
              </a:schemeClr>
            </a:gs>
            <a:gs pos="80000">
              <a:schemeClr val="accent1">
                <a:shade val="50000"/>
                <a:hueOff val="361437"/>
                <a:satOff val="-7560"/>
                <a:lumOff val="42063"/>
                <a:alphaOff val="0"/>
                <a:shade val="93000"/>
                <a:satMod val="130000"/>
              </a:schemeClr>
            </a:gs>
            <a:gs pos="100000">
              <a:schemeClr val="accent1">
                <a:shade val="50000"/>
                <a:hueOff val="361437"/>
                <a:satOff val="-7560"/>
                <a:lumOff val="420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0" kern="1200" dirty="0" smtClean="0">
              <a:latin typeface="+mn-lt"/>
            </a:rPr>
            <a:t>Continuous care </a:t>
          </a:r>
        </a:p>
        <a:p>
          <a:pPr lvl="0" algn="ctr" defTabSz="1422400">
            <a:lnSpc>
              <a:spcPct val="90000"/>
            </a:lnSpc>
            <a:spcBef>
              <a:spcPct val="0"/>
            </a:spcBef>
            <a:spcAft>
              <a:spcPct val="35000"/>
            </a:spcAft>
          </a:pPr>
          <a:r>
            <a:rPr lang="en-US" sz="3200" b="0" kern="1200" dirty="0" smtClean="0">
              <a:latin typeface="+mn-lt"/>
            </a:rPr>
            <a:t>Intensity varies</a:t>
          </a:r>
          <a:endParaRPr lang="en-US" sz="3200" b="0" kern="1200" dirty="0">
            <a:latin typeface="+mn-lt"/>
          </a:endParaRPr>
        </a:p>
      </dsp:txBody>
      <dsp:txXfrm rot="10800000">
        <a:off x="0" y="3524249"/>
        <a:ext cx="3886200" cy="2114550"/>
      </dsp:txXfrm>
    </dsp:sp>
    <dsp:sp modelId="{E835C15C-3FD0-4C5B-B64F-4C162F63F32F}">
      <dsp:nvSpPr>
        <dsp:cNvPr id="0" name=""/>
        <dsp:cNvSpPr/>
      </dsp:nvSpPr>
      <dsp:spPr>
        <a:xfrm rot="5400000">
          <a:off x="4419600" y="2285999"/>
          <a:ext cx="2819400" cy="3886200"/>
        </a:xfrm>
        <a:prstGeom prst="round1Rect">
          <a:avLst/>
        </a:prstGeom>
        <a:gradFill rotWithShape="0">
          <a:gsLst>
            <a:gs pos="0">
              <a:schemeClr val="accent1">
                <a:shade val="50000"/>
                <a:hueOff val="180719"/>
                <a:satOff val="-3780"/>
                <a:lumOff val="21031"/>
                <a:alphaOff val="0"/>
                <a:shade val="51000"/>
                <a:satMod val="130000"/>
              </a:schemeClr>
            </a:gs>
            <a:gs pos="80000">
              <a:schemeClr val="accent1">
                <a:shade val="50000"/>
                <a:hueOff val="180719"/>
                <a:satOff val="-3780"/>
                <a:lumOff val="21031"/>
                <a:alphaOff val="0"/>
                <a:shade val="93000"/>
                <a:satMod val="130000"/>
              </a:schemeClr>
            </a:gs>
            <a:gs pos="100000">
              <a:schemeClr val="accent1">
                <a:shade val="50000"/>
                <a:hueOff val="180719"/>
                <a:satOff val="-3780"/>
                <a:lumOff val="210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0" kern="1200" dirty="0" smtClean="0">
              <a:latin typeface="+mn-lt"/>
            </a:rPr>
            <a:t>May delegate to another team member</a:t>
          </a:r>
        </a:p>
      </dsp:txBody>
      <dsp:txXfrm rot="5400000">
        <a:off x="4772025" y="2638424"/>
        <a:ext cx="2114550" cy="3886200"/>
      </dsp:txXfrm>
    </dsp:sp>
    <dsp:sp modelId="{4F681567-969F-453A-ABE7-828444C8809A}">
      <dsp:nvSpPr>
        <dsp:cNvPr id="0" name=""/>
        <dsp:cNvSpPr/>
      </dsp:nvSpPr>
      <dsp:spPr>
        <a:xfrm>
          <a:off x="2720340" y="2114550"/>
          <a:ext cx="2331720" cy="1409700"/>
        </a:xfrm>
        <a:prstGeom prst="roundRect">
          <a:avLst/>
        </a:prstGeom>
        <a:solidFill>
          <a:schemeClr val="accent1">
            <a:tint val="55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0" kern="1200" dirty="0" smtClean="0">
              <a:latin typeface="+mn-lt"/>
            </a:rPr>
            <a:t>CA</a:t>
          </a:r>
          <a:r>
            <a:rPr lang="en-US" sz="3200" b="1" kern="1200" dirty="0" smtClean="0">
              <a:solidFill>
                <a:srgbClr val="FF0000"/>
              </a:solidFill>
              <a:latin typeface="+mn-lt"/>
            </a:rPr>
            <a:t>R</a:t>
          </a:r>
          <a:r>
            <a:rPr lang="en-US" sz="3200" b="0" kern="1200" dirty="0" smtClean="0">
              <a:latin typeface="+mn-lt"/>
            </a:rPr>
            <a:t>E MANAGER</a:t>
          </a:r>
          <a:endParaRPr lang="en-US" sz="3200" b="0" kern="1200" dirty="0">
            <a:latin typeface="+mn-lt"/>
          </a:endParaRPr>
        </a:p>
      </dsp:txBody>
      <dsp:txXfrm>
        <a:off x="2720340" y="2114550"/>
        <a:ext cx="2331720" cy="140970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DBF86A-1466-444B-9555-787BEEF98095}">
      <dsp:nvSpPr>
        <dsp:cNvPr id="0" name=""/>
        <dsp:cNvSpPr/>
      </dsp:nvSpPr>
      <dsp:spPr>
        <a:xfrm rot="16200000">
          <a:off x="533400" y="-533400"/>
          <a:ext cx="2819400" cy="3886200"/>
        </a:xfrm>
        <a:prstGeom prst="round1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0" kern="1200" dirty="0" smtClean="0"/>
            <a:t>RN or MSW  Specialist</a:t>
          </a:r>
          <a:endParaRPr lang="en-US" sz="3200" b="0" kern="1200" dirty="0"/>
        </a:p>
      </dsp:txBody>
      <dsp:txXfrm rot="16200000">
        <a:off x="885825" y="-885825"/>
        <a:ext cx="2114550" cy="3886200"/>
      </dsp:txXfrm>
    </dsp:sp>
    <dsp:sp modelId="{0B4A170E-815D-411D-8BD4-F9F4EB2F07C0}">
      <dsp:nvSpPr>
        <dsp:cNvPr id="0" name=""/>
        <dsp:cNvSpPr/>
      </dsp:nvSpPr>
      <dsp:spPr>
        <a:xfrm>
          <a:off x="3886200" y="0"/>
          <a:ext cx="3886200" cy="2819400"/>
        </a:xfrm>
        <a:prstGeom prst="round1Rect">
          <a:avLst/>
        </a:prstGeom>
        <a:gradFill rotWithShape="0">
          <a:gsLst>
            <a:gs pos="0">
              <a:schemeClr val="accent1">
                <a:shade val="50000"/>
                <a:hueOff val="180719"/>
                <a:satOff val="-3780"/>
                <a:lumOff val="21031"/>
                <a:alphaOff val="0"/>
                <a:shade val="51000"/>
                <a:satMod val="130000"/>
              </a:schemeClr>
            </a:gs>
            <a:gs pos="80000">
              <a:schemeClr val="accent1">
                <a:shade val="50000"/>
                <a:hueOff val="180719"/>
                <a:satOff val="-3780"/>
                <a:lumOff val="21031"/>
                <a:alphaOff val="0"/>
                <a:shade val="93000"/>
                <a:satMod val="130000"/>
              </a:schemeClr>
            </a:gs>
            <a:gs pos="100000">
              <a:schemeClr val="accent1">
                <a:shade val="50000"/>
                <a:hueOff val="180719"/>
                <a:satOff val="-3780"/>
                <a:lumOff val="210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0" kern="1200" dirty="0" smtClean="0"/>
            <a:t>Follows a subset of more complex patients</a:t>
          </a:r>
          <a:endParaRPr lang="en-US" sz="3200" b="0" kern="1200" dirty="0"/>
        </a:p>
      </dsp:txBody>
      <dsp:txXfrm>
        <a:off x="3886200" y="0"/>
        <a:ext cx="3886200" cy="2114550"/>
      </dsp:txXfrm>
    </dsp:sp>
    <dsp:sp modelId="{55AAB178-5709-42FD-8C31-ECB8C59F1FDF}">
      <dsp:nvSpPr>
        <dsp:cNvPr id="0" name=""/>
        <dsp:cNvSpPr/>
      </dsp:nvSpPr>
      <dsp:spPr>
        <a:xfrm rot="10800000">
          <a:off x="0" y="2819400"/>
          <a:ext cx="3886200" cy="2819400"/>
        </a:xfrm>
        <a:prstGeom prst="round1Rect">
          <a:avLst/>
        </a:prstGeom>
        <a:gradFill rotWithShape="0">
          <a:gsLst>
            <a:gs pos="0">
              <a:schemeClr val="accent1">
                <a:shade val="50000"/>
                <a:hueOff val="361437"/>
                <a:satOff val="-7560"/>
                <a:lumOff val="42063"/>
                <a:alphaOff val="0"/>
                <a:shade val="51000"/>
                <a:satMod val="130000"/>
              </a:schemeClr>
            </a:gs>
            <a:gs pos="80000">
              <a:schemeClr val="accent1">
                <a:shade val="50000"/>
                <a:hueOff val="361437"/>
                <a:satOff val="-7560"/>
                <a:lumOff val="42063"/>
                <a:alphaOff val="0"/>
                <a:shade val="93000"/>
                <a:satMod val="130000"/>
              </a:schemeClr>
            </a:gs>
            <a:gs pos="100000">
              <a:schemeClr val="accent1">
                <a:shade val="50000"/>
                <a:hueOff val="361437"/>
                <a:satOff val="-7560"/>
                <a:lumOff val="420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0" kern="1200" dirty="0" smtClean="0"/>
            <a:t>Duration  and Intensity of care  varies</a:t>
          </a:r>
          <a:endParaRPr lang="en-US" sz="3200" b="0" kern="1200" dirty="0"/>
        </a:p>
      </dsp:txBody>
      <dsp:txXfrm rot="10800000">
        <a:off x="0" y="3524249"/>
        <a:ext cx="3886200" cy="2114550"/>
      </dsp:txXfrm>
    </dsp:sp>
    <dsp:sp modelId="{E835C15C-3FD0-4C5B-B64F-4C162F63F32F}">
      <dsp:nvSpPr>
        <dsp:cNvPr id="0" name=""/>
        <dsp:cNvSpPr/>
      </dsp:nvSpPr>
      <dsp:spPr>
        <a:xfrm rot="5400000">
          <a:off x="4419600" y="2285999"/>
          <a:ext cx="2819400" cy="3886200"/>
        </a:xfrm>
        <a:prstGeom prst="round1Rect">
          <a:avLst/>
        </a:prstGeom>
        <a:gradFill rotWithShape="0">
          <a:gsLst>
            <a:gs pos="0">
              <a:schemeClr val="accent1">
                <a:shade val="50000"/>
                <a:hueOff val="180719"/>
                <a:satOff val="-3780"/>
                <a:lumOff val="21031"/>
                <a:alphaOff val="0"/>
                <a:shade val="51000"/>
                <a:satMod val="130000"/>
              </a:schemeClr>
            </a:gs>
            <a:gs pos="80000">
              <a:schemeClr val="accent1">
                <a:shade val="50000"/>
                <a:hueOff val="180719"/>
                <a:satOff val="-3780"/>
                <a:lumOff val="21031"/>
                <a:alphaOff val="0"/>
                <a:shade val="93000"/>
                <a:satMod val="130000"/>
              </a:schemeClr>
            </a:gs>
            <a:gs pos="100000">
              <a:schemeClr val="accent1">
                <a:shade val="50000"/>
                <a:hueOff val="180719"/>
                <a:satOff val="-3780"/>
                <a:lumOff val="210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0" kern="1200" dirty="0" smtClean="0"/>
            <a:t>Does not delegate Communicates with RN Care Manager on regular basis</a:t>
          </a:r>
        </a:p>
      </dsp:txBody>
      <dsp:txXfrm rot="5400000">
        <a:off x="4772025" y="2638424"/>
        <a:ext cx="2114550" cy="3886200"/>
      </dsp:txXfrm>
    </dsp:sp>
    <dsp:sp modelId="{4F681567-969F-453A-ABE7-828444C8809A}">
      <dsp:nvSpPr>
        <dsp:cNvPr id="0" name=""/>
        <dsp:cNvSpPr/>
      </dsp:nvSpPr>
      <dsp:spPr>
        <a:xfrm>
          <a:off x="2720340" y="2114550"/>
          <a:ext cx="2331720" cy="1409700"/>
        </a:xfrm>
        <a:prstGeom prst="roundRect">
          <a:avLst/>
        </a:prstGeom>
        <a:solidFill>
          <a:schemeClr val="accent1">
            <a:tint val="55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0" kern="1200" dirty="0" smtClean="0"/>
            <a:t>CA</a:t>
          </a:r>
          <a:r>
            <a:rPr lang="en-US" sz="3200" b="1" kern="1200" dirty="0" smtClean="0">
              <a:solidFill>
                <a:srgbClr val="FF0000"/>
              </a:solidFill>
            </a:rPr>
            <a:t>S</a:t>
          </a:r>
          <a:r>
            <a:rPr lang="en-US" sz="3200" b="0" kern="1200" dirty="0" smtClean="0"/>
            <a:t>E MANAGER</a:t>
          </a:r>
          <a:endParaRPr lang="en-US" sz="3200" b="0" kern="1200" dirty="0">
            <a:latin typeface="+mn-lt"/>
          </a:endParaRPr>
        </a:p>
      </dsp:txBody>
      <dsp:txXfrm>
        <a:off x="2720340" y="2114550"/>
        <a:ext cx="2331720" cy="1409700"/>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4164CB1-94A9-48EA-92C1-C8953A028E0D}">
      <dsp:nvSpPr>
        <dsp:cNvPr id="0" name=""/>
        <dsp:cNvSpPr/>
      </dsp:nvSpPr>
      <dsp:spPr>
        <a:xfrm>
          <a:off x="3" y="914419"/>
          <a:ext cx="3928517" cy="225783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Arial" pitchFamily="34" charset="0"/>
            </a:rPr>
            <a:t>Inpatient</a:t>
          </a:r>
          <a:endParaRPr lang="en-US" sz="3600" kern="1200" dirty="0"/>
        </a:p>
      </dsp:txBody>
      <dsp:txXfrm>
        <a:off x="3" y="914419"/>
        <a:ext cx="3928517" cy="2257835"/>
      </dsp:txXfrm>
    </dsp:sp>
    <dsp:sp modelId="{98A0F2B2-A273-4B4A-9720-2EAC33C74BDD}">
      <dsp:nvSpPr>
        <dsp:cNvPr id="0" name=""/>
        <dsp:cNvSpPr/>
      </dsp:nvSpPr>
      <dsp:spPr>
        <a:xfrm>
          <a:off x="4572029" y="838188"/>
          <a:ext cx="3795843" cy="243342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Arial" pitchFamily="34" charset="0"/>
            </a:rPr>
            <a:t>Outpatient</a:t>
          </a:r>
          <a:endParaRPr lang="en-US" sz="3600" kern="1200" dirty="0"/>
        </a:p>
      </dsp:txBody>
      <dsp:txXfrm>
        <a:off x="4572029" y="838188"/>
        <a:ext cx="3795843" cy="2433428"/>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E536236-C2D0-4727-9514-8603CFF52B02}">
      <dsp:nvSpPr>
        <dsp:cNvPr id="0" name=""/>
        <dsp:cNvSpPr/>
      </dsp:nvSpPr>
      <dsp:spPr>
        <a:xfrm>
          <a:off x="264627" y="191749"/>
          <a:ext cx="3114080" cy="467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99060" bIns="0" numCol="1" spcCol="1270" anchor="b" anchorCtr="0">
          <a:noAutofit/>
        </a:bodyPr>
        <a:lstStyle/>
        <a:p>
          <a:pPr lvl="0" algn="l" defTabSz="1155700">
            <a:lnSpc>
              <a:spcPct val="90000"/>
            </a:lnSpc>
            <a:spcBef>
              <a:spcPct val="0"/>
            </a:spcBef>
            <a:spcAft>
              <a:spcPct val="35000"/>
            </a:spcAft>
          </a:pPr>
          <a:endParaRPr lang="en-US" sz="2600" kern="1200" dirty="0"/>
        </a:p>
      </dsp:txBody>
      <dsp:txXfrm>
        <a:off x="264627" y="191749"/>
        <a:ext cx="3114080" cy="467112"/>
      </dsp:txXfrm>
    </dsp:sp>
    <dsp:sp modelId="{F80129CC-AC2E-4DAB-9558-E60F9CB43A07}">
      <dsp:nvSpPr>
        <dsp:cNvPr id="0" name=""/>
        <dsp:cNvSpPr/>
      </dsp:nvSpPr>
      <dsp:spPr>
        <a:xfrm>
          <a:off x="264627" y="808969"/>
          <a:ext cx="3114080" cy="3114080"/>
        </a:xfrm>
        <a:prstGeom prst="rect">
          <a:avLst/>
        </a:prstGeom>
        <a:blipFill>
          <a:blip xmlns:r="http://schemas.openxmlformats.org/officeDocument/2006/relationships" r:embed="rId1">
            <a:extLst>
              <a:ext uri="{28A0092B-C50C-407E-A947-70E740481C1C}">
                <a14:useLocalDpi xmlns="" xmlns:a14="http://schemas.microsoft.com/office/drawing/2010/main" val="0"/>
              </a:ext>
            </a:extLst>
          </a:blip>
          <a:srcRect/>
          <a:stretch>
            <a:fillRect l="-19000" r="-19000"/>
          </a:stretch>
        </a:blipFill>
        <a:ln w="25400" cap="flat" cmpd="sng" algn="ctr">
          <a:solidFill>
            <a:schemeClr val="tx1"/>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62ECF46C-BBA0-484D-A66F-5149C52B5EA5}">
      <dsp:nvSpPr>
        <dsp:cNvPr id="0" name=""/>
        <dsp:cNvSpPr/>
      </dsp:nvSpPr>
      <dsp:spPr>
        <a:xfrm>
          <a:off x="3707892" y="191749"/>
          <a:ext cx="3114080" cy="467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99060" bIns="0" numCol="1" spcCol="1270" anchor="b" anchorCtr="0">
          <a:noAutofit/>
        </a:bodyPr>
        <a:lstStyle/>
        <a:p>
          <a:pPr lvl="0" algn="l" defTabSz="1155700">
            <a:lnSpc>
              <a:spcPct val="90000"/>
            </a:lnSpc>
            <a:spcBef>
              <a:spcPct val="0"/>
            </a:spcBef>
            <a:spcAft>
              <a:spcPct val="35000"/>
            </a:spcAft>
          </a:pPr>
          <a:endParaRPr lang="en-US" sz="2600" kern="1200" dirty="0"/>
        </a:p>
      </dsp:txBody>
      <dsp:txXfrm>
        <a:off x="3707892" y="191749"/>
        <a:ext cx="3114080" cy="467112"/>
      </dsp:txXfrm>
    </dsp:sp>
    <dsp:sp modelId="{CECF3677-B8A3-439A-A0E5-DFAA165E6FB2}">
      <dsp:nvSpPr>
        <dsp:cNvPr id="0" name=""/>
        <dsp:cNvSpPr/>
      </dsp:nvSpPr>
      <dsp:spPr>
        <a:xfrm>
          <a:off x="3707892" y="808969"/>
          <a:ext cx="3114080" cy="3114080"/>
        </a:xfrm>
        <a:prstGeom prst="rect">
          <a:avLst/>
        </a:prstGeom>
        <a:blipFill>
          <a:blip xmlns:r="http://schemas.openxmlformats.org/officeDocument/2006/relationships" r:embed="rId2" cstate="print">
            <a:extLst>
              <a:ext uri="{28A0092B-C50C-407E-A947-70E740481C1C}">
                <a14:useLocalDpi xmlns="" xmlns:a14="http://schemas.microsoft.com/office/drawing/2010/main" val="0"/>
              </a:ext>
            </a:extLst>
          </a:blip>
          <a:srcRect/>
          <a:stretch>
            <a:fillRect t="-5000" b="-5000"/>
          </a:stretch>
        </a:blipFill>
        <a:ln w="25400" cap="flat" cmpd="sng" algn="ctr">
          <a:solidFill>
            <a:schemeClr val="tx1"/>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C43563-A66D-4A3F-97F7-5CB4E192DE02}">
      <dsp:nvSpPr>
        <dsp:cNvPr id="0" name=""/>
        <dsp:cNvSpPr/>
      </dsp:nvSpPr>
      <dsp:spPr>
        <a:xfrm>
          <a:off x="115" y="77049"/>
          <a:ext cx="3443757" cy="2951708"/>
        </a:xfrm>
        <a:prstGeom prst="rect">
          <a:avLst/>
        </a:prstGeom>
        <a:blipFill>
          <a:blip xmlns:r="http://schemas.openxmlformats.org/officeDocument/2006/relationships" r:embed="rId1">
            <a:extLst>
              <a:ext uri="{28A0092B-C50C-407E-A947-70E740481C1C}">
                <a14:useLocalDpi xmlns="" xmlns:a14="http://schemas.microsoft.com/office/drawing/2010/main" val="0"/>
              </a:ext>
            </a:extLst>
          </a:blip>
          <a:srcRect/>
          <a:stretch>
            <a:fillRect l="-14000" r="-14000"/>
          </a:stretch>
        </a:blipFill>
        <a:ln>
          <a:solidFill>
            <a:schemeClr val="tx1"/>
          </a:solid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CCCCDD7B-9009-43EE-B466-B1F76069E672}">
      <dsp:nvSpPr>
        <dsp:cNvPr id="0" name=""/>
        <dsp:cNvSpPr/>
      </dsp:nvSpPr>
      <dsp:spPr>
        <a:xfrm>
          <a:off x="115" y="3104941"/>
          <a:ext cx="3443757" cy="708409"/>
        </a:xfrm>
        <a:prstGeom prst="rect">
          <a:avLst/>
        </a:prstGeom>
        <a:solidFill>
          <a:schemeClr val="accent1">
            <a:tint val="50000"/>
            <a:hueOff val="0"/>
            <a:satOff val="0"/>
            <a:lumOff val="0"/>
            <a:alpha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3980" tIns="93980" rIns="93980" bIns="93980" numCol="1" spcCol="1270" anchor="ctr" anchorCtr="0">
          <a:noAutofit/>
        </a:bodyPr>
        <a:lstStyle/>
        <a:p>
          <a:pPr lvl="0" algn="ctr" defTabSz="1644650">
            <a:lnSpc>
              <a:spcPct val="90000"/>
            </a:lnSpc>
            <a:spcBef>
              <a:spcPct val="0"/>
            </a:spcBef>
            <a:spcAft>
              <a:spcPct val="35000"/>
            </a:spcAft>
          </a:pPr>
          <a:endParaRPr lang="en-US" sz="3700" kern="1200" dirty="0"/>
        </a:p>
      </dsp:txBody>
      <dsp:txXfrm>
        <a:off x="115" y="3104941"/>
        <a:ext cx="3443757" cy="708409"/>
      </dsp:txXfrm>
    </dsp:sp>
    <dsp:sp modelId="{AC250FFF-77FB-4305-9A1B-912E6CF14C91}">
      <dsp:nvSpPr>
        <dsp:cNvPr id="0" name=""/>
        <dsp:cNvSpPr/>
      </dsp:nvSpPr>
      <dsp:spPr>
        <a:xfrm>
          <a:off x="3795126" y="2072138"/>
          <a:ext cx="3443757" cy="2951708"/>
        </a:xfrm>
        <a:prstGeom prst="rect">
          <a:avLst/>
        </a:prstGeom>
        <a:blipFill>
          <a:blip xmlns:r="http://schemas.openxmlformats.org/officeDocument/2006/relationships" r:embed="rId2">
            <a:extLst>
              <a:ext uri="{28A0092B-C50C-407E-A947-70E740481C1C}">
                <a14:useLocalDpi xmlns="" xmlns:a14="http://schemas.microsoft.com/office/drawing/2010/main" val="0"/>
              </a:ext>
            </a:extLst>
          </a:blip>
          <a:srcRect/>
          <a:stretch>
            <a:fillRect l="-16000" r="-16000"/>
          </a:stretch>
        </a:blipFill>
        <a:ln>
          <a:solidFill>
            <a:schemeClr val="tx1"/>
          </a:solid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6D231D2E-BDE6-4C3F-AA5C-5C0F2ADDD485}">
      <dsp:nvSpPr>
        <dsp:cNvPr id="0" name=""/>
        <dsp:cNvSpPr/>
      </dsp:nvSpPr>
      <dsp:spPr>
        <a:xfrm>
          <a:off x="3795126" y="3104941"/>
          <a:ext cx="3443757" cy="708409"/>
        </a:xfrm>
        <a:prstGeom prst="rect">
          <a:avLst/>
        </a:prstGeom>
        <a:solidFill>
          <a:schemeClr val="accent1">
            <a:tint val="50000"/>
            <a:hueOff val="0"/>
            <a:satOff val="0"/>
            <a:lumOff val="0"/>
            <a:alpha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3980" tIns="93980" rIns="93980" bIns="93980" numCol="1" spcCol="1270" anchor="ctr" anchorCtr="0">
          <a:noAutofit/>
        </a:bodyPr>
        <a:lstStyle/>
        <a:p>
          <a:pPr lvl="0" algn="ctr" defTabSz="1644650">
            <a:lnSpc>
              <a:spcPct val="90000"/>
            </a:lnSpc>
            <a:spcBef>
              <a:spcPct val="0"/>
            </a:spcBef>
            <a:spcAft>
              <a:spcPct val="35000"/>
            </a:spcAft>
          </a:pPr>
          <a:endParaRPr lang="en-US" sz="3700" kern="1200" dirty="0"/>
        </a:p>
      </dsp:txBody>
      <dsp:txXfrm>
        <a:off x="3795126" y="3104941"/>
        <a:ext cx="3443757" cy="708409"/>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C0543C9-F7AC-4EF1-AAA4-A65E4F180912}">
      <dsp:nvSpPr>
        <dsp:cNvPr id="0" name=""/>
        <dsp:cNvSpPr/>
      </dsp:nvSpPr>
      <dsp:spPr>
        <a:xfrm>
          <a:off x="2797" y="56972"/>
          <a:ext cx="4133824" cy="2848205"/>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F0666-7378-487D-A123-3B13B924B677}">
      <dsp:nvSpPr>
        <dsp:cNvPr id="0" name=""/>
        <dsp:cNvSpPr/>
      </dsp:nvSpPr>
      <dsp:spPr>
        <a:xfrm>
          <a:off x="2797" y="2905178"/>
          <a:ext cx="4133824" cy="153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r>
            <a:rPr lang="en-US" sz="6500" kern="1200" dirty="0" smtClean="0"/>
            <a:t>Non-VA</a:t>
          </a:r>
          <a:endParaRPr lang="en-US" sz="6500" kern="1200" dirty="0"/>
        </a:p>
      </dsp:txBody>
      <dsp:txXfrm>
        <a:off x="2797" y="2905178"/>
        <a:ext cx="4133824" cy="1533648"/>
      </dsp:txXfrm>
    </dsp:sp>
    <dsp:sp modelId="{A45640D4-A337-403D-AACD-94F0FB4BEF3C}">
      <dsp:nvSpPr>
        <dsp:cNvPr id="0" name=""/>
        <dsp:cNvSpPr/>
      </dsp:nvSpPr>
      <dsp:spPr>
        <a:xfrm>
          <a:off x="4550178" y="56972"/>
          <a:ext cx="4133824" cy="2848205"/>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1C8DCF-75FC-45B4-87B7-1830CDFA9609}">
      <dsp:nvSpPr>
        <dsp:cNvPr id="0" name=""/>
        <dsp:cNvSpPr/>
      </dsp:nvSpPr>
      <dsp:spPr>
        <a:xfrm>
          <a:off x="4550178" y="2905178"/>
          <a:ext cx="4133824" cy="153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r>
            <a:rPr lang="en-US" sz="6500" kern="1200" dirty="0" smtClean="0"/>
            <a:t>VA</a:t>
          </a:r>
          <a:endParaRPr lang="en-US" sz="6500" kern="1200" dirty="0"/>
        </a:p>
      </dsp:txBody>
      <dsp:txXfrm>
        <a:off x="4550178" y="2905178"/>
        <a:ext cx="4133824" cy="1533648"/>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660A25-E3E7-41B3-B38C-6F794D06A81C}">
      <dsp:nvSpPr>
        <dsp:cNvPr id="0" name=""/>
        <dsp:cNvSpPr/>
      </dsp:nvSpPr>
      <dsp:spPr>
        <a:xfrm>
          <a:off x="457531" y="469079"/>
          <a:ext cx="2597143" cy="1654785"/>
        </a:xfrm>
        <a:prstGeom prst="rect">
          <a:avLst/>
        </a:prstGeom>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t="-12000" b="-12000"/>
          </a:stretch>
        </a:blipFill>
        <a:ln>
          <a:solidFill>
            <a:schemeClr val="tx1"/>
          </a:solid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4CB4EC9F-C25E-4A07-AC3B-57605FA77851}">
      <dsp:nvSpPr>
        <dsp:cNvPr id="0" name=""/>
        <dsp:cNvSpPr/>
      </dsp:nvSpPr>
      <dsp:spPr>
        <a:xfrm>
          <a:off x="457531" y="1741684"/>
          <a:ext cx="2597143" cy="534254"/>
        </a:xfrm>
        <a:prstGeom prst="rect">
          <a:avLst/>
        </a:prstGeom>
        <a:solidFill>
          <a:schemeClr val="accent1">
            <a:tint val="50000"/>
            <a:hueOff val="0"/>
            <a:satOff val="0"/>
            <a:lumOff val="0"/>
            <a:alpha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endParaRPr lang="en-US" sz="2800" kern="1200" dirty="0"/>
        </a:p>
      </dsp:txBody>
      <dsp:txXfrm>
        <a:off x="457531" y="1741684"/>
        <a:ext cx="2597143" cy="534254"/>
      </dsp:txXfrm>
    </dsp:sp>
    <dsp:sp modelId="{48A015BC-8C59-47BF-A647-A9CDC39F4055}">
      <dsp:nvSpPr>
        <dsp:cNvPr id="0" name=""/>
        <dsp:cNvSpPr/>
      </dsp:nvSpPr>
      <dsp:spPr>
        <a:xfrm>
          <a:off x="3319576" y="3949"/>
          <a:ext cx="4681091" cy="2737118"/>
        </a:xfrm>
        <a:prstGeom prst="rect">
          <a:avLst/>
        </a:prstGeom>
        <a:blipFill>
          <a:blip xmlns:r="http://schemas.openxmlformats.org/officeDocument/2006/relationships" r:embed="rId2">
            <a:extLst>
              <a:ext uri="{28A0092B-C50C-407E-A947-70E740481C1C}">
                <a14:useLocalDpi xmlns="" xmlns:a14="http://schemas.microsoft.com/office/drawing/2010/main" val="0"/>
              </a:ext>
            </a:extLst>
          </a:blip>
          <a:srcRect/>
          <a:stretch>
            <a:fillRect t="-3000" b="-3000"/>
          </a:stretch>
        </a:blipFill>
        <a:ln>
          <a:solidFill>
            <a:schemeClr val="tx1"/>
          </a:solid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9B560382-3D04-4DAA-B816-97194B5F4EC9}">
      <dsp:nvSpPr>
        <dsp:cNvPr id="0" name=""/>
        <dsp:cNvSpPr/>
      </dsp:nvSpPr>
      <dsp:spPr>
        <a:xfrm>
          <a:off x="4361550" y="1817720"/>
          <a:ext cx="2597143" cy="534254"/>
        </a:xfrm>
        <a:prstGeom prst="rect">
          <a:avLst/>
        </a:prstGeom>
        <a:solidFill>
          <a:schemeClr val="accent1">
            <a:tint val="50000"/>
            <a:hueOff val="0"/>
            <a:satOff val="0"/>
            <a:lumOff val="0"/>
            <a:alpha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endParaRPr lang="en-US" sz="2800" kern="1200" dirty="0"/>
        </a:p>
      </dsp:txBody>
      <dsp:txXfrm>
        <a:off x="4361550" y="1817720"/>
        <a:ext cx="2597143" cy="534254"/>
      </dsp:txXfrm>
    </dsp:sp>
    <dsp:sp modelId="{802854FE-9A55-434C-B6A8-E432D7900926}">
      <dsp:nvSpPr>
        <dsp:cNvPr id="0" name=""/>
        <dsp:cNvSpPr/>
      </dsp:nvSpPr>
      <dsp:spPr>
        <a:xfrm>
          <a:off x="2057407" y="3000782"/>
          <a:ext cx="4343385" cy="2862667"/>
        </a:xfrm>
        <a:prstGeom prst="rect">
          <a:avLst/>
        </a:prstGeom>
        <a:blipFill>
          <a:blip xmlns:r="http://schemas.openxmlformats.org/officeDocument/2006/relationships" r:embed="rId3">
            <a:extLst>
              <a:ext uri="{28A0092B-C50C-407E-A947-70E740481C1C}">
                <a14:useLocalDpi xmlns="" xmlns:a14="http://schemas.microsoft.com/office/drawing/2010/main" val="0"/>
              </a:ext>
            </a:extLst>
          </a:blip>
          <a:srcRect/>
          <a:stretch>
            <a:fillRect t="-4000" b="-4000"/>
          </a:stretch>
        </a:blipFill>
        <a:ln>
          <a:solidFill>
            <a:schemeClr val="tx1"/>
          </a:solid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6A2BE77A-3ECA-4448-B187-F493E7196D72}">
      <dsp:nvSpPr>
        <dsp:cNvPr id="0" name=""/>
        <dsp:cNvSpPr/>
      </dsp:nvSpPr>
      <dsp:spPr>
        <a:xfrm>
          <a:off x="2930528" y="4877328"/>
          <a:ext cx="2597143" cy="534254"/>
        </a:xfrm>
        <a:prstGeom prst="rect">
          <a:avLst/>
        </a:prstGeom>
        <a:solidFill>
          <a:schemeClr val="accent1">
            <a:tint val="50000"/>
            <a:hueOff val="0"/>
            <a:satOff val="0"/>
            <a:lumOff val="0"/>
            <a:alpha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endParaRPr lang="en-US" sz="2800" kern="1200" dirty="0"/>
        </a:p>
      </dsp:txBody>
      <dsp:txXfrm>
        <a:off x="2930528" y="4877328"/>
        <a:ext cx="2597143" cy="53425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0426593-1E5B-4C7C-BD8E-30F53B54EFE2}">
      <dsp:nvSpPr>
        <dsp:cNvPr id="0" name=""/>
        <dsp:cNvSpPr/>
      </dsp:nvSpPr>
      <dsp:spPr>
        <a:xfrm>
          <a:off x="2026324" y="2178724"/>
          <a:ext cx="1890951" cy="189095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0" kern="1200" dirty="0" smtClean="0">
              <a:effectLst>
                <a:outerShdw blurRad="38100" dist="38100" dir="2700000" algn="tl">
                  <a:srgbClr val="000000">
                    <a:alpha val="43137"/>
                  </a:srgbClr>
                </a:outerShdw>
              </a:effectLst>
              <a:latin typeface="+mn-lt"/>
            </a:rPr>
            <a:t>Patient’s Care Needs</a:t>
          </a:r>
          <a:endParaRPr lang="en-US" sz="2800" b="0" kern="1200" dirty="0">
            <a:effectLst>
              <a:outerShdw blurRad="38100" dist="38100" dir="2700000" algn="tl">
                <a:srgbClr val="000000">
                  <a:alpha val="43137"/>
                </a:srgbClr>
              </a:outerShdw>
            </a:effectLst>
            <a:latin typeface="+mn-lt"/>
          </a:endParaRPr>
        </a:p>
      </dsp:txBody>
      <dsp:txXfrm>
        <a:off x="2026324" y="2178724"/>
        <a:ext cx="1890951" cy="1890951"/>
      </dsp:txXfrm>
    </dsp:sp>
    <dsp:sp modelId="{41C37BE2-BDFD-442E-B19A-EEC0394FE887}">
      <dsp:nvSpPr>
        <dsp:cNvPr id="0" name=""/>
        <dsp:cNvSpPr/>
      </dsp:nvSpPr>
      <dsp:spPr>
        <a:xfrm rot="16200000">
          <a:off x="2798241" y="1979135"/>
          <a:ext cx="347117" cy="52060"/>
        </a:xfrm>
        <a:custGeom>
          <a:avLst/>
          <a:gdLst/>
          <a:ahLst/>
          <a:cxnLst/>
          <a:rect l="0" t="0" r="0" b="0"/>
          <a:pathLst>
            <a:path>
              <a:moveTo>
                <a:pt x="0" y="26030"/>
              </a:moveTo>
              <a:lnTo>
                <a:pt x="347117" y="2603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6200000">
        <a:off x="2963122" y="1996487"/>
        <a:ext cx="17355" cy="17355"/>
      </dsp:txXfrm>
    </dsp:sp>
    <dsp:sp modelId="{8156D5E3-08E3-43F1-9FD8-51E7E35B22AD}">
      <dsp:nvSpPr>
        <dsp:cNvPr id="0" name=""/>
        <dsp:cNvSpPr/>
      </dsp:nvSpPr>
      <dsp:spPr>
        <a:xfrm>
          <a:off x="2026324" y="-59344"/>
          <a:ext cx="1890951" cy="1890951"/>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lvl="0" algn="ctr" defTabSz="1244600" rtl="0">
            <a:lnSpc>
              <a:spcPct val="90000"/>
            </a:lnSpc>
            <a:spcBef>
              <a:spcPct val="0"/>
            </a:spcBef>
            <a:spcAft>
              <a:spcPct val="35000"/>
            </a:spcAft>
          </a:pPr>
          <a:r>
            <a:rPr lang="en-US" sz="2800" b="0" kern="1200" dirty="0" smtClean="0">
              <a:latin typeface="+mn-lt"/>
            </a:rPr>
            <a:t> </a:t>
          </a:r>
          <a:r>
            <a:rPr lang="en-US" sz="2800" b="0" kern="1200" dirty="0" smtClean="0">
              <a:effectLst>
                <a:outerShdw blurRad="38100" dist="38100" dir="2700000" algn="tl">
                  <a:srgbClr val="000000">
                    <a:alpha val="43137"/>
                  </a:srgbClr>
                </a:outerShdw>
              </a:effectLst>
              <a:latin typeface="+mn-lt"/>
            </a:rPr>
            <a:t>PACT Teamlet</a:t>
          </a:r>
          <a:endParaRPr lang="en-US" sz="2800" b="0" kern="1200" dirty="0">
            <a:effectLst>
              <a:outerShdw blurRad="38100" dist="38100" dir="2700000" algn="tl">
                <a:srgbClr val="000000">
                  <a:alpha val="43137"/>
                </a:srgbClr>
              </a:outerShdw>
            </a:effectLst>
            <a:latin typeface="+mn-lt"/>
          </a:endParaRPr>
        </a:p>
      </dsp:txBody>
      <dsp:txXfrm>
        <a:off x="2026324" y="-59344"/>
        <a:ext cx="1890951" cy="1890951"/>
      </dsp:txXfrm>
    </dsp:sp>
    <dsp:sp modelId="{3E3D845B-641D-4F71-BE67-5C4DD1C5BB19}">
      <dsp:nvSpPr>
        <dsp:cNvPr id="0" name=""/>
        <dsp:cNvSpPr/>
      </dsp:nvSpPr>
      <dsp:spPr>
        <a:xfrm rot="19800000">
          <a:off x="3767353" y="2538652"/>
          <a:ext cx="347117" cy="52060"/>
        </a:xfrm>
        <a:custGeom>
          <a:avLst/>
          <a:gdLst/>
          <a:ahLst/>
          <a:cxnLst/>
          <a:rect l="0" t="0" r="0" b="0"/>
          <a:pathLst>
            <a:path>
              <a:moveTo>
                <a:pt x="0" y="26030"/>
              </a:moveTo>
              <a:lnTo>
                <a:pt x="347117" y="2603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9800000">
        <a:off x="3932234" y="2556004"/>
        <a:ext cx="17355" cy="17355"/>
      </dsp:txXfrm>
    </dsp:sp>
    <dsp:sp modelId="{BBCB1BCC-576F-46F8-888F-600F5F9626AF}">
      <dsp:nvSpPr>
        <dsp:cNvPr id="0" name=""/>
        <dsp:cNvSpPr/>
      </dsp:nvSpPr>
      <dsp:spPr>
        <a:xfrm>
          <a:off x="3964548" y="1059689"/>
          <a:ext cx="1890951" cy="1890951"/>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0" kern="1200" dirty="0" smtClean="0">
              <a:effectLst>
                <a:outerShdw blurRad="38100" dist="38100" dir="2700000" algn="tl">
                  <a:srgbClr val="000000">
                    <a:alpha val="43137"/>
                  </a:srgbClr>
                </a:outerShdw>
              </a:effectLst>
              <a:latin typeface="+mn-lt"/>
            </a:rPr>
            <a:t>ER</a:t>
          </a:r>
          <a:endParaRPr lang="en-US" sz="2800" b="0" kern="1200" dirty="0">
            <a:effectLst>
              <a:outerShdw blurRad="38100" dist="38100" dir="2700000" algn="tl">
                <a:srgbClr val="000000">
                  <a:alpha val="43137"/>
                </a:srgbClr>
              </a:outerShdw>
            </a:effectLst>
            <a:latin typeface="+mn-lt"/>
          </a:endParaRPr>
        </a:p>
      </dsp:txBody>
      <dsp:txXfrm>
        <a:off x="3964548" y="1059689"/>
        <a:ext cx="1890951" cy="1890951"/>
      </dsp:txXfrm>
    </dsp:sp>
    <dsp:sp modelId="{D1E74D8C-C67C-43BE-95F9-35F0E764D2E8}">
      <dsp:nvSpPr>
        <dsp:cNvPr id="0" name=""/>
        <dsp:cNvSpPr/>
      </dsp:nvSpPr>
      <dsp:spPr>
        <a:xfrm rot="1800000">
          <a:off x="3767353" y="3657686"/>
          <a:ext cx="347117" cy="52060"/>
        </a:xfrm>
        <a:custGeom>
          <a:avLst/>
          <a:gdLst/>
          <a:ahLst/>
          <a:cxnLst/>
          <a:rect l="0" t="0" r="0" b="0"/>
          <a:pathLst>
            <a:path>
              <a:moveTo>
                <a:pt x="0" y="26030"/>
              </a:moveTo>
              <a:lnTo>
                <a:pt x="347117" y="2603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800000">
        <a:off x="3932234" y="3675039"/>
        <a:ext cx="17355" cy="17355"/>
      </dsp:txXfrm>
    </dsp:sp>
    <dsp:sp modelId="{79F50B76-4745-42D4-AABC-0F05163B1575}">
      <dsp:nvSpPr>
        <dsp:cNvPr id="0" name=""/>
        <dsp:cNvSpPr/>
      </dsp:nvSpPr>
      <dsp:spPr>
        <a:xfrm>
          <a:off x="3964548" y="3297758"/>
          <a:ext cx="1890951" cy="189095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0" kern="1200" dirty="0" smtClean="0">
              <a:effectLst>
                <a:outerShdw blurRad="38100" dist="38100" dir="2700000" algn="tl">
                  <a:srgbClr val="000000">
                    <a:alpha val="43137"/>
                  </a:srgbClr>
                </a:outerShdw>
              </a:effectLst>
              <a:latin typeface="+mn-lt"/>
            </a:rPr>
            <a:t>Other Hospital-Based Care</a:t>
          </a:r>
          <a:endParaRPr lang="en-US" sz="2800" b="0" kern="1200" dirty="0">
            <a:effectLst>
              <a:outerShdw blurRad="38100" dist="38100" dir="2700000" algn="tl">
                <a:srgbClr val="000000">
                  <a:alpha val="43137"/>
                </a:srgbClr>
              </a:outerShdw>
            </a:effectLst>
            <a:latin typeface="+mn-lt"/>
          </a:endParaRPr>
        </a:p>
      </dsp:txBody>
      <dsp:txXfrm>
        <a:off x="3964548" y="3297758"/>
        <a:ext cx="1890951" cy="1890951"/>
      </dsp:txXfrm>
    </dsp:sp>
    <dsp:sp modelId="{476F85A2-13D7-415E-86B2-A44726C856B1}">
      <dsp:nvSpPr>
        <dsp:cNvPr id="0" name=""/>
        <dsp:cNvSpPr/>
      </dsp:nvSpPr>
      <dsp:spPr>
        <a:xfrm rot="5400000">
          <a:off x="2798241" y="4217204"/>
          <a:ext cx="347117" cy="52060"/>
        </a:xfrm>
        <a:custGeom>
          <a:avLst/>
          <a:gdLst/>
          <a:ahLst/>
          <a:cxnLst/>
          <a:rect l="0" t="0" r="0" b="0"/>
          <a:pathLst>
            <a:path>
              <a:moveTo>
                <a:pt x="0" y="26030"/>
              </a:moveTo>
              <a:lnTo>
                <a:pt x="347117" y="2603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5400000">
        <a:off x="2963122" y="4234556"/>
        <a:ext cx="17355" cy="17355"/>
      </dsp:txXfrm>
    </dsp:sp>
    <dsp:sp modelId="{8BCAF474-83DD-4359-9846-B15C21C333C5}">
      <dsp:nvSpPr>
        <dsp:cNvPr id="0" name=""/>
        <dsp:cNvSpPr/>
      </dsp:nvSpPr>
      <dsp:spPr>
        <a:xfrm>
          <a:off x="2026324" y="4416793"/>
          <a:ext cx="1890951" cy="1890951"/>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0" kern="1200" dirty="0" smtClean="0">
              <a:effectLst>
                <a:outerShdw blurRad="38100" dist="38100" dir="2700000" algn="tl">
                  <a:srgbClr val="000000">
                    <a:alpha val="43137"/>
                  </a:srgbClr>
                </a:outerShdw>
              </a:effectLst>
            </a:rPr>
            <a:t>Long-Term Care</a:t>
          </a:r>
          <a:endParaRPr lang="en-US" sz="2800" b="0" kern="1200" dirty="0">
            <a:effectLst>
              <a:outerShdw blurRad="38100" dist="38100" dir="2700000" algn="tl">
                <a:srgbClr val="000000">
                  <a:alpha val="43137"/>
                </a:srgbClr>
              </a:outerShdw>
            </a:effectLst>
          </a:endParaRPr>
        </a:p>
      </dsp:txBody>
      <dsp:txXfrm>
        <a:off x="2026324" y="4416793"/>
        <a:ext cx="1890951" cy="1890951"/>
      </dsp:txXfrm>
    </dsp:sp>
    <dsp:sp modelId="{F61BA543-B2AB-4C8B-AD8F-640012BCE5E7}">
      <dsp:nvSpPr>
        <dsp:cNvPr id="0" name=""/>
        <dsp:cNvSpPr/>
      </dsp:nvSpPr>
      <dsp:spPr>
        <a:xfrm rot="9000000">
          <a:off x="1829128" y="3657686"/>
          <a:ext cx="347117" cy="52060"/>
        </a:xfrm>
        <a:custGeom>
          <a:avLst/>
          <a:gdLst/>
          <a:ahLst/>
          <a:cxnLst/>
          <a:rect l="0" t="0" r="0" b="0"/>
          <a:pathLst>
            <a:path>
              <a:moveTo>
                <a:pt x="0" y="26030"/>
              </a:moveTo>
              <a:lnTo>
                <a:pt x="347117" y="2603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9000000">
        <a:off x="1994009" y="3675039"/>
        <a:ext cx="17355" cy="17355"/>
      </dsp:txXfrm>
    </dsp:sp>
    <dsp:sp modelId="{716B83B8-594B-4257-B6F3-C4C469E37763}">
      <dsp:nvSpPr>
        <dsp:cNvPr id="0" name=""/>
        <dsp:cNvSpPr/>
      </dsp:nvSpPr>
      <dsp:spPr>
        <a:xfrm>
          <a:off x="88099" y="3297758"/>
          <a:ext cx="1890951" cy="1890951"/>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0" kern="1200" dirty="0" smtClean="0">
              <a:effectLst>
                <a:outerShdw blurRad="38100" dist="38100" dir="2700000" algn="tl">
                  <a:srgbClr val="000000">
                    <a:alpha val="43137"/>
                  </a:srgbClr>
                </a:outerShdw>
              </a:effectLst>
            </a:rPr>
            <a:t>Specialty</a:t>
          </a:r>
        </a:p>
        <a:p>
          <a:pPr lvl="0" algn="ctr" defTabSz="1244600">
            <a:lnSpc>
              <a:spcPct val="90000"/>
            </a:lnSpc>
            <a:spcBef>
              <a:spcPct val="0"/>
            </a:spcBef>
            <a:spcAft>
              <a:spcPct val="35000"/>
            </a:spcAft>
          </a:pPr>
          <a:r>
            <a:rPr lang="en-US" sz="2800" b="0" kern="1200" dirty="0" smtClean="0">
              <a:effectLst>
                <a:outerShdw blurRad="38100" dist="38100" dir="2700000" algn="tl">
                  <a:srgbClr val="000000">
                    <a:alpha val="43137"/>
                  </a:srgbClr>
                </a:outerShdw>
              </a:effectLst>
              <a:latin typeface="Calibri" pitchFamily="34" charset="0"/>
            </a:rPr>
            <a:t>Clinic</a:t>
          </a:r>
        </a:p>
      </dsp:txBody>
      <dsp:txXfrm>
        <a:off x="88099" y="3297758"/>
        <a:ext cx="1890951" cy="1890951"/>
      </dsp:txXfrm>
    </dsp:sp>
    <dsp:sp modelId="{493F14B1-7F0E-4D18-BAFA-88DFAAF260E8}">
      <dsp:nvSpPr>
        <dsp:cNvPr id="0" name=""/>
        <dsp:cNvSpPr/>
      </dsp:nvSpPr>
      <dsp:spPr>
        <a:xfrm rot="12600000">
          <a:off x="1829128" y="2538652"/>
          <a:ext cx="347117" cy="52060"/>
        </a:xfrm>
        <a:custGeom>
          <a:avLst/>
          <a:gdLst/>
          <a:ahLst/>
          <a:cxnLst/>
          <a:rect l="0" t="0" r="0" b="0"/>
          <a:pathLst>
            <a:path>
              <a:moveTo>
                <a:pt x="0" y="26030"/>
              </a:moveTo>
              <a:lnTo>
                <a:pt x="347117" y="2603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2600000">
        <a:off x="1994009" y="2556004"/>
        <a:ext cx="17355" cy="17355"/>
      </dsp:txXfrm>
    </dsp:sp>
    <dsp:sp modelId="{826066AB-5AE1-4CE6-B6B0-33B8F4C7E68F}">
      <dsp:nvSpPr>
        <dsp:cNvPr id="0" name=""/>
        <dsp:cNvSpPr/>
      </dsp:nvSpPr>
      <dsp:spPr>
        <a:xfrm>
          <a:off x="88099" y="1059689"/>
          <a:ext cx="1890951" cy="1890951"/>
        </a:xfrm>
        <a:prstGeom prst="ellipse">
          <a:avLst/>
        </a:prstGeom>
        <a:solidFill>
          <a:schemeClr val="accent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0" kern="1200" dirty="0" smtClean="0">
              <a:effectLst>
                <a:outerShdw blurRad="38100" dist="38100" dir="2700000" algn="tl">
                  <a:srgbClr val="000000">
                    <a:alpha val="43137"/>
                  </a:srgbClr>
                </a:outerShdw>
              </a:effectLst>
              <a:latin typeface="+mn-lt"/>
            </a:rPr>
            <a:t>Non-VA Dual Care</a:t>
          </a:r>
        </a:p>
      </dsp:txBody>
      <dsp:txXfrm>
        <a:off x="88099" y="1059689"/>
        <a:ext cx="1890951" cy="189095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E623AE5-2AE3-4278-B37E-D2E229FA2E2D}">
      <dsp:nvSpPr>
        <dsp:cNvPr id="0" name=""/>
        <dsp:cNvSpPr/>
      </dsp:nvSpPr>
      <dsp:spPr>
        <a:xfrm>
          <a:off x="2362192" y="7100"/>
          <a:ext cx="3048014" cy="2428694"/>
        </a:xfrm>
        <a:prstGeom prst="rect">
          <a:avLst/>
        </a:prstGeom>
        <a:blipFill>
          <a:blip xmlns:r="http://schemas.openxmlformats.org/officeDocument/2006/relationships" r:embed="rId1">
            <a:extLst>
              <a:ext uri="{28A0092B-C50C-407E-A947-70E740481C1C}">
                <a14:useLocalDpi xmlns=""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1D23431-DBC9-480E-B043-1C3FF91F7413}">
      <dsp:nvSpPr>
        <dsp:cNvPr id="0" name=""/>
        <dsp:cNvSpPr/>
      </dsp:nvSpPr>
      <dsp:spPr>
        <a:xfrm>
          <a:off x="1926263" y="1893407"/>
          <a:ext cx="3919872" cy="806350"/>
        </a:xfrm>
        <a:prstGeom prst="rect">
          <a:avLst/>
        </a:prstGeom>
        <a:solidFill>
          <a:schemeClr val="accent1">
            <a:tint val="50000"/>
            <a:hueOff val="0"/>
            <a:satOff val="0"/>
            <a:lumOff val="0"/>
            <a:alpha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866900">
            <a:lnSpc>
              <a:spcPct val="90000"/>
            </a:lnSpc>
            <a:spcBef>
              <a:spcPct val="0"/>
            </a:spcBef>
            <a:spcAft>
              <a:spcPct val="35000"/>
            </a:spcAft>
          </a:pPr>
          <a:endParaRPr lang="en-US" sz="4200" kern="1200" dirty="0"/>
        </a:p>
      </dsp:txBody>
      <dsp:txXfrm>
        <a:off x="1926263" y="1893407"/>
        <a:ext cx="3919872" cy="806350"/>
      </dsp:txXfrm>
    </dsp:sp>
    <dsp:sp modelId="{99D53583-37A6-43F1-BB0D-914F73ABA2B7}">
      <dsp:nvSpPr>
        <dsp:cNvPr id="0" name=""/>
        <dsp:cNvSpPr/>
      </dsp:nvSpPr>
      <dsp:spPr>
        <a:xfrm>
          <a:off x="2327541" y="3091745"/>
          <a:ext cx="3117317" cy="1513688"/>
        </a:xfrm>
        <a:prstGeom prst="rect">
          <a:avLst/>
        </a:prstGeom>
        <a:blipFill>
          <a:blip xmlns:r="http://schemas.openxmlformats.org/officeDocument/2006/relationships" r:embed="rId2">
            <a:extLst>
              <a:ext uri="{28A0092B-C50C-407E-A947-70E740481C1C}">
                <a14:useLocalDpi xmlns="" xmlns:a14="http://schemas.microsoft.com/office/drawing/2010/main" val="0"/>
              </a:ext>
            </a:extLst>
          </a:blip>
          <a:srcRect/>
          <a:stretch>
            <a:fillRect l="-4000" r="-4000"/>
          </a:stretch>
        </a:blipFill>
        <a:ln>
          <a:noFill/>
        </a:ln>
        <a:effectLst/>
      </dsp:spPr>
      <dsp:style>
        <a:lnRef idx="0">
          <a:scrgbClr r="0" g="0" b="0"/>
        </a:lnRef>
        <a:fillRef idx="1">
          <a:scrgbClr r="0" g="0" b="0"/>
        </a:fillRef>
        <a:effectRef idx="0">
          <a:scrgbClr r="0" g="0" b="0"/>
        </a:effectRef>
        <a:fontRef idx="minor"/>
      </dsp:style>
    </dsp:sp>
    <dsp:sp modelId="{0421D973-94B3-49F5-96DC-FE85BED6EAE8}">
      <dsp:nvSpPr>
        <dsp:cNvPr id="0" name=""/>
        <dsp:cNvSpPr/>
      </dsp:nvSpPr>
      <dsp:spPr>
        <a:xfrm>
          <a:off x="1926263" y="4520548"/>
          <a:ext cx="3919872" cy="806350"/>
        </a:xfrm>
        <a:prstGeom prst="rect">
          <a:avLst/>
        </a:prstGeom>
        <a:solidFill>
          <a:schemeClr val="accent1">
            <a:tint val="50000"/>
            <a:hueOff val="0"/>
            <a:satOff val="0"/>
            <a:lumOff val="0"/>
            <a:alpha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866900">
            <a:lnSpc>
              <a:spcPct val="90000"/>
            </a:lnSpc>
            <a:spcBef>
              <a:spcPct val="0"/>
            </a:spcBef>
            <a:spcAft>
              <a:spcPct val="35000"/>
            </a:spcAft>
          </a:pPr>
          <a:endParaRPr lang="en-US" sz="4200" kern="1200" dirty="0"/>
        </a:p>
      </dsp:txBody>
      <dsp:txXfrm>
        <a:off x="1926263" y="4520548"/>
        <a:ext cx="3919872" cy="80635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8B5793C-8E30-43A6-A0E0-A440A60A1034}">
      <dsp:nvSpPr>
        <dsp:cNvPr id="0" name=""/>
        <dsp:cNvSpPr/>
      </dsp:nvSpPr>
      <dsp:spPr>
        <a:xfrm>
          <a:off x="0" y="2526"/>
          <a:ext cx="8534400" cy="847111"/>
        </a:xfrm>
        <a:prstGeom prst="round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kern="1200" dirty="0" smtClean="0"/>
            <a:t>Medication Management/Reconciliation</a:t>
          </a:r>
        </a:p>
      </dsp:txBody>
      <dsp:txXfrm>
        <a:off x="0" y="2526"/>
        <a:ext cx="8534400" cy="847111"/>
      </dsp:txXfrm>
    </dsp:sp>
    <dsp:sp modelId="{110F8EF3-08AE-44A3-9ECB-65AF0A3E54E4}">
      <dsp:nvSpPr>
        <dsp:cNvPr id="0" name=""/>
        <dsp:cNvSpPr/>
      </dsp:nvSpPr>
      <dsp:spPr>
        <a:xfrm>
          <a:off x="0" y="863798"/>
          <a:ext cx="8534400" cy="847111"/>
        </a:xfrm>
        <a:prstGeom prst="roundRect">
          <a:avLst/>
        </a:prstGeom>
        <a:gradFill rotWithShape="0">
          <a:gsLst>
            <a:gs pos="0">
              <a:schemeClr val="accent1">
                <a:shade val="80000"/>
                <a:hueOff val="51041"/>
                <a:satOff val="-732"/>
                <a:lumOff val="4269"/>
                <a:alphaOff val="0"/>
                <a:shade val="51000"/>
                <a:satMod val="130000"/>
              </a:schemeClr>
            </a:gs>
            <a:gs pos="80000">
              <a:schemeClr val="accent1">
                <a:shade val="80000"/>
                <a:hueOff val="51041"/>
                <a:satOff val="-732"/>
                <a:lumOff val="4269"/>
                <a:alphaOff val="0"/>
                <a:shade val="93000"/>
                <a:satMod val="130000"/>
              </a:schemeClr>
            </a:gs>
            <a:gs pos="100000">
              <a:schemeClr val="accent1">
                <a:shade val="80000"/>
                <a:hueOff val="51041"/>
                <a:satOff val="-732"/>
                <a:lumOff val="42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Transition  Planning</a:t>
          </a:r>
          <a:endParaRPr lang="en-US" sz="2800" kern="1200" dirty="0"/>
        </a:p>
      </dsp:txBody>
      <dsp:txXfrm>
        <a:off x="0" y="863798"/>
        <a:ext cx="8534400" cy="847111"/>
      </dsp:txXfrm>
    </dsp:sp>
    <dsp:sp modelId="{A5C66A5A-40B7-4B18-B5F3-29D88D9EE0E1}">
      <dsp:nvSpPr>
        <dsp:cNvPr id="0" name=""/>
        <dsp:cNvSpPr/>
      </dsp:nvSpPr>
      <dsp:spPr>
        <a:xfrm>
          <a:off x="0" y="1725071"/>
          <a:ext cx="8534400" cy="847111"/>
        </a:xfrm>
        <a:prstGeom prst="roundRect">
          <a:avLst/>
        </a:prstGeom>
        <a:gradFill rotWithShape="0">
          <a:gsLst>
            <a:gs pos="0">
              <a:schemeClr val="accent1">
                <a:shade val="80000"/>
                <a:hueOff val="102082"/>
                <a:satOff val="-1464"/>
                <a:lumOff val="8538"/>
                <a:alphaOff val="0"/>
                <a:shade val="51000"/>
                <a:satMod val="130000"/>
              </a:schemeClr>
            </a:gs>
            <a:gs pos="80000">
              <a:schemeClr val="accent1">
                <a:shade val="80000"/>
                <a:hueOff val="102082"/>
                <a:satOff val="-1464"/>
                <a:lumOff val="8538"/>
                <a:alphaOff val="0"/>
                <a:shade val="93000"/>
                <a:satMod val="130000"/>
              </a:schemeClr>
            </a:gs>
            <a:gs pos="100000">
              <a:schemeClr val="accent1">
                <a:shade val="80000"/>
                <a:hueOff val="102082"/>
                <a:satOff val="-1464"/>
                <a:lumOff val="853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2800" kern="120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sz="2800" kern="1200" dirty="0" smtClean="0"/>
            <a:t>Patient and Family Engagement/Education</a:t>
          </a:r>
        </a:p>
        <a:p>
          <a:pPr lvl="0" algn="l" defTabSz="1244600" rtl="0">
            <a:lnSpc>
              <a:spcPct val="90000"/>
            </a:lnSpc>
            <a:spcBef>
              <a:spcPct val="0"/>
            </a:spcBef>
            <a:spcAft>
              <a:spcPct val="35000"/>
            </a:spcAft>
          </a:pPr>
          <a:endParaRPr lang="en-US" sz="2800" kern="1200" dirty="0"/>
        </a:p>
      </dsp:txBody>
      <dsp:txXfrm>
        <a:off x="0" y="1725071"/>
        <a:ext cx="8534400" cy="847111"/>
      </dsp:txXfrm>
    </dsp:sp>
    <dsp:sp modelId="{96B8F109-2A49-465D-8E2D-A23C900DA41C}">
      <dsp:nvSpPr>
        <dsp:cNvPr id="0" name=""/>
        <dsp:cNvSpPr/>
      </dsp:nvSpPr>
      <dsp:spPr>
        <a:xfrm>
          <a:off x="0" y="2586344"/>
          <a:ext cx="8534400" cy="847111"/>
        </a:xfrm>
        <a:prstGeom prst="roundRect">
          <a:avLst/>
        </a:prstGeom>
        <a:gradFill rotWithShape="0">
          <a:gsLst>
            <a:gs pos="0">
              <a:schemeClr val="accent1">
                <a:shade val="80000"/>
                <a:hueOff val="153123"/>
                <a:satOff val="-2196"/>
                <a:lumOff val="12807"/>
                <a:alphaOff val="0"/>
                <a:shade val="51000"/>
                <a:satMod val="130000"/>
              </a:schemeClr>
            </a:gs>
            <a:gs pos="80000">
              <a:schemeClr val="accent1">
                <a:shade val="80000"/>
                <a:hueOff val="153123"/>
                <a:satOff val="-2196"/>
                <a:lumOff val="12807"/>
                <a:alphaOff val="0"/>
                <a:shade val="93000"/>
                <a:satMod val="130000"/>
              </a:schemeClr>
            </a:gs>
            <a:gs pos="100000">
              <a:schemeClr val="accent1">
                <a:shade val="80000"/>
                <a:hueOff val="153123"/>
                <a:satOff val="-2196"/>
                <a:lumOff val="128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Information Transfer</a:t>
          </a:r>
          <a:endParaRPr lang="en-US" sz="2800" kern="1200" dirty="0"/>
        </a:p>
      </dsp:txBody>
      <dsp:txXfrm>
        <a:off x="0" y="2586344"/>
        <a:ext cx="8534400" cy="847111"/>
      </dsp:txXfrm>
    </dsp:sp>
    <dsp:sp modelId="{F77579AC-68EB-4658-8171-AFB3912C0271}">
      <dsp:nvSpPr>
        <dsp:cNvPr id="0" name=""/>
        <dsp:cNvSpPr/>
      </dsp:nvSpPr>
      <dsp:spPr>
        <a:xfrm>
          <a:off x="0" y="3447616"/>
          <a:ext cx="8534400" cy="847111"/>
        </a:xfrm>
        <a:prstGeom prst="roundRect">
          <a:avLst/>
        </a:prstGeom>
        <a:gradFill rotWithShape="0">
          <a:gsLst>
            <a:gs pos="0">
              <a:schemeClr val="accent1">
                <a:shade val="80000"/>
                <a:hueOff val="204164"/>
                <a:satOff val="-2928"/>
                <a:lumOff val="17077"/>
                <a:alphaOff val="0"/>
                <a:shade val="51000"/>
                <a:satMod val="130000"/>
              </a:schemeClr>
            </a:gs>
            <a:gs pos="80000">
              <a:schemeClr val="accent1">
                <a:shade val="80000"/>
                <a:hueOff val="204164"/>
                <a:satOff val="-2928"/>
                <a:lumOff val="17077"/>
                <a:alphaOff val="0"/>
                <a:shade val="93000"/>
                <a:satMod val="130000"/>
              </a:schemeClr>
            </a:gs>
            <a:gs pos="100000">
              <a:schemeClr val="accent1">
                <a:shade val="80000"/>
                <a:hueOff val="204164"/>
                <a:satOff val="-2928"/>
                <a:lumOff val="170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Follow-up Care</a:t>
          </a:r>
          <a:endParaRPr lang="en-US" sz="2800" kern="1200" dirty="0"/>
        </a:p>
      </dsp:txBody>
      <dsp:txXfrm>
        <a:off x="0" y="3447616"/>
        <a:ext cx="8534400" cy="847111"/>
      </dsp:txXfrm>
    </dsp:sp>
    <dsp:sp modelId="{851F6252-2BCB-415E-8393-F5B0CD513677}">
      <dsp:nvSpPr>
        <dsp:cNvPr id="0" name=""/>
        <dsp:cNvSpPr/>
      </dsp:nvSpPr>
      <dsp:spPr>
        <a:xfrm>
          <a:off x="0" y="4308889"/>
          <a:ext cx="8534400" cy="847111"/>
        </a:xfrm>
        <a:prstGeom prst="roundRect">
          <a:avLst/>
        </a:prstGeom>
        <a:gradFill rotWithShape="0">
          <a:gsLst>
            <a:gs pos="0">
              <a:schemeClr val="accent1">
                <a:shade val="80000"/>
                <a:hueOff val="255205"/>
                <a:satOff val="-3660"/>
                <a:lumOff val="21346"/>
                <a:alphaOff val="0"/>
                <a:shade val="51000"/>
                <a:satMod val="130000"/>
              </a:schemeClr>
            </a:gs>
            <a:gs pos="80000">
              <a:schemeClr val="accent1">
                <a:shade val="80000"/>
                <a:hueOff val="255205"/>
                <a:satOff val="-3660"/>
                <a:lumOff val="21346"/>
                <a:alphaOff val="0"/>
                <a:shade val="93000"/>
                <a:satMod val="130000"/>
              </a:schemeClr>
            </a:gs>
            <a:gs pos="100000">
              <a:schemeClr val="accent1">
                <a:shade val="80000"/>
                <a:hueOff val="255205"/>
                <a:satOff val="-3660"/>
                <a:lumOff val="2134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Healthcare Provider Engagement</a:t>
          </a:r>
          <a:endParaRPr lang="en-US" sz="2800" kern="1200" dirty="0"/>
        </a:p>
      </dsp:txBody>
      <dsp:txXfrm>
        <a:off x="0" y="4308889"/>
        <a:ext cx="8534400" cy="847111"/>
      </dsp:txXfrm>
    </dsp:sp>
    <dsp:sp modelId="{2E4E3817-F696-4D35-AEFA-9303A1BB6EAE}">
      <dsp:nvSpPr>
        <dsp:cNvPr id="0" name=""/>
        <dsp:cNvSpPr/>
      </dsp:nvSpPr>
      <dsp:spPr>
        <a:xfrm>
          <a:off x="0" y="5170162"/>
          <a:ext cx="8534400" cy="847111"/>
        </a:xfrm>
        <a:prstGeom prst="roundRect">
          <a:avLst/>
        </a:prstGeom>
        <a:gradFill rotWithShape="0">
          <a:gsLst>
            <a:gs pos="0">
              <a:schemeClr val="accent1">
                <a:shade val="80000"/>
                <a:hueOff val="306246"/>
                <a:satOff val="-4392"/>
                <a:lumOff val="25615"/>
                <a:alphaOff val="0"/>
                <a:shade val="51000"/>
                <a:satMod val="130000"/>
              </a:schemeClr>
            </a:gs>
            <a:gs pos="80000">
              <a:schemeClr val="accent1">
                <a:shade val="80000"/>
                <a:hueOff val="306246"/>
                <a:satOff val="-4392"/>
                <a:lumOff val="25615"/>
                <a:alphaOff val="0"/>
                <a:shade val="93000"/>
                <a:satMod val="130000"/>
              </a:schemeClr>
            </a:gs>
            <a:gs pos="100000">
              <a:schemeClr val="accent1">
                <a:shade val="80000"/>
                <a:hueOff val="306246"/>
                <a:satOff val="-4392"/>
                <a:lumOff val="256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Shared Accountability</a:t>
          </a:r>
          <a:endParaRPr lang="en-US" sz="2800" kern="1200" dirty="0"/>
        </a:p>
      </dsp:txBody>
      <dsp:txXfrm>
        <a:off x="0" y="5170162"/>
        <a:ext cx="8534400" cy="847111"/>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2CF41DF-0A1A-408E-8087-E1DDA00986FF}">
      <dsp:nvSpPr>
        <dsp:cNvPr id="0" name=""/>
        <dsp:cNvSpPr/>
      </dsp:nvSpPr>
      <dsp:spPr>
        <a:xfrm>
          <a:off x="0" y="23156"/>
          <a:ext cx="2609850" cy="116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b="0" kern="1200" dirty="0" smtClean="0">
              <a:latin typeface="+mn-lt"/>
            </a:rPr>
            <a:t>1</a:t>
          </a:r>
          <a:endParaRPr lang="en-US" sz="2800" b="0" kern="1200" dirty="0">
            <a:latin typeface="+mn-lt"/>
          </a:endParaRPr>
        </a:p>
      </dsp:txBody>
      <dsp:txXfrm>
        <a:off x="0" y="23156"/>
        <a:ext cx="2609850" cy="1168200"/>
      </dsp:txXfrm>
    </dsp:sp>
    <dsp:sp modelId="{7D74EABA-EB89-45CA-B269-288250F630AE}">
      <dsp:nvSpPr>
        <dsp:cNvPr id="0" name=""/>
        <dsp:cNvSpPr/>
      </dsp:nvSpPr>
      <dsp:spPr>
        <a:xfrm>
          <a:off x="2609849" y="23156"/>
          <a:ext cx="521970" cy="1168200"/>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21C2206-F400-43B8-824A-F8AF0ED90151}">
      <dsp:nvSpPr>
        <dsp:cNvPr id="0" name=""/>
        <dsp:cNvSpPr/>
      </dsp:nvSpPr>
      <dsp:spPr>
        <a:xfrm>
          <a:off x="3340607" y="23156"/>
          <a:ext cx="7098792" cy="11682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0" kern="1200" dirty="0" smtClean="0">
              <a:latin typeface="+mn-lt"/>
            </a:rPr>
            <a:t>Obtain medication information from patient, caregiver, and/family</a:t>
          </a:r>
          <a:endParaRPr lang="en-US" sz="2800" b="0" kern="1200" dirty="0">
            <a:latin typeface="+mn-lt"/>
          </a:endParaRPr>
        </a:p>
      </dsp:txBody>
      <dsp:txXfrm>
        <a:off x="3340607" y="23156"/>
        <a:ext cx="7098792" cy="1168200"/>
      </dsp:txXfrm>
    </dsp:sp>
    <dsp:sp modelId="{42E0353D-BDFA-4AEB-8341-18D0C5ABB595}">
      <dsp:nvSpPr>
        <dsp:cNvPr id="0" name=""/>
        <dsp:cNvSpPr/>
      </dsp:nvSpPr>
      <dsp:spPr>
        <a:xfrm>
          <a:off x="0" y="1549781"/>
          <a:ext cx="2609850" cy="116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b="0" kern="1200" dirty="0" smtClean="0">
              <a:latin typeface="+mn-lt"/>
            </a:rPr>
            <a:t>2</a:t>
          </a:r>
          <a:endParaRPr lang="en-US" sz="2800" b="0" kern="1200" dirty="0">
            <a:latin typeface="+mn-lt"/>
          </a:endParaRPr>
        </a:p>
      </dsp:txBody>
      <dsp:txXfrm>
        <a:off x="0" y="1549781"/>
        <a:ext cx="2609850" cy="1168200"/>
      </dsp:txXfrm>
    </dsp:sp>
    <dsp:sp modelId="{43B52F33-6BB6-4040-B1F7-98A688C4EEC4}">
      <dsp:nvSpPr>
        <dsp:cNvPr id="0" name=""/>
        <dsp:cNvSpPr/>
      </dsp:nvSpPr>
      <dsp:spPr>
        <a:xfrm>
          <a:off x="2609849" y="1403756"/>
          <a:ext cx="521970" cy="1460250"/>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533FA8C-B1BA-4394-8E24-9F8C37FB32C8}">
      <dsp:nvSpPr>
        <dsp:cNvPr id="0" name=""/>
        <dsp:cNvSpPr/>
      </dsp:nvSpPr>
      <dsp:spPr>
        <a:xfrm>
          <a:off x="3340607" y="1403756"/>
          <a:ext cx="7098792" cy="146025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0" kern="1200" dirty="0" smtClean="0">
              <a:latin typeface="+mn-lt"/>
            </a:rPr>
            <a:t>Compare to medication information in medical record.  </a:t>
          </a:r>
          <a:endParaRPr lang="en-US" sz="2800" b="0" kern="1200" dirty="0">
            <a:latin typeface="+mn-lt"/>
          </a:endParaRPr>
        </a:p>
        <a:p>
          <a:pPr marL="285750" lvl="1" indent="-285750" algn="l" defTabSz="1244600">
            <a:lnSpc>
              <a:spcPct val="90000"/>
            </a:lnSpc>
            <a:spcBef>
              <a:spcPct val="0"/>
            </a:spcBef>
            <a:spcAft>
              <a:spcPct val="15000"/>
            </a:spcAft>
            <a:buChar char="••"/>
          </a:pPr>
          <a:r>
            <a:rPr lang="en-US" sz="2800" b="0" kern="1200" dirty="0" smtClean="0">
              <a:latin typeface="+mn-lt"/>
            </a:rPr>
            <a:t>Address discrepancies, update chart</a:t>
          </a:r>
          <a:endParaRPr lang="en-US" sz="2800" b="0" kern="1200" dirty="0">
            <a:latin typeface="+mn-lt"/>
          </a:endParaRPr>
        </a:p>
      </dsp:txBody>
      <dsp:txXfrm>
        <a:off x="3340607" y="1403756"/>
        <a:ext cx="7098792" cy="1460250"/>
      </dsp:txXfrm>
    </dsp:sp>
    <dsp:sp modelId="{4F505C24-157A-42D8-9213-FB4A8CCA5F63}">
      <dsp:nvSpPr>
        <dsp:cNvPr id="0" name=""/>
        <dsp:cNvSpPr/>
      </dsp:nvSpPr>
      <dsp:spPr>
        <a:xfrm>
          <a:off x="0" y="3076406"/>
          <a:ext cx="2609850" cy="116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b="0" kern="1200" dirty="0" smtClean="0">
              <a:latin typeface="+mn-lt"/>
            </a:rPr>
            <a:t>3</a:t>
          </a:r>
          <a:endParaRPr lang="en-US" sz="2800" b="0" kern="1200" dirty="0">
            <a:latin typeface="+mn-lt"/>
          </a:endParaRPr>
        </a:p>
      </dsp:txBody>
      <dsp:txXfrm>
        <a:off x="0" y="3076406"/>
        <a:ext cx="2609850" cy="1168200"/>
      </dsp:txXfrm>
    </dsp:sp>
    <dsp:sp modelId="{EE658618-F89A-492C-B8F8-3DAED7EE0297}">
      <dsp:nvSpPr>
        <dsp:cNvPr id="0" name=""/>
        <dsp:cNvSpPr/>
      </dsp:nvSpPr>
      <dsp:spPr>
        <a:xfrm>
          <a:off x="2609849" y="3076406"/>
          <a:ext cx="521970" cy="1168200"/>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C90025C-042B-489F-8443-4D96DA90785A}">
      <dsp:nvSpPr>
        <dsp:cNvPr id="0" name=""/>
        <dsp:cNvSpPr/>
      </dsp:nvSpPr>
      <dsp:spPr>
        <a:xfrm>
          <a:off x="3340607" y="3076406"/>
          <a:ext cx="7098792" cy="11682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US" sz="2800" b="0" kern="1200" dirty="0" smtClean="0">
              <a:latin typeface="+mn-lt"/>
            </a:rPr>
            <a:t>Communicate Medication Reconciliation with the healthcare team(s). Include pharmacist.</a:t>
          </a:r>
        </a:p>
      </dsp:txBody>
      <dsp:txXfrm>
        <a:off x="3340607" y="3076406"/>
        <a:ext cx="7098792" cy="1168200"/>
      </dsp:txXfrm>
    </dsp:sp>
    <dsp:sp modelId="{FD68D80A-360D-4FF2-9D50-82AE19DA04CA}">
      <dsp:nvSpPr>
        <dsp:cNvPr id="0" name=""/>
        <dsp:cNvSpPr/>
      </dsp:nvSpPr>
      <dsp:spPr>
        <a:xfrm>
          <a:off x="0" y="4566524"/>
          <a:ext cx="2609850" cy="116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b="0" kern="1200" dirty="0" smtClean="0">
              <a:latin typeface="+mn-lt"/>
            </a:rPr>
            <a:t>4</a:t>
          </a:r>
          <a:endParaRPr lang="en-US" sz="2800" b="0" kern="1200" dirty="0">
            <a:latin typeface="+mn-lt"/>
          </a:endParaRPr>
        </a:p>
      </dsp:txBody>
      <dsp:txXfrm>
        <a:off x="0" y="4566524"/>
        <a:ext cx="2609850" cy="1168200"/>
      </dsp:txXfrm>
    </dsp:sp>
    <dsp:sp modelId="{46B9AD0F-FFBC-415E-94D2-B66CEDD5AD37}">
      <dsp:nvSpPr>
        <dsp:cNvPr id="0" name=""/>
        <dsp:cNvSpPr/>
      </dsp:nvSpPr>
      <dsp:spPr>
        <a:xfrm>
          <a:off x="2609849" y="4457006"/>
          <a:ext cx="521970" cy="1387237"/>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B833C04-715C-4E44-A433-062E3AB4873A}">
      <dsp:nvSpPr>
        <dsp:cNvPr id="0" name=""/>
        <dsp:cNvSpPr/>
      </dsp:nvSpPr>
      <dsp:spPr>
        <a:xfrm>
          <a:off x="3340607" y="4457006"/>
          <a:ext cx="7098792" cy="138723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0" kern="1200" dirty="0" smtClean="0">
              <a:latin typeface="+mn-lt"/>
            </a:rPr>
            <a:t>Communicate,  provide education to patient, caregiver, and/or family on medication reconciliation</a:t>
          </a:r>
          <a:endParaRPr lang="en-US" sz="2800" b="0" kern="1200" dirty="0">
            <a:latin typeface="+mn-lt"/>
          </a:endParaRPr>
        </a:p>
      </dsp:txBody>
      <dsp:txXfrm>
        <a:off x="3340607" y="4457006"/>
        <a:ext cx="7098792" cy="1387237"/>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9A2677-9988-425D-8D95-E6D103515D51}">
      <dsp:nvSpPr>
        <dsp:cNvPr id="0" name=""/>
        <dsp:cNvSpPr/>
      </dsp:nvSpPr>
      <dsp:spPr>
        <a:xfrm>
          <a:off x="0" y="0"/>
          <a:ext cx="91313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4366146-E006-4A19-9E79-FECBC2A41D99}">
      <dsp:nvSpPr>
        <dsp:cNvPr id="0" name=""/>
        <dsp:cNvSpPr/>
      </dsp:nvSpPr>
      <dsp:spPr>
        <a:xfrm>
          <a:off x="0" y="0"/>
          <a:ext cx="9131300" cy="86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rtl="0">
            <a:lnSpc>
              <a:spcPct val="90000"/>
            </a:lnSpc>
            <a:spcBef>
              <a:spcPct val="0"/>
            </a:spcBef>
            <a:spcAft>
              <a:spcPct val="35000"/>
            </a:spcAft>
          </a:pPr>
          <a:r>
            <a:rPr lang="en-US" sz="4000" b="1" kern="1200" dirty="0" smtClean="0"/>
            <a:t>C</a:t>
          </a:r>
          <a:r>
            <a:rPr lang="en-US" sz="4000" kern="1200" dirty="0" smtClean="0"/>
            <a:t>omplete</a:t>
          </a:r>
          <a:endParaRPr lang="en-US" sz="4000" kern="1200" dirty="0"/>
        </a:p>
      </dsp:txBody>
      <dsp:txXfrm>
        <a:off x="0" y="0"/>
        <a:ext cx="9131300" cy="867082"/>
      </dsp:txXfrm>
    </dsp:sp>
    <dsp:sp modelId="{1D216A29-600E-41F4-8462-170F0127B1BD}">
      <dsp:nvSpPr>
        <dsp:cNvPr id="0" name=""/>
        <dsp:cNvSpPr/>
      </dsp:nvSpPr>
      <dsp:spPr>
        <a:xfrm>
          <a:off x="0" y="867082"/>
          <a:ext cx="91313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8E781E8-0DDF-4C2A-922D-63F17038E74B}">
      <dsp:nvSpPr>
        <dsp:cNvPr id="0" name=""/>
        <dsp:cNvSpPr/>
      </dsp:nvSpPr>
      <dsp:spPr>
        <a:xfrm>
          <a:off x="0" y="867082"/>
          <a:ext cx="9131300" cy="86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rtl="0">
            <a:lnSpc>
              <a:spcPct val="90000"/>
            </a:lnSpc>
            <a:spcBef>
              <a:spcPct val="0"/>
            </a:spcBef>
            <a:spcAft>
              <a:spcPct val="35000"/>
            </a:spcAft>
          </a:pPr>
          <a:r>
            <a:rPr lang="en-US" sz="4000" b="1" kern="1200" dirty="0" smtClean="0"/>
            <a:t>C</a:t>
          </a:r>
          <a:r>
            <a:rPr lang="en-US" sz="4000" kern="1200" dirty="0" smtClean="0"/>
            <a:t>lear</a:t>
          </a:r>
          <a:endParaRPr lang="en-US" sz="4000" kern="1200" dirty="0"/>
        </a:p>
      </dsp:txBody>
      <dsp:txXfrm>
        <a:off x="0" y="867082"/>
        <a:ext cx="9131300" cy="867082"/>
      </dsp:txXfrm>
    </dsp:sp>
    <dsp:sp modelId="{B90F8351-72BE-4BA8-A821-18323EAA52E1}">
      <dsp:nvSpPr>
        <dsp:cNvPr id="0" name=""/>
        <dsp:cNvSpPr/>
      </dsp:nvSpPr>
      <dsp:spPr>
        <a:xfrm>
          <a:off x="0" y="1734164"/>
          <a:ext cx="91313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15548EA-8F80-40CB-BBCD-286432B6AE45}">
      <dsp:nvSpPr>
        <dsp:cNvPr id="0" name=""/>
        <dsp:cNvSpPr/>
      </dsp:nvSpPr>
      <dsp:spPr>
        <a:xfrm>
          <a:off x="0" y="1734164"/>
          <a:ext cx="9131300" cy="86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rtl="0">
            <a:lnSpc>
              <a:spcPct val="90000"/>
            </a:lnSpc>
            <a:spcBef>
              <a:spcPct val="0"/>
            </a:spcBef>
            <a:spcAft>
              <a:spcPct val="35000"/>
            </a:spcAft>
          </a:pPr>
          <a:r>
            <a:rPr lang="en-US" sz="4000" b="1" kern="1200" dirty="0" smtClean="0"/>
            <a:t>B</a:t>
          </a:r>
          <a:r>
            <a:rPr lang="en-US" sz="4000" kern="1200" dirty="0" smtClean="0"/>
            <a:t>rief</a:t>
          </a:r>
          <a:endParaRPr lang="en-US" sz="4000" kern="1200" dirty="0"/>
        </a:p>
      </dsp:txBody>
      <dsp:txXfrm>
        <a:off x="0" y="1734164"/>
        <a:ext cx="9131300" cy="867082"/>
      </dsp:txXfrm>
    </dsp:sp>
    <dsp:sp modelId="{0DF78B01-C578-462F-B978-1A1C9008FCD2}">
      <dsp:nvSpPr>
        <dsp:cNvPr id="0" name=""/>
        <dsp:cNvSpPr/>
      </dsp:nvSpPr>
      <dsp:spPr>
        <a:xfrm>
          <a:off x="0" y="2601246"/>
          <a:ext cx="91313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04B7DF3-C62A-4562-99D8-38C4F91DC747}">
      <dsp:nvSpPr>
        <dsp:cNvPr id="0" name=""/>
        <dsp:cNvSpPr/>
      </dsp:nvSpPr>
      <dsp:spPr>
        <a:xfrm>
          <a:off x="0" y="2601246"/>
          <a:ext cx="9131300" cy="86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rtl="0">
            <a:lnSpc>
              <a:spcPct val="90000"/>
            </a:lnSpc>
            <a:spcBef>
              <a:spcPct val="0"/>
            </a:spcBef>
            <a:spcAft>
              <a:spcPct val="35000"/>
            </a:spcAft>
          </a:pPr>
          <a:r>
            <a:rPr lang="en-US" sz="4000" b="1" kern="1200" dirty="0" smtClean="0"/>
            <a:t>T</a:t>
          </a:r>
          <a:r>
            <a:rPr lang="en-US" sz="4000" kern="1200" dirty="0" smtClean="0"/>
            <a:t>imely</a:t>
          </a:r>
          <a:endParaRPr lang="en-US" sz="4000" kern="1200" dirty="0"/>
        </a:p>
      </dsp:txBody>
      <dsp:txXfrm>
        <a:off x="0" y="2601246"/>
        <a:ext cx="9131300" cy="867082"/>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9A2677-9988-425D-8D95-E6D103515D51}">
      <dsp:nvSpPr>
        <dsp:cNvPr id="0" name=""/>
        <dsp:cNvSpPr/>
      </dsp:nvSpPr>
      <dsp:spPr>
        <a:xfrm>
          <a:off x="0" y="0"/>
          <a:ext cx="91313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4366146-E006-4A19-9E79-FECBC2A41D99}">
      <dsp:nvSpPr>
        <dsp:cNvPr id="0" name=""/>
        <dsp:cNvSpPr/>
      </dsp:nvSpPr>
      <dsp:spPr>
        <a:xfrm>
          <a:off x="0" y="0"/>
          <a:ext cx="9131300" cy="86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rtl="0">
            <a:lnSpc>
              <a:spcPct val="90000"/>
            </a:lnSpc>
            <a:spcBef>
              <a:spcPct val="0"/>
            </a:spcBef>
            <a:spcAft>
              <a:spcPct val="35000"/>
            </a:spcAft>
          </a:pPr>
          <a:r>
            <a:rPr lang="en-US" sz="4000" b="1" kern="1200" dirty="0" smtClean="0">
              <a:latin typeface="+mj-lt"/>
              <a:cs typeface="Arial" pitchFamily="34" charset="0"/>
            </a:rPr>
            <a:t>S</a:t>
          </a:r>
          <a:r>
            <a:rPr lang="en-US" sz="4000" kern="1200" dirty="0" smtClean="0">
              <a:latin typeface="+mj-lt"/>
              <a:cs typeface="Arial" pitchFamily="34" charset="0"/>
            </a:rPr>
            <a:t>ituation</a:t>
          </a:r>
          <a:endParaRPr lang="en-US" sz="4000" kern="1200" dirty="0">
            <a:latin typeface="+mj-lt"/>
          </a:endParaRPr>
        </a:p>
      </dsp:txBody>
      <dsp:txXfrm>
        <a:off x="0" y="0"/>
        <a:ext cx="9131300" cy="867082"/>
      </dsp:txXfrm>
    </dsp:sp>
    <dsp:sp modelId="{22EE501C-92A2-4338-A1FB-A4ECF421F421}">
      <dsp:nvSpPr>
        <dsp:cNvPr id="0" name=""/>
        <dsp:cNvSpPr/>
      </dsp:nvSpPr>
      <dsp:spPr>
        <a:xfrm>
          <a:off x="0" y="867082"/>
          <a:ext cx="91313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350A691-DD02-4B61-9F24-2BE89F680273}">
      <dsp:nvSpPr>
        <dsp:cNvPr id="0" name=""/>
        <dsp:cNvSpPr/>
      </dsp:nvSpPr>
      <dsp:spPr>
        <a:xfrm>
          <a:off x="0" y="867082"/>
          <a:ext cx="9131300" cy="86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en-US" sz="4000" b="1" kern="1200" dirty="0" smtClean="0">
              <a:latin typeface="+mj-lt"/>
              <a:cs typeface="Arial" pitchFamily="34" charset="0"/>
            </a:rPr>
            <a:t>B</a:t>
          </a:r>
          <a:r>
            <a:rPr lang="en-US" sz="4000" kern="1200" dirty="0" smtClean="0">
              <a:latin typeface="+mj-lt"/>
              <a:cs typeface="Arial" pitchFamily="34" charset="0"/>
            </a:rPr>
            <a:t>ackground </a:t>
          </a:r>
        </a:p>
      </dsp:txBody>
      <dsp:txXfrm>
        <a:off x="0" y="867082"/>
        <a:ext cx="9131300" cy="867082"/>
      </dsp:txXfrm>
    </dsp:sp>
    <dsp:sp modelId="{EB9F8EA9-0035-41AB-8F32-897F64AFC5BC}">
      <dsp:nvSpPr>
        <dsp:cNvPr id="0" name=""/>
        <dsp:cNvSpPr/>
      </dsp:nvSpPr>
      <dsp:spPr>
        <a:xfrm>
          <a:off x="0" y="1734164"/>
          <a:ext cx="91313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ED54D32-E6F6-47D0-9BE3-7771649398CC}">
      <dsp:nvSpPr>
        <dsp:cNvPr id="0" name=""/>
        <dsp:cNvSpPr/>
      </dsp:nvSpPr>
      <dsp:spPr>
        <a:xfrm>
          <a:off x="0" y="1734164"/>
          <a:ext cx="9131300" cy="86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en-US" sz="4000" b="1" kern="1200" dirty="0" smtClean="0">
              <a:latin typeface="+mj-lt"/>
              <a:cs typeface="Arial" pitchFamily="34" charset="0"/>
            </a:rPr>
            <a:t>A</a:t>
          </a:r>
          <a:r>
            <a:rPr lang="en-US" sz="4000" kern="1200" dirty="0" smtClean="0">
              <a:latin typeface="+mj-lt"/>
              <a:cs typeface="Arial" pitchFamily="34" charset="0"/>
            </a:rPr>
            <a:t>ssessment </a:t>
          </a:r>
        </a:p>
      </dsp:txBody>
      <dsp:txXfrm>
        <a:off x="0" y="1734164"/>
        <a:ext cx="9131300" cy="867082"/>
      </dsp:txXfrm>
    </dsp:sp>
    <dsp:sp modelId="{97ECF045-D833-49C6-976E-A3D39F728541}">
      <dsp:nvSpPr>
        <dsp:cNvPr id="0" name=""/>
        <dsp:cNvSpPr/>
      </dsp:nvSpPr>
      <dsp:spPr>
        <a:xfrm>
          <a:off x="0" y="2601246"/>
          <a:ext cx="91313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40AF2E3-40EA-4647-9FCA-597093080168}">
      <dsp:nvSpPr>
        <dsp:cNvPr id="0" name=""/>
        <dsp:cNvSpPr/>
      </dsp:nvSpPr>
      <dsp:spPr>
        <a:xfrm>
          <a:off x="0" y="2601246"/>
          <a:ext cx="9131300" cy="86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en-US" sz="4000" b="1" kern="1200" dirty="0" smtClean="0">
              <a:latin typeface="+mj-lt"/>
              <a:cs typeface="Arial" pitchFamily="34" charset="0"/>
            </a:rPr>
            <a:t>R</a:t>
          </a:r>
          <a:r>
            <a:rPr lang="en-US" sz="4000" kern="1200" dirty="0" smtClean="0">
              <a:latin typeface="+mj-lt"/>
              <a:cs typeface="Arial" pitchFamily="34" charset="0"/>
            </a:rPr>
            <a:t>ecommendation</a:t>
          </a:r>
          <a:endParaRPr lang="en-US" sz="4000" kern="1200" dirty="0">
            <a:latin typeface="+mj-lt"/>
            <a:cs typeface="Arial" pitchFamily="34" charset="0"/>
          </a:endParaRPr>
        </a:p>
      </dsp:txBody>
      <dsp:txXfrm>
        <a:off x="0" y="2601246"/>
        <a:ext cx="9131300" cy="867082"/>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981F03-CEF8-4982-BDC2-3DC20E8CE5D7}">
      <dsp:nvSpPr>
        <dsp:cNvPr id="0" name=""/>
        <dsp:cNvSpPr/>
      </dsp:nvSpPr>
      <dsp:spPr>
        <a:xfrm>
          <a:off x="8554440" y="1730258"/>
          <a:ext cx="208559" cy="3859990"/>
        </a:xfrm>
        <a:prstGeom prst="rect">
          <a:avLst/>
        </a:prstGeom>
        <a:solidFill>
          <a:schemeClr val="accent2">
            <a:lumMod val="50000"/>
            <a:alpha val="40000"/>
          </a:schemeClr>
        </a:solidFill>
        <a:ln>
          <a:noFill/>
        </a:ln>
        <a:effectLst/>
      </dsp:spPr>
      <dsp:style>
        <a:lnRef idx="0">
          <a:scrgbClr r="0" g="0" b="0"/>
        </a:lnRef>
        <a:fillRef idx="1">
          <a:scrgbClr r="0" g="0" b="0"/>
        </a:fillRef>
        <a:effectRef idx="0">
          <a:scrgbClr r="0" g="0" b="0"/>
        </a:effectRef>
        <a:fontRef idx="minor"/>
      </dsp:style>
    </dsp:sp>
    <dsp:sp modelId="{7A432510-3B18-46D4-B9B0-CA6F93FD0DA5}">
      <dsp:nvSpPr>
        <dsp:cNvPr id="0" name=""/>
        <dsp:cNvSpPr/>
      </dsp:nvSpPr>
      <dsp:spPr>
        <a:xfrm>
          <a:off x="208559" y="1730258"/>
          <a:ext cx="5424297" cy="3859990"/>
        </a:xfrm>
        <a:prstGeom prst="frame">
          <a:avLst>
            <a:gd name="adj1" fmla="val 5450"/>
          </a:avLst>
        </a:prstGeom>
        <a:solidFill>
          <a:schemeClr val="accent2">
            <a:lumMod val="50000"/>
            <a:alpha val="40000"/>
          </a:schemeClr>
        </a:solidFill>
        <a:ln>
          <a:noFill/>
        </a:ln>
        <a:effectLst/>
      </dsp:spPr>
      <dsp:style>
        <a:lnRef idx="0">
          <a:scrgbClr r="0" g="0" b="0"/>
        </a:lnRef>
        <a:fillRef idx="1">
          <a:scrgbClr r="0" g="0" b="0"/>
        </a:fillRef>
        <a:effectRef idx="0">
          <a:scrgbClr r="0" g="0" b="0"/>
        </a:effectRef>
        <a:fontRef idx="minor"/>
      </dsp:style>
    </dsp:sp>
    <dsp:sp modelId="{8BE235C5-6405-4872-8457-40489EB143C8}">
      <dsp:nvSpPr>
        <dsp:cNvPr id="0" name=""/>
        <dsp:cNvSpPr/>
      </dsp:nvSpPr>
      <dsp:spPr>
        <a:xfrm>
          <a:off x="0" y="1267751"/>
          <a:ext cx="5215737" cy="3651213"/>
        </a:xfrm>
        <a:prstGeom prst="rect">
          <a:avLst/>
        </a:prstGeom>
        <a:blipFill>
          <a:blip xmlns:r="http://schemas.openxmlformats.org/officeDocument/2006/relationships" r:embed="rId1">
            <a:extLst>
              <a:ext uri="{28A0092B-C50C-407E-A947-70E740481C1C}">
                <a14:useLocalDpi xmlns="" xmlns:a14="http://schemas.microsoft.com/office/drawing/2010/main" val="0"/>
              </a:ext>
            </a:extLst>
          </a:blip>
          <a:srcRect/>
          <a:stretch>
            <a:fillRect t="-1000" b="-1000"/>
          </a:stretch>
        </a:blipFill>
        <a:ln w="25400" cap="flat" cmpd="sng" algn="ctr">
          <a:solidFill>
            <a:schemeClr val="accent2">
              <a:lumMod val="50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834962E3-9358-4A10-ADB0-3F9BFB5013BF}">
      <dsp:nvSpPr>
        <dsp:cNvPr id="0" name=""/>
        <dsp:cNvSpPr/>
      </dsp:nvSpPr>
      <dsp:spPr>
        <a:xfrm>
          <a:off x="420624" y="4920261"/>
          <a:ext cx="5003673" cy="458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80010" rIns="213360" bIns="80010" numCol="1" spcCol="1270" anchor="ctr" anchorCtr="0">
          <a:noAutofit/>
        </a:bodyPr>
        <a:lstStyle/>
        <a:p>
          <a:pPr lvl="0" algn="l" defTabSz="933450">
            <a:lnSpc>
              <a:spcPct val="90000"/>
            </a:lnSpc>
            <a:spcBef>
              <a:spcPct val="0"/>
            </a:spcBef>
            <a:spcAft>
              <a:spcPct val="35000"/>
            </a:spcAft>
          </a:pPr>
          <a:endParaRPr lang="en-US" sz="2100" kern="1200" dirty="0"/>
        </a:p>
      </dsp:txBody>
      <dsp:txXfrm>
        <a:off x="420624" y="4920261"/>
        <a:ext cx="5003673" cy="458184"/>
      </dsp:txXfrm>
    </dsp:sp>
    <dsp:sp modelId="{58381142-12CD-4BEC-BEA7-45F2BBD9CF0F}">
      <dsp:nvSpPr>
        <dsp:cNvPr id="0" name=""/>
        <dsp:cNvSpPr/>
      </dsp:nvSpPr>
      <dsp:spPr>
        <a:xfrm>
          <a:off x="5652896" y="1752607"/>
          <a:ext cx="2881503" cy="3859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600200">
            <a:lnSpc>
              <a:spcPct val="90000"/>
            </a:lnSpc>
            <a:spcBef>
              <a:spcPct val="0"/>
            </a:spcBef>
            <a:spcAft>
              <a:spcPct val="35000"/>
            </a:spcAft>
          </a:pPr>
          <a:endParaRPr lang="en-US" sz="3600" kern="1200" dirty="0" smtClean="0"/>
        </a:p>
        <a:p>
          <a:pPr lvl="0" algn="ctr" defTabSz="1600200">
            <a:lnSpc>
              <a:spcPct val="90000"/>
            </a:lnSpc>
            <a:spcBef>
              <a:spcPct val="0"/>
            </a:spcBef>
            <a:spcAft>
              <a:spcPct val="35000"/>
            </a:spcAft>
          </a:pPr>
          <a:r>
            <a:rPr lang="en-US" sz="3600" kern="1200" dirty="0" smtClean="0"/>
            <a:t>Two Day Contact Post Discharge</a:t>
          </a:r>
          <a:endParaRPr lang="en-US" sz="3600" kern="1200" dirty="0"/>
        </a:p>
      </dsp:txBody>
      <dsp:txXfrm>
        <a:off x="5652896" y="1752607"/>
        <a:ext cx="2881503" cy="385999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8061B-690E-44A7-B0D4-CEDEF27EB667}" type="datetimeFigureOut">
              <a:rPr lang="en-US" smtClean="0"/>
              <a:pPr/>
              <a:t>9/10/2013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3B119D-8C91-496A-9D86-4691525FB545}" type="slidenum">
              <a:rPr lang="en-US" smtClean="0"/>
              <a:pPr/>
              <a:t>‹#›</a:t>
            </a:fld>
            <a:endParaRPr lang="en-US" dirty="0"/>
          </a:p>
        </p:txBody>
      </p:sp>
    </p:spTree>
    <p:extLst>
      <p:ext uri="{BB962C8B-B14F-4D97-AF65-F5344CB8AC3E}">
        <p14:creationId xmlns="" xmlns:p14="http://schemas.microsoft.com/office/powerpoint/2010/main" val="496452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msa.or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(moderator name)!  I am happy to be here today to talk</a:t>
            </a:r>
            <a:r>
              <a:rPr lang="en-US" baseline="0" dirty="0" smtClean="0"/>
              <a:t> about (subject</a:t>
            </a:r>
            <a:r>
              <a:rPr lang="en-US" baseline="0" dirty="0" smtClean="0"/>
              <a:t>).</a:t>
            </a:r>
          </a:p>
          <a:p>
            <a:endParaRPr lang="en-US" baseline="0" dirty="0" smtClean="0"/>
          </a:p>
          <a:p>
            <a:r>
              <a:rPr lang="en-US" baseline="0" dirty="0" smtClean="0"/>
              <a:t>I am an RN Care Managers working on high performing PACT teams in my NJ CBOC.</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a:t>
            </a:fld>
            <a:endParaRPr lang="en-US" dirty="0"/>
          </a:p>
        </p:txBody>
      </p:sp>
    </p:spTree>
    <p:extLst>
      <p:ext uri="{BB962C8B-B14F-4D97-AF65-F5344CB8AC3E}">
        <p14:creationId xmlns=""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3B119D-8C91-496A-9D86-4691525FB545}"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rtl="0"/>
            <a:r>
              <a:rPr lang="en-US" dirty="0" smtClean="0"/>
              <a:t>Key</a:t>
            </a:r>
            <a:r>
              <a:rPr lang="en-US" baseline="0" dirty="0" smtClean="0"/>
              <a:t> </a:t>
            </a:r>
            <a:r>
              <a:rPr lang="en-US" baseline="0" dirty="0" smtClean="0"/>
              <a:t>Take Away Points:</a:t>
            </a:r>
          </a:p>
          <a:p>
            <a:pPr lvl="0" rtl="0"/>
            <a:r>
              <a:rPr lang="en-US" dirty="0" smtClean="0"/>
              <a:t>Know the Veteran’s Mission for life and health</a:t>
            </a:r>
          </a:p>
          <a:p>
            <a:pPr lvl="0" rtl="0"/>
            <a:r>
              <a:rPr lang="en-US" dirty="0" smtClean="0"/>
              <a:t>Develop a personalized health plan</a:t>
            </a:r>
          </a:p>
          <a:p>
            <a:pPr lvl="0" rtl="0"/>
            <a:r>
              <a:rPr lang="en-US" dirty="0" smtClean="0"/>
              <a:t>Provide Training and skill Building</a:t>
            </a:r>
          </a:p>
          <a:p>
            <a:pPr lvl="0" rtl="0"/>
            <a:r>
              <a:rPr lang="en-US" dirty="0" smtClean="0"/>
              <a:t>Support is needed for success</a:t>
            </a:r>
          </a:p>
          <a:p>
            <a:pPr lvl="0" rtl="0"/>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Care based on relationships helps to establish the trust and open lines of communication for Veterans and caregivers to provide more information which results in a more personalized Care plan.</a:t>
            </a:r>
          </a:p>
          <a:p>
            <a:endParaRPr lang="en-US" dirty="0" smtClean="0"/>
          </a:p>
          <a:p>
            <a:r>
              <a:rPr lang="en-US" sz="1200" kern="1200" dirty="0" smtClean="0">
                <a:solidFill>
                  <a:schemeClr val="tx1"/>
                </a:solidFill>
                <a:effectLst/>
                <a:latin typeface="+mn-lt"/>
                <a:ea typeface="+mn-ea"/>
                <a:cs typeface="+mn-cs"/>
              </a:rPr>
              <a:t>Know what is important to the Veteran.</a:t>
            </a:r>
          </a:p>
          <a:p>
            <a:r>
              <a:rPr lang="en-US" sz="1200" kern="1200" dirty="0" smtClean="0">
                <a:solidFill>
                  <a:schemeClr val="tx1"/>
                </a:solidFill>
                <a:effectLst/>
                <a:latin typeface="+mn-lt"/>
                <a:ea typeface="+mn-ea"/>
                <a:cs typeface="+mn-cs"/>
              </a:rPr>
              <a:t>As Dr. </a:t>
            </a:r>
            <a:r>
              <a:rPr lang="en-US" sz="1200" kern="1200" dirty="0" err="1" smtClean="0">
                <a:solidFill>
                  <a:schemeClr val="tx1"/>
                </a:solidFill>
                <a:effectLst/>
                <a:latin typeface="+mn-lt"/>
                <a:ea typeface="+mn-ea"/>
                <a:cs typeface="+mn-cs"/>
              </a:rPr>
              <a:t>Gaudet</a:t>
            </a:r>
            <a:r>
              <a:rPr lang="en-US" sz="1200" kern="1200" dirty="0" smtClean="0">
                <a:solidFill>
                  <a:schemeClr val="tx1"/>
                </a:solidFill>
                <a:effectLst/>
                <a:latin typeface="+mn-lt"/>
                <a:ea typeface="+mn-ea"/>
                <a:cs typeface="+mn-cs"/>
              </a:rPr>
              <a:t> has noted – “To be mission ready for their lives”</a:t>
            </a:r>
          </a:p>
          <a:p>
            <a:r>
              <a:rPr lang="en-US" sz="1200" kern="1200" dirty="0" smtClean="0">
                <a:solidFill>
                  <a:schemeClr val="tx1"/>
                </a:solidFill>
                <a:effectLst/>
                <a:latin typeface="+mn-lt"/>
                <a:ea typeface="+mn-ea"/>
                <a:cs typeface="+mn-cs"/>
              </a:rPr>
              <a:t>Personal needs are an important consideration in a personalized healthcare plan.</a:t>
            </a:r>
          </a:p>
          <a:p>
            <a:r>
              <a:rPr lang="en-US" sz="1200" i="1" kern="1200" dirty="0" smtClean="0">
                <a:solidFill>
                  <a:schemeClr val="tx1"/>
                </a:solidFill>
                <a:effectLst/>
                <a:latin typeface="+mn-lt"/>
                <a:ea typeface="+mn-ea"/>
                <a:cs typeface="+mn-cs"/>
              </a:rPr>
              <a:t>Ask </a:t>
            </a:r>
            <a:r>
              <a:rPr lang="en-US" sz="1200" kern="1200" dirty="0" smtClean="0">
                <a:solidFill>
                  <a:schemeClr val="tx1"/>
                </a:solidFill>
                <a:effectLst/>
                <a:latin typeface="+mn-lt"/>
                <a:ea typeface="+mn-ea"/>
                <a:cs typeface="+mn-cs"/>
              </a:rPr>
              <a:t>- What really matters to the Veteran? What do they want their health for in their life plan </a:t>
            </a:r>
          </a:p>
          <a:p>
            <a:endParaRPr lang="en-US" dirty="0" smtClean="0"/>
          </a:p>
          <a:p>
            <a:r>
              <a:rPr lang="en-US" dirty="0" smtClean="0"/>
              <a:t>It is important</a:t>
            </a:r>
            <a:r>
              <a:rPr lang="en-US" baseline="0" dirty="0" smtClean="0"/>
              <a:t> to </a:t>
            </a:r>
            <a:r>
              <a:rPr lang="en-US" dirty="0" smtClean="0"/>
              <a:t>Personalized </a:t>
            </a:r>
            <a:r>
              <a:rPr lang="en-US" dirty="0" smtClean="0"/>
              <a:t>care also includes cultural and linguistic competency. </a:t>
            </a:r>
          </a:p>
          <a:p>
            <a:r>
              <a:rPr lang="en-US" dirty="0" smtClean="0"/>
              <a:t>Use translators as per your facility policy. </a:t>
            </a:r>
          </a:p>
          <a:p>
            <a:r>
              <a:rPr lang="en-US" dirty="0" smtClean="0"/>
              <a:t>Every transition is potentially a cultural exchange. </a:t>
            </a:r>
          </a:p>
          <a:p>
            <a:r>
              <a:rPr lang="en-US" dirty="0" smtClean="0"/>
              <a:t>Knowledge of a patient’s cultural values is an important part of Care Planning especially during transitions. </a:t>
            </a:r>
          </a:p>
          <a:p>
            <a:endParaRPr lang="en-US" dirty="0" smtClean="0"/>
          </a:p>
          <a:p>
            <a:r>
              <a:rPr lang="en-US" i="1" dirty="0" smtClean="0"/>
              <a:t>Ask </a:t>
            </a:r>
            <a:r>
              <a:rPr lang="en-US" dirty="0" smtClean="0"/>
              <a:t>your patient if there are cultural consideration that the healthcare team needs to be aware of to optimize a personalized healthcare plan. </a:t>
            </a:r>
          </a:p>
          <a:p>
            <a:r>
              <a:rPr lang="en-US" dirty="0" smtClean="0"/>
              <a:t>For instance In </a:t>
            </a:r>
            <a:r>
              <a:rPr lang="en-US" dirty="0" smtClean="0"/>
              <a:t>New York, a healthcare plan for a Puerto Rican patient had to consider the cultural importance of a diet of rice and beans. Some religions follow dietary restrictions. Ask</a:t>
            </a:r>
          </a:p>
          <a:p>
            <a:endParaRPr lang="en-US" dirty="0" smtClean="0"/>
          </a:p>
          <a:p>
            <a:r>
              <a:rPr lang="en-US" i="1" dirty="0" smtClean="0"/>
              <a:t>Ask </a:t>
            </a:r>
            <a:r>
              <a:rPr lang="en-US" dirty="0" smtClean="0"/>
              <a:t>the patient how they prefer to receive healthcare education. </a:t>
            </a:r>
          </a:p>
          <a:p>
            <a:r>
              <a:rPr lang="en-US" dirty="0" smtClean="0"/>
              <a:t>When providing education to provide skill building and training it is important to note if English is a second language or if there are literacy concerns. </a:t>
            </a:r>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i="0" baseline="0" dirty="0" smtClean="0"/>
          </a:p>
          <a:p>
            <a:r>
              <a:rPr lang="en-US" i="0" baseline="0" dirty="0" smtClean="0"/>
              <a:t>Ad-lib to the audience results, then advance to move on.</a:t>
            </a:r>
          </a:p>
          <a:p>
            <a:endParaRPr lang="en-US" i="0"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12</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13</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marL="507869" indent="-507869" defTabSz="902879" eaLnBrk="0" fontAlgn="base" hangingPunct="0">
              <a:spcBef>
                <a:spcPct val="30000"/>
              </a:spcBef>
              <a:spcAft>
                <a:spcPct val="0"/>
              </a:spcAft>
              <a:buFont typeface="+mj-lt"/>
              <a:buNone/>
              <a:defRPr/>
            </a:pPr>
            <a:r>
              <a:rPr lang="en-US" sz="2800" dirty="0" smtClean="0"/>
              <a:t>The</a:t>
            </a:r>
            <a:r>
              <a:rPr lang="en-US" sz="2800" baseline="0" dirty="0" smtClean="0"/>
              <a:t> </a:t>
            </a:r>
            <a:r>
              <a:rPr lang="en-US" sz="2800" dirty="0" smtClean="0"/>
              <a:t>patient is the center of the care </a:t>
            </a:r>
            <a:r>
              <a:rPr lang="en-US" sz="2800" dirty="0" smtClean="0"/>
              <a:t>transition</a:t>
            </a:r>
          </a:p>
          <a:p>
            <a:pPr marL="507869" indent="-507869" defTabSz="902879" eaLnBrk="0" fontAlgn="base" hangingPunct="0">
              <a:spcBef>
                <a:spcPct val="30000"/>
              </a:spcBef>
              <a:spcAft>
                <a:spcPct val="0"/>
              </a:spcAft>
              <a:buFont typeface="+mj-lt"/>
              <a:buNone/>
              <a:defRPr/>
            </a:pPr>
            <a:endParaRPr lang="en-US" sz="2800" u="sng" dirty="0" smtClean="0"/>
          </a:p>
          <a:p>
            <a:pPr marL="451439" lvl="1" defTabSz="902879" eaLnBrk="0" fontAlgn="base" hangingPunct="0">
              <a:spcBef>
                <a:spcPct val="30000"/>
              </a:spcBef>
              <a:spcAft>
                <a:spcPct val="0"/>
              </a:spcAft>
              <a:defRPr/>
            </a:pPr>
            <a:r>
              <a:rPr lang="en-US" sz="2800" u="sng" dirty="0" smtClean="0"/>
              <a:t>Inpatient to Outpatient</a:t>
            </a:r>
          </a:p>
          <a:p>
            <a:pPr lvl="1" eaLnBrk="1" hangingPunct="1">
              <a:buFont typeface="Arial" pitchFamily="34" charset="0"/>
              <a:buChar char="•"/>
            </a:pPr>
            <a:r>
              <a:rPr lang="en-US" sz="2400" dirty="0" smtClean="0">
                <a:latin typeface="Arial" charset="0"/>
                <a:cs typeface="Arial" charset="0"/>
              </a:rPr>
              <a:t>Collaborative </a:t>
            </a:r>
            <a:r>
              <a:rPr lang="en-US" sz="2400" dirty="0" smtClean="0">
                <a:latin typeface="Arial" charset="0"/>
                <a:cs typeface="Arial" charset="0"/>
              </a:rPr>
              <a:t>working relationships</a:t>
            </a:r>
          </a:p>
          <a:p>
            <a:pPr lvl="1" eaLnBrk="1" hangingPunct="1">
              <a:buFont typeface="Arial" pitchFamily="34" charset="0"/>
              <a:buChar char="•"/>
            </a:pPr>
            <a:r>
              <a:rPr lang="en-US" sz="2400" dirty="0" smtClean="0">
                <a:latin typeface="Arial" charset="0"/>
                <a:cs typeface="Arial" charset="0"/>
              </a:rPr>
              <a:t>Communication</a:t>
            </a:r>
          </a:p>
          <a:p>
            <a:pPr lvl="1" eaLnBrk="1" hangingPunct="1">
              <a:buFont typeface="Arial" pitchFamily="34" charset="0"/>
              <a:buChar char="•"/>
            </a:pPr>
            <a:endParaRPr lang="en-US" sz="2800" dirty="0" smtClean="0"/>
          </a:p>
          <a:p>
            <a:pPr marL="451439" lvl="1" defTabSz="902879" eaLnBrk="0" fontAlgn="base" hangingPunct="0">
              <a:spcBef>
                <a:spcPct val="30000"/>
              </a:spcBef>
              <a:spcAft>
                <a:spcPct val="0"/>
              </a:spcAft>
              <a:defRPr/>
            </a:pPr>
            <a:r>
              <a:rPr lang="en-US" sz="2800" u="sng" dirty="0" smtClean="0"/>
              <a:t>Outpatient to Specialty</a:t>
            </a:r>
            <a:endParaRPr lang="en-US" sz="2500" u="sng" dirty="0" smtClean="0">
              <a:latin typeface="Arial" pitchFamily="34" charset="0"/>
              <a:cs typeface="Arial" pitchFamily="34" charset="0"/>
            </a:endParaRPr>
          </a:p>
          <a:p>
            <a:pPr lvl="1" eaLnBrk="1" hangingPunct="1">
              <a:buFont typeface="Arial" pitchFamily="34" charset="0"/>
              <a:buChar char="•"/>
            </a:pPr>
            <a:r>
              <a:rPr lang="en-US" sz="2500" dirty="0" smtClean="0">
                <a:latin typeface="Arial" charset="0"/>
                <a:cs typeface="Arial" charset="0"/>
              </a:rPr>
              <a:t>Service </a:t>
            </a:r>
            <a:r>
              <a:rPr lang="en-US" sz="2500" dirty="0" smtClean="0">
                <a:latin typeface="Arial" charset="0"/>
                <a:cs typeface="Arial" charset="0"/>
              </a:rPr>
              <a:t>agreements for consultation, including non face-to-face consultation</a:t>
            </a:r>
          </a:p>
          <a:p>
            <a:pPr lvl="1" eaLnBrk="1" hangingPunct="1">
              <a:buFont typeface="Arial" pitchFamily="34" charset="0"/>
              <a:buChar char="•"/>
            </a:pPr>
            <a:r>
              <a:rPr lang="en-US" sz="2500" dirty="0" smtClean="0">
                <a:latin typeface="Arial" charset="0"/>
                <a:cs typeface="Arial" charset="0"/>
              </a:rPr>
              <a:t>Education and partnering with </a:t>
            </a:r>
            <a:r>
              <a:rPr lang="en-US" sz="2500" dirty="0" smtClean="0">
                <a:latin typeface="Arial" charset="0"/>
                <a:cs typeface="Arial" charset="0"/>
              </a:rPr>
              <a:t>specialists</a:t>
            </a:r>
          </a:p>
          <a:p>
            <a:pPr lvl="1" eaLnBrk="1" hangingPunct="1">
              <a:buFont typeface="Arial" pitchFamily="34" charset="0"/>
              <a:buChar char="•"/>
            </a:pPr>
            <a:r>
              <a:rPr lang="en-US" sz="2500" dirty="0" smtClean="0">
                <a:latin typeface="Arial" charset="0"/>
                <a:cs typeface="Arial" charset="0"/>
              </a:rPr>
              <a:t>communication</a:t>
            </a:r>
            <a:endParaRPr lang="en-US" sz="2500" dirty="0" smtClean="0">
              <a:latin typeface="Arial" charset="0"/>
              <a:cs typeface="Arial" charset="0"/>
            </a:endParaRPr>
          </a:p>
          <a:p>
            <a:pPr marL="451439" lvl="1" defTabSz="902879" eaLnBrk="0" fontAlgn="base" hangingPunct="0">
              <a:spcBef>
                <a:spcPct val="30000"/>
              </a:spcBef>
              <a:spcAft>
                <a:spcPct val="0"/>
              </a:spcAft>
              <a:defRPr/>
            </a:pPr>
            <a:endParaRPr lang="en-US" sz="2800" dirty="0" smtClean="0"/>
          </a:p>
          <a:p>
            <a:pPr marL="451439" lvl="1" defTabSz="902879" eaLnBrk="0" fontAlgn="base" hangingPunct="0">
              <a:spcBef>
                <a:spcPct val="30000"/>
              </a:spcBef>
              <a:spcAft>
                <a:spcPct val="0"/>
              </a:spcAft>
              <a:defRPr/>
            </a:pPr>
            <a:r>
              <a:rPr lang="en-US" sz="2800" u="sng" dirty="0" smtClean="0"/>
              <a:t>Outpatient and Dual Care</a:t>
            </a:r>
          </a:p>
          <a:p>
            <a:pPr lvl="1" eaLnBrk="1" hangingPunct="1">
              <a:buFont typeface="Arial" pitchFamily="34" charset="0"/>
              <a:buChar char="•"/>
            </a:pPr>
            <a:r>
              <a:rPr lang="en-US" sz="2800" dirty="0" smtClean="0">
                <a:latin typeface="Arial" charset="0"/>
                <a:cs typeface="Arial" charset="0"/>
              </a:rPr>
              <a:t>Accurate &amp; timely communication with </a:t>
            </a:r>
            <a:r>
              <a:rPr lang="en-US" sz="2800" dirty="0" err="1" smtClean="0">
                <a:latin typeface="Arial" charset="0"/>
                <a:cs typeface="Arial" charset="0"/>
              </a:rPr>
              <a:t>teamlet</a:t>
            </a:r>
            <a:endParaRPr lang="en-US" sz="2800" dirty="0" smtClean="0">
              <a:latin typeface="Arial" charset="0"/>
              <a:cs typeface="Arial" charset="0"/>
            </a:endParaRPr>
          </a:p>
          <a:p>
            <a:pPr lvl="1" eaLnBrk="1" hangingPunct="1">
              <a:buFont typeface="Arial" pitchFamily="34" charset="0"/>
              <a:buChar char="•"/>
            </a:pPr>
            <a:r>
              <a:rPr lang="en-US" sz="2800" dirty="0" smtClean="0">
                <a:latin typeface="Arial" charset="0"/>
                <a:cs typeface="Arial" charset="0"/>
              </a:rPr>
              <a:t>Between Medical </a:t>
            </a:r>
            <a:r>
              <a:rPr lang="en-US" sz="2800" dirty="0" smtClean="0">
                <a:latin typeface="Arial" charset="0"/>
                <a:cs typeface="Arial" charset="0"/>
              </a:rPr>
              <a:t>Centers contact VA Referral Case Manager or Travel Veteran coordinator</a:t>
            </a:r>
            <a:endParaRPr lang="en-US" sz="2800" dirty="0" smtClean="0">
              <a:latin typeface="Arial" charset="0"/>
              <a:cs typeface="Arial" charset="0"/>
            </a:endParaRPr>
          </a:p>
          <a:p>
            <a:pPr lvl="1" eaLnBrk="1" hangingPunct="1">
              <a:buFont typeface="Arial" pitchFamily="34" charset="0"/>
              <a:buChar char="•"/>
            </a:pPr>
            <a:r>
              <a:rPr lang="en-US" sz="2800" dirty="0" smtClean="0">
                <a:latin typeface="Arial" charset="0"/>
                <a:cs typeface="Arial" charset="0"/>
              </a:rPr>
              <a:t>Clarify </a:t>
            </a:r>
            <a:r>
              <a:rPr lang="en-US" sz="2800" dirty="0" smtClean="0">
                <a:latin typeface="Arial" charset="0"/>
                <a:cs typeface="Arial" charset="0"/>
              </a:rPr>
              <a:t>what patient wishes are – who will manage what </a:t>
            </a:r>
          </a:p>
          <a:p>
            <a:pPr defTabSz="902879" eaLnBrk="0" fontAlgn="base" hangingPunct="0">
              <a:spcBef>
                <a:spcPct val="30000"/>
              </a:spcBef>
              <a:spcAft>
                <a:spcPct val="0"/>
              </a:spcAft>
              <a:defRPr/>
            </a:pPr>
            <a:endParaRPr lang="en-US" sz="2800" dirty="0" smtClean="0"/>
          </a:p>
          <a:p>
            <a:endParaRPr lang="en-US" sz="2800" dirty="0" smtClean="0"/>
          </a:p>
          <a:p>
            <a:endParaRPr lang="en-US" dirty="0" smtClean="0"/>
          </a:p>
        </p:txBody>
      </p:sp>
      <p:sp>
        <p:nvSpPr>
          <p:cNvPr id="4" name="Slide Number Placeholder 3"/>
          <p:cNvSpPr>
            <a:spLocks noGrp="1"/>
          </p:cNvSpPr>
          <p:nvPr>
            <p:ph type="sldNum" sz="quarter" idx="5"/>
          </p:nvPr>
        </p:nvSpPr>
        <p:spPr/>
        <p:txBody>
          <a:bodyPr/>
          <a:lstStyle/>
          <a:p>
            <a:pPr>
              <a:defRPr/>
            </a:pPr>
            <a:fld id="{922EF165-6F41-4B6D-9273-EA9AEBF08AB0}"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you examples of: </a:t>
            </a:r>
            <a:r>
              <a:rPr lang="en-US" dirty="0" smtClean="0"/>
              <a:t>Care </a:t>
            </a:r>
            <a:r>
              <a:rPr lang="en-US" dirty="0" smtClean="0"/>
              <a:t>Transitions Between Healthcare </a:t>
            </a:r>
            <a:r>
              <a:rPr lang="en-US" dirty="0" smtClean="0"/>
              <a:t>Settings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patients move from setting and/or states of health care this is called the continuum of care.</a:t>
            </a:r>
          </a:p>
          <a:p>
            <a:r>
              <a:rPr lang="en-US" dirty="0" smtClean="0"/>
              <a:t>Note that</a:t>
            </a:r>
            <a:r>
              <a:rPr lang="en-US" baseline="0" dirty="0" smtClean="0"/>
              <a:t> multi directions as patients can travel to multiple healthcare sites. </a:t>
            </a:r>
            <a:endParaRPr lang="en-US" dirty="0" smtClean="0"/>
          </a:p>
          <a:p>
            <a:r>
              <a:rPr lang="en-US" baseline="0" smtClean="0"/>
              <a:t>Each </a:t>
            </a:r>
            <a:r>
              <a:rPr lang="en-US" baseline="0" dirty="0" smtClean="0"/>
              <a:t>Transfer represents change and is opportunity for continuity of care or a threat to patient safety.</a:t>
            </a:r>
          </a:p>
          <a:p>
            <a:endParaRPr lang="en-US" baseline="0" dirty="0" smtClean="0"/>
          </a:p>
          <a:p>
            <a:r>
              <a:rPr lang="en-US" baseline="0" dirty="0" smtClean="0"/>
              <a:t>Example of what a </a:t>
            </a:r>
            <a:r>
              <a:rPr lang="en-US" dirty="0" smtClean="0"/>
              <a:t>PACT </a:t>
            </a:r>
            <a:r>
              <a:rPr lang="en-US" dirty="0" smtClean="0"/>
              <a:t>RN Care </a:t>
            </a:r>
            <a:r>
              <a:rPr lang="en-US" dirty="0" smtClean="0"/>
              <a:t>manager</a:t>
            </a:r>
            <a:r>
              <a:rPr lang="en-US" baseline="0" dirty="0" smtClean="0"/>
              <a:t> may be doing </a:t>
            </a:r>
            <a:r>
              <a:rPr lang="en-US" dirty="0" smtClean="0"/>
              <a:t>in </a:t>
            </a:r>
            <a:r>
              <a:rPr lang="en-US" dirty="0" smtClean="0"/>
              <a:t>ambulatory care setting  will complete assessment </a:t>
            </a:r>
            <a:r>
              <a:rPr lang="en-US" baseline="0" dirty="0" smtClean="0"/>
              <a:t>and Geriatric Extended Care</a:t>
            </a:r>
            <a:r>
              <a:rPr lang="en-US" dirty="0" smtClean="0"/>
              <a:t> Consult (</a:t>
            </a:r>
            <a:r>
              <a:rPr lang="en-US" baseline="0" dirty="0" smtClean="0"/>
              <a:t>GECC) in CPRS. Adult Day care is a popular option in addition to assistance in the home. The RN Care manger will coordinate the transition of care with the SW.</a:t>
            </a:r>
          </a:p>
          <a:p>
            <a:endParaRPr lang="en-US" baseline="0" dirty="0" smtClean="0"/>
          </a:p>
        </p:txBody>
      </p:sp>
      <p:sp>
        <p:nvSpPr>
          <p:cNvPr id="4" name="Slide Number Placeholder 3"/>
          <p:cNvSpPr>
            <a:spLocks noGrp="1"/>
          </p:cNvSpPr>
          <p:nvPr>
            <p:ph type="sldNum" sz="quarter" idx="10"/>
          </p:nvPr>
        </p:nvSpPr>
        <p:spPr/>
        <p:txBody>
          <a:bodyPr/>
          <a:lstStyle/>
          <a:p>
            <a:fld id="{6E3B119D-8C91-496A-9D86-4691525FB545}" type="slidenum">
              <a:rPr lang="en-US" smtClean="0"/>
              <a:pPr/>
              <a:t>15</a:t>
            </a:fld>
            <a:endParaRPr lang="en-US" dirty="0"/>
          </a:p>
        </p:txBody>
      </p:sp>
    </p:spTree>
    <p:extLst>
      <p:ext uri="{BB962C8B-B14F-4D97-AF65-F5344CB8AC3E}">
        <p14:creationId xmlns="" xmlns:p14="http://schemas.microsoft.com/office/powerpoint/2010/main" val="3482885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examples of Transitions </a:t>
            </a:r>
            <a:r>
              <a:rPr lang="en-US" b="1" dirty="0" smtClean="0"/>
              <a:t>Within</a:t>
            </a:r>
            <a:r>
              <a:rPr lang="en-US" dirty="0" smtClean="0"/>
              <a:t> Healthcare Setting</a:t>
            </a:r>
          </a:p>
          <a:p>
            <a:endParaRPr lang="en-US" dirty="0" smtClean="0"/>
          </a:p>
          <a:p>
            <a:endParaRPr lang="en-US" dirty="0" smtClean="0"/>
          </a:p>
          <a:p>
            <a:r>
              <a:rPr lang="en-US" dirty="0" smtClean="0"/>
              <a:t>The RN</a:t>
            </a:r>
            <a:r>
              <a:rPr lang="en-US" baseline="0" dirty="0" smtClean="0"/>
              <a:t> Care Manager will play a pivotal role as the patient transitions from Primary Care to Specialty Care</a:t>
            </a:r>
          </a:p>
          <a:p>
            <a:r>
              <a:rPr lang="en-US" baseline="0" dirty="0" smtClean="0"/>
              <a:t>It is important to Review </a:t>
            </a:r>
            <a:r>
              <a:rPr lang="en-US" baseline="0" dirty="0" smtClean="0"/>
              <a:t>consults to check that the prerequisite tests are completed. </a:t>
            </a:r>
            <a:r>
              <a:rPr lang="en-US" baseline="0" dirty="0" smtClean="0"/>
              <a:t>For instance Most </a:t>
            </a:r>
            <a:r>
              <a:rPr lang="en-US" baseline="0" dirty="0" smtClean="0"/>
              <a:t>Cardiology consults include a recent ECG, Orthopedics specific </a:t>
            </a:r>
            <a:r>
              <a:rPr lang="en-US" baseline="0" dirty="0" smtClean="0"/>
              <a:t>X-Rays. </a:t>
            </a:r>
            <a:r>
              <a:rPr lang="en-US" baseline="0" dirty="0" smtClean="0"/>
              <a:t>Specific lab tests.</a:t>
            </a:r>
          </a:p>
          <a:p>
            <a:r>
              <a:rPr lang="en-US" baseline="0" dirty="0" smtClean="0"/>
              <a:t>Mammography consults must have complete patient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Mammography may be completed outside of a VA facility.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Always follow –up on results</a:t>
            </a:r>
          </a:p>
          <a:p>
            <a:endParaRPr lang="en-US" baseline="0" dirty="0" smtClean="0"/>
          </a:p>
          <a:p>
            <a:r>
              <a:rPr lang="en-US" baseline="0" dirty="0" smtClean="0"/>
              <a:t>After consult to specialty </a:t>
            </a:r>
            <a:r>
              <a:rPr lang="en-US" baseline="0" dirty="0" smtClean="0"/>
              <a:t>care are completed </a:t>
            </a:r>
            <a:r>
              <a:rPr lang="en-US" baseline="0" dirty="0" smtClean="0"/>
              <a:t>review consult to update care plan</a:t>
            </a:r>
          </a:p>
          <a:p>
            <a:endParaRPr lang="en-US" baseline="0" dirty="0" smtClean="0"/>
          </a:p>
          <a:p>
            <a:r>
              <a:rPr lang="en-US" baseline="0" dirty="0" smtClean="0"/>
              <a:t>Emergency care may not be provided at a VA </a:t>
            </a:r>
            <a:r>
              <a:rPr lang="en-US" baseline="0" dirty="0" smtClean="0"/>
              <a:t>hospital—this may be a non VA ER visit</a:t>
            </a:r>
            <a:endParaRPr lang="en-US" baseline="0" dirty="0" smtClean="0"/>
          </a:p>
          <a:p>
            <a:r>
              <a:rPr lang="en-US" baseline="0" dirty="0" smtClean="0"/>
              <a:t>Follow-up on patients that require emergency care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16</a:t>
            </a:fld>
            <a:endParaRPr lang="en-US" dirty="0"/>
          </a:p>
        </p:txBody>
      </p:sp>
    </p:spTree>
    <p:extLst>
      <p:ext uri="{BB962C8B-B14F-4D97-AF65-F5344CB8AC3E}">
        <p14:creationId xmlns="" xmlns:p14="http://schemas.microsoft.com/office/powerpoint/2010/main" val="3482885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a:t>
            </a:r>
            <a:r>
              <a:rPr lang="en-US" baseline="0" dirty="0" smtClean="0"/>
              <a:t> Care transitions across health states</a:t>
            </a:r>
          </a:p>
          <a:p>
            <a:endParaRPr lang="en-US" dirty="0" smtClean="0"/>
          </a:p>
          <a:p>
            <a:r>
              <a:rPr lang="en-US" dirty="0" smtClean="0"/>
              <a:t>The </a:t>
            </a:r>
            <a:r>
              <a:rPr lang="en-US" dirty="0" smtClean="0"/>
              <a:t>RN Care manager continues to Care and modify Care plan.</a:t>
            </a:r>
          </a:p>
          <a:p>
            <a:r>
              <a:rPr lang="en-US" dirty="0" smtClean="0"/>
              <a:t>The second half of this presentation will be specific information on coordinating complex medical care needs with a Case Manager</a:t>
            </a:r>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17</a:t>
            </a:fld>
            <a:endParaRPr lang="en-US" dirty="0"/>
          </a:p>
        </p:txBody>
      </p:sp>
    </p:spTree>
    <p:extLst>
      <p:ext uri="{BB962C8B-B14F-4D97-AF65-F5344CB8AC3E}">
        <p14:creationId xmlns="" xmlns:p14="http://schemas.microsoft.com/office/powerpoint/2010/main" val="3482885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smtClean="0">
              <a:latin typeface="Arial" pitchFamily="34" charset="0"/>
              <a:cs typeface="Arial" pitchFamily="34" charset="0"/>
            </a:endParaRPr>
          </a:p>
          <a:p>
            <a:r>
              <a:rPr lang="en-US" dirty="0" smtClean="0">
                <a:latin typeface="Arial" pitchFamily="34" charset="0"/>
                <a:cs typeface="Arial" pitchFamily="34" charset="0"/>
              </a:rPr>
              <a:t>A transition that goes to the heart of the VA’s mission.  </a:t>
            </a:r>
            <a:r>
              <a:rPr lang="en-US" dirty="0" smtClean="0">
                <a:latin typeface="Arial" pitchFamily="34" charset="0"/>
                <a:cs typeface="Arial" pitchFamily="34" charset="0"/>
              </a:rPr>
              <a:t>Military Healthcare</a:t>
            </a:r>
            <a:r>
              <a:rPr lang="en-US" baseline="0" dirty="0" smtClean="0">
                <a:latin typeface="Arial" pitchFamily="34" charset="0"/>
                <a:cs typeface="Arial" pitchFamily="34" charset="0"/>
              </a:rPr>
              <a:t> to VA</a:t>
            </a:r>
            <a:endParaRPr lang="en-US" dirty="0" smtClean="0">
              <a:latin typeface="Arial" pitchFamily="34" charset="0"/>
              <a:cs typeface="Arial" pitchFamily="34" charset="0"/>
            </a:endParaRPr>
          </a:p>
          <a:p>
            <a:r>
              <a:rPr lang="en-US" dirty="0" smtClean="0">
                <a:latin typeface="Arial" pitchFamily="34" charset="0"/>
                <a:cs typeface="Arial" pitchFamily="34" charset="0"/>
              </a:rPr>
              <a:t>Quote VA Mission.</a:t>
            </a:r>
          </a:p>
          <a:p>
            <a:r>
              <a:rPr lang="en-US" dirty="0" smtClean="0">
                <a:latin typeface="Arial" pitchFamily="34" charset="0"/>
                <a:cs typeface="Arial" pitchFamily="34" charset="0"/>
              </a:rPr>
              <a:t>VHA Mission</a:t>
            </a:r>
          </a:p>
          <a:p>
            <a:r>
              <a:rPr lang="en-US" dirty="0" smtClean="0">
                <a:latin typeface="Arial" pitchFamily="34" charset="0"/>
                <a:cs typeface="Arial" pitchFamily="34" charset="0"/>
              </a:rPr>
              <a:t>To honor America’s Veterans by providing exceptional healthcare that improves health and well being.</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RN care manger and members of the Patient Aligned Care Team (PACT)  need to know how to care for the basic needs of post-deployed Veterans, as well as how to access more advanced resources and services for Veterans with more complex needs. Some facilities have PACT specialty teams for OEF/OIF/OND that can also offer resources. Some of our audience may work on these specialty PACT teams. Community Based Outpatient</a:t>
            </a:r>
            <a:r>
              <a:rPr lang="en-US" baseline="0" dirty="0" smtClean="0">
                <a:latin typeface="Arial" pitchFamily="34" charset="0"/>
                <a:cs typeface="Arial" pitchFamily="34" charset="0"/>
              </a:rPr>
              <a:t> Clinics or CBOCs may provide primary care due to travel distance to main facility. RN Care Managers will need to know who to contact and coordinate care for OEF/OIF/OND Veterans on the Team panel.</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The above logo for OEF/OIF/OND is the icon on our NJ VA Intranet that directly connects to the OEF/OIF/OND Program’s home page. Here we find immediate contact information to access the Program Manager, Case Managers, and all support staff. A full menu of resources is available – these include support groups, links to benefits and other information specific to our newest Veterans.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Know how to reference local community resources. State, county and local governments offer Veteran assistance programs. PACT Social Workers can also assist.</a:t>
            </a:r>
          </a:p>
          <a:p>
            <a:endParaRPr lang="en-US" dirty="0" smtClean="0">
              <a:latin typeface="Arial" pitchFamily="34" charset="0"/>
              <a:cs typeface="Arial" pitchFamily="34" charset="0"/>
            </a:endParaRPr>
          </a:p>
          <a:p>
            <a:r>
              <a:rPr lang="en-US" dirty="0" smtClean="0">
                <a:latin typeface="Arial" pitchFamily="34" charset="0"/>
                <a:cs typeface="Arial" pitchFamily="34" charset="0"/>
              </a:rPr>
              <a:t>Make a “Favorites” list for easy reference.</a:t>
            </a: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Following VA/DOD Clinical Practice Guidelines improves transition from Military Health Care to VA healthcare.  Awareness of the guidelines allows the RN to be informed and fully participate as a team members and patient advocate. </a:t>
            </a:r>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a:r>
              <a:rPr lang="en-US" dirty="0" smtClean="0"/>
              <a:t>Transitions of Care</a:t>
            </a:r>
          </a:p>
          <a:p>
            <a:pPr algn="ctr"/>
            <a:endParaRPr lang="en-US" dirty="0" smtClean="0"/>
          </a:p>
          <a:p>
            <a:pPr algn="ctr"/>
            <a:endParaRPr lang="en-US" dirty="0" smtClean="0"/>
          </a:p>
          <a:p>
            <a:r>
              <a:rPr lang="en-US" dirty="0" smtClean="0"/>
              <a:t>Expanding the safety</a:t>
            </a:r>
            <a:r>
              <a:rPr lang="en-US" baseline="0" dirty="0" smtClean="0"/>
              <a:t> net a</a:t>
            </a:r>
            <a:r>
              <a:rPr lang="en-US" dirty="0" smtClean="0"/>
              <a:t> </a:t>
            </a:r>
            <a:r>
              <a:rPr lang="en-US" dirty="0" smtClean="0"/>
              <a:t>metaphor for transitions</a:t>
            </a:r>
          </a:p>
          <a:p>
            <a:r>
              <a:rPr lang="en-US" dirty="0" smtClean="0"/>
              <a:t>Looking</a:t>
            </a:r>
            <a:r>
              <a:rPr lang="en-US" baseline="0" dirty="0" smtClean="0"/>
              <a:t> at this image we have concerns about risk of </a:t>
            </a:r>
            <a:r>
              <a:rPr lang="en-US" baseline="0" dirty="0" smtClean="0"/>
              <a:t>harm.</a:t>
            </a:r>
            <a:r>
              <a:rPr lang="en-US" dirty="0" smtClean="0"/>
              <a:t>  During transitions there are many</a:t>
            </a:r>
            <a:r>
              <a:rPr lang="en-US" baseline="0" dirty="0" smtClean="0"/>
              <a:t> risks for harm.</a:t>
            </a:r>
            <a:endParaRPr lang="en-US" baseline="0" dirty="0" smtClean="0"/>
          </a:p>
          <a:p>
            <a:r>
              <a:rPr lang="en-US" baseline="0" dirty="0" smtClean="0"/>
              <a:t>Transitions are a vulnerable time and place our patients at risk.</a:t>
            </a:r>
            <a:endParaRPr lang="en-US" dirty="0" smtClean="0"/>
          </a:p>
          <a:p>
            <a:endParaRPr lang="en-US" dirty="0" smtClean="0"/>
          </a:p>
          <a:p>
            <a:r>
              <a:rPr lang="en-US" dirty="0" smtClean="0"/>
              <a:t>Ineffective Care Transitions adversely influence patient safety.</a:t>
            </a:r>
          </a:p>
          <a:p>
            <a:endParaRPr lang="en-US" dirty="0" smtClean="0"/>
          </a:p>
          <a:p>
            <a:r>
              <a:rPr lang="en-US" dirty="0" smtClean="0"/>
              <a:t>Effective Transitions of care have been identified as a high priority to ensure patient safety</a:t>
            </a:r>
          </a:p>
          <a:p>
            <a:endParaRPr lang="en-US" dirty="0" smtClean="0"/>
          </a:p>
          <a:p>
            <a:r>
              <a:rPr lang="en-US" dirty="0" smtClean="0"/>
              <a:t>The VA has joined with The Joint Commission, and other professional healthcare agencies, to improve patient safety during transitions of care. </a:t>
            </a:r>
          </a:p>
          <a:p>
            <a:endParaRPr lang="en-US" dirty="0" smtClean="0"/>
          </a:p>
          <a:p>
            <a:r>
              <a:rPr lang="en-US" dirty="0" smtClean="0"/>
              <a:t>The PACT Model of Care, with its patient centered, multidisciplinary team approach, expands the patients’ safety net along the continuum of care. </a:t>
            </a:r>
          </a:p>
          <a:p>
            <a:endParaRPr lang="en-US" dirty="0" smtClean="0"/>
          </a:p>
          <a:p>
            <a:r>
              <a:rPr lang="en-US" dirty="0" smtClean="0"/>
              <a:t>The RN Care manager has a pivotal role in assuring the Veteran receives coordinated quality care.</a:t>
            </a:r>
          </a:p>
          <a:p>
            <a:endParaRPr lang="en-US" dirty="0" smtClean="0"/>
          </a:p>
          <a:p>
            <a:r>
              <a:rPr lang="en-US" dirty="0" smtClean="0"/>
              <a:t>This module will provide information on specific measures RN Care Managers, Case Managers, and other members of the PACT interdisciplinary team can perform to maintain high standards of care to our Veterans as their healthcare needs change along the continuum of care.</a:t>
            </a:r>
          </a:p>
          <a:p>
            <a:endParaRPr lang="en-US"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a:t>
            </a:r>
            <a:r>
              <a:rPr lang="en-US" dirty="0" smtClean="0"/>
              <a:t>use as</a:t>
            </a:r>
            <a:r>
              <a:rPr lang="en-US" baseline="0" dirty="0" smtClean="0"/>
              <a:t> a </a:t>
            </a:r>
            <a:r>
              <a:rPr lang="en-US" baseline="0" dirty="0" smtClean="0"/>
              <a:t>refer to this website for further information and use as a reference when planning </a:t>
            </a:r>
            <a:r>
              <a:rPr lang="en-US" baseline="0" dirty="0" smtClean="0"/>
              <a:t>care</a:t>
            </a:r>
            <a:endParaRPr lang="en-US" dirty="0" smtClean="0"/>
          </a:p>
        </p:txBody>
      </p:sp>
      <p:sp>
        <p:nvSpPr>
          <p:cNvPr id="4" name="Slide Number Placeholder 3"/>
          <p:cNvSpPr>
            <a:spLocks noGrp="1"/>
          </p:cNvSpPr>
          <p:nvPr>
            <p:ph type="sldNum" sz="quarter" idx="10"/>
          </p:nvPr>
        </p:nvSpPr>
        <p:spPr/>
        <p:txBody>
          <a:bodyPr/>
          <a:lstStyle/>
          <a:p>
            <a:fld id="{6E3B119D-8C91-496A-9D86-4691525FB54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Dual Care is a unique aspect of VA health care and presents a continual need to monitor changes in the Veterans healthcare plan.</a:t>
            </a:r>
          </a:p>
          <a:p>
            <a:r>
              <a:rPr lang="en-US" dirty="0" smtClean="0"/>
              <a:t>VA has national policies on Dual Care .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VA has national policies on Dual Care to coordinate health care for Veterans seen by both VA providers and community providers.</a:t>
            </a:r>
          </a:p>
          <a:p>
            <a:endParaRPr lang="en-US" dirty="0" smtClean="0"/>
          </a:p>
          <a:p>
            <a:r>
              <a:rPr lang="en-US" dirty="0" smtClean="0"/>
              <a:t>“ It is VHA policy to ensure that the care of Veterans receiving Dual Care is well coordinated, safe, documented, and appropriate, and the autonomy and responsibility of VA providers are respected.”</a:t>
            </a:r>
          </a:p>
          <a:p>
            <a:endParaRPr lang="en-US" dirty="0" smtClean="0"/>
          </a:p>
          <a:p>
            <a:r>
              <a:rPr lang="en-US" dirty="0" smtClean="0"/>
              <a:t>Many Veterans live in communities that are a distance from VA medical centers and need a local Non-VA health care provider. </a:t>
            </a:r>
          </a:p>
          <a:p>
            <a:r>
              <a:rPr lang="en-US" dirty="0" smtClean="0"/>
              <a:t>Some Veterans prefer to only use VA prescription benefits</a:t>
            </a:r>
          </a:p>
          <a:p>
            <a:endParaRPr lang="en-US" dirty="0" smtClean="0"/>
          </a:p>
          <a:p>
            <a:r>
              <a:rPr lang="en-US" dirty="0" smtClean="0"/>
              <a:t>Every visit has the potential to be a transition within Primary Care setting..</a:t>
            </a:r>
          </a:p>
          <a:p>
            <a:r>
              <a:rPr lang="en-US" dirty="0" smtClean="0"/>
              <a:t>The RN Care manager, aware of HIPAA compliance, can assist the patient in keeping all healthcare providers informed of the Care Plan.</a:t>
            </a:r>
          </a:p>
        </p:txBody>
      </p:sp>
      <p:sp>
        <p:nvSpPr>
          <p:cNvPr id="4" name="Slide Number Placeholder 3"/>
          <p:cNvSpPr>
            <a:spLocks noGrp="1"/>
          </p:cNvSpPr>
          <p:nvPr>
            <p:ph type="sldNum" sz="quarter" idx="10"/>
          </p:nvPr>
        </p:nvSpPr>
        <p:spPr/>
        <p:txBody>
          <a:bodyPr/>
          <a:lstStyle/>
          <a:p>
            <a:fld id="{6E3B119D-8C91-496A-9D86-4691525FB545}"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 Form 10-5345  Request for and Authorization to Release Medical Records or Health Information.</a:t>
            </a:r>
          </a:p>
          <a:p>
            <a:endParaRPr lang="en-US" dirty="0" smtClean="0"/>
          </a:p>
          <a:p>
            <a:r>
              <a:rPr lang="en-US" sz="1200" kern="1200" dirty="0" smtClean="0">
                <a:solidFill>
                  <a:schemeClr val="tx1"/>
                </a:solidFill>
                <a:effectLst/>
                <a:latin typeface="+mn-lt"/>
                <a:ea typeface="+mn-ea"/>
                <a:cs typeface="+mn-cs"/>
              </a:rPr>
              <a:t>Highlighted areas must be completed to state purpose of request for medical records (Continuity of Care) and meet HIPAA requirements. Remember to add request for immunization history to update VA immunization records. </a:t>
            </a:r>
          </a:p>
          <a:p>
            <a:r>
              <a:rPr lang="en-US" dirty="0" smtClean="0"/>
              <a:t>Available online at VA Forms </a:t>
            </a:r>
            <a:r>
              <a:rPr lang="en-US" dirty="0" smtClean="0"/>
              <a:t>and</a:t>
            </a:r>
            <a:r>
              <a:rPr lang="en-US" baseline="0" dirty="0" smtClean="0"/>
              <a:t> </a:t>
            </a:r>
            <a:r>
              <a:rPr lang="en-US" baseline="0" dirty="0" smtClean="0"/>
              <a:t>MyHealth</a:t>
            </a:r>
            <a:r>
              <a:rPr lang="en-US" i="1" baseline="0" dirty="0" smtClean="0"/>
              <a:t>e</a:t>
            </a:r>
            <a:r>
              <a:rPr lang="en-US" baseline="0" dirty="0" smtClean="0"/>
              <a:t>Vet) </a:t>
            </a:r>
          </a:p>
          <a:p>
            <a:r>
              <a:rPr lang="en-US" baseline="0" dirty="0" smtClean="0"/>
              <a:t>We will include pdf files in our reference section that  you can keep on your desktop for</a:t>
            </a:r>
            <a:r>
              <a:rPr lang="en-US" dirty="0" smtClean="0"/>
              <a:t> ready access.</a:t>
            </a:r>
          </a:p>
          <a:p>
            <a:r>
              <a:rPr lang="en-US" dirty="0" smtClean="0"/>
              <a:t>RN may delegate obtaining ROI to other members of the PACT team.</a:t>
            </a:r>
          </a:p>
          <a:p>
            <a:r>
              <a:rPr lang="en-US" dirty="0" smtClean="0"/>
              <a:t>Follow Privacy policies</a:t>
            </a:r>
          </a:p>
          <a:p>
            <a:r>
              <a:rPr lang="en-US" dirty="0" smtClean="0"/>
              <a:t>As a team, consider keeping a list of local non-VA health</a:t>
            </a:r>
            <a:r>
              <a:rPr lang="en-US" baseline="0" dirty="0" smtClean="0"/>
              <a:t> care facilities with telephone and fax numbers of the medical records department.</a:t>
            </a:r>
            <a:endParaRPr lang="en-US" dirty="0" smtClean="0"/>
          </a:p>
          <a:p>
            <a:endParaRPr lang="en-US" dirty="0" smtClean="0"/>
          </a:p>
          <a:p>
            <a:r>
              <a:rPr lang="en-US" dirty="0" smtClean="0"/>
              <a:t>As an incentive, remind patients  that community hospitals may charge the patient by the page for copies of healthcare notes. Agency to agency is no charge. So Veteran can have records sent directly to clinic or VA medical records.</a:t>
            </a:r>
          </a:p>
          <a:p>
            <a:r>
              <a:rPr lang="en-US" dirty="0" smtClean="0"/>
              <a:t>Be sure to include your facility fax # for rapid response from medical records</a:t>
            </a:r>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 Form</a:t>
            </a:r>
            <a:r>
              <a:rPr lang="en-US" baseline="0" dirty="0" smtClean="0"/>
              <a:t> 10-5345a  Individuals' Request for A Copy OF Their Own Health information</a:t>
            </a:r>
          </a:p>
          <a:p>
            <a:r>
              <a:rPr lang="en-US" baseline="0" dirty="0" smtClean="0"/>
              <a:t>Veteran can share VA information with their non-VA provider. </a:t>
            </a:r>
          </a:p>
          <a:p>
            <a:r>
              <a:rPr lang="en-US" baseline="0" dirty="0" smtClean="0"/>
              <a:t>This release of information form is processed by the medical records department. </a:t>
            </a:r>
          </a:p>
          <a:p>
            <a:r>
              <a:rPr lang="en-US" baseline="0" dirty="0" smtClean="0"/>
              <a:t>Check with your facility for contact information and local regulations. Add this information to your “Favorite Contacts”.</a:t>
            </a:r>
          </a:p>
          <a:p>
            <a:r>
              <a:rPr lang="en-US" baseline="0" dirty="0" smtClean="0"/>
              <a:t>This form is part of the MyHealth</a:t>
            </a:r>
            <a:r>
              <a:rPr lang="en-US" i="1" baseline="0" dirty="0" smtClean="0"/>
              <a:t>e</a:t>
            </a:r>
            <a:r>
              <a:rPr lang="en-US" baseline="0" dirty="0" smtClean="0"/>
              <a:t>Vet</a:t>
            </a:r>
            <a:r>
              <a:rPr lang="en-US" dirty="0" smtClean="0"/>
              <a:t>  registration, In Person Authentification (IPA) packet. </a:t>
            </a:r>
          </a:p>
          <a:p>
            <a:r>
              <a:rPr lang="en-US" dirty="0" smtClean="0"/>
              <a:t>This feature empowers the Veteran and</a:t>
            </a:r>
            <a:r>
              <a:rPr lang="en-US" baseline="0" dirty="0" smtClean="0"/>
              <a:t> </a:t>
            </a:r>
            <a:r>
              <a:rPr lang="en-US" dirty="0" smtClean="0"/>
              <a:t>streamlines the process of information sharing between providers</a:t>
            </a:r>
            <a:r>
              <a:rPr lang="en-US" dirty="0" smtClean="0"/>
              <a:t>!</a:t>
            </a:r>
          </a:p>
          <a:p>
            <a:endParaRPr lang="en-US" baseline="0" dirty="0" smtClean="0"/>
          </a:p>
          <a:p>
            <a:r>
              <a:rPr lang="en-US" baseline="0" dirty="0" smtClean="0"/>
              <a:t>You can access these from our reference handout by clicking on the green download button.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MyHealth</a:t>
            </a:r>
            <a:r>
              <a:rPr lang="en-US" i="1" dirty="0" smtClean="0"/>
              <a:t>e</a:t>
            </a:r>
            <a:r>
              <a:rPr lang="en-US" i="0" dirty="0" smtClean="0"/>
              <a:t>V</a:t>
            </a:r>
            <a:r>
              <a:rPr lang="en-US" dirty="0" smtClean="0"/>
              <a:t>et improves Transitions of Care</a:t>
            </a:r>
          </a:p>
          <a:p>
            <a:r>
              <a:rPr lang="en-US" dirty="0" smtClean="0"/>
              <a:t>Allows ACTIVE  Veteran </a:t>
            </a:r>
            <a:r>
              <a:rPr lang="en-US" dirty="0" smtClean="0"/>
              <a:t>actively participate </a:t>
            </a:r>
            <a:r>
              <a:rPr lang="en-US" dirty="0" smtClean="0"/>
              <a:t>in Transitions of Care</a:t>
            </a:r>
          </a:p>
          <a:p>
            <a:r>
              <a:rPr lang="en-US" dirty="0" smtClean="0"/>
              <a:t>The Veteran can click on the Blue</a:t>
            </a:r>
            <a:r>
              <a:rPr lang="en-US" baseline="0" dirty="0" smtClean="0"/>
              <a:t> button--</a:t>
            </a:r>
            <a:endParaRPr lang="en-US" dirty="0" smtClean="0"/>
          </a:p>
          <a:p>
            <a:r>
              <a:rPr lang="en-US" sz="1200" kern="1200" dirty="0" smtClean="0">
                <a:solidFill>
                  <a:schemeClr val="tx1"/>
                </a:solidFill>
                <a:latin typeface="+mn-lt"/>
                <a:ea typeface="+mn-ea"/>
                <a:cs typeface="+mn-cs"/>
              </a:rPr>
              <a:t>The VA Blue Button enhances Veteran access to personal health information from </a:t>
            </a:r>
            <a:r>
              <a:rPr lang="en-US" sz="1200" kern="1200" dirty="0" smtClean="0">
                <a:solidFill>
                  <a:schemeClr val="tx1"/>
                </a:solidFill>
                <a:latin typeface="+mn-lt"/>
                <a:ea typeface="+mn-ea"/>
                <a:cs typeface="+mn-cs"/>
              </a:rPr>
              <a:t>their own </a:t>
            </a:r>
            <a:r>
              <a:rPr lang="en-US" sz="1200" kern="1200" dirty="0" smtClean="0">
                <a:solidFill>
                  <a:schemeClr val="tx1"/>
                </a:solidFill>
                <a:latin typeface="+mn-lt"/>
                <a:ea typeface="+mn-ea"/>
                <a:cs typeface="+mn-cs"/>
              </a:rPr>
              <a:t>VA Electronic Health Record and other key data sources to foster patient engagement, encourage activation, and support patient-centered care.</a:t>
            </a:r>
            <a:endParaRPr lang="en-US" dirty="0" smtClean="0"/>
          </a:p>
          <a:p>
            <a:r>
              <a:rPr lang="en-US" dirty="0" smtClean="0"/>
              <a:t>Veterans who are registered and completed “In Person Authentication”</a:t>
            </a:r>
            <a:r>
              <a:rPr lang="en-US" baseline="0" dirty="0" smtClean="0"/>
              <a:t> may independently access some of their health records to improve transitions from VA to Non VA health care providers.</a:t>
            </a:r>
          </a:p>
          <a:p>
            <a:r>
              <a:rPr lang="en-US" baseline="0" dirty="0" smtClean="0"/>
              <a:t>Open notes since January 2013, Problem list, Chemistry and </a:t>
            </a:r>
            <a:r>
              <a:rPr lang="en-US" baseline="0" dirty="0" smtClean="0"/>
              <a:t>Hematology, </a:t>
            </a:r>
            <a:r>
              <a:rPr lang="en-US" baseline="0" dirty="0" smtClean="0"/>
              <a:t>pathology</a:t>
            </a:r>
            <a:r>
              <a:rPr lang="en-US" dirty="0" smtClean="0"/>
              <a:t> and </a:t>
            </a:r>
            <a:r>
              <a:rPr lang="en-US" baseline="0" dirty="0" smtClean="0"/>
              <a:t>radiology reports, and admission/discharge summaries.</a:t>
            </a:r>
          </a:p>
          <a:p>
            <a:endParaRPr lang="en-US" dirty="0" smtClean="0"/>
          </a:p>
        </p:txBody>
      </p:sp>
      <p:sp>
        <p:nvSpPr>
          <p:cNvPr id="4" name="Slide Number Placeholder 3"/>
          <p:cNvSpPr>
            <a:spLocks noGrp="1"/>
          </p:cNvSpPr>
          <p:nvPr>
            <p:ph type="sldNum" sz="quarter" idx="10"/>
          </p:nvPr>
        </p:nvSpPr>
        <p:spPr/>
        <p:txBody>
          <a:bodyPr/>
          <a:lstStyle/>
          <a:p>
            <a:fld id="{6E3B119D-8C91-496A-9D86-4691525FB545}"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Veteran’s Active</a:t>
            </a:r>
            <a:r>
              <a:rPr lang="en-US" baseline="0" dirty="0" smtClean="0"/>
              <a:t> involvement in their healthcare plan helps to smooth Dual Care transitions.</a:t>
            </a:r>
          </a:p>
          <a:p>
            <a:r>
              <a:rPr lang="en-US" baseline="0" dirty="0" smtClean="0"/>
              <a:t>Discuss the patient’s role in advance so that </a:t>
            </a:r>
            <a:r>
              <a:rPr lang="en-US" i="1" baseline="0" dirty="0" smtClean="0"/>
              <a:t>IF </a:t>
            </a:r>
            <a:r>
              <a:rPr lang="en-US" i="0" baseline="0" dirty="0" smtClean="0"/>
              <a:t> an unplanned transition of care such as Non-VA emergency care or hospitalization occurs the Veteran will be able to advise care providers at the Non-VA facility to </a:t>
            </a:r>
            <a:r>
              <a:rPr lang="en-US" i="0" baseline="0" dirty="0" smtClean="0"/>
              <a:t>contact </a:t>
            </a:r>
            <a:r>
              <a:rPr lang="en-US" i="0" baseline="0" dirty="0" smtClean="0"/>
              <a:t>VA healthcare.</a:t>
            </a:r>
          </a:p>
          <a:p>
            <a:endParaRPr lang="en-US" i="1" baseline="0" dirty="0" smtClean="0"/>
          </a:p>
          <a:p>
            <a:r>
              <a:rPr lang="en-US" sz="1200" kern="1200" dirty="0" smtClean="0">
                <a:solidFill>
                  <a:schemeClr val="tx1"/>
                </a:solidFill>
                <a:effectLst/>
                <a:latin typeface="+mn-lt"/>
                <a:ea typeface="+mn-ea"/>
                <a:cs typeface="+mn-cs"/>
              </a:rPr>
              <a:t>Here is an example of an information card given to Veterans at VA Hudson Valley, New York that assists</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keeping the PACT team informed of a patient's transition to a non-VA healthcare facility.</a:t>
            </a:r>
          </a:p>
          <a:p>
            <a:r>
              <a:rPr lang="en-US" baseline="0" dirty="0" smtClean="0"/>
              <a:t>At our clinic all Veterans receive a tri-fold pamphlet about PACT that includes important telephone numbers and an open invitation to call their team.</a:t>
            </a:r>
          </a:p>
          <a:p>
            <a:r>
              <a:rPr lang="en-US" baseline="0" dirty="0" smtClean="0"/>
              <a:t>Check to see if your facility has a standardized method of communication.</a:t>
            </a:r>
          </a:p>
          <a:p>
            <a:endParaRPr lang="en-US"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the 7 Elements of a safe transition – The safety net  to keep our </a:t>
            </a:r>
            <a:r>
              <a:rPr lang="en-US" dirty="0" smtClean="0"/>
              <a:t>patients safe </a:t>
            </a:r>
            <a:r>
              <a:rPr lang="en-US" dirty="0" smtClean="0"/>
              <a:t>from harm</a:t>
            </a:r>
          </a:p>
          <a:p>
            <a:r>
              <a:rPr lang="en-US" dirty="0" smtClean="0"/>
              <a:t>Every time a patient transitions these element must be addressed </a:t>
            </a:r>
          </a:p>
          <a:p>
            <a:r>
              <a:rPr lang="en-US" dirty="0" smtClean="0"/>
              <a:t>	</a:t>
            </a: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1. Medications Management </a:t>
            </a:r>
            <a:r>
              <a:rPr lang="en-US" sz="1200" b="0" i="0" u="none" strike="noStrike" kern="1200" baseline="0" dirty="0" smtClean="0">
                <a:solidFill>
                  <a:schemeClr val="tx1"/>
                </a:solidFill>
                <a:latin typeface="+mn-lt"/>
                <a:ea typeface="+mn-ea"/>
                <a:cs typeface="+mn-cs"/>
              </a:rPr>
              <a:t> - Ensuring the safe use of medications by patients and their families and based on patients’ plans of care </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Development </a:t>
            </a:r>
            <a:r>
              <a:rPr lang="en-US" sz="1200" b="0" i="0" u="none" strike="noStrike" kern="1200" baseline="0" dirty="0" smtClean="0">
                <a:solidFill>
                  <a:schemeClr val="tx1"/>
                </a:solidFill>
                <a:latin typeface="+mn-lt"/>
                <a:ea typeface="+mn-ea"/>
                <a:cs typeface="+mn-cs"/>
              </a:rPr>
              <a:t>and implementation of a plan for medications management as part of the patient’s overall plan of care </a:t>
            </a:r>
          </a:p>
          <a:p>
            <a:r>
              <a:rPr lang="en-US" sz="1200" b="0" i="0" u="none" strike="noStrike" kern="1200" baseline="0" dirty="0" smtClean="0">
                <a:solidFill>
                  <a:schemeClr val="tx1"/>
                </a:solidFill>
                <a:latin typeface="+mn-lt"/>
                <a:ea typeface="+mn-ea"/>
                <a:cs typeface="+mn-cs"/>
              </a:rPr>
              <a:t> </a:t>
            </a:r>
          </a:p>
          <a:p>
            <a:r>
              <a:rPr lang="en-US" sz="1200" b="1" i="0" u="none" strike="noStrike" kern="1200" baseline="0" dirty="0" smtClean="0">
                <a:solidFill>
                  <a:schemeClr val="tx1"/>
                </a:solidFill>
                <a:latin typeface="+mn-lt"/>
                <a:ea typeface="+mn-ea"/>
                <a:cs typeface="+mn-cs"/>
              </a:rPr>
              <a:t>2. Transition  Planning </a:t>
            </a:r>
            <a:r>
              <a:rPr lang="en-US" sz="1200" b="0" i="0" u="none" strike="noStrike" kern="1200" baseline="0" dirty="0" smtClean="0">
                <a:solidFill>
                  <a:schemeClr val="tx1"/>
                </a:solidFill>
                <a:latin typeface="+mn-lt"/>
                <a:ea typeface="+mn-ea"/>
                <a:cs typeface="+mn-cs"/>
              </a:rPr>
              <a:t> -A formal process that facilitates the safe transition of patients from one level of care to another including home or from one practitioner to another </a:t>
            </a:r>
          </a:p>
          <a:p>
            <a:r>
              <a:rPr lang="en-US" sz="1200" b="0" i="0" u="none" strike="noStrike" kern="1200" baseline="0" dirty="0" smtClean="0">
                <a:solidFill>
                  <a:schemeClr val="tx1"/>
                </a:solidFill>
                <a:latin typeface="+mn-lt"/>
                <a:ea typeface="+mn-ea"/>
                <a:cs typeface="+mn-cs"/>
              </a:rPr>
              <a:t>	</a:t>
            </a:r>
          </a:p>
          <a:p>
            <a:r>
              <a:rPr lang="en-US" sz="1200" b="1" i="0" u="none" strike="noStrike" kern="1200" baseline="0" dirty="0" smtClean="0">
                <a:solidFill>
                  <a:schemeClr val="tx1"/>
                </a:solidFill>
                <a:latin typeface="+mn-lt"/>
                <a:ea typeface="+mn-ea"/>
                <a:cs typeface="+mn-cs"/>
              </a:rPr>
              <a:t>3. Patient and Family Engagement / Education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Education </a:t>
            </a:r>
            <a:r>
              <a:rPr lang="en-US" sz="1200" b="0" i="0" u="none" strike="noStrike" kern="1200" baseline="0" dirty="0" smtClean="0">
                <a:solidFill>
                  <a:schemeClr val="tx1"/>
                </a:solidFill>
                <a:latin typeface="+mn-lt"/>
                <a:ea typeface="+mn-ea"/>
                <a:cs typeface="+mn-cs"/>
              </a:rPr>
              <a:t>and counseling of patients and families to enhance their active participation in their own care including informed decision making.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4. Information Transfer </a:t>
            </a:r>
            <a:r>
              <a:rPr lang="en-US" sz="1200" b="0" i="0" u="none" strike="noStrike" kern="1200" baseline="0" dirty="0" smtClean="0">
                <a:solidFill>
                  <a:schemeClr val="tx1"/>
                </a:solidFill>
                <a:latin typeface="+mn-lt"/>
                <a:ea typeface="+mn-ea"/>
                <a:cs typeface="+mn-cs"/>
              </a:rPr>
              <a:t> - Sharing of important care information among patient, family, caregiver and healthcare providers in a timely and effective manner. </a:t>
            </a:r>
          </a:p>
          <a:p>
            <a:r>
              <a:rPr lang="en-US" sz="1200" b="0" i="0" u="none" strike="noStrike" kern="1200" baseline="0" dirty="0" smtClean="0">
                <a:solidFill>
                  <a:schemeClr val="tx1"/>
                </a:solidFill>
                <a:latin typeface="+mn-lt"/>
                <a:ea typeface="+mn-ea"/>
                <a:cs typeface="+mn-cs"/>
              </a:rPr>
              <a:t>	</a:t>
            </a:r>
          </a:p>
          <a:p>
            <a:r>
              <a:rPr lang="en-US" sz="1200" b="1" i="0" u="none" strike="noStrike" kern="1200" baseline="0" dirty="0" smtClean="0">
                <a:solidFill>
                  <a:schemeClr val="tx1"/>
                </a:solidFill>
                <a:latin typeface="+mn-lt"/>
                <a:ea typeface="+mn-ea"/>
                <a:cs typeface="+mn-cs"/>
              </a:rPr>
              <a:t>5. Follow-Up Care  - </a:t>
            </a:r>
            <a:r>
              <a:rPr lang="en-US" sz="1200" b="0" i="0" u="none" strike="noStrike" kern="1200" baseline="0" dirty="0" smtClean="0">
                <a:solidFill>
                  <a:schemeClr val="tx1"/>
                </a:solidFill>
                <a:latin typeface="+mn-lt"/>
                <a:ea typeface="+mn-ea"/>
                <a:cs typeface="+mn-cs"/>
              </a:rPr>
              <a:t>Facilitating the safe transition of patients from one level of care or provider to another through effective follow-up care activities.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6</a:t>
            </a:r>
            <a:r>
              <a:rPr lang="en-US" sz="1200" b="1" i="0" u="none" strike="noStrike" kern="1200" baseline="0" dirty="0" smtClean="0">
                <a:solidFill>
                  <a:schemeClr val="tx1"/>
                </a:solidFill>
                <a:latin typeface="+mn-lt"/>
                <a:ea typeface="+mn-ea"/>
                <a:cs typeface="+mn-cs"/>
              </a:rPr>
              <a:t>. Healthcare Provider Engagement </a:t>
            </a:r>
            <a:r>
              <a:rPr lang="en-US" sz="1200" b="0" i="0" u="none" strike="noStrike" kern="1200" baseline="0" dirty="0" smtClean="0">
                <a:solidFill>
                  <a:schemeClr val="tx1"/>
                </a:solidFill>
                <a:latin typeface="+mn-lt"/>
                <a:ea typeface="+mn-ea"/>
                <a:cs typeface="+mn-cs"/>
              </a:rPr>
              <a:t>-Demonstrating ownership, responsibility and accountability for the care of the patient and family/caregiver at all times.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7. Shared Accountability across Providers and Organizations  - </a:t>
            </a:r>
            <a:r>
              <a:rPr lang="en-US" sz="1200" b="0" i="0" u="none" strike="noStrike" kern="1200" baseline="0" dirty="0" smtClean="0">
                <a:solidFill>
                  <a:schemeClr val="tx1"/>
                </a:solidFill>
                <a:latin typeface="+mn-lt"/>
                <a:ea typeface="+mn-ea"/>
                <a:cs typeface="+mn-cs"/>
              </a:rPr>
              <a:t>Both the healthcare provider (or organization) initiating the transition as the sender and the one receiving the patient have accountability for safe </a:t>
            </a:r>
            <a:r>
              <a:rPr lang="en-US" sz="1200" b="0" i="0" u="none" strike="noStrike" kern="1200" baseline="0" dirty="0" err="1" smtClean="0">
                <a:solidFill>
                  <a:schemeClr val="tx1"/>
                </a:solidFill>
                <a:latin typeface="+mn-lt"/>
                <a:ea typeface="+mn-ea"/>
                <a:cs typeface="+mn-cs"/>
              </a:rPr>
              <a:t>transitions.l</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3B119D-8C91-496A-9D86-4691525FB545}"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Medication reconciliation</a:t>
            </a:r>
            <a:r>
              <a:rPr lang="en-US" baseline="0" dirty="0" smtClean="0"/>
              <a:t> is a </a:t>
            </a:r>
            <a:r>
              <a:rPr lang="en-US" dirty="0" smtClean="0"/>
              <a:t>National</a:t>
            </a:r>
            <a:r>
              <a:rPr lang="en-US" baseline="0" dirty="0" smtClean="0"/>
              <a:t> </a:t>
            </a:r>
            <a:r>
              <a:rPr lang="en-US" dirty="0" smtClean="0"/>
              <a:t>Patient Safety Goal  </a:t>
            </a:r>
            <a:r>
              <a:rPr lang="en-US" sz="1200" kern="1200" dirty="0" smtClean="0">
                <a:solidFill>
                  <a:schemeClr val="tx1"/>
                </a:solidFill>
                <a:effectLst/>
                <a:latin typeface="+mn-lt"/>
                <a:ea typeface="+mn-ea"/>
                <a:cs typeface="+mn-cs"/>
              </a:rPr>
              <a:t> “Accurately and completely reconcile medications across the continuum of care</a:t>
            </a:r>
            <a:r>
              <a:rPr lang="en-US" sz="1200" kern="1200" dirty="0" smtClean="0">
                <a:solidFill>
                  <a:schemeClr val="tx1"/>
                </a:solidFill>
                <a:effectLst/>
                <a:latin typeface="+mn-lt"/>
                <a:ea typeface="+mn-ea"/>
                <a:cs typeface="+mn-cs"/>
              </a:rPr>
              <a:t>”.  At VA NJ we carry a small</a:t>
            </a:r>
            <a:r>
              <a:rPr lang="en-US" sz="1200" kern="1200" baseline="0" dirty="0" smtClean="0">
                <a:solidFill>
                  <a:schemeClr val="tx1"/>
                </a:solidFill>
                <a:effectLst/>
                <a:latin typeface="+mn-lt"/>
                <a:ea typeface="+mn-ea"/>
                <a:cs typeface="+mn-cs"/>
              </a:rPr>
              <a:t> copy of the NPSG’s on our ID holder.</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Medication reconciliation is defined as “The process of identifying the most accurate list of all medications that the patient is taking, including name, dosage, frequency and route, but comparing the medical record to an external list of medications obtained from a patient, hospital or other provider.</a:t>
            </a:r>
            <a:endParaRPr lang="en-US" sz="1200" kern="1200" dirty="0" smtClean="0">
              <a:solidFill>
                <a:schemeClr val="tx1"/>
              </a:solidFill>
              <a:effectLst/>
              <a:latin typeface="+mn-lt"/>
              <a:ea typeface="+mn-ea"/>
              <a:cs typeface="+mn-cs"/>
            </a:endParaRPr>
          </a:p>
          <a:p>
            <a:endParaRPr lang="en-US" dirty="0" smtClean="0"/>
          </a:p>
          <a:p>
            <a:r>
              <a:rPr lang="en-US" dirty="0" smtClean="0"/>
              <a:t> </a:t>
            </a:r>
            <a:r>
              <a:rPr lang="en-US" sz="1200" b="1" kern="1200" dirty="0" smtClean="0">
                <a:solidFill>
                  <a:schemeClr val="tx1"/>
                </a:solidFill>
                <a:effectLst/>
                <a:latin typeface="+mn-lt"/>
                <a:ea typeface="+mn-ea"/>
                <a:cs typeface="+mn-cs"/>
              </a:rPr>
              <a:t>Medication reconciliation is a multi-step process that requires teamwork! </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patient’s list of medications is reviewed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-Patient or care giver participates in review ( This step checks to see if Patient may be taking a different dose than noted on list)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-Note any identified Medication discrepancies with CPRS/</a:t>
            </a:r>
            <a:r>
              <a:rPr lang="en-US" sz="1200" kern="1200" dirty="0" err="1" smtClean="0">
                <a:solidFill>
                  <a:schemeClr val="tx1"/>
                </a:solidFill>
                <a:effectLst/>
                <a:latin typeface="+mn-lt"/>
                <a:ea typeface="+mn-ea"/>
                <a:cs typeface="+mn-cs"/>
              </a:rPr>
              <a:t>VistA</a:t>
            </a:r>
            <a:r>
              <a:rPr lang="en-US" sz="1200" kern="1200" dirty="0" smtClean="0">
                <a:solidFill>
                  <a:schemeClr val="tx1"/>
                </a:solidFill>
                <a:effectLst/>
                <a:latin typeface="+mn-lt"/>
                <a:ea typeface="+mn-ea"/>
                <a:cs typeface="+mn-cs"/>
              </a:rPr>
              <a: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-Medication discrepancies are addressed Include the PACT Pharmacist </a:t>
            </a:r>
            <a:r>
              <a:rPr lang="en-US" sz="1200" kern="1200" dirty="0" smtClean="0">
                <a:solidFill>
                  <a:schemeClr val="tx1"/>
                </a:solidFill>
                <a:effectLst/>
                <a:latin typeface="+mn-lt"/>
                <a:ea typeface="+mn-ea"/>
                <a:cs typeface="+mn-cs"/>
              </a:rPr>
              <a:t>when possible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remember </a:t>
            </a:r>
            <a:r>
              <a:rPr lang="en-US" sz="1200" b="1" i="1" kern="1200" dirty="0" smtClean="0">
                <a:solidFill>
                  <a:schemeClr val="tx1"/>
                </a:solidFill>
                <a:effectLst/>
                <a:latin typeface="+mn-lt"/>
                <a:ea typeface="+mn-ea"/>
                <a:cs typeface="+mn-cs"/>
              </a:rPr>
              <a:t>it is the responsibility of the Provider to complete Reconciliation and update medication list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patient is provided with an updated list  Discharge Summary = Patient Instructions Med List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RN and other team members help to develop list and review. Communication skills are used to assess patients’ proper medication administration and usage. Use open ended questions and interview skills. Follow the 5 rights – Right patient name (check name on prescription bottle, right drug, right dose, right time, and right route.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-Explain the importance of managing meds to the patient/caregiver. </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Have patient verbalize medication instructions. Have the patient explain the parameters for PRN medication </a:t>
            </a:r>
          </a:p>
          <a:p>
            <a:pPr lvl="0"/>
            <a:r>
              <a:rPr lang="en-US" sz="1200" b="1" kern="1200" dirty="0" smtClean="0">
                <a:solidFill>
                  <a:schemeClr val="tx1"/>
                </a:solidFill>
                <a:effectLst/>
                <a:latin typeface="+mn-lt"/>
                <a:ea typeface="+mn-ea"/>
                <a:cs typeface="+mn-cs"/>
              </a:rPr>
              <a:t>Example: “Just to be clear, tell me how you will take your medications starting tomorrow”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Repeat education and verbalization until correct.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to ask if the</a:t>
            </a:r>
            <a:r>
              <a:rPr lang="en-US" baseline="0" dirty="0" smtClean="0"/>
              <a:t> veteran has support with healthcare while at home.</a:t>
            </a:r>
          </a:p>
          <a:p>
            <a:r>
              <a:rPr lang="en-US" dirty="0" smtClean="0"/>
              <a:t>“Caregiver” </a:t>
            </a:r>
            <a:r>
              <a:rPr lang="en-US" dirty="0" smtClean="0"/>
              <a:t>is a general term that takes into consideration that many people outside of a Veteran’s family may </a:t>
            </a:r>
            <a:r>
              <a:rPr lang="en-US" baseline="0" dirty="0" smtClean="0"/>
              <a:t>support the veteran’s healthcare needs at home.</a:t>
            </a:r>
          </a:p>
          <a:p>
            <a:r>
              <a:rPr lang="en-US" baseline="0" dirty="0" smtClean="0"/>
              <a:t>They are an important link in assuring a smooth transition of care. </a:t>
            </a:r>
          </a:p>
          <a:p>
            <a:r>
              <a:rPr lang="en-US" baseline="0" dirty="0" smtClean="0"/>
              <a:t>Many Veterans rely on friends, neighbors, or other relationships outside of their family to help with personal medical care. </a:t>
            </a:r>
          </a:p>
          <a:p>
            <a:r>
              <a:rPr lang="en-US" dirty="0" smtClean="0"/>
              <a:t>Using the term caregiver opens up the conversation to include a important partner.</a:t>
            </a:r>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Previous</a:t>
            </a:r>
            <a:r>
              <a:rPr lang="en-US" baseline="0" dirty="0" smtClean="0"/>
              <a:t> episodes of RN Boot Camp encouraged the use of effective communication techniques through Motivational Interviewing and TEACH for Success. These communications skills can be used effectively in all aspects of patient care.</a:t>
            </a:r>
          </a:p>
          <a:p>
            <a:endParaRPr lang="en-US" baseline="0" dirty="0" smtClean="0"/>
          </a:p>
          <a:p>
            <a:r>
              <a:rPr lang="en-US" baseline="0" dirty="0" smtClean="0"/>
              <a:t>Open ended questions gives the patient an opportunity to provide more information that can assist with accurate medication reconciliation. </a:t>
            </a:r>
          </a:p>
          <a:p>
            <a:r>
              <a:rPr lang="en-US" dirty="0" smtClean="0"/>
              <a:t>Many patient</a:t>
            </a:r>
            <a:r>
              <a:rPr lang="en-US" baseline="0" dirty="0" smtClean="0"/>
              <a:t>s are not taking medications as ordered. Some may try to self manage side effects. Financial concerns may delay refills due to co-pay obligations. </a:t>
            </a:r>
          </a:p>
          <a:p>
            <a:endParaRPr lang="en-US" baseline="0" dirty="0" smtClean="0"/>
          </a:p>
          <a:p>
            <a:r>
              <a:rPr lang="en-US" baseline="0" dirty="0" smtClean="0"/>
              <a:t>Compare these two methods of interviewing a patient –</a:t>
            </a:r>
          </a:p>
          <a:p>
            <a:pPr algn="l"/>
            <a:r>
              <a:rPr lang="en-US" dirty="0" smtClean="0"/>
              <a:t>	Do you have any questions about your </a:t>
            </a:r>
            <a:r>
              <a:rPr lang="en-US" dirty="0" smtClean="0"/>
              <a:t>medication  (YES</a:t>
            </a:r>
            <a:r>
              <a:rPr lang="en-US" baseline="0" dirty="0" smtClean="0"/>
              <a:t> or NO question)</a:t>
            </a:r>
            <a:endParaRPr lang="en-US" dirty="0" smtClean="0"/>
          </a:p>
          <a:p>
            <a:pPr algn="l"/>
            <a:r>
              <a:rPr lang="en-US" dirty="0" smtClean="0"/>
              <a:t>	vs.</a:t>
            </a:r>
          </a:p>
          <a:p>
            <a:pPr algn="l"/>
            <a:r>
              <a:rPr lang="en-US" dirty="0" smtClean="0"/>
              <a:t>	Can you please tell</a:t>
            </a:r>
            <a:r>
              <a:rPr lang="en-US" baseline="0" dirty="0" smtClean="0"/>
              <a:t> me about the medications you are taking</a:t>
            </a:r>
            <a:r>
              <a:rPr lang="en-US" baseline="0" dirty="0" smtClean="0"/>
              <a:t>?  (OPEN ENDED question)</a:t>
            </a:r>
            <a:endParaRPr lang="en-US" baseline="0" dirty="0" smtClean="0"/>
          </a:p>
          <a:p>
            <a:pPr algn="l"/>
            <a:endParaRPr lang="en-US" dirty="0" smtClean="0"/>
          </a:p>
          <a:p>
            <a:pPr algn="l"/>
            <a:r>
              <a:rPr lang="en-US" baseline="0" dirty="0" smtClean="0"/>
              <a:t>Using open ended questions allowed an RN Care manager to note that Insulin was not verbalized. Using</a:t>
            </a:r>
            <a:r>
              <a:rPr lang="en-US" dirty="0" smtClean="0"/>
              <a:t> open ended  questioned allowed a non- judgmental atmosphere where the veteran admitted not taking insulin as prescribed due to problems with refrigeration when traveling.  A teachable moment  - found to be eligible for Flex pen</a:t>
            </a:r>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term “care transitions” refers to the movement patients make between healthcare practitioners and</a:t>
            </a:r>
            <a:r>
              <a:rPr lang="en-US" baseline="0" dirty="0" smtClean="0"/>
              <a:t> settings as their condition and care needs change during the course of a chronic or acute illness.</a:t>
            </a:r>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Screen shot from CPRS medications tab</a:t>
            </a:r>
          </a:p>
          <a:p>
            <a:r>
              <a:rPr lang="en-US" dirty="0" smtClean="0"/>
              <a:t>Review </a:t>
            </a:r>
            <a:r>
              <a:rPr lang="en-US" dirty="0" smtClean="0"/>
              <a:t>Non VA Medications</a:t>
            </a:r>
          </a:p>
          <a:p>
            <a:endParaRPr lang="en-US" dirty="0" smtClean="0"/>
          </a:p>
          <a:p>
            <a:r>
              <a:rPr lang="en-US" baseline="0" dirty="0" smtClean="0"/>
              <a:t>Use open ended questions to find out what OTC medications the patient uses for self care</a:t>
            </a:r>
            <a:r>
              <a:rPr lang="en-US" baseline="0" dirty="0" smtClean="0"/>
              <a:t>. </a:t>
            </a:r>
            <a:r>
              <a:rPr lang="en-US" sz="1200" kern="1200" dirty="0" smtClean="0">
                <a:solidFill>
                  <a:schemeClr val="tx1"/>
                </a:solidFill>
                <a:effectLst/>
                <a:latin typeface="+mn-lt"/>
                <a:ea typeface="+mn-ea"/>
                <a:cs typeface="+mn-cs"/>
              </a:rPr>
              <a:t>Examples might be OTC pain relievers or antacids. Many of these medications can be contraindicated with their prescribed medications. Many Veterans may take Acetaminophen for pain then unknowingly take an OTC cold remedy that contains Acetaminophen causing a double </a:t>
            </a:r>
            <a:r>
              <a:rPr lang="en-US" sz="1200" kern="1200" dirty="0" err="1" smtClean="0">
                <a:solidFill>
                  <a:schemeClr val="tx1"/>
                </a:solidFill>
                <a:effectLst/>
                <a:latin typeface="+mn-lt"/>
                <a:ea typeface="+mn-ea"/>
                <a:cs typeface="+mn-cs"/>
              </a:rPr>
              <a:t>dose.</a:t>
            </a:r>
            <a:r>
              <a:rPr lang="en-US" baseline="0" dirty="0" err="1" smtClean="0"/>
              <a:t>Many</a:t>
            </a:r>
            <a:r>
              <a:rPr lang="en-US" baseline="0" dirty="0" smtClean="0"/>
              <a:t> </a:t>
            </a:r>
            <a:r>
              <a:rPr lang="en-US" baseline="0" dirty="0" smtClean="0"/>
              <a:t>of these medications can be contraindicated with their prescribed medications</a:t>
            </a:r>
            <a:r>
              <a:rPr lang="en-US" baseline="0" dirty="0" smtClean="0"/>
              <a:t>.</a:t>
            </a:r>
          </a:p>
          <a:p>
            <a:endParaRPr lang="en-US" baseline="0" dirty="0" smtClean="0"/>
          </a:p>
          <a:p>
            <a:r>
              <a:rPr lang="en-US" baseline="0" dirty="0" smtClean="0"/>
              <a:t>Herbal or natural supplements are often considered to be harmless by patients but can have serious interactions.</a:t>
            </a:r>
          </a:p>
          <a:p>
            <a:r>
              <a:rPr lang="en-US" baseline="0" dirty="0" smtClean="0"/>
              <a:t>Your PACT pharmacist is a great resource to assist with OTC and Natural supplements.</a:t>
            </a:r>
          </a:p>
          <a:p>
            <a:endParaRPr lang="en-US" baseline="0" dirty="0" smtClean="0"/>
          </a:p>
          <a:p>
            <a:r>
              <a:rPr lang="en-US" dirty="0" smtClean="0"/>
              <a:t>Note </a:t>
            </a:r>
            <a:r>
              <a:rPr lang="en-US" dirty="0" err="1" smtClean="0"/>
              <a:t>VistaWeb</a:t>
            </a:r>
            <a:r>
              <a:rPr lang="en-US" dirty="0" smtClean="0"/>
              <a:t> in upper right corner</a:t>
            </a:r>
          </a:p>
          <a:p>
            <a:r>
              <a:rPr lang="en-US" dirty="0" smtClean="0"/>
              <a:t>Remember to</a:t>
            </a:r>
            <a:r>
              <a:rPr lang="en-US" baseline="0" dirty="0" smtClean="0"/>
              <a:t> check </a:t>
            </a:r>
            <a:r>
              <a:rPr lang="en-US" baseline="0" dirty="0" err="1" smtClean="0"/>
              <a:t>VistaWeb</a:t>
            </a:r>
            <a:r>
              <a:rPr lang="en-US" baseline="0" dirty="0" smtClean="0"/>
              <a:t> Remote Data for coordination of care between VA healthcare.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Check all active and expired medications.</a:t>
            </a:r>
          </a:p>
          <a:p>
            <a:r>
              <a:rPr lang="en-US" sz="1200" kern="1200" dirty="0" smtClean="0">
                <a:solidFill>
                  <a:schemeClr val="tx1"/>
                </a:solidFill>
                <a:effectLst/>
                <a:latin typeface="+mn-lt"/>
                <a:ea typeface="+mn-ea"/>
                <a:cs typeface="+mn-cs"/>
              </a:rPr>
              <a:t>Use open ended questions to ask about expired </a:t>
            </a:r>
            <a:r>
              <a:rPr lang="en-US" sz="1200" kern="1200" dirty="0" smtClean="0">
                <a:solidFill>
                  <a:schemeClr val="tx1"/>
                </a:solidFill>
                <a:effectLst/>
                <a:latin typeface="+mn-lt"/>
                <a:ea typeface="+mn-ea"/>
                <a:cs typeface="+mn-cs"/>
              </a:rPr>
              <a:t>medication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Check</a:t>
            </a:r>
            <a:r>
              <a:rPr lang="en-US" sz="1200" kern="1200" baseline="0" dirty="0" smtClean="0">
                <a:solidFill>
                  <a:schemeClr val="tx1"/>
                </a:solidFill>
                <a:effectLst/>
                <a:latin typeface="+mn-lt"/>
                <a:ea typeface="+mn-ea"/>
                <a:cs typeface="+mn-cs"/>
              </a:rPr>
              <a:t> further on</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medications that have not been refilled on schedule.</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31</a:t>
            </a:fld>
            <a:endParaRPr lang="en-US" dirty="0"/>
          </a:p>
        </p:txBody>
      </p:sp>
    </p:spTree>
    <p:extLst>
      <p:ext uri="{BB962C8B-B14F-4D97-AF65-F5344CB8AC3E}">
        <p14:creationId xmlns="" xmlns:p14="http://schemas.microsoft.com/office/powerpoint/2010/main" val="2984703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the patient how they are taking the medication to check if instructions are understood.</a:t>
            </a:r>
            <a:r>
              <a:rPr lang="en-US" baseline="0" dirty="0" smtClean="0"/>
              <a:t> Any discrepancy needs to be addressed and reconciled.</a:t>
            </a:r>
          </a:p>
          <a:p>
            <a:r>
              <a:rPr lang="en-US" baseline="0" dirty="0" smtClean="0"/>
              <a:t>Some patients may only remember the first dose instructions and not increase after three days =</a:t>
            </a:r>
            <a:r>
              <a:rPr lang="en-US" dirty="0" smtClean="0"/>
              <a:t> wrong dose</a:t>
            </a:r>
          </a:p>
          <a:p>
            <a:endParaRPr lang="en-US" dirty="0" smtClean="0"/>
          </a:p>
          <a:p>
            <a:r>
              <a:rPr lang="en-US" dirty="0" smtClean="0"/>
              <a:t>Another</a:t>
            </a:r>
            <a:r>
              <a:rPr lang="en-US" baseline="0" dirty="0" smtClean="0"/>
              <a:t> example: </a:t>
            </a:r>
            <a:r>
              <a:rPr lang="en-US" dirty="0" smtClean="0"/>
              <a:t>An </a:t>
            </a:r>
            <a:r>
              <a:rPr lang="en-US" dirty="0" smtClean="0"/>
              <a:t>elderly patient took insulin at bedtime as directed but was found to take</a:t>
            </a:r>
            <a:r>
              <a:rPr lang="en-US" baseline="0" dirty="0" smtClean="0"/>
              <a:t> at irregular hours after late night TV. Reconciliation occurred after patient was instructed to take insulin at the same time every evening when the 10pm news came on.</a:t>
            </a:r>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Effective Communication is Critical throughout the reconciliation process</a:t>
            </a:r>
          </a:p>
          <a:p>
            <a:r>
              <a:rPr lang="en-US" dirty="0" smtClean="0">
                <a:latin typeface="Arial" pitchFamily="34" charset="0"/>
                <a:cs typeface="Arial" pitchFamily="34" charset="0"/>
              </a:rPr>
              <a:t>Include the pharmacist in the reconciliation process</a:t>
            </a:r>
          </a:p>
          <a:p>
            <a:r>
              <a:rPr lang="en-US" b="1" dirty="0" smtClean="0">
                <a:latin typeface="Arial" pitchFamily="34" charset="0"/>
                <a:cs typeface="Arial" pitchFamily="34" charset="0"/>
              </a:rPr>
              <a:t>Provider will complete medication reconciliation.</a:t>
            </a:r>
          </a:p>
          <a:p>
            <a:r>
              <a:rPr lang="en-US" dirty="0" smtClean="0">
                <a:latin typeface="Arial" pitchFamily="34" charset="0"/>
                <a:cs typeface="Arial" pitchFamily="34" charset="0"/>
              </a:rPr>
              <a:t>Share the new updated information with other members of healthcare team, provide new medication list to patient and caregiver. Advise that new list with changes</a:t>
            </a:r>
            <a:r>
              <a:rPr lang="en-US" baseline="0" dirty="0" smtClean="0">
                <a:latin typeface="Arial" pitchFamily="34" charset="0"/>
                <a:cs typeface="Arial" pitchFamily="34" charset="0"/>
              </a:rPr>
              <a:t> be shared by the veteran with Dual Care providers or obtain ROI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Consult with your PACT Pharmacist for assistance with medication management. Check if your facility has pocket medication cards for the veteran to carry to each medical appointment. Be sure that pocket cards are updated too. Check to see if you can order med minder pill boxes to assist Veterans with medication schedule.</a:t>
            </a:r>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Hand-off Communications</a:t>
            </a:r>
          </a:p>
          <a:p>
            <a:r>
              <a:rPr lang="en-US" b="1" dirty="0" smtClean="0"/>
              <a:t>According to The Joint Commission Center for Transforming Healthcare</a:t>
            </a:r>
          </a:p>
          <a:p>
            <a:r>
              <a:rPr lang="en-US" dirty="0" smtClean="0"/>
              <a:t>80 percent of serious medical errors involve </a:t>
            </a:r>
            <a:r>
              <a:rPr lang="en-US" b="1" dirty="0" smtClean="0"/>
              <a:t>mis</a:t>
            </a:r>
            <a:r>
              <a:rPr lang="en-US" dirty="0" smtClean="0"/>
              <a:t>communication between caregivers when patients are transferred or handed-off.</a:t>
            </a:r>
          </a:p>
          <a:p>
            <a:endParaRPr lang="en-US" b="1" dirty="0" smtClean="0"/>
          </a:p>
          <a:p>
            <a:r>
              <a:rPr lang="en-US" dirty="0" smtClean="0"/>
              <a:t>Effective Communication is essential to</a:t>
            </a:r>
            <a:r>
              <a:rPr lang="en-US" baseline="0" dirty="0" smtClean="0"/>
              <a:t> maintain a safe and effective transition at all points of care.</a:t>
            </a:r>
          </a:p>
          <a:p>
            <a:r>
              <a:rPr lang="en-US" dirty="0" smtClean="0"/>
              <a:t/>
            </a:r>
            <a:br>
              <a:rPr lang="en-US" dirty="0" smtClean="0"/>
            </a:br>
            <a:r>
              <a:rPr lang="en-US" dirty="0" smtClean="0"/>
              <a:t>Health care organizations have identified patient safety  problems during the process of passing necessary and critical information about a patient from one caregiver to the next, or from one team of caregivers to another. </a:t>
            </a:r>
          </a:p>
          <a:p>
            <a:endParaRPr lang="en-US" dirty="0" smtClean="0"/>
          </a:p>
          <a:p>
            <a:r>
              <a:rPr lang="en-US" dirty="0" smtClean="0"/>
              <a:t>Safe and effective care is dependent upon effective communication between care givers. Hand off communication is part of a safe transition. </a:t>
            </a:r>
          </a:p>
          <a:p>
            <a:endParaRPr lang="en-US" dirty="0" smtClean="0"/>
          </a:p>
        </p:txBody>
      </p:sp>
      <p:sp>
        <p:nvSpPr>
          <p:cNvPr id="4" name="Slide Number Placeholder 3"/>
          <p:cNvSpPr>
            <a:spLocks noGrp="1"/>
          </p:cNvSpPr>
          <p:nvPr>
            <p:ph type="sldNum" sz="quarter" idx="10"/>
          </p:nvPr>
        </p:nvSpPr>
        <p:spPr/>
        <p:txBody>
          <a:bodyPr/>
          <a:lstStyle/>
          <a:p>
            <a:fld id="{6E3B119D-8C91-496A-9D86-4691525FB545}"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effectLst/>
                <a:latin typeface="+mn-lt"/>
                <a:ea typeface="+mn-ea"/>
                <a:cs typeface="+mn-cs"/>
              </a:rPr>
              <a:t>Hand-Off Communication is Complete, Clear, Brief, and Timely</a:t>
            </a:r>
            <a:endParaRPr lang="en-US" sz="1300" dirty="0" smtClean="0">
              <a:latin typeface="Arial" pitchFamily="34" charset="0"/>
              <a:cs typeface="Arial" pitchFamily="34" charset="0"/>
            </a:endParaRPr>
          </a:p>
          <a:p>
            <a:endParaRPr lang="en-US" sz="1300" dirty="0" smtClean="0">
              <a:latin typeface="Arial" pitchFamily="34" charset="0"/>
              <a:cs typeface="Arial" pitchFamily="34" charset="0"/>
            </a:endParaRPr>
          </a:p>
          <a:p>
            <a:r>
              <a:rPr lang="en-US" sz="1300" dirty="0" smtClean="0">
                <a:latin typeface="Arial" pitchFamily="34" charset="0"/>
                <a:cs typeface="Arial" pitchFamily="34" charset="0"/>
              </a:rPr>
              <a:t>What remains is COMMUNICATION between a sender and a receiver</a:t>
            </a:r>
          </a:p>
          <a:p>
            <a:endParaRPr lang="en-US" sz="1300" dirty="0" smtClean="0">
              <a:latin typeface="Arial" pitchFamily="34" charset="0"/>
              <a:cs typeface="Arial" pitchFamily="34" charset="0"/>
            </a:endParaRPr>
          </a:p>
          <a:p>
            <a:r>
              <a:rPr lang="en-US" sz="1300" b="1" dirty="0" smtClean="0">
                <a:latin typeface="Arial" pitchFamily="34" charset="0"/>
                <a:cs typeface="Arial" pitchFamily="34" charset="0"/>
              </a:rPr>
              <a:t>Sender</a:t>
            </a:r>
            <a:r>
              <a:rPr lang="en-US" sz="1300" dirty="0" smtClean="0">
                <a:latin typeface="Arial" pitchFamily="34" charset="0"/>
                <a:cs typeface="Arial" pitchFamily="34" charset="0"/>
              </a:rPr>
              <a:t> communicates accurate, pertinent, critical information to receiver in a timely manner. Provide details of patient status . Identify and emphasize critical information</a:t>
            </a:r>
          </a:p>
          <a:p>
            <a:endParaRPr lang="en-US" sz="1300" dirty="0" smtClean="0">
              <a:latin typeface="Arial" pitchFamily="34" charset="0"/>
              <a:cs typeface="Arial" pitchFamily="34" charset="0"/>
            </a:endParaRPr>
          </a:p>
          <a:p>
            <a:r>
              <a:rPr lang="en-US" sz="1300" b="1" dirty="0" smtClean="0">
                <a:latin typeface="Arial" pitchFamily="34" charset="0"/>
                <a:cs typeface="Arial" pitchFamily="34" charset="0"/>
              </a:rPr>
              <a:t>Receiver </a:t>
            </a:r>
            <a:r>
              <a:rPr lang="en-US" sz="1300" dirty="0" smtClean="0">
                <a:latin typeface="Arial" pitchFamily="34" charset="0"/>
                <a:cs typeface="Arial" pitchFamily="34" charset="0"/>
              </a:rPr>
              <a:t>expects to get timely critical information to safely care for the patient. Use critical thinking to ask questions  -  note contact information of sender in case follow-up questions develop later.</a:t>
            </a:r>
          </a:p>
          <a:p>
            <a:endParaRPr lang="en-US" sz="1300" dirty="0" smtClean="0">
              <a:latin typeface="Arial" pitchFamily="34" charset="0"/>
              <a:cs typeface="Arial" pitchFamily="34" charset="0"/>
            </a:endParaRPr>
          </a:p>
          <a:p>
            <a:pPr marL="0" lvl="1"/>
            <a:r>
              <a:rPr lang="en-US" sz="1300" dirty="0" smtClean="0">
                <a:latin typeface="Arial" pitchFamily="34" charset="0"/>
                <a:cs typeface="Arial" pitchFamily="34" charset="0"/>
              </a:rPr>
              <a:t>Clear understanding of role &amp; responsibilities ( i.e. who follow-ups on pending tests or post discharge needs)</a:t>
            </a:r>
          </a:p>
          <a:p>
            <a:endParaRPr lang="en-US" sz="1300" dirty="0" smtClean="0">
              <a:latin typeface="Arial" pitchFamily="34" charset="0"/>
              <a:cs typeface="Arial" pitchFamily="34" charset="0"/>
            </a:endParaRPr>
          </a:p>
          <a:p>
            <a:r>
              <a:rPr lang="en-US" sz="1300" dirty="0" smtClean="0">
                <a:latin typeface="Arial" pitchFamily="34" charset="0"/>
                <a:cs typeface="Arial" pitchFamily="34" charset="0"/>
              </a:rPr>
              <a:t>The PACT model relies on the active participation of the RN Care manager.</a:t>
            </a:r>
          </a:p>
          <a:p>
            <a:endParaRPr lang="en-US" sz="1300" dirty="0" smtClean="0">
              <a:latin typeface="Arial" pitchFamily="34" charset="0"/>
              <a:cs typeface="Arial" pitchFamily="34" charset="0"/>
            </a:endParaRPr>
          </a:p>
          <a:p>
            <a:r>
              <a:rPr lang="en-US" sz="1300" dirty="0" smtClean="0">
                <a:latin typeface="Arial" pitchFamily="34" charset="0"/>
                <a:cs typeface="Arial" pitchFamily="34" charset="0"/>
              </a:rPr>
              <a:t>For accurate and complete information -  utilize tools of the electronic health record to include Medication list, problem list, progress note, lab and test results.</a:t>
            </a:r>
          </a:p>
          <a:p>
            <a:endParaRPr lang="en-US" sz="1300" dirty="0" smtClean="0">
              <a:latin typeface="Arial" pitchFamily="34" charset="0"/>
              <a:cs typeface="Arial" pitchFamily="34" charset="0"/>
            </a:endParaRPr>
          </a:p>
          <a:p>
            <a:r>
              <a:rPr lang="en-US" sz="1300" dirty="0" smtClean="0">
                <a:latin typeface="Arial" pitchFamily="34" charset="0"/>
                <a:cs typeface="Arial" pitchFamily="34" charset="0"/>
              </a:rPr>
              <a:t>Use a standardized checklist  -  many facilities use </a:t>
            </a:r>
            <a:r>
              <a:rPr lang="en-US" sz="1300" dirty="0" smtClean="0">
                <a:latin typeface="Arial" pitchFamily="34" charset="0"/>
                <a:cs typeface="Arial" pitchFamily="34" charset="0"/>
              </a:rPr>
              <a:t>SBAR</a:t>
            </a:r>
          </a:p>
        </p:txBody>
      </p:sp>
      <p:sp>
        <p:nvSpPr>
          <p:cNvPr id="4" name="Slide Number Placeholder 3"/>
          <p:cNvSpPr>
            <a:spLocks noGrp="1"/>
          </p:cNvSpPr>
          <p:nvPr>
            <p:ph type="sldNum" sz="quarter" idx="10"/>
          </p:nvPr>
        </p:nvSpPr>
        <p:spPr/>
        <p:txBody>
          <a:bodyPr/>
          <a:lstStyle/>
          <a:p>
            <a:fld id="{6E3B119D-8C91-496A-9D86-4691525FB545}"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SBAR </a:t>
            </a:r>
            <a:r>
              <a:rPr lang="en-US" dirty="0" smtClean="0">
                <a:latin typeface="Arial" pitchFamily="34" charset="0"/>
                <a:cs typeface="Arial" pitchFamily="34" charset="0"/>
              </a:rPr>
              <a:t>is used in NJ and many other locations. Some use a facility approved check list.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Know what standardized communication tool your facility uses.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itchFamily="34" charset="0"/>
              <a:cs typeface="Arial" pitchFamily="34" charset="0"/>
            </a:endParaRPr>
          </a:p>
          <a:p>
            <a:pPr marL="0" indent="0">
              <a:buNone/>
            </a:pPr>
            <a:r>
              <a:rPr lang="en-US" b="1" dirty="0" smtClean="0">
                <a:latin typeface="Arial" pitchFamily="34" charset="0"/>
                <a:cs typeface="Arial" pitchFamily="34" charset="0"/>
              </a:rPr>
              <a:t>S</a:t>
            </a:r>
            <a:r>
              <a:rPr lang="en-US" dirty="0" smtClean="0">
                <a:latin typeface="Arial" pitchFamily="34" charset="0"/>
                <a:cs typeface="Arial" pitchFamily="34" charset="0"/>
              </a:rPr>
              <a:t>ituation – What is the situation?</a:t>
            </a:r>
          </a:p>
          <a:p>
            <a:pPr marL="0" indent="0">
              <a:buNone/>
            </a:pPr>
            <a:r>
              <a:rPr lang="en-US" b="1" dirty="0" smtClean="0">
                <a:latin typeface="Arial" pitchFamily="34" charset="0"/>
                <a:cs typeface="Arial" pitchFamily="34" charset="0"/>
              </a:rPr>
              <a:t>B</a:t>
            </a:r>
            <a:r>
              <a:rPr lang="en-US" dirty="0" smtClean="0">
                <a:latin typeface="Arial" pitchFamily="34" charset="0"/>
                <a:cs typeface="Arial" pitchFamily="34" charset="0"/>
              </a:rPr>
              <a:t>ackground – What is clinical background or circumstances leading to situation?</a:t>
            </a:r>
          </a:p>
          <a:p>
            <a:pPr marL="0" indent="0">
              <a:buNone/>
            </a:pPr>
            <a:r>
              <a:rPr lang="en-US" b="1" dirty="0" smtClean="0">
                <a:latin typeface="Arial" pitchFamily="34" charset="0"/>
                <a:cs typeface="Arial" pitchFamily="34" charset="0"/>
              </a:rPr>
              <a:t>A</a:t>
            </a:r>
            <a:r>
              <a:rPr lang="en-US" dirty="0" smtClean="0">
                <a:latin typeface="Arial" pitchFamily="34" charset="0"/>
                <a:cs typeface="Arial" pitchFamily="34" charset="0"/>
              </a:rPr>
              <a:t>ssessment – What do I think is the problem</a:t>
            </a:r>
          </a:p>
          <a:p>
            <a:pPr marL="0" indent="0">
              <a:buNone/>
            </a:pPr>
            <a:r>
              <a:rPr lang="en-US" b="1" dirty="0" smtClean="0">
                <a:latin typeface="Arial" pitchFamily="34" charset="0"/>
                <a:cs typeface="Arial" pitchFamily="34" charset="0"/>
              </a:rPr>
              <a:t>R</a:t>
            </a:r>
            <a:r>
              <a:rPr lang="en-US" dirty="0" smtClean="0">
                <a:latin typeface="Arial" pitchFamily="34" charset="0"/>
                <a:cs typeface="Arial" pitchFamily="34" charset="0"/>
              </a:rPr>
              <a:t>ecommendation – what do I recommend be done to correct problem?</a:t>
            </a:r>
          </a:p>
          <a:p>
            <a:endParaRPr lang="en-US" dirty="0" smtClean="0"/>
          </a:p>
        </p:txBody>
      </p:sp>
      <p:sp>
        <p:nvSpPr>
          <p:cNvPr id="4" name="Slide Number Placeholder 3"/>
          <p:cNvSpPr>
            <a:spLocks noGrp="1"/>
          </p:cNvSpPr>
          <p:nvPr>
            <p:ph type="sldNum" sz="quarter" idx="10"/>
          </p:nvPr>
        </p:nvSpPr>
        <p:spPr/>
        <p:txBody>
          <a:bodyPr/>
          <a:lstStyle/>
          <a:p>
            <a:fld id="{6E3B119D-8C91-496A-9D86-4691525FB545}"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example of how a case was presented when Emergency Services responded to a 911 call from the CBOC</a:t>
            </a:r>
          </a:p>
          <a:p>
            <a:endParaRPr lang="en-US" dirty="0" smtClean="0"/>
          </a:p>
          <a:p>
            <a:r>
              <a:rPr lang="en-US" b="1" dirty="0" smtClean="0"/>
              <a:t>Situation</a:t>
            </a:r>
            <a:r>
              <a:rPr lang="en-US" dirty="0" smtClean="0"/>
              <a:t> – While waiting for his 8:30 am appointment with Diabetic Educator, Veteran became lethargic, slumped in chair, responded with slow slurred speech. Too lethargic to give large oral glucose</a:t>
            </a:r>
            <a:r>
              <a:rPr lang="en-US" baseline="0" dirty="0" smtClean="0"/>
              <a:t> </a:t>
            </a:r>
            <a:r>
              <a:rPr lang="en-US" dirty="0" smtClean="0"/>
              <a:t>tabs. No IV available in CBOC </a:t>
            </a:r>
          </a:p>
          <a:p>
            <a:r>
              <a:rPr lang="en-US" b="1" dirty="0" smtClean="0"/>
              <a:t>Background –</a:t>
            </a:r>
            <a:r>
              <a:rPr lang="en-US" dirty="0" smtClean="0"/>
              <a:t>Known Diabetic patient, family member reported he took insulin this morning but did not eat breakfast due to concerns about having high blood sugar at appointment. Vital signs -   Finger stick glucose 32</a:t>
            </a:r>
          </a:p>
          <a:p>
            <a:r>
              <a:rPr lang="en-US" b="1" dirty="0" smtClean="0"/>
              <a:t>Assessment </a:t>
            </a:r>
            <a:r>
              <a:rPr lang="en-US" dirty="0" smtClean="0"/>
              <a:t>– Critical Value Hypoglycemia Rapid response needed.</a:t>
            </a:r>
          </a:p>
          <a:p>
            <a:r>
              <a:rPr lang="en-US" b="1" dirty="0" smtClean="0"/>
              <a:t>Recommendation</a:t>
            </a:r>
            <a:r>
              <a:rPr lang="en-US" dirty="0" smtClean="0"/>
              <a:t> – 911 Emergency Medical Services notified for emergency care to include IV therapy and transport to hospital.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want to point</a:t>
            </a:r>
            <a:r>
              <a:rPr lang="en-US" baseline="0" dirty="0" smtClean="0"/>
              <a:t> out that</a:t>
            </a:r>
            <a:r>
              <a:rPr lang="en-US" dirty="0" smtClean="0"/>
              <a:t> </a:t>
            </a:r>
            <a:r>
              <a:rPr lang="en-US" dirty="0" smtClean="0"/>
              <a:t>National Patient Safety Goal “Improve the Effectiveness of Communication among Caregivers”  requires a written procedure for reporting  “Critical Values”. </a:t>
            </a:r>
            <a:r>
              <a:rPr lang="en-US" dirty="0" smtClean="0"/>
              <a:t>When communicating critical values </a:t>
            </a:r>
            <a:r>
              <a:rPr lang="en-US" b="1" dirty="0" smtClean="0"/>
              <a:t>Always </a:t>
            </a:r>
            <a:r>
              <a:rPr lang="en-US" b="1" dirty="0" smtClean="0"/>
              <a:t>ask for a read back!  </a:t>
            </a:r>
          </a:p>
          <a:p>
            <a:endParaRPr lang="en-US" dirty="0" smtClean="0"/>
          </a:p>
          <a:p>
            <a:r>
              <a:rPr lang="en-US" dirty="0" smtClean="0"/>
              <a:t>Know your facility’s policy</a:t>
            </a:r>
          </a:p>
          <a:p>
            <a:endParaRPr lang="en-US" dirty="0" smtClean="0"/>
          </a:p>
          <a:p>
            <a:r>
              <a:rPr lang="en-US" dirty="0" smtClean="0"/>
              <a:t>I</a:t>
            </a:r>
            <a:r>
              <a:rPr lang="en-US" baseline="0" dirty="0" smtClean="0"/>
              <a:t> e</a:t>
            </a:r>
            <a:r>
              <a:rPr lang="en-US" dirty="0" smtClean="0"/>
              <a:t>ncourage you to </a:t>
            </a:r>
            <a:r>
              <a:rPr lang="en-US" dirty="0" smtClean="0"/>
              <a:t>think of an example from their own practice that they could place into the SBAR format for a safe and effective transfer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38</a:t>
            </a:fld>
            <a:endParaRPr lang="en-US" dirty="0"/>
          </a:p>
        </p:txBody>
      </p:sp>
    </p:spTree>
    <p:extLst>
      <p:ext uri="{BB962C8B-B14F-4D97-AF65-F5344CB8AC3E}">
        <p14:creationId xmlns="" xmlns:p14="http://schemas.microsoft.com/office/powerpoint/2010/main" val="3204750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kumimoji="0" lang="en-US" sz="4000" b="1" i="0" u="none" strike="noStrike" kern="1200" cap="none" spc="0" normalizeH="0" baseline="0" noProof="0" dirty="0" smtClean="0">
                <a:ln>
                  <a:noFill/>
                </a:ln>
                <a:solidFill>
                  <a:prstClr val="black"/>
                </a:solidFill>
                <a:effectLst/>
                <a:uLnTx/>
                <a:uFillTx/>
                <a:latin typeface="+mn-lt"/>
                <a:ea typeface="+mj-ea"/>
                <a:cs typeface="+mj-cs"/>
              </a:rPr>
              <a:t>Communication </a:t>
            </a:r>
            <a:r>
              <a:rPr kumimoji="0" lang="en-US" sz="4000" b="0" i="0" u="none" strike="noStrike" kern="1200" cap="none" spc="0" normalizeH="0" baseline="0" noProof="0" dirty="0" smtClean="0">
                <a:ln>
                  <a:noFill/>
                </a:ln>
                <a:solidFill>
                  <a:prstClr val="black"/>
                </a:solidFill>
                <a:effectLst/>
                <a:uLnTx/>
                <a:uFillTx/>
                <a:latin typeface="+mn-lt"/>
                <a:ea typeface="+mj-ea"/>
                <a:cs typeface="+mj-cs"/>
              </a:rPr>
              <a:t/>
            </a:r>
            <a:br>
              <a:rPr kumimoji="0" lang="en-US" sz="4000" b="0" i="0" u="none" strike="noStrike" kern="1200" cap="none" spc="0" normalizeH="0" baseline="0" noProof="0" dirty="0" smtClean="0">
                <a:ln>
                  <a:noFill/>
                </a:ln>
                <a:solidFill>
                  <a:prstClr val="black"/>
                </a:solidFill>
                <a:effectLst/>
                <a:uLnTx/>
                <a:uFillTx/>
                <a:latin typeface="+mn-lt"/>
                <a:ea typeface="+mj-ea"/>
                <a:cs typeface="+mj-cs"/>
              </a:rPr>
            </a:br>
            <a:r>
              <a:rPr kumimoji="0" lang="en-US" sz="4000" b="0" i="0" u="none" strike="noStrike" kern="1200" cap="none" spc="0" normalizeH="0" baseline="0" noProof="0" dirty="0" smtClean="0">
                <a:ln>
                  <a:noFill/>
                </a:ln>
                <a:solidFill>
                  <a:prstClr val="black"/>
                </a:solidFill>
                <a:effectLst/>
                <a:uLnTx/>
                <a:uFillTx/>
                <a:latin typeface="+mn-lt"/>
                <a:ea typeface="+mj-ea"/>
                <a:cs typeface="+mj-cs"/>
              </a:rPr>
              <a:t>Include information on Transitions of Care Team in Team Huddles and Care Planning Meetings.</a:t>
            </a:r>
          </a:p>
          <a:p>
            <a:r>
              <a:rPr kumimoji="0" lang="en-US" sz="4000" b="0" i="0" u="none" strike="noStrike" kern="1200" cap="none" spc="0" normalizeH="0" baseline="0" noProof="0" dirty="0" smtClean="0">
                <a:ln>
                  <a:noFill/>
                </a:ln>
                <a:solidFill>
                  <a:prstClr val="black"/>
                </a:solidFill>
                <a:effectLst/>
                <a:uLnTx/>
                <a:uFillTx/>
                <a:latin typeface="+mn-lt"/>
                <a:ea typeface="+mj-ea"/>
                <a:cs typeface="+mj-cs"/>
              </a:rPr>
              <a:t>By sharing information, everyone on the team assists in developing an optimal care plan.</a:t>
            </a:r>
          </a:p>
          <a:p>
            <a:r>
              <a:rPr kumimoji="0" lang="en-US" sz="4000" b="0" i="0" u="none" strike="noStrike" kern="1200" cap="none" spc="0" normalizeH="0" baseline="0" noProof="0" dirty="0" smtClean="0">
                <a:ln>
                  <a:noFill/>
                </a:ln>
                <a:solidFill>
                  <a:prstClr val="black"/>
                </a:solidFill>
                <a:effectLst/>
                <a:uLnTx/>
                <a:uFillTx/>
                <a:latin typeface="+mn-lt"/>
                <a:ea typeface="+mj-ea"/>
                <a:cs typeface="+mj-cs"/>
              </a:rPr>
              <a:t>Extended team members are included as appropriate to optimize healthcare.</a:t>
            </a:r>
          </a:p>
          <a:p>
            <a:r>
              <a:rPr kumimoji="0" lang="en-US" sz="4000" b="0" i="0" u="none" strike="noStrike" kern="1200" cap="none" spc="0" normalizeH="0" baseline="0" noProof="0" dirty="0" smtClean="0">
                <a:ln>
                  <a:noFill/>
                </a:ln>
                <a:solidFill>
                  <a:prstClr val="black"/>
                </a:solidFill>
                <a:effectLst/>
                <a:uLnTx/>
                <a:uFillTx/>
                <a:latin typeface="+mn-lt"/>
                <a:ea typeface="+mj-ea"/>
                <a:cs typeface="+mj-cs"/>
              </a:rPr>
              <a:t> </a:t>
            </a:r>
            <a:br>
              <a:rPr kumimoji="0" lang="en-US" sz="4000" b="0" i="0" u="none" strike="noStrike" kern="1200" cap="none" spc="0" normalizeH="0" baseline="0" noProof="0" dirty="0" smtClean="0">
                <a:ln>
                  <a:noFill/>
                </a:ln>
                <a:solidFill>
                  <a:prstClr val="black"/>
                </a:solidFill>
                <a:effectLst/>
                <a:uLnTx/>
                <a:uFillTx/>
                <a:latin typeface="+mn-lt"/>
                <a:ea typeface="+mj-ea"/>
                <a:cs typeface="+mj-cs"/>
              </a:rPr>
            </a:br>
            <a:endParaRPr lang="en-US" dirty="0" smtClean="0"/>
          </a:p>
        </p:txBody>
      </p:sp>
      <p:sp>
        <p:nvSpPr>
          <p:cNvPr id="4" name="Slide Number Placeholder 3"/>
          <p:cNvSpPr>
            <a:spLocks noGrp="1"/>
          </p:cNvSpPr>
          <p:nvPr>
            <p:ph type="sldNum" sz="quarter" idx="10"/>
          </p:nvPr>
        </p:nvSpPr>
        <p:spPr/>
        <p:txBody>
          <a:bodyPr/>
          <a:lstStyle/>
          <a:p>
            <a:fld id="{6E3B119D-8C91-496A-9D86-4691525FB545}"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The RN Care Manager has a crucial role in improving transitions of care .</a:t>
            </a:r>
          </a:p>
          <a:p>
            <a:r>
              <a:rPr lang="en-US" dirty="0" smtClean="0"/>
              <a:t>In the center, here </a:t>
            </a:r>
            <a:r>
              <a:rPr lang="en-US" dirty="0" smtClean="0"/>
              <a:t>we see Care Management and Coordination as one of the three PACT Pillars. Transitions of Care is a major part of </a:t>
            </a:r>
            <a:r>
              <a:rPr lang="en-US" dirty="0" smtClean="0"/>
              <a:t>the center </a:t>
            </a:r>
            <a:r>
              <a:rPr lang="en-US" dirty="0" smtClean="0"/>
              <a:t>pillar.</a:t>
            </a:r>
            <a:endParaRPr lang="en-US" baseline="0" dirty="0" smtClean="0"/>
          </a:p>
          <a:p>
            <a:endParaRPr lang="en-US" baseline="0" dirty="0" smtClean="0"/>
          </a:p>
          <a:p>
            <a:r>
              <a:rPr lang="en-US" baseline="0" dirty="0" smtClean="0"/>
              <a:t>Smoothing transitions could result in </a:t>
            </a:r>
          </a:p>
          <a:p>
            <a:endParaRPr lang="en-US" baseline="0" dirty="0" smtClean="0"/>
          </a:p>
          <a:p>
            <a:pPr marL="628550" lvl="1" indent="-171423">
              <a:buFont typeface="Arial" pitchFamily="34" charset="0"/>
              <a:buChar char="•"/>
            </a:pPr>
            <a:r>
              <a:rPr lang="en-US" baseline="0" dirty="0" smtClean="0"/>
              <a:t>improving quality of care</a:t>
            </a:r>
            <a:r>
              <a:rPr lang="en-US" baseline="0" dirty="0" smtClean="0"/>
              <a:t>,</a:t>
            </a:r>
          </a:p>
          <a:p>
            <a:pPr marL="628550" lvl="1" indent="-171423">
              <a:buFont typeface="Arial" pitchFamily="34" charset="0"/>
              <a:buNone/>
            </a:pPr>
            <a:r>
              <a:rPr lang="en-US" baseline="0" dirty="0" smtClean="0"/>
              <a:t> </a:t>
            </a:r>
            <a:endParaRPr lang="en-US" baseline="0" dirty="0" smtClean="0"/>
          </a:p>
          <a:p>
            <a:pPr marL="628550" lvl="1" indent="-171423">
              <a:buFont typeface="Arial" pitchFamily="34" charset="0"/>
              <a:buChar char="•"/>
            </a:pPr>
            <a:r>
              <a:rPr lang="en-US" baseline="0" dirty="0" smtClean="0"/>
              <a:t>improving patient satisfaction, </a:t>
            </a:r>
            <a:endParaRPr lang="en-US" baseline="0" dirty="0" smtClean="0"/>
          </a:p>
          <a:p>
            <a:pPr marL="628550" lvl="1" indent="-171423">
              <a:buFont typeface="Arial" pitchFamily="34" charset="0"/>
              <a:buChar char="•"/>
            </a:pPr>
            <a:endParaRPr lang="en-US" baseline="0" dirty="0" smtClean="0"/>
          </a:p>
          <a:p>
            <a:pPr marL="628550" lvl="1" indent="-171423">
              <a:buFont typeface="Arial" pitchFamily="34" charset="0"/>
              <a:buChar char="•"/>
            </a:pPr>
            <a:r>
              <a:rPr lang="en-US" baseline="0" dirty="0" smtClean="0"/>
              <a:t>Improving  </a:t>
            </a:r>
            <a:r>
              <a:rPr lang="en-US" baseline="0" dirty="0" smtClean="0"/>
              <a:t>access to primary team and specialty care by minimizing the needs for post-hospitalization visits</a:t>
            </a:r>
          </a:p>
          <a:p>
            <a:endParaRPr lang="en-US" baseline="0" dirty="0" smtClean="0"/>
          </a:p>
          <a:p>
            <a:endParaRPr lang="en-US" baseline="0" dirty="0" smtClean="0"/>
          </a:p>
        </p:txBody>
      </p:sp>
      <p:sp>
        <p:nvSpPr>
          <p:cNvPr id="4" name="Slide Number Placeholder 3"/>
          <p:cNvSpPr>
            <a:spLocks noGrp="1"/>
          </p:cNvSpPr>
          <p:nvPr>
            <p:ph type="sldNum" sz="quarter" idx="5"/>
          </p:nvPr>
        </p:nvSpPr>
        <p:spPr/>
        <p:txBody>
          <a:bodyPr/>
          <a:lstStyle/>
          <a:p>
            <a:pPr>
              <a:defRPr/>
            </a:pPr>
            <a:fld id="{F2302F7D-3D54-4538-BD4E-4F0D513EF873}"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Once </a:t>
            </a:r>
            <a:r>
              <a:rPr lang="en-US" dirty="0" smtClean="0"/>
              <a:t>the Veteran returns home from the hospital, changes made to medications and treatment plans can be overwhelming to patients and care givers.</a:t>
            </a:r>
          </a:p>
          <a:p>
            <a:r>
              <a:rPr lang="en-US" dirty="0" smtClean="0"/>
              <a:t>The</a:t>
            </a:r>
            <a:r>
              <a:rPr lang="en-US" baseline="0" dirty="0" smtClean="0"/>
              <a:t> RN Care manger will call within two days after discharge to re-establish communication with Primary Care Team and facilitate safe transition along the continuum of care. Many facilities have an approved template for the post discharge note. Follow local Policy and Procedures for guidance before delegating as this is an assessment and may not be in the LPN scope of practice.</a:t>
            </a:r>
          </a:p>
          <a:p>
            <a:r>
              <a:rPr lang="en-US" dirty="0" smtClean="0"/>
              <a:t>Review discharge instructions, medication list,  plan and coordinate follow-up appointment with primary care and specialty care. Does</a:t>
            </a:r>
            <a:r>
              <a:rPr lang="en-US" baseline="0" dirty="0" smtClean="0"/>
              <a:t> the discharge plan include any new medical equipment? As the RN Care manager you might consider if a home safety evaluation is indicated and initiate a consult</a:t>
            </a:r>
            <a:r>
              <a:rPr lang="en-US" baseline="0" dirty="0" smtClean="0"/>
              <a:t>.  A </a:t>
            </a:r>
            <a:r>
              <a:rPr lang="en-US" baseline="0" dirty="0" err="1" smtClean="0"/>
              <a:t>telehealth</a:t>
            </a:r>
            <a:r>
              <a:rPr lang="en-US" baseline="0" dirty="0" smtClean="0"/>
              <a:t> consult can also be initiated as determined by the RN Care manager.</a:t>
            </a:r>
            <a:endParaRPr lang="en-US" dirty="0" smtClean="0"/>
          </a:p>
          <a:p>
            <a:r>
              <a:rPr lang="en-US" dirty="0" smtClean="0"/>
              <a:t>Be aware of language or literacy barriers that might limit understanding of written D/C instructions.</a:t>
            </a:r>
          </a:p>
          <a:p>
            <a:endParaRPr lang="en-US" dirty="0" smtClean="0"/>
          </a:p>
          <a:p>
            <a:r>
              <a:rPr lang="en-US" sz="1200" kern="1200" dirty="0" smtClean="0">
                <a:solidFill>
                  <a:schemeClr val="tx1"/>
                </a:solidFill>
                <a:effectLst/>
                <a:latin typeface="+mn-lt"/>
                <a:ea typeface="+mn-ea"/>
                <a:cs typeface="+mn-cs"/>
              </a:rPr>
              <a:t>- Make sure the Veteran can verbalize - What symptoms need to be reported?</a:t>
            </a:r>
          </a:p>
          <a:p>
            <a:r>
              <a:rPr lang="en-US" sz="1200" kern="1200" dirty="0" smtClean="0">
                <a:solidFill>
                  <a:schemeClr val="tx1"/>
                </a:solidFill>
                <a:effectLst/>
                <a:latin typeface="+mn-lt"/>
                <a:ea typeface="+mn-ea"/>
                <a:cs typeface="+mn-cs"/>
              </a:rPr>
              <a:t>Who should they call if there is a problem?</a:t>
            </a:r>
          </a:p>
          <a:p>
            <a:endParaRPr lang="en-US" sz="1200" kern="1200" dirty="0" smtClean="0">
              <a:solidFill>
                <a:schemeClr val="tx1"/>
              </a:solidFill>
              <a:effectLst/>
              <a:latin typeface="+mn-lt"/>
              <a:ea typeface="+mn-ea"/>
              <a:cs typeface="+mn-cs"/>
            </a:endParaRPr>
          </a:p>
          <a:p>
            <a:r>
              <a:rPr lang="en-US" dirty="0" smtClean="0"/>
              <a:t>Use open ended questions or teach back to assess Veteran’s understanding of instructions.</a:t>
            </a:r>
          </a:p>
          <a:p>
            <a:r>
              <a:rPr lang="en-US" dirty="0" smtClean="0"/>
              <a:t>Effective communication tools can elicit important information from the Veteran or Care giver to include in the patient centered care plan.</a:t>
            </a:r>
          </a:p>
          <a:p>
            <a:endParaRPr lang="en-US" dirty="0" smtClean="0"/>
          </a:p>
          <a:p>
            <a:r>
              <a:rPr lang="en-US" dirty="0" smtClean="0"/>
              <a:t>A home telehealth consult can help to monitor BP,</a:t>
            </a:r>
            <a:r>
              <a:rPr lang="en-US" baseline="0" dirty="0" smtClean="0"/>
              <a:t> glucose, or weights. Patients and caregivers will appreciate the continuing connection to a healthcare professional from their home. Consider how much better a transition from Hospital to home would be if a small weight gain was detected by home telehealth before any symptoms of CHF exacerbation occurred.</a:t>
            </a:r>
            <a:endParaRPr lang="en-US" dirty="0" smtClean="0"/>
          </a:p>
          <a:p>
            <a:endParaRPr lang="en-US" dirty="0" smtClean="0"/>
          </a:p>
          <a:p>
            <a:r>
              <a:rPr lang="en-US" sz="1200" kern="1200" dirty="0" err="1" smtClean="0">
                <a:solidFill>
                  <a:schemeClr val="tx1"/>
                </a:solidFill>
                <a:effectLst/>
                <a:latin typeface="+mn-lt"/>
                <a:ea typeface="+mn-ea"/>
                <a:cs typeface="+mn-cs"/>
              </a:rPr>
              <a:t>Telehealth</a:t>
            </a:r>
            <a:r>
              <a:rPr lang="en-US" sz="1200" kern="1200" dirty="0" smtClean="0">
                <a:solidFill>
                  <a:schemeClr val="tx1"/>
                </a:solidFill>
                <a:effectLst/>
                <a:latin typeface="+mn-lt"/>
                <a:ea typeface="+mn-ea"/>
                <a:cs typeface="+mn-cs"/>
              </a:rPr>
              <a:t> has a PCCM </a:t>
            </a:r>
            <a:r>
              <a:rPr lang="en-US" sz="1200" kern="1200" dirty="0" smtClean="0">
                <a:solidFill>
                  <a:schemeClr val="tx1"/>
                </a:solidFill>
                <a:effectLst/>
                <a:latin typeface="+mn-lt"/>
                <a:ea typeface="+mn-ea"/>
                <a:cs typeface="+mn-cs"/>
              </a:rPr>
              <a:t>metrics: have 1.6% or more of your panel of patients participating in Home </a:t>
            </a:r>
            <a:r>
              <a:rPr lang="en-US" sz="1200" kern="1200" dirty="0" err="1" smtClean="0">
                <a:solidFill>
                  <a:schemeClr val="tx1"/>
                </a:solidFill>
                <a:effectLst/>
                <a:latin typeface="+mn-lt"/>
                <a:ea typeface="+mn-ea"/>
                <a:cs typeface="+mn-cs"/>
              </a:rPr>
              <a:t>telehealth</a:t>
            </a:r>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CPRS under the Tools bar you can link to the PC Almanac</a:t>
            </a:r>
          </a:p>
          <a:p>
            <a:r>
              <a:rPr lang="en-US" dirty="0" smtClean="0"/>
              <a:t>– </a:t>
            </a:r>
            <a:r>
              <a:rPr lang="en-US" dirty="0" smtClean="0"/>
              <a:t>Almanac</a:t>
            </a:r>
            <a:r>
              <a:rPr lang="en-US" baseline="0" dirty="0" smtClean="0"/>
              <a:t> notification of discharges from VA facility. </a:t>
            </a:r>
          </a:p>
          <a:p>
            <a:r>
              <a:rPr lang="en-US" baseline="0" dirty="0" smtClean="0"/>
              <a:t>This should be Checked </a:t>
            </a:r>
            <a:r>
              <a:rPr lang="en-US" baseline="0" dirty="0" smtClean="0"/>
              <a:t>daily – May be a delegated task to other members of team</a:t>
            </a:r>
          </a:p>
          <a:p>
            <a:r>
              <a:rPr lang="en-US" baseline="0" dirty="0" smtClean="0"/>
              <a:t>Update times vary by facility ask informatics or CAC contact</a:t>
            </a:r>
          </a:p>
          <a:p>
            <a:endParaRPr lang="en-US" dirty="0" smtClean="0"/>
          </a:p>
          <a:p>
            <a:r>
              <a:rPr lang="en-US" dirty="0" smtClean="0"/>
              <a:t>Vista also has discharge report by facility not specific to PACT team</a:t>
            </a:r>
          </a:p>
          <a:p>
            <a:r>
              <a:rPr lang="en-US" dirty="0" smtClean="0"/>
              <a:t>CPRS alert also available</a:t>
            </a:r>
          </a:p>
          <a:p>
            <a:endParaRPr lang="en-US" dirty="0" smtClean="0"/>
          </a:p>
          <a:p>
            <a:r>
              <a:rPr lang="en-US" dirty="0" smtClean="0"/>
              <a:t>Encourage Dual Care patients to notify VA if admitted or discharged from a non-VA hospital</a:t>
            </a:r>
            <a:r>
              <a:rPr lang="en-US" dirty="0" smtClean="0"/>
              <a:t>.  Educating the patient and</a:t>
            </a:r>
            <a:r>
              <a:rPr lang="en-US" baseline="0" dirty="0" smtClean="0"/>
              <a:t> caregiver and encouraging a contact with the PACT </a:t>
            </a:r>
            <a:r>
              <a:rPr lang="en-US" baseline="0" dirty="0" err="1" smtClean="0"/>
              <a:t>teamlet</a:t>
            </a:r>
            <a:r>
              <a:rPr lang="en-US" baseline="0" dirty="0" smtClean="0"/>
              <a:t> will help with transitions.</a:t>
            </a:r>
            <a:endParaRPr lang="en-US" dirty="0" smtClean="0"/>
          </a:p>
          <a:p>
            <a:endParaRPr lang="en-US" dirty="0" smtClean="0"/>
          </a:p>
          <a:p>
            <a:r>
              <a:rPr lang="en-US" dirty="0" smtClean="0"/>
              <a:t>Follow</a:t>
            </a:r>
            <a:r>
              <a:rPr lang="en-US" baseline="0" dirty="0" smtClean="0"/>
              <a:t> your metrics in the PACT Compass. The </a:t>
            </a:r>
            <a:r>
              <a:rPr lang="en-US" baseline="0" dirty="0" smtClean="0"/>
              <a:t>Benchmark for the 2 day post discharge contact </a:t>
            </a:r>
            <a:r>
              <a:rPr lang="en-US" baseline="0" dirty="0" smtClean="0"/>
              <a:t>is ≥ 75% for 2 Day Contact post discharge ratio VHA </a:t>
            </a:r>
            <a:r>
              <a:rPr lang="en-US" baseline="0" dirty="0" smtClean="0"/>
              <a:t>d/c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call made on the day of discharge will not be included in data for metric.</a:t>
            </a:r>
          </a:p>
          <a:p>
            <a:endParaRPr lang="en-US" baseline="0" dirty="0" smtClean="0"/>
          </a:p>
        </p:txBody>
      </p:sp>
      <p:sp>
        <p:nvSpPr>
          <p:cNvPr id="4" name="Slide Number Placeholder 3"/>
          <p:cNvSpPr>
            <a:spLocks noGrp="1"/>
          </p:cNvSpPr>
          <p:nvPr>
            <p:ph type="sldNum" sz="quarter" idx="10"/>
          </p:nvPr>
        </p:nvSpPr>
        <p:spPr/>
        <p:txBody>
          <a:bodyPr/>
          <a:lstStyle/>
          <a:p>
            <a:fld id="{6E3B119D-8C91-496A-9D86-4691525FB545}"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Patients and caregivers need help to continue safe care at home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 will welcome your call and appreciate </a:t>
            </a:r>
            <a:r>
              <a:rPr lang="en-US" dirty="0" smtClean="0"/>
              <a:t>your </a:t>
            </a:r>
            <a:r>
              <a:rPr lang="en-US" dirty="0" smtClean="0"/>
              <a:t>assistance with care coordination. This </a:t>
            </a:r>
            <a:r>
              <a:rPr lang="en-US" dirty="0" smtClean="0"/>
              <a:t>post </a:t>
            </a:r>
            <a:r>
              <a:rPr lang="en-US" dirty="0" smtClean="0"/>
              <a:t>discharge contact is reassuring when patients and caregivers feel overwhelmed. A</a:t>
            </a:r>
            <a:r>
              <a:rPr lang="en-US" baseline="0" dirty="0" smtClean="0"/>
              <a:t> smooth transition from inpatient care to primary care can reduce hospital readmissions and improve </a:t>
            </a:r>
            <a:r>
              <a:rPr lang="en-US" baseline="0" dirty="0" smtClean="0"/>
              <a:t>post </a:t>
            </a:r>
            <a:r>
              <a:rPr lang="en-US" baseline="0" dirty="0" smtClean="0"/>
              <a:t>hospital care.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PACT model of Care provides an</a:t>
            </a:r>
            <a:r>
              <a:rPr lang="en-US" baseline="0" dirty="0" smtClean="0"/>
              <a:t> ongoing relationship between the Primary Care team and the patient.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discuss hospitalization and Community resources for </a:t>
            </a:r>
            <a:r>
              <a:rPr lang="en-US" i="1" dirty="0" smtClean="0"/>
              <a:t>specialized</a:t>
            </a:r>
            <a:r>
              <a:rPr lang="en-US" dirty="0" smtClean="0"/>
              <a:t> care the RN Care manager has a partner with the RN Case manger.</a:t>
            </a:r>
          </a:p>
          <a:p>
            <a:endParaRPr lang="en-US" dirty="0" smtClean="0"/>
          </a:p>
          <a:p>
            <a:r>
              <a:rPr lang="en-US" dirty="0" smtClean="0"/>
              <a:t>So let’s Hand -Over this discussion to Donna Vogel RN,  a certified Case manger for the specific and specialized role of CaSe Managers. </a:t>
            </a:r>
          </a:p>
          <a:p>
            <a:endParaRPr lang="en-US" dirty="0" smtClean="0"/>
          </a:p>
        </p:txBody>
      </p:sp>
      <p:sp>
        <p:nvSpPr>
          <p:cNvPr id="4" name="Slide Number Placeholder 3"/>
          <p:cNvSpPr>
            <a:spLocks noGrp="1"/>
          </p:cNvSpPr>
          <p:nvPr>
            <p:ph type="sldNum" sz="quarter" idx="10"/>
          </p:nvPr>
        </p:nvSpPr>
        <p:spPr/>
        <p:txBody>
          <a:bodyPr/>
          <a:lstStyle/>
          <a:p>
            <a:fld id="{6E3B119D-8C91-496A-9D86-4691525FB545}"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As Erica explained, the Case Manager is part of the larger healthcare team.  And it is the Case Manager that will coordinate the Veterans very complex and specialized needs with the appropriate VA and non-VA community programs and services.  </a:t>
            </a:r>
          </a:p>
          <a:p>
            <a:r>
              <a:rPr lang="en-US" sz="1200" kern="1200" dirty="0" smtClean="0">
                <a:solidFill>
                  <a:schemeClr val="tx1"/>
                </a:solidFill>
                <a:latin typeface="+mn-lt"/>
                <a:ea typeface="+mn-ea"/>
                <a:cs typeface="+mn-cs"/>
              </a:rPr>
              <a:t>Case Managers have a specialized role and specialized training.  The Case Management Society of America (often referred to as CMSA), defines case management as “a collaborative process of assessment, planning, facilitation, care coordination, evaluation, and advocacy for options and services to meet an individual’s and family’s comprehensive health needs through communication and available resources to promote quality, cost-effective outcomes”.   </a:t>
            </a:r>
          </a:p>
          <a:p>
            <a:r>
              <a:rPr lang="en-US" sz="1200" kern="1200" dirty="0" smtClean="0">
                <a:solidFill>
                  <a:schemeClr val="tx1"/>
                </a:solidFill>
                <a:latin typeface="+mn-lt"/>
                <a:ea typeface="+mn-ea"/>
                <a:cs typeface="+mn-cs"/>
              </a:rPr>
              <a:t>In addition, there are established Standards of Practice for</a:t>
            </a:r>
            <a:r>
              <a:rPr lang="en-US" sz="1200" kern="1200" baseline="0" dirty="0" smtClean="0">
                <a:solidFill>
                  <a:schemeClr val="tx1"/>
                </a:solidFill>
                <a:latin typeface="+mn-lt"/>
                <a:ea typeface="+mn-ea"/>
                <a:cs typeface="+mn-cs"/>
              </a:rPr>
              <a:t> case management professionals</a:t>
            </a:r>
            <a:r>
              <a:rPr lang="en-US" sz="1200" kern="1200" dirty="0" smtClean="0">
                <a:solidFill>
                  <a:schemeClr val="tx1"/>
                </a:solidFill>
                <a:latin typeface="+mn-lt"/>
                <a:ea typeface="+mn-ea"/>
                <a:cs typeface="+mn-cs"/>
              </a:rPr>
              <a:t>.   These can be found on the CMSA website – </a:t>
            </a:r>
            <a:r>
              <a:rPr lang="en-US" sz="1200" u="sng" kern="1200" dirty="0" smtClean="0">
                <a:solidFill>
                  <a:schemeClr val="tx1"/>
                </a:solidFill>
                <a:latin typeface="+mn-lt"/>
                <a:ea typeface="+mn-ea"/>
                <a:cs typeface="+mn-cs"/>
                <a:hlinkClick r:id="rId3"/>
              </a:rPr>
              <a:t>www.cmsa.org</a:t>
            </a:r>
            <a:r>
              <a:rPr lang="en-US" sz="1200" kern="1200" dirty="0" smtClean="0">
                <a:solidFill>
                  <a:schemeClr val="tx1"/>
                </a:solidFill>
                <a:latin typeface="+mn-lt"/>
                <a:ea typeface="+mn-ea"/>
                <a:cs typeface="+mn-cs"/>
              </a:rPr>
              <a:t>.  You should visit the site if you do not already refer to it.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chemeClr val="accent2"/>
                </a:solidFill>
              </a:rPr>
              <a:t>In the team huddle and Care Planning meeting, the RN Care Manager can delegate to other members of the team including the generalist or the specialist case manger</a:t>
            </a:r>
            <a:r>
              <a:rPr lang="en-US" baseline="0" dirty="0" smtClean="0">
                <a:solidFill>
                  <a:schemeClr val="accent2"/>
                </a:solidFill>
              </a:rPr>
              <a:t>.  </a:t>
            </a:r>
            <a:endParaRPr lang="en-US" baseline="0" dirty="0" smtClean="0">
              <a:solidFill>
                <a:schemeClr val="accent2"/>
              </a:solidFill>
            </a:endParaRPr>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45</a:t>
            </a:fld>
            <a:endParaRPr lang="en-US" dirty="0"/>
          </a:p>
        </p:txBody>
      </p:sp>
    </p:spTree>
    <p:extLst>
      <p:ext uri="{BB962C8B-B14F-4D97-AF65-F5344CB8AC3E}">
        <p14:creationId xmlns="" xmlns:p14="http://schemas.microsoft.com/office/powerpoint/2010/main" val="19188941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care and case manager roles are separate and distinct but there is some overlap as they work together to ensure continuity of care and patient safety during transitions.  It is only through good communication and understanding of each other’s distinct roles that they avoid duplication of services.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As mentioned earlier, the role of the care manger is unique to PACT nursing.  But it takes the unique training, education, and expertise of the entire healthcare team to meet the Veterans comprehensive care needs.   </a:t>
            </a:r>
          </a:p>
          <a:p>
            <a:r>
              <a:rPr lang="en-US" sz="1200" kern="1200" dirty="0" smtClean="0">
                <a:solidFill>
                  <a:schemeClr val="tx1"/>
                </a:solidFill>
                <a:latin typeface="+mn-lt"/>
                <a:ea typeface="+mn-ea"/>
                <a:cs typeface="+mn-cs"/>
              </a:rPr>
              <a:t>During Transitions of Care, the Case manager has specialized training to collaborate with the Care Manager to ensure a timely and safe transition - and continuity of care.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It</a:t>
            </a:r>
            <a:r>
              <a:rPr lang="en-US" sz="1200" kern="1200" baseline="0" dirty="0" smtClean="0">
                <a:solidFill>
                  <a:schemeClr val="tx1"/>
                </a:solidFill>
                <a:latin typeface="+mn-lt"/>
                <a:ea typeface="+mn-ea"/>
                <a:cs typeface="+mn-cs"/>
              </a:rPr>
              <a:t> is important to understand </a:t>
            </a:r>
            <a:r>
              <a:rPr lang="en-US" sz="1200" kern="1200" dirty="0" smtClean="0">
                <a:solidFill>
                  <a:schemeClr val="tx1"/>
                </a:solidFill>
                <a:latin typeface="+mn-lt"/>
                <a:ea typeface="+mn-ea"/>
                <a:cs typeface="+mn-cs"/>
              </a:rPr>
              <a:t>Care Management.  Care</a:t>
            </a:r>
            <a:r>
              <a:rPr lang="en-US" sz="1200" kern="1200" baseline="0" dirty="0" smtClean="0">
                <a:solidFill>
                  <a:schemeClr val="tx1"/>
                </a:solidFill>
                <a:latin typeface="+mn-lt"/>
                <a:ea typeface="+mn-ea"/>
                <a:cs typeface="+mn-cs"/>
              </a:rPr>
              <a:t> Management</a:t>
            </a:r>
            <a:r>
              <a:rPr lang="en-US" sz="1200" kern="1200" dirty="0" smtClean="0">
                <a:solidFill>
                  <a:schemeClr val="tx1"/>
                </a:solidFill>
                <a:latin typeface="+mn-lt"/>
                <a:ea typeface="+mn-ea"/>
                <a:cs typeface="+mn-cs"/>
              </a:rPr>
              <a:t> is the oversight and management of a comprehensive health care plan for an individual patient or cohort of patients.  It is the process by which components of the patient’s health care (including their self-care needs, interactions with the healthcare team and the healthcare system), are assessed, analyzed, and coordinated to optimize patients’ well-being.  </a:t>
            </a:r>
          </a:p>
          <a:p>
            <a:r>
              <a:rPr lang="en-US" sz="1200" kern="1200" dirty="0" smtClean="0">
                <a:solidFill>
                  <a:schemeClr val="tx1"/>
                </a:solidFill>
                <a:latin typeface="+mn-lt"/>
                <a:ea typeface="+mn-ea"/>
                <a:cs typeface="+mn-cs"/>
              </a:rPr>
              <a:t>Care Management links patients with needed services, resources, and opportunities across the continuum</a:t>
            </a:r>
            <a:r>
              <a:rPr lang="en-US" sz="1200" kern="1200" baseline="0" dirty="0" smtClean="0">
                <a:solidFill>
                  <a:schemeClr val="tx1"/>
                </a:solidFill>
                <a:latin typeface="+mn-lt"/>
                <a:ea typeface="+mn-ea"/>
                <a:cs typeface="+mn-cs"/>
              </a:rPr>
              <a:t> - </a:t>
            </a:r>
            <a:r>
              <a:rPr lang="en-US" sz="1200" kern="1200" dirty="0" smtClean="0">
                <a:solidFill>
                  <a:schemeClr val="tx1"/>
                </a:solidFill>
                <a:latin typeface="+mn-lt"/>
                <a:ea typeface="+mn-ea"/>
                <a:cs typeface="+mn-cs"/>
              </a:rPr>
              <a:t>this includes linking patients to both </a:t>
            </a:r>
            <a:r>
              <a:rPr lang="en-US" sz="1200" kern="1200" dirty="0" err="1" smtClean="0">
                <a:solidFill>
                  <a:schemeClr val="tx1"/>
                </a:solidFill>
                <a:latin typeface="+mn-lt"/>
                <a:ea typeface="+mn-ea"/>
                <a:cs typeface="+mn-cs"/>
              </a:rPr>
              <a:t>both</a:t>
            </a:r>
            <a:r>
              <a:rPr lang="en-US" sz="1200" kern="1200" dirty="0" smtClean="0">
                <a:solidFill>
                  <a:schemeClr val="tx1"/>
                </a:solidFill>
                <a:latin typeface="+mn-lt"/>
                <a:ea typeface="+mn-ea"/>
                <a:cs typeface="+mn-cs"/>
              </a:rPr>
              <a:t> VA and non-VA services.  It is when the continuing care needs are complex that the Care Manager will delegate to the Case Manager to develop or manage a Veteran’s comprehensive health care plan.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Care Manager is responsible for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(point</a:t>
            </a:r>
            <a:r>
              <a:rPr lang="en-US" sz="1200" kern="1200" baseline="0" dirty="0" smtClean="0">
                <a:solidFill>
                  <a:schemeClr val="tx1"/>
                </a:solidFill>
                <a:latin typeface="+mn-lt"/>
                <a:ea typeface="+mn-ea"/>
                <a:cs typeface="+mn-cs"/>
              </a:rPr>
              <a:t> to slide) w</a:t>
            </a:r>
            <a:r>
              <a:rPr lang="en-US" sz="1200" kern="1200" dirty="0" smtClean="0">
                <a:solidFill>
                  <a:schemeClr val="tx1"/>
                </a:solidFill>
                <a:latin typeface="+mn-lt"/>
                <a:ea typeface="+mn-ea"/>
                <a:cs typeface="+mn-cs"/>
              </a:rPr>
              <a:t>orking</a:t>
            </a:r>
            <a:r>
              <a:rPr lang="en-US" sz="1200" kern="1200" baseline="0" dirty="0" smtClean="0">
                <a:solidFill>
                  <a:schemeClr val="tx1"/>
                </a:solidFill>
                <a:latin typeface="+mn-lt"/>
                <a:ea typeface="+mn-ea"/>
                <a:cs typeface="+mn-cs"/>
              </a:rPr>
              <a:t> closely with the PACT </a:t>
            </a:r>
            <a:r>
              <a:rPr lang="en-US" sz="1200" kern="1200" baseline="0" dirty="0" err="1" smtClean="0">
                <a:solidFill>
                  <a:schemeClr val="tx1"/>
                </a:solidFill>
                <a:latin typeface="+mn-lt"/>
                <a:ea typeface="+mn-ea"/>
                <a:cs typeface="+mn-cs"/>
              </a:rPr>
              <a:t>teamlet</a:t>
            </a:r>
            <a:r>
              <a:rPr lang="en-US" sz="1200" kern="1200" baseline="0" dirty="0" smtClean="0">
                <a:solidFill>
                  <a:schemeClr val="tx1"/>
                </a:solidFill>
                <a:latin typeface="+mn-lt"/>
                <a:ea typeface="+mn-ea"/>
                <a:cs typeface="+mn-cs"/>
              </a:rPr>
              <a:t> and is the generalist nurse resource for all patients on the team panel.  The care manager’s involvement is continuous – although the intensity of involvement will vary.  And it is the care manager who delegates – as appropriate -  to other team members.  </a:t>
            </a:r>
          </a:p>
          <a:p>
            <a:r>
              <a:rPr lang="en-US" sz="1200" kern="1200" baseline="0" dirty="0" smtClean="0">
                <a:solidFill>
                  <a:schemeClr val="tx1"/>
                </a:solidFill>
                <a:latin typeface="+mn-lt"/>
                <a:ea typeface="+mn-ea"/>
                <a:cs typeface="+mn-cs"/>
              </a:rPr>
              <a:t>So the care manager would be responsible for:  </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Day to day care coordination</a:t>
            </a:r>
          </a:p>
          <a:p>
            <a:pPr lvl="0"/>
            <a:r>
              <a:rPr lang="en-US" sz="1200" kern="1200" dirty="0" smtClean="0">
                <a:solidFill>
                  <a:schemeClr val="tx1"/>
                </a:solidFill>
                <a:latin typeface="+mn-lt"/>
                <a:ea typeface="+mn-ea"/>
                <a:cs typeface="+mn-cs"/>
              </a:rPr>
              <a:t>Reporting Abnormal Findings and Patient Problems</a:t>
            </a:r>
          </a:p>
          <a:p>
            <a:pPr lvl="0"/>
            <a:r>
              <a:rPr lang="en-US" sz="1200" kern="1200" dirty="0" smtClean="0">
                <a:solidFill>
                  <a:schemeClr val="tx1"/>
                </a:solidFill>
                <a:latin typeface="+mn-lt"/>
                <a:ea typeface="+mn-ea"/>
                <a:cs typeface="+mn-cs"/>
              </a:rPr>
              <a:t>Accepting phone calls from home health agencies</a:t>
            </a:r>
          </a:p>
          <a:p>
            <a:pPr lvl="0"/>
            <a:r>
              <a:rPr lang="en-US" sz="1200" kern="1200" dirty="0" smtClean="0">
                <a:solidFill>
                  <a:schemeClr val="tx1"/>
                </a:solidFill>
                <a:latin typeface="+mn-lt"/>
                <a:ea typeface="+mn-ea"/>
                <a:cs typeface="+mn-cs"/>
              </a:rPr>
              <a:t>Coordinating uncomplicated transitions</a:t>
            </a:r>
          </a:p>
          <a:p>
            <a:pPr lvl="0"/>
            <a:r>
              <a:rPr lang="en-US" sz="1200" kern="1200" dirty="0" smtClean="0">
                <a:solidFill>
                  <a:schemeClr val="tx1"/>
                </a:solidFill>
                <a:latin typeface="+mn-lt"/>
                <a:ea typeface="+mn-ea"/>
                <a:cs typeface="+mn-cs"/>
              </a:rPr>
              <a:t>Obtaining medical records from outside facilities and outside providers (remember, she</a:t>
            </a:r>
            <a:r>
              <a:rPr lang="en-US" sz="1200" kern="1200" baseline="0" dirty="0" smtClean="0">
                <a:solidFill>
                  <a:schemeClr val="tx1"/>
                </a:solidFill>
                <a:latin typeface="+mn-lt"/>
                <a:ea typeface="+mn-ea"/>
                <a:cs typeface="+mn-cs"/>
              </a:rPr>
              <a:t> or he may delegate this to other staff) </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She</a:t>
            </a:r>
            <a:r>
              <a:rPr lang="en-US" sz="1200" kern="1200" baseline="0" dirty="0" smtClean="0">
                <a:solidFill>
                  <a:schemeClr val="tx1"/>
                </a:solidFill>
                <a:latin typeface="+mn-lt"/>
                <a:ea typeface="+mn-ea"/>
                <a:cs typeface="+mn-cs"/>
              </a:rPr>
              <a:t> or he is also responsible for: </a:t>
            </a:r>
          </a:p>
          <a:p>
            <a:pPr lvl="0"/>
            <a:r>
              <a:rPr lang="en-US" sz="1200" kern="1200" dirty="0" smtClean="0">
                <a:solidFill>
                  <a:schemeClr val="tx1"/>
                </a:solidFill>
                <a:latin typeface="+mn-lt"/>
                <a:ea typeface="+mn-ea"/>
                <a:cs typeface="+mn-cs"/>
              </a:rPr>
              <a:t>Following up on Veterans discharged from the inpatient setting</a:t>
            </a:r>
          </a:p>
          <a:p>
            <a:pPr lvl="0"/>
            <a:r>
              <a:rPr lang="en-US" sz="1200" kern="1200" dirty="0" smtClean="0">
                <a:solidFill>
                  <a:schemeClr val="tx1"/>
                </a:solidFill>
                <a:latin typeface="+mn-lt"/>
                <a:ea typeface="+mn-ea"/>
                <a:cs typeface="+mn-cs"/>
              </a:rPr>
              <a:t>Coordinating referrals to various clinics – for example Coumadin clinic</a:t>
            </a:r>
          </a:p>
          <a:p>
            <a:pPr lvl="0"/>
            <a:r>
              <a:rPr lang="en-US" sz="1200" kern="1200" dirty="0" smtClean="0">
                <a:solidFill>
                  <a:schemeClr val="tx1"/>
                </a:solidFill>
                <a:latin typeface="+mn-lt"/>
                <a:ea typeface="+mn-ea"/>
                <a:cs typeface="+mn-cs"/>
              </a:rPr>
              <a:t>Completing uncomplicated referrals to home health agencies</a:t>
            </a:r>
          </a:p>
          <a:p>
            <a:pPr lvl="0"/>
            <a:r>
              <a:rPr lang="en-US" sz="1200" kern="1200" dirty="0" smtClean="0">
                <a:solidFill>
                  <a:schemeClr val="tx1"/>
                </a:solidFill>
                <a:latin typeface="+mn-lt"/>
                <a:ea typeface="+mn-ea"/>
                <a:cs typeface="+mn-cs"/>
              </a:rPr>
              <a:t>Completing consults and referrals for DME, Home Oxygen, and to HBPC or HT</a:t>
            </a:r>
          </a:p>
          <a:p>
            <a:r>
              <a:rPr lang="en-US" sz="1200" kern="1200" dirty="0" smtClean="0">
                <a:solidFill>
                  <a:schemeClr val="tx1"/>
                </a:solidFill>
                <a:latin typeface="+mn-lt"/>
                <a:ea typeface="+mn-ea"/>
                <a:cs typeface="+mn-cs"/>
              </a:rPr>
              <a:t>The Care Manager also coordinates appointments and can order medication refills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The Case Manager</a:t>
            </a:r>
            <a:r>
              <a:rPr lang="en-US" sz="1200" kern="1200" baseline="0" dirty="0" smtClean="0">
                <a:solidFill>
                  <a:schemeClr val="tx1"/>
                </a:solidFill>
                <a:latin typeface="+mn-lt"/>
                <a:ea typeface="+mn-ea"/>
                <a:cs typeface="+mn-cs"/>
              </a:rPr>
              <a:t> is often an RN or social worker with specialized training and follows a subset of complex patients.  The duration of time that they follow the patient and the intensity of case management services will vary depending on the patients needs.   The case manager does not delegate to other members of the team.  He or she is in close communicate with the Care Manager, and knows to hand-over care back to Care Manager once intensive case management services are no longer needed.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 the Case</a:t>
            </a:r>
            <a:r>
              <a:rPr lang="en-US" sz="1200" kern="1200" baseline="0" dirty="0" smtClean="0">
                <a:solidFill>
                  <a:schemeClr val="tx1"/>
                </a:solidFill>
                <a:latin typeface="+mn-lt"/>
                <a:ea typeface="+mn-ea"/>
                <a:cs typeface="+mn-cs"/>
              </a:rPr>
              <a:t> Manager would be </a:t>
            </a:r>
            <a:r>
              <a:rPr lang="en-US" sz="1200" kern="1200" dirty="0" smtClean="0">
                <a:solidFill>
                  <a:schemeClr val="tx1"/>
                </a:solidFill>
                <a:latin typeface="+mn-lt"/>
                <a:ea typeface="+mn-ea"/>
                <a:cs typeface="+mn-cs"/>
              </a:rPr>
              <a:t>responsible for managing: </a:t>
            </a:r>
          </a:p>
          <a:p>
            <a:pPr lvl="0"/>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Veterans with complex medical or psychosocial needs – or both.</a:t>
            </a:r>
          </a:p>
          <a:p>
            <a:pPr lvl="0"/>
            <a:r>
              <a:rPr lang="en-US" sz="1200" kern="1200" dirty="0" smtClean="0">
                <a:solidFill>
                  <a:schemeClr val="tx1"/>
                </a:solidFill>
                <a:latin typeface="+mn-lt"/>
                <a:ea typeface="+mn-ea"/>
                <a:cs typeface="+mn-cs"/>
              </a:rPr>
              <a:t>Veterans undergoing Complicated transitions – moving out of state, transitioning from </a:t>
            </a:r>
            <a:r>
              <a:rPr lang="en-US" sz="1200" kern="1200" dirty="0" err="1" smtClean="0">
                <a:solidFill>
                  <a:schemeClr val="tx1"/>
                </a:solidFill>
                <a:latin typeface="+mn-lt"/>
                <a:ea typeface="+mn-ea"/>
                <a:cs typeface="+mn-cs"/>
              </a:rPr>
              <a:t>DoD</a:t>
            </a:r>
            <a:r>
              <a:rPr lang="en-US" sz="1200" kern="1200" dirty="0" smtClean="0">
                <a:solidFill>
                  <a:schemeClr val="tx1"/>
                </a:solidFill>
                <a:latin typeface="+mn-lt"/>
                <a:ea typeface="+mn-ea"/>
                <a:cs typeface="+mn-cs"/>
              </a:rPr>
              <a:t> to VA</a:t>
            </a:r>
          </a:p>
          <a:p>
            <a:pPr lvl="0"/>
            <a:r>
              <a:rPr lang="en-US" sz="1200" kern="1200" dirty="0" smtClean="0">
                <a:solidFill>
                  <a:schemeClr val="tx1"/>
                </a:solidFill>
                <a:latin typeface="+mn-lt"/>
                <a:ea typeface="+mn-ea"/>
                <a:cs typeface="+mn-cs"/>
              </a:rPr>
              <a:t>Veterans In Contract Nursing Homes </a:t>
            </a:r>
          </a:p>
          <a:p>
            <a:pPr lvl="0"/>
            <a:r>
              <a:rPr lang="en-US" sz="1200" kern="1200" dirty="0" smtClean="0">
                <a:solidFill>
                  <a:schemeClr val="tx1"/>
                </a:solidFill>
                <a:latin typeface="+mn-lt"/>
                <a:ea typeface="+mn-ea"/>
                <a:cs typeface="+mn-cs"/>
              </a:rPr>
              <a:t>Veterans with a history of Non-Compliance</a:t>
            </a:r>
          </a:p>
          <a:p>
            <a:pPr lvl="0"/>
            <a:r>
              <a:rPr lang="en-US" sz="1200" kern="1200" dirty="0" smtClean="0">
                <a:solidFill>
                  <a:schemeClr val="tx1"/>
                </a:solidFill>
                <a:latin typeface="+mn-lt"/>
                <a:ea typeface="+mn-ea"/>
                <a:cs typeface="+mn-cs"/>
              </a:rPr>
              <a:t>Veterans needing Palliative Care, Home or Community Hospice, and who have End of Life needs</a:t>
            </a:r>
          </a:p>
          <a:p>
            <a:pPr lvl="0"/>
            <a:r>
              <a:rPr lang="en-US" sz="1200" kern="1200" dirty="0" smtClean="0">
                <a:solidFill>
                  <a:schemeClr val="tx1"/>
                </a:solidFill>
                <a:latin typeface="+mn-lt"/>
                <a:ea typeface="+mn-ea"/>
                <a:cs typeface="+mn-cs"/>
              </a:rPr>
              <a:t>Veterans who meet eligibility for services on alternative care programs - including Homemaker, Home Health Aide, ADC and Respite programs</a:t>
            </a:r>
          </a:p>
          <a:p>
            <a:pPr lvl="0"/>
            <a:r>
              <a:rPr lang="en-US" sz="1200" kern="1200" dirty="0" smtClean="0">
                <a:solidFill>
                  <a:schemeClr val="tx1"/>
                </a:solidFill>
                <a:latin typeface="+mn-lt"/>
                <a:ea typeface="+mn-ea"/>
                <a:cs typeface="+mn-cs"/>
              </a:rPr>
              <a:t>The case manager</a:t>
            </a:r>
            <a:r>
              <a:rPr lang="en-US" sz="1200" kern="1200" baseline="0" dirty="0" smtClean="0">
                <a:solidFill>
                  <a:schemeClr val="tx1"/>
                </a:solidFill>
                <a:latin typeface="+mn-lt"/>
                <a:ea typeface="+mn-ea"/>
                <a:cs typeface="+mn-cs"/>
              </a:rPr>
              <a:t> would also manage </a:t>
            </a:r>
            <a:r>
              <a:rPr lang="en-US" sz="1200" kern="1200" dirty="0" smtClean="0">
                <a:solidFill>
                  <a:schemeClr val="tx1"/>
                </a:solidFill>
                <a:latin typeface="+mn-lt"/>
                <a:ea typeface="+mn-ea"/>
                <a:cs typeface="+mn-cs"/>
              </a:rPr>
              <a:t>Veterans requiring other community based services on Non VA Care Coordination program – (now referred to as ‘NVCC’ care;</a:t>
            </a:r>
            <a:r>
              <a:rPr lang="en-US" sz="1200" kern="1200" baseline="0" dirty="0" smtClean="0">
                <a:solidFill>
                  <a:schemeClr val="tx1"/>
                </a:solidFill>
                <a:latin typeface="+mn-lt"/>
                <a:ea typeface="+mn-ea"/>
                <a:cs typeface="+mn-cs"/>
              </a:rPr>
              <a:t> and previously referred to as ‘F</a:t>
            </a:r>
            <a:r>
              <a:rPr lang="en-US" sz="1200" kern="1200" dirty="0" smtClean="0">
                <a:solidFill>
                  <a:schemeClr val="tx1"/>
                </a:solidFill>
                <a:latin typeface="+mn-lt"/>
                <a:ea typeface="+mn-ea"/>
                <a:cs typeface="+mn-cs"/>
              </a:rPr>
              <a:t>ee services’).  </a:t>
            </a:r>
          </a:p>
          <a:p>
            <a:pPr lvl="0"/>
            <a:r>
              <a:rPr lang="en-US" sz="1200" kern="1200" dirty="0" smtClean="0">
                <a:solidFill>
                  <a:schemeClr val="tx1"/>
                </a:solidFill>
                <a:latin typeface="+mn-lt"/>
                <a:ea typeface="+mn-ea"/>
                <a:cs typeface="+mn-cs"/>
              </a:rPr>
              <a:t>The case manager is also often responsible</a:t>
            </a:r>
            <a:r>
              <a:rPr lang="en-US" sz="1200" kern="1200" baseline="0" dirty="0" smtClean="0">
                <a:solidFill>
                  <a:schemeClr val="tx1"/>
                </a:solidFill>
                <a:latin typeface="+mn-lt"/>
                <a:ea typeface="+mn-ea"/>
                <a:cs typeface="+mn-cs"/>
              </a:rPr>
              <a:t> for managing </a:t>
            </a:r>
            <a:r>
              <a:rPr lang="en-US" sz="1200" kern="1200" dirty="0" smtClean="0">
                <a:solidFill>
                  <a:schemeClr val="tx1"/>
                </a:solidFill>
                <a:latin typeface="+mn-lt"/>
                <a:ea typeface="+mn-ea"/>
                <a:cs typeface="+mn-cs"/>
              </a:rPr>
              <a:t>Veterans who require Home Infusion, those</a:t>
            </a:r>
            <a:r>
              <a:rPr lang="en-US" sz="1200" kern="1200" baseline="0" dirty="0" smtClean="0">
                <a:solidFill>
                  <a:schemeClr val="tx1"/>
                </a:solidFill>
                <a:latin typeface="+mn-lt"/>
                <a:ea typeface="+mn-ea"/>
                <a:cs typeface="+mn-cs"/>
              </a:rPr>
              <a:t> that have difficulty with </a:t>
            </a:r>
            <a:r>
              <a:rPr lang="en-US" sz="1200" kern="1200" dirty="0" smtClean="0">
                <a:solidFill>
                  <a:schemeClr val="tx1"/>
                </a:solidFill>
                <a:latin typeface="+mn-lt"/>
                <a:ea typeface="+mn-ea"/>
                <a:cs typeface="+mn-cs"/>
              </a:rPr>
              <a:t>transportation, and</a:t>
            </a:r>
            <a:r>
              <a:rPr lang="en-US" sz="1200" kern="1200" baseline="0" dirty="0" smtClean="0">
                <a:solidFill>
                  <a:schemeClr val="tx1"/>
                </a:solidFill>
                <a:latin typeface="+mn-lt"/>
                <a:ea typeface="+mn-ea"/>
                <a:cs typeface="+mn-cs"/>
              </a:rPr>
              <a:t> those that</a:t>
            </a:r>
            <a:r>
              <a:rPr lang="en-US" sz="1200" kern="1200" dirty="0" smtClean="0">
                <a:solidFill>
                  <a:schemeClr val="tx1"/>
                </a:solidFill>
                <a:latin typeface="+mn-lt"/>
                <a:ea typeface="+mn-ea"/>
                <a:cs typeface="+mn-cs"/>
              </a:rPr>
              <a:t> need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Vocational Rehabilitation services.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1200" dirty="0" smtClean="0">
                <a:latin typeface="Arial" pitchFamily="34" charset="0"/>
                <a:cs typeface="Arial" pitchFamily="34" charset="0"/>
              </a:rPr>
              <a:t>Patient Aligned Care team</a:t>
            </a:r>
          </a:p>
          <a:p>
            <a:pPr algn="l">
              <a:buNone/>
            </a:pPr>
            <a:r>
              <a:rPr lang="en-US" sz="1200" dirty="0" smtClean="0">
                <a:latin typeface="Arial" pitchFamily="34" charset="0"/>
                <a:cs typeface="Arial" pitchFamily="34" charset="0"/>
              </a:rPr>
              <a:t>PACT helps</a:t>
            </a:r>
            <a:r>
              <a:rPr lang="en-US" sz="1200" baseline="0" dirty="0" smtClean="0">
                <a:latin typeface="Arial" pitchFamily="34" charset="0"/>
                <a:cs typeface="Arial" pitchFamily="34" charset="0"/>
              </a:rPr>
              <a:t> us to develop  </a:t>
            </a:r>
            <a:r>
              <a:rPr lang="en-US" sz="1200" dirty="0" smtClean="0">
                <a:latin typeface="Arial" pitchFamily="34" charset="0"/>
                <a:cs typeface="Arial" pitchFamily="34" charset="0"/>
              </a:rPr>
              <a:t>A </a:t>
            </a:r>
            <a:r>
              <a:rPr lang="en-US" sz="1200" dirty="0" smtClean="0">
                <a:latin typeface="Arial" pitchFamily="34" charset="0"/>
                <a:cs typeface="Arial" pitchFamily="34" charset="0"/>
              </a:rPr>
              <a:t>partnership between healthcare team and Veterans</a:t>
            </a:r>
          </a:p>
          <a:p>
            <a:pPr algn="l">
              <a:buNone/>
            </a:pPr>
            <a:r>
              <a:rPr lang="en-US" sz="1200" dirty="0" smtClean="0">
                <a:latin typeface="Arial" pitchFamily="34" charset="0"/>
                <a:cs typeface="Arial" pitchFamily="34" charset="0"/>
              </a:rPr>
              <a:t>You can tell your patients, “This </a:t>
            </a:r>
            <a:r>
              <a:rPr lang="en-US" sz="1200" dirty="0" smtClean="0">
                <a:latin typeface="Arial" pitchFamily="34" charset="0"/>
                <a:cs typeface="Arial" pitchFamily="34" charset="0"/>
              </a:rPr>
              <a:t>is our PACT with you — </a:t>
            </a:r>
          </a:p>
          <a:p>
            <a:pPr algn="l">
              <a:buNone/>
            </a:pPr>
            <a:r>
              <a:rPr lang="en-US" sz="1200" dirty="0" smtClean="0">
                <a:latin typeface="Arial" pitchFamily="34" charset="0"/>
                <a:cs typeface="Arial" pitchFamily="34" charset="0"/>
              </a:rPr>
              <a:t>	to deliver excellence in every aspect of patient care”</a:t>
            </a:r>
          </a:p>
          <a:p>
            <a:pPr algn="l">
              <a:buNone/>
            </a:pPr>
            <a:r>
              <a:rPr lang="en-US" sz="1200" dirty="0" smtClean="0">
                <a:latin typeface="Arial" pitchFamily="34" charset="0"/>
                <a:cs typeface="Arial" pitchFamily="34" charset="0"/>
              </a:rPr>
              <a:t>Guiding and assisting our Veterans through Transitions of Care is an important part of our partnership.</a:t>
            </a:r>
          </a:p>
          <a:p>
            <a:pPr algn="l"/>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D78ACAF-D83F-4CF7-A115-06EC34735DED}" type="slidenum">
              <a:rPr lang="en-US" smtClean="0"/>
              <a:pPr/>
              <a:t>5</a:t>
            </a:fld>
            <a:endParaRPr lang="en-US" dirty="0"/>
          </a:p>
        </p:txBody>
      </p:sp>
    </p:spTree>
    <p:extLst>
      <p:ext uri="{BB962C8B-B14F-4D97-AF65-F5344CB8AC3E}">
        <p14:creationId xmlns="" xmlns:p14="http://schemas.microsoft.com/office/powerpoint/2010/main" val="3132338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Case Management can be viewed as a specialized component of Care Management.</a:t>
            </a:r>
          </a:p>
          <a:p>
            <a:r>
              <a:rPr lang="en-US" sz="1200" kern="1200" dirty="0" smtClean="0">
                <a:solidFill>
                  <a:schemeClr val="tx1"/>
                </a:solidFill>
                <a:latin typeface="+mn-lt"/>
                <a:ea typeface="+mn-ea"/>
                <a:cs typeface="+mn-cs"/>
              </a:rPr>
              <a:t>It is needed when a Veterans continuing care needs require a more intensive level of support and monitoring.  This includes when a Veterans continuing care needs involve complex medical, mental health or psychosocial factors that are beyond what the core team can provide.</a:t>
            </a:r>
          </a:p>
          <a:p>
            <a:r>
              <a:rPr lang="en-US" sz="1200" kern="1200" dirty="0" smtClean="0">
                <a:solidFill>
                  <a:schemeClr val="tx1"/>
                </a:solidFill>
                <a:latin typeface="+mn-lt"/>
                <a:ea typeface="+mn-ea"/>
                <a:cs typeface="+mn-cs"/>
              </a:rPr>
              <a:t>Remember - Case Management is a specialized, collaborative service, to assist with highly complex situations beyond the level normally offered by the primary care core team.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latin typeface="+mn-lt"/>
                <a:ea typeface="+mn-ea"/>
                <a:cs typeface="+mn-cs"/>
              </a:rPr>
              <a:t>Case Management Practice spans the continuum of care. </a:t>
            </a:r>
          </a:p>
          <a:p>
            <a:r>
              <a:rPr lang="en-US" sz="1200" kern="1200" dirty="0" smtClean="0">
                <a:solidFill>
                  <a:schemeClr val="tx1"/>
                </a:solidFill>
                <a:latin typeface="+mn-lt"/>
                <a:ea typeface="+mn-ea"/>
                <a:cs typeface="+mn-cs"/>
              </a:rPr>
              <a:t>When you consider Case Management practice across the continuum, there are differences between inpatient and outpatient processes and patient care needs.  There are also differences in how the needs should be managed and who should manage the patient-specific care needs.  </a:t>
            </a:r>
          </a:p>
          <a:p>
            <a:r>
              <a:rPr lang="en-US" sz="1200" kern="1200" dirty="0" smtClean="0">
                <a:solidFill>
                  <a:schemeClr val="tx1"/>
                </a:solidFill>
                <a:latin typeface="+mn-lt"/>
                <a:ea typeface="+mn-ea"/>
                <a:cs typeface="+mn-cs"/>
              </a:rPr>
              <a:t>Some of the differences are: </a:t>
            </a:r>
          </a:p>
          <a:p>
            <a:pPr lvl="0"/>
            <a:r>
              <a:rPr lang="en-US" sz="1200" kern="1200" dirty="0" smtClean="0">
                <a:solidFill>
                  <a:schemeClr val="tx1"/>
                </a:solidFill>
                <a:latin typeface="+mn-lt"/>
                <a:ea typeface="+mn-ea"/>
                <a:cs typeface="+mn-cs"/>
              </a:rPr>
              <a:t>Case Management practice and interventions can be either Episodic or Continuum-based.  </a:t>
            </a:r>
          </a:p>
          <a:p>
            <a:pPr lvl="0"/>
            <a:r>
              <a:rPr lang="en-US" sz="1200" kern="1200" dirty="0" smtClean="0">
                <a:solidFill>
                  <a:schemeClr val="tx1"/>
                </a:solidFill>
                <a:latin typeface="+mn-lt"/>
                <a:ea typeface="+mn-ea"/>
                <a:cs typeface="+mn-cs"/>
              </a:rPr>
              <a:t>Some case management requires a Specialist Case Manager.  A specialist case manager covers a very specific population or episodic event such as managing a returning combat Veteran, a traveling Veteran, managing a Veteran with an exacerbation of their chronic disease, surgical case coordination, or a patient on HT.  </a:t>
            </a:r>
          </a:p>
          <a:p>
            <a:pPr lvl="0"/>
            <a:r>
              <a:rPr lang="en-US" sz="1200" kern="1200" dirty="0" smtClean="0">
                <a:solidFill>
                  <a:schemeClr val="tx1"/>
                </a:solidFill>
                <a:latin typeface="+mn-lt"/>
                <a:ea typeface="+mn-ea"/>
                <a:cs typeface="+mn-cs"/>
              </a:rPr>
              <a:t>At other times, the practice and interventions can be met by a generalist case manager in PC.  This generalist case manager - who often follows the patient through the continuum - refers patients to home and community based programs, coordinates services on NVCC program, can provide telephonic case management for certain chronic disease states that need close monitoring and follow up, and may coordinate within state travel for the Veteran.   The Generalist case manager refers to and collaborates with a Specialist case manager as needed.  </a:t>
            </a:r>
          </a:p>
          <a:p>
            <a:pPr lvl="0"/>
            <a:r>
              <a:rPr lang="en-US" sz="1200" kern="1200" dirty="0" smtClean="0">
                <a:solidFill>
                  <a:schemeClr val="tx1"/>
                </a:solidFill>
                <a:latin typeface="+mn-lt"/>
                <a:ea typeface="+mn-ea"/>
                <a:cs typeface="+mn-cs"/>
              </a:rPr>
              <a:t>And Case Management can be inpatient focused or outpatient focused. </a:t>
            </a:r>
          </a:p>
          <a:p>
            <a:r>
              <a:rPr lang="en-US" sz="1200" kern="1200" dirty="0" smtClean="0">
                <a:solidFill>
                  <a:schemeClr val="tx1"/>
                </a:solidFill>
                <a:latin typeface="+mn-lt"/>
                <a:ea typeface="+mn-ea"/>
                <a:cs typeface="+mn-cs"/>
              </a:rPr>
              <a:t>Inpatient focused would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include: </a:t>
            </a:r>
          </a:p>
          <a:p>
            <a:pPr lvl="0"/>
            <a:r>
              <a:rPr lang="en-US" sz="1200" kern="1200" dirty="0" smtClean="0">
                <a:solidFill>
                  <a:schemeClr val="tx1"/>
                </a:solidFill>
                <a:latin typeface="+mn-lt"/>
                <a:ea typeface="+mn-ea"/>
                <a:cs typeface="+mn-cs"/>
              </a:rPr>
              <a:t>Acute care, sub-acute care, inpatient rehabilitation, and inpatient extended care and long term care.</a:t>
            </a:r>
          </a:p>
          <a:p>
            <a:r>
              <a:rPr lang="en-US" sz="1200" kern="1200" dirty="0" smtClean="0">
                <a:solidFill>
                  <a:schemeClr val="tx1"/>
                </a:solidFill>
                <a:latin typeface="+mn-lt"/>
                <a:ea typeface="+mn-ea"/>
                <a:cs typeface="+mn-cs"/>
              </a:rPr>
              <a:t>Outpatient may</a:t>
            </a:r>
            <a:r>
              <a:rPr lang="en-US" sz="1200" kern="1200" baseline="0" dirty="0" smtClean="0">
                <a:solidFill>
                  <a:schemeClr val="tx1"/>
                </a:solidFill>
                <a:latin typeface="+mn-lt"/>
                <a:ea typeface="+mn-ea"/>
                <a:cs typeface="+mn-cs"/>
              </a:rPr>
              <a:t> i</a:t>
            </a:r>
            <a:r>
              <a:rPr lang="en-US" sz="1200" kern="1200" dirty="0" smtClean="0">
                <a:solidFill>
                  <a:schemeClr val="tx1"/>
                </a:solidFill>
                <a:latin typeface="+mn-lt"/>
                <a:ea typeface="+mn-ea"/>
                <a:cs typeface="+mn-cs"/>
              </a:rPr>
              <a:t>nclude: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Case Management of Chronic Disease Populations</a:t>
            </a:r>
          </a:p>
          <a:p>
            <a:pPr lvl="0"/>
            <a:r>
              <a:rPr lang="en-US" sz="1200" kern="1200" dirty="0" smtClean="0">
                <a:solidFill>
                  <a:schemeClr val="tx1"/>
                </a:solidFill>
                <a:latin typeface="+mn-lt"/>
                <a:ea typeface="+mn-ea"/>
                <a:cs typeface="+mn-cs"/>
              </a:rPr>
              <a:t>Primary Care, Specialty Care, Geriatric and Extended Care services, Mental Health and Special Populations</a:t>
            </a:r>
          </a:p>
          <a:p>
            <a:pPr lvl="0"/>
            <a:r>
              <a:rPr lang="en-US" sz="1200" kern="1200" dirty="0" smtClean="0">
                <a:solidFill>
                  <a:schemeClr val="tx1"/>
                </a:solidFill>
                <a:latin typeface="+mn-lt"/>
                <a:ea typeface="+mn-ea"/>
                <a:cs typeface="+mn-cs"/>
              </a:rPr>
              <a:t>Specialty Care populations would</a:t>
            </a:r>
            <a:r>
              <a:rPr lang="en-US" sz="1200" kern="1200" baseline="0" dirty="0" smtClean="0">
                <a:solidFill>
                  <a:schemeClr val="tx1"/>
                </a:solidFill>
                <a:latin typeface="+mn-lt"/>
                <a:ea typeface="+mn-ea"/>
                <a:cs typeface="+mn-cs"/>
              </a:rPr>
              <a:t> include: </a:t>
            </a:r>
            <a:r>
              <a:rPr lang="en-US" sz="1200" kern="1200" dirty="0" smtClean="0">
                <a:solidFill>
                  <a:schemeClr val="tx1"/>
                </a:solidFill>
                <a:latin typeface="+mn-lt"/>
                <a:ea typeface="+mn-ea"/>
                <a:cs typeface="+mn-cs"/>
              </a:rPr>
              <a:t>cardiology, cancer care, liver and GI, ENT, Spinal</a:t>
            </a:r>
            <a:r>
              <a:rPr lang="en-US" sz="1200" kern="1200" baseline="0" dirty="0" smtClean="0">
                <a:solidFill>
                  <a:schemeClr val="tx1"/>
                </a:solidFill>
                <a:latin typeface="+mn-lt"/>
                <a:ea typeface="+mn-ea"/>
                <a:cs typeface="+mn-cs"/>
              </a:rPr>
              <a:t> Cord Injury and Diseases</a:t>
            </a:r>
            <a:r>
              <a:rPr lang="en-US" sz="1200" kern="1200" dirty="0" smtClean="0">
                <a:solidFill>
                  <a:schemeClr val="tx1"/>
                </a:solidFill>
                <a:latin typeface="+mn-lt"/>
                <a:ea typeface="+mn-ea"/>
                <a:cs typeface="+mn-cs"/>
              </a:rPr>
              <a:t>, TBI, </a:t>
            </a:r>
            <a:r>
              <a:rPr lang="en-US" sz="1200" kern="1200" dirty="0" err="1" smtClean="0">
                <a:solidFill>
                  <a:schemeClr val="tx1"/>
                </a:solidFill>
                <a:latin typeface="+mn-lt"/>
                <a:ea typeface="+mn-ea"/>
                <a:cs typeface="+mn-cs"/>
              </a:rPr>
              <a:t>Polytrauma</a:t>
            </a:r>
            <a:r>
              <a:rPr lang="en-US" sz="1200" kern="1200" dirty="0" smtClean="0">
                <a:solidFill>
                  <a:schemeClr val="tx1"/>
                </a:solidFill>
                <a:latin typeface="+mn-lt"/>
                <a:ea typeface="+mn-ea"/>
                <a:cs typeface="+mn-cs"/>
              </a:rPr>
              <a:t>, Visually Impaired; returning combat Veterans, Veterans with intensive mental health case management needs</a:t>
            </a:r>
          </a:p>
          <a:p>
            <a:pPr lvl="0"/>
            <a:r>
              <a:rPr lang="en-US" sz="1200" kern="1200" dirty="0" smtClean="0">
                <a:solidFill>
                  <a:schemeClr val="tx1"/>
                </a:solidFill>
                <a:latin typeface="+mn-lt"/>
                <a:ea typeface="+mn-ea"/>
                <a:cs typeface="+mn-cs"/>
              </a:rPr>
              <a:t>It also includes the End-of-life and Hospice &amp; Palliative Care population that I mentioned earlier </a:t>
            </a:r>
          </a:p>
          <a:p>
            <a:pPr lvl="0"/>
            <a:r>
              <a:rPr lang="en-US" sz="1200" kern="1200" dirty="0" smtClean="0">
                <a:solidFill>
                  <a:schemeClr val="tx1"/>
                </a:solidFill>
                <a:latin typeface="+mn-lt"/>
                <a:ea typeface="+mn-ea"/>
                <a:cs typeface="+mn-cs"/>
              </a:rPr>
              <a:t>And patients on Home and Community Based Care at VA expense (which</a:t>
            </a:r>
            <a:r>
              <a:rPr lang="en-US" sz="1200" kern="1200" baseline="0" dirty="0" smtClean="0">
                <a:solidFill>
                  <a:schemeClr val="tx1"/>
                </a:solidFill>
                <a:latin typeface="+mn-lt"/>
                <a:ea typeface="+mn-ea"/>
                <a:cs typeface="+mn-cs"/>
              </a:rPr>
              <a:t> is the </a:t>
            </a:r>
            <a:r>
              <a:rPr lang="en-US" sz="1200" kern="1200" dirty="0" smtClean="0">
                <a:solidFill>
                  <a:schemeClr val="tx1"/>
                </a:solidFill>
                <a:latin typeface="+mn-lt"/>
                <a:ea typeface="+mn-ea"/>
                <a:cs typeface="+mn-cs"/>
              </a:rPr>
              <a:t>NVCC program that I mentioned).</a:t>
            </a:r>
            <a:r>
              <a:rPr lang="en-US" sz="1200" b="1"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As experts in coordinating complex care needs, the Case Manager ensures coordination of care that is patient-centered and includes the patient and caregiver in addition to the interdisciplinary team.</a:t>
            </a:r>
          </a:p>
          <a:p>
            <a:r>
              <a:rPr lang="en-US" sz="1200" kern="1200" dirty="0" smtClean="0">
                <a:solidFill>
                  <a:schemeClr val="tx1"/>
                </a:solidFill>
                <a:latin typeface="+mn-lt"/>
                <a:ea typeface="+mn-ea"/>
                <a:cs typeface="+mn-cs"/>
              </a:rPr>
              <a:t>The goal is to provide the right care, at the right</a:t>
            </a:r>
            <a:r>
              <a:rPr lang="en-US" sz="1200" kern="1200" baseline="0" dirty="0" smtClean="0">
                <a:solidFill>
                  <a:schemeClr val="tx1"/>
                </a:solidFill>
                <a:latin typeface="+mn-lt"/>
                <a:ea typeface="+mn-ea"/>
                <a:cs typeface="+mn-cs"/>
              </a:rPr>
              <a:t> time, in the right place and at the right </a:t>
            </a:r>
            <a:r>
              <a:rPr lang="en-US" sz="1200" kern="1200" dirty="0" smtClean="0">
                <a:solidFill>
                  <a:schemeClr val="tx1"/>
                </a:solidFill>
                <a:latin typeface="+mn-lt"/>
                <a:ea typeface="+mn-ea"/>
                <a:cs typeface="+mn-cs"/>
              </a:rPr>
              <a:t>cost – each and every time.</a:t>
            </a:r>
          </a:p>
          <a:p>
            <a:r>
              <a:rPr lang="en-US" sz="1200" kern="1200" dirty="0" smtClean="0">
                <a:solidFill>
                  <a:schemeClr val="tx1"/>
                </a:solidFill>
                <a:latin typeface="+mn-lt"/>
                <a:ea typeface="+mn-ea"/>
                <a:cs typeface="+mn-cs"/>
              </a:rPr>
              <a:t>As mentioned earlier, case managers have specialized training that allows them to work as a Generalist (which I just spoke about), or as a Specialist case manager supporting a specialized area. </a:t>
            </a:r>
          </a:p>
          <a:p>
            <a:r>
              <a:rPr lang="en-US" sz="1200" kern="1200" dirty="0" smtClean="0">
                <a:solidFill>
                  <a:schemeClr val="tx1"/>
                </a:solidFill>
                <a:latin typeface="+mn-lt"/>
                <a:ea typeface="+mn-ea"/>
                <a:cs typeface="+mn-cs"/>
              </a:rPr>
              <a:t>The Specialist Case Managers would be:  </a:t>
            </a:r>
          </a:p>
          <a:p>
            <a:pPr lvl="0"/>
            <a:r>
              <a:rPr lang="en-US" sz="1200" kern="1200" dirty="0" smtClean="0">
                <a:solidFill>
                  <a:schemeClr val="tx1"/>
                </a:solidFill>
                <a:latin typeface="+mn-lt"/>
                <a:ea typeface="+mn-ea"/>
                <a:cs typeface="+mn-cs"/>
              </a:rPr>
              <a:t>The Traveling Veteran Coordinator (often</a:t>
            </a:r>
            <a:r>
              <a:rPr lang="en-US" sz="1200" kern="1200" baseline="0" dirty="0" smtClean="0">
                <a:solidFill>
                  <a:schemeClr val="tx1"/>
                </a:solidFill>
                <a:latin typeface="+mn-lt"/>
                <a:ea typeface="+mn-ea"/>
                <a:cs typeface="+mn-cs"/>
              </a:rPr>
              <a:t> referred to as the TVC)</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Operation Enduring Freedom/Operation Iraqi Freedom/ Operation New Dawn (usually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referred to as OEF/OIF/OND) Case Managers</a:t>
            </a:r>
          </a:p>
          <a:p>
            <a:pPr lvl="0"/>
            <a:r>
              <a:rPr lang="en-US" sz="1200" kern="1200" dirty="0" smtClean="0">
                <a:solidFill>
                  <a:schemeClr val="tx1"/>
                </a:solidFill>
                <a:latin typeface="+mn-lt"/>
                <a:ea typeface="+mn-ea"/>
                <a:cs typeface="+mn-cs"/>
              </a:rPr>
              <a:t>Cancer Care Coordinators</a:t>
            </a:r>
          </a:p>
          <a:p>
            <a:pPr lvl="0"/>
            <a:r>
              <a:rPr lang="en-US" sz="1200" kern="1200" dirty="0" smtClean="0">
                <a:solidFill>
                  <a:schemeClr val="tx1"/>
                </a:solidFill>
                <a:latin typeface="+mn-lt"/>
                <a:ea typeface="+mn-ea"/>
                <a:cs typeface="+mn-cs"/>
              </a:rPr>
              <a:t>Home </a:t>
            </a:r>
            <a:r>
              <a:rPr lang="en-US" sz="1200" kern="1200" dirty="0" err="1" smtClean="0">
                <a:solidFill>
                  <a:schemeClr val="tx1"/>
                </a:solidFill>
                <a:latin typeface="+mn-lt"/>
                <a:ea typeface="+mn-ea"/>
                <a:cs typeface="+mn-cs"/>
              </a:rPr>
              <a:t>Telehealth</a:t>
            </a:r>
            <a:r>
              <a:rPr lang="en-US" sz="1200" kern="1200" dirty="0" smtClean="0">
                <a:solidFill>
                  <a:schemeClr val="tx1"/>
                </a:solidFill>
                <a:latin typeface="+mn-lt"/>
                <a:ea typeface="+mn-ea"/>
                <a:cs typeface="+mn-cs"/>
              </a:rPr>
              <a:t> Care Coordinators</a:t>
            </a:r>
          </a:p>
          <a:p>
            <a:pPr lvl="0"/>
            <a:r>
              <a:rPr lang="en-US" sz="1200" kern="1200" dirty="0" smtClean="0">
                <a:solidFill>
                  <a:schemeClr val="tx1"/>
                </a:solidFill>
                <a:latin typeface="+mn-lt"/>
                <a:ea typeface="+mn-ea"/>
                <a:cs typeface="+mn-cs"/>
              </a:rPr>
              <a:t>NVCC Case Managers</a:t>
            </a:r>
          </a:p>
          <a:p>
            <a:pPr lvl="0"/>
            <a:r>
              <a:rPr lang="en-US" sz="1200" kern="1200" dirty="0" smtClean="0">
                <a:solidFill>
                  <a:schemeClr val="tx1"/>
                </a:solidFill>
                <a:latin typeface="+mn-lt"/>
                <a:ea typeface="+mn-ea"/>
                <a:cs typeface="+mn-cs"/>
              </a:rPr>
              <a:t>ER Case Managers</a:t>
            </a:r>
          </a:p>
          <a:p>
            <a:pPr lvl="0"/>
            <a:r>
              <a:rPr lang="en-US" sz="1200" kern="1200" dirty="0" smtClean="0">
                <a:solidFill>
                  <a:schemeClr val="tx1"/>
                </a:solidFill>
                <a:latin typeface="+mn-lt"/>
                <a:ea typeface="+mn-ea"/>
                <a:cs typeface="+mn-cs"/>
              </a:rPr>
              <a:t>Patient Flow/Bed Management Case Managers</a:t>
            </a:r>
          </a:p>
          <a:p>
            <a:pPr lvl="0"/>
            <a:r>
              <a:rPr lang="en-US" sz="1200" kern="1200" dirty="0" smtClean="0">
                <a:solidFill>
                  <a:schemeClr val="tx1"/>
                </a:solidFill>
                <a:latin typeface="+mn-lt"/>
                <a:ea typeface="+mn-ea"/>
                <a:cs typeface="+mn-cs"/>
              </a:rPr>
              <a:t>Surgical Case Coordinators</a:t>
            </a:r>
          </a:p>
          <a:p>
            <a:pPr lvl="0"/>
            <a:r>
              <a:rPr lang="en-US" sz="1200" kern="1200" dirty="0" smtClean="0">
                <a:solidFill>
                  <a:schemeClr val="tx1"/>
                </a:solidFill>
                <a:latin typeface="+mn-lt"/>
                <a:ea typeface="+mn-ea"/>
                <a:cs typeface="+mn-cs"/>
              </a:rPr>
              <a:t>Spinal Cord Injury</a:t>
            </a:r>
            <a:r>
              <a:rPr lang="en-US" sz="1200" kern="1200" baseline="0" dirty="0" smtClean="0">
                <a:solidFill>
                  <a:schemeClr val="tx1"/>
                </a:solidFill>
                <a:latin typeface="+mn-lt"/>
                <a:ea typeface="+mn-ea"/>
                <a:cs typeface="+mn-cs"/>
              </a:rPr>
              <a:t> and Disease</a:t>
            </a:r>
            <a:r>
              <a:rPr lang="en-US" sz="1200" kern="1200" dirty="0" smtClean="0">
                <a:solidFill>
                  <a:schemeClr val="tx1"/>
                </a:solidFill>
                <a:latin typeface="+mn-lt"/>
                <a:ea typeface="+mn-ea"/>
                <a:cs typeface="+mn-cs"/>
              </a:rPr>
              <a:t> Case Managers</a:t>
            </a:r>
          </a:p>
          <a:p>
            <a:pPr lvl="0"/>
            <a:r>
              <a:rPr lang="en-US" sz="1200" kern="1200" dirty="0" smtClean="0">
                <a:solidFill>
                  <a:schemeClr val="tx1"/>
                </a:solidFill>
                <a:latin typeface="+mn-lt"/>
                <a:ea typeface="+mn-ea"/>
                <a:cs typeface="+mn-cs"/>
              </a:rPr>
              <a:t>Contract Nursing Home</a:t>
            </a:r>
            <a:r>
              <a:rPr lang="en-US" sz="1200" kern="1200" baseline="0" dirty="0" smtClean="0">
                <a:solidFill>
                  <a:schemeClr val="tx1"/>
                </a:solidFill>
                <a:latin typeface="+mn-lt"/>
                <a:ea typeface="+mn-ea"/>
                <a:cs typeface="+mn-cs"/>
              </a:rPr>
              <a:t> Program, </a:t>
            </a:r>
            <a:r>
              <a:rPr lang="en-US" sz="1200" kern="1200" dirty="0" smtClean="0">
                <a:solidFill>
                  <a:schemeClr val="tx1"/>
                </a:solidFill>
                <a:latin typeface="+mn-lt"/>
                <a:ea typeface="+mn-ea"/>
                <a:cs typeface="+mn-cs"/>
              </a:rPr>
              <a:t>Hospice &amp; Palliative Care, and Home Based Primary Care Case Managers</a:t>
            </a:r>
          </a:p>
          <a:p>
            <a:pPr lvl="0"/>
            <a:r>
              <a:rPr lang="en-US" sz="1200" kern="1200" dirty="0" smtClean="0">
                <a:solidFill>
                  <a:schemeClr val="tx1"/>
                </a:solidFill>
                <a:latin typeface="+mn-lt"/>
                <a:ea typeface="+mn-ea"/>
                <a:cs typeface="+mn-cs"/>
              </a:rPr>
              <a:t>And also Mental Health Intensive Case Management (most</a:t>
            </a:r>
            <a:r>
              <a:rPr lang="en-US" sz="1200" kern="1200" baseline="0" dirty="0" smtClean="0">
                <a:solidFill>
                  <a:schemeClr val="tx1"/>
                </a:solidFill>
                <a:latin typeface="+mn-lt"/>
                <a:ea typeface="+mn-ea"/>
                <a:cs typeface="+mn-cs"/>
              </a:rPr>
              <a:t> often referred to as ‘</a:t>
            </a:r>
            <a:r>
              <a:rPr lang="en-US" sz="1200" kern="1200" dirty="0" smtClean="0">
                <a:solidFill>
                  <a:schemeClr val="tx1"/>
                </a:solidFill>
                <a:latin typeface="+mn-lt"/>
                <a:ea typeface="+mn-ea"/>
                <a:cs typeface="+mn-cs"/>
              </a:rPr>
              <a:t>MHICM”) program staff</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52</a:t>
            </a:fld>
            <a:endParaRPr lang="en-US" dirty="0"/>
          </a:p>
        </p:txBody>
      </p:sp>
    </p:spTree>
    <p:extLst>
      <p:ext uri="{BB962C8B-B14F-4D97-AF65-F5344CB8AC3E}">
        <p14:creationId xmlns="" xmlns:p14="http://schemas.microsoft.com/office/powerpoint/2010/main" val="1893580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As mentioned, the OEF/OIF/OND population is a cohort of patients that requires specialized case managers that can best manage their care.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These specially trained case managers support the partnership between the VA and the Department of Defense (DOD) to transition the health care of severely ill and injured returning combat service members and Veterans from DOD to the VA health care system. These patients are eligible for various services not always available to other Veterans.  </a:t>
            </a:r>
          </a:p>
          <a:p>
            <a:r>
              <a:rPr lang="en-US" sz="1200" kern="1200" dirty="0" smtClean="0">
                <a:solidFill>
                  <a:schemeClr val="tx1"/>
                </a:solidFill>
                <a:latin typeface="+mn-lt"/>
                <a:ea typeface="+mn-ea"/>
                <a:cs typeface="+mn-cs"/>
              </a:rPr>
              <a:t>Many of these service members and Veterans suffer from multiple, complex health and mental health problems, including traumatic brain injury, amputations, burns, combat stress and post-traumatic stress disorder.  The VA has dedicated programs and systems of care including </a:t>
            </a:r>
            <a:r>
              <a:rPr lang="en-US" sz="1200" kern="1200" dirty="0" err="1" smtClean="0">
                <a:solidFill>
                  <a:schemeClr val="tx1"/>
                </a:solidFill>
                <a:latin typeface="+mn-lt"/>
                <a:ea typeface="+mn-ea"/>
                <a:cs typeface="+mn-cs"/>
              </a:rPr>
              <a:t>Polytrauma</a:t>
            </a:r>
            <a:r>
              <a:rPr lang="en-US" sz="1200" kern="1200" dirty="0" smtClean="0">
                <a:solidFill>
                  <a:schemeClr val="tx1"/>
                </a:solidFill>
                <a:latin typeface="+mn-lt"/>
                <a:ea typeface="+mn-ea"/>
                <a:cs typeface="+mn-cs"/>
              </a:rPr>
              <a:t>/Traumatic Brain Injury, Spinal Cord Injury and Diseases, Visual Impairment, and Mental Health that provide specialized life-long clinical care and care management for these special cohorts of Veterans.  Therefore, it is critical for each VA health care facility to have a process in place to ensure that the care of these service members and Veterans is well-coordinated, and that those who are severely injured and ill receive care management services from a specially trained nurse or social worker case manager.</a:t>
            </a:r>
          </a:p>
          <a:p>
            <a:r>
              <a:rPr lang="en-US" sz="1200" kern="1200" dirty="0" smtClean="0">
                <a:solidFill>
                  <a:schemeClr val="tx1"/>
                </a:solidFill>
                <a:latin typeface="+mn-lt"/>
                <a:ea typeface="+mn-ea"/>
                <a:cs typeface="+mn-cs"/>
              </a:rPr>
              <a:t>In addition, some of these patients are followed in the </a:t>
            </a:r>
            <a:r>
              <a:rPr lang="en-US" sz="1200" i="1" kern="1200" dirty="0" smtClean="0">
                <a:solidFill>
                  <a:schemeClr val="tx1"/>
                </a:solidFill>
                <a:latin typeface="+mn-lt"/>
                <a:ea typeface="+mn-ea"/>
                <a:cs typeface="+mn-cs"/>
              </a:rPr>
              <a:t>Care Management Tracking and Reporting Application</a:t>
            </a:r>
            <a:r>
              <a:rPr lang="en-US" sz="1200" kern="1200" dirty="0" smtClean="0">
                <a:solidFill>
                  <a:schemeClr val="tx1"/>
                </a:solidFill>
                <a:latin typeface="+mn-lt"/>
                <a:ea typeface="+mn-ea"/>
                <a:cs typeface="+mn-cs"/>
              </a:rPr>
              <a:t> (this is referred to as CMTRA). This is an electronic database that provides the specially trained OEF-OIF-OND case managers a mechanism to identify and track severely injured and ill OEF/OIF/OND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service members and Veterans.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The VA is a leader in </a:t>
            </a:r>
            <a:r>
              <a:rPr lang="en-US" sz="1200" kern="1200" dirty="0" err="1" smtClean="0">
                <a:solidFill>
                  <a:schemeClr val="tx1"/>
                </a:solidFill>
                <a:latin typeface="+mn-lt"/>
                <a:ea typeface="+mn-ea"/>
                <a:cs typeface="+mn-cs"/>
              </a:rPr>
              <a:t>telehealth</a:t>
            </a:r>
            <a:r>
              <a:rPr lang="en-US" sz="1200" kern="1200" dirty="0" smtClean="0">
                <a:solidFill>
                  <a:schemeClr val="tx1"/>
                </a:solidFill>
                <a:latin typeface="+mn-lt"/>
                <a:ea typeface="+mn-ea"/>
                <a:cs typeface="+mn-cs"/>
              </a:rPr>
              <a:t>.  The VA supports Home </a:t>
            </a:r>
            <a:r>
              <a:rPr lang="en-US" sz="1200" kern="1200" dirty="0" err="1" smtClean="0">
                <a:solidFill>
                  <a:schemeClr val="tx1"/>
                </a:solidFill>
                <a:latin typeface="+mn-lt"/>
                <a:ea typeface="+mn-ea"/>
                <a:cs typeface="+mn-cs"/>
              </a:rPr>
              <a:t>Telehealth</a:t>
            </a:r>
            <a:r>
              <a:rPr lang="en-US" sz="1200" kern="1200" dirty="0" smtClean="0">
                <a:solidFill>
                  <a:schemeClr val="tx1"/>
                </a:solidFill>
                <a:latin typeface="+mn-lt"/>
                <a:ea typeface="+mn-ea"/>
                <a:cs typeface="+mn-cs"/>
              </a:rPr>
              <a:t>, Clinical Store &amp; Forward, and Clinical Video Teleconferencing technologies to provide Veterans the care they need - without having to travel long distances.   For many Veterans, traveling is a hardship – for some Veterans it can be costly or painful; it can involve loss in work time, or it may be very inconvenient with our Veterans having to get someone to drive them to receive needed care.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Specialized Case Managers are responsible for managing patients on home </a:t>
            </a:r>
            <a:r>
              <a:rPr lang="en-US" sz="1200" kern="1200" dirty="0" err="1" smtClean="0">
                <a:solidFill>
                  <a:schemeClr val="tx1"/>
                </a:solidFill>
                <a:latin typeface="+mn-lt"/>
                <a:ea typeface="+mn-ea"/>
                <a:cs typeface="+mn-cs"/>
              </a:rPr>
              <a:t>telehealth</a:t>
            </a:r>
            <a:r>
              <a:rPr lang="en-US" sz="1200" kern="1200" dirty="0" smtClean="0">
                <a:solidFill>
                  <a:schemeClr val="tx1"/>
                </a:solidFill>
                <a:latin typeface="+mn-lt"/>
                <a:ea typeface="+mn-ea"/>
                <a:cs typeface="+mn-cs"/>
              </a:rPr>
              <a:t> technology. </a:t>
            </a:r>
          </a:p>
          <a:p>
            <a:r>
              <a:rPr lang="en-US" sz="1200" kern="1200" dirty="0" err="1" smtClean="0">
                <a:solidFill>
                  <a:schemeClr val="tx1"/>
                </a:solidFill>
                <a:latin typeface="+mn-lt"/>
                <a:ea typeface="+mn-ea"/>
                <a:cs typeface="+mn-cs"/>
              </a:rPr>
              <a:t>Telehealth</a:t>
            </a:r>
            <a:r>
              <a:rPr lang="en-US" sz="1200" kern="1200" dirty="0" smtClean="0">
                <a:solidFill>
                  <a:schemeClr val="tx1"/>
                </a:solidFill>
                <a:latin typeface="+mn-lt"/>
                <a:ea typeface="+mn-ea"/>
                <a:cs typeface="+mn-cs"/>
              </a:rPr>
              <a:t> improves access to care and provides timely intervention; and </a:t>
            </a:r>
            <a:r>
              <a:rPr lang="en-US" sz="1200" kern="1200" dirty="0" err="1" smtClean="0">
                <a:solidFill>
                  <a:schemeClr val="tx1"/>
                </a:solidFill>
                <a:latin typeface="+mn-lt"/>
                <a:ea typeface="+mn-ea"/>
                <a:cs typeface="+mn-cs"/>
              </a:rPr>
              <a:t>telehealth</a:t>
            </a:r>
            <a:r>
              <a:rPr lang="en-US" sz="1200" kern="1200" dirty="0" smtClean="0">
                <a:solidFill>
                  <a:schemeClr val="tx1"/>
                </a:solidFill>
                <a:latin typeface="+mn-lt"/>
                <a:ea typeface="+mn-ea"/>
                <a:cs typeface="+mn-cs"/>
              </a:rPr>
              <a:t> can improve transitions in care.  </a:t>
            </a:r>
          </a:p>
          <a:p>
            <a:r>
              <a:rPr lang="en-US" sz="1200" kern="1200" dirty="0" smtClean="0">
                <a:solidFill>
                  <a:schemeClr val="tx1"/>
                </a:solidFill>
                <a:latin typeface="+mn-lt"/>
                <a:ea typeface="+mn-ea"/>
                <a:cs typeface="+mn-cs"/>
              </a:rPr>
              <a:t>In home messaging devices are available with disease management protocols to improve patients’ self-management of chronic disease states. Specially trained HT case managers can view patient data and responses to survey questions on a secure web site and are ‘alerted’ to out-of-range data.  This allows for efficient and timely review of patients they are following.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Case Managers often arrange for Store and forward </a:t>
            </a:r>
            <a:r>
              <a:rPr lang="en-US" sz="1200" kern="1200" dirty="0" err="1" smtClean="0">
                <a:solidFill>
                  <a:schemeClr val="tx1"/>
                </a:solidFill>
                <a:latin typeface="+mn-lt"/>
                <a:ea typeface="+mn-ea"/>
                <a:cs typeface="+mn-cs"/>
              </a:rPr>
              <a:t>telehealth</a:t>
            </a:r>
            <a:r>
              <a:rPr lang="en-US" sz="1200" kern="1200" dirty="0" smtClean="0">
                <a:solidFill>
                  <a:schemeClr val="tx1"/>
                </a:solidFill>
                <a:latin typeface="+mn-lt"/>
                <a:ea typeface="+mn-ea"/>
                <a:cs typeface="+mn-cs"/>
              </a:rPr>
              <a:t> to prevent their patients from having to travel long distances.  Store and Forward allows for storing of clinical information (including data, images, sound, and video). This is then forwarded to or retrieved by another site for clinical evaluation. The three areas where this is becoming commonplace in the VA are radiology, dermatology and </a:t>
            </a:r>
            <a:r>
              <a:rPr lang="en-US" sz="1200" kern="1200" dirty="0" err="1" smtClean="0">
                <a:solidFill>
                  <a:schemeClr val="tx1"/>
                </a:solidFill>
                <a:latin typeface="+mn-lt"/>
                <a:ea typeface="+mn-ea"/>
                <a:cs typeface="+mn-cs"/>
              </a:rPr>
              <a:t>teleretinal</a:t>
            </a:r>
            <a:r>
              <a:rPr lang="en-US" sz="1200" kern="1200" dirty="0" smtClean="0">
                <a:solidFill>
                  <a:schemeClr val="tx1"/>
                </a:solidFill>
                <a:latin typeface="+mn-lt"/>
                <a:ea typeface="+mn-ea"/>
                <a:cs typeface="+mn-cs"/>
              </a:rPr>
              <a:t> imaging</a:t>
            </a:r>
            <a:r>
              <a:rPr lang="en-US" sz="1200" kern="1200" baseline="0" dirty="0" smtClean="0">
                <a:solidFill>
                  <a:schemeClr val="tx1"/>
                </a:solidFill>
                <a:latin typeface="+mn-lt"/>
                <a:ea typeface="+mn-ea"/>
                <a:cs typeface="+mn-cs"/>
              </a:rPr>
              <a:t> for Veterans with diabetes.</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And the 3</a:t>
            </a:r>
            <a:r>
              <a:rPr lang="en-US" sz="1200" kern="1200" baseline="30000" dirty="0" smtClean="0">
                <a:solidFill>
                  <a:schemeClr val="tx1"/>
                </a:solidFill>
                <a:latin typeface="+mn-lt"/>
                <a:ea typeface="+mn-ea"/>
                <a:cs typeface="+mn-cs"/>
              </a:rPr>
              <a:t>rd</a:t>
            </a:r>
            <a:r>
              <a:rPr lang="en-US" sz="1200" kern="1200" dirty="0" smtClean="0">
                <a:solidFill>
                  <a:schemeClr val="tx1"/>
                </a:solidFill>
                <a:latin typeface="+mn-lt"/>
                <a:ea typeface="+mn-ea"/>
                <a:cs typeface="+mn-cs"/>
              </a:rPr>
              <a:t> modality, Video conferencing, allows for clinicians to have face-to-face encounters – clinicians can see facial expressions or can view the medication bottles that the Veteran is taking their medication from.  In</a:t>
            </a:r>
            <a:r>
              <a:rPr lang="en-US" sz="1200" kern="1200" baseline="0" dirty="0" smtClean="0">
                <a:solidFill>
                  <a:schemeClr val="tx1"/>
                </a:solidFill>
                <a:latin typeface="+mn-lt"/>
                <a:ea typeface="+mn-ea"/>
                <a:cs typeface="+mn-cs"/>
              </a:rPr>
              <a:t> addition, </a:t>
            </a:r>
            <a:r>
              <a:rPr lang="en-US" sz="1200" kern="1200" dirty="0" smtClean="0">
                <a:solidFill>
                  <a:schemeClr val="tx1"/>
                </a:solidFill>
                <a:latin typeface="+mn-lt"/>
                <a:ea typeface="+mn-ea"/>
                <a:cs typeface="+mn-cs"/>
              </a:rPr>
              <a:t>video conferencing is very useful in providing patient education.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Veterans often require care on the NVCC program – the Non-VA Care Coordination program </a:t>
            </a:r>
            <a:r>
              <a:rPr lang="en-US" sz="1200" kern="1200" baseline="0" dirty="0" smtClean="0">
                <a:solidFill>
                  <a:schemeClr val="tx1"/>
                </a:solidFill>
                <a:latin typeface="+mn-lt"/>
                <a:ea typeface="+mn-ea"/>
                <a:cs typeface="+mn-cs"/>
              </a:rPr>
              <a:t> that I mentioned earlier.  </a:t>
            </a:r>
          </a:p>
          <a:p>
            <a:r>
              <a:rPr lang="en-US" sz="1200" kern="1200" baseline="0" dirty="0" smtClean="0">
                <a:solidFill>
                  <a:schemeClr val="tx1"/>
                </a:solidFill>
                <a:latin typeface="+mn-lt"/>
                <a:ea typeface="+mn-ea"/>
                <a:cs typeface="+mn-cs"/>
              </a:rPr>
              <a:t>We know that c</a:t>
            </a:r>
            <a:r>
              <a:rPr lang="en-US" sz="1200" kern="1200" dirty="0" smtClean="0">
                <a:solidFill>
                  <a:schemeClr val="tx1"/>
                </a:solidFill>
                <a:latin typeface="+mn-lt"/>
                <a:ea typeface="+mn-ea"/>
                <a:cs typeface="+mn-cs"/>
              </a:rPr>
              <a:t>oordination of continuing care needs is essential to ensure safe and timely access to care.  Often</a:t>
            </a:r>
            <a:r>
              <a:rPr lang="en-US" sz="1200" kern="1200" baseline="0" dirty="0" smtClean="0">
                <a:solidFill>
                  <a:schemeClr val="tx1"/>
                </a:solidFill>
                <a:latin typeface="+mn-lt"/>
                <a:ea typeface="+mn-ea"/>
                <a:cs typeface="+mn-cs"/>
              </a:rPr>
              <a:t> times </a:t>
            </a:r>
            <a:r>
              <a:rPr lang="en-US" sz="1200" kern="1200" dirty="0" smtClean="0">
                <a:solidFill>
                  <a:schemeClr val="tx1"/>
                </a:solidFill>
                <a:latin typeface="+mn-lt"/>
                <a:ea typeface="+mn-ea"/>
                <a:cs typeface="+mn-cs"/>
              </a:rPr>
              <a:t>NVCC care is</a:t>
            </a:r>
            <a:r>
              <a:rPr lang="en-US" sz="1200" kern="1200" baseline="0" dirty="0" smtClean="0">
                <a:solidFill>
                  <a:schemeClr val="tx1"/>
                </a:solidFill>
                <a:latin typeface="+mn-lt"/>
                <a:ea typeface="+mn-ea"/>
                <a:cs typeface="+mn-cs"/>
              </a:rPr>
              <a:t> needed to provide our Veterans with needed services.  And as </a:t>
            </a:r>
            <a:r>
              <a:rPr lang="en-US" sz="1200" kern="1200" dirty="0" smtClean="0">
                <a:solidFill>
                  <a:schemeClr val="tx1"/>
                </a:solidFill>
                <a:latin typeface="+mn-lt"/>
                <a:ea typeface="+mn-ea"/>
                <a:cs typeface="+mn-cs"/>
              </a:rPr>
              <a:t>appropriate,</a:t>
            </a:r>
            <a:r>
              <a:rPr lang="en-US" sz="1200" kern="1200" baseline="0" dirty="0" smtClean="0">
                <a:solidFill>
                  <a:schemeClr val="tx1"/>
                </a:solidFill>
                <a:latin typeface="+mn-lt"/>
                <a:ea typeface="+mn-ea"/>
                <a:cs typeface="+mn-cs"/>
              </a:rPr>
              <a:t> the </a:t>
            </a:r>
            <a:r>
              <a:rPr lang="en-US" sz="1200" kern="1200" dirty="0" smtClean="0">
                <a:solidFill>
                  <a:schemeClr val="tx1"/>
                </a:solidFill>
                <a:latin typeface="+mn-lt"/>
                <a:ea typeface="+mn-ea"/>
                <a:cs typeface="+mn-cs"/>
              </a:rPr>
              <a:t>VA will pay.</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After an inpatient hospital stay – whether in a VA or Non-VA facility, Veterans often require short term rehabilitation for skilled care including SN, Medical SW services, PT, OT, SP (this may include infusion therapy); or they transition to home with home care services for skilled care –again possibly infusion therapy, or for end of life or hospice care.  </a:t>
            </a:r>
          </a:p>
          <a:p>
            <a:pPr lvl="0"/>
            <a:r>
              <a:rPr lang="en-US" sz="1200" kern="1200" dirty="0" smtClean="0">
                <a:solidFill>
                  <a:schemeClr val="tx1"/>
                </a:solidFill>
                <a:latin typeface="+mn-lt"/>
                <a:ea typeface="+mn-ea"/>
                <a:cs typeface="+mn-cs"/>
              </a:rPr>
              <a:t>Veterans may also be at a community hospital at VA Pay</a:t>
            </a:r>
            <a:r>
              <a:rPr lang="en-US" sz="1200" kern="1200" baseline="0" dirty="0" smtClean="0">
                <a:solidFill>
                  <a:schemeClr val="tx1"/>
                </a:solidFill>
                <a:latin typeface="+mn-lt"/>
                <a:ea typeface="+mn-ea"/>
                <a:cs typeface="+mn-cs"/>
              </a:rPr>
              <a:t> – on </a:t>
            </a:r>
            <a:r>
              <a:rPr lang="en-US" sz="1200" kern="1200" dirty="0" smtClean="0">
                <a:solidFill>
                  <a:schemeClr val="tx1"/>
                </a:solidFill>
                <a:latin typeface="+mn-lt"/>
                <a:ea typeface="+mn-ea"/>
                <a:cs typeface="+mn-cs"/>
              </a:rPr>
              <a:t>NVCC program.</a:t>
            </a:r>
          </a:p>
          <a:p>
            <a:pPr lvl="0"/>
            <a:r>
              <a:rPr lang="en-US" sz="1200" kern="1200" dirty="0" smtClean="0">
                <a:solidFill>
                  <a:schemeClr val="tx1"/>
                </a:solidFill>
                <a:latin typeface="+mn-lt"/>
                <a:ea typeface="+mn-ea"/>
                <a:cs typeface="+mn-cs"/>
              </a:rPr>
              <a:t>VA can pay for virtually anything a Veteran needs so long as it is related to a service-connected condition. This includes inpatient, outpatient, prescription, or long-term-care needs.  </a:t>
            </a:r>
          </a:p>
          <a:p>
            <a:pPr lvl="0"/>
            <a:r>
              <a:rPr lang="en-US" sz="1200" kern="1200" dirty="0" smtClean="0">
                <a:solidFill>
                  <a:schemeClr val="tx1"/>
                </a:solidFill>
                <a:latin typeface="+mn-lt"/>
                <a:ea typeface="+mn-ea"/>
                <a:cs typeface="+mn-cs"/>
              </a:rPr>
              <a:t>VA ca</a:t>
            </a:r>
            <a:r>
              <a:rPr lang="en-US" sz="1200" kern="1200" baseline="0" dirty="0" smtClean="0">
                <a:solidFill>
                  <a:schemeClr val="tx1"/>
                </a:solidFill>
                <a:latin typeface="+mn-lt"/>
                <a:ea typeface="+mn-ea"/>
                <a:cs typeface="+mn-cs"/>
              </a:rPr>
              <a:t>n pay</a:t>
            </a:r>
            <a:r>
              <a:rPr lang="en-US" sz="1200" kern="1200" dirty="0" smtClean="0">
                <a:solidFill>
                  <a:schemeClr val="tx1"/>
                </a:solidFill>
                <a:latin typeface="+mn-lt"/>
                <a:ea typeface="+mn-ea"/>
                <a:cs typeface="+mn-cs"/>
              </a:rPr>
              <a:t> for care for female Veterans who need inpatient care,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services that are not available at the VA, or when receiving care at a VA facility is not feasible.</a:t>
            </a:r>
          </a:p>
          <a:p>
            <a:pPr lvl="0"/>
            <a:r>
              <a:rPr lang="en-US" sz="1200" kern="1200" dirty="0" smtClean="0">
                <a:solidFill>
                  <a:schemeClr val="tx1"/>
                </a:solidFill>
                <a:latin typeface="+mn-lt"/>
                <a:ea typeface="+mn-ea"/>
                <a:cs typeface="+mn-cs"/>
              </a:rPr>
              <a:t>VA can also pay for non-service connected care under special circumstances. </a:t>
            </a:r>
          </a:p>
          <a:p>
            <a:pPr lvl="0"/>
            <a:r>
              <a:rPr lang="en-US" sz="1200" kern="1200" dirty="0" smtClean="0">
                <a:solidFill>
                  <a:schemeClr val="tx1"/>
                </a:solidFill>
                <a:latin typeface="+mn-lt"/>
                <a:ea typeface="+mn-ea"/>
                <a:cs typeface="+mn-cs"/>
              </a:rPr>
              <a:t>The Veterans Millennium Health Care and Benefits Act was passed in November of 1999. This allows for reimbursement for emergency treatment and emergency inpatient care.  The VA is authorized to pay reasonable emergency care costs for Veterans obtaining their principal health care from the VA – when:</a:t>
            </a:r>
          </a:p>
          <a:p>
            <a:pPr lvl="0"/>
            <a:r>
              <a:rPr lang="en-US" sz="1200" kern="1200" dirty="0" smtClean="0">
                <a:solidFill>
                  <a:schemeClr val="tx1"/>
                </a:solidFill>
                <a:latin typeface="+mn-lt"/>
                <a:ea typeface="+mn-ea"/>
                <a:cs typeface="+mn-cs"/>
              </a:rPr>
              <a:t>The Veterans is enrolled in the VA; The Veteran was seen at a VA in the last 24 months; There is no third party liability;</a:t>
            </a:r>
            <a:r>
              <a:rPr lang="en-US" sz="1200" kern="1200" baseline="0" dirty="0" smtClean="0">
                <a:solidFill>
                  <a:schemeClr val="tx1"/>
                </a:solidFill>
                <a:latin typeface="+mn-lt"/>
                <a:ea typeface="+mn-ea"/>
                <a:cs typeface="+mn-cs"/>
              </a:rPr>
              <a:t> and R</a:t>
            </a:r>
            <a:r>
              <a:rPr lang="en-US" sz="1200" kern="1200" dirty="0" smtClean="0">
                <a:solidFill>
                  <a:schemeClr val="tx1"/>
                </a:solidFill>
                <a:latin typeface="+mn-lt"/>
                <a:ea typeface="+mn-ea"/>
                <a:cs typeface="+mn-cs"/>
              </a:rPr>
              <a:t>eceiving care at a VA facility is not feasible.</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addition: </a:t>
            </a:r>
          </a:p>
          <a:p>
            <a:r>
              <a:rPr lang="en-US" sz="1200" kern="1200" dirty="0" smtClean="0">
                <a:solidFill>
                  <a:schemeClr val="tx1"/>
                </a:solidFill>
                <a:latin typeface="+mn-lt"/>
                <a:ea typeface="+mn-ea"/>
                <a:cs typeface="+mn-cs"/>
              </a:rPr>
              <a:t>The ‘emergency’ needs to meet the prudent lay person’s definition of an emergency;</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the Claim must be filed within (90) days including 90 days from death or after all attempts to collect from other insurance has been exhausted.</a:t>
            </a:r>
            <a:r>
              <a:rPr lang="en-US" sz="1200" kern="1200" baseline="0" dirty="0" smtClean="0">
                <a:solidFill>
                  <a:schemeClr val="tx1"/>
                </a:solidFill>
                <a:latin typeface="+mn-lt"/>
                <a:ea typeface="+mn-ea"/>
                <a:cs typeface="+mn-cs"/>
              </a:rPr>
              <a:t>  T</a:t>
            </a:r>
            <a:r>
              <a:rPr lang="en-US" sz="1200" kern="1200" dirty="0" smtClean="0">
                <a:solidFill>
                  <a:schemeClr val="tx1"/>
                </a:solidFill>
                <a:latin typeface="+mn-lt"/>
                <a:ea typeface="+mn-ea"/>
                <a:cs typeface="+mn-cs"/>
              </a:rPr>
              <a:t>he claim is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paid to point the patient is stable unless transfer to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VA is requested.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To transition Veterans to the most appropriate level of care, case managers refer to home and community based facilities and programs.   This often includes referrals to rehabilitation facilities in the community when rehab</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services are not available at a VA facility. </a:t>
            </a:r>
          </a:p>
          <a:p>
            <a:pPr lvl="0"/>
            <a:r>
              <a:rPr lang="en-US" sz="1200" kern="1200" dirty="0" smtClean="0">
                <a:solidFill>
                  <a:schemeClr val="tx1"/>
                </a:solidFill>
                <a:latin typeface="+mn-lt"/>
                <a:ea typeface="+mn-ea"/>
                <a:cs typeface="+mn-cs"/>
              </a:rPr>
              <a:t>These rehabilitation facilities may be for physical or behavioral</a:t>
            </a:r>
            <a:r>
              <a:rPr lang="en-US" sz="1200" kern="1200" baseline="0" dirty="0" smtClean="0">
                <a:solidFill>
                  <a:schemeClr val="tx1"/>
                </a:solidFill>
                <a:latin typeface="+mn-lt"/>
                <a:ea typeface="+mn-ea"/>
                <a:cs typeface="+mn-cs"/>
              </a:rPr>
              <a:t> health </a:t>
            </a:r>
            <a:r>
              <a:rPr lang="en-US" sz="1200" kern="1200" dirty="0" smtClean="0">
                <a:solidFill>
                  <a:schemeClr val="tx1"/>
                </a:solidFill>
                <a:latin typeface="+mn-lt"/>
                <a:ea typeface="+mn-ea"/>
                <a:cs typeface="+mn-cs"/>
              </a:rPr>
              <a:t>rehabilitation needs –including</a:t>
            </a:r>
            <a:r>
              <a:rPr lang="en-US" sz="1200" kern="1200" baseline="0" dirty="0" smtClean="0">
                <a:solidFill>
                  <a:schemeClr val="tx1"/>
                </a:solidFill>
                <a:latin typeface="+mn-lt"/>
                <a:ea typeface="+mn-ea"/>
                <a:cs typeface="+mn-cs"/>
              </a:rPr>
              <a:t> alcohol or drug addiction;</a:t>
            </a:r>
            <a:r>
              <a:rPr lang="en-US" sz="1200" kern="1200" dirty="0" smtClean="0">
                <a:solidFill>
                  <a:schemeClr val="tx1"/>
                </a:solidFill>
                <a:latin typeface="+mn-lt"/>
                <a:ea typeface="+mn-ea"/>
                <a:cs typeface="+mn-cs"/>
              </a:rPr>
              <a:t> and they may be inpatient or outpatient rehab</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centers.  </a:t>
            </a:r>
          </a:p>
          <a:p>
            <a:pPr lvl="0"/>
            <a:r>
              <a:rPr lang="en-US" sz="1200" kern="1200" dirty="0" smtClean="0">
                <a:solidFill>
                  <a:schemeClr val="tx1"/>
                </a:solidFill>
                <a:latin typeface="+mn-lt"/>
                <a:ea typeface="+mn-ea"/>
                <a:cs typeface="+mn-cs"/>
              </a:rPr>
              <a:t>The Care and Case Management teams collaborate and communicate to coordinate the Veteran’s care without the duplication of services.</a:t>
            </a:r>
          </a:p>
          <a:p>
            <a:pPr lvl="0"/>
            <a:r>
              <a:rPr lang="en-US" sz="1200" kern="1200" dirty="0" smtClean="0">
                <a:solidFill>
                  <a:schemeClr val="tx1"/>
                </a:solidFill>
                <a:latin typeface="+mn-lt"/>
                <a:ea typeface="+mn-ea"/>
                <a:cs typeface="+mn-cs"/>
              </a:rPr>
              <a:t>Communication, Coordination, and Collaboration is key.  This includes communicating, coordinating and collaborating with the patient</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caregiver, with</a:t>
            </a:r>
            <a:r>
              <a:rPr lang="en-US" sz="1200" kern="1200" baseline="0" dirty="0" smtClean="0">
                <a:solidFill>
                  <a:schemeClr val="tx1"/>
                </a:solidFill>
                <a:latin typeface="+mn-lt"/>
                <a:ea typeface="+mn-ea"/>
                <a:cs typeface="+mn-cs"/>
              </a:rPr>
              <a:t> PACT and </a:t>
            </a:r>
            <a:r>
              <a:rPr lang="en-US" sz="1200" kern="1200" dirty="0" smtClean="0">
                <a:solidFill>
                  <a:schemeClr val="tx1"/>
                </a:solidFill>
                <a:latin typeface="+mn-lt"/>
                <a:ea typeface="+mn-ea"/>
                <a:cs typeface="+mn-cs"/>
              </a:rPr>
              <a:t>the interdisciplinary team,</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with both VA and Non-VA providers.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Veterans may need to travel by ambulance, air ambulance, or chair car.  </a:t>
            </a:r>
          </a:p>
          <a:p>
            <a:r>
              <a:rPr lang="en-US" sz="1200" kern="1200" dirty="0" smtClean="0">
                <a:solidFill>
                  <a:schemeClr val="tx1"/>
                </a:solidFill>
                <a:latin typeface="+mn-lt"/>
                <a:ea typeface="+mn-ea"/>
                <a:cs typeface="+mn-cs"/>
              </a:rPr>
              <a:t>Coordinating transportation needs can be difficult – especially if trying to obtain a payer source.   </a:t>
            </a:r>
          </a:p>
          <a:p>
            <a:r>
              <a:rPr lang="en-US" sz="1200" kern="1200" dirty="0" smtClean="0">
                <a:solidFill>
                  <a:schemeClr val="tx1"/>
                </a:solidFill>
                <a:latin typeface="+mn-lt"/>
                <a:ea typeface="+mn-ea"/>
                <a:cs typeface="+mn-cs"/>
              </a:rPr>
              <a:t>Case Managers are often responsible for coordinating complex travel needs, and must adhere to VA travel regulations.  This includes determining when VA is the payer and communicating travel responsibilities to both the referring and the accepting facilities.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Many Veterans are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eligible for VA travel benefits.  This would be for:</a:t>
            </a:r>
          </a:p>
          <a:p>
            <a:pPr lvl="0"/>
            <a:r>
              <a:rPr lang="en-US" sz="1200" kern="1200" dirty="0" smtClean="0">
                <a:solidFill>
                  <a:schemeClr val="tx1"/>
                </a:solidFill>
                <a:latin typeface="+mn-lt"/>
                <a:ea typeface="+mn-ea"/>
                <a:cs typeface="+mn-cs"/>
              </a:rPr>
              <a:t>A Veteran who travels to or from a VA facility (or VA-authorized health care facility) in connection with treatment or care for a SC disability - this is regardless of the percent of their disability.</a:t>
            </a:r>
          </a:p>
          <a:p>
            <a:pPr lvl="0"/>
            <a:r>
              <a:rPr lang="en-US" sz="1200" kern="1200" dirty="0" smtClean="0">
                <a:solidFill>
                  <a:schemeClr val="tx1"/>
                </a:solidFill>
                <a:latin typeface="+mn-lt"/>
                <a:ea typeface="+mn-ea"/>
                <a:cs typeface="+mn-cs"/>
              </a:rPr>
              <a:t>A Veteran with a SC disability that is rated at 30 percent or more and travels to or from a VA facility (or a VA-authorized facility), for examination, treatment, or care for any condition.</a:t>
            </a:r>
          </a:p>
          <a:p>
            <a:pPr lvl="0"/>
            <a:r>
              <a:rPr lang="en-US" sz="1200" kern="1200" dirty="0" smtClean="0">
                <a:solidFill>
                  <a:schemeClr val="tx1"/>
                </a:solidFill>
                <a:latin typeface="+mn-lt"/>
                <a:ea typeface="+mn-ea"/>
                <a:cs typeface="+mn-cs"/>
              </a:rPr>
              <a:t>Also</a:t>
            </a:r>
            <a:r>
              <a:rPr lang="en-US" sz="1200" kern="1200" baseline="0" dirty="0" smtClean="0">
                <a:solidFill>
                  <a:schemeClr val="tx1"/>
                </a:solidFill>
                <a:latin typeface="+mn-lt"/>
                <a:ea typeface="+mn-ea"/>
                <a:cs typeface="+mn-cs"/>
              </a:rPr>
              <a:t> for Veterans </a:t>
            </a:r>
            <a:r>
              <a:rPr lang="en-US" sz="1200" kern="1200" dirty="0" smtClean="0">
                <a:solidFill>
                  <a:schemeClr val="tx1"/>
                </a:solidFill>
                <a:latin typeface="+mn-lt"/>
                <a:ea typeface="+mn-ea"/>
                <a:cs typeface="+mn-cs"/>
              </a:rPr>
              <a:t>who travels to a VA facility (or again, to</a:t>
            </a:r>
            <a:r>
              <a:rPr lang="en-US" sz="1200" kern="1200" baseline="0" dirty="0" smtClean="0">
                <a:solidFill>
                  <a:schemeClr val="tx1"/>
                </a:solidFill>
                <a:latin typeface="+mn-lt"/>
                <a:ea typeface="+mn-ea"/>
                <a:cs typeface="+mn-cs"/>
              </a:rPr>
              <a:t> a </a:t>
            </a:r>
            <a:r>
              <a:rPr lang="en-US" sz="1200" kern="1200" dirty="0" smtClean="0">
                <a:solidFill>
                  <a:schemeClr val="tx1"/>
                </a:solidFill>
                <a:latin typeface="+mn-lt"/>
                <a:ea typeface="+mn-ea"/>
                <a:cs typeface="+mn-cs"/>
              </a:rPr>
              <a:t>VA-authorized health care facility)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for a scheduled compensation and pension examination.</a:t>
            </a:r>
          </a:p>
          <a:p>
            <a:pPr lvl="0"/>
            <a:r>
              <a:rPr lang="en-US" sz="1200" kern="1200" dirty="0" smtClean="0">
                <a:solidFill>
                  <a:schemeClr val="tx1"/>
                </a:solidFill>
                <a:latin typeface="+mn-lt"/>
                <a:ea typeface="+mn-ea"/>
                <a:cs typeface="+mn-cs"/>
              </a:rPr>
              <a:t>Travel</a:t>
            </a:r>
            <a:r>
              <a:rPr lang="en-US" sz="1200" kern="1200" baseline="0" dirty="0" smtClean="0">
                <a:solidFill>
                  <a:schemeClr val="tx1"/>
                </a:solidFill>
                <a:latin typeface="+mn-lt"/>
                <a:ea typeface="+mn-ea"/>
                <a:cs typeface="+mn-cs"/>
              </a:rPr>
              <a:t> benefits would also be available to Veterans</a:t>
            </a:r>
            <a:r>
              <a:rPr lang="en-US" sz="1200" kern="1200" dirty="0" smtClean="0">
                <a:solidFill>
                  <a:schemeClr val="tx1"/>
                </a:solidFill>
                <a:latin typeface="+mn-lt"/>
                <a:ea typeface="+mn-ea"/>
                <a:cs typeface="+mn-cs"/>
              </a:rPr>
              <a:t> receiving VA pension, who travels to or from a VA facility (or VA-authorized facility) for examination, treatment, or care.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VA has a directive and Coordinated Care Policy for Traveling Veterans. </a:t>
            </a: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In accordance with directive, every VA Facility has a TVC- a Traveling Veteran Coordinator.</a:t>
            </a:r>
          </a:p>
          <a:p>
            <a:pPr lvl="0"/>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TVC </a:t>
            </a:r>
            <a:r>
              <a:rPr lang="en-US" sz="1200" kern="1200" dirty="0" smtClean="0">
                <a:solidFill>
                  <a:schemeClr val="tx1"/>
                </a:solidFill>
                <a:latin typeface="+mn-lt"/>
                <a:ea typeface="+mn-ea"/>
                <a:cs typeface="+mn-cs"/>
              </a:rPr>
              <a:t>position and the role are essential in transitioning complex care for Veterans who are traveling or moving out of state.  Often these moves are over a great distance.</a:t>
            </a:r>
          </a:p>
          <a:p>
            <a:pPr lvl="0"/>
            <a:r>
              <a:rPr lang="en-US" sz="1200" kern="1200" dirty="0" smtClean="0">
                <a:solidFill>
                  <a:schemeClr val="tx1"/>
                </a:solidFill>
                <a:latin typeface="+mn-lt"/>
                <a:ea typeface="+mn-ea"/>
                <a:cs typeface="+mn-cs"/>
              </a:rPr>
              <a:t>When a Veteran is planning travel or to relocate, the provider should notify the TVC at their facility.  Then the TVC can contact the TVC at the future site of care to discuss the Veteran’s needs.   </a:t>
            </a:r>
          </a:p>
          <a:p>
            <a:pPr lvl="0"/>
            <a:r>
              <a:rPr lang="en-US" sz="1200" kern="1200" dirty="0" smtClean="0">
                <a:solidFill>
                  <a:schemeClr val="tx1"/>
                </a:solidFill>
                <a:latin typeface="+mn-lt"/>
                <a:ea typeface="+mn-ea"/>
                <a:cs typeface="+mn-cs"/>
              </a:rPr>
              <a:t>It is critical that appropriate members of the patient’s care team are included in the hand-over of care. The result will be a smooth transition to the new facility  - with appointments and other services in place.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200" kern="1200" dirty="0" smtClean="0">
                <a:solidFill>
                  <a:schemeClr val="tx1"/>
                </a:solidFill>
                <a:latin typeface="+mn-lt"/>
                <a:ea typeface="+mn-ea"/>
                <a:cs typeface="+mn-cs"/>
              </a:rPr>
              <a:t>All enrolled Veterans are eligible for hospice care.   This may be either inpatient hospice or home hospice services.  </a:t>
            </a:r>
          </a:p>
          <a:p>
            <a:pPr lvl="0"/>
            <a:r>
              <a:rPr lang="en-US" sz="1200" kern="1200" dirty="0" smtClean="0">
                <a:solidFill>
                  <a:schemeClr val="tx1"/>
                </a:solidFill>
                <a:latin typeface="+mn-lt"/>
                <a:ea typeface="+mn-ea"/>
                <a:cs typeface="+mn-cs"/>
              </a:rPr>
              <a:t>The VA utilizes community hospice agencies to provide the majority of hospice care for Veterans. </a:t>
            </a:r>
          </a:p>
          <a:p>
            <a:pPr lvl="0"/>
            <a:r>
              <a:rPr lang="en-US" sz="1200" kern="1200" dirty="0" smtClean="0">
                <a:solidFill>
                  <a:schemeClr val="tx1"/>
                </a:solidFill>
                <a:latin typeface="+mn-lt"/>
                <a:ea typeface="+mn-ea"/>
                <a:cs typeface="+mn-cs"/>
              </a:rPr>
              <a:t>All VA facilities have a Palliative Care Consult Team as a resource for hospice and palliative care provided in the VA facility and coordinated in the community. </a:t>
            </a:r>
          </a:p>
          <a:p>
            <a:pPr lvl="0"/>
            <a:r>
              <a:rPr lang="en-US" sz="1200" kern="1200" dirty="0" smtClean="0">
                <a:solidFill>
                  <a:schemeClr val="tx1"/>
                </a:solidFill>
                <a:latin typeface="+mn-lt"/>
                <a:ea typeface="+mn-ea"/>
                <a:cs typeface="+mn-cs"/>
              </a:rPr>
              <a:t>VA Hospice and Palliative Care is care in which the primary goal of treatment is comfort rather than cure in a person with an advanced disease that is life-limiting.</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a life-limiting illness is a disease or condition that is expected to significantly shorten an individuals’ life span).</a:t>
            </a:r>
          </a:p>
          <a:p>
            <a:pPr lvl="0"/>
            <a:r>
              <a:rPr lang="en-US" sz="1200" kern="1200" dirty="0" smtClean="0">
                <a:solidFill>
                  <a:schemeClr val="tx1"/>
                </a:solidFill>
                <a:latin typeface="+mn-lt"/>
                <a:ea typeface="+mn-ea"/>
                <a:cs typeface="+mn-cs"/>
              </a:rPr>
              <a:t>VA Hospice Care can be provided to Veterans when:   </a:t>
            </a:r>
          </a:p>
          <a:p>
            <a:pPr lvl="0"/>
            <a:r>
              <a:rPr lang="en-US" sz="1200" kern="1200" dirty="0" smtClean="0">
                <a:solidFill>
                  <a:schemeClr val="tx1"/>
                </a:solidFill>
                <a:latin typeface="+mn-lt"/>
                <a:ea typeface="+mn-ea"/>
                <a:cs typeface="+mn-cs"/>
              </a:rPr>
              <a:t>The Veterans is diagnosed with a life-limiting illness, and</a:t>
            </a:r>
          </a:p>
          <a:p>
            <a:pPr lvl="0"/>
            <a:r>
              <a:rPr lang="en-US" sz="1200" kern="1200" dirty="0" smtClean="0">
                <a:solidFill>
                  <a:schemeClr val="tx1"/>
                </a:solidFill>
                <a:latin typeface="+mn-lt"/>
                <a:ea typeface="+mn-ea"/>
                <a:cs typeface="+mn-cs"/>
              </a:rPr>
              <a:t>The Veteran has treatment goals focused on comfort rather than cure, and</a:t>
            </a:r>
          </a:p>
          <a:p>
            <a:pPr lvl="0"/>
            <a:r>
              <a:rPr lang="en-US" sz="1200" kern="1200" dirty="0" smtClean="0">
                <a:solidFill>
                  <a:schemeClr val="tx1"/>
                </a:solidFill>
                <a:latin typeface="+mn-lt"/>
                <a:ea typeface="+mn-ea"/>
                <a:cs typeface="+mn-cs"/>
              </a:rPr>
              <a:t>The Veteran has a life expectancy (as deemed by a VA physician) to be 6 months or less if the disease runs its normal course. -  And </a:t>
            </a:r>
            <a:r>
              <a:rPr lang="en-US" sz="1200" i="1" kern="1200" dirty="0" smtClean="0">
                <a:solidFill>
                  <a:schemeClr val="tx1"/>
                </a:solidFill>
                <a:latin typeface="+mn-lt"/>
                <a:ea typeface="+mn-ea"/>
                <a:cs typeface="+mn-cs"/>
              </a:rPr>
              <a:t>This requirement</a:t>
            </a:r>
            <a:r>
              <a:rPr lang="en-US" sz="1200" i="1" kern="1200" baseline="0" dirty="0" smtClean="0">
                <a:solidFill>
                  <a:schemeClr val="tx1"/>
                </a:solidFill>
                <a:latin typeface="+mn-lt"/>
                <a:ea typeface="+mn-ea"/>
                <a:cs typeface="+mn-cs"/>
              </a:rPr>
              <a:t> is </a:t>
            </a:r>
            <a:r>
              <a:rPr lang="en-US" sz="1200" i="1" kern="1200" dirty="0" smtClean="0">
                <a:solidFill>
                  <a:schemeClr val="tx1"/>
                </a:solidFill>
                <a:latin typeface="+mn-lt"/>
                <a:ea typeface="+mn-ea"/>
                <a:cs typeface="+mn-cs"/>
              </a:rPr>
              <a:t>consistent with the prognosis component of the Medicare hospice criteria. </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And of</a:t>
            </a:r>
            <a:r>
              <a:rPr lang="en-US" sz="1200" kern="1200" baseline="0" dirty="0" smtClean="0">
                <a:solidFill>
                  <a:schemeClr val="tx1"/>
                </a:solidFill>
                <a:latin typeface="+mn-lt"/>
                <a:ea typeface="+mn-ea"/>
                <a:cs typeface="+mn-cs"/>
              </a:rPr>
              <a:t> course</a:t>
            </a:r>
            <a:r>
              <a:rPr lang="en-US" sz="1200" kern="1200" dirty="0" smtClean="0">
                <a:solidFill>
                  <a:schemeClr val="tx1"/>
                </a:solidFill>
                <a:latin typeface="+mn-lt"/>
                <a:ea typeface="+mn-ea"/>
                <a:cs typeface="+mn-cs"/>
              </a:rPr>
              <a:t>, the Veteran needs to accept hospice care. </a:t>
            </a:r>
          </a:p>
          <a:p>
            <a:pPr lvl="0"/>
            <a:r>
              <a:rPr lang="en-US" sz="1200" kern="1200" dirty="0" smtClean="0">
                <a:solidFill>
                  <a:schemeClr val="tx1"/>
                </a:solidFill>
                <a:latin typeface="+mn-lt"/>
                <a:ea typeface="+mn-ea"/>
                <a:cs typeface="+mn-cs"/>
              </a:rPr>
              <a:t>Patients can and do stay on hospice longer than six months.  As long as the hospice team continues to certify with supporting evidence that the patient is terminal, the VA – and also insurance companies will continue to pay for hospice care.</a:t>
            </a:r>
          </a:p>
          <a:p>
            <a:pPr lvl="0"/>
            <a:r>
              <a:rPr lang="en-US" sz="1200" kern="1200" dirty="0" smtClean="0">
                <a:solidFill>
                  <a:schemeClr val="tx1"/>
                </a:solidFill>
                <a:latin typeface="+mn-lt"/>
                <a:ea typeface="+mn-ea"/>
                <a:cs typeface="+mn-cs"/>
              </a:rPr>
              <a:t>Patients can be on hospice for any diagnosis - if expected to be terminal. This includes cancer, end-stage heart - lung or liver disease, stroke, renal failure, Alzheimer’s or many other conditions. </a:t>
            </a:r>
          </a:p>
          <a:p>
            <a:pPr lvl="0"/>
            <a:r>
              <a:rPr lang="en-US" sz="1200" kern="1200" dirty="0" smtClean="0">
                <a:solidFill>
                  <a:schemeClr val="tx1"/>
                </a:solidFill>
                <a:latin typeface="+mn-lt"/>
                <a:ea typeface="+mn-ea"/>
                <a:cs typeface="+mn-cs"/>
              </a:rPr>
              <a:t>Case Managers, in their role as strong patient advocates, may need to take a lead role in discussing hospice care with the provider.  The literature shows that often times the medical team is slow to refer to hospice care – understandably, some are reluctant to document a prognosis of 6 months or less.  And some may be overly optimistic that the treatment will be more effective than it is.</a:t>
            </a:r>
            <a:r>
              <a:rPr lang="en-US" sz="1200" kern="1200" baseline="300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As a result, patients may</a:t>
            </a:r>
            <a:r>
              <a:rPr lang="en-US" sz="1200" kern="1200" baseline="0" dirty="0" smtClean="0">
                <a:solidFill>
                  <a:schemeClr val="tx1"/>
                </a:solidFill>
                <a:latin typeface="+mn-lt"/>
                <a:ea typeface="+mn-ea"/>
                <a:cs typeface="+mn-cs"/>
              </a:rPr>
              <a:t> be</a:t>
            </a:r>
            <a:r>
              <a:rPr lang="en-US" sz="1200" kern="1200" dirty="0" smtClean="0">
                <a:solidFill>
                  <a:schemeClr val="tx1"/>
                </a:solidFill>
                <a:latin typeface="+mn-lt"/>
                <a:ea typeface="+mn-ea"/>
                <a:cs typeface="+mn-cs"/>
              </a:rPr>
              <a:t> referred to hospice in the very end-stages of their diseases - resulting in the hospice benefit being underutilized.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latin typeface="Arial" pitchFamily="34" charset="0"/>
                <a:cs typeface="Arial" pitchFamily="34" charset="0"/>
              </a:rPr>
              <a:t>Here is the entire PACT team</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a:t>
            </a:r>
            <a:r>
              <a:rPr lang="en-US" dirty="0" smtClean="0">
                <a:latin typeface="Arial" pitchFamily="34" charset="0"/>
                <a:cs typeface="Arial" pitchFamily="34" charset="0"/>
              </a:rPr>
              <a:t>RN Care Manager and Primary Care </a:t>
            </a:r>
            <a:r>
              <a:rPr lang="en-US" dirty="0" err="1" smtClean="0">
                <a:latin typeface="Arial" pitchFamily="34" charset="0"/>
                <a:cs typeface="Arial" pitchFamily="34" charset="0"/>
              </a:rPr>
              <a:t>Teamlet</a:t>
            </a:r>
            <a:r>
              <a:rPr lang="en-US" dirty="0" smtClean="0">
                <a:latin typeface="Arial" pitchFamily="34" charset="0"/>
                <a:cs typeface="Arial" pitchFamily="34" charset="0"/>
              </a:rPr>
              <a:t> is shown </a:t>
            </a:r>
            <a:r>
              <a:rPr lang="en-US" dirty="0" smtClean="0">
                <a:latin typeface="Arial" pitchFamily="34" charset="0"/>
                <a:cs typeface="Arial" pitchFamily="34" charset="0"/>
              </a:rPr>
              <a:t>in</a:t>
            </a:r>
            <a:r>
              <a:rPr lang="en-US" baseline="0" dirty="0" smtClean="0">
                <a:latin typeface="Arial" pitchFamily="34" charset="0"/>
                <a:cs typeface="Arial" pitchFamily="34" charset="0"/>
              </a:rPr>
              <a:t> the center of this picture </a:t>
            </a:r>
            <a:r>
              <a:rPr lang="en-US" baseline="0" dirty="0" smtClean="0">
                <a:latin typeface="Arial" pitchFamily="34" charset="0"/>
                <a:cs typeface="Arial" pitchFamily="34" charset="0"/>
              </a:rPr>
              <a:t>having direct contact with the patient and their personal support of caregivers. Encircling  the PACT </a:t>
            </a:r>
            <a:r>
              <a:rPr lang="en-US" baseline="0" dirty="0" err="1" smtClean="0">
                <a:latin typeface="Arial" pitchFamily="34" charset="0"/>
                <a:cs typeface="Arial" pitchFamily="34" charset="0"/>
              </a:rPr>
              <a:t>Teamlet</a:t>
            </a:r>
            <a:r>
              <a:rPr lang="en-US" baseline="0" dirty="0" smtClean="0">
                <a:latin typeface="Arial" pitchFamily="34" charset="0"/>
                <a:cs typeface="Arial" pitchFamily="34" charset="0"/>
              </a:rPr>
              <a:t> and </a:t>
            </a:r>
            <a:r>
              <a:rPr lang="en-US" baseline="0" dirty="0" smtClean="0">
                <a:latin typeface="Arial" pitchFamily="34" charset="0"/>
                <a:cs typeface="Arial" pitchFamily="34" charset="0"/>
              </a:rPr>
              <a:t>veteran are extended care team members who support and </a:t>
            </a:r>
            <a:r>
              <a:rPr lang="en-US" baseline="0" dirty="0" smtClean="0">
                <a:latin typeface="Arial" pitchFamily="34" charset="0"/>
                <a:cs typeface="Arial" pitchFamily="34" charset="0"/>
              </a:rPr>
              <a:t>coordinate care </a:t>
            </a:r>
            <a:r>
              <a:rPr lang="en-US" baseline="0" dirty="0" smtClean="0">
                <a:latin typeface="Arial" pitchFamily="34" charset="0"/>
                <a:cs typeface="Arial" pitchFamily="34" charset="0"/>
              </a:rPr>
              <a:t>to optimize the Veterans Health and well being.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The role of the RN Care Manager requires interactions between the PACT</a:t>
            </a:r>
            <a:r>
              <a:rPr lang="en-US" baseline="0" dirty="0" smtClean="0">
                <a:latin typeface="Arial" pitchFamily="34" charset="0"/>
                <a:cs typeface="Arial" pitchFamily="34" charset="0"/>
              </a:rPr>
              <a:t> Team and the </a:t>
            </a:r>
            <a:r>
              <a:rPr lang="en-US" baseline="0" dirty="0" smtClean="0">
                <a:latin typeface="Arial" pitchFamily="34" charset="0"/>
                <a:cs typeface="Arial" pitchFamily="34" charset="0"/>
              </a:rPr>
              <a:t>many </a:t>
            </a:r>
            <a:r>
              <a:rPr lang="en-US" baseline="0" dirty="0" smtClean="0">
                <a:latin typeface="Arial" pitchFamily="34" charset="0"/>
                <a:cs typeface="Arial" pitchFamily="34" charset="0"/>
              </a:rPr>
              <a:t>resources that extends across the VA  healthcare system and into the community.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itchFamily="34" charset="0"/>
              <a:cs typeface="Arial" pitchFamily="34" charset="0"/>
            </a:endParaRPr>
          </a:p>
          <a:p>
            <a:endParaRPr lang="en-US" dirty="0" smtClean="0"/>
          </a:p>
          <a:p>
            <a:r>
              <a:rPr lang="en-US" b="0" u="none" dirty="0" smtClean="0">
                <a:latin typeface="Arial" pitchFamily="34" charset="0"/>
                <a:cs typeface="Arial" pitchFamily="34" charset="0"/>
              </a:rPr>
              <a:t>Care Coordination </a:t>
            </a:r>
            <a:r>
              <a:rPr lang="en-US" dirty="0" smtClean="0">
                <a:latin typeface="Arial" pitchFamily="34" charset="0"/>
                <a:cs typeface="Arial" pitchFamily="34" charset="0"/>
              </a:rPr>
              <a:t>is the overarching goal of PACT, </a:t>
            </a:r>
            <a:r>
              <a:rPr lang="en-US" dirty="0" smtClean="0">
                <a:latin typeface="Arial" pitchFamily="34" charset="0"/>
                <a:cs typeface="Arial" pitchFamily="34" charset="0"/>
              </a:rPr>
              <a:t>in</a:t>
            </a:r>
            <a:r>
              <a:rPr lang="en-US" baseline="0" dirty="0" smtClean="0">
                <a:latin typeface="Arial" pitchFamily="34" charset="0"/>
                <a:cs typeface="Arial" pitchFamily="34" charset="0"/>
              </a:rPr>
              <a:t> which</a:t>
            </a:r>
            <a:r>
              <a:rPr lang="en-US" dirty="0" smtClean="0">
                <a:latin typeface="Arial" pitchFamily="34" charset="0"/>
                <a:cs typeface="Arial" pitchFamily="34" charset="0"/>
              </a:rPr>
              <a:t> </a:t>
            </a:r>
            <a:r>
              <a:rPr lang="en-US" dirty="0" smtClean="0">
                <a:solidFill>
                  <a:srgbClr val="FF0000"/>
                </a:solidFill>
                <a:latin typeface="Arial" pitchFamily="34" charset="0"/>
                <a:cs typeface="Arial" pitchFamily="34" charset="0"/>
              </a:rPr>
              <a:t>all participants in the delivery of health services work cooperatively </a:t>
            </a:r>
            <a:r>
              <a:rPr lang="en-US" dirty="0" smtClean="0">
                <a:latin typeface="Arial" pitchFamily="34" charset="0"/>
                <a:cs typeface="Arial" pitchFamily="34" charset="0"/>
              </a:rPr>
              <a:t>as a cohesive unit, </a:t>
            </a:r>
            <a:r>
              <a:rPr lang="en-US" dirty="0" smtClean="0">
                <a:solidFill>
                  <a:srgbClr val="FF0000"/>
                </a:solidFill>
                <a:latin typeface="Arial" pitchFamily="34" charset="0"/>
                <a:cs typeface="Arial" pitchFamily="34" charset="0"/>
              </a:rPr>
              <a:t>facilitating access to care and improving each patient’s health </a:t>
            </a:r>
            <a:r>
              <a:rPr lang="en-US" dirty="0" smtClean="0">
                <a:latin typeface="Arial" pitchFamily="34" charset="0"/>
                <a:cs typeface="Arial" pitchFamily="34" charset="0"/>
              </a:rPr>
              <a:t>by providing the right care in the right place at the right time. </a:t>
            </a:r>
            <a:r>
              <a:rPr lang="en-US" dirty="0" smtClean="0">
                <a:latin typeface="Arial" pitchFamily="34" charset="0"/>
                <a:cs typeface="Arial" pitchFamily="34" charset="0"/>
              </a:rPr>
              <a:t>This </a:t>
            </a:r>
            <a:r>
              <a:rPr lang="en-US" dirty="0" smtClean="0">
                <a:latin typeface="Arial" pitchFamily="34" charset="0"/>
                <a:cs typeface="Arial" pitchFamily="34" charset="0"/>
              </a:rPr>
              <a:t>is a </a:t>
            </a:r>
            <a:r>
              <a:rPr lang="en-US" dirty="0" smtClean="0">
                <a:solidFill>
                  <a:srgbClr val="FF0000"/>
                </a:solidFill>
                <a:latin typeface="Arial" pitchFamily="34" charset="0"/>
                <a:cs typeface="Arial" pitchFamily="34" charset="0"/>
              </a:rPr>
              <a:t>shared responsibility </a:t>
            </a:r>
            <a:r>
              <a:rPr lang="en-US" dirty="0" smtClean="0">
                <a:latin typeface="Arial" pitchFamily="34" charset="0"/>
                <a:cs typeface="Arial" pitchFamily="34" charset="0"/>
              </a:rPr>
              <a:t>of all involved to engage the patient in shared decision-making and the cooperative exchange of information, expertise and data to ensure smooth transitions and prevent that burden from being placed solely on the patient.</a:t>
            </a:r>
          </a:p>
          <a:p>
            <a:endParaRPr lang="en-US" dirty="0" smtClean="0">
              <a:latin typeface="Arial" pitchFamily="34" charset="0"/>
              <a:cs typeface="Arial" pitchFamily="34" charset="0"/>
            </a:endParaRPr>
          </a:p>
          <a:p>
            <a:r>
              <a:rPr lang="en-US" sz="1200" kern="1200" dirty="0" smtClean="0">
                <a:solidFill>
                  <a:schemeClr val="tx1"/>
                </a:solidFill>
                <a:effectLst/>
                <a:latin typeface="+mn-lt"/>
                <a:ea typeface="+mn-ea"/>
                <a:cs typeface="+mn-cs"/>
              </a:rPr>
              <a:t>The role of the RN Care Manager requires interactions between the PACT Team and the variety of resources that extends across the VA healthcare system and into the community.</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One of the first</a:t>
            </a:r>
            <a:r>
              <a:rPr lang="en-US" baseline="0" dirty="0" smtClean="0">
                <a:latin typeface="Arial" pitchFamily="34" charset="0"/>
                <a:cs typeface="Arial" pitchFamily="34" charset="0"/>
              </a:rPr>
              <a:t> recommendations </a:t>
            </a:r>
            <a:r>
              <a:rPr lang="en-US" baseline="0" dirty="0" smtClean="0">
                <a:latin typeface="Arial" pitchFamily="34" charset="0"/>
                <a:cs typeface="Arial" pitchFamily="34" charset="0"/>
              </a:rPr>
              <a:t>that I recommend to a new </a:t>
            </a:r>
            <a:r>
              <a:rPr lang="en-US" baseline="0" dirty="0" smtClean="0">
                <a:latin typeface="Arial" pitchFamily="34" charset="0"/>
                <a:cs typeface="Arial" pitchFamily="34" charset="0"/>
              </a:rPr>
              <a:t>RN Care Manager is to know how to easily contact VA staff and community resources. Investigate your facility’s Intranet to discover easy online access to Staff directories, Translation Services, and local policies. Develop your own quick access tool for frequent contacts to include local community resources.</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6</a:t>
            </a:fld>
            <a:endParaRPr lang="en-US" dirty="0"/>
          </a:p>
        </p:txBody>
      </p:sp>
    </p:spTree>
    <p:extLst>
      <p:ext uri="{BB962C8B-B14F-4D97-AF65-F5344CB8AC3E}">
        <p14:creationId xmlns="" xmlns:p14="http://schemas.microsoft.com/office/powerpoint/2010/main" val="42176385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Teamwork is essential to ensure safe and timely transitions across the continuum for our Veterans.  </a:t>
            </a:r>
          </a:p>
          <a:p>
            <a:r>
              <a:rPr lang="en-US" sz="1200" kern="1200" dirty="0" smtClean="0">
                <a:solidFill>
                  <a:schemeClr val="tx1"/>
                </a:solidFill>
                <a:latin typeface="+mn-lt"/>
                <a:ea typeface="+mn-ea"/>
                <a:cs typeface="+mn-cs"/>
              </a:rPr>
              <a:t>We</a:t>
            </a:r>
            <a:r>
              <a:rPr lang="en-US" sz="1200" kern="1200" baseline="0" dirty="0" smtClean="0">
                <a:solidFill>
                  <a:schemeClr val="tx1"/>
                </a:solidFill>
                <a:latin typeface="+mn-lt"/>
                <a:ea typeface="+mn-ea"/>
                <a:cs typeface="+mn-cs"/>
              </a:rPr>
              <a:t> know that T</a:t>
            </a:r>
            <a:r>
              <a:rPr lang="en-US" sz="1200" kern="1200" dirty="0" smtClean="0">
                <a:solidFill>
                  <a:schemeClr val="tx1"/>
                </a:solidFill>
                <a:latin typeface="+mn-lt"/>
                <a:ea typeface="+mn-ea"/>
                <a:cs typeface="+mn-cs"/>
              </a:rPr>
              <a:t>eamwork improves communication and coordination of care; and this in turn improves provider efficiency and utilization of resources by avoiding duplication of services.</a:t>
            </a:r>
          </a:p>
          <a:p>
            <a:r>
              <a:rPr lang="en-US" sz="1200" kern="1200" dirty="0" smtClean="0">
                <a:solidFill>
                  <a:schemeClr val="tx1"/>
                </a:solidFill>
                <a:latin typeface="+mn-lt"/>
                <a:ea typeface="+mn-ea"/>
                <a:cs typeface="+mn-cs"/>
              </a:rPr>
              <a:t>Remember to enjoy your team and celebrate the important work done in supporting our Veterans.</a:t>
            </a:r>
            <a:r>
              <a:rPr lang="en-US" sz="1200" kern="1200" baseline="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Erica</a:t>
            </a:r>
            <a:r>
              <a:rPr lang="en-US" baseline="0" dirty="0" smtClean="0"/>
              <a:t> and I would like to make a special a</a:t>
            </a:r>
            <a:r>
              <a:rPr lang="en-US" dirty="0" smtClean="0"/>
              <a:t>cknowledgement</a:t>
            </a:r>
            <a:r>
              <a:rPr lang="en-US" baseline="0" dirty="0" smtClean="0"/>
              <a:t> to our team members that worked on this presentation.  J</a:t>
            </a:r>
            <a:r>
              <a:rPr lang="en-US" dirty="0" smtClean="0"/>
              <a:t>oan </a:t>
            </a:r>
            <a:r>
              <a:rPr lang="en-US" dirty="0" smtClean="0"/>
              <a:t>Vetter RN, MSN, </a:t>
            </a:r>
            <a:r>
              <a:rPr lang="en-US" dirty="0" smtClean="0"/>
              <a:t>ACRN PACT Educator and Gloria </a:t>
            </a:r>
            <a:r>
              <a:rPr lang="en-US" dirty="0" err="1" smtClean="0"/>
              <a:t>Satti-Langlois</a:t>
            </a:r>
            <a:r>
              <a:rPr lang="en-US" dirty="0" smtClean="0"/>
              <a:t> RN, CCM</a:t>
            </a:r>
            <a:r>
              <a:rPr lang="en-US" baseline="0" dirty="0" smtClean="0"/>
              <a:t> - Care Coordinator and Clinical Manager for NVCC Program.  We want to thank them both for their expertise</a:t>
            </a:r>
            <a:r>
              <a:rPr lang="en-US" dirty="0" smtClean="0"/>
              <a:t> and</a:t>
            </a:r>
            <a:r>
              <a:rPr lang="en-US" baseline="0" dirty="0" smtClean="0"/>
              <a:t> contributions.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61</a:t>
            </a:fld>
            <a:endParaRPr lang="en-US" dirty="0"/>
          </a:p>
        </p:txBody>
      </p:sp>
    </p:spTree>
    <p:extLst>
      <p:ext uri="{BB962C8B-B14F-4D97-AF65-F5344CB8AC3E}">
        <p14:creationId xmlns="" xmlns:p14="http://schemas.microsoft.com/office/powerpoint/2010/main" val="567274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a:t>
            </a:r>
            <a:r>
              <a:rPr lang="en-US" baseline="0" dirty="0" smtClean="0"/>
              <a:t>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62</a:t>
            </a:fld>
            <a:endParaRPr lang="en-US" dirty="0"/>
          </a:p>
        </p:txBody>
      </p:sp>
    </p:spTree>
    <p:extLst>
      <p:ext uri="{BB962C8B-B14F-4D97-AF65-F5344CB8AC3E}">
        <p14:creationId xmlns="" xmlns:p14="http://schemas.microsoft.com/office/powerpoint/2010/main" val="1761279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a:t>
            </a:r>
          </a:p>
          <a:p>
            <a:endParaRPr lang="en-US" dirty="0" smtClean="0"/>
          </a:p>
          <a:p>
            <a:endParaRPr lang="en-US" dirty="0" smtClean="0"/>
          </a:p>
          <a:p>
            <a:r>
              <a:rPr lang="en-US" dirty="0" smtClean="0">
                <a:latin typeface="Arial" pitchFamily="34" charset="0"/>
                <a:cs typeface="Arial" pitchFamily="34" charset="0"/>
              </a:rPr>
              <a:t>What is your role?</a:t>
            </a:r>
          </a:p>
          <a:p>
            <a:pPr marL="228600" indent="-228600">
              <a:buFont typeface="+mj-lt"/>
              <a:buAutoNum type="alphaUcPeriod"/>
            </a:pPr>
            <a:r>
              <a:rPr lang="en-US" dirty="0" smtClean="0">
                <a:latin typeface="Arial" pitchFamily="34" charset="0"/>
                <a:cs typeface="Arial" pitchFamily="34" charset="0"/>
              </a:rPr>
              <a:t> RN Care Manager</a:t>
            </a:r>
          </a:p>
          <a:p>
            <a:pPr marL="228600" indent="-228600">
              <a:buFont typeface="+mj-lt"/>
              <a:buAutoNum type="alphaUcPeriod"/>
            </a:pPr>
            <a:r>
              <a:rPr lang="en-US" dirty="0" smtClean="0">
                <a:latin typeface="Arial" pitchFamily="34" charset="0"/>
                <a:cs typeface="Arial" pitchFamily="34" charset="0"/>
              </a:rPr>
              <a:t>Provider</a:t>
            </a:r>
          </a:p>
          <a:p>
            <a:pPr marL="228600" indent="-228600">
              <a:buFont typeface="+mj-lt"/>
              <a:buAutoNum type="alphaUcPeriod"/>
            </a:pPr>
            <a:r>
              <a:rPr lang="en-US" dirty="0" smtClean="0">
                <a:latin typeface="Arial" pitchFamily="34" charset="0"/>
                <a:cs typeface="Arial" pitchFamily="34" charset="0"/>
              </a:rPr>
              <a:t>LPN</a:t>
            </a:r>
          </a:p>
          <a:p>
            <a:pPr marL="228600" indent="-228600">
              <a:buFont typeface="+mj-lt"/>
              <a:buAutoNum type="alphaUcPeriod"/>
            </a:pPr>
            <a:r>
              <a:rPr lang="en-US" dirty="0" smtClean="0">
                <a:latin typeface="Arial" pitchFamily="34" charset="0"/>
                <a:cs typeface="Arial" pitchFamily="34" charset="0"/>
              </a:rPr>
              <a:t>Case Manager</a:t>
            </a:r>
          </a:p>
          <a:p>
            <a:pPr marL="228600" indent="-228600">
              <a:buFont typeface="+mj-lt"/>
              <a:buAutoNum type="alphaUcPeriod"/>
            </a:pPr>
            <a:r>
              <a:rPr lang="en-US" dirty="0" smtClean="0">
                <a:latin typeface="Arial" pitchFamily="34" charset="0"/>
                <a:cs typeface="Arial" pitchFamily="34" charset="0"/>
              </a:rPr>
              <a:t>Administrative </a:t>
            </a:r>
          </a:p>
          <a:p>
            <a:pPr marL="228600" indent="-228600">
              <a:buFont typeface="+mj-lt"/>
              <a:buAutoNum type="alphaUcPeriod"/>
            </a:pPr>
            <a:r>
              <a:rPr lang="en-US" dirty="0" smtClean="0">
                <a:latin typeface="Arial" pitchFamily="34" charset="0"/>
                <a:cs typeface="Arial" pitchFamily="34" charset="0"/>
              </a:rPr>
              <a:t>Other</a:t>
            </a:r>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i="0"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7</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Now, let’s </a:t>
            </a:r>
            <a:r>
              <a:rPr lang="en-US" dirty="0" smtClean="0">
                <a:latin typeface="Arial" pitchFamily="34" charset="0"/>
                <a:cs typeface="Arial" pitchFamily="34" charset="0"/>
              </a:rPr>
              <a:t>focus in </a:t>
            </a:r>
            <a:r>
              <a:rPr lang="en-US" dirty="0" smtClean="0">
                <a:latin typeface="Arial" pitchFamily="34" charset="0"/>
                <a:cs typeface="Arial" pitchFamily="34" charset="0"/>
              </a:rPr>
              <a:t>closer to the </a:t>
            </a:r>
            <a:r>
              <a:rPr lang="en-US" dirty="0" smtClean="0">
                <a:latin typeface="Arial" pitchFamily="34" charset="0"/>
                <a:cs typeface="Arial" pitchFamily="34" charset="0"/>
              </a:rPr>
              <a:t>PACT Teamlet as the center of a very busy team that includes extended team members and community resources. The RN Care Manager will maintain a connection as patients’ condition and care needs change. To become informed partners in the health care plan,</a:t>
            </a:r>
            <a:r>
              <a:rPr lang="en-US" baseline="0" dirty="0" smtClean="0">
                <a:latin typeface="Arial" pitchFamily="34" charset="0"/>
                <a:cs typeface="Arial" pitchFamily="34" charset="0"/>
              </a:rPr>
              <a:t> p</a:t>
            </a:r>
            <a:r>
              <a:rPr lang="en-US" dirty="0" smtClean="0">
                <a:latin typeface="Arial" pitchFamily="34" charset="0"/>
                <a:cs typeface="Arial" pitchFamily="34" charset="0"/>
              </a:rPr>
              <a:t>atient and caregivers</a:t>
            </a:r>
            <a:r>
              <a:rPr lang="en-US" baseline="0" dirty="0" smtClean="0">
                <a:latin typeface="Arial" pitchFamily="34" charset="0"/>
                <a:cs typeface="Arial" pitchFamily="34" charset="0"/>
              </a:rPr>
              <a:t> need individualized support and education to provide them with the needed skills.</a:t>
            </a:r>
            <a:r>
              <a:rPr lang="en-US" dirty="0" smtClean="0">
                <a:latin typeface="Arial" pitchFamily="34" charset="0"/>
                <a:cs typeface="Arial" pitchFamily="34" charset="0"/>
              </a:rPr>
              <a:t> </a:t>
            </a:r>
          </a:p>
          <a:p>
            <a:r>
              <a:rPr lang="en-US" dirty="0" smtClean="0">
                <a:latin typeface="Arial" pitchFamily="34" charset="0"/>
                <a:cs typeface="Arial" pitchFamily="34" charset="0"/>
              </a:rPr>
              <a:t>Relationship based care, as pictured,  is </a:t>
            </a:r>
            <a:r>
              <a:rPr lang="en-US" baseline="0" dirty="0" smtClean="0">
                <a:latin typeface="Arial" pitchFamily="34" charset="0"/>
                <a:cs typeface="Arial" pitchFamily="34" charset="0"/>
              </a:rPr>
              <a:t>repeated for each patient on the Team’s Primary Care Panel</a:t>
            </a:r>
            <a:endParaRPr lang="en-US" dirty="0" smtClean="0">
              <a:latin typeface="Arial" pitchFamily="34" charset="0"/>
              <a:cs typeface="Arial" pitchFamily="34" charset="0"/>
            </a:endParaRPr>
          </a:p>
          <a:p>
            <a:r>
              <a:rPr lang="en-US" dirty="0" smtClean="0">
                <a:latin typeface="Arial" pitchFamily="34" charset="0"/>
                <a:cs typeface="Arial" pitchFamily="34" charset="0"/>
              </a:rPr>
              <a:t>The RN Care manager</a:t>
            </a:r>
            <a:r>
              <a:rPr lang="en-US" baseline="0" dirty="0" smtClean="0">
                <a:latin typeface="Arial" pitchFamily="34" charset="0"/>
                <a:cs typeface="Arial" pitchFamily="34" charset="0"/>
              </a:rPr>
              <a:t> and PACT Teamlet will work to optimize the health and well being of all patients on their Primary Care Management</a:t>
            </a:r>
            <a:r>
              <a:rPr lang="en-US" dirty="0" smtClean="0">
                <a:latin typeface="Arial" pitchFamily="34" charset="0"/>
                <a:cs typeface="Arial" pitchFamily="34" charset="0"/>
              </a:rPr>
              <a:t> Module or PCMM </a:t>
            </a:r>
            <a:r>
              <a:rPr lang="en-US" baseline="0" dirty="0" smtClean="0">
                <a:latin typeface="Arial" pitchFamily="34" charset="0"/>
                <a:cs typeface="Arial" pitchFamily="34" charset="0"/>
              </a:rPr>
              <a:t>panel. Most people generally refer to the Teamlet</a:t>
            </a:r>
            <a:r>
              <a:rPr lang="en-US" dirty="0" smtClean="0">
                <a:latin typeface="Arial" pitchFamily="34" charset="0"/>
                <a:cs typeface="Arial" pitchFamily="34" charset="0"/>
              </a:rPr>
              <a:t> ‘s assigned patients as “their panel” of patients. </a:t>
            </a:r>
          </a:p>
          <a:p>
            <a:r>
              <a:rPr lang="en-US" baseline="0" dirty="0" smtClean="0">
                <a:latin typeface="Arial" pitchFamily="34" charset="0"/>
                <a:cs typeface="Arial" pitchFamily="34" charset="0"/>
              </a:rPr>
              <a:t>Managing and planning the care of your panel of patients requires team work as well as the support and resources of the VA and local community..</a:t>
            </a:r>
            <a:endParaRPr lang="en-US" dirty="0" smtClean="0">
              <a:latin typeface="Arial" pitchFamily="34" charset="0"/>
              <a:cs typeface="Arial" pitchFamily="34" charset="0"/>
            </a:endParaRPr>
          </a:p>
          <a:p>
            <a:r>
              <a:rPr lang="en-US" dirty="0" smtClean="0">
                <a:latin typeface="Arial" pitchFamily="34" charset="0"/>
                <a:cs typeface="Arial" pitchFamily="34" charset="0"/>
              </a:rPr>
              <a:t>Health Care planning …correlates</a:t>
            </a:r>
            <a:r>
              <a:rPr lang="en-US" baseline="0" dirty="0" smtClean="0">
                <a:latin typeface="Arial" pitchFamily="34" charset="0"/>
                <a:cs typeface="Arial" pitchFamily="34" charset="0"/>
              </a:rPr>
              <a:t> with new strategic goals</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E3B119D-8C91-496A-9D86-4691525FB54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goal as an</a:t>
            </a:r>
            <a:r>
              <a:rPr lang="en-US" sz="1200" kern="1200" baseline="0" dirty="0" smtClean="0">
                <a:solidFill>
                  <a:schemeClr val="tx1"/>
                </a:solidFill>
                <a:effectLst/>
                <a:latin typeface="+mn-lt"/>
                <a:ea typeface="+mn-ea"/>
                <a:cs typeface="+mn-cs"/>
              </a:rPr>
              <a:t> RN Care Manager is to make a Partnership with the Veteran: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Personalized</a:t>
            </a:r>
            <a:r>
              <a:rPr lang="en-US" sz="1200" kern="1200" dirty="0" smtClean="0">
                <a:solidFill>
                  <a:schemeClr val="tx1"/>
                </a:solidFill>
                <a:effectLst/>
                <a:latin typeface="+mn-lt"/>
                <a:ea typeface="+mn-ea"/>
                <a:cs typeface="+mn-cs"/>
              </a:rPr>
              <a:t>, Proactive, Patient driven health care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Patient Aligned</a:t>
            </a:r>
            <a:r>
              <a:rPr lang="en-US" sz="1200" kern="1200" baseline="0" dirty="0" smtClean="0">
                <a:solidFill>
                  <a:schemeClr val="tx1"/>
                </a:solidFill>
                <a:effectLst/>
                <a:latin typeface="+mn-lt"/>
                <a:ea typeface="+mn-ea"/>
                <a:cs typeface="+mn-cs"/>
              </a:rPr>
              <a:t> Care Team is part of the VA’s Transformational Initiatives to provide a coordinated system of care, based on relationships, where the tools and support are provided to patients and caregivers to optimize health and well being.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Think about the RN Care Manager’s role of safely guiding patients through transitions of care as we watch a short video from Dr. Tracy </a:t>
            </a:r>
            <a:r>
              <a:rPr lang="en-US" sz="1200" kern="1200" baseline="0" dirty="0" err="1" smtClean="0">
                <a:solidFill>
                  <a:schemeClr val="tx1"/>
                </a:solidFill>
                <a:effectLst/>
                <a:latin typeface="+mn-lt"/>
                <a:ea typeface="+mn-ea"/>
                <a:cs typeface="+mn-cs"/>
              </a:rPr>
              <a:t>Gaudet</a:t>
            </a:r>
            <a:r>
              <a:rPr lang="en-US" sz="1200" kern="1200" baseline="0" dirty="0" smtClean="0">
                <a:solidFill>
                  <a:schemeClr val="tx1"/>
                </a:solidFill>
                <a:effectLst/>
                <a:latin typeface="+mn-lt"/>
                <a:ea typeface="+mn-ea"/>
                <a:cs typeface="+mn-cs"/>
              </a:rPr>
              <a:t>, Director, VHA office of Patient Centered Care and Cultural Transformation.</a:t>
            </a:r>
            <a:endParaRPr lang="en-US" dirty="0"/>
          </a:p>
        </p:txBody>
      </p:sp>
      <p:sp>
        <p:nvSpPr>
          <p:cNvPr id="4" name="Slide Number Placeholder 3"/>
          <p:cNvSpPr>
            <a:spLocks noGrp="1"/>
          </p:cNvSpPr>
          <p:nvPr>
            <p:ph type="sldNum" sz="quarter" idx="10"/>
          </p:nvPr>
        </p:nvSpPr>
        <p:spPr/>
        <p:txBody>
          <a:bodyPr/>
          <a:lstStyle/>
          <a:p>
            <a:fld id="{6E3B119D-8C91-496A-9D86-4691525FB54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3CA5AD-84FC-437A-9DAA-9A6578199470}" type="datetimeFigureOut">
              <a:rPr lang="en-US" smtClean="0"/>
              <a:pPr/>
              <a:t>9/10/2013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B2C851-8B98-483D-B13E-875BA1F77E7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CA5AD-84FC-437A-9DAA-9A6578199470}" type="datetimeFigureOut">
              <a:rPr lang="en-US" smtClean="0"/>
              <a:pPr/>
              <a:t>9/10/2013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B2C851-8B98-483D-B13E-875BA1F77E7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CA5AD-84FC-437A-9DAA-9A6578199470}" type="datetimeFigureOut">
              <a:rPr lang="en-US" smtClean="0"/>
              <a:pPr/>
              <a:t>9/10/2013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B2C851-8B98-483D-B13E-875BA1F77E71}"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F4F372-5B68-43D4-9F76-5FD33BB903C4}" type="datetime1">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058375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68E63F-E025-4574-BBF8-3BEA4ACB6759}" type="datetime1">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430664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F08E0F-9A2B-4B3A-ACAA-46D2EB7EA011}" type="datetime1">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613385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A84E2B-AC5F-4BD7-9469-D4BD116862B0}" type="datetime1">
              <a:rPr lang="en-US" smtClean="0">
                <a:solidFill>
                  <a:prstClr val="black">
                    <a:tint val="75000"/>
                  </a:prstClr>
                </a:solidFill>
              </a:rPr>
              <a:pPr/>
              <a:t>9/10/2013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240212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DFFE75-476B-495D-BDE8-1169A5FFC271}" type="datetime1">
              <a:rPr lang="en-US" smtClean="0">
                <a:solidFill>
                  <a:prstClr val="black">
                    <a:tint val="75000"/>
                  </a:prstClr>
                </a:solidFill>
              </a:rPr>
              <a:pPr/>
              <a:t>9/10/2013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566438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5A6A6E-A551-464D-8A7B-5BB9BD8F8E01}" type="datetime1">
              <a:rPr lang="en-US" smtClean="0">
                <a:solidFill>
                  <a:prstClr val="black">
                    <a:tint val="75000"/>
                  </a:prstClr>
                </a:solidFill>
              </a:rPr>
              <a:pPr/>
              <a:t>9/10/2013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49746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2DC88A-1A89-481B-99D0-2BCD4D1B35BC}" type="datetime1">
              <a:rPr lang="en-US" smtClean="0">
                <a:solidFill>
                  <a:prstClr val="black">
                    <a:tint val="75000"/>
                  </a:prstClr>
                </a:solidFill>
              </a:rPr>
              <a:pPr/>
              <a:t>9/10/2013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861072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8D35C5-B151-49C4-8B55-1EB06FCE46D9}" type="datetime1">
              <a:rPr lang="en-US" smtClean="0">
                <a:solidFill>
                  <a:prstClr val="black">
                    <a:tint val="75000"/>
                  </a:prstClr>
                </a:solidFill>
              </a:rPr>
              <a:pPr/>
              <a:t>9/10/2013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992896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CA5AD-84FC-437A-9DAA-9A6578199470}" type="datetimeFigureOut">
              <a:rPr lang="en-US" smtClean="0"/>
              <a:pPr/>
              <a:t>9/10/2013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B2C851-8B98-483D-B13E-875BA1F77E71}"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3D17BB-616F-424B-BA85-CBD794265C30}" type="datetime1">
              <a:rPr lang="en-US" smtClean="0">
                <a:solidFill>
                  <a:prstClr val="black">
                    <a:tint val="75000"/>
                  </a:prstClr>
                </a:solidFill>
              </a:rPr>
              <a:pPr/>
              <a:t>9/10/2013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167186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EB244E-66EC-4184-8EB8-97DE01823DAE}" type="datetime1">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944794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7E0B8-0F41-4072-A0D6-19A57A191E5C}" type="datetime1">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831300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823055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90339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04390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981909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791276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737335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172850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3CA5AD-84FC-437A-9DAA-9A6578199470}" type="datetimeFigureOut">
              <a:rPr lang="en-US" smtClean="0"/>
              <a:pPr/>
              <a:t>9/10/2013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B2C851-8B98-483D-B13E-875BA1F77E71}"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228543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761773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590159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6882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3CA5AD-84FC-437A-9DAA-9A6578199470}" type="datetimeFigureOut">
              <a:rPr lang="en-US" smtClean="0"/>
              <a:pPr/>
              <a:t>9/10/2013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B2C851-8B98-483D-B13E-875BA1F77E7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3CA5AD-84FC-437A-9DAA-9A6578199470}" type="datetimeFigureOut">
              <a:rPr lang="en-US" smtClean="0"/>
              <a:pPr/>
              <a:t>9/10/2013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B2C851-8B98-483D-B13E-875BA1F77E7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3CA5AD-84FC-437A-9DAA-9A6578199470}" type="datetimeFigureOut">
              <a:rPr lang="en-US" smtClean="0"/>
              <a:pPr/>
              <a:t>9/10/2013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B2C851-8B98-483D-B13E-875BA1F77E7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CA5AD-84FC-437A-9DAA-9A6578199470}" type="datetimeFigureOut">
              <a:rPr lang="en-US" smtClean="0"/>
              <a:pPr/>
              <a:t>9/10/2013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B2C851-8B98-483D-B13E-875BA1F77E7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CA5AD-84FC-437A-9DAA-9A6578199470}" type="datetimeFigureOut">
              <a:rPr lang="en-US" smtClean="0"/>
              <a:pPr/>
              <a:t>9/10/2013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B2C851-8B98-483D-B13E-875BA1F77E7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CA5AD-84FC-437A-9DAA-9A6578199470}" type="datetimeFigureOut">
              <a:rPr lang="en-US" smtClean="0"/>
              <a:pPr/>
              <a:t>9/10/2013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B2C851-8B98-483D-B13E-875BA1F77E7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CA5AD-84FC-437A-9DAA-9A6578199470}" type="datetimeFigureOut">
              <a:rPr lang="en-US" smtClean="0"/>
              <a:pPr/>
              <a:t>9/10/2013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2C851-8B98-483D-B13E-875BA1F77E7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6359A1-60C5-42A3-8859-8A3D040C3A57}" type="datetime1">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63BC6-FBFC-4987-84E6-4A7ECF93FA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074738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CA5AD-84FC-437A-9DAA-9A6578199470}" type="datetimeFigureOut">
              <a:rPr lang="en-US" smtClean="0">
                <a:solidFill>
                  <a:prstClr val="black">
                    <a:tint val="75000"/>
                  </a:prstClr>
                </a:solidFill>
              </a:rPr>
              <a:pPr/>
              <a:t>9/10/2013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2C851-8B98-483D-B13E-875BA1F77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7359234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Donna Vogel RN, MSN, CCM</a:t>
            </a:r>
          </a:p>
          <a:p>
            <a:r>
              <a:rPr lang="en-US" dirty="0"/>
              <a:t>Erica Zimmerman RN, BSN</a:t>
            </a:r>
          </a:p>
        </p:txBody>
      </p:sp>
      <p:pic>
        <p:nvPicPr>
          <p:cNvPr id="4" name="Picture 3" descr="yellow divider line"/>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600" y="3171825"/>
            <a:ext cx="7761288"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25587"/>
            <a:ext cx="7772400" cy="1470025"/>
          </a:xfrm>
        </p:spPr>
        <p:txBody>
          <a:bodyPr/>
          <a:lstStyle/>
          <a:p>
            <a:r>
              <a:rPr lang="en-US" dirty="0"/>
              <a:t>Transitions of Care</a:t>
            </a:r>
            <a:br>
              <a:rPr lang="en-US" dirty="0"/>
            </a:br>
            <a:r>
              <a:rPr lang="en-US" dirty="0"/>
              <a:t>Expanding the Safety Net</a:t>
            </a:r>
          </a:p>
        </p:txBody>
      </p:sp>
    </p:spTree>
    <p:extLst>
      <p:ext uri="{BB962C8B-B14F-4D97-AF65-F5344CB8AC3E}">
        <p14:creationId xmlns="" xmlns:p14="http://schemas.microsoft.com/office/powerpoint/2010/main" val="2296812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Video Clip</a:t>
            </a:r>
            <a:endParaRPr lang="en-US" dirty="0"/>
          </a:p>
        </p:txBody>
      </p:sp>
    </p:spTree>
    <p:extLst>
      <p:ext uri="{BB962C8B-B14F-4D97-AF65-F5344CB8AC3E}">
        <p14:creationId xmlns="" xmlns:p14="http://schemas.microsoft.com/office/powerpoint/2010/main" val="2653148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 xmlns:p14="http://schemas.microsoft.com/office/powerpoint/2010/main" val="318262918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image of five healthcare professionals holding a banne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28600" y="156973"/>
            <a:ext cx="8743159" cy="6548627"/>
          </a:xfrm>
          <a:prstGeom prst="rect">
            <a:avLst/>
          </a:prstGeom>
          <a:ln w="88900" cap="sq" cmpd="thickThin">
            <a:solidFill>
              <a:srgbClr val="000000"/>
            </a:solidFill>
            <a:prstDash val="solid"/>
            <a:miter lim="800000"/>
          </a:ln>
          <a:effectLst>
            <a:innerShdw blurRad="76200">
              <a:srgbClr val="000000"/>
            </a:innerShdw>
          </a:effectLst>
        </p:spPr>
      </p:pic>
      <p:sp>
        <p:nvSpPr>
          <p:cNvPr id="4" name="Title 3"/>
          <p:cNvSpPr>
            <a:spLocks noGrp="1"/>
          </p:cNvSpPr>
          <p:nvPr>
            <p:ph type="title"/>
          </p:nvPr>
        </p:nvSpPr>
        <p:spPr>
          <a:xfrm>
            <a:off x="838200" y="2438400"/>
            <a:ext cx="7467600" cy="2590800"/>
          </a:xfrm>
        </p:spPr>
        <p:txBody>
          <a:bodyPr>
            <a:noAutofit/>
          </a:bodyPr>
          <a:lstStyle/>
          <a:p>
            <a:r>
              <a:rPr lang="en-US" dirty="0" smtClean="0">
                <a:cs typeface="Arial" pitchFamily="34" charset="0"/>
              </a:rPr>
              <a:t>Care that is based on relationships</a:t>
            </a:r>
            <a:endParaRPr lang="en-US" dirty="0">
              <a:cs typeface="Arial" pitchFamily="34" charset="0"/>
            </a:endParaRPr>
          </a:p>
        </p:txBody>
      </p:sp>
    </p:spTree>
    <p:extLst>
      <p:ext uri="{BB962C8B-B14F-4D97-AF65-F5344CB8AC3E}">
        <p14:creationId xmlns="" xmlns:p14="http://schemas.microsoft.com/office/powerpoint/2010/main" val="1702243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2133601"/>
            <a:ext cx="4419600" cy="4038600"/>
          </a:xfrm>
        </p:spPr>
        <p:txBody>
          <a:bodyPr>
            <a:normAutofit/>
          </a:bodyPr>
          <a:lstStyle/>
          <a:p>
            <a:pPr marL="914400" lvl="1" indent="-514350">
              <a:buFont typeface="+mj-lt"/>
              <a:buAutoNum type="alphaUcPeriod"/>
            </a:pPr>
            <a:r>
              <a:rPr lang="en-US" dirty="0" smtClean="0"/>
              <a:t>RN Care Manager</a:t>
            </a:r>
          </a:p>
          <a:p>
            <a:pPr marL="914400" lvl="1" indent="-514350">
              <a:buFont typeface="+mj-lt"/>
              <a:buAutoNum type="alphaUcPeriod"/>
            </a:pPr>
            <a:r>
              <a:rPr lang="en-US" dirty="0" smtClean="0"/>
              <a:t>Provider</a:t>
            </a:r>
          </a:p>
          <a:p>
            <a:pPr marL="914400" lvl="1" indent="-514350">
              <a:buFont typeface="+mj-lt"/>
              <a:buAutoNum type="alphaUcPeriod"/>
            </a:pPr>
            <a:r>
              <a:rPr lang="en-US" dirty="0" smtClean="0"/>
              <a:t>LPN</a:t>
            </a:r>
          </a:p>
          <a:p>
            <a:pPr marL="914400" lvl="1" indent="-514350">
              <a:buFont typeface="+mj-lt"/>
              <a:buAutoNum type="alphaUcPeriod"/>
            </a:pPr>
            <a:r>
              <a:rPr lang="en-US" dirty="0" smtClean="0"/>
              <a:t>Case Manager</a:t>
            </a:r>
          </a:p>
          <a:p>
            <a:pPr marL="914400" lvl="1" indent="-514350">
              <a:buFont typeface="+mj-lt"/>
              <a:buAutoNum type="alphaUcPeriod"/>
            </a:pPr>
            <a:r>
              <a:rPr lang="en-US" dirty="0" smtClean="0"/>
              <a:t>Administrative</a:t>
            </a:r>
          </a:p>
          <a:p>
            <a:pPr marL="914400" lvl="1" indent="-514350">
              <a:buFont typeface="+mj-lt"/>
              <a:buAutoNum type="alphaUcPeriod"/>
            </a:pPr>
            <a:r>
              <a:rPr lang="en-US" dirty="0" smtClean="0"/>
              <a:t>Other</a:t>
            </a:r>
            <a:endParaRPr lang="en-US" dirty="0"/>
          </a:p>
        </p:txBody>
      </p:sp>
      <p:sp>
        <p:nvSpPr>
          <p:cNvPr id="3" name="Rectangle 2" descr="What is your role?&#10;"/>
          <p:cNvSpPr/>
          <p:nvPr/>
        </p:nvSpPr>
        <p:spPr>
          <a:xfrm>
            <a:off x="457200" y="1414790"/>
            <a:ext cx="8153400" cy="523220"/>
          </a:xfrm>
          <a:prstGeom prst="rect">
            <a:avLst/>
          </a:prstGeom>
        </p:spPr>
        <p:txBody>
          <a:bodyPr wrap="square">
            <a:spAutoFit/>
          </a:bodyPr>
          <a:lstStyle/>
          <a:p>
            <a:r>
              <a:rPr lang="en-US" sz="2800" dirty="0" smtClean="0"/>
              <a:t>What is your role?</a:t>
            </a:r>
            <a:endParaRPr lang="en-US" sz="2800" dirty="0"/>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72315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2133601"/>
            <a:ext cx="4419600" cy="4038600"/>
          </a:xfrm>
        </p:spPr>
        <p:txBody>
          <a:bodyPr>
            <a:normAutofit/>
          </a:bodyPr>
          <a:lstStyle/>
          <a:p>
            <a:pPr marL="914400" lvl="1" indent="-514350">
              <a:buFont typeface="+mj-lt"/>
              <a:buAutoNum type="alphaUcPeriod"/>
            </a:pPr>
            <a:r>
              <a:rPr lang="en-US" dirty="0"/>
              <a:t>RN Care Manager</a:t>
            </a:r>
          </a:p>
          <a:p>
            <a:pPr marL="914400" lvl="1" indent="-514350">
              <a:buFont typeface="+mj-lt"/>
              <a:buAutoNum type="alphaUcPeriod"/>
            </a:pPr>
            <a:r>
              <a:rPr lang="en-US" dirty="0"/>
              <a:t>Provider</a:t>
            </a:r>
          </a:p>
          <a:p>
            <a:pPr marL="914400" lvl="1" indent="-514350">
              <a:buFont typeface="+mj-lt"/>
              <a:buAutoNum type="alphaUcPeriod"/>
            </a:pPr>
            <a:r>
              <a:rPr lang="en-US" dirty="0"/>
              <a:t>LPN</a:t>
            </a:r>
          </a:p>
          <a:p>
            <a:pPr marL="914400" lvl="1" indent="-514350">
              <a:buFont typeface="+mj-lt"/>
              <a:buAutoNum type="alphaUcPeriod"/>
            </a:pPr>
            <a:r>
              <a:rPr lang="en-US" dirty="0"/>
              <a:t>Case Manager</a:t>
            </a:r>
          </a:p>
          <a:p>
            <a:pPr marL="914400" lvl="1" indent="-514350">
              <a:buFont typeface="+mj-lt"/>
              <a:buAutoNum type="alphaUcPeriod"/>
            </a:pPr>
            <a:r>
              <a:rPr lang="en-US" dirty="0"/>
              <a:t>Administrative</a:t>
            </a:r>
          </a:p>
          <a:p>
            <a:pPr marL="914400" lvl="1" indent="-514350">
              <a:buFont typeface="+mj-lt"/>
              <a:buAutoNum type="alphaUcPeriod"/>
            </a:pPr>
            <a:r>
              <a:rPr lang="en-US" dirty="0"/>
              <a:t>Other</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77732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
            <p:extLst>
              <p:ext uri="{D42A27DB-BD31-4B8C-83A1-F6EECF244321}">
                <p14:modId xmlns="" xmlns:p14="http://schemas.microsoft.com/office/powerpoint/2010/main" val="2845841433"/>
              </p:ext>
            </p:extLst>
          </p:nvPr>
        </p:nvGraphicFramePr>
        <p:xfrm>
          <a:off x="2895600" y="304800"/>
          <a:ext cx="59436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descr="Within Settings&#10;Between Settings&#10;Across health states&#10;"/>
          <p:cNvSpPr txBox="1">
            <a:spLocks noChangeArrowheads="1"/>
          </p:cNvSpPr>
          <p:nvPr/>
        </p:nvSpPr>
        <p:spPr bwMode="auto">
          <a:xfrm>
            <a:off x="152400" y="1371600"/>
            <a:ext cx="28956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3513" indent="-228600">
              <a:lnSpc>
                <a:spcPct val="90000"/>
              </a:lnSpc>
              <a:spcBef>
                <a:spcPts val="325"/>
              </a:spcBef>
              <a:buClr>
                <a:schemeClr val="accent1"/>
              </a:buClr>
            </a:pPr>
            <a:endParaRPr kumimoji="0" lang="en-US" sz="28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n-ea"/>
              <a:cs typeface="Arial" charset="0"/>
            </a:endParaRPr>
          </a:p>
          <a:p>
            <a:pPr marL="163513" indent="-228600">
              <a:lnSpc>
                <a:spcPct val="90000"/>
              </a:lnSpc>
              <a:spcBef>
                <a:spcPts val="325"/>
              </a:spcBef>
              <a:buClr>
                <a:schemeClr val="accent1"/>
              </a:buClr>
            </a:pPr>
            <a:r>
              <a:rPr kumimoji="0" lang="en-US" sz="28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n-ea"/>
                <a:cs typeface="Arial" charset="0"/>
              </a:rPr>
              <a:t>Within Settings</a:t>
            </a:r>
          </a:p>
          <a:p>
            <a:pPr marL="163513" indent="-228600">
              <a:lnSpc>
                <a:spcPct val="90000"/>
              </a:lnSpc>
              <a:spcBef>
                <a:spcPts val="325"/>
              </a:spcBef>
              <a:buClr>
                <a:schemeClr val="accent1"/>
              </a:buClr>
            </a:pPr>
            <a:endParaRPr kumimoji="0" lang="en-US" sz="28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n-ea"/>
              <a:cs typeface="Arial" charset="0"/>
            </a:endParaRPr>
          </a:p>
          <a:p>
            <a:pPr marL="401638" lvl="1" indent="-228600">
              <a:lnSpc>
                <a:spcPct val="90000"/>
              </a:lnSpc>
              <a:spcBef>
                <a:spcPts val="350"/>
              </a:spcBef>
              <a:buClr>
                <a:schemeClr val="accent2"/>
              </a:buClr>
              <a:buSzPct val="100000"/>
            </a:pPr>
            <a:endParaRPr kumimoji="0" lang="en-US" sz="28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n-ea"/>
              <a:cs typeface="Arial" charset="0"/>
              <a:sym typeface="Wingdings" pitchFamily="2" charset="2"/>
            </a:endParaRPr>
          </a:p>
          <a:p>
            <a:pPr marL="163513" indent="-228600">
              <a:lnSpc>
                <a:spcPct val="90000"/>
              </a:lnSpc>
              <a:spcBef>
                <a:spcPts val="325"/>
              </a:spcBef>
              <a:buClr>
                <a:schemeClr val="accent1"/>
              </a:buClr>
            </a:pPr>
            <a:r>
              <a:rPr kumimoji="0" lang="en-US" sz="28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n-ea"/>
                <a:cs typeface="Arial" charset="0"/>
              </a:rPr>
              <a:t>Between Settings</a:t>
            </a:r>
          </a:p>
          <a:p>
            <a:pPr marL="401638" lvl="1" indent="-228600">
              <a:lnSpc>
                <a:spcPct val="90000"/>
              </a:lnSpc>
              <a:spcBef>
                <a:spcPts val="350"/>
              </a:spcBef>
              <a:buClr>
                <a:schemeClr val="accent2"/>
              </a:buClr>
              <a:buSzPct val="100000"/>
            </a:pPr>
            <a:endParaRPr kumimoji="0" lang="en-US" sz="28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n-ea"/>
              <a:cs typeface="Arial" charset="0"/>
              <a:sym typeface="Wingdings" pitchFamily="2" charset="2"/>
            </a:endParaRPr>
          </a:p>
          <a:p>
            <a:pPr marL="401638" lvl="1" indent="-228600">
              <a:lnSpc>
                <a:spcPct val="90000"/>
              </a:lnSpc>
              <a:spcBef>
                <a:spcPts val="350"/>
              </a:spcBef>
              <a:buClr>
                <a:schemeClr val="accent2"/>
              </a:buClr>
              <a:buSzPct val="100000"/>
            </a:pPr>
            <a:endParaRPr kumimoji="0" lang="en-US" sz="28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n-ea"/>
              <a:cs typeface="Arial" charset="0"/>
              <a:sym typeface="Wingdings" pitchFamily="2" charset="2"/>
            </a:endParaRPr>
          </a:p>
          <a:p>
            <a:pPr marL="163513" indent="-228600">
              <a:lnSpc>
                <a:spcPct val="90000"/>
              </a:lnSpc>
              <a:spcBef>
                <a:spcPts val="325"/>
              </a:spcBef>
              <a:buClr>
                <a:schemeClr val="accent1"/>
              </a:buClr>
            </a:pPr>
            <a:r>
              <a:rPr kumimoji="0" lang="en-US" sz="28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n-ea"/>
                <a:cs typeface="Arial" charset="0"/>
              </a:rPr>
              <a:t>Across health states</a:t>
            </a:r>
          </a:p>
        </p:txBody>
      </p:sp>
      <p:sp>
        <p:nvSpPr>
          <p:cNvPr id="44034" name="Title 1"/>
          <p:cNvSpPr>
            <a:spLocks noGrp="1"/>
          </p:cNvSpPr>
          <p:nvPr>
            <p:ph type="title"/>
          </p:nvPr>
        </p:nvSpPr>
        <p:spPr>
          <a:xfrm>
            <a:off x="76200" y="-76200"/>
            <a:ext cx="8229600" cy="1143000"/>
          </a:xfrm>
        </p:spPr>
        <p:txBody>
          <a:bodyPr/>
          <a:lstStyle/>
          <a:p>
            <a:pPr algn="l" eaLnBrk="1" fontAlgn="auto" hangingPunct="1">
              <a:spcAft>
                <a:spcPts val="0"/>
              </a:spcAft>
              <a:defRPr/>
            </a:pPr>
            <a:r>
              <a:rPr lang="en-US" sz="4000" b="1" dirty="0" smtClean="0">
                <a:solidFill>
                  <a:schemeClr val="tx2"/>
                </a:solidFill>
                <a:effectLst>
                  <a:outerShdw blurRad="38100" dist="38100" dir="2700000" algn="tl">
                    <a:srgbClr val="000000">
                      <a:alpha val="43137"/>
                    </a:srgbClr>
                  </a:outerShdw>
                </a:effectLst>
                <a:cs typeface="Arial" pitchFamily="34" charset="0"/>
              </a:rPr>
              <a:t>Care Transitions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Left Arrow Callout 23" descr="Sub Acute Facility&#10;"/>
          <p:cNvSpPr/>
          <p:nvPr/>
        </p:nvSpPr>
        <p:spPr>
          <a:xfrm>
            <a:off x="5105400" y="4495800"/>
            <a:ext cx="3505200" cy="2133600"/>
          </a:xfrm>
          <a:prstGeom prst="leftArrowCallout">
            <a:avLst/>
          </a:prstGeom>
          <a:solidFill>
            <a:schemeClr val="tx2">
              <a:lumMod val="50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Home</a:t>
            </a:r>
            <a:endParaRPr lang="en-US" sz="2800" dirty="0"/>
          </a:p>
        </p:txBody>
      </p:sp>
      <p:sp>
        <p:nvSpPr>
          <p:cNvPr id="23" name="Right Arrow Callout 22" descr="Hospital"/>
          <p:cNvSpPr/>
          <p:nvPr/>
        </p:nvSpPr>
        <p:spPr>
          <a:xfrm>
            <a:off x="1219200" y="4495800"/>
            <a:ext cx="3581400" cy="2133600"/>
          </a:xfrm>
          <a:prstGeom prst="rightArrowCallout">
            <a:avLst/>
          </a:prstGeom>
          <a:solidFill>
            <a:schemeClr val="tx2">
              <a:lumMod val="50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Hospital</a:t>
            </a:r>
            <a:endParaRPr lang="en-US" sz="2800" dirty="0"/>
          </a:p>
        </p:txBody>
      </p:sp>
      <p:sp>
        <p:nvSpPr>
          <p:cNvPr id="22" name="Left Arrow Callout 21" descr="Senior Center&#10;"/>
          <p:cNvSpPr/>
          <p:nvPr/>
        </p:nvSpPr>
        <p:spPr>
          <a:xfrm>
            <a:off x="5062603" y="2286000"/>
            <a:ext cx="3505200" cy="2133600"/>
          </a:xfrm>
          <a:prstGeom prst="leftArrowCallout">
            <a:avLst/>
          </a:prstGeom>
          <a:solidFill>
            <a:schemeClr val="tx2">
              <a:lumMod val="75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Senior Center</a:t>
            </a:r>
            <a:endParaRPr lang="en-US" sz="2800" dirty="0"/>
          </a:p>
        </p:txBody>
      </p:sp>
      <p:sp>
        <p:nvSpPr>
          <p:cNvPr id="21" name="Right Arrow Callout 20" descr="Ambulatory&#10;Clinic"/>
          <p:cNvSpPr/>
          <p:nvPr/>
        </p:nvSpPr>
        <p:spPr>
          <a:xfrm>
            <a:off x="1219200" y="2286000"/>
            <a:ext cx="3581400" cy="2133600"/>
          </a:xfrm>
          <a:prstGeom prst="rightArrowCallout">
            <a:avLst/>
          </a:prstGeom>
          <a:solidFill>
            <a:schemeClr val="tx2">
              <a:lumMod val="75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Ambulatory</a:t>
            </a:r>
          </a:p>
          <a:p>
            <a:pPr algn="ctr"/>
            <a:r>
              <a:rPr lang="en-US" sz="2800" dirty="0" smtClean="0"/>
              <a:t>Clinic</a:t>
            </a:r>
            <a:endParaRPr lang="en-US" sz="2800" dirty="0"/>
          </a:p>
        </p:txBody>
      </p:sp>
      <p:sp>
        <p:nvSpPr>
          <p:cNvPr id="18" name="Left Arrow Callout 17" descr="Sub Acute Facility&#10;"/>
          <p:cNvSpPr/>
          <p:nvPr/>
        </p:nvSpPr>
        <p:spPr>
          <a:xfrm>
            <a:off x="5062603" y="76200"/>
            <a:ext cx="3505200" cy="2133600"/>
          </a:xfrm>
          <a:prstGeom prst="leftArrowCallout">
            <a:avLst/>
          </a:prstGeom>
          <a:solidFill>
            <a:schemeClr val="tx2"/>
          </a:solidFill>
          <a:ln/>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Sub Acute Facility</a:t>
            </a:r>
            <a:endParaRPr lang="en-US" sz="2800" dirty="0"/>
          </a:p>
        </p:txBody>
      </p:sp>
      <p:sp>
        <p:nvSpPr>
          <p:cNvPr id="17" name="Right Arrow Callout 16" descr="Hospital"/>
          <p:cNvSpPr/>
          <p:nvPr/>
        </p:nvSpPr>
        <p:spPr>
          <a:xfrm>
            <a:off x="1219200" y="76200"/>
            <a:ext cx="3581400" cy="2133600"/>
          </a:xfrm>
          <a:prstGeom prst="rightArrowCallout">
            <a:avLst/>
          </a:prstGeom>
          <a:solidFill>
            <a:schemeClr val="tx2"/>
          </a:solidFill>
          <a:ln/>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Hospital</a:t>
            </a:r>
            <a:endParaRPr lang="en-US" sz="2800" dirty="0"/>
          </a:p>
        </p:txBody>
      </p:sp>
      <p:sp>
        <p:nvSpPr>
          <p:cNvPr id="2" name="Title 1" descr="Care Transitions Between Healthcare Settings&#10;"/>
          <p:cNvSpPr>
            <a:spLocks noGrp="1"/>
          </p:cNvSpPr>
          <p:nvPr>
            <p:ph type="title"/>
          </p:nvPr>
        </p:nvSpPr>
        <p:spPr>
          <a:xfrm rot="16200000">
            <a:off x="-2781302" y="3086096"/>
            <a:ext cx="6858001" cy="685801"/>
          </a:xfrm>
        </p:spPr>
        <p:txBody>
          <a:bodyPr>
            <a:noAutofit/>
          </a:bodyPr>
          <a:lstStyle/>
          <a:p>
            <a:r>
              <a:rPr lang="en-US" sz="2800" b="1" dirty="0" smtClean="0">
                <a:solidFill>
                  <a:schemeClr val="tx2"/>
                </a:solidFill>
                <a:latin typeface="+mn-lt"/>
                <a:cs typeface="Arial" pitchFamily="34" charset="0"/>
              </a:rPr>
              <a:t/>
            </a:r>
            <a:br>
              <a:rPr lang="en-US" sz="2800" b="1" dirty="0" smtClean="0">
                <a:solidFill>
                  <a:schemeClr val="tx2"/>
                </a:solidFill>
                <a:latin typeface="+mn-lt"/>
                <a:cs typeface="Arial" pitchFamily="34" charset="0"/>
              </a:rPr>
            </a:br>
            <a:r>
              <a:rPr lang="en-US" sz="2800" b="1" dirty="0" smtClean="0">
                <a:solidFill>
                  <a:schemeClr val="tx2"/>
                </a:solidFill>
                <a:latin typeface="+mn-lt"/>
                <a:cs typeface="Arial" pitchFamily="34" charset="0"/>
              </a:rPr>
              <a:t>Care Transitions </a:t>
            </a:r>
            <a:r>
              <a:rPr lang="en-US" sz="2800" b="1" dirty="0" smtClean="0">
                <a:solidFill>
                  <a:schemeClr val="tx2"/>
                </a:solidFill>
                <a:latin typeface="+mn-lt"/>
                <a:cs typeface="Arial" charset="0"/>
              </a:rPr>
              <a:t>Between Healthcare Settings</a:t>
            </a:r>
            <a:r>
              <a:rPr lang="en-US" sz="2800" dirty="0" smtClean="0">
                <a:solidFill>
                  <a:schemeClr val="tx2"/>
                </a:solidFill>
                <a:latin typeface="+mn-lt"/>
                <a:cs typeface="Arial" charset="0"/>
              </a:rPr>
              <a:t/>
            </a:r>
            <a:br>
              <a:rPr lang="en-US" sz="2800" dirty="0" smtClean="0">
                <a:solidFill>
                  <a:schemeClr val="tx2"/>
                </a:solidFill>
                <a:latin typeface="+mn-lt"/>
                <a:cs typeface="Arial" charset="0"/>
              </a:rPr>
            </a:br>
            <a:endParaRPr lang="en-US" sz="2800" dirty="0">
              <a:solidFill>
                <a:schemeClr val="tx2"/>
              </a:solidFill>
              <a:latin typeface="+mn-lt"/>
            </a:endParaRPr>
          </a:p>
        </p:txBody>
      </p:sp>
    </p:spTree>
    <p:extLst>
      <p:ext uri="{BB962C8B-B14F-4D97-AF65-F5344CB8AC3E}">
        <p14:creationId xmlns="" xmlns:p14="http://schemas.microsoft.com/office/powerpoint/2010/main" val="474303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Left Arrow Callout 23" descr="Primary Care&#10;"/>
          <p:cNvSpPr/>
          <p:nvPr/>
        </p:nvSpPr>
        <p:spPr>
          <a:xfrm>
            <a:off x="5062603" y="4495800"/>
            <a:ext cx="3505200" cy="2133600"/>
          </a:xfrm>
          <a:prstGeom prst="leftArrowCallout">
            <a:avLst/>
          </a:prstGeom>
          <a:solidFill>
            <a:schemeClr val="tx2">
              <a:lumMod val="50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Primary Care</a:t>
            </a:r>
            <a:endParaRPr lang="en-US" sz="2800" dirty="0"/>
          </a:p>
        </p:txBody>
      </p:sp>
      <p:sp>
        <p:nvSpPr>
          <p:cNvPr id="23" name="Right Arrow Callout 22" descr="ED"/>
          <p:cNvSpPr/>
          <p:nvPr/>
        </p:nvSpPr>
        <p:spPr>
          <a:xfrm>
            <a:off x="1219200" y="4495800"/>
            <a:ext cx="3581400" cy="2133600"/>
          </a:xfrm>
          <a:prstGeom prst="rightArrowCallout">
            <a:avLst/>
          </a:prstGeom>
          <a:solidFill>
            <a:schemeClr val="tx2">
              <a:lumMod val="50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ED</a:t>
            </a:r>
            <a:endParaRPr lang="en-US" sz="2800" dirty="0"/>
          </a:p>
        </p:txBody>
      </p:sp>
      <p:sp>
        <p:nvSpPr>
          <p:cNvPr id="22" name="Left Arrow Callout 21" descr="Ward&#10;"/>
          <p:cNvSpPr/>
          <p:nvPr/>
        </p:nvSpPr>
        <p:spPr>
          <a:xfrm>
            <a:off x="5062603" y="2286000"/>
            <a:ext cx="3505200" cy="2133600"/>
          </a:xfrm>
          <a:prstGeom prst="leftArrowCallout">
            <a:avLst/>
          </a:prstGeom>
          <a:solidFill>
            <a:schemeClr val="tx2">
              <a:lumMod val="75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Ward</a:t>
            </a:r>
            <a:endParaRPr lang="en-US" sz="2800" dirty="0"/>
          </a:p>
        </p:txBody>
      </p:sp>
      <p:sp>
        <p:nvSpPr>
          <p:cNvPr id="21" name="Right Arrow Callout 20" descr="Inpatient ICU"/>
          <p:cNvSpPr/>
          <p:nvPr/>
        </p:nvSpPr>
        <p:spPr>
          <a:xfrm>
            <a:off x="1219200" y="2286000"/>
            <a:ext cx="3581400" cy="2133600"/>
          </a:xfrm>
          <a:prstGeom prst="rightArrowCallout">
            <a:avLst/>
          </a:prstGeom>
          <a:solidFill>
            <a:schemeClr val="tx2">
              <a:lumMod val="75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Inpatient ICU</a:t>
            </a:r>
            <a:endParaRPr lang="en-US" sz="2800" dirty="0"/>
          </a:p>
        </p:txBody>
      </p:sp>
      <p:sp>
        <p:nvSpPr>
          <p:cNvPr id="18" name="Left Arrow Callout 17" descr="Specialty Care&#10;"/>
          <p:cNvSpPr/>
          <p:nvPr/>
        </p:nvSpPr>
        <p:spPr>
          <a:xfrm>
            <a:off x="5062603" y="76200"/>
            <a:ext cx="3505200" cy="2133600"/>
          </a:xfrm>
          <a:prstGeom prst="leftArrowCallout">
            <a:avLst/>
          </a:prstGeom>
          <a:solidFill>
            <a:schemeClr val="tx2"/>
          </a:solidFill>
          <a:ln/>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Specialty Care</a:t>
            </a:r>
            <a:endParaRPr lang="en-US" sz="2800" dirty="0"/>
          </a:p>
        </p:txBody>
      </p:sp>
      <p:sp>
        <p:nvSpPr>
          <p:cNvPr id="17" name="Right Arrow Callout 16" descr="Primary Care&#10;"/>
          <p:cNvSpPr/>
          <p:nvPr/>
        </p:nvSpPr>
        <p:spPr>
          <a:xfrm>
            <a:off x="1219200" y="76200"/>
            <a:ext cx="3581400" cy="2133600"/>
          </a:xfrm>
          <a:prstGeom prst="rightArrowCallout">
            <a:avLst/>
          </a:prstGeom>
          <a:solidFill>
            <a:schemeClr val="tx2"/>
          </a:solidFill>
          <a:ln/>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Primary Care</a:t>
            </a:r>
            <a:endParaRPr lang="en-US" sz="2800" dirty="0"/>
          </a:p>
        </p:txBody>
      </p:sp>
      <p:sp>
        <p:nvSpPr>
          <p:cNvPr id="2" name="Title 1" descr="Care Transitions Within Healthcare Settings&#10;"/>
          <p:cNvSpPr>
            <a:spLocks noGrp="1"/>
          </p:cNvSpPr>
          <p:nvPr>
            <p:ph type="title"/>
          </p:nvPr>
        </p:nvSpPr>
        <p:spPr>
          <a:xfrm rot="16200000">
            <a:off x="-2933699" y="3086096"/>
            <a:ext cx="6858001" cy="685801"/>
          </a:xfrm>
        </p:spPr>
        <p:txBody>
          <a:bodyPr>
            <a:noAutofit/>
          </a:bodyPr>
          <a:lstStyle/>
          <a:p>
            <a:r>
              <a:rPr lang="en-US" sz="2800" b="1" dirty="0" smtClean="0">
                <a:solidFill>
                  <a:schemeClr val="tx2"/>
                </a:solidFill>
                <a:latin typeface="+mn-lt"/>
                <a:cs typeface="Arial" pitchFamily="34" charset="0"/>
              </a:rPr>
              <a:t/>
            </a:r>
            <a:br>
              <a:rPr lang="en-US" sz="2800" b="1" dirty="0" smtClean="0">
                <a:solidFill>
                  <a:schemeClr val="tx2"/>
                </a:solidFill>
                <a:latin typeface="+mn-lt"/>
                <a:cs typeface="Arial" pitchFamily="34" charset="0"/>
              </a:rPr>
            </a:br>
            <a:r>
              <a:rPr lang="en-US" sz="2800" b="1" dirty="0" smtClean="0">
                <a:solidFill>
                  <a:schemeClr val="tx2"/>
                </a:solidFill>
                <a:latin typeface="+mn-lt"/>
                <a:cs typeface="Arial" pitchFamily="34" charset="0"/>
              </a:rPr>
              <a:t>Care Transitions </a:t>
            </a:r>
            <a:r>
              <a:rPr lang="en-US" sz="2800" b="1" dirty="0" smtClean="0">
                <a:solidFill>
                  <a:schemeClr val="tx2"/>
                </a:solidFill>
                <a:latin typeface="+mn-lt"/>
                <a:cs typeface="Arial" charset="0"/>
              </a:rPr>
              <a:t>Within Healthcare Settings</a:t>
            </a:r>
            <a:r>
              <a:rPr lang="en-US" sz="2800" dirty="0" smtClean="0">
                <a:solidFill>
                  <a:schemeClr val="tx2"/>
                </a:solidFill>
                <a:latin typeface="+mn-lt"/>
                <a:cs typeface="Arial" charset="0"/>
              </a:rPr>
              <a:t/>
            </a:r>
            <a:br>
              <a:rPr lang="en-US" sz="2800" dirty="0" smtClean="0">
                <a:solidFill>
                  <a:schemeClr val="tx2"/>
                </a:solidFill>
                <a:latin typeface="+mn-lt"/>
                <a:cs typeface="Arial" charset="0"/>
              </a:rPr>
            </a:br>
            <a:endParaRPr lang="en-US" sz="2800" dirty="0">
              <a:solidFill>
                <a:schemeClr val="tx2"/>
              </a:solidFill>
              <a:latin typeface="+mn-lt"/>
            </a:endParaRPr>
          </a:p>
        </p:txBody>
      </p:sp>
    </p:spTree>
    <p:extLst>
      <p:ext uri="{BB962C8B-B14F-4D97-AF65-F5344CB8AC3E}">
        <p14:creationId xmlns="" xmlns:p14="http://schemas.microsoft.com/office/powerpoint/2010/main" val="4134976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Left Arrow Callout 23" descr="Assisted Living&#10;"/>
          <p:cNvSpPr/>
          <p:nvPr/>
        </p:nvSpPr>
        <p:spPr>
          <a:xfrm>
            <a:off x="5062603" y="4343400"/>
            <a:ext cx="3505200" cy="2133600"/>
          </a:xfrm>
          <a:prstGeom prst="leftArrowCallout">
            <a:avLst/>
          </a:prstGeom>
          <a:solidFill>
            <a:schemeClr val="tx2">
              <a:lumMod val="50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Assisted Living</a:t>
            </a:r>
            <a:endParaRPr lang="en-US" sz="2800" dirty="0"/>
          </a:p>
        </p:txBody>
      </p:sp>
      <p:sp>
        <p:nvSpPr>
          <p:cNvPr id="23" name="Right Arrow Callout 22" descr="Personal Residence&#10;"/>
          <p:cNvSpPr/>
          <p:nvPr/>
        </p:nvSpPr>
        <p:spPr>
          <a:xfrm>
            <a:off x="1219200" y="4343400"/>
            <a:ext cx="3581400" cy="2133600"/>
          </a:xfrm>
          <a:prstGeom prst="rightArrowCallout">
            <a:avLst/>
          </a:prstGeom>
          <a:solidFill>
            <a:schemeClr val="tx2">
              <a:lumMod val="50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Personal Residence</a:t>
            </a:r>
            <a:endParaRPr lang="en-US" sz="2800" dirty="0"/>
          </a:p>
        </p:txBody>
      </p:sp>
      <p:sp>
        <p:nvSpPr>
          <p:cNvPr id="22" name="Left Arrow Callout 21" descr="Palliative Care/Hospice&#10;"/>
          <p:cNvSpPr/>
          <p:nvPr/>
        </p:nvSpPr>
        <p:spPr>
          <a:xfrm>
            <a:off x="5062603" y="762000"/>
            <a:ext cx="3505200" cy="2133600"/>
          </a:xfrm>
          <a:prstGeom prst="leftArrowCallout">
            <a:avLst/>
          </a:prstGeom>
          <a:solidFill>
            <a:schemeClr val="tx2">
              <a:lumMod val="75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Palliative Care/Hospice</a:t>
            </a:r>
            <a:endParaRPr lang="en-US" sz="2800" dirty="0"/>
          </a:p>
        </p:txBody>
      </p:sp>
      <p:sp>
        <p:nvSpPr>
          <p:cNvPr id="21" name="Right Arrow Callout 20" descr="Curative Care&#10;"/>
          <p:cNvSpPr/>
          <p:nvPr/>
        </p:nvSpPr>
        <p:spPr>
          <a:xfrm>
            <a:off x="1219200" y="762000"/>
            <a:ext cx="3581400" cy="2133600"/>
          </a:xfrm>
          <a:prstGeom prst="rightArrowCallout">
            <a:avLst/>
          </a:prstGeom>
          <a:solidFill>
            <a:schemeClr val="tx2">
              <a:lumMod val="75000"/>
            </a:schemeClr>
          </a:solidFill>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Curative Care</a:t>
            </a:r>
            <a:endParaRPr lang="en-US" sz="2800" dirty="0"/>
          </a:p>
        </p:txBody>
      </p:sp>
      <p:sp>
        <p:nvSpPr>
          <p:cNvPr id="2" name="Title 1"/>
          <p:cNvSpPr>
            <a:spLocks noGrp="1"/>
          </p:cNvSpPr>
          <p:nvPr>
            <p:ph type="title"/>
          </p:nvPr>
        </p:nvSpPr>
        <p:spPr>
          <a:xfrm rot="16200000">
            <a:off x="-3086099" y="3086096"/>
            <a:ext cx="6858001" cy="685801"/>
          </a:xfrm>
        </p:spPr>
        <p:txBody>
          <a:bodyPr>
            <a:noAutofit/>
          </a:bodyPr>
          <a:lstStyle/>
          <a:p>
            <a:r>
              <a:rPr lang="en-US" sz="2800" b="1" dirty="0" smtClean="0">
                <a:solidFill>
                  <a:schemeClr val="tx2"/>
                </a:solidFill>
                <a:latin typeface="+mn-lt"/>
                <a:cs typeface="Arial" pitchFamily="34" charset="0"/>
              </a:rPr>
              <a:t/>
            </a:r>
            <a:br>
              <a:rPr lang="en-US" sz="2800" b="1" dirty="0" smtClean="0">
                <a:solidFill>
                  <a:schemeClr val="tx2"/>
                </a:solidFill>
                <a:latin typeface="+mn-lt"/>
                <a:cs typeface="Arial" pitchFamily="34" charset="0"/>
              </a:rPr>
            </a:br>
            <a:r>
              <a:rPr lang="en-US" sz="2800" b="1" dirty="0" smtClean="0">
                <a:solidFill>
                  <a:schemeClr val="tx2"/>
                </a:solidFill>
                <a:latin typeface="+mn-lt"/>
                <a:cs typeface="Arial" pitchFamily="34" charset="0"/>
              </a:rPr>
              <a:t>Care Transitions </a:t>
            </a:r>
            <a:r>
              <a:rPr lang="en-US" sz="2800" b="1" dirty="0" smtClean="0">
                <a:solidFill>
                  <a:schemeClr val="tx2"/>
                </a:solidFill>
                <a:latin typeface="+mn-lt"/>
                <a:cs typeface="Arial" charset="0"/>
              </a:rPr>
              <a:t>Across Health States</a:t>
            </a:r>
            <a:endParaRPr lang="en-US" sz="2800" dirty="0">
              <a:solidFill>
                <a:schemeClr val="tx2"/>
              </a:solidFill>
              <a:latin typeface="+mn-lt"/>
            </a:endParaRPr>
          </a:p>
        </p:txBody>
      </p:sp>
    </p:spTree>
    <p:extLst>
      <p:ext uri="{BB962C8B-B14F-4D97-AF65-F5344CB8AC3E}">
        <p14:creationId xmlns="" xmlns:p14="http://schemas.microsoft.com/office/powerpoint/2010/main" val="368137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 xmlns:p14="http://schemas.microsoft.com/office/powerpoint/2010/main" val="3163586933"/>
              </p:ext>
            </p:extLst>
          </p:nvPr>
        </p:nvGraphicFramePr>
        <p:xfrm>
          <a:off x="838200" y="1371600"/>
          <a:ext cx="77724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descr="A Unique Transition… Military Healthcare to VA"/>
          <p:cNvSpPr>
            <a:spLocks noGrp="1"/>
          </p:cNvSpPr>
          <p:nvPr>
            <p:ph type="title"/>
          </p:nvPr>
        </p:nvSpPr>
        <p:spPr>
          <a:xfrm>
            <a:off x="0" y="0"/>
            <a:ext cx="9144000" cy="1249362"/>
          </a:xfrm>
        </p:spPr>
        <p:txBody>
          <a:bodyPr>
            <a:normAutofit fontScale="90000"/>
          </a:bodyPr>
          <a:lstStyle/>
          <a:p>
            <a:r>
              <a:rPr lang="en-US" dirty="0" smtClean="0"/>
              <a:t>A Unique Transition… </a:t>
            </a:r>
            <a:br>
              <a:rPr lang="en-US" dirty="0" smtClean="0"/>
            </a:br>
            <a:r>
              <a:rPr lang="en-US" dirty="0" smtClean="0"/>
              <a:t>Military Healthcare to VA</a:t>
            </a:r>
            <a:endParaRPr lang="en-US" dirty="0"/>
          </a:p>
        </p:txBody>
      </p:sp>
    </p:spTree>
    <p:extLst>
      <p:ext uri="{BB962C8B-B14F-4D97-AF65-F5344CB8AC3E}">
        <p14:creationId xmlns="" xmlns:p14="http://schemas.microsoft.com/office/powerpoint/2010/main" val="2933136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 shot of VA/DoD Clinical Practice Guidelines web site"/>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sharpenSoften amount="25000"/>
                    </a14:imgEffect>
                  </a14:imgLayer>
                </a14:imgProps>
              </a:ext>
            </a:extLst>
          </a:blip>
          <a:srcRect r="6250" b="10416"/>
          <a:stretch/>
        </p:blipFill>
        <p:spPr bwMode="auto">
          <a:xfrm>
            <a:off x="0" y="0"/>
            <a:ext cx="9144000" cy="6553200"/>
          </a:xfrm>
          <a:prstGeom prst="rect">
            <a:avLst/>
          </a:prstGeom>
          <a:noFill/>
          <a:ln w="6350">
            <a:solidFill>
              <a:schemeClr val="tx1"/>
            </a:solidFill>
            <a:miter lim="800000"/>
            <a:headEnd/>
            <a:tailEnd/>
          </a:ln>
        </p:spPr>
      </p:pic>
      <p:sp>
        <p:nvSpPr>
          <p:cNvPr id="5" name="Rectangle 4" descr="transparent blue rectangle" hidden="1"/>
          <p:cNvSpPr/>
          <p:nvPr/>
        </p:nvSpPr>
        <p:spPr>
          <a:xfrm>
            <a:off x="0" y="152400"/>
            <a:ext cx="9144000" cy="6705600"/>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ular Callout 3" descr="transparent blue rectangular callout"/>
          <p:cNvSpPr/>
          <p:nvPr/>
        </p:nvSpPr>
        <p:spPr>
          <a:xfrm>
            <a:off x="495300" y="3276600"/>
            <a:ext cx="8039100" cy="762000"/>
          </a:xfrm>
          <a:prstGeom prst="wedgeRectCallout">
            <a:avLst>
              <a:gd name="adj1" fmla="val -21413"/>
              <a:gd name="adj2" fmla="val -126803"/>
            </a:avLst>
          </a:prstGeom>
          <a:solidFill>
            <a:schemeClr val="accent1">
              <a:alpha val="74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screen capture of VA/DoD Clinical Practice Guidelines link"/>
          <p:cNvPicPr>
            <a:picLocks noChangeAspect="1" noChangeArrowheads="1"/>
          </p:cNvPicPr>
          <p:nvPr/>
        </p:nvPicPr>
        <p:blipFill rotWithShape="1">
          <a:blip r:embed="rId5" cstate="print"/>
          <a:srcRect l="1428" t="33809" r="60626" b="62851"/>
          <a:stretch/>
        </p:blipFill>
        <p:spPr bwMode="auto">
          <a:xfrm>
            <a:off x="607295" y="3416300"/>
            <a:ext cx="7850905" cy="518160"/>
          </a:xfrm>
          <a:prstGeom prst="rect">
            <a:avLst/>
          </a:prstGeom>
          <a:noFill/>
          <a:ln w="6350">
            <a:solidFill>
              <a:schemeClr val="tx1"/>
            </a:solidFill>
            <a:miter lim="800000"/>
            <a:headEnd/>
            <a:tailEnd/>
          </a:ln>
        </p:spPr>
      </p:pic>
    </p:spTree>
    <p:extLst>
      <p:ext uri="{BB962C8B-B14F-4D97-AF65-F5344CB8AC3E}">
        <p14:creationId xmlns="" xmlns:p14="http://schemas.microsoft.com/office/powerpoint/2010/main" val="3443687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trapeze artist and spotters"/>
          <p:cNvPicPr>
            <a:picLocks noChangeAspect="1"/>
          </p:cNvPicPr>
          <p:nvPr/>
        </p:nvPicPr>
        <p:blipFill rotWithShape="1">
          <a:blip r:embed="rId3" cstate="print">
            <a:extLst>
              <a:ext uri="{28A0092B-C50C-407E-A947-70E740481C1C}">
                <a14:useLocalDpi xmlns="" xmlns:a14="http://schemas.microsoft.com/office/drawing/2010/main" val="0"/>
              </a:ext>
            </a:extLst>
          </a:blip>
          <a:srcRect r="12012" b="2430"/>
          <a:stretch/>
        </p:blipFill>
        <p:spPr>
          <a:xfrm>
            <a:off x="-76199" y="0"/>
            <a:ext cx="9220200" cy="6840071"/>
          </a:xfrm>
          <a:prstGeom prst="rect">
            <a:avLst/>
          </a:prstGeom>
        </p:spPr>
      </p:pic>
      <p:sp>
        <p:nvSpPr>
          <p:cNvPr id="4" name="Rectangle 3"/>
          <p:cNvSpPr/>
          <p:nvPr/>
        </p:nvSpPr>
        <p:spPr>
          <a:xfrm>
            <a:off x="-76199" y="5410200"/>
            <a:ext cx="9220200" cy="1447800"/>
          </a:xfrm>
          <a:prstGeom prst="rect">
            <a:avLst/>
          </a:prstGeom>
          <a:gradFill>
            <a:gsLst>
              <a:gs pos="0">
                <a:schemeClr val="accent1">
                  <a:shade val="51000"/>
                  <a:satMod val="130000"/>
                  <a:alpha val="72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t>Transitions of Care Expand the Safety </a:t>
            </a:r>
            <a:r>
              <a:rPr lang="en-US" sz="3600" dirty="0"/>
              <a:t>N</a:t>
            </a:r>
            <a:r>
              <a:rPr lang="en-US" sz="3600" dirty="0" smtClean="0"/>
              <a:t>et </a:t>
            </a:r>
            <a:endParaRPr lang="en-US"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creen shot of VA/DoD Clinical Practice Guidelines web site"/>
          <p:cNvPicPr>
            <a:picLocks noChangeAspect="1" noChangeArrowheads="1"/>
          </p:cNvPicPr>
          <p:nvPr/>
        </p:nvPicPr>
        <p:blipFill rotWithShape="1">
          <a:blip r:embed="rId3" cstate="print"/>
          <a:srcRect l="1562" t="298" r="4688" b="5953"/>
          <a:stretch/>
        </p:blipFill>
        <p:spPr bwMode="auto">
          <a:xfrm>
            <a:off x="0" y="0"/>
            <a:ext cx="9144000" cy="6858000"/>
          </a:xfrm>
          <a:prstGeom prst="rect">
            <a:avLst/>
          </a:prstGeom>
          <a:noFill/>
          <a:ln w="6350">
            <a:solidFill>
              <a:schemeClr val="tx1"/>
            </a:solidFill>
            <a:miter lim="800000"/>
            <a:headEnd/>
            <a:tailEnd/>
          </a:ln>
        </p:spPr>
      </p:pic>
      <p:sp>
        <p:nvSpPr>
          <p:cNvPr id="2" name="Rectangle 1" descr="transparent blue rectangle"/>
          <p:cNvSpPr/>
          <p:nvPr/>
        </p:nvSpPr>
        <p:spPr>
          <a:xfrm>
            <a:off x="0" y="-76200"/>
            <a:ext cx="9144000" cy="6934200"/>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descr="transparent blue rectangular callout"/>
          <p:cNvSpPr/>
          <p:nvPr/>
        </p:nvSpPr>
        <p:spPr>
          <a:xfrm>
            <a:off x="304800" y="1524000"/>
            <a:ext cx="7924800" cy="762000"/>
          </a:xfrm>
          <a:prstGeom prst="wedgeRectCallout">
            <a:avLst>
              <a:gd name="adj1" fmla="val -22859"/>
              <a:gd name="adj2" fmla="val -198470"/>
            </a:avLst>
          </a:prstGeom>
          <a:solidFill>
            <a:schemeClr val="accent1">
              <a:alpha val="74000"/>
            </a:schemeClr>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screen shot of web link to http://www.Healthquality.gov "/>
          <p:cNvPicPr>
            <a:picLocks noChangeAspect="1" noChangeArrowheads="1"/>
          </p:cNvPicPr>
          <p:nvPr/>
        </p:nvPicPr>
        <p:blipFill rotWithShape="1">
          <a:blip r:embed="rId4" cstate="print"/>
          <a:srcRect l="8075" t="3602" r="73612" b="94405"/>
          <a:stretch/>
        </p:blipFill>
        <p:spPr bwMode="auto">
          <a:xfrm>
            <a:off x="408427" y="1588878"/>
            <a:ext cx="7744973" cy="632243"/>
          </a:xfrm>
          <a:prstGeom prst="rect">
            <a:avLst/>
          </a:prstGeom>
          <a:noFill/>
          <a:ln w="6350">
            <a:solidFill>
              <a:schemeClr val="tx1"/>
            </a:solidFill>
            <a:miter lim="800000"/>
            <a:headEnd/>
            <a:tailEnd/>
          </a:ln>
        </p:spPr>
      </p:pic>
    </p:spTree>
    <p:extLst>
      <p:ext uri="{BB962C8B-B14F-4D97-AF65-F5344CB8AC3E}">
        <p14:creationId xmlns="" xmlns:p14="http://schemas.microsoft.com/office/powerpoint/2010/main" val="32983166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of two heathcare professionals"/>
          <p:cNvPicPr>
            <a:picLocks noChangeAspect="1"/>
          </p:cNvPicPr>
          <p:nvPr/>
        </p:nvPicPr>
        <p:blipFill rotWithShape="1">
          <a:blip r:embed="rId3" cstate="print">
            <a:extLst>
              <a:ext uri="{28A0092B-C50C-407E-A947-70E740481C1C}">
                <a14:useLocalDpi xmlns="" xmlns:a14="http://schemas.microsoft.com/office/drawing/2010/main" val="0"/>
              </a:ext>
            </a:extLst>
          </a:blip>
          <a:srcRect l="15285" r="4288" b="9980"/>
          <a:stretch/>
        </p:blipFill>
        <p:spPr>
          <a:xfrm>
            <a:off x="0" y="0"/>
            <a:ext cx="9144000" cy="6826625"/>
          </a:xfrm>
          <a:prstGeom prst="rect">
            <a:avLst/>
          </a:prstGeom>
        </p:spPr>
      </p:pic>
      <p:sp>
        <p:nvSpPr>
          <p:cNvPr id="4" name="Rectangle 3" descr="blue rectangle with text &quot;Dual Care&quot;&#10;"/>
          <p:cNvSpPr/>
          <p:nvPr/>
        </p:nvSpPr>
        <p:spPr>
          <a:xfrm>
            <a:off x="0" y="6019800"/>
            <a:ext cx="9144000" cy="838200"/>
          </a:xfrm>
          <a:prstGeom prst="rect">
            <a:avLst/>
          </a:prstGeom>
          <a:gradFill>
            <a:gsLst>
              <a:gs pos="0">
                <a:schemeClr val="accent1">
                  <a:shade val="51000"/>
                  <a:satMod val="130000"/>
                  <a:alpha val="77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t>Dual Care</a:t>
            </a:r>
            <a:endParaRPr lang="en-US" sz="3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of VA Form 5345"/>
          <p:cNvPicPr>
            <a:picLocks noChangeAspect="1" noChangeArrowheads="1"/>
          </p:cNvPicPr>
          <p:nvPr/>
        </p:nvPicPr>
        <p:blipFill rotWithShape="1">
          <a:blip r:embed="rId3" cstate="print"/>
          <a:srcRect l="27000" t="13428" r="24778" b="3705"/>
          <a:stretch/>
        </p:blipFill>
        <p:spPr bwMode="auto">
          <a:xfrm>
            <a:off x="2070122" y="304800"/>
            <a:ext cx="5003756" cy="6245352"/>
          </a:xfrm>
          <a:prstGeom prst="rect">
            <a:avLst/>
          </a:prstGeom>
          <a:noFill/>
          <a:ln w="9525">
            <a:solidFill>
              <a:srgbClr val="FF0000"/>
            </a:solidFill>
            <a:miter lim="800000"/>
            <a:headEnd/>
            <a:tailEnd/>
          </a:ln>
        </p:spPr>
      </p:pic>
      <p:sp>
        <p:nvSpPr>
          <p:cNvPr id="2" name="Oval 1" descr="red oval highligting &quot;VA FORM MAY 2005 10-5345&quot;"/>
          <p:cNvSpPr/>
          <p:nvPr/>
        </p:nvSpPr>
        <p:spPr>
          <a:xfrm>
            <a:off x="2209800" y="6016752"/>
            <a:ext cx="990600" cy="533400"/>
          </a:xfrm>
          <a:prstGeom prst="ellipse">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of VA Form 10-5345a  "/>
          <p:cNvPicPr>
            <a:picLocks noChangeAspect="1" noChangeArrowheads="1"/>
          </p:cNvPicPr>
          <p:nvPr/>
        </p:nvPicPr>
        <p:blipFill rotWithShape="1">
          <a:blip r:embed="rId3" cstate="print"/>
          <a:srcRect l="31031" t="23242" r="28473" b="6393"/>
          <a:stretch/>
        </p:blipFill>
        <p:spPr bwMode="auto">
          <a:xfrm>
            <a:off x="2209800" y="92460"/>
            <a:ext cx="4648202" cy="6689340"/>
          </a:xfrm>
          <a:prstGeom prst="rect">
            <a:avLst/>
          </a:prstGeom>
          <a:noFill/>
          <a:ln w="9525">
            <a:noFill/>
            <a:miter lim="800000"/>
            <a:headEnd/>
            <a:tailEnd/>
          </a:ln>
        </p:spPr>
      </p:pic>
      <p:sp>
        <p:nvSpPr>
          <p:cNvPr id="3" name="Oval 2" descr="red oval highligting &quot;VA FORM MAY 2005 10-5345a&quot;"/>
          <p:cNvSpPr/>
          <p:nvPr/>
        </p:nvSpPr>
        <p:spPr>
          <a:xfrm>
            <a:off x="2297094" y="6243076"/>
            <a:ext cx="1131906" cy="538724"/>
          </a:xfrm>
          <a:prstGeom prst="ellipse">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 of a Blue Button web icon to download personal data"/>
          <p:cNvPicPr>
            <a:picLocks noGrp="1" noChangeAspect="1"/>
          </p:cNvPicPr>
          <p:nvPr>
            <p:ph idx="1"/>
          </p:nvPr>
        </p:nvPicPr>
        <p:blipFill>
          <a:blip r:embed="rId3" cstate="print"/>
          <a:stretch>
            <a:fillRect/>
          </a:stretch>
        </p:blipFill>
        <p:spPr>
          <a:xfrm>
            <a:off x="2438400" y="2896708"/>
            <a:ext cx="4648200" cy="2924972"/>
          </a:xfrm>
        </p:spPr>
      </p:pic>
      <p:pic>
        <p:nvPicPr>
          <p:cNvPr id="6" name="Picture 5" descr="MHV_Badge.jpg"/>
          <p:cNvPicPr>
            <a:picLocks noChangeAspect="1"/>
          </p:cNvPicPr>
          <p:nvPr/>
        </p:nvPicPr>
        <p:blipFill>
          <a:blip r:embed="rId4" cstate="print"/>
          <a:stretch>
            <a:fillRect/>
          </a:stretch>
        </p:blipFill>
        <p:spPr>
          <a:xfrm>
            <a:off x="2740069" y="533400"/>
            <a:ext cx="3813131" cy="1391792"/>
          </a:xfrm>
          <a:prstGeom prst="rect">
            <a:avLst/>
          </a:prstGeom>
        </p:spPr>
      </p:pic>
      <p:sp>
        <p:nvSpPr>
          <p:cNvPr id="3" name="Title 2" descr="image of the MyhealtheVet logo as web button. The  MyhealtheVet logo is a stylized eagle with the script Myhealthevet below."/>
          <p:cNvSpPr>
            <a:spLocks noGrp="1"/>
          </p:cNvSpPr>
          <p:nvPr>
            <p:ph type="title"/>
          </p:nvPr>
        </p:nvSpPr>
        <p:spPr>
          <a:xfrm>
            <a:off x="457200" y="274638"/>
            <a:ext cx="8229600" cy="1477962"/>
          </a:xfrm>
        </p:spPr>
        <p:txBody>
          <a:bodyPr>
            <a:normAutofit fontScale="90000"/>
          </a:bodyPr>
          <a:lstStyle/>
          <a:p>
            <a:r>
              <a:rPr lang="en-US" i="1" dirty="0" smtClean="0"/>
              <a:t/>
            </a:r>
            <a:br>
              <a:rPr lang="en-US" i="1" dirty="0" smtClean="0"/>
            </a:br>
            <a:r>
              <a:rPr lang="en-US" i="1" dirty="0" smtClean="0"/>
              <a:t/>
            </a:r>
            <a:br>
              <a:rPr lang="en-US" i="1" dirty="0" smtClean="0"/>
            </a:br>
            <a:r>
              <a:rPr lang="en-US" i="1" dirty="0" smtClean="0"/>
              <a:t/>
            </a:r>
            <a:br>
              <a:rPr lang="en-US" i="1" dirty="0" smtClean="0"/>
            </a:br>
            <a:r>
              <a:rPr lang="en-US" i="1" dirty="0" smtClean="0"/>
              <a:t/>
            </a:r>
            <a:br>
              <a:rPr lang="en-US" i="1" dirty="0" smtClean="0"/>
            </a:br>
            <a:r>
              <a:rPr lang="en-US" dirty="0" smtClean="0"/>
              <a:t/>
            </a:r>
            <a:br>
              <a:rPr lang="en-US" dirty="0" smtClean="0"/>
            </a:br>
            <a:r>
              <a:rPr lang="en-US" dirty="0" smtClean="0"/>
              <a:t>Access to personal health information</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an information card given to Veterans at VA Hudson Valley, New York that assists in keeping the PACT team informed of a patient's transition to a non-VA healthcare facility. The card has am American flad on the left and contact instructions on the right.&#10;"/>
          <p:cNvPicPr/>
          <p:nvPr/>
        </p:nvPicPr>
        <p:blipFill>
          <a:blip r:embed="rId3" cstate="print"/>
          <a:srcRect l="52612" t="67303" r="10166" b="6683"/>
          <a:stretch>
            <a:fillRect/>
          </a:stretch>
        </p:blipFill>
        <p:spPr bwMode="auto">
          <a:xfrm>
            <a:off x="1524000" y="1295400"/>
            <a:ext cx="6096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3593395571"/>
              </p:ext>
            </p:extLst>
          </p:nvPr>
        </p:nvGraphicFramePr>
        <p:xfrm>
          <a:off x="304800" y="685800"/>
          <a:ext cx="85344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0" y="0"/>
            <a:ext cx="9144000" cy="685800"/>
          </a:xfrm>
        </p:spPr>
        <p:txBody>
          <a:bodyPr>
            <a:noAutofit/>
          </a:bodyPr>
          <a:lstStyle/>
          <a:p>
            <a:r>
              <a:rPr lang="en-US" sz="4000" dirty="0" smtClean="0"/>
              <a:t>Elements of Safe Transitions</a:t>
            </a:r>
            <a:endParaRPr lang="en-US" sz="4000" dirty="0"/>
          </a:p>
        </p:txBody>
      </p:sp>
    </p:spTree>
    <p:extLst>
      <p:ext uri="{BB962C8B-B14F-4D97-AF65-F5344CB8AC3E}">
        <p14:creationId xmlns="" xmlns:p14="http://schemas.microsoft.com/office/powerpoint/2010/main" val="9318467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3855246825"/>
              </p:ext>
            </p:extLst>
          </p:nvPr>
        </p:nvGraphicFramePr>
        <p:xfrm>
          <a:off x="-1600200" y="685800"/>
          <a:ext cx="104394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0" y="-30162"/>
            <a:ext cx="9144000" cy="715962"/>
          </a:xfrm>
        </p:spPr>
        <p:txBody>
          <a:bodyPr>
            <a:normAutofit/>
          </a:bodyPr>
          <a:lstStyle/>
          <a:p>
            <a:r>
              <a:rPr lang="en-US" sz="3200" dirty="0" smtClean="0">
                <a:solidFill>
                  <a:schemeClr val="tx2"/>
                </a:solidFill>
              </a:rPr>
              <a:t>Medication Reconciliation </a:t>
            </a:r>
            <a:r>
              <a:rPr lang="en-US" sz="3200" dirty="0" smtClean="0">
                <a:solidFill>
                  <a:schemeClr val="tx2"/>
                </a:solidFill>
              </a:rPr>
              <a:t>Steps</a:t>
            </a:r>
            <a:endParaRPr lang="en-US" sz="3200" dirty="0">
              <a:solidFill>
                <a:schemeClr val="tx2"/>
              </a:solidFill>
            </a:endParaRPr>
          </a:p>
        </p:txBody>
      </p:sp>
    </p:spTree>
    <p:extLst>
      <p:ext uri="{BB962C8B-B14F-4D97-AF65-F5344CB8AC3E}">
        <p14:creationId xmlns="" xmlns:p14="http://schemas.microsoft.com/office/powerpoint/2010/main" val="2788720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an older African American couple"/>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86" y="0"/>
            <a:ext cx="4574286" cy="6858000"/>
          </a:xfrm>
          <a:prstGeom prst="rect">
            <a:avLst/>
          </a:prstGeom>
        </p:spPr>
      </p:pic>
      <p:sp>
        <p:nvSpPr>
          <p:cNvPr id="5" name="Rectangle 4" descr="red rectangle as divider line"/>
          <p:cNvSpPr/>
          <p:nvPr/>
        </p:nvSpPr>
        <p:spPr>
          <a:xfrm>
            <a:off x="4377446" y="0"/>
            <a:ext cx="346954" cy="6858000"/>
          </a:xfrm>
          <a:prstGeom prst="rect">
            <a:avLst/>
          </a:prstGeom>
          <a:effectLst>
            <a:outerShdw blurRad="50800" dist="38100" algn="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24400" y="2133600"/>
            <a:ext cx="4419600" cy="1447800"/>
          </a:xfrm>
        </p:spPr>
        <p:txBody>
          <a:bodyPr>
            <a:normAutofit fontScale="90000"/>
          </a:bodyPr>
          <a:lstStyle/>
          <a:p>
            <a:r>
              <a:rPr lang="en-US" i="1" dirty="0" smtClean="0">
                <a:effectLst>
                  <a:outerShdw blurRad="38100" dist="38100" dir="2700000" algn="tl">
                    <a:srgbClr val="000000">
                      <a:alpha val="43137"/>
                    </a:srgbClr>
                  </a:outerShdw>
                </a:effectLst>
              </a:rPr>
              <a:t>Include the Veteran and the Caregiver</a:t>
            </a:r>
            <a:endParaRPr lang="en-US" i="1"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7754323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a question mark in a box"/>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01588" y="-4482"/>
            <a:ext cx="6347012" cy="6347012"/>
          </a:xfrm>
          <a:prstGeom prst="rect">
            <a:avLst/>
          </a:prstGeom>
        </p:spPr>
      </p:pic>
      <p:sp>
        <p:nvSpPr>
          <p:cNvPr id="2" name="Title 1"/>
          <p:cNvSpPr>
            <a:spLocks noGrp="1"/>
          </p:cNvSpPr>
          <p:nvPr>
            <p:ph type="title"/>
          </p:nvPr>
        </p:nvSpPr>
        <p:spPr>
          <a:xfrm>
            <a:off x="0" y="5638800"/>
            <a:ext cx="9144000" cy="926862"/>
          </a:xfrm>
        </p:spPr>
        <p:txBody>
          <a:bodyPr>
            <a:noAutofit/>
          </a:bodyPr>
          <a:lstStyle/>
          <a:p>
            <a:r>
              <a:rPr lang="en-US" sz="3600" dirty="0" smtClean="0"/>
              <a:t/>
            </a:r>
            <a:br>
              <a:rPr lang="en-US" sz="3600" dirty="0" smtClean="0"/>
            </a:br>
            <a:r>
              <a:rPr lang="en-US" sz="3600" dirty="0" smtClean="0"/>
              <a:t>Use open-ended questions</a:t>
            </a:r>
            <a:endParaRPr lang="en-US" sz="3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descr="The term “care transitions” refers to the movement patients make between health care practitioners and settings as their condition and care needs change during the course of a chronic or acute illness. &#10;Eric Coleman MD, MPH&#10;"/>
          <p:cNvSpPr/>
          <p:nvPr/>
        </p:nvSpPr>
        <p:spPr>
          <a:xfrm>
            <a:off x="406400" y="1219200"/>
            <a:ext cx="8305800" cy="4419600"/>
          </a:xfrm>
          <a:prstGeom prst="wedgeRoundRectCallout">
            <a:avLst>
              <a:gd name="adj1" fmla="val -42226"/>
              <a:gd name="adj2" fmla="val 68613"/>
              <a:gd name="adj3" fmla="val 16667"/>
            </a:avLst>
          </a:prstGeom>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smtClean="0"/>
              <a:t>The term “care transitions” refers to the movement patients make between health care practitioners and settings as their condition and care needs change during the course of a chronic or acute illness. </a:t>
            </a:r>
          </a:p>
          <a:p>
            <a:pPr algn="ctr"/>
            <a:endParaRPr lang="en-US" sz="3200" dirty="0"/>
          </a:p>
          <a:p>
            <a:pPr algn="r"/>
            <a:r>
              <a:rPr lang="en-US" sz="2400" dirty="0" smtClean="0"/>
              <a:t>Eric Coleman MD, MPH</a:t>
            </a:r>
            <a:endParaRPr lang="en-US" sz="2400" dirty="0"/>
          </a:p>
        </p:txBody>
      </p:sp>
      <p:sp>
        <p:nvSpPr>
          <p:cNvPr id="2" name="Title 1"/>
          <p:cNvSpPr>
            <a:spLocks noGrp="1"/>
          </p:cNvSpPr>
          <p:nvPr>
            <p:ph type="title"/>
          </p:nvPr>
        </p:nvSpPr>
        <p:spPr>
          <a:xfrm>
            <a:off x="0" y="0"/>
            <a:ext cx="9220200" cy="1143000"/>
          </a:xfrm>
        </p:spPr>
        <p:txBody>
          <a:bodyPr/>
          <a:lstStyle/>
          <a:p>
            <a:r>
              <a:rPr lang="en-US" dirty="0" smtClean="0">
                <a:cs typeface="Arial" pitchFamily="34" charset="0"/>
              </a:rPr>
              <a:t>Transitions of Care</a:t>
            </a:r>
            <a:endParaRPr lang="en-US" dirty="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creen shot of VistA CPRS. "/>
          <p:cNvPicPr>
            <a:picLocks noChangeAspect="1"/>
          </p:cNvPicPr>
          <p:nvPr/>
        </p:nvPicPr>
        <p:blipFill rotWithShape="1">
          <a:blip r:embed="rId3" cstate="print">
            <a:extLst>
              <a:ext uri="{28A0092B-C50C-407E-A947-70E740481C1C}">
                <a14:useLocalDpi xmlns="" xmlns:a14="http://schemas.microsoft.com/office/drawing/2010/main" val="0"/>
              </a:ext>
            </a:extLst>
          </a:blip>
          <a:srcRect r="-3118" b="7814"/>
          <a:stretch/>
        </p:blipFill>
        <p:spPr>
          <a:xfrm>
            <a:off x="-1" y="0"/>
            <a:ext cx="9429135" cy="6322142"/>
          </a:xfrm>
          <a:prstGeom prst="rect">
            <a:avLst/>
          </a:prstGeom>
        </p:spPr>
      </p:pic>
      <p:sp>
        <p:nvSpPr>
          <p:cNvPr id="6" name="Rectangular Callout 5" descr="transparent blue rectangular callout"/>
          <p:cNvSpPr/>
          <p:nvPr/>
        </p:nvSpPr>
        <p:spPr>
          <a:xfrm>
            <a:off x="533400" y="3733800"/>
            <a:ext cx="7467600" cy="720213"/>
          </a:xfrm>
          <a:prstGeom prst="wedgeRectCallout">
            <a:avLst>
              <a:gd name="adj1" fmla="val -21608"/>
              <a:gd name="adj2" fmla="val -196946"/>
            </a:avLst>
          </a:prstGeom>
          <a:solidFill>
            <a:schemeClr val="accent1">
              <a:alpha val="4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creen shot of VistA Actoin and Non-VA Medications buttons"/>
          <p:cNvPicPr>
            <a:picLocks noChangeAspect="1"/>
          </p:cNvPicPr>
          <p:nvPr/>
        </p:nvPicPr>
        <p:blipFill rotWithShape="1">
          <a:blip r:embed="rId3" cstate="print">
            <a:extLst>
              <a:ext uri="{28A0092B-C50C-407E-A947-70E740481C1C}">
                <a14:useLocalDpi xmlns="" xmlns:a14="http://schemas.microsoft.com/office/drawing/2010/main" val="0"/>
              </a:ext>
            </a:extLst>
          </a:blip>
          <a:srcRect t="38071" r="75733" b="59292"/>
          <a:stretch/>
        </p:blipFill>
        <p:spPr>
          <a:xfrm>
            <a:off x="609600" y="3810000"/>
            <a:ext cx="7239000" cy="59004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VistA CPRS. "/>
          <p:cNvPicPr>
            <a:picLocks noChangeAspect="1"/>
          </p:cNvPicPr>
          <p:nvPr/>
        </p:nvPicPr>
        <p:blipFill rotWithShape="1">
          <a:blip r:embed="rId3" cstate="print">
            <a:extLst>
              <a:ext uri="{28A0092B-C50C-407E-A947-70E740481C1C}">
                <a14:useLocalDpi xmlns="" xmlns:a14="http://schemas.microsoft.com/office/drawing/2010/main" val="0"/>
              </a:ext>
            </a:extLst>
          </a:blip>
          <a:srcRect r="-3118" b="7814"/>
          <a:stretch/>
        </p:blipFill>
        <p:spPr>
          <a:xfrm>
            <a:off x="-1" y="0"/>
            <a:ext cx="9429135" cy="6322142"/>
          </a:xfrm>
          <a:prstGeom prst="rect">
            <a:avLst/>
          </a:prstGeom>
        </p:spPr>
      </p:pic>
      <p:sp>
        <p:nvSpPr>
          <p:cNvPr id="3" name="Rectangle 2" descr="transparent blue rectangle"/>
          <p:cNvSpPr/>
          <p:nvPr/>
        </p:nvSpPr>
        <p:spPr>
          <a:xfrm>
            <a:off x="0" y="0"/>
            <a:ext cx="9144000" cy="6858000"/>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ular Callout 4" descr="transparent blue rectangular callout"/>
          <p:cNvSpPr/>
          <p:nvPr/>
        </p:nvSpPr>
        <p:spPr>
          <a:xfrm>
            <a:off x="76200" y="2971800"/>
            <a:ext cx="8858865" cy="685800"/>
          </a:xfrm>
          <a:prstGeom prst="wedgeRectCallout">
            <a:avLst>
              <a:gd name="adj1" fmla="val -22089"/>
              <a:gd name="adj2" fmla="val -117608"/>
            </a:avLst>
          </a:prstGeom>
          <a:solidFill>
            <a:schemeClr val="accent1">
              <a:alpha val="43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shot of medication order as one line entry on CPRS"/>
          <p:cNvPicPr>
            <a:picLocks noChangeAspect="1"/>
          </p:cNvPicPr>
          <p:nvPr/>
        </p:nvPicPr>
        <p:blipFill rotWithShape="1">
          <a:blip r:embed="rId3" cstate="print">
            <a:extLst>
              <a:ext uri="{28A0092B-C50C-407E-A947-70E740481C1C}">
                <a14:useLocalDpi xmlns="" xmlns:a14="http://schemas.microsoft.com/office/drawing/2010/main" val="0"/>
              </a:ext>
            </a:extLst>
          </a:blip>
          <a:srcRect l="5215" t="34194" r="16720" b="61111"/>
          <a:stretch/>
        </p:blipFill>
        <p:spPr>
          <a:xfrm>
            <a:off x="107647" y="3048000"/>
            <a:ext cx="8827418" cy="580103"/>
          </a:xfrm>
          <a:prstGeom prst="rect">
            <a:avLst/>
          </a:prstGeom>
        </p:spPr>
      </p:pic>
    </p:spTree>
    <p:extLst>
      <p:ext uri="{BB962C8B-B14F-4D97-AF65-F5344CB8AC3E}">
        <p14:creationId xmlns="" xmlns:p14="http://schemas.microsoft.com/office/powerpoint/2010/main" val="20737722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screen shot of VistA CPRS. "/>
          <p:cNvPicPr>
            <a:picLocks noChangeAspect="1"/>
          </p:cNvPicPr>
          <p:nvPr/>
        </p:nvPicPr>
        <p:blipFill rotWithShape="1">
          <a:blip r:embed="rId3" cstate="print">
            <a:extLst>
              <a:ext uri="{28A0092B-C50C-407E-A947-70E740481C1C}">
                <a14:useLocalDpi xmlns="" xmlns:a14="http://schemas.microsoft.com/office/drawing/2010/main" val="0"/>
              </a:ext>
            </a:extLst>
          </a:blip>
          <a:srcRect b="5495"/>
          <a:stretch/>
        </p:blipFill>
        <p:spPr>
          <a:xfrm>
            <a:off x="0" y="0"/>
            <a:ext cx="9144000" cy="6481187"/>
          </a:xfrm>
          <a:prstGeom prst="rect">
            <a:avLst/>
          </a:prstGeom>
        </p:spPr>
      </p:pic>
      <p:sp>
        <p:nvSpPr>
          <p:cNvPr id="13" name="Rectangle 12" descr="transparent blue rectangle"/>
          <p:cNvSpPr/>
          <p:nvPr/>
        </p:nvSpPr>
        <p:spPr>
          <a:xfrm>
            <a:off x="0" y="0"/>
            <a:ext cx="9144000" cy="6858000"/>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ular Callout 10" descr="transparent blue rectangular callout"/>
          <p:cNvSpPr/>
          <p:nvPr/>
        </p:nvSpPr>
        <p:spPr>
          <a:xfrm>
            <a:off x="263012" y="2077065"/>
            <a:ext cx="8576187" cy="2037735"/>
          </a:xfrm>
          <a:prstGeom prst="wedgeRectCallout">
            <a:avLst>
              <a:gd name="adj1" fmla="val -18680"/>
              <a:gd name="adj2" fmla="val -70254"/>
            </a:avLst>
          </a:prstGeom>
          <a:solidFill>
            <a:schemeClr val="accent1">
              <a:alpha val="43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creen shot of Outpatient Medication Details"/>
          <p:cNvPicPr>
            <a:picLocks noChangeAspect="1"/>
          </p:cNvPicPr>
          <p:nvPr/>
        </p:nvPicPr>
        <p:blipFill rotWithShape="1">
          <a:blip r:embed="rId3" cstate="print">
            <a:extLst>
              <a:ext uri="{28A0092B-C50C-407E-A947-70E740481C1C}">
                <a14:useLocalDpi xmlns="" xmlns:a14="http://schemas.microsoft.com/office/drawing/2010/main" val="0"/>
              </a:ext>
            </a:extLst>
          </a:blip>
          <a:srcRect l="12635" t="11398" r="25969" b="70108"/>
          <a:stretch/>
        </p:blipFill>
        <p:spPr>
          <a:xfrm>
            <a:off x="330793" y="2133600"/>
            <a:ext cx="8432207" cy="1905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medications, stethescope, and Rx pad."/>
          <p:cNvPicPr>
            <a:picLocks noChangeAspect="1"/>
          </p:cNvPicPr>
          <p:nvPr/>
        </p:nvPicPr>
        <p:blipFill rotWithShape="1">
          <a:blip r:embed="rId3" cstate="print">
            <a:extLst>
              <a:ext uri="{28A0092B-C50C-407E-A947-70E740481C1C}">
                <a14:useLocalDpi xmlns="" xmlns:a14="http://schemas.microsoft.com/office/drawing/2010/main" val="0"/>
              </a:ext>
            </a:extLst>
          </a:blip>
          <a:srcRect r="2036"/>
          <a:stretch/>
        </p:blipFill>
        <p:spPr>
          <a:xfrm>
            <a:off x="4648200" y="0"/>
            <a:ext cx="4495800" cy="6880412"/>
          </a:xfrm>
          <a:prstGeom prst="rect">
            <a:avLst/>
          </a:prstGeom>
        </p:spPr>
      </p:pic>
      <p:sp>
        <p:nvSpPr>
          <p:cNvPr id="6" name="Rectangle 5" descr="blue rectangle as divider"/>
          <p:cNvSpPr/>
          <p:nvPr/>
        </p:nvSpPr>
        <p:spPr>
          <a:xfrm>
            <a:off x="4419600" y="0"/>
            <a:ext cx="228600" cy="6858000"/>
          </a:xfrm>
          <a:prstGeom prst="rect">
            <a:avLst/>
          </a:prstGeom>
          <a:effectLst>
            <a:outerShdw blurRad="50800" dist="38100" dir="10800000" algn="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252505"/>
            <a:ext cx="3276600" cy="1143000"/>
          </a:xfrm>
        </p:spPr>
        <p:txBody>
          <a:bodyPr>
            <a:noAutofit/>
          </a:bodyPr>
          <a:lstStyle/>
          <a:p>
            <a:r>
              <a:rPr lang="en-US" sz="3600" i="1" dirty="0" smtClean="0"/>
              <a:t/>
            </a:r>
            <a:br>
              <a:rPr lang="en-US" sz="3600" i="1" dirty="0" smtClean="0"/>
            </a:br>
            <a:r>
              <a:rPr lang="en-US" sz="3600" i="1" dirty="0" smtClean="0"/>
              <a:t>Communicate updates and medication reconciliation to Healthcare team and Patient</a:t>
            </a:r>
            <a:endParaRPr lang="en-US" sz="3600" i="1" dirty="0"/>
          </a:p>
        </p:txBody>
      </p:sp>
    </p:spTree>
    <p:extLst>
      <p:ext uri="{BB962C8B-B14F-4D97-AF65-F5344CB8AC3E}">
        <p14:creationId xmlns="" xmlns:p14="http://schemas.microsoft.com/office/powerpoint/2010/main" val="970132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of two women healthcare workers consulting over a chart"/>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894" y="0"/>
            <a:ext cx="9170894" cy="6116986"/>
          </a:xfrm>
          <a:prstGeom prst="rect">
            <a:avLst/>
          </a:prstGeom>
        </p:spPr>
      </p:pic>
      <p:sp>
        <p:nvSpPr>
          <p:cNvPr id="3" name="Rectangle 2" descr="blue rectangle with text &quot;transparent blue rectangle&quot;"/>
          <p:cNvSpPr/>
          <p:nvPr/>
        </p:nvSpPr>
        <p:spPr>
          <a:xfrm>
            <a:off x="-26894" y="5477435"/>
            <a:ext cx="9170894" cy="1371600"/>
          </a:xfrm>
          <a:prstGeom prst="rect">
            <a:avLst/>
          </a:prstGeom>
          <a:gradFill>
            <a:gsLst>
              <a:gs pos="0">
                <a:schemeClr val="accent1">
                  <a:shade val="51000"/>
                  <a:satMod val="130000"/>
                  <a:alpha val="83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a:t>Communicate updated medication list with the patient and caregiver</a:t>
            </a:r>
          </a:p>
        </p:txBody>
      </p:sp>
    </p:spTree>
    <p:extLst>
      <p:ext uri="{BB962C8B-B14F-4D97-AF65-F5344CB8AC3E}">
        <p14:creationId xmlns="" xmlns:p14="http://schemas.microsoft.com/office/powerpoint/2010/main" val="22155966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image of red open and close brackets"/>
          <p:cNvPicPr>
            <a:picLocks noChangeAspect="1"/>
          </p:cNvPicPr>
          <p:nvPr/>
        </p:nvPicPr>
        <p:blipFill>
          <a:blip r:embed="rId3" cstate="print">
            <a:duotone>
              <a:prstClr val="black"/>
              <a:schemeClr val="accent2">
                <a:tint val="45000"/>
                <a:satMod val="400000"/>
              </a:schemeClr>
            </a:duotone>
            <a:extLst>
              <a:ext uri="{28A0092B-C50C-407E-A947-70E740481C1C}">
                <a14:useLocalDpi xmlns="" xmlns:a14="http://schemas.microsoft.com/office/drawing/2010/main" val="0"/>
              </a:ext>
            </a:extLst>
          </a:blip>
          <a:srcRect/>
          <a:stretch>
            <a:fillRect/>
          </a:stretch>
        </p:blipFill>
        <p:spPr bwMode="auto">
          <a:xfrm>
            <a:off x="1879600" y="1295399"/>
            <a:ext cx="5283200" cy="421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ontent Placeholder 2" descr="80%&#10;"/>
          <p:cNvSpPr>
            <a:spLocks noGrp="1"/>
          </p:cNvSpPr>
          <p:nvPr>
            <p:ph idx="1"/>
          </p:nvPr>
        </p:nvSpPr>
        <p:spPr>
          <a:xfrm>
            <a:off x="457200" y="1951037"/>
            <a:ext cx="8229600" cy="4525963"/>
          </a:xfrm>
        </p:spPr>
        <p:txBody>
          <a:bodyPr>
            <a:normAutofit/>
          </a:bodyPr>
          <a:lstStyle/>
          <a:p>
            <a:pPr marL="0" indent="0" algn="ctr">
              <a:buNone/>
            </a:pPr>
            <a:r>
              <a:rPr lang="en-US" sz="17500" dirty="0" smtClean="0"/>
              <a:t>80%</a:t>
            </a:r>
            <a:endParaRPr lang="en-US" sz="17500" dirty="0"/>
          </a:p>
        </p:txBody>
      </p:sp>
    </p:spTree>
    <p:extLst>
      <p:ext uri="{BB962C8B-B14F-4D97-AF65-F5344CB8AC3E}">
        <p14:creationId xmlns="" xmlns:p14="http://schemas.microsoft.com/office/powerpoint/2010/main" val="34746634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 xmlns:p14="http://schemas.microsoft.com/office/powerpoint/2010/main" val="3350280110"/>
              </p:ext>
            </p:extLst>
          </p:nvPr>
        </p:nvGraphicFramePr>
        <p:xfrm>
          <a:off x="0" y="3389671"/>
          <a:ext cx="9131300" cy="3468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image of two people's hands handing off a baton"/>
          <p:cNvPicPr>
            <a:picLocks noChangeAspect="1"/>
          </p:cNvPicPr>
          <p:nvPr/>
        </p:nvPicPr>
        <p:blipFill rotWithShape="1">
          <a:blip r:embed="rId8" cstate="print">
            <a:extLst>
              <a:ext uri="{28A0092B-C50C-407E-A947-70E740481C1C}">
                <a14:useLocalDpi xmlns="" xmlns:a14="http://schemas.microsoft.com/office/drawing/2010/main" val="0"/>
              </a:ext>
            </a:extLst>
          </a:blip>
          <a:srcRect l="26457" r="34739"/>
          <a:stretch/>
        </p:blipFill>
        <p:spPr>
          <a:xfrm rot="5400000">
            <a:off x="3388660" y="-2402540"/>
            <a:ext cx="2366679" cy="9144000"/>
          </a:xfrm>
          <a:prstGeom prst="rect">
            <a:avLst/>
          </a:prstGeom>
        </p:spPr>
      </p:pic>
      <p:sp>
        <p:nvSpPr>
          <p:cNvPr id="6" name="Title 5"/>
          <p:cNvSpPr>
            <a:spLocks noGrp="1"/>
          </p:cNvSpPr>
          <p:nvPr>
            <p:ph type="title"/>
          </p:nvPr>
        </p:nvSpPr>
        <p:spPr>
          <a:xfrm>
            <a:off x="-1" y="76200"/>
            <a:ext cx="9131709" cy="1143000"/>
          </a:xfrm>
        </p:spPr>
        <p:txBody>
          <a:bodyPr>
            <a:normAutofit fontScale="90000"/>
          </a:bodyPr>
          <a:lstStyle/>
          <a:p>
            <a:pPr lvl="0"/>
            <a:r>
              <a:rPr lang="en-US" dirty="0"/>
              <a:t>Hand off </a:t>
            </a:r>
            <a:r>
              <a:rPr lang="en-US" dirty="0" smtClean="0"/>
              <a:t>Communication</a:t>
            </a:r>
            <a:r>
              <a:rPr lang="en-US" dirty="0"/>
              <a:t/>
            </a:r>
            <a:br>
              <a:rPr lang="en-US" dirty="0"/>
            </a:br>
            <a:endParaRPr lang="en-US" dirty="0"/>
          </a:p>
        </p:txBody>
      </p:sp>
    </p:spTree>
    <p:extLst>
      <p:ext uri="{BB962C8B-B14F-4D97-AF65-F5344CB8AC3E}">
        <p14:creationId xmlns="" xmlns:p14="http://schemas.microsoft.com/office/powerpoint/2010/main" val="41007690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 xmlns:p14="http://schemas.microsoft.com/office/powerpoint/2010/main" val="3646497146"/>
              </p:ext>
            </p:extLst>
          </p:nvPr>
        </p:nvGraphicFramePr>
        <p:xfrm>
          <a:off x="0" y="3389671"/>
          <a:ext cx="9131300" cy="3468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image of two people's hands handing off a baton"/>
          <p:cNvPicPr>
            <a:picLocks noChangeAspect="1"/>
          </p:cNvPicPr>
          <p:nvPr/>
        </p:nvPicPr>
        <p:blipFill rotWithShape="1">
          <a:blip r:embed="rId8" cstate="print">
            <a:extLst>
              <a:ext uri="{28A0092B-C50C-407E-A947-70E740481C1C}">
                <a14:useLocalDpi xmlns="" xmlns:a14="http://schemas.microsoft.com/office/drawing/2010/main" val="0"/>
              </a:ext>
            </a:extLst>
          </a:blip>
          <a:srcRect l="26457" r="34739"/>
          <a:stretch/>
        </p:blipFill>
        <p:spPr>
          <a:xfrm rot="5400000">
            <a:off x="3388660" y="-2402540"/>
            <a:ext cx="2366679" cy="9144000"/>
          </a:xfrm>
          <a:prstGeom prst="rect">
            <a:avLst/>
          </a:prstGeom>
        </p:spPr>
      </p:pic>
      <p:sp>
        <p:nvSpPr>
          <p:cNvPr id="6" name="Title 5"/>
          <p:cNvSpPr>
            <a:spLocks noGrp="1"/>
          </p:cNvSpPr>
          <p:nvPr>
            <p:ph type="title"/>
          </p:nvPr>
        </p:nvSpPr>
        <p:spPr>
          <a:xfrm>
            <a:off x="-1" y="76200"/>
            <a:ext cx="9131709" cy="1143000"/>
          </a:xfrm>
        </p:spPr>
        <p:txBody>
          <a:bodyPr>
            <a:normAutofit fontScale="90000"/>
          </a:bodyPr>
          <a:lstStyle/>
          <a:p>
            <a:pPr lvl="0"/>
            <a:r>
              <a:rPr lang="en-US" dirty="0"/>
              <a:t>Hand off </a:t>
            </a:r>
            <a:r>
              <a:rPr lang="en-US" dirty="0" smtClean="0"/>
              <a:t>Communication</a:t>
            </a:r>
            <a:r>
              <a:rPr lang="en-US" dirty="0"/>
              <a:t/>
            </a:r>
            <a:br>
              <a:rPr lang="en-US" dirty="0"/>
            </a:br>
            <a:endParaRPr lang="en-US" dirty="0"/>
          </a:p>
        </p:txBody>
      </p:sp>
    </p:spTree>
    <p:extLst>
      <p:ext uri="{BB962C8B-B14F-4D97-AF65-F5344CB8AC3E}">
        <p14:creationId xmlns="" xmlns:p14="http://schemas.microsoft.com/office/powerpoint/2010/main" val="28054508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a doctor and an older patient looking confused"/>
          <p:cNvPicPr>
            <a:picLocks noChangeAspect="1"/>
          </p:cNvPicPr>
          <p:nvPr/>
        </p:nvPicPr>
        <p:blipFill rotWithShape="1">
          <a:blip r:embed="rId3" cstate="print">
            <a:extLst>
              <a:ext uri="{28A0092B-C50C-407E-A947-70E740481C1C}">
                <a14:useLocalDpi xmlns="" xmlns:a14="http://schemas.microsoft.com/office/drawing/2010/main" val="0"/>
              </a:ext>
            </a:extLst>
          </a:blip>
          <a:srcRect l="5645" t="-5665" r="-786" b="5665"/>
          <a:stretch/>
        </p:blipFill>
        <p:spPr>
          <a:xfrm>
            <a:off x="0" y="366190"/>
            <a:ext cx="9220200" cy="6464101"/>
          </a:xfrm>
          <a:prstGeom prst="rect">
            <a:avLst/>
          </a:prstGeom>
        </p:spPr>
      </p:pic>
      <p:sp>
        <p:nvSpPr>
          <p:cNvPr id="4" name="Rectangle 3" descr="Case Study &#10;Situation, Background, Assessment, Recommendation&#10;"/>
          <p:cNvSpPr/>
          <p:nvPr/>
        </p:nvSpPr>
        <p:spPr>
          <a:xfrm>
            <a:off x="-1" y="0"/>
            <a:ext cx="9143999" cy="1362205"/>
          </a:xfrm>
          <a:prstGeom prst="rect">
            <a:avLst/>
          </a:prstGeom>
          <a:gradFill>
            <a:gsLst>
              <a:gs pos="0">
                <a:schemeClr val="accent2">
                  <a:shade val="51000"/>
                  <a:satMod val="130000"/>
                  <a:alpha val="56000"/>
                </a:schemeClr>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smtClean="0"/>
              <a:t> Case </a:t>
            </a:r>
            <a:r>
              <a:rPr lang="en-US" sz="2800" dirty="0" smtClean="0"/>
              <a:t>Study </a:t>
            </a:r>
          </a:p>
          <a:p>
            <a:pPr algn="ctr"/>
            <a:r>
              <a:rPr lang="en-US" sz="2800" dirty="0" smtClean="0"/>
              <a:t>Situation, Background, Assessment, Recommendation</a:t>
            </a:r>
            <a:endParaRPr lang="en-US" sz="2800" dirty="0"/>
          </a:p>
        </p:txBody>
      </p:sp>
    </p:spTree>
    <p:extLst>
      <p:ext uri="{BB962C8B-B14F-4D97-AF65-F5344CB8AC3E}">
        <p14:creationId xmlns="" xmlns:p14="http://schemas.microsoft.com/office/powerpoint/2010/main" val="24563047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four healthcare workers in a huddle"/>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00200" y="718718"/>
            <a:ext cx="5943600" cy="5420563"/>
          </a:xfrm>
          <a:prstGeom prst="rect">
            <a:avLst/>
          </a:prstGeom>
        </p:spPr>
      </p:pic>
      <p:sp>
        <p:nvSpPr>
          <p:cNvPr id="6" name="Title 5"/>
          <p:cNvSpPr>
            <a:spLocks noGrp="1"/>
          </p:cNvSpPr>
          <p:nvPr>
            <p:ph type="title"/>
          </p:nvPr>
        </p:nvSpPr>
        <p:spPr>
          <a:xfrm>
            <a:off x="-1" y="76200"/>
            <a:ext cx="9131709" cy="1143000"/>
          </a:xfrm>
        </p:spPr>
        <p:txBody>
          <a:bodyPr>
            <a:normAutofit fontScale="90000"/>
          </a:bodyPr>
          <a:lstStyle/>
          <a:p>
            <a:pPr lvl="0"/>
            <a:r>
              <a:rPr lang="en-US" dirty="0"/>
              <a:t>Hand off </a:t>
            </a:r>
            <a:r>
              <a:rPr lang="en-US" dirty="0" smtClean="0"/>
              <a:t>Communication</a:t>
            </a:r>
            <a:r>
              <a:rPr lang="en-US" dirty="0"/>
              <a:t/>
            </a:r>
            <a:br>
              <a:rPr lang="en-US" dirty="0"/>
            </a:br>
            <a:endParaRPr lang="en-US" dirty="0"/>
          </a:p>
        </p:txBody>
      </p:sp>
    </p:spTree>
    <p:extLst>
      <p:ext uri="{BB962C8B-B14F-4D97-AF65-F5344CB8AC3E}">
        <p14:creationId xmlns="" xmlns:p14="http://schemas.microsoft.com/office/powerpoint/2010/main" val="2415134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green rectangle with text: Resources:  Technology, Staff, Space, Community&#10;"/>
          <p:cNvSpPr>
            <a:spLocks noChangeArrowheads="1"/>
          </p:cNvSpPr>
          <p:nvPr/>
        </p:nvSpPr>
        <p:spPr bwMode="auto">
          <a:xfrm>
            <a:off x="964659" y="6124575"/>
            <a:ext cx="7261318" cy="352425"/>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spcAft>
                <a:spcPts val="1000"/>
              </a:spcAft>
              <a:defRPr/>
            </a:pPr>
            <a:r>
              <a:rPr lang="en-US" sz="2000" b="1" dirty="0">
                <a:solidFill>
                  <a:prstClr val="white"/>
                </a:solidFill>
                <a:effectLst>
                  <a:outerShdw blurRad="38100" dist="38100" dir="2700000" algn="tl">
                    <a:srgbClr val="000000">
                      <a:alpha val="43137"/>
                    </a:srgbClr>
                  </a:outerShdw>
                </a:effectLst>
              </a:rPr>
              <a:t>Resources:  Technology, Staff, Space, Community</a:t>
            </a:r>
            <a:endParaRPr lang="en-US" sz="2800" dirty="0">
              <a:solidFill>
                <a:prstClr val="white"/>
              </a:solidFill>
              <a:effectLst>
                <a:outerShdw blurRad="38100" dist="38100" dir="2700000" algn="tl">
                  <a:srgbClr val="000000">
                    <a:alpha val="43137"/>
                  </a:srgbClr>
                </a:outerShdw>
              </a:effectLst>
              <a:latin typeface="Arial" pitchFamily="34" charset="0"/>
            </a:endParaRPr>
          </a:p>
        </p:txBody>
      </p:sp>
      <p:sp>
        <p:nvSpPr>
          <p:cNvPr id="15" name="Rectangle 7" descr="green rectangle with text: Improvement:  Systems Redesign, VA TAMMCS&#10;"/>
          <p:cNvSpPr>
            <a:spLocks noChangeArrowheads="1"/>
          </p:cNvSpPr>
          <p:nvPr/>
        </p:nvSpPr>
        <p:spPr bwMode="auto">
          <a:xfrm>
            <a:off x="964659" y="5772150"/>
            <a:ext cx="7261318" cy="352425"/>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spcAft>
                <a:spcPts val="1000"/>
              </a:spcAft>
              <a:defRPr/>
            </a:pPr>
            <a:r>
              <a:rPr lang="en-US" sz="2000" b="1" dirty="0">
                <a:solidFill>
                  <a:prstClr val="white"/>
                </a:solidFill>
                <a:effectLst>
                  <a:outerShdw blurRad="38100" dist="38100" dir="2700000" algn="tl">
                    <a:srgbClr val="000000">
                      <a:alpha val="43137"/>
                    </a:srgbClr>
                  </a:outerShdw>
                </a:effectLst>
              </a:rPr>
              <a:t>Improvement:  Systems Redesign, VA TAMMCS</a:t>
            </a:r>
            <a:endParaRPr lang="en-US" sz="2800" dirty="0">
              <a:solidFill>
                <a:prstClr val="white"/>
              </a:solidFill>
              <a:effectLst>
                <a:outerShdw blurRad="38100" dist="38100" dir="2700000" algn="tl">
                  <a:srgbClr val="000000">
                    <a:alpha val="43137"/>
                  </a:srgbClr>
                </a:outerShdw>
              </a:effectLst>
              <a:latin typeface="Arial" pitchFamily="34" charset="0"/>
            </a:endParaRPr>
          </a:p>
        </p:txBody>
      </p:sp>
      <p:sp>
        <p:nvSpPr>
          <p:cNvPr id="14" name="Rectangle 6" descr="green rectangle with text: Patient Centeredness:  Mindset and Tools&#10;"/>
          <p:cNvSpPr>
            <a:spLocks noChangeArrowheads="1"/>
          </p:cNvSpPr>
          <p:nvPr/>
        </p:nvSpPr>
        <p:spPr bwMode="auto">
          <a:xfrm>
            <a:off x="964659" y="5419727"/>
            <a:ext cx="7261318" cy="352424"/>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defRPr/>
            </a:pPr>
            <a:r>
              <a:rPr lang="en-US" sz="2000" b="1" dirty="0">
                <a:solidFill>
                  <a:prstClr val="white"/>
                </a:solidFill>
                <a:effectLst>
                  <a:outerShdw blurRad="38100" dist="38100" dir="2700000" algn="tl">
                    <a:srgbClr val="000000">
                      <a:alpha val="43137"/>
                    </a:srgbClr>
                  </a:outerShdw>
                </a:effectLst>
              </a:rPr>
              <a:t>Patient Centeredness:  Mindset and Tools</a:t>
            </a:r>
            <a:endParaRPr lang="en-US" sz="2800" dirty="0">
              <a:solidFill>
                <a:prstClr val="white"/>
              </a:solidFill>
              <a:effectLst>
                <a:outerShdw blurRad="38100" dist="38100" dir="2700000" algn="tl">
                  <a:srgbClr val="000000">
                    <a:alpha val="43137"/>
                  </a:srgbClr>
                </a:outerShdw>
              </a:effectLst>
              <a:latin typeface="Arial" pitchFamily="34" charset="0"/>
            </a:endParaRPr>
          </a:p>
        </p:txBody>
      </p:sp>
      <p:sp>
        <p:nvSpPr>
          <p:cNvPr id="12" name="Rectangle 4" descr="purple rectangle with text &#10;&#10;Practice Redesign&#10;Redesign team: &#10;Roles &#10;Tasks&#10;&#10;Enhance: &#10;Communication&#10;Teamwork&#10;&#10;Improve Processes:&#10;Visit work&#10;Non-visit work&#10;"/>
          <p:cNvSpPr>
            <a:spLocks noChangeArrowheads="1"/>
          </p:cNvSpPr>
          <p:nvPr/>
        </p:nvSpPr>
        <p:spPr bwMode="auto">
          <a:xfrm>
            <a:off x="5855115" y="1581150"/>
            <a:ext cx="2370862" cy="3838577"/>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spcAft>
                <a:spcPts val="1000"/>
              </a:spcAft>
              <a:defRPr/>
            </a:pPr>
            <a:r>
              <a:rPr lang="en-US" sz="2000" b="1" u="sng" dirty="0">
                <a:solidFill>
                  <a:schemeClr val="tx1">
                    <a:lumMod val="65000"/>
                    <a:lumOff val="35000"/>
                  </a:schemeClr>
                </a:solidFill>
              </a:rPr>
              <a:t>Practice Redesign</a:t>
            </a:r>
            <a:endParaRPr lang="en-US" sz="2400" b="1" u="sng" dirty="0">
              <a:solidFill>
                <a:schemeClr val="tx1">
                  <a:lumMod val="65000"/>
                  <a:lumOff val="35000"/>
                </a:schemeClr>
              </a:solidFill>
              <a:latin typeface="Times New Roman" pitchFamily="18" charset="0"/>
            </a:endParaRPr>
          </a:p>
          <a:p>
            <a:pPr>
              <a:defRPr/>
            </a:pPr>
            <a:r>
              <a:rPr lang="en-US" sz="1600" b="1" dirty="0">
                <a:solidFill>
                  <a:schemeClr val="tx1">
                    <a:lumMod val="65000"/>
                    <a:lumOff val="35000"/>
                  </a:schemeClr>
                </a:solidFill>
              </a:rPr>
              <a:t>Redesign team: </a:t>
            </a:r>
          </a:p>
          <a:p>
            <a:pPr marL="742950" lvl="1" indent="-285750">
              <a:buFont typeface="Arial" pitchFamily="34" charset="0"/>
              <a:buChar char="•"/>
              <a:defRPr/>
            </a:pPr>
            <a:r>
              <a:rPr lang="en-US" sz="1600" b="1" dirty="0">
                <a:solidFill>
                  <a:schemeClr val="tx1">
                    <a:lumMod val="65000"/>
                    <a:lumOff val="35000"/>
                  </a:schemeClr>
                </a:solidFill>
              </a:rPr>
              <a:t>Roles </a:t>
            </a:r>
          </a:p>
          <a:p>
            <a:pPr marL="742950" lvl="1" indent="-285750">
              <a:buFont typeface="Arial" pitchFamily="34" charset="0"/>
              <a:buChar char="•"/>
              <a:defRPr/>
            </a:pPr>
            <a:r>
              <a:rPr lang="en-US" sz="1600" b="1" dirty="0">
                <a:solidFill>
                  <a:schemeClr val="tx1">
                    <a:lumMod val="65000"/>
                    <a:lumOff val="35000"/>
                  </a:schemeClr>
                </a:solidFill>
              </a:rPr>
              <a:t>Tasks</a:t>
            </a:r>
          </a:p>
          <a:p>
            <a:pPr lvl="1">
              <a:defRPr/>
            </a:pPr>
            <a:endParaRPr lang="en-US" sz="1600" b="1" dirty="0">
              <a:solidFill>
                <a:schemeClr val="tx1">
                  <a:lumMod val="65000"/>
                  <a:lumOff val="35000"/>
                </a:schemeClr>
              </a:solidFill>
            </a:endParaRPr>
          </a:p>
          <a:p>
            <a:pPr>
              <a:defRPr/>
            </a:pPr>
            <a:r>
              <a:rPr lang="en-US" sz="1600" b="1" dirty="0">
                <a:solidFill>
                  <a:schemeClr val="tx1">
                    <a:lumMod val="65000"/>
                    <a:lumOff val="35000"/>
                  </a:schemeClr>
                </a:solidFill>
              </a:rPr>
              <a:t>Enhance: </a:t>
            </a:r>
          </a:p>
          <a:p>
            <a:pPr marL="742950" lvl="1" indent="-285750">
              <a:buFont typeface="Arial" pitchFamily="34" charset="0"/>
              <a:buChar char="•"/>
              <a:defRPr/>
            </a:pPr>
            <a:r>
              <a:rPr lang="en-US" sz="1600" b="1" dirty="0">
                <a:solidFill>
                  <a:schemeClr val="tx1">
                    <a:lumMod val="65000"/>
                    <a:lumOff val="35000"/>
                  </a:schemeClr>
                </a:solidFill>
              </a:rPr>
              <a:t>Communication</a:t>
            </a:r>
          </a:p>
          <a:p>
            <a:pPr marL="742950" lvl="1" indent="-285750">
              <a:buFont typeface="Arial" pitchFamily="34" charset="0"/>
              <a:buChar char="•"/>
              <a:defRPr/>
            </a:pPr>
            <a:r>
              <a:rPr lang="en-US" sz="1600" b="1" dirty="0">
                <a:solidFill>
                  <a:schemeClr val="tx1">
                    <a:lumMod val="65000"/>
                    <a:lumOff val="35000"/>
                  </a:schemeClr>
                </a:solidFill>
              </a:rPr>
              <a:t>Teamwork</a:t>
            </a:r>
          </a:p>
          <a:p>
            <a:pPr lvl="1">
              <a:buFont typeface="Courier New" pitchFamily="49" charset="0"/>
              <a:buChar char="o"/>
              <a:defRPr/>
            </a:pPr>
            <a:endParaRPr lang="en-US" sz="1600" b="1" dirty="0">
              <a:solidFill>
                <a:schemeClr val="tx1">
                  <a:lumMod val="65000"/>
                  <a:lumOff val="35000"/>
                </a:schemeClr>
              </a:solidFill>
            </a:endParaRPr>
          </a:p>
          <a:p>
            <a:pPr>
              <a:defRPr/>
            </a:pPr>
            <a:r>
              <a:rPr lang="en-US" sz="1600" b="1" dirty="0">
                <a:solidFill>
                  <a:schemeClr val="tx1">
                    <a:lumMod val="65000"/>
                    <a:lumOff val="35000"/>
                  </a:schemeClr>
                </a:solidFill>
              </a:rPr>
              <a:t>Improve Processes:</a:t>
            </a:r>
          </a:p>
          <a:p>
            <a:pPr marL="742950" lvl="1" indent="-285750">
              <a:buFont typeface="Arial" pitchFamily="34" charset="0"/>
              <a:buChar char="•"/>
              <a:defRPr/>
            </a:pPr>
            <a:r>
              <a:rPr lang="en-US" sz="1600" b="1" dirty="0">
                <a:solidFill>
                  <a:schemeClr val="tx1">
                    <a:lumMod val="65000"/>
                    <a:lumOff val="35000"/>
                  </a:schemeClr>
                </a:solidFill>
              </a:rPr>
              <a:t>Visit work</a:t>
            </a:r>
          </a:p>
          <a:p>
            <a:pPr marL="742950" lvl="1" indent="-285750">
              <a:spcAft>
                <a:spcPts val="1000"/>
              </a:spcAft>
              <a:buFont typeface="Arial" pitchFamily="34" charset="0"/>
              <a:buChar char="•"/>
              <a:defRPr/>
            </a:pPr>
            <a:r>
              <a:rPr lang="en-US" sz="1600" b="1" dirty="0">
                <a:solidFill>
                  <a:schemeClr val="tx1">
                    <a:lumMod val="65000"/>
                    <a:lumOff val="35000"/>
                  </a:schemeClr>
                </a:solidFill>
              </a:rPr>
              <a:t>Non-visit </a:t>
            </a:r>
            <a:r>
              <a:rPr lang="en-US" sz="1600" b="1" dirty="0" smtClean="0">
                <a:solidFill>
                  <a:schemeClr val="tx1">
                    <a:lumMod val="65000"/>
                    <a:lumOff val="35000"/>
                  </a:schemeClr>
                </a:solidFill>
              </a:rPr>
              <a:t>work</a:t>
            </a:r>
            <a:endParaRPr lang="en-US" sz="2400" dirty="0">
              <a:solidFill>
                <a:schemeClr val="tx1">
                  <a:lumMod val="65000"/>
                  <a:lumOff val="35000"/>
                </a:schemeClr>
              </a:solidFill>
              <a:latin typeface="Arial" pitchFamily="34" charset="0"/>
            </a:endParaRPr>
          </a:p>
        </p:txBody>
      </p:sp>
      <p:sp>
        <p:nvSpPr>
          <p:cNvPr id="2" name="Rectangle 1"/>
          <p:cNvSpPr/>
          <p:nvPr/>
        </p:nvSpPr>
        <p:spPr>
          <a:xfrm>
            <a:off x="3506820" y="3886200"/>
            <a:ext cx="2450687" cy="1533526"/>
          </a:xfrm>
          <a:prstGeom prst="rect">
            <a:avLst/>
          </a:prstGeom>
          <a:noFill/>
          <a:ln>
            <a:solidFill>
              <a:schemeClr val="accent2"/>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5" descr="red rectangle with text &#10;&#10;Care Management &amp; Coordination&#10;Focus on high-risk pts:&#10;Identify &#10;Manage&#10;Coordinate&#10;Improve care for:&#10;Prevention&#10;Chronic disease &#10;Improve transitions between PACT and:&#10;Inpatient&#10;Specialty&#10;Broader Team&#10;&#10;"/>
          <p:cNvSpPr>
            <a:spLocks noChangeArrowheads="1"/>
          </p:cNvSpPr>
          <p:nvPr/>
        </p:nvSpPr>
        <p:spPr bwMode="auto">
          <a:xfrm>
            <a:off x="3506820" y="1581150"/>
            <a:ext cx="2450687" cy="3838577"/>
          </a:xfrm>
          <a:prstGeom prst="rect">
            <a:avLst/>
          </a:prstGeom>
          <a:solidFill>
            <a:schemeClr val="accent2">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defRPr/>
            </a:pPr>
            <a:r>
              <a:rPr lang="en-US" b="1" u="sng" dirty="0">
                <a:solidFill>
                  <a:schemeClr val="tx1">
                    <a:lumMod val="65000"/>
                    <a:lumOff val="35000"/>
                  </a:schemeClr>
                </a:solidFill>
              </a:rPr>
              <a:t>Care Management &amp; Coordination</a:t>
            </a:r>
          </a:p>
          <a:p>
            <a:pPr>
              <a:defRPr/>
            </a:pPr>
            <a:r>
              <a:rPr lang="en-US" sz="1600" b="1" dirty="0">
                <a:solidFill>
                  <a:schemeClr val="tx1">
                    <a:lumMod val="65000"/>
                    <a:lumOff val="35000"/>
                  </a:schemeClr>
                </a:solidFill>
              </a:rPr>
              <a:t>Focus on high-risk pts:</a:t>
            </a:r>
          </a:p>
          <a:p>
            <a:pPr marL="742950" lvl="1" indent="-285750">
              <a:buFont typeface="Arial" pitchFamily="34" charset="0"/>
              <a:buChar char="•"/>
              <a:defRPr/>
            </a:pPr>
            <a:r>
              <a:rPr lang="en-US" sz="1600" b="1" dirty="0">
                <a:solidFill>
                  <a:schemeClr val="tx1">
                    <a:lumMod val="65000"/>
                    <a:lumOff val="35000"/>
                  </a:schemeClr>
                </a:solidFill>
              </a:rPr>
              <a:t>Identify </a:t>
            </a:r>
          </a:p>
          <a:p>
            <a:pPr marL="742950" lvl="1" indent="-285750">
              <a:buFont typeface="Arial" pitchFamily="34" charset="0"/>
              <a:buChar char="•"/>
              <a:defRPr/>
            </a:pPr>
            <a:r>
              <a:rPr lang="en-US" sz="1600" b="1" dirty="0">
                <a:solidFill>
                  <a:schemeClr val="tx1">
                    <a:lumMod val="65000"/>
                    <a:lumOff val="35000"/>
                  </a:schemeClr>
                </a:solidFill>
              </a:rPr>
              <a:t>Manage</a:t>
            </a:r>
          </a:p>
          <a:p>
            <a:pPr marL="742950" lvl="1" indent="-285750">
              <a:buFont typeface="Arial" pitchFamily="34" charset="0"/>
              <a:buChar char="•"/>
              <a:defRPr/>
            </a:pPr>
            <a:r>
              <a:rPr lang="en-US" sz="1600" b="1" dirty="0">
                <a:solidFill>
                  <a:schemeClr val="tx1">
                    <a:lumMod val="65000"/>
                    <a:lumOff val="35000"/>
                  </a:schemeClr>
                </a:solidFill>
              </a:rPr>
              <a:t>Coordinate</a:t>
            </a:r>
          </a:p>
          <a:p>
            <a:pPr>
              <a:defRPr/>
            </a:pPr>
            <a:r>
              <a:rPr lang="en-US" sz="1600" b="1" dirty="0">
                <a:solidFill>
                  <a:schemeClr val="tx1">
                    <a:lumMod val="65000"/>
                    <a:lumOff val="35000"/>
                  </a:schemeClr>
                </a:solidFill>
              </a:rPr>
              <a:t>Improve care for:</a:t>
            </a:r>
          </a:p>
          <a:p>
            <a:pPr marL="742950" lvl="1" indent="-285750">
              <a:buFont typeface="Arial" pitchFamily="34" charset="0"/>
              <a:buChar char="•"/>
              <a:defRPr/>
            </a:pPr>
            <a:r>
              <a:rPr lang="en-US" sz="1600" b="1" dirty="0">
                <a:solidFill>
                  <a:schemeClr val="tx1">
                    <a:lumMod val="65000"/>
                    <a:lumOff val="35000"/>
                  </a:schemeClr>
                </a:solidFill>
              </a:rPr>
              <a:t>Prevention</a:t>
            </a:r>
            <a:endParaRPr lang="en-US" sz="1600" b="1" dirty="0">
              <a:solidFill>
                <a:schemeClr val="tx1">
                  <a:lumMod val="65000"/>
                  <a:lumOff val="35000"/>
                </a:schemeClr>
              </a:solidFill>
              <a:latin typeface="Times New Roman" pitchFamily="18" charset="0"/>
            </a:endParaRPr>
          </a:p>
          <a:p>
            <a:pPr marL="742950" lvl="1" indent="-285750">
              <a:buFont typeface="Arial" pitchFamily="34" charset="0"/>
              <a:buChar char="•"/>
              <a:defRPr/>
            </a:pPr>
            <a:r>
              <a:rPr lang="en-US" sz="1600" b="1" dirty="0">
                <a:solidFill>
                  <a:schemeClr val="tx1">
                    <a:lumMod val="65000"/>
                    <a:lumOff val="35000"/>
                  </a:schemeClr>
                </a:solidFill>
              </a:rPr>
              <a:t>Chronic disease </a:t>
            </a:r>
          </a:p>
          <a:p>
            <a:pPr>
              <a:defRPr/>
            </a:pPr>
            <a:r>
              <a:rPr lang="en-US" sz="2000" b="1" dirty="0" smtClean="0">
                <a:solidFill>
                  <a:schemeClr val="bg1"/>
                </a:solidFill>
                <a:effectLst>
                  <a:outerShdw blurRad="38100" dist="38100" dir="2700000" algn="tl">
                    <a:srgbClr val="000000">
                      <a:alpha val="43137"/>
                    </a:srgbClr>
                  </a:outerShdw>
                </a:effectLst>
              </a:rPr>
              <a:t>Improve </a:t>
            </a:r>
            <a:r>
              <a:rPr lang="en-US" sz="2000" b="1" dirty="0">
                <a:solidFill>
                  <a:schemeClr val="bg1"/>
                </a:solidFill>
                <a:effectLst>
                  <a:outerShdw blurRad="38100" dist="38100" dir="2700000" algn="tl">
                    <a:srgbClr val="000000">
                      <a:alpha val="43137"/>
                    </a:srgbClr>
                  </a:outerShdw>
                </a:effectLst>
              </a:rPr>
              <a:t>transitions between PACT and:</a:t>
            </a:r>
          </a:p>
          <a:p>
            <a:pPr marL="742950" lvl="1" indent="-285750">
              <a:buFont typeface="Arial" pitchFamily="34" charset="0"/>
              <a:buChar char="•"/>
              <a:defRPr/>
            </a:pPr>
            <a:r>
              <a:rPr lang="en-US" sz="2000" b="1" dirty="0">
                <a:solidFill>
                  <a:schemeClr val="bg1"/>
                </a:solidFill>
                <a:effectLst>
                  <a:outerShdw blurRad="38100" dist="38100" dir="2700000" algn="tl">
                    <a:srgbClr val="000000">
                      <a:alpha val="43137"/>
                    </a:srgbClr>
                  </a:outerShdw>
                </a:effectLst>
              </a:rPr>
              <a:t>Inpatient</a:t>
            </a:r>
          </a:p>
          <a:p>
            <a:pPr marL="742950" lvl="1" indent="-285750">
              <a:buFont typeface="Arial" pitchFamily="34" charset="0"/>
              <a:buChar char="•"/>
              <a:defRPr/>
            </a:pPr>
            <a:r>
              <a:rPr lang="en-US" sz="2000" b="1" dirty="0">
                <a:solidFill>
                  <a:schemeClr val="bg1"/>
                </a:solidFill>
                <a:effectLst>
                  <a:outerShdw blurRad="38100" dist="38100" dir="2700000" algn="tl">
                    <a:srgbClr val="000000">
                      <a:alpha val="43137"/>
                    </a:srgbClr>
                  </a:outerShdw>
                </a:effectLst>
              </a:rPr>
              <a:t>Specialty</a:t>
            </a:r>
          </a:p>
          <a:p>
            <a:pPr marL="742950" lvl="1" indent="-285750">
              <a:buFont typeface="Arial" pitchFamily="34" charset="0"/>
              <a:buChar char="•"/>
              <a:defRPr/>
            </a:pPr>
            <a:r>
              <a:rPr lang="en-US" sz="2000" b="1" dirty="0">
                <a:solidFill>
                  <a:schemeClr val="bg1"/>
                </a:solidFill>
                <a:effectLst>
                  <a:outerShdw blurRad="38100" dist="38100" dir="2700000" algn="tl">
                    <a:srgbClr val="000000">
                      <a:alpha val="43137"/>
                    </a:srgbClr>
                  </a:outerShdw>
                </a:effectLst>
              </a:rPr>
              <a:t>Broader Team</a:t>
            </a:r>
            <a:endParaRPr lang="en-US" sz="2000" b="1" dirty="0">
              <a:solidFill>
                <a:schemeClr val="bg1"/>
              </a:solidFill>
              <a:effectLst>
                <a:outerShdw blurRad="38100" dist="38100" dir="2700000" algn="tl">
                  <a:srgbClr val="000000">
                    <a:alpha val="43137"/>
                  </a:srgbClr>
                </a:outerShdw>
              </a:effectLst>
              <a:latin typeface="Times New Roman" pitchFamily="18" charset="0"/>
            </a:endParaRPr>
          </a:p>
          <a:p>
            <a:pPr>
              <a:defRPr/>
            </a:pPr>
            <a:endParaRPr lang="en-US" dirty="0">
              <a:solidFill>
                <a:srgbClr val="EEECE1"/>
              </a:solidFill>
              <a:latin typeface="Arial" pitchFamily="34" charset="0"/>
            </a:endParaRPr>
          </a:p>
        </p:txBody>
      </p:sp>
      <p:sp>
        <p:nvSpPr>
          <p:cNvPr id="11" name="Rectangle 3" descr="orange rectangle with text &#10;&#10;Access&#10;Offer same day appointments&#10;&#10;Increase shared medical appointments&#10;&#10;Increase non-appointment care &#10;&#10;"/>
          <p:cNvSpPr>
            <a:spLocks noChangeArrowheads="1"/>
          </p:cNvSpPr>
          <p:nvPr/>
        </p:nvSpPr>
        <p:spPr bwMode="auto">
          <a:xfrm>
            <a:off x="964659" y="1581150"/>
            <a:ext cx="2542161" cy="3838576"/>
          </a:xfrm>
          <a:prstGeom prst="rect">
            <a:avLst/>
          </a:prstGeom>
          <a:solidFill>
            <a:schemeClr val="accent6">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spcAft>
                <a:spcPts val="1000"/>
              </a:spcAft>
              <a:defRPr/>
            </a:pPr>
            <a:r>
              <a:rPr lang="en-US" sz="2000" b="1" u="sng" dirty="0">
                <a:solidFill>
                  <a:schemeClr val="tx1">
                    <a:lumMod val="65000"/>
                    <a:lumOff val="35000"/>
                  </a:schemeClr>
                </a:solidFill>
              </a:rPr>
              <a:t>Access</a:t>
            </a:r>
          </a:p>
          <a:p>
            <a:pPr>
              <a:spcAft>
                <a:spcPts val="1000"/>
              </a:spcAft>
              <a:defRPr/>
            </a:pPr>
            <a:r>
              <a:rPr lang="en-US" b="1" dirty="0">
                <a:solidFill>
                  <a:schemeClr val="tx1">
                    <a:lumMod val="65000"/>
                    <a:lumOff val="35000"/>
                  </a:schemeClr>
                </a:solidFill>
              </a:rPr>
              <a:t>Offer same day appointments</a:t>
            </a:r>
          </a:p>
          <a:p>
            <a:pPr>
              <a:spcAft>
                <a:spcPts val="1000"/>
              </a:spcAft>
              <a:defRPr/>
            </a:pPr>
            <a:endParaRPr lang="en-US" b="1" dirty="0">
              <a:solidFill>
                <a:schemeClr val="tx1">
                  <a:lumMod val="65000"/>
                  <a:lumOff val="35000"/>
                </a:schemeClr>
              </a:solidFill>
            </a:endParaRPr>
          </a:p>
          <a:p>
            <a:pPr>
              <a:spcAft>
                <a:spcPts val="1000"/>
              </a:spcAft>
              <a:defRPr/>
            </a:pPr>
            <a:r>
              <a:rPr lang="en-US" b="1" dirty="0">
                <a:solidFill>
                  <a:schemeClr val="tx1">
                    <a:lumMod val="65000"/>
                    <a:lumOff val="35000"/>
                  </a:schemeClr>
                </a:solidFill>
              </a:rPr>
              <a:t>Increase shared medical appointments</a:t>
            </a:r>
          </a:p>
          <a:p>
            <a:pPr>
              <a:spcAft>
                <a:spcPts val="1000"/>
              </a:spcAft>
              <a:defRPr/>
            </a:pPr>
            <a:endParaRPr lang="en-US" sz="2000" b="1" dirty="0">
              <a:solidFill>
                <a:schemeClr val="tx1">
                  <a:lumMod val="65000"/>
                  <a:lumOff val="35000"/>
                </a:schemeClr>
              </a:solidFill>
              <a:latin typeface="Times New Roman" pitchFamily="18" charset="0"/>
            </a:endParaRPr>
          </a:p>
          <a:p>
            <a:pPr>
              <a:spcAft>
                <a:spcPts val="1000"/>
              </a:spcAft>
              <a:defRPr/>
            </a:pPr>
            <a:r>
              <a:rPr lang="en-US" b="1" dirty="0">
                <a:solidFill>
                  <a:schemeClr val="tx1">
                    <a:lumMod val="65000"/>
                    <a:lumOff val="35000"/>
                  </a:schemeClr>
                </a:solidFill>
              </a:rPr>
              <a:t>Increase non-appointment care </a:t>
            </a:r>
            <a:endParaRPr lang="en-US" b="1" dirty="0">
              <a:solidFill>
                <a:schemeClr val="tx1">
                  <a:lumMod val="65000"/>
                  <a:lumOff val="35000"/>
                </a:schemeClr>
              </a:solidFill>
              <a:latin typeface="Times New Roman" pitchFamily="18" charset="0"/>
            </a:endParaRPr>
          </a:p>
          <a:p>
            <a:pPr>
              <a:defRPr/>
            </a:pPr>
            <a:endParaRPr lang="en-US" dirty="0">
              <a:solidFill>
                <a:schemeClr val="bg1">
                  <a:lumMod val="50000"/>
                </a:schemeClr>
              </a:solidFill>
              <a:latin typeface="Arial" pitchFamily="34" charset="0"/>
            </a:endParaRPr>
          </a:p>
        </p:txBody>
      </p:sp>
      <p:sp>
        <p:nvSpPr>
          <p:cNvPr id="10" name="AutoShape 2" descr="blue triangle with text: Patient Aligned Care Team (PACT)&#10;"/>
          <p:cNvSpPr>
            <a:spLocks noChangeArrowheads="1"/>
          </p:cNvSpPr>
          <p:nvPr/>
        </p:nvSpPr>
        <p:spPr bwMode="auto">
          <a:xfrm>
            <a:off x="964659" y="180977"/>
            <a:ext cx="7261318" cy="1400173"/>
          </a:xfrm>
          <a:prstGeom prst="triangle">
            <a:avLst>
              <a:gd name="adj" fmla="val 50000"/>
            </a:avLst>
          </a:prstGeom>
          <a:solidFill>
            <a:schemeClr val="accent1">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b"/>
          <a:lstStyle/>
          <a:p>
            <a:pPr algn="ctr">
              <a:spcAft>
                <a:spcPts val="1000"/>
              </a:spcAft>
              <a:defRPr/>
            </a:pPr>
            <a:r>
              <a:rPr lang="en-US" sz="2400" b="1" dirty="0">
                <a:solidFill>
                  <a:prstClr val="white"/>
                </a:solidFill>
                <a:effectLst>
                  <a:outerShdw blurRad="38100" dist="38100" dir="2700000" algn="tl">
                    <a:srgbClr val="000000">
                      <a:alpha val="43137"/>
                    </a:srgbClr>
                  </a:outerShdw>
                </a:effectLst>
              </a:rPr>
              <a:t>Patient Aligned Care Team (PACT)</a:t>
            </a:r>
            <a:endParaRPr lang="en-US" sz="2400" dirty="0">
              <a:solidFill>
                <a:prstClr val="white"/>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2605682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 xmlns:p14="http://schemas.microsoft.com/office/powerpoint/2010/main" val="488571472"/>
              </p:ext>
            </p:extLst>
          </p:nvPr>
        </p:nvGraphicFramePr>
        <p:xfrm>
          <a:off x="228600" y="0"/>
          <a:ext cx="8763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0445855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27" name="Picture 63" descr="screen shot of CPRS Primary Care Almanac"/>
          <p:cNvPicPr>
            <a:picLocks noChangeAspect="1" noChangeArrowheads="1"/>
          </p:cNvPicPr>
          <p:nvPr/>
        </p:nvPicPr>
        <p:blipFill rotWithShape="1">
          <a:blip r:embed="rId3" cstate="print"/>
          <a:srcRect t="14585" r="1953" b="5554"/>
          <a:stretch/>
        </p:blipFill>
        <p:spPr bwMode="auto">
          <a:xfrm>
            <a:off x="-38100" y="410549"/>
            <a:ext cx="9182100" cy="5609251"/>
          </a:xfrm>
          <a:prstGeom prst="rect">
            <a:avLst/>
          </a:prstGeom>
          <a:noFill/>
          <a:ln w="9525">
            <a:noFill/>
            <a:miter lim="800000"/>
            <a:headEnd/>
            <a:tailEnd/>
          </a:ln>
        </p:spPr>
      </p:pic>
      <p:sp>
        <p:nvSpPr>
          <p:cNvPr id="5" name="Rectangle 4" descr="transparent blue rectangle"/>
          <p:cNvSpPr/>
          <p:nvPr/>
        </p:nvSpPr>
        <p:spPr>
          <a:xfrm>
            <a:off x="0" y="0"/>
            <a:ext cx="9144000" cy="6858000"/>
          </a:xfrm>
          <a:prstGeom prst="rec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ular Callout 1" descr="transparent red callout"/>
          <p:cNvSpPr/>
          <p:nvPr/>
        </p:nvSpPr>
        <p:spPr>
          <a:xfrm>
            <a:off x="1621971" y="2003928"/>
            <a:ext cx="5388429" cy="2644272"/>
          </a:xfrm>
          <a:prstGeom prst="wedgeRectCallout">
            <a:avLst>
              <a:gd name="adj1" fmla="val 19498"/>
              <a:gd name="adj2" fmla="val 62268"/>
            </a:avLst>
          </a:prstGeom>
          <a:solidFill>
            <a:schemeClr val="accent2">
              <a:alpha val="60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4" name="Picture 63" descr="screen shot of PACT Compass summary"/>
          <p:cNvPicPr>
            <a:picLocks noChangeAspect="1" noChangeArrowheads="1"/>
          </p:cNvPicPr>
          <p:nvPr/>
        </p:nvPicPr>
        <p:blipFill rotWithShape="1">
          <a:blip r:embed="rId3" cstate="print"/>
          <a:srcRect l="47599" t="69674" r="13073" b="5554"/>
          <a:stretch/>
        </p:blipFill>
        <p:spPr bwMode="auto">
          <a:xfrm>
            <a:off x="1676400" y="2057400"/>
            <a:ext cx="5257800" cy="24838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confused senior woman overwhelmed by many medication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 of healthcare professional holdng a card"/>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4483"/>
            <a:ext cx="9132571" cy="5452145"/>
          </a:xfrm>
          <a:prstGeom prst="rect">
            <a:avLst/>
          </a:prstGeom>
        </p:spPr>
      </p:pic>
      <p:sp>
        <p:nvSpPr>
          <p:cNvPr id="5" name="TextBox 4" descr="Case Manager&#10;"/>
          <p:cNvSpPr txBox="1"/>
          <p:nvPr/>
        </p:nvSpPr>
        <p:spPr>
          <a:xfrm>
            <a:off x="1371600" y="2286000"/>
            <a:ext cx="2895600" cy="523220"/>
          </a:xfrm>
          <a:prstGeom prst="rect">
            <a:avLst/>
          </a:prstGeom>
          <a:noFill/>
        </p:spPr>
        <p:txBody>
          <a:bodyPr wrap="square" rtlCol="0">
            <a:spAutoFit/>
          </a:bodyPr>
          <a:lstStyle/>
          <a:p>
            <a:pPr algn="ctr"/>
            <a:r>
              <a:rPr lang="en-US" sz="2800" dirty="0" smtClean="0"/>
              <a:t>Case Manager</a:t>
            </a:r>
            <a:endParaRPr lang="en-US" sz="2800" dirty="0"/>
          </a:p>
        </p:txBody>
      </p:sp>
      <p:sp>
        <p:nvSpPr>
          <p:cNvPr id="6" name="Rectangle 5" descr="blue rectangle with text &quot;Some Transitions require a specialist&quot;&#10;"/>
          <p:cNvSpPr/>
          <p:nvPr/>
        </p:nvSpPr>
        <p:spPr>
          <a:xfrm>
            <a:off x="0" y="5410200"/>
            <a:ext cx="9132570" cy="1447800"/>
          </a:xfrm>
          <a:prstGeom prst="rect">
            <a:avLst/>
          </a:prstGeom>
          <a:gradFill>
            <a:gsLst>
              <a:gs pos="0">
                <a:schemeClr val="accent1">
                  <a:shade val="51000"/>
                  <a:satMod val="130000"/>
                  <a:alpha val="55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a:t>Some Transitions require a specialist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6871442"/>
            <a:ext cx="8229600" cy="1143000"/>
          </a:xfrm>
        </p:spPr>
        <p:txBody>
          <a:bodyPr/>
          <a:lstStyle/>
          <a:p>
            <a:r>
              <a:rPr lang="en-US" dirty="0" smtClean="0"/>
              <a:t>Case Manager</a:t>
            </a:r>
            <a:endParaRPr lang="en-US" dirty="0"/>
          </a:p>
        </p:txBody>
      </p:sp>
      <p:pic>
        <p:nvPicPr>
          <p:cNvPr id="6" name="Picture 12" descr="drawn image of VA PACT Team; image is of concentric circles with Veteran in the middle and family, providers, RN, and support staff surrounding the Veteran"/>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artisticLineDrawing/>
                    </a14:imgEffect>
                  </a14:imgLayer>
                </a14:imgProps>
              </a:ext>
              <a:ext uri="{28A0092B-C50C-407E-A947-70E740481C1C}">
                <a14:useLocalDpi xmlns="" xmlns:a14="http://schemas.microsoft.com/office/drawing/2010/main" val="0"/>
              </a:ext>
            </a:extLst>
          </a:blip>
          <a:srcRect l="871" t="1228" r="760"/>
          <a:stretch/>
        </p:blipFill>
        <p:spPr bwMode="auto">
          <a:xfrm>
            <a:off x="0" y="26884"/>
            <a:ext cx="9144000" cy="5688116"/>
          </a:xfrm>
          <a:prstGeom prst="rect">
            <a:avLst/>
          </a:prstGeom>
          <a:ln w="38100">
            <a:noFill/>
            <a:miter lim="800000"/>
            <a:headEnd/>
            <a:tailEnd/>
          </a:ln>
          <a:effectLst/>
          <a:extLst>
            <a:ext uri="{909E8E84-426E-40DD-AFC4-6F175D3DCCD1}">
              <a14:hiddenFill xmlns="" xmlns:a14="http://schemas.microsoft.com/office/drawing/2010/main">
                <a:solidFill>
                  <a:schemeClr val="accent1"/>
                </a:solidFill>
              </a14:hiddenFill>
            </a:ext>
          </a:extLst>
        </p:spPr>
      </p:pic>
      <p:sp>
        <p:nvSpPr>
          <p:cNvPr id="7" name="Rectangle 6" descr="red rectangle with text The PACT Team&#10;"/>
          <p:cNvSpPr/>
          <p:nvPr/>
        </p:nvSpPr>
        <p:spPr>
          <a:xfrm>
            <a:off x="0" y="5688116"/>
            <a:ext cx="9144000" cy="1169885"/>
          </a:xfrm>
          <a:prstGeom prst="rect">
            <a:avLst/>
          </a:prstGeom>
          <a:gradFill>
            <a:gsLst>
              <a:gs pos="0">
                <a:schemeClr val="accent2">
                  <a:shade val="51000"/>
                  <a:satMod val="130000"/>
                  <a:alpha val="82000"/>
                </a:schemeClr>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smtClean="0"/>
              <a:t>The PACT Team</a:t>
            </a:r>
            <a:endParaRPr lang="en-US" sz="4800" dirty="0"/>
          </a:p>
        </p:txBody>
      </p:sp>
      <p:sp>
        <p:nvSpPr>
          <p:cNvPr id="3" name="Rectangular Callout 2" descr="red call out box"/>
          <p:cNvSpPr/>
          <p:nvPr/>
        </p:nvSpPr>
        <p:spPr>
          <a:xfrm>
            <a:off x="685800" y="304800"/>
            <a:ext cx="2057400" cy="3276600"/>
          </a:xfrm>
          <a:prstGeom prst="wedgeRectCallout">
            <a:avLst>
              <a:gd name="adj1" fmla="val 10126"/>
              <a:gd name="adj2" fmla="val 72427"/>
            </a:avLst>
          </a:prstGeom>
          <a:solidFill>
            <a:schemeClr val="accent2">
              <a:alpha val="46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Picture 12" descr="drawn image of VA PACT Team; image is of concentric circles with Veteran in the middle and family, providers, RN, and support staff surrounding the Veteran"/>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2780" t="66888" r="75898"/>
          <a:stretch/>
        </p:blipFill>
        <p:spPr bwMode="auto">
          <a:xfrm>
            <a:off x="876300" y="546440"/>
            <a:ext cx="1600200" cy="2899379"/>
          </a:xfrm>
          <a:prstGeom prst="rect">
            <a:avLst/>
          </a:prstGeom>
          <a:ln w="38100">
            <a:noFill/>
            <a:miter lim="800000"/>
            <a:headEnd/>
            <a:tailEnd/>
          </a:ln>
          <a:effectLst/>
          <a:extLst>
            <a:ext uri="{909E8E84-426E-40DD-AFC4-6F175D3DCCD1}">
              <a14:hiddenFill xmlns=""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image of four healthcare workers huddled together"/>
          <p:cNvGraphicFramePr/>
          <p:nvPr>
            <p:extLst>
              <p:ext uri="{D42A27DB-BD31-4B8C-83A1-F6EECF244321}">
                <p14:modId xmlns="" xmlns:p14="http://schemas.microsoft.com/office/powerpoint/2010/main" val="1981787650"/>
              </p:ext>
            </p:extLst>
          </p:nvPr>
        </p:nvGraphicFramePr>
        <p:xfrm>
          <a:off x="76200" y="762000"/>
          <a:ext cx="89154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mage of four healthcare workers huddled togethe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600200" y="718718"/>
            <a:ext cx="5943600" cy="5420563"/>
          </a:xfrm>
          <a:prstGeom prst="rect">
            <a:avLst/>
          </a:prstGeom>
        </p:spPr>
      </p:pic>
      <p:sp>
        <p:nvSpPr>
          <p:cNvPr id="5" name="Title 5" descr="Team Huddle&#10;"/>
          <p:cNvSpPr txBox="1">
            <a:spLocks/>
          </p:cNvSpPr>
          <p:nvPr/>
        </p:nvSpPr>
        <p:spPr>
          <a:xfrm>
            <a:off x="-1" y="76200"/>
            <a:ext cx="9131709"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Team Huddle</a:t>
            </a:r>
            <a:endParaRPr lang="en-US" dirty="0"/>
          </a:p>
        </p:txBody>
      </p:sp>
    </p:spTree>
    <p:extLst>
      <p:ext uri="{BB962C8B-B14F-4D97-AF65-F5344CB8AC3E}">
        <p14:creationId xmlns="" xmlns:p14="http://schemas.microsoft.com/office/powerpoint/2010/main" val="10315367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 xmlns:p14="http://schemas.microsoft.com/office/powerpoint/2010/main" val="649364413"/>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6158425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a smiling female helathcare worker"/>
          <p:cNvPicPr>
            <a:picLocks noChangeAspect="1"/>
          </p:cNvPicPr>
          <p:nvPr/>
        </p:nvPicPr>
        <p:blipFill rotWithShape="1">
          <a:blip r:embed="rId3" cstate="print">
            <a:extLst>
              <a:ext uri="{28A0092B-C50C-407E-A947-70E740481C1C}">
                <a14:useLocalDpi xmlns="" xmlns:a14="http://schemas.microsoft.com/office/drawing/2010/main" val="0"/>
              </a:ext>
            </a:extLst>
          </a:blip>
          <a:srcRect l="1691"/>
          <a:stretch/>
        </p:blipFill>
        <p:spPr>
          <a:xfrm>
            <a:off x="0" y="0"/>
            <a:ext cx="9144000" cy="6920179"/>
          </a:xfrm>
          <a:prstGeom prst="rect">
            <a:avLst/>
          </a:prstGeom>
        </p:spPr>
      </p:pic>
      <p:sp>
        <p:nvSpPr>
          <p:cNvPr id="2" name="Title 1"/>
          <p:cNvSpPr>
            <a:spLocks noGrp="1"/>
          </p:cNvSpPr>
          <p:nvPr>
            <p:ph type="title"/>
          </p:nvPr>
        </p:nvSpPr>
        <p:spPr>
          <a:xfrm>
            <a:off x="5257800" y="2057400"/>
            <a:ext cx="3886200" cy="914400"/>
          </a:xfrm>
        </p:spPr>
        <p:txBody>
          <a:bodyPr>
            <a:normAutofit fontScale="90000"/>
          </a:bodyPr>
          <a:lstStyle/>
          <a:p>
            <a:r>
              <a:rPr lang="en-US" dirty="0" smtClean="0"/>
              <a:t>Care Management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 xmlns:p14="http://schemas.microsoft.com/office/powerpoint/2010/main" val="2084386287"/>
              </p:ext>
            </p:extLst>
          </p:nvPr>
        </p:nvGraphicFramePr>
        <p:xfrm>
          <a:off x="762000" y="609600"/>
          <a:ext cx="77724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 xmlns:p14="http://schemas.microsoft.com/office/powerpoint/2010/main" val="1521592659"/>
              </p:ext>
            </p:extLst>
          </p:nvPr>
        </p:nvGraphicFramePr>
        <p:xfrm>
          <a:off x="762000" y="609600"/>
          <a:ext cx="77724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70478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CT logo, a stylized human stick figure with arms up and the letter PACT to the right, with text Patient Aligned Care Team below"/>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134" t="4695" r="6340" b="7779"/>
          <a:stretch/>
        </p:blipFill>
        <p:spPr bwMode="auto">
          <a:xfrm>
            <a:off x="0" y="-1"/>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942269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file folder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19200" y="762000"/>
            <a:ext cx="6858000" cy="5712714"/>
          </a:xfrm>
          <a:prstGeom prst="rect">
            <a:avLst/>
          </a:prstGeom>
        </p:spPr>
      </p:pic>
      <p:sp>
        <p:nvSpPr>
          <p:cNvPr id="2" name="Title 1"/>
          <p:cNvSpPr>
            <a:spLocks noGrp="1"/>
          </p:cNvSpPr>
          <p:nvPr>
            <p:ph type="title"/>
          </p:nvPr>
        </p:nvSpPr>
        <p:spPr>
          <a:xfrm>
            <a:off x="0" y="-228600"/>
            <a:ext cx="9144000" cy="1143000"/>
          </a:xfrm>
        </p:spPr>
        <p:txBody>
          <a:bodyPr/>
          <a:lstStyle/>
          <a:p>
            <a:r>
              <a:rPr lang="en-US" dirty="0">
                <a:solidFill>
                  <a:srgbClr val="000000"/>
                </a:solidFill>
                <a:cs typeface="Arial" pitchFamily="34" charset="0"/>
              </a:rPr>
              <a:t>Case Management</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 xmlns:p14="http://schemas.microsoft.com/office/powerpoint/2010/main" val="556028831"/>
              </p:ext>
            </p:extLst>
          </p:nvPr>
        </p:nvGraphicFramePr>
        <p:xfrm>
          <a:off x="381000" y="1447800"/>
          <a:ext cx="8458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7929" y="0"/>
            <a:ext cx="9144000" cy="1447800"/>
          </a:xfrm>
        </p:spPr>
        <p:txBody>
          <a:bodyPr>
            <a:normAutofit fontScale="90000"/>
          </a:bodyPr>
          <a:lstStyle/>
          <a:p>
            <a:pPr lvl="0"/>
            <a:r>
              <a:rPr lang="en-US" dirty="0" smtClean="0">
                <a:latin typeface="Arial" pitchFamily="34" charset="0"/>
              </a:rPr>
              <a:t/>
            </a:r>
            <a:br>
              <a:rPr lang="en-US" dirty="0" smtClean="0">
                <a:latin typeface="Arial" pitchFamily="34" charset="0"/>
              </a:rPr>
            </a:br>
            <a:r>
              <a:rPr lang="en-US" dirty="0" smtClean="0">
                <a:latin typeface="Arial" pitchFamily="34" charset="0"/>
              </a:rPr>
              <a:t>Case Management</a:t>
            </a:r>
            <a:br>
              <a:rPr lang="en-US" dirty="0" smtClean="0">
                <a:latin typeface="Arial" pitchFamily="34" charset="0"/>
              </a:rPr>
            </a:br>
            <a:r>
              <a:rPr lang="en-US" dirty="0" smtClean="0">
                <a:latin typeface="Arial" pitchFamily="34" charset="0"/>
              </a:rPr>
              <a:t>Practice Across the Continuum</a:t>
            </a:r>
            <a:r>
              <a:rPr lang="en-US" dirty="0" smtClean="0"/>
              <a:t/>
            </a:r>
            <a:br>
              <a:rPr lang="en-US" dirty="0" smtClean="0"/>
            </a:br>
            <a:endParaRPr lang="en-US" dirty="0">
              <a:solidFill>
                <a:schemeClr val="tx2"/>
              </a:solidFill>
            </a:endParaRPr>
          </a:p>
        </p:txBody>
      </p:sp>
    </p:spTree>
    <p:extLst>
      <p:ext uri="{BB962C8B-B14F-4D97-AF65-F5344CB8AC3E}">
        <p14:creationId xmlns="" xmlns:p14="http://schemas.microsoft.com/office/powerpoint/2010/main" val="9624328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endParaRPr lang="en-US" dirty="0"/>
          </a:p>
          <a:p>
            <a:endParaRPr lang="en-US"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graphicFrame>
        <p:nvGraphicFramePr>
          <p:cNvPr id="4" name="Diagram 3"/>
          <p:cNvGraphicFramePr/>
          <p:nvPr>
            <p:extLst>
              <p:ext uri="{D42A27DB-BD31-4B8C-83A1-F6EECF244321}">
                <p14:modId xmlns="" xmlns:p14="http://schemas.microsoft.com/office/powerpoint/2010/main" val="3630514647"/>
              </p:ext>
            </p:extLst>
          </p:nvPr>
        </p:nvGraphicFramePr>
        <p:xfrm>
          <a:off x="1066800" y="1447800"/>
          <a:ext cx="7086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Specialized Case Managers</a:t>
            </a:r>
            <a:endParaRPr lang="en-US" dirty="0"/>
          </a:p>
        </p:txBody>
      </p:sp>
    </p:spTree>
    <p:extLst>
      <p:ext uri="{BB962C8B-B14F-4D97-AF65-F5344CB8AC3E}">
        <p14:creationId xmlns="" xmlns:p14="http://schemas.microsoft.com/office/powerpoint/2010/main" val="9582127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servicemembers in formation"/>
          <p:cNvPicPr>
            <a:picLocks noChangeAspect="1"/>
          </p:cNvPicPr>
          <p:nvPr/>
        </p:nvPicPr>
        <p:blipFill rotWithShape="1">
          <a:blip r:embed="rId3" cstate="print">
            <a:extLst>
              <a:ext uri="{28A0092B-C50C-407E-A947-70E740481C1C}">
                <a14:useLocalDpi xmlns="" xmlns:a14="http://schemas.microsoft.com/office/drawing/2010/main" val="0"/>
              </a:ext>
            </a:extLst>
          </a:blip>
          <a:srcRect l="7411" t="-100" r="3654" b="398"/>
          <a:stretch/>
        </p:blipFill>
        <p:spPr>
          <a:xfrm>
            <a:off x="1" y="1"/>
            <a:ext cx="9144000" cy="6858000"/>
          </a:xfrm>
          <a:prstGeom prst="rect">
            <a:avLst/>
          </a:prstGeom>
        </p:spPr>
      </p:pic>
      <p:sp>
        <p:nvSpPr>
          <p:cNvPr id="2" name="Title 1"/>
          <p:cNvSpPr>
            <a:spLocks noGrp="1"/>
          </p:cNvSpPr>
          <p:nvPr>
            <p:ph type="title"/>
          </p:nvPr>
        </p:nvSpPr>
        <p:spPr>
          <a:xfrm>
            <a:off x="0" y="1"/>
            <a:ext cx="4572001" cy="1143000"/>
          </a:xfrm>
        </p:spPr>
        <p:txBody>
          <a:bodyPr/>
          <a:lstStyle/>
          <a:p>
            <a:r>
              <a:rPr lang="en-US" b="1" dirty="0" smtClean="0">
                <a:solidFill>
                  <a:schemeClr val="bg1"/>
                </a:solidFill>
              </a:rPr>
              <a:t>OEF/OIF/OND</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 xmlns:p14="http://schemas.microsoft.com/office/powerpoint/2010/main" val="3510474669"/>
              </p:ext>
            </p:extLst>
          </p:nvPr>
        </p:nvGraphicFramePr>
        <p:xfrm>
          <a:off x="990600" y="1371600"/>
          <a:ext cx="7239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0" y="0"/>
            <a:ext cx="9144000" cy="1143000"/>
          </a:xfrm>
        </p:spPr>
        <p:txBody>
          <a:bodyPr/>
          <a:lstStyle/>
          <a:p>
            <a:r>
              <a:rPr lang="en-US" dirty="0" smtClean="0"/>
              <a:t>Telehealth</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 xmlns:p14="http://schemas.microsoft.com/office/powerpoint/2010/main" val="2517095060"/>
              </p:ext>
            </p:extLst>
          </p:nvPr>
        </p:nvGraphicFramePr>
        <p:xfrm>
          <a:off x="152400" y="1981200"/>
          <a:ext cx="8686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0" y="228600"/>
            <a:ext cx="9144000" cy="914400"/>
          </a:xfrm>
        </p:spPr>
        <p:txBody>
          <a:bodyPr>
            <a:normAutofit fontScale="90000"/>
          </a:bodyPr>
          <a:lstStyle/>
          <a:p>
            <a:r>
              <a:rPr lang="en-US" dirty="0" smtClean="0">
                <a:solidFill>
                  <a:schemeClr val="tx2"/>
                </a:solidFill>
              </a:rPr>
              <a:t/>
            </a:r>
            <a:br>
              <a:rPr lang="en-US" dirty="0" smtClean="0">
                <a:solidFill>
                  <a:schemeClr val="tx2"/>
                </a:solidFill>
              </a:rPr>
            </a:br>
            <a:r>
              <a:rPr lang="en-US" dirty="0" smtClean="0">
                <a:solidFill>
                  <a:schemeClr val="tx2"/>
                </a:solidFill>
              </a:rPr>
              <a:t>Non-VA Care Coordination</a:t>
            </a:r>
            <a:br>
              <a:rPr lang="en-US" dirty="0" smtClean="0">
                <a:solidFill>
                  <a:schemeClr val="tx2"/>
                </a:solidFill>
              </a:rPr>
            </a:br>
            <a:endParaRPr lang="en-US" dirty="0">
              <a:solidFill>
                <a:schemeClr val="tx2"/>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physical therapist and Veteran in wheelchair lifting weights"/>
          <p:cNvPicPr>
            <a:picLocks noChangeAspect="1"/>
          </p:cNvPicPr>
          <p:nvPr/>
        </p:nvPicPr>
        <p:blipFill rotWithShape="1">
          <a:blip r:embed="rId3" cstate="print">
            <a:extLst>
              <a:ext uri="{28A0092B-C50C-407E-A947-70E740481C1C}">
                <a14:useLocalDpi xmlns="" xmlns:a14="http://schemas.microsoft.com/office/drawing/2010/main" val="0"/>
              </a:ext>
            </a:extLst>
          </a:blip>
          <a:srcRect l="18829" r="30225"/>
          <a:stretch/>
        </p:blipFill>
        <p:spPr>
          <a:xfrm>
            <a:off x="0" y="0"/>
            <a:ext cx="4397188" cy="6858000"/>
          </a:xfrm>
          <a:prstGeom prst="rect">
            <a:avLst/>
          </a:prstGeom>
        </p:spPr>
      </p:pic>
      <p:sp>
        <p:nvSpPr>
          <p:cNvPr id="4" name="Rectangle 3" descr="blue rectangle as divider"/>
          <p:cNvSpPr/>
          <p:nvPr/>
        </p:nvSpPr>
        <p:spPr>
          <a:xfrm>
            <a:off x="4374776" y="0"/>
            <a:ext cx="304800" cy="6873556"/>
          </a:xfrm>
          <a:prstGeom prst="rect">
            <a:avLst/>
          </a:prstGeom>
          <a:effectLst>
            <a:outerShdw blurRad="50800" dist="38100" algn="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4648200" y="2819400"/>
            <a:ext cx="4495800" cy="1143000"/>
          </a:xfrm>
        </p:spPr>
        <p:txBody>
          <a:bodyPr>
            <a:noAutofit/>
          </a:bodyPr>
          <a:lstStyle/>
          <a:p>
            <a:r>
              <a:rPr lang="en-US" i="1" dirty="0" smtClean="0">
                <a:cs typeface="Arial" pitchFamily="34" charset="0"/>
              </a:rPr>
              <a:t>Community Rehabilitation</a:t>
            </a:r>
            <a:endParaRPr lang="en-US" i="1" dirty="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 xmlns:p14="http://schemas.microsoft.com/office/powerpoint/2010/main" val="3630607384"/>
              </p:ext>
            </p:extLst>
          </p:nvPr>
        </p:nvGraphicFramePr>
        <p:xfrm>
          <a:off x="304800" y="762000"/>
          <a:ext cx="84582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0" y="0"/>
            <a:ext cx="9144000" cy="685800"/>
          </a:xfrm>
        </p:spPr>
        <p:txBody>
          <a:bodyPr>
            <a:normAutofit fontScale="90000"/>
          </a:bodyPr>
          <a:lstStyle/>
          <a:p>
            <a:r>
              <a:rPr lang="en-US" dirty="0" smtClean="0"/>
              <a:t>Transportation</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of a real estate SOLD sign outside a house"/>
          <p:cNvPicPr>
            <a:picLocks noGrp="1" noChangeAspect="1" noChangeArrowheads="1"/>
          </p:cNvPicPr>
          <p:nvPr>
            <p:ph idx="1"/>
          </p:nvPr>
        </p:nvPicPr>
        <p:blipFill rotWithShape="1">
          <a:blip r:embed="rId3" cstate="print"/>
          <a:srcRect r="10298"/>
          <a:stretch/>
        </p:blipFill>
        <p:spPr bwMode="auto">
          <a:xfrm>
            <a:off x="-1" y="0"/>
            <a:ext cx="9254837" cy="6858000"/>
          </a:xfrm>
          <a:prstGeom prst="rect">
            <a:avLst/>
          </a:prstGeom>
          <a:noFill/>
        </p:spPr>
      </p:pic>
      <p:sp>
        <p:nvSpPr>
          <p:cNvPr id="2" name="Title 1"/>
          <p:cNvSpPr>
            <a:spLocks noGrp="1"/>
          </p:cNvSpPr>
          <p:nvPr>
            <p:ph type="title"/>
          </p:nvPr>
        </p:nvSpPr>
        <p:spPr>
          <a:xfrm>
            <a:off x="5257800" y="5410200"/>
            <a:ext cx="3962400" cy="1143000"/>
          </a:xfrm>
        </p:spPr>
        <p:txBody>
          <a:bodyPr>
            <a:normAutofit fontScale="90000"/>
          </a:bodyPr>
          <a:lstStyle/>
          <a:p>
            <a:r>
              <a:rPr lang="en-US" dirty="0" smtClean="0">
                <a:solidFill>
                  <a:schemeClr val="bg1"/>
                </a:solidFill>
              </a:rPr>
              <a:t>Traveling Veteran Coordinator</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a man in hospice bed and a wife at his side"/>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765048"/>
            <a:ext cx="9148577" cy="6092952"/>
          </a:xfrm>
          <a:prstGeom prst="rect">
            <a:avLst/>
          </a:prstGeom>
        </p:spPr>
      </p:pic>
      <p:sp>
        <p:nvSpPr>
          <p:cNvPr id="2" name="Title 1"/>
          <p:cNvSpPr>
            <a:spLocks noGrp="1"/>
          </p:cNvSpPr>
          <p:nvPr>
            <p:ph type="title"/>
          </p:nvPr>
        </p:nvSpPr>
        <p:spPr>
          <a:xfrm>
            <a:off x="0" y="0"/>
            <a:ext cx="9144000" cy="685800"/>
          </a:xfrm>
        </p:spPr>
        <p:txBody>
          <a:bodyPr>
            <a:normAutofit fontScale="90000"/>
          </a:bodyPr>
          <a:lstStyle/>
          <a:p>
            <a:r>
              <a:rPr lang="en-US" dirty="0" smtClean="0"/>
              <a:t>Hospice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cartoon image of VA PACT Team; image is of concentric circles with Veteran in the middle and family, providers, RN, and support staff surrounding the Veteran"/>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71" t="1228" r="760"/>
          <a:stretch/>
        </p:blipFill>
        <p:spPr bwMode="auto">
          <a:xfrm>
            <a:off x="0" y="-1"/>
            <a:ext cx="9144000" cy="5688116"/>
          </a:xfrm>
          <a:prstGeom prst="rect">
            <a:avLst/>
          </a:prstGeom>
          <a:ln w="38100">
            <a:noFill/>
            <a:miter lim="800000"/>
            <a:headEnd/>
            <a:tailEnd/>
          </a:ln>
          <a:effectLst/>
          <a:extLst>
            <a:ext uri="{909E8E84-426E-40DD-AFC4-6F175D3DCCD1}">
              <a14:hiddenFill xmlns="" xmlns:a14="http://schemas.microsoft.com/office/drawing/2010/main">
                <a:solidFill>
                  <a:schemeClr val="accent1"/>
                </a:solidFill>
              </a14:hiddenFill>
            </a:ext>
          </a:extLst>
        </p:spPr>
      </p:pic>
      <p:sp>
        <p:nvSpPr>
          <p:cNvPr id="3" name="Rectangle 2" descr="The PACT Team&#10;"/>
          <p:cNvSpPr/>
          <p:nvPr/>
        </p:nvSpPr>
        <p:spPr>
          <a:xfrm>
            <a:off x="0" y="5688115"/>
            <a:ext cx="9144000" cy="1169885"/>
          </a:xfrm>
          <a:prstGeom prst="rect">
            <a:avLst/>
          </a:prstGeom>
          <a:gradFill>
            <a:gsLst>
              <a:gs pos="0">
                <a:schemeClr val="accent2">
                  <a:shade val="51000"/>
                  <a:satMod val="130000"/>
                  <a:alpha val="82000"/>
                </a:schemeClr>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smtClean="0"/>
              <a:t>The PACT Team</a:t>
            </a:r>
            <a:endParaRPr lang="en-US" sz="4800" dirty="0"/>
          </a:p>
        </p:txBody>
      </p:sp>
    </p:spTree>
    <p:extLst>
      <p:ext uri="{BB962C8B-B14F-4D97-AF65-F5344CB8AC3E}">
        <p14:creationId xmlns="" xmlns:p14="http://schemas.microsoft.com/office/powerpoint/2010/main" val="9110861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four healthcare providers: two doctors, two nurse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24200" y="-11181"/>
            <a:ext cx="6019800" cy="6794357"/>
          </a:xfrm>
          <a:prstGeom prst="rect">
            <a:avLst/>
          </a:prstGeom>
        </p:spPr>
      </p:pic>
      <p:sp>
        <p:nvSpPr>
          <p:cNvPr id="2" name="Title 1"/>
          <p:cNvSpPr>
            <a:spLocks noGrp="1"/>
          </p:cNvSpPr>
          <p:nvPr>
            <p:ph type="title"/>
          </p:nvPr>
        </p:nvSpPr>
        <p:spPr>
          <a:xfrm>
            <a:off x="48491" y="2286000"/>
            <a:ext cx="4218709" cy="1219200"/>
          </a:xfrm>
        </p:spPr>
        <p:txBody>
          <a:bodyPr>
            <a:noAutofit/>
          </a:bodyPr>
          <a:lstStyle/>
          <a:p>
            <a:r>
              <a:rPr lang="en-US" sz="4800" dirty="0" smtClean="0"/>
              <a:t>Team Work</a:t>
            </a:r>
            <a:endParaRPr lang="en-US" sz="48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a person's hand writing Thank You on a whiteboard"/>
          <p:cNvPicPr>
            <a:picLocks noChangeAspect="1"/>
          </p:cNvPicPr>
          <p:nvPr/>
        </p:nvPicPr>
        <p:blipFill rotWithShape="1">
          <a:blip r:embed="rId3" cstate="print">
            <a:extLst>
              <a:ext uri="{28A0092B-C50C-407E-A947-70E740481C1C}">
                <a14:useLocalDpi xmlns="" xmlns:a14="http://schemas.microsoft.com/office/drawing/2010/main" val="0"/>
              </a:ext>
            </a:extLst>
          </a:blip>
          <a:srcRect l="2635" r="5599"/>
          <a:stretch/>
        </p:blipFill>
        <p:spPr>
          <a:xfrm>
            <a:off x="403412" y="504825"/>
            <a:ext cx="8740588" cy="6353175"/>
          </a:xfrm>
          <a:prstGeom prst="rect">
            <a:avLst/>
          </a:prstGeom>
        </p:spPr>
      </p:pic>
    </p:spTree>
    <p:extLst>
      <p:ext uri="{BB962C8B-B14F-4D97-AF65-F5344CB8AC3E}">
        <p14:creationId xmlns="" xmlns:p14="http://schemas.microsoft.com/office/powerpoint/2010/main" val="42097579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of the My VeHU Campus &quot;Ask The Presenter&quot;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57400" y="2130425"/>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57400" y="2148010"/>
            <a:ext cx="7086600" cy="1143000"/>
          </a:xfrm>
        </p:spPr>
        <p:txBody>
          <a:bodyPr/>
          <a:lstStyle/>
          <a:p>
            <a:r>
              <a:rPr lang="en-US" dirty="0" smtClean="0"/>
              <a:t>Ask the Presenter</a:t>
            </a:r>
            <a:endParaRPr lang="en-US" dirty="0"/>
          </a:p>
        </p:txBody>
      </p:sp>
      <p:pic>
        <p:nvPicPr>
          <p:cNvPr id="5" name="Picture 5" descr="yellow divider line"/>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71600" y="3621088"/>
            <a:ext cx="7761288"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22120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a:bodyPr>
          <a:lstStyle/>
          <a:p>
            <a:pPr marL="0" indent="0">
              <a:buNone/>
            </a:pPr>
            <a:r>
              <a:rPr lang="en-US" sz="4000" dirty="0" smtClean="0"/>
              <a:t>What is your role?</a:t>
            </a:r>
          </a:p>
          <a:p>
            <a:pPr marL="1314450" lvl="2" indent="-514350">
              <a:buFont typeface="+mj-lt"/>
              <a:buAutoNum type="alphaUcPeriod"/>
            </a:pPr>
            <a:r>
              <a:rPr lang="en-US" sz="3600" dirty="0" smtClean="0"/>
              <a:t>RN Care Manager</a:t>
            </a:r>
          </a:p>
          <a:p>
            <a:pPr marL="1314450" lvl="2" indent="-514350">
              <a:buFont typeface="+mj-lt"/>
              <a:buAutoNum type="alphaUcPeriod"/>
            </a:pPr>
            <a:r>
              <a:rPr lang="en-US" sz="3600" dirty="0" smtClean="0"/>
              <a:t>Provider</a:t>
            </a:r>
          </a:p>
          <a:p>
            <a:pPr marL="1314450" lvl="2" indent="-514350">
              <a:buFont typeface="+mj-lt"/>
              <a:buAutoNum type="alphaUcPeriod"/>
            </a:pPr>
            <a:r>
              <a:rPr lang="en-US" sz="3600" dirty="0" smtClean="0"/>
              <a:t>LPN</a:t>
            </a:r>
          </a:p>
          <a:p>
            <a:pPr marL="1314450" lvl="2" indent="-514350">
              <a:buFont typeface="+mj-lt"/>
              <a:buAutoNum type="alphaUcPeriod"/>
            </a:pPr>
            <a:r>
              <a:rPr lang="en-US" sz="3600" dirty="0" smtClean="0"/>
              <a:t>Case Manger</a:t>
            </a:r>
          </a:p>
          <a:p>
            <a:pPr marL="1314450" lvl="2" indent="-514350">
              <a:buFont typeface="+mj-lt"/>
              <a:buAutoNum type="alphaUcPeriod"/>
            </a:pPr>
            <a:r>
              <a:rPr lang="en-US" sz="3600" dirty="0" smtClean="0"/>
              <a:t>Administrative</a:t>
            </a:r>
          </a:p>
          <a:p>
            <a:pPr marL="1314450" lvl="2" indent="-514350">
              <a:buFont typeface="+mj-lt"/>
              <a:buAutoNum type="alphaUcPeriod"/>
            </a:pPr>
            <a:r>
              <a:rPr lang="en-US" sz="3600" dirty="0" smtClean="0"/>
              <a:t>Other</a:t>
            </a:r>
            <a:endParaRPr lang="en-US" sz="3600" dirty="0"/>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01660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enter of the PACT graphic, focusing on the Veteran, family, Clinical Associate, Provider, RN Care Manager, and Administrative Assistant"/>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6067" t="25900" r="31966" b="34804"/>
          <a:stretch/>
        </p:blipFill>
        <p:spPr bwMode="auto">
          <a:xfrm>
            <a:off x="9938" y="0"/>
            <a:ext cx="9004862"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descr="red rectangle with text &quot;PACT Teamlet&quot;"/>
          <p:cNvSpPr/>
          <p:nvPr/>
        </p:nvSpPr>
        <p:spPr>
          <a:xfrm>
            <a:off x="8458200" y="0"/>
            <a:ext cx="685800" cy="6858000"/>
          </a:xfrm>
          <a:prstGeom prst="rect">
            <a:avLst/>
          </a:prstGeom>
          <a:gradFill>
            <a:gsLst>
              <a:gs pos="0">
                <a:schemeClr val="accent2">
                  <a:shade val="51000"/>
                  <a:satMod val="130000"/>
                  <a:alpha val="82000"/>
                </a:schemeClr>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vert="vert" rtlCol="0" anchor="ctr"/>
          <a:lstStyle/>
          <a:p>
            <a:pPr algn="ctr"/>
            <a:r>
              <a:rPr lang="en-US" sz="4800" dirty="0"/>
              <a:t>PACT Teamlet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 xmlns:p14="http://schemas.microsoft.com/office/powerpoint/2010/main" val="3238255162"/>
              </p:ext>
            </p:extLst>
          </p:nvPr>
        </p:nvGraphicFramePr>
        <p:xfrm>
          <a:off x="228600" y="1143000"/>
          <a:ext cx="8763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descr="A Partnership with Veterans"/>
          <p:cNvSpPr>
            <a:spLocks noGrp="1"/>
          </p:cNvSpPr>
          <p:nvPr>
            <p:ph type="title"/>
          </p:nvPr>
        </p:nvSpPr>
        <p:spPr>
          <a:xfrm>
            <a:off x="457200" y="76200"/>
            <a:ext cx="8229600" cy="1143000"/>
          </a:xfrm>
        </p:spPr>
        <p:txBody>
          <a:bodyPr/>
          <a:lstStyle/>
          <a:p>
            <a:r>
              <a:rPr lang="en-US" dirty="0" smtClean="0">
                <a:latin typeface="+mn-lt"/>
                <a:cs typeface="Arial" pitchFamily="34" charset="0"/>
              </a:rPr>
              <a:t>A Partnership with Veterans</a:t>
            </a:r>
            <a:endParaRPr lang="en-US" dirty="0">
              <a:latin typeface="+mn-lt"/>
              <a:cs typeface="Arial" pitchFamily="34" charset="0"/>
            </a:endParaRPr>
          </a:p>
        </p:txBody>
      </p:sp>
    </p:spTree>
    <p:extLst>
      <p:ext uri="{BB962C8B-B14F-4D97-AF65-F5344CB8AC3E}">
        <p14:creationId xmlns="" xmlns:p14="http://schemas.microsoft.com/office/powerpoint/2010/main" val="32780681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C4AC843BB2C341AAE087BEC6972632" ma:contentTypeVersion="0" ma:contentTypeDescription="Create a new document." ma:contentTypeScope="" ma:versionID="d484883fbbad0fcef313b5a468430b6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FA714F0E-5592-4F46-AEC5-FC9BA39B51CB}">
  <ds:schemaRefs>
    <ds:schemaRef ds:uri="http://schemas.microsoft.com/sharepoint/v3/contenttype/forms"/>
  </ds:schemaRefs>
</ds:datastoreItem>
</file>

<file path=customXml/itemProps2.xml><?xml version="1.0" encoding="utf-8"?>
<ds:datastoreItem xmlns:ds="http://schemas.openxmlformats.org/officeDocument/2006/customXml" ds:itemID="{87A88BF9-3C61-457F-969F-7B6A657F1101}">
  <ds:schemaRefs>
    <ds:schemaRef ds:uri="http://purl.org/dc/dcmitype/"/>
    <ds:schemaRef ds:uri="http://purl.org/dc/elements/1.1/"/>
    <ds:schemaRef ds:uri="http://purl.org/dc/term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5A9F8021-A67C-4E46-B233-DC5ED2D256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5017</TotalTime>
  <Words>7958</Words>
  <Application>Microsoft Office PowerPoint</Application>
  <PresentationFormat>On-screen Show (4:3)</PresentationFormat>
  <Paragraphs>761</Paragraphs>
  <Slides>62</Slides>
  <Notes>62</Notes>
  <HiddenSlides>0</HiddenSlides>
  <MMClips>0</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Office Theme</vt:lpstr>
      <vt:lpstr>1_Office Theme</vt:lpstr>
      <vt:lpstr>2_Office Theme</vt:lpstr>
      <vt:lpstr>Transitions of Care Expanding the Safety Net</vt:lpstr>
      <vt:lpstr>Slide 2</vt:lpstr>
      <vt:lpstr>Transitions of Care</vt:lpstr>
      <vt:lpstr>Slide 4</vt:lpstr>
      <vt:lpstr>Slide 5</vt:lpstr>
      <vt:lpstr>Slide 6</vt:lpstr>
      <vt:lpstr>Poll Question</vt:lpstr>
      <vt:lpstr>Slide 8</vt:lpstr>
      <vt:lpstr>A Partnership with Veterans</vt:lpstr>
      <vt:lpstr>Slide 10</vt:lpstr>
      <vt:lpstr>Care that is based on relationships</vt:lpstr>
      <vt:lpstr>Poll Results</vt:lpstr>
      <vt:lpstr>Poll Results</vt:lpstr>
      <vt:lpstr>Care Transitions</vt:lpstr>
      <vt:lpstr> Care Transitions Between Healthcare Settings </vt:lpstr>
      <vt:lpstr> Care Transitions Within Healthcare Settings </vt:lpstr>
      <vt:lpstr> Care Transitions Across Health States</vt:lpstr>
      <vt:lpstr>A Unique Transition…  Military Healthcare to VA</vt:lpstr>
      <vt:lpstr>Slide 19</vt:lpstr>
      <vt:lpstr>Slide 20</vt:lpstr>
      <vt:lpstr>Slide 21</vt:lpstr>
      <vt:lpstr>Slide 22</vt:lpstr>
      <vt:lpstr>Slide 23</vt:lpstr>
      <vt:lpstr>     Access to personal health information</vt:lpstr>
      <vt:lpstr>Slide 25</vt:lpstr>
      <vt:lpstr>Elements of Safe Transitions</vt:lpstr>
      <vt:lpstr>Medication Reconciliation Steps</vt:lpstr>
      <vt:lpstr>Include the Veteran and the Caregiver</vt:lpstr>
      <vt:lpstr> Use open-ended questions</vt:lpstr>
      <vt:lpstr>Slide 30</vt:lpstr>
      <vt:lpstr>Slide 31</vt:lpstr>
      <vt:lpstr>Slide 32</vt:lpstr>
      <vt:lpstr> Communicate updates and medication reconciliation to Healthcare team and Patient</vt:lpstr>
      <vt:lpstr>Slide 34</vt:lpstr>
      <vt:lpstr>Slide 35</vt:lpstr>
      <vt:lpstr>Hand off Communication </vt:lpstr>
      <vt:lpstr>Hand off Communication </vt:lpstr>
      <vt:lpstr>Slide 38</vt:lpstr>
      <vt:lpstr>Hand off Communication </vt:lpstr>
      <vt:lpstr>Slide 40</vt:lpstr>
      <vt:lpstr>Slide 41</vt:lpstr>
      <vt:lpstr>Slide 42</vt:lpstr>
      <vt:lpstr>Slide 43</vt:lpstr>
      <vt:lpstr>Case Manager</vt:lpstr>
      <vt:lpstr>Slide 45</vt:lpstr>
      <vt:lpstr>Slide 46</vt:lpstr>
      <vt:lpstr>Care Management</vt:lpstr>
      <vt:lpstr>Slide 48</vt:lpstr>
      <vt:lpstr>Slide 49</vt:lpstr>
      <vt:lpstr>Case Management</vt:lpstr>
      <vt:lpstr> Case Management Practice Across the Continuum </vt:lpstr>
      <vt:lpstr>Specialized Case Managers</vt:lpstr>
      <vt:lpstr>OEF/OIF/OND</vt:lpstr>
      <vt:lpstr>Telehealth</vt:lpstr>
      <vt:lpstr> Non-VA Care Coordination </vt:lpstr>
      <vt:lpstr>Community Rehabilitation</vt:lpstr>
      <vt:lpstr>Transportation</vt:lpstr>
      <vt:lpstr>Traveling Veteran Coordinator</vt:lpstr>
      <vt:lpstr>Hospice</vt:lpstr>
      <vt:lpstr>Team Work</vt:lpstr>
      <vt:lpstr>Slide 61</vt:lpstr>
      <vt:lpstr>Ask the Presenter</vt:lpstr>
    </vt:vector>
  </TitlesOfParts>
  <Company>Department of Veterans Affairs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Transitions of Care Expanding the Safety Net</dc:title>
  <dc:creator>VHA OIA Training Strategy</dc:creator>
  <cp:keywords>PACT, Teamlet , Care transitions, Case Management, Care Management</cp:keywords>
  <cp:lastModifiedBy>presenter</cp:lastModifiedBy>
  <cp:revision>489</cp:revision>
  <dcterms:created xsi:type="dcterms:W3CDTF">2013-07-31T19:34:22Z</dcterms:created>
  <dcterms:modified xsi:type="dcterms:W3CDTF">2013-09-10T19:33:21Z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0x0101005AC4AC843BB2C341AAE087BEC6972632</vt:lpwstr>
  </property>
</Properties>
</file>