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diagrams/data13.xml" ContentType="application/vnd.openxmlformats-officedocument.drawingml.diagramData+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diagrams/layout6.xml" ContentType="application/vnd.openxmlformats-officedocument.drawingml.diagramLayout+xml"/>
  <Override PartName="/ppt/notesSlides/notesSlide35.xml" ContentType="application/vnd.openxmlformats-officedocument.presentationml.notesSlide+xml"/>
  <Override PartName="/ppt/diagrams/data10.xml" ContentType="application/vnd.openxmlformats-officedocument.drawingml.diagramData+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60.xml" ContentType="application/vnd.openxmlformats-officedocument.presentationml.notesSlide+xml"/>
  <Override PartName="/ppt/diagrams/quickStyle14.xml" ContentType="application/vnd.openxmlformats-officedocument.drawingml.diagramStyle+xml"/>
  <Override PartName="/ppt/slideLayouts/slideLayout10.xml" ContentType="application/vnd.openxmlformats-officedocument.presentationml.slideLayout+xml"/>
  <Override PartName="/ppt/diagrams/drawing8.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diagrams/data11.xml" ContentType="application/vnd.openxmlformats-officedocument.drawingml.diagramData+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notesSlides/notesSlide43.xml" ContentType="application/vnd.openxmlformats-officedocument.presentationml.notesSlide+xml"/>
  <Override PartName="/ppt/diagrams/data8.xml" ContentType="application/vnd.openxmlformats-officedocument.drawingml.diagramData+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diagrams/drawing9.xml" ContentType="application/vnd.ms-office.drawingml.diagramDrawing+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charts/chart1.xml" ContentType="application/vnd.openxmlformats-officedocument.drawingml.chart+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colors10.xml" ContentType="application/vnd.openxmlformats-officedocument.drawingml.diagramColors+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55.xml" ContentType="application/vnd.openxmlformats-officedocument.presentationml.notesSlide+xml"/>
  <Override PartName="/ppt/diagrams/data12.xml" ContentType="application/vnd.openxmlformats-officedocument.drawingml.diagramData+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40.xml" ContentType="application/vnd.openxmlformats-officedocument.presentationml.notesSlide+xml"/>
  <Override PartName="/ppt/diagrams/quickStyle12.xml" ContentType="application/vnd.openxmlformats-officedocument.drawingml.diagramStyle+xml"/>
  <Override PartName="/ppt/diagrams/drawing13.xml" ContentType="application/vnd.ms-office.drawingml.diagramDrawing+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charts/chart2.xml" ContentType="application/vnd.openxmlformats-officedocument.drawingml.char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notesSlides/notesSlide23.xml" ContentType="application/vnd.openxmlformats-officedocument.presentationml.notesSlide+xml"/>
  <Override PartName="/ppt/diagrams/data6.xml" ContentType="application/vnd.openxmlformats-officedocument.drawingml.diagramData+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diagrams/data14.xml" ContentType="application/vnd.openxmlformats-officedocument.drawingml.diagramData+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charts/chart4.xml" ContentType="application/vnd.openxmlformats-officedocument.drawingml.chart+xml"/>
  <Override PartName="/ppt/slides/slide78.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4"/>
  </p:sldMasterIdLst>
  <p:notesMasterIdLst>
    <p:notesMasterId r:id="rId98"/>
  </p:notesMasterIdLst>
  <p:handoutMasterIdLst>
    <p:handoutMasterId r:id="rId99"/>
  </p:handoutMasterIdLst>
  <p:sldIdLst>
    <p:sldId id="318" r:id="rId5"/>
    <p:sldId id="291" r:id="rId6"/>
    <p:sldId id="292" r:id="rId7"/>
    <p:sldId id="322" r:id="rId8"/>
    <p:sldId id="293" r:id="rId9"/>
    <p:sldId id="336" r:id="rId10"/>
    <p:sldId id="407" r:id="rId11"/>
    <p:sldId id="306" r:id="rId12"/>
    <p:sldId id="295" r:id="rId13"/>
    <p:sldId id="324" r:id="rId14"/>
    <p:sldId id="325" r:id="rId15"/>
    <p:sldId id="326" r:id="rId16"/>
    <p:sldId id="356" r:id="rId17"/>
    <p:sldId id="357" r:id="rId18"/>
    <p:sldId id="358" r:id="rId19"/>
    <p:sldId id="359" r:id="rId20"/>
    <p:sldId id="360" r:id="rId21"/>
    <p:sldId id="323" r:id="rId22"/>
    <p:sldId id="316" r:id="rId23"/>
    <p:sldId id="387" r:id="rId24"/>
    <p:sldId id="388" r:id="rId25"/>
    <p:sldId id="389" r:id="rId26"/>
    <p:sldId id="390" r:id="rId27"/>
    <p:sldId id="391" r:id="rId28"/>
    <p:sldId id="392" r:id="rId29"/>
    <p:sldId id="393" r:id="rId30"/>
    <p:sldId id="402" r:id="rId31"/>
    <p:sldId id="394" r:id="rId32"/>
    <p:sldId id="395" r:id="rId33"/>
    <p:sldId id="396" r:id="rId34"/>
    <p:sldId id="397" r:id="rId35"/>
    <p:sldId id="398" r:id="rId36"/>
    <p:sldId id="406" r:id="rId37"/>
    <p:sldId id="400" r:id="rId38"/>
    <p:sldId id="405" r:id="rId39"/>
    <p:sldId id="339" r:id="rId40"/>
    <p:sldId id="328" r:id="rId41"/>
    <p:sldId id="329" r:id="rId42"/>
    <p:sldId id="305" r:id="rId43"/>
    <p:sldId id="345" r:id="rId44"/>
    <p:sldId id="347" r:id="rId45"/>
    <p:sldId id="330" r:id="rId46"/>
    <p:sldId id="331" r:id="rId47"/>
    <p:sldId id="308" r:id="rId48"/>
    <p:sldId id="317" r:id="rId49"/>
    <p:sldId id="275" r:id="rId50"/>
    <p:sldId id="361" r:id="rId51"/>
    <p:sldId id="404" r:id="rId52"/>
    <p:sldId id="271" r:id="rId53"/>
    <p:sldId id="276" r:id="rId54"/>
    <p:sldId id="401" r:id="rId55"/>
    <p:sldId id="349" r:id="rId56"/>
    <p:sldId id="350" r:id="rId57"/>
    <p:sldId id="355" r:id="rId58"/>
    <p:sldId id="267" r:id="rId59"/>
    <p:sldId id="334" r:id="rId60"/>
    <p:sldId id="262" r:id="rId61"/>
    <p:sldId id="287" r:id="rId62"/>
    <p:sldId id="289" r:id="rId63"/>
    <p:sldId id="335" r:id="rId64"/>
    <p:sldId id="263" r:id="rId65"/>
    <p:sldId id="288" r:id="rId66"/>
    <p:sldId id="273" r:id="rId67"/>
    <p:sldId id="272" r:id="rId68"/>
    <p:sldId id="351" r:id="rId69"/>
    <p:sldId id="274" r:id="rId70"/>
    <p:sldId id="362" r:id="rId71"/>
    <p:sldId id="363" r:id="rId72"/>
    <p:sldId id="364" r:id="rId73"/>
    <p:sldId id="282" r:id="rId74"/>
    <p:sldId id="365" r:id="rId75"/>
    <p:sldId id="366" r:id="rId76"/>
    <p:sldId id="367" r:id="rId77"/>
    <p:sldId id="368" r:id="rId78"/>
    <p:sldId id="369" r:id="rId79"/>
    <p:sldId id="370" r:id="rId80"/>
    <p:sldId id="371" r:id="rId81"/>
    <p:sldId id="372" r:id="rId82"/>
    <p:sldId id="373" r:id="rId83"/>
    <p:sldId id="374" r:id="rId84"/>
    <p:sldId id="375" r:id="rId85"/>
    <p:sldId id="376" r:id="rId86"/>
    <p:sldId id="377" r:id="rId87"/>
    <p:sldId id="378" r:id="rId88"/>
    <p:sldId id="379" r:id="rId89"/>
    <p:sldId id="380" r:id="rId90"/>
    <p:sldId id="381" r:id="rId91"/>
    <p:sldId id="382" r:id="rId92"/>
    <p:sldId id="383" r:id="rId93"/>
    <p:sldId id="384" r:id="rId94"/>
    <p:sldId id="385" r:id="rId95"/>
    <p:sldId id="386" r:id="rId96"/>
    <p:sldId id="333" r:id="rId9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35443"/>
    <a:srgbClr val="FF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7" autoAdjust="0"/>
    <p:restoredTop sz="70723" autoAdjust="0"/>
  </p:normalViewPr>
  <p:slideViewPr>
    <p:cSldViewPr showGuides="1">
      <p:cViewPr varScale="1">
        <p:scale>
          <a:sx n="51" d="100"/>
          <a:sy n="51" d="100"/>
        </p:scale>
        <p:origin x="-876" y="-96"/>
      </p:cViewPr>
      <p:guideLst>
        <p:guide orient="horz" pos="2352"/>
        <p:guide pos="2880"/>
      </p:guideLst>
    </p:cSldViewPr>
  </p:slideViewPr>
  <p:outlineViewPr>
    <p:cViewPr>
      <p:scale>
        <a:sx n="33" d="100"/>
        <a:sy n="33" d="100"/>
      </p:scale>
      <p:origin x="0" y="27336"/>
    </p:cViewPr>
  </p:outlineViewPr>
  <p:notesTextViewPr>
    <p:cViewPr>
      <p:scale>
        <a:sx n="100" d="100"/>
        <a:sy n="100" d="100"/>
      </p:scale>
      <p:origin x="0" y="0"/>
    </p:cViewPr>
  </p:notesTextViewPr>
  <p:notesViewPr>
    <p:cSldViewPr>
      <p:cViewPr varScale="1">
        <p:scale>
          <a:sx n="56" d="100"/>
          <a:sy n="56" d="100"/>
        </p:scale>
        <p:origin x="-1860"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Workbook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Caryn%20Sever\AppData\Local\Microsoft\Windows\Temporary%20Internet%20Files\Content.Outlook\60JC77XF\Graphs_Kathy_Draft2%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aryn%20Sever\AppData\Local\Microsoft\Windows\Temporary%20Internet%20Files\Content.Outlook\60JC77XF\Graphs_Kathy_Draft2%2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aryn%20Sever\AppData\Local\Microsoft\Windows\Temporary%20Internet%20Files\Content.Outlook\60JC77XF\Graphs_Kathy_Draft2%20(2).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2007_Workbook2.xlsx"/></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barChart>
        <c:barDir val="col"/>
        <c:grouping val="clustered"/>
        <c:ser>
          <c:idx val="0"/>
          <c:order val="0"/>
          <c:tx>
            <c:strRef>
              <c:f>Sheet1!$B$1</c:f>
              <c:strCache>
                <c:ptCount val="1"/>
                <c:pt idx="0">
                  <c:v>Inpt. Admission Rate</c:v>
                </c:pt>
              </c:strCache>
            </c:strRef>
          </c:tx>
          <c:spPr>
            <a:effectLst>
              <a:outerShdw blurRad="50800" dist="38100" dir="2700000" algn="tl" rotWithShape="0">
                <a:prstClr val="black">
                  <a:alpha val="40000"/>
                </a:prstClr>
              </a:outerShdw>
            </a:effectLst>
          </c:spPr>
          <c:dLbls>
            <c:delete val="1"/>
          </c:dLbls>
          <c:cat>
            <c:numRef>
              <c:f>Sheet1!$A$2:$A$16</c:f>
              <c:numCache>
                <c:formatCode>[$-409]mmm\-yy;@</c:formatCode>
                <c:ptCount val="15"/>
                <c:pt idx="0">
                  <c:v>41000</c:v>
                </c:pt>
                <c:pt idx="1">
                  <c:v>41030</c:v>
                </c:pt>
                <c:pt idx="2">
                  <c:v>41061</c:v>
                </c:pt>
                <c:pt idx="3">
                  <c:v>41091</c:v>
                </c:pt>
                <c:pt idx="4">
                  <c:v>41122</c:v>
                </c:pt>
                <c:pt idx="5">
                  <c:v>41153</c:v>
                </c:pt>
                <c:pt idx="6">
                  <c:v>41183</c:v>
                </c:pt>
                <c:pt idx="7">
                  <c:v>41214</c:v>
                </c:pt>
                <c:pt idx="8">
                  <c:v>41244</c:v>
                </c:pt>
                <c:pt idx="9">
                  <c:v>41275</c:v>
                </c:pt>
                <c:pt idx="10">
                  <c:v>41306</c:v>
                </c:pt>
                <c:pt idx="11">
                  <c:v>41334</c:v>
                </c:pt>
                <c:pt idx="12">
                  <c:v>41365</c:v>
                </c:pt>
                <c:pt idx="13">
                  <c:v>41395</c:v>
                </c:pt>
                <c:pt idx="14">
                  <c:v>41426</c:v>
                </c:pt>
              </c:numCache>
            </c:numRef>
          </c:cat>
          <c:val>
            <c:numRef>
              <c:f>Sheet1!$B$2:$B$16</c:f>
              <c:numCache>
                <c:formatCode>General</c:formatCode>
                <c:ptCount val="15"/>
                <c:pt idx="0">
                  <c:v>0.13</c:v>
                </c:pt>
                <c:pt idx="1">
                  <c:v>0.13</c:v>
                </c:pt>
                <c:pt idx="2">
                  <c:v>0.12000000000000002</c:v>
                </c:pt>
                <c:pt idx="3">
                  <c:v>0.12000000000000002</c:v>
                </c:pt>
                <c:pt idx="4">
                  <c:v>0.11</c:v>
                </c:pt>
                <c:pt idx="5">
                  <c:v>0.11</c:v>
                </c:pt>
                <c:pt idx="6">
                  <c:v>0.12000000000000002</c:v>
                </c:pt>
                <c:pt idx="7">
                  <c:v>0.11</c:v>
                </c:pt>
                <c:pt idx="8">
                  <c:v>0.11</c:v>
                </c:pt>
                <c:pt idx="9">
                  <c:v>0.1</c:v>
                </c:pt>
                <c:pt idx="10">
                  <c:v>9.0000000000000024E-2</c:v>
                </c:pt>
                <c:pt idx="11">
                  <c:v>9.0000000000000024E-2</c:v>
                </c:pt>
                <c:pt idx="12">
                  <c:v>9.0000000000000024E-2</c:v>
                </c:pt>
                <c:pt idx="13">
                  <c:v>9.0000000000000024E-2</c:v>
                </c:pt>
                <c:pt idx="14">
                  <c:v>8.0000000000000029E-2</c:v>
                </c:pt>
              </c:numCache>
            </c:numRef>
          </c:val>
        </c:ser>
        <c:dLbls>
          <c:showVal val="1"/>
        </c:dLbls>
        <c:gapWidth val="75"/>
        <c:axId val="81021184"/>
        <c:axId val="81069568"/>
      </c:barChart>
      <c:dateAx>
        <c:axId val="81021184"/>
        <c:scaling>
          <c:orientation val="minMax"/>
        </c:scaling>
        <c:axPos val="b"/>
        <c:numFmt formatCode="[$-409]mmm\-yy;@" sourceLinked="0"/>
        <c:majorTickMark val="none"/>
        <c:tickLblPos val="nextTo"/>
        <c:txPr>
          <a:bodyPr/>
          <a:lstStyle/>
          <a:p>
            <a:pPr>
              <a:defRPr sz="2800"/>
            </a:pPr>
            <a:endParaRPr lang="en-US"/>
          </a:p>
        </c:txPr>
        <c:crossAx val="81069568"/>
        <c:crosses val="autoZero"/>
        <c:auto val="1"/>
        <c:lblOffset val="100"/>
        <c:baseTimeUnit val="months"/>
      </c:dateAx>
      <c:valAx>
        <c:axId val="81069568"/>
        <c:scaling>
          <c:orientation val="minMax"/>
        </c:scaling>
        <c:axPos val="l"/>
        <c:numFmt formatCode="General" sourceLinked="1"/>
        <c:majorTickMark val="none"/>
        <c:tickLblPos val="nextTo"/>
        <c:txPr>
          <a:bodyPr/>
          <a:lstStyle/>
          <a:p>
            <a:pPr>
              <a:defRPr sz="2400"/>
            </a:pPr>
            <a:endParaRPr lang="en-US"/>
          </a:p>
        </c:txPr>
        <c:crossAx val="81021184"/>
        <c:crosses val="autoZero"/>
        <c:crossBetween val="between"/>
      </c:valAx>
      <c:spPr>
        <a:effectLst>
          <a:outerShdw blurRad="50800" dist="38100" dir="18900000" algn="bl" rotWithShape="0">
            <a:prstClr val="black">
              <a:alpha val="40000"/>
            </a:prstClr>
          </a:outerShdw>
        </a:effectLst>
      </c:spPr>
    </c:plotArea>
    <c:legend>
      <c:legendPos val="b"/>
      <c:layout/>
      <c:txPr>
        <a:bodyPr/>
        <a:lstStyle/>
        <a:p>
          <a:pPr>
            <a:defRPr sz="2800"/>
          </a:pPr>
          <a:endParaRPr lang="en-US"/>
        </a:p>
      </c:txPr>
    </c:legend>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34"/>
  <c:chart>
    <c:title>
      <c:layout/>
    </c:title>
    <c:plotArea>
      <c:layout>
        <c:manualLayout>
          <c:layoutTarget val="inner"/>
          <c:xMode val="edge"/>
          <c:yMode val="edge"/>
          <c:x val="0.12689993296292518"/>
          <c:y val="0.12276717814119394"/>
          <c:w val="0.86387542466282674"/>
          <c:h val="0.60828824281580185"/>
        </c:manualLayout>
      </c:layout>
      <c:barChart>
        <c:barDir val="col"/>
        <c:grouping val="clustered"/>
        <c:ser>
          <c:idx val="0"/>
          <c:order val="0"/>
          <c:tx>
            <c:strRef>
              <c:f>'CCHT Enrollment'!$A$3</c:f>
              <c:strCache>
                <c:ptCount val="1"/>
                <c:pt idx="0">
                  <c:v>% Enrolled</c:v>
                </c:pt>
              </c:strCache>
            </c:strRef>
          </c:tx>
          <c:spPr>
            <a:effectLst>
              <a:outerShdw blurRad="50800" dist="38100" algn="l" rotWithShape="0">
                <a:prstClr val="black">
                  <a:alpha val="40000"/>
                </a:prstClr>
              </a:outerShdw>
            </a:effectLst>
          </c:spPr>
          <c:cat>
            <c:strRef>
              <c:f>'CCHT Enrollment'!$B$2:$J$2</c:f>
              <c:strCache>
                <c:ptCount val="9"/>
                <c:pt idx="0">
                  <c:v>OCT FY13</c:v>
                </c:pt>
                <c:pt idx="1">
                  <c:v>NOV FY13</c:v>
                </c:pt>
                <c:pt idx="2">
                  <c:v>DEC FY13</c:v>
                </c:pt>
                <c:pt idx="3">
                  <c:v>JAN FY13</c:v>
                </c:pt>
                <c:pt idx="4">
                  <c:v>FEB FY13</c:v>
                </c:pt>
                <c:pt idx="5">
                  <c:v>MAR FY13</c:v>
                </c:pt>
                <c:pt idx="6">
                  <c:v>APR FY13</c:v>
                </c:pt>
                <c:pt idx="7">
                  <c:v>MAY FY13</c:v>
                </c:pt>
                <c:pt idx="8">
                  <c:v>JUN FY13</c:v>
                </c:pt>
              </c:strCache>
            </c:strRef>
          </c:cat>
          <c:val>
            <c:numRef>
              <c:f>'CCHT Enrollment'!$B$3:$J$3</c:f>
              <c:numCache>
                <c:formatCode>[$-10409]#,##0.0#%</c:formatCode>
                <c:ptCount val="9"/>
                <c:pt idx="0">
                  <c:v>2.0254629198461771E-3</c:v>
                </c:pt>
                <c:pt idx="1">
                  <c:v>1.998857827857138E-3</c:v>
                </c:pt>
                <c:pt idx="2">
                  <c:v>2.8352707158774159E-3</c:v>
                </c:pt>
                <c:pt idx="3">
                  <c:v>2.2522523067891598E-3</c:v>
                </c:pt>
                <c:pt idx="4">
                  <c:v>5.0406050868332412E-3</c:v>
                </c:pt>
                <c:pt idx="5">
                  <c:v>5.8807055465877073E-3</c:v>
                </c:pt>
                <c:pt idx="6">
                  <c:v>1.2520868331193929E-2</c:v>
                </c:pt>
                <c:pt idx="7">
                  <c:v>1.5486725606024272E-2</c:v>
                </c:pt>
                <c:pt idx="8">
                  <c:v>1.9720625132322318E-2</c:v>
                </c:pt>
              </c:numCache>
            </c:numRef>
          </c:val>
        </c:ser>
        <c:axId val="60283136"/>
        <c:axId val="60510208"/>
      </c:barChart>
      <c:catAx>
        <c:axId val="60283136"/>
        <c:scaling>
          <c:orientation val="minMax"/>
        </c:scaling>
        <c:axPos val="b"/>
        <c:majorTickMark val="none"/>
        <c:tickLblPos val="nextTo"/>
        <c:txPr>
          <a:bodyPr/>
          <a:lstStyle/>
          <a:p>
            <a:pPr>
              <a:defRPr sz="2800"/>
            </a:pPr>
            <a:endParaRPr lang="en-US"/>
          </a:p>
        </c:txPr>
        <c:crossAx val="60510208"/>
        <c:crosses val="autoZero"/>
        <c:auto val="1"/>
        <c:lblAlgn val="ctr"/>
        <c:lblOffset val="100"/>
      </c:catAx>
      <c:valAx>
        <c:axId val="60510208"/>
        <c:scaling>
          <c:orientation val="minMax"/>
        </c:scaling>
        <c:axPos val="l"/>
        <c:majorGridlines/>
        <c:numFmt formatCode="[$-10409]#,##0.0#%" sourceLinked="1"/>
        <c:majorTickMark val="none"/>
        <c:tickLblPos val="nextTo"/>
        <c:txPr>
          <a:bodyPr/>
          <a:lstStyle/>
          <a:p>
            <a:pPr>
              <a:defRPr sz="2800"/>
            </a:pPr>
            <a:endParaRPr lang="en-US"/>
          </a:p>
        </c:txPr>
        <c:crossAx val="60283136"/>
        <c:crosses val="autoZero"/>
        <c:crossBetween val="between"/>
      </c:valAx>
      <c:spPr>
        <a:effectLst>
          <a:outerShdw blurRad="50800" dist="38100" dir="5400000" algn="t" rotWithShape="0">
            <a:prstClr val="black">
              <a:alpha val="40000"/>
            </a:prstClr>
          </a:outerShdw>
        </a:effectLst>
      </c:spPr>
    </c:plotArea>
    <c:legend>
      <c:legendPos val="r"/>
      <c:layout>
        <c:manualLayout>
          <c:xMode val="edge"/>
          <c:yMode val="edge"/>
          <c:x val="0.82565145702941012"/>
          <c:y val="1.4169546376811866E-2"/>
          <c:w val="0.14919578234538869"/>
          <c:h val="5.9305976176054917E-2"/>
        </c:manualLayout>
      </c:layout>
    </c:legend>
    <c:plotVisOnly val="1"/>
    <c:dispBlanksAs val="gap"/>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34"/>
  <c:chart>
    <c:autoTitleDeleted val="1"/>
    <c:plotArea>
      <c:layout>
        <c:manualLayout>
          <c:layoutTarget val="inner"/>
          <c:xMode val="edge"/>
          <c:yMode val="edge"/>
          <c:x val="0.11273541465211588"/>
          <c:y val="0.10833864912455564"/>
          <c:w val="0.86991423769397291"/>
          <c:h val="0.75268098607927192"/>
        </c:manualLayout>
      </c:layout>
      <c:barChart>
        <c:barDir val="col"/>
        <c:grouping val="clustered"/>
        <c:ser>
          <c:idx val="0"/>
          <c:order val="0"/>
          <c:tx>
            <c:strRef>
              <c:f>'2 Day Contact Post Discharge'!$A$3</c:f>
              <c:strCache>
                <c:ptCount val="1"/>
                <c:pt idx="0">
                  <c:v>Dr. Hoe</c:v>
                </c:pt>
              </c:strCache>
            </c:strRef>
          </c:tx>
          <c:spPr>
            <a:effectLst>
              <a:outerShdw blurRad="50800" dist="38100" dir="2700000" algn="tl" rotWithShape="0">
                <a:prstClr val="black">
                  <a:alpha val="40000"/>
                </a:prstClr>
              </a:outerShdw>
            </a:effectLst>
          </c:spPr>
          <c:cat>
            <c:strRef>
              <c:f>'2 Day Contact Post Discharge'!$B$1:$J$2</c:f>
              <c:strCache>
                <c:ptCount val="9"/>
                <c:pt idx="0">
                  <c:v>OCT FY13</c:v>
                </c:pt>
                <c:pt idx="1">
                  <c:v>NOV FY13</c:v>
                </c:pt>
                <c:pt idx="2">
                  <c:v>DEC FY13</c:v>
                </c:pt>
                <c:pt idx="3">
                  <c:v>JAN FY13</c:v>
                </c:pt>
                <c:pt idx="4">
                  <c:v>FEB FY13</c:v>
                </c:pt>
                <c:pt idx="5">
                  <c:v>MAR FY13</c:v>
                </c:pt>
                <c:pt idx="6">
                  <c:v>APR FY13</c:v>
                </c:pt>
                <c:pt idx="7">
                  <c:v>MAY FY13</c:v>
                </c:pt>
                <c:pt idx="8">
                  <c:v>JUN FY13</c:v>
                </c:pt>
              </c:strCache>
            </c:strRef>
          </c:cat>
          <c:val>
            <c:numRef>
              <c:f>'2 Day Contact Post Discharge'!$B$3:$J$3</c:f>
              <c:numCache>
                <c:formatCode>[$-10409]#,##0.0#%</c:formatCode>
                <c:ptCount val="9"/>
                <c:pt idx="0">
                  <c:v>0.40000000596046464</c:v>
                </c:pt>
                <c:pt idx="1">
                  <c:v>0.83333331346511863</c:v>
                </c:pt>
                <c:pt idx="2">
                  <c:v>0</c:v>
                </c:pt>
                <c:pt idx="3">
                  <c:v>0.66666668653488215</c:v>
                </c:pt>
                <c:pt idx="4">
                  <c:v>1</c:v>
                </c:pt>
                <c:pt idx="5">
                  <c:v>1</c:v>
                </c:pt>
                <c:pt idx="6">
                  <c:v>1</c:v>
                </c:pt>
                <c:pt idx="7">
                  <c:v>1</c:v>
                </c:pt>
                <c:pt idx="8">
                  <c:v>1</c:v>
                </c:pt>
              </c:numCache>
            </c:numRef>
          </c:val>
        </c:ser>
        <c:ser>
          <c:idx val="1"/>
          <c:order val="1"/>
          <c:tx>
            <c:strRef>
              <c:f>'2 Day Contact Post Discharge'!$A$4</c:f>
              <c:strCache>
                <c:ptCount val="1"/>
                <c:pt idx="0">
                  <c:v>Dr. Irons</c:v>
                </c:pt>
              </c:strCache>
            </c:strRef>
          </c:tx>
          <c:spPr>
            <a:effectLst>
              <a:outerShdw blurRad="50800" dist="38100" dir="2700000" algn="tl" rotWithShape="0">
                <a:prstClr val="black">
                  <a:alpha val="40000"/>
                </a:prstClr>
              </a:outerShdw>
            </a:effectLst>
          </c:spPr>
          <c:cat>
            <c:strRef>
              <c:f>'2 Day Contact Post Discharge'!$B$1:$J$2</c:f>
              <c:strCache>
                <c:ptCount val="9"/>
                <c:pt idx="0">
                  <c:v>OCT FY13</c:v>
                </c:pt>
                <c:pt idx="1">
                  <c:v>NOV FY13</c:v>
                </c:pt>
                <c:pt idx="2">
                  <c:v>DEC FY13</c:v>
                </c:pt>
                <c:pt idx="3">
                  <c:v>JAN FY13</c:v>
                </c:pt>
                <c:pt idx="4">
                  <c:v>FEB FY13</c:v>
                </c:pt>
                <c:pt idx="5">
                  <c:v>MAR FY13</c:v>
                </c:pt>
                <c:pt idx="6">
                  <c:v>APR FY13</c:v>
                </c:pt>
                <c:pt idx="7">
                  <c:v>MAY FY13</c:v>
                </c:pt>
                <c:pt idx="8">
                  <c:v>JUN FY13</c:v>
                </c:pt>
              </c:strCache>
            </c:strRef>
          </c:cat>
          <c:val>
            <c:numRef>
              <c:f>'2 Day Contact Post Discharge'!$B$4:$J$4</c:f>
              <c:numCache>
                <c:formatCode>[$-10409]#,##0.0#%</c:formatCode>
                <c:ptCount val="9"/>
                <c:pt idx="0">
                  <c:v>0.44444444775581371</c:v>
                </c:pt>
                <c:pt idx="1">
                  <c:v>0.66666668653488215</c:v>
                </c:pt>
                <c:pt idx="2">
                  <c:v>0.33333334326744102</c:v>
                </c:pt>
                <c:pt idx="3">
                  <c:v>1</c:v>
                </c:pt>
                <c:pt idx="4">
                  <c:v>1</c:v>
                </c:pt>
                <c:pt idx="5">
                  <c:v>0.83333331346511863</c:v>
                </c:pt>
                <c:pt idx="6">
                  <c:v>1</c:v>
                </c:pt>
                <c:pt idx="7">
                  <c:v>1</c:v>
                </c:pt>
                <c:pt idx="8">
                  <c:v>1</c:v>
                </c:pt>
              </c:numCache>
            </c:numRef>
          </c:val>
        </c:ser>
        <c:ser>
          <c:idx val="2"/>
          <c:order val="2"/>
          <c:tx>
            <c:strRef>
              <c:f>'2 Day Contact Post Discharge'!$A$5</c:f>
              <c:strCache>
                <c:ptCount val="1"/>
                <c:pt idx="0">
                  <c:v>Dr. Koh</c:v>
                </c:pt>
              </c:strCache>
            </c:strRef>
          </c:tx>
          <c:spPr>
            <a:effectLst>
              <a:outerShdw blurRad="50800" dist="38100" dir="2700000" algn="tl" rotWithShape="0">
                <a:prstClr val="black">
                  <a:alpha val="40000"/>
                </a:prstClr>
              </a:outerShdw>
            </a:effectLst>
          </c:spPr>
          <c:cat>
            <c:strRef>
              <c:f>'2 Day Contact Post Discharge'!$B$1:$J$2</c:f>
              <c:strCache>
                <c:ptCount val="9"/>
                <c:pt idx="0">
                  <c:v>OCT FY13</c:v>
                </c:pt>
                <c:pt idx="1">
                  <c:v>NOV FY13</c:v>
                </c:pt>
                <c:pt idx="2">
                  <c:v>DEC FY13</c:v>
                </c:pt>
                <c:pt idx="3">
                  <c:v>JAN FY13</c:v>
                </c:pt>
                <c:pt idx="4">
                  <c:v>FEB FY13</c:v>
                </c:pt>
                <c:pt idx="5">
                  <c:v>MAR FY13</c:v>
                </c:pt>
                <c:pt idx="6">
                  <c:v>APR FY13</c:v>
                </c:pt>
                <c:pt idx="7">
                  <c:v>MAY FY13</c:v>
                </c:pt>
                <c:pt idx="8">
                  <c:v>JUN FY13</c:v>
                </c:pt>
              </c:strCache>
            </c:strRef>
          </c:cat>
          <c:val>
            <c:numRef>
              <c:f>'2 Day Contact Post Discharge'!$B$5:$J$5</c:f>
              <c:numCache>
                <c:formatCode>[$-10409]#,##0.0#%</c:formatCode>
                <c:ptCount val="9"/>
                <c:pt idx="0">
                  <c:v>0.25</c:v>
                </c:pt>
                <c:pt idx="1">
                  <c:v>0.33333334326744102</c:v>
                </c:pt>
                <c:pt idx="2">
                  <c:v>0.66666668653488215</c:v>
                </c:pt>
                <c:pt idx="3">
                  <c:v>0.83333331346511863</c:v>
                </c:pt>
                <c:pt idx="4">
                  <c:v>1</c:v>
                </c:pt>
                <c:pt idx="5">
                  <c:v>1</c:v>
                </c:pt>
                <c:pt idx="6">
                  <c:v>1</c:v>
                </c:pt>
                <c:pt idx="7">
                  <c:v>1</c:v>
                </c:pt>
                <c:pt idx="8">
                  <c:v>1</c:v>
                </c:pt>
              </c:numCache>
            </c:numRef>
          </c:val>
        </c:ser>
        <c:axId val="60553856"/>
        <c:axId val="61088128"/>
      </c:barChart>
      <c:catAx>
        <c:axId val="60553856"/>
        <c:scaling>
          <c:orientation val="minMax"/>
        </c:scaling>
        <c:axPos val="b"/>
        <c:majorTickMark val="none"/>
        <c:tickLblPos val="nextTo"/>
        <c:txPr>
          <a:bodyPr/>
          <a:lstStyle/>
          <a:p>
            <a:pPr>
              <a:defRPr sz="2800"/>
            </a:pPr>
            <a:endParaRPr lang="en-US"/>
          </a:p>
        </c:txPr>
        <c:crossAx val="61088128"/>
        <c:crosses val="autoZero"/>
        <c:auto val="1"/>
        <c:lblAlgn val="ctr"/>
        <c:lblOffset val="100"/>
      </c:catAx>
      <c:valAx>
        <c:axId val="61088128"/>
        <c:scaling>
          <c:orientation val="minMax"/>
        </c:scaling>
        <c:axPos val="l"/>
        <c:majorGridlines/>
        <c:numFmt formatCode="[$-10409]#,##0.0#%" sourceLinked="1"/>
        <c:majorTickMark val="none"/>
        <c:tickLblPos val="nextTo"/>
        <c:txPr>
          <a:bodyPr/>
          <a:lstStyle/>
          <a:p>
            <a:pPr>
              <a:defRPr sz="2800"/>
            </a:pPr>
            <a:endParaRPr lang="en-US"/>
          </a:p>
        </c:txPr>
        <c:crossAx val="60553856"/>
        <c:crosses val="autoZero"/>
        <c:crossBetween val="between"/>
      </c:valAx>
      <c:spPr>
        <a:effectLst>
          <a:outerShdw blurRad="50800" dist="38100" dir="2700000" algn="tl" rotWithShape="0">
            <a:prstClr val="black">
              <a:alpha val="40000"/>
            </a:prstClr>
          </a:outerShdw>
        </a:effectLst>
      </c:spPr>
    </c:plotArea>
    <c:legend>
      <c:legendPos val="r"/>
      <c:layout>
        <c:manualLayout>
          <c:xMode val="edge"/>
          <c:yMode val="edge"/>
          <c:x val="0.62348287056223239"/>
          <c:y val="1.2763048606265995E-2"/>
          <c:w val="0.34191175116268385"/>
          <c:h val="8.9167912555234458E-2"/>
        </c:manualLayout>
      </c:layout>
    </c:legend>
    <c:plotVisOnly val="1"/>
    <c:dispBlanksAs val="gap"/>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style val="34"/>
  <c:chart>
    <c:autoTitleDeleted val="1"/>
    <c:plotArea>
      <c:layout/>
      <c:barChart>
        <c:barDir val="col"/>
        <c:grouping val="clustered"/>
        <c:ser>
          <c:idx val="0"/>
          <c:order val="0"/>
          <c:tx>
            <c:strRef>
              <c:f>'My HealtheVet'!$A$3</c:f>
              <c:strCache>
                <c:ptCount val="1"/>
                <c:pt idx="0">
                  <c:v># Patients</c:v>
                </c:pt>
              </c:strCache>
            </c:strRef>
          </c:tx>
          <c:spPr>
            <a:effectLst>
              <a:outerShdw blurRad="50800" dist="38100" dir="2700000" algn="tl" rotWithShape="0">
                <a:prstClr val="black">
                  <a:alpha val="40000"/>
                </a:prstClr>
              </a:outerShdw>
            </a:effectLst>
          </c:spPr>
          <c:dLbls>
            <c:delete val="1"/>
          </c:dLbls>
          <c:cat>
            <c:strRef>
              <c:f>'My HealtheVet'!$B$2:$M$2</c:f>
              <c:strCache>
                <c:ptCount val="12"/>
                <c:pt idx="0">
                  <c:v>AUG-FY12</c:v>
                </c:pt>
                <c:pt idx="1">
                  <c:v>SEP-FY12</c:v>
                </c:pt>
                <c:pt idx="2">
                  <c:v>OCT-FY13</c:v>
                </c:pt>
                <c:pt idx="3">
                  <c:v>NOV-FY13</c:v>
                </c:pt>
                <c:pt idx="4">
                  <c:v>DEC-FY13</c:v>
                </c:pt>
                <c:pt idx="5">
                  <c:v>JAN-FY13</c:v>
                </c:pt>
                <c:pt idx="6">
                  <c:v>FEB-FY13</c:v>
                </c:pt>
                <c:pt idx="7">
                  <c:v>MAR-FY13</c:v>
                </c:pt>
                <c:pt idx="8">
                  <c:v>APR-FY13</c:v>
                </c:pt>
                <c:pt idx="9">
                  <c:v>MAY-FY13</c:v>
                </c:pt>
                <c:pt idx="10">
                  <c:v>JUN-FY13</c:v>
                </c:pt>
                <c:pt idx="11">
                  <c:v>JUL-FY13</c:v>
                </c:pt>
              </c:strCache>
            </c:strRef>
          </c:cat>
          <c:val>
            <c:numRef>
              <c:f>'My HealtheVet'!$B$3:$M$3</c:f>
              <c:numCache>
                <c:formatCode>[$-10409]#,##0;\-#,##0</c:formatCode>
                <c:ptCount val="12"/>
                <c:pt idx="0">
                  <c:v>472</c:v>
                </c:pt>
                <c:pt idx="1">
                  <c:v>508</c:v>
                </c:pt>
                <c:pt idx="2">
                  <c:v>522</c:v>
                </c:pt>
                <c:pt idx="3">
                  <c:v>541</c:v>
                </c:pt>
                <c:pt idx="4">
                  <c:v>558</c:v>
                </c:pt>
                <c:pt idx="5">
                  <c:v>580</c:v>
                </c:pt>
                <c:pt idx="6">
                  <c:v>604</c:v>
                </c:pt>
                <c:pt idx="7">
                  <c:v>678</c:v>
                </c:pt>
                <c:pt idx="8">
                  <c:v>733</c:v>
                </c:pt>
                <c:pt idx="9">
                  <c:v>797</c:v>
                </c:pt>
                <c:pt idx="10">
                  <c:v>848</c:v>
                </c:pt>
                <c:pt idx="11">
                  <c:v>899</c:v>
                </c:pt>
              </c:numCache>
            </c:numRef>
          </c:val>
        </c:ser>
        <c:dLbls>
          <c:showVal val="1"/>
        </c:dLbls>
        <c:gapWidth val="75"/>
        <c:axId val="61132800"/>
        <c:axId val="61134336"/>
      </c:barChart>
      <c:catAx>
        <c:axId val="61132800"/>
        <c:scaling>
          <c:orientation val="minMax"/>
        </c:scaling>
        <c:axPos val="b"/>
        <c:majorTickMark val="none"/>
        <c:tickLblPos val="nextTo"/>
        <c:txPr>
          <a:bodyPr/>
          <a:lstStyle/>
          <a:p>
            <a:pPr>
              <a:defRPr sz="2400"/>
            </a:pPr>
            <a:endParaRPr lang="en-US"/>
          </a:p>
        </c:txPr>
        <c:crossAx val="61134336"/>
        <c:crosses val="autoZero"/>
        <c:auto val="1"/>
        <c:lblAlgn val="ctr"/>
        <c:lblOffset val="100"/>
      </c:catAx>
      <c:valAx>
        <c:axId val="61134336"/>
        <c:scaling>
          <c:orientation val="minMax"/>
        </c:scaling>
        <c:axPos val="l"/>
        <c:numFmt formatCode="[$-10409]#,##0;\-#,##0" sourceLinked="1"/>
        <c:majorTickMark val="none"/>
        <c:tickLblPos val="nextTo"/>
        <c:txPr>
          <a:bodyPr/>
          <a:lstStyle/>
          <a:p>
            <a:pPr>
              <a:defRPr sz="2800"/>
            </a:pPr>
            <a:endParaRPr lang="en-US"/>
          </a:p>
        </c:txPr>
        <c:crossAx val="61132800"/>
        <c:crosses val="autoZero"/>
        <c:crossBetween val="between"/>
      </c:valAx>
      <c:spPr>
        <a:effectLst>
          <a:outerShdw blurRad="50800" dist="38100" dir="2700000" algn="tl" rotWithShape="0">
            <a:prstClr val="black">
              <a:alpha val="40000"/>
            </a:prstClr>
          </a:outerShdw>
        </a:effectLst>
      </c:spPr>
    </c:plotArea>
    <c:legend>
      <c:legendPos val="b"/>
      <c:layout/>
      <c:txPr>
        <a:bodyPr/>
        <a:lstStyle/>
        <a:p>
          <a:pPr>
            <a:defRPr sz="2000"/>
          </a:pPr>
          <a:endParaRPr lang="en-US"/>
        </a:p>
      </c:txPr>
    </c:legend>
    <c:plotVisOnly val="1"/>
    <c:dispBlanksAs val="gap"/>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Sheet1!$B$1</c:f>
              <c:strCache>
                <c:ptCount val="1"/>
                <c:pt idx="0">
                  <c:v>Series 1</c:v>
                </c:pt>
              </c:strCache>
            </c:strRef>
          </c:tx>
          <c:spPr>
            <a:solidFill>
              <a:schemeClr val="accent1">
                <a:alpha val="75000"/>
              </a:schemeClr>
            </a:solidFill>
          </c:spPr>
          <c:cat>
            <c:strRef>
              <c:f>Sheet1!$A$2:$A$13</c:f>
              <c:strCache>
                <c:ptCount val="12"/>
                <c:pt idx="0">
                  <c:v>Category 1</c:v>
                </c:pt>
                <c:pt idx="1">
                  <c:v>Category 2</c:v>
                </c:pt>
                <c:pt idx="2">
                  <c:v>Category 3</c:v>
                </c:pt>
                <c:pt idx="3">
                  <c:v>Category 4</c:v>
                </c:pt>
                <c:pt idx="4">
                  <c:v>Category 5</c:v>
                </c:pt>
                <c:pt idx="5">
                  <c:v>Category 6</c:v>
                </c:pt>
                <c:pt idx="6">
                  <c:v>Category 7</c:v>
                </c:pt>
                <c:pt idx="7">
                  <c:v>Category 8</c:v>
                </c:pt>
                <c:pt idx="8">
                  <c:v>Category 9</c:v>
                </c:pt>
                <c:pt idx="9">
                  <c:v>Category 10</c:v>
                </c:pt>
                <c:pt idx="10">
                  <c:v>Category 11</c:v>
                </c:pt>
                <c:pt idx="11">
                  <c:v>Category 12</c:v>
                </c:pt>
              </c:strCache>
            </c:strRef>
          </c:cat>
          <c:val>
            <c:numRef>
              <c:f>Sheet1!$B$2:$B$13</c:f>
              <c:numCache>
                <c:formatCode>General</c:formatCode>
                <c:ptCount val="12"/>
                <c:pt idx="0">
                  <c:v>0.5</c:v>
                </c:pt>
                <c:pt idx="1">
                  <c:v>0.70000000000000062</c:v>
                </c:pt>
                <c:pt idx="2">
                  <c:v>0.8</c:v>
                </c:pt>
                <c:pt idx="3">
                  <c:v>0.85000000000000064</c:v>
                </c:pt>
                <c:pt idx="4">
                  <c:v>0.92</c:v>
                </c:pt>
                <c:pt idx="5">
                  <c:v>1.1000000000000001</c:v>
                </c:pt>
                <c:pt idx="6">
                  <c:v>1.6500000000000001</c:v>
                </c:pt>
                <c:pt idx="7">
                  <c:v>1.84</c:v>
                </c:pt>
                <c:pt idx="8">
                  <c:v>2.1</c:v>
                </c:pt>
                <c:pt idx="9">
                  <c:v>2.6</c:v>
                </c:pt>
                <c:pt idx="10">
                  <c:v>3.1</c:v>
                </c:pt>
                <c:pt idx="11">
                  <c:v>4.8</c:v>
                </c:pt>
              </c:numCache>
            </c:numRef>
          </c:val>
        </c:ser>
        <c:ser>
          <c:idx val="1"/>
          <c:order val="1"/>
          <c:tx>
            <c:strRef>
              <c:f>Sheet1!$C$1</c:f>
              <c:strCache>
                <c:ptCount val="1"/>
                <c:pt idx="0">
                  <c:v>Series 2</c:v>
                </c:pt>
              </c:strCache>
            </c:strRef>
          </c:tx>
          <c:spPr>
            <a:solidFill>
              <a:schemeClr val="accent4">
                <a:alpha val="75000"/>
              </a:schemeClr>
            </a:solidFill>
          </c:spPr>
          <c:cat>
            <c:strRef>
              <c:f>Sheet1!$A$2:$A$13</c:f>
              <c:strCache>
                <c:ptCount val="12"/>
                <c:pt idx="0">
                  <c:v>Category 1</c:v>
                </c:pt>
                <c:pt idx="1">
                  <c:v>Category 2</c:v>
                </c:pt>
                <c:pt idx="2">
                  <c:v>Category 3</c:v>
                </c:pt>
                <c:pt idx="3">
                  <c:v>Category 4</c:v>
                </c:pt>
                <c:pt idx="4">
                  <c:v>Category 5</c:v>
                </c:pt>
                <c:pt idx="5">
                  <c:v>Category 6</c:v>
                </c:pt>
                <c:pt idx="6">
                  <c:v>Category 7</c:v>
                </c:pt>
                <c:pt idx="7">
                  <c:v>Category 8</c:v>
                </c:pt>
                <c:pt idx="8">
                  <c:v>Category 9</c:v>
                </c:pt>
                <c:pt idx="9">
                  <c:v>Category 10</c:v>
                </c:pt>
                <c:pt idx="10">
                  <c:v>Category 11</c:v>
                </c:pt>
                <c:pt idx="11">
                  <c:v>Category 12</c:v>
                </c:pt>
              </c:strCache>
            </c:strRef>
          </c:cat>
          <c:val>
            <c:numRef>
              <c:f>Sheet1!$C$2:$C$13</c:f>
              <c:numCache>
                <c:formatCode>General</c:formatCode>
                <c:ptCount val="12"/>
                <c:pt idx="0">
                  <c:v>0.55000000000000004</c:v>
                </c:pt>
                <c:pt idx="1">
                  <c:v>0.74000000000000066</c:v>
                </c:pt>
                <c:pt idx="2">
                  <c:v>0.81</c:v>
                </c:pt>
                <c:pt idx="3">
                  <c:v>0.88000000000000034</c:v>
                </c:pt>
                <c:pt idx="4">
                  <c:v>0.94000000000000061</c:v>
                </c:pt>
                <c:pt idx="5">
                  <c:v>1.3</c:v>
                </c:pt>
                <c:pt idx="6">
                  <c:v>1.7000000000000006</c:v>
                </c:pt>
                <c:pt idx="7">
                  <c:v>1.87</c:v>
                </c:pt>
                <c:pt idx="8">
                  <c:v>2.2000000000000002</c:v>
                </c:pt>
                <c:pt idx="9">
                  <c:v>2.5499999999999998</c:v>
                </c:pt>
                <c:pt idx="10">
                  <c:v>3.3</c:v>
                </c:pt>
                <c:pt idx="11">
                  <c:v>4.9000000000000004</c:v>
                </c:pt>
              </c:numCache>
            </c:numRef>
          </c:val>
        </c:ser>
        <c:axId val="82445056"/>
        <c:axId val="82446592"/>
      </c:barChart>
      <c:catAx>
        <c:axId val="82445056"/>
        <c:scaling>
          <c:orientation val="minMax"/>
        </c:scaling>
        <c:delete val="1"/>
        <c:axPos val="b"/>
        <c:tickLblPos val="none"/>
        <c:crossAx val="82446592"/>
        <c:crosses val="autoZero"/>
        <c:auto val="1"/>
        <c:lblAlgn val="ctr"/>
        <c:lblOffset val="100"/>
      </c:catAx>
      <c:valAx>
        <c:axId val="82446592"/>
        <c:scaling>
          <c:orientation val="minMax"/>
          <c:max val="5"/>
        </c:scaling>
        <c:delete val="1"/>
        <c:axPos val="l"/>
        <c:majorGridlines>
          <c:spPr>
            <a:ln>
              <a:solidFill>
                <a:schemeClr val="bg1">
                  <a:lumMod val="85000"/>
                </a:schemeClr>
              </a:solidFill>
            </a:ln>
          </c:spPr>
        </c:majorGridlines>
        <c:numFmt formatCode="General" sourceLinked="1"/>
        <c:tickLblPos val="none"/>
        <c:crossAx val="82445056"/>
        <c:crosses val="autoZero"/>
        <c:crossBetween val="between"/>
      </c:valAx>
    </c:plotArea>
    <c:plotVisOnly val="1"/>
    <c:dispBlanksAs val="gap"/>
  </c:chart>
  <c:txPr>
    <a:bodyPr/>
    <a:lstStyle/>
    <a:p>
      <a:pPr>
        <a:defRPr sz="1800"/>
      </a:pPr>
      <a:endParaRPr lang="en-US"/>
    </a:p>
  </c:txPr>
  <c:externalData r:id="rId1"/>
</c:chartSpace>
</file>

<file path=ppt/diagrams/_rels/data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9434B1-6250-4A5B-8918-E4804C594EF6}"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EA8D5E79-04B8-4320-B5C2-08135841F1B2}">
      <dgm:prSet/>
      <dgm:spPr/>
      <dgm:t>
        <a:bodyPr/>
        <a:lstStyle/>
        <a:p>
          <a:pPr algn="ctr" rtl="0"/>
          <a:r>
            <a:rPr lang="en-US" dirty="0" smtClean="0"/>
            <a:t>Organized</a:t>
          </a:r>
          <a:endParaRPr lang="en-US" dirty="0"/>
        </a:p>
      </dgm:t>
      <dgm:extLst>
        <a:ext uri="{E40237B7-FDA0-4F09-8148-C483321AD2D9}">
          <dgm14:cNvPr xmlns="" xmlns:dgm14="http://schemas.microsoft.com/office/drawing/2010/diagram" id="0" name="" descr="Organized&#10;Create New Policies &amp; Agreements&#10;Create electronic tools &#10;Utilize available VA tools and data&#10;Keep Focused&#10;"/>
        </a:ext>
      </dgm:extLst>
    </dgm:pt>
    <dgm:pt modelId="{98030E7A-8429-48EB-A0A3-98B9E21B433C}" type="parTrans" cxnId="{996A9B8A-7911-4A52-9F97-8680F28694A4}">
      <dgm:prSet/>
      <dgm:spPr/>
      <dgm:t>
        <a:bodyPr/>
        <a:lstStyle/>
        <a:p>
          <a:pPr algn="ctr"/>
          <a:endParaRPr lang="en-US"/>
        </a:p>
      </dgm:t>
    </dgm:pt>
    <dgm:pt modelId="{AC9D59DD-DEC6-4EAC-B7E4-5D0EEDC91539}" type="sibTrans" cxnId="{996A9B8A-7911-4A52-9F97-8680F28694A4}">
      <dgm:prSet/>
      <dgm:spPr/>
      <dgm:t>
        <a:bodyPr/>
        <a:lstStyle/>
        <a:p>
          <a:pPr algn="ctr"/>
          <a:endParaRPr lang="en-US"/>
        </a:p>
      </dgm:t>
    </dgm:pt>
    <dgm:pt modelId="{D8F3E4A6-0B62-42FD-B3B8-414B4D2E88BE}">
      <dgm:prSet/>
      <dgm:spPr/>
      <dgm:t>
        <a:bodyPr/>
        <a:lstStyle/>
        <a:p>
          <a:pPr algn="ctr" rtl="0"/>
          <a:r>
            <a:rPr lang="en-US" smtClean="0"/>
            <a:t>Create New Policies &amp; Agreements</a:t>
          </a:r>
          <a:endParaRPr lang="en-US"/>
        </a:p>
      </dgm:t>
      <dgm:extLst>
        <a:ext uri="{E40237B7-FDA0-4F09-8148-C483321AD2D9}">
          <dgm14:cNvPr xmlns="" xmlns:dgm14="http://schemas.microsoft.com/office/drawing/2010/diagram" id="0" name="" descr="Organized&#10;Create New Policies &amp; Agreements&#10;Create electronic tools &#10;Utilize available VA tools and data&#10;Keep Focused&#10;"/>
        </a:ext>
      </dgm:extLst>
    </dgm:pt>
    <dgm:pt modelId="{69DD6CBB-B049-4B4D-81B9-D9D6ADCB7210}" type="parTrans" cxnId="{D5AE93B7-8FB2-4757-8BAE-F98745208BD9}">
      <dgm:prSet/>
      <dgm:spPr/>
      <dgm:t>
        <a:bodyPr/>
        <a:lstStyle/>
        <a:p>
          <a:pPr algn="ctr"/>
          <a:endParaRPr lang="en-US"/>
        </a:p>
      </dgm:t>
    </dgm:pt>
    <dgm:pt modelId="{9DE25169-781A-4E80-A09B-F4D2A93DEED0}" type="sibTrans" cxnId="{D5AE93B7-8FB2-4757-8BAE-F98745208BD9}">
      <dgm:prSet/>
      <dgm:spPr/>
      <dgm:t>
        <a:bodyPr/>
        <a:lstStyle/>
        <a:p>
          <a:pPr algn="ctr"/>
          <a:endParaRPr lang="en-US"/>
        </a:p>
      </dgm:t>
    </dgm:pt>
    <dgm:pt modelId="{E8CB733A-F799-48C7-8E29-5504C8F0BF9A}">
      <dgm:prSet/>
      <dgm:spPr/>
      <dgm:t>
        <a:bodyPr/>
        <a:lstStyle/>
        <a:p>
          <a:pPr algn="ctr" rtl="0"/>
          <a:r>
            <a:rPr lang="en-US" smtClean="0"/>
            <a:t>Create electronic tools </a:t>
          </a:r>
          <a:endParaRPr lang="en-US"/>
        </a:p>
      </dgm:t>
      <dgm:extLst>
        <a:ext uri="{E40237B7-FDA0-4F09-8148-C483321AD2D9}">
          <dgm14:cNvPr xmlns="" xmlns:dgm14="http://schemas.microsoft.com/office/drawing/2010/diagram" id="0" name="" descr="Organized&#10;Create New Policies &amp; Agreements&#10;Create electronic tools &#10;Utilize available VA tools and data&#10;Keep Focused&#10;"/>
        </a:ext>
      </dgm:extLst>
    </dgm:pt>
    <dgm:pt modelId="{177DFF62-E9F2-4A67-B35C-E1EB99B5148A}" type="parTrans" cxnId="{66CC7101-A44F-40D3-AC18-0ED395F1F78E}">
      <dgm:prSet/>
      <dgm:spPr/>
      <dgm:t>
        <a:bodyPr/>
        <a:lstStyle/>
        <a:p>
          <a:pPr algn="ctr"/>
          <a:endParaRPr lang="en-US"/>
        </a:p>
      </dgm:t>
    </dgm:pt>
    <dgm:pt modelId="{3E609CAD-EE84-4818-B9A0-EE06A9EC1E10}" type="sibTrans" cxnId="{66CC7101-A44F-40D3-AC18-0ED395F1F78E}">
      <dgm:prSet/>
      <dgm:spPr/>
      <dgm:t>
        <a:bodyPr/>
        <a:lstStyle/>
        <a:p>
          <a:pPr algn="ctr"/>
          <a:endParaRPr lang="en-US"/>
        </a:p>
      </dgm:t>
    </dgm:pt>
    <dgm:pt modelId="{4C71BFF9-E8AD-4AD7-B771-BC76629E1726}">
      <dgm:prSet/>
      <dgm:spPr/>
      <dgm:t>
        <a:bodyPr/>
        <a:lstStyle/>
        <a:p>
          <a:pPr algn="ctr" rtl="0"/>
          <a:r>
            <a:rPr lang="en-US" smtClean="0"/>
            <a:t>Utilize available VA tools and data</a:t>
          </a:r>
          <a:endParaRPr lang="en-US"/>
        </a:p>
      </dgm:t>
      <dgm:extLst>
        <a:ext uri="{E40237B7-FDA0-4F09-8148-C483321AD2D9}">
          <dgm14:cNvPr xmlns="" xmlns:dgm14="http://schemas.microsoft.com/office/drawing/2010/diagram" id="0" name="" descr="Organized&#10;Create New Policies &amp; Agreements&#10;Create electronic tools &#10;Utilize available VA tools and data&#10;Keep Focused&#10;"/>
        </a:ext>
      </dgm:extLst>
    </dgm:pt>
    <dgm:pt modelId="{A7D2E3A7-14B8-441A-83C5-15B70050BA6A}" type="parTrans" cxnId="{F49AE36B-FD9C-480F-A48F-ED7A8DEB04E1}">
      <dgm:prSet/>
      <dgm:spPr/>
      <dgm:t>
        <a:bodyPr/>
        <a:lstStyle/>
        <a:p>
          <a:pPr algn="ctr"/>
          <a:endParaRPr lang="en-US"/>
        </a:p>
      </dgm:t>
    </dgm:pt>
    <dgm:pt modelId="{858C3EB9-31C8-43A9-943B-AD6A5A40B6B7}" type="sibTrans" cxnId="{F49AE36B-FD9C-480F-A48F-ED7A8DEB04E1}">
      <dgm:prSet/>
      <dgm:spPr/>
      <dgm:t>
        <a:bodyPr/>
        <a:lstStyle/>
        <a:p>
          <a:pPr algn="ctr"/>
          <a:endParaRPr lang="en-US"/>
        </a:p>
      </dgm:t>
    </dgm:pt>
    <dgm:pt modelId="{80113FB5-6C2F-490D-A7A8-2585C253C963}">
      <dgm:prSet/>
      <dgm:spPr/>
      <dgm:t>
        <a:bodyPr/>
        <a:lstStyle/>
        <a:p>
          <a:pPr algn="ctr" rtl="0"/>
          <a:r>
            <a:rPr lang="en-US" smtClean="0"/>
            <a:t>Keep Focused</a:t>
          </a:r>
          <a:endParaRPr lang="en-US"/>
        </a:p>
      </dgm:t>
      <dgm:extLst>
        <a:ext uri="{E40237B7-FDA0-4F09-8148-C483321AD2D9}">
          <dgm14:cNvPr xmlns="" xmlns:dgm14="http://schemas.microsoft.com/office/drawing/2010/diagram" id="0" name="" descr="Organized&#10;Create New Policies &amp; Agreements&#10;Create electronic tools &#10;Utilize available VA tools and data&#10;Keep Focused&#10;"/>
        </a:ext>
      </dgm:extLst>
    </dgm:pt>
    <dgm:pt modelId="{6D9B741C-876A-4A26-A1BC-B03A52B81307}" type="parTrans" cxnId="{CF7ED447-DA5E-43BC-BA52-34CCFCA74E71}">
      <dgm:prSet/>
      <dgm:spPr/>
      <dgm:t>
        <a:bodyPr/>
        <a:lstStyle/>
        <a:p>
          <a:pPr algn="ctr"/>
          <a:endParaRPr lang="en-US"/>
        </a:p>
      </dgm:t>
    </dgm:pt>
    <dgm:pt modelId="{11EF2E68-5E59-446C-8EDC-FE079684272E}" type="sibTrans" cxnId="{CF7ED447-DA5E-43BC-BA52-34CCFCA74E71}">
      <dgm:prSet/>
      <dgm:spPr/>
      <dgm:t>
        <a:bodyPr/>
        <a:lstStyle/>
        <a:p>
          <a:pPr algn="ctr"/>
          <a:endParaRPr lang="en-US"/>
        </a:p>
      </dgm:t>
    </dgm:pt>
    <dgm:pt modelId="{4AB7A190-1599-4392-9B81-114780C91253}" type="pres">
      <dgm:prSet presAssocID="{339434B1-6250-4A5B-8918-E4804C594EF6}" presName="vert0" presStyleCnt="0">
        <dgm:presLayoutVars>
          <dgm:dir/>
          <dgm:animOne val="branch"/>
          <dgm:animLvl val="lvl"/>
        </dgm:presLayoutVars>
      </dgm:prSet>
      <dgm:spPr/>
      <dgm:t>
        <a:bodyPr/>
        <a:lstStyle/>
        <a:p>
          <a:endParaRPr lang="en-US"/>
        </a:p>
      </dgm:t>
    </dgm:pt>
    <dgm:pt modelId="{DC75A03F-C254-4897-8269-EBDF3291DD0A}" type="pres">
      <dgm:prSet presAssocID="{EA8D5E79-04B8-4320-B5C2-08135841F1B2}" presName="thickLine" presStyleLbl="alignNode1" presStyleIdx="0" presStyleCnt="5"/>
      <dgm:spPr/>
      <dgm:extLst>
        <a:ext uri="{E40237B7-FDA0-4F09-8148-C483321AD2D9}">
          <dgm14:cNvPr xmlns="" xmlns:dgm14="http://schemas.microsoft.com/office/drawing/2010/diagram" id="0" name="" descr="Organized&#10;Create New Policies &amp; Agreements&#10;Create electronic tools &#10;Utilize available VA tools and data&#10;Keep Focused&#10;"/>
        </a:ext>
      </dgm:extLst>
    </dgm:pt>
    <dgm:pt modelId="{58AE23D0-98C4-4849-8BAB-471F4CA9B01C}" type="pres">
      <dgm:prSet presAssocID="{EA8D5E79-04B8-4320-B5C2-08135841F1B2}" presName="horz1" presStyleCnt="0"/>
      <dgm:spPr/>
    </dgm:pt>
    <dgm:pt modelId="{3F9C7163-ED44-40F0-B958-47BAF0FB3F28}" type="pres">
      <dgm:prSet presAssocID="{EA8D5E79-04B8-4320-B5C2-08135841F1B2}" presName="tx1" presStyleLbl="revTx" presStyleIdx="0" presStyleCnt="5"/>
      <dgm:spPr/>
      <dgm:t>
        <a:bodyPr/>
        <a:lstStyle/>
        <a:p>
          <a:endParaRPr lang="en-US"/>
        </a:p>
      </dgm:t>
    </dgm:pt>
    <dgm:pt modelId="{A97795B0-D596-4537-8485-7D351C0C2E91}" type="pres">
      <dgm:prSet presAssocID="{EA8D5E79-04B8-4320-B5C2-08135841F1B2}" presName="vert1" presStyleCnt="0"/>
      <dgm:spPr/>
    </dgm:pt>
    <dgm:pt modelId="{C867F0C5-8B3B-47F2-9EEF-A1B2FE854544}" type="pres">
      <dgm:prSet presAssocID="{D8F3E4A6-0B62-42FD-B3B8-414B4D2E88BE}" presName="thickLine" presStyleLbl="alignNode1" presStyleIdx="1" presStyleCnt="5"/>
      <dgm:spPr/>
      <dgm:extLst>
        <a:ext uri="{E40237B7-FDA0-4F09-8148-C483321AD2D9}">
          <dgm14:cNvPr xmlns="" xmlns:dgm14="http://schemas.microsoft.com/office/drawing/2010/diagram" id="0" name="" descr="Organized&#10;Create New Policies &amp; Agreements&#10;Create electronic tools &#10;Utilize available VA tools and data&#10;Keep Focused&#10;"/>
        </a:ext>
      </dgm:extLst>
    </dgm:pt>
    <dgm:pt modelId="{564069BA-E476-4619-B847-F59B15648205}" type="pres">
      <dgm:prSet presAssocID="{D8F3E4A6-0B62-42FD-B3B8-414B4D2E88BE}" presName="horz1" presStyleCnt="0"/>
      <dgm:spPr/>
    </dgm:pt>
    <dgm:pt modelId="{8A468426-5FBF-4161-9628-A5FAA2C05DE3}" type="pres">
      <dgm:prSet presAssocID="{D8F3E4A6-0B62-42FD-B3B8-414B4D2E88BE}" presName="tx1" presStyleLbl="revTx" presStyleIdx="1" presStyleCnt="5"/>
      <dgm:spPr/>
      <dgm:t>
        <a:bodyPr/>
        <a:lstStyle/>
        <a:p>
          <a:endParaRPr lang="en-US"/>
        </a:p>
      </dgm:t>
    </dgm:pt>
    <dgm:pt modelId="{492839F3-26FB-41D5-B7C6-10577DFA7004}" type="pres">
      <dgm:prSet presAssocID="{D8F3E4A6-0B62-42FD-B3B8-414B4D2E88BE}" presName="vert1" presStyleCnt="0"/>
      <dgm:spPr/>
    </dgm:pt>
    <dgm:pt modelId="{94996F88-3611-41DA-BD7F-EAE786AC762B}" type="pres">
      <dgm:prSet presAssocID="{E8CB733A-F799-48C7-8E29-5504C8F0BF9A}" presName="thickLine" presStyleLbl="alignNode1" presStyleIdx="2" presStyleCnt="5"/>
      <dgm:spPr/>
      <dgm:extLst>
        <a:ext uri="{E40237B7-FDA0-4F09-8148-C483321AD2D9}">
          <dgm14:cNvPr xmlns="" xmlns:dgm14="http://schemas.microsoft.com/office/drawing/2010/diagram" id="0" name="" descr="Organized&#10;Create New Policies &amp; Agreements&#10;Create electronic tools &#10;Utilize available VA tools and data&#10;Keep Focused&#10;"/>
        </a:ext>
      </dgm:extLst>
    </dgm:pt>
    <dgm:pt modelId="{9CC72305-67A9-41B0-813E-A6301DBDC3F6}" type="pres">
      <dgm:prSet presAssocID="{E8CB733A-F799-48C7-8E29-5504C8F0BF9A}" presName="horz1" presStyleCnt="0"/>
      <dgm:spPr/>
    </dgm:pt>
    <dgm:pt modelId="{B9DEF5D5-4F2C-4748-AA59-E434CBD90470}" type="pres">
      <dgm:prSet presAssocID="{E8CB733A-F799-48C7-8E29-5504C8F0BF9A}" presName="tx1" presStyleLbl="revTx" presStyleIdx="2" presStyleCnt="5"/>
      <dgm:spPr/>
      <dgm:t>
        <a:bodyPr/>
        <a:lstStyle/>
        <a:p>
          <a:endParaRPr lang="en-US"/>
        </a:p>
      </dgm:t>
    </dgm:pt>
    <dgm:pt modelId="{6EF5CDA7-537A-4C83-881B-ABE975BFB5FF}" type="pres">
      <dgm:prSet presAssocID="{E8CB733A-F799-48C7-8E29-5504C8F0BF9A}" presName="vert1" presStyleCnt="0"/>
      <dgm:spPr/>
    </dgm:pt>
    <dgm:pt modelId="{B881A3C3-EF0E-40E8-8C23-3BD5E7913298}" type="pres">
      <dgm:prSet presAssocID="{4C71BFF9-E8AD-4AD7-B771-BC76629E1726}" presName="thickLine" presStyleLbl="alignNode1" presStyleIdx="3" presStyleCnt="5"/>
      <dgm:spPr/>
      <dgm:extLst>
        <a:ext uri="{E40237B7-FDA0-4F09-8148-C483321AD2D9}">
          <dgm14:cNvPr xmlns="" xmlns:dgm14="http://schemas.microsoft.com/office/drawing/2010/diagram" id="0" name="" descr="Organized&#10;Create New Policies &amp; Agreements&#10;Create electronic tools &#10;Utilize available VA tools and data&#10;Keep Focused&#10;"/>
        </a:ext>
      </dgm:extLst>
    </dgm:pt>
    <dgm:pt modelId="{1A9955DB-0B5C-47DF-94D9-0D145AEE5C1B}" type="pres">
      <dgm:prSet presAssocID="{4C71BFF9-E8AD-4AD7-B771-BC76629E1726}" presName="horz1" presStyleCnt="0"/>
      <dgm:spPr/>
    </dgm:pt>
    <dgm:pt modelId="{88BEEE35-EE36-4E27-A885-617648609137}" type="pres">
      <dgm:prSet presAssocID="{4C71BFF9-E8AD-4AD7-B771-BC76629E1726}" presName="tx1" presStyleLbl="revTx" presStyleIdx="3" presStyleCnt="5"/>
      <dgm:spPr/>
      <dgm:t>
        <a:bodyPr/>
        <a:lstStyle/>
        <a:p>
          <a:endParaRPr lang="en-US"/>
        </a:p>
      </dgm:t>
    </dgm:pt>
    <dgm:pt modelId="{7025C7E8-67C1-4581-A28D-64290011D51F}" type="pres">
      <dgm:prSet presAssocID="{4C71BFF9-E8AD-4AD7-B771-BC76629E1726}" presName="vert1" presStyleCnt="0"/>
      <dgm:spPr/>
    </dgm:pt>
    <dgm:pt modelId="{57CBC91C-9580-418F-A473-5CBD9D3102C1}" type="pres">
      <dgm:prSet presAssocID="{80113FB5-6C2F-490D-A7A8-2585C253C963}" presName="thickLine" presStyleLbl="alignNode1" presStyleIdx="4" presStyleCnt="5"/>
      <dgm:spPr/>
      <dgm:extLst>
        <a:ext uri="{E40237B7-FDA0-4F09-8148-C483321AD2D9}">
          <dgm14:cNvPr xmlns="" xmlns:dgm14="http://schemas.microsoft.com/office/drawing/2010/diagram" id="0" name="" descr="Organized&#10;Create New Policies &amp; Agreements&#10;Create electronic tools &#10;Utilize available VA tools and data&#10;Keep Focused&#10;"/>
        </a:ext>
      </dgm:extLst>
    </dgm:pt>
    <dgm:pt modelId="{9BF8300E-476E-4C44-9665-28E63CB35674}" type="pres">
      <dgm:prSet presAssocID="{80113FB5-6C2F-490D-A7A8-2585C253C963}" presName="horz1" presStyleCnt="0"/>
      <dgm:spPr/>
    </dgm:pt>
    <dgm:pt modelId="{07A099CA-B6E5-447C-9CA7-B166826BE5C2}" type="pres">
      <dgm:prSet presAssocID="{80113FB5-6C2F-490D-A7A8-2585C253C963}" presName="tx1" presStyleLbl="revTx" presStyleIdx="4" presStyleCnt="5"/>
      <dgm:spPr/>
      <dgm:t>
        <a:bodyPr/>
        <a:lstStyle/>
        <a:p>
          <a:endParaRPr lang="en-US"/>
        </a:p>
      </dgm:t>
    </dgm:pt>
    <dgm:pt modelId="{D45D536D-AC4A-420B-9C18-E45DE6F00018}" type="pres">
      <dgm:prSet presAssocID="{80113FB5-6C2F-490D-A7A8-2585C253C963}" presName="vert1" presStyleCnt="0"/>
      <dgm:spPr/>
    </dgm:pt>
  </dgm:ptLst>
  <dgm:cxnLst>
    <dgm:cxn modelId="{17E91711-19B5-4D28-9176-CFC14C9E59FE}" type="presOf" srcId="{EA8D5E79-04B8-4320-B5C2-08135841F1B2}" destId="{3F9C7163-ED44-40F0-B958-47BAF0FB3F28}" srcOrd="0" destOrd="0" presId="urn:microsoft.com/office/officeart/2008/layout/LinedList"/>
    <dgm:cxn modelId="{996A9B8A-7911-4A52-9F97-8680F28694A4}" srcId="{339434B1-6250-4A5B-8918-E4804C594EF6}" destId="{EA8D5E79-04B8-4320-B5C2-08135841F1B2}" srcOrd="0" destOrd="0" parTransId="{98030E7A-8429-48EB-A0A3-98B9E21B433C}" sibTransId="{AC9D59DD-DEC6-4EAC-B7E4-5D0EEDC91539}"/>
    <dgm:cxn modelId="{CF7ED447-DA5E-43BC-BA52-34CCFCA74E71}" srcId="{339434B1-6250-4A5B-8918-E4804C594EF6}" destId="{80113FB5-6C2F-490D-A7A8-2585C253C963}" srcOrd="4" destOrd="0" parTransId="{6D9B741C-876A-4A26-A1BC-B03A52B81307}" sibTransId="{11EF2E68-5E59-446C-8EDC-FE079684272E}"/>
    <dgm:cxn modelId="{F0CFEBEA-87C8-43A9-B9FB-D58140663CAC}" type="presOf" srcId="{4C71BFF9-E8AD-4AD7-B771-BC76629E1726}" destId="{88BEEE35-EE36-4E27-A885-617648609137}" srcOrd="0" destOrd="0" presId="urn:microsoft.com/office/officeart/2008/layout/LinedList"/>
    <dgm:cxn modelId="{F49AE36B-FD9C-480F-A48F-ED7A8DEB04E1}" srcId="{339434B1-6250-4A5B-8918-E4804C594EF6}" destId="{4C71BFF9-E8AD-4AD7-B771-BC76629E1726}" srcOrd="3" destOrd="0" parTransId="{A7D2E3A7-14B8-441A-83C5-15B70050BA6A}" sibTransId="{858C3EB9-31C8-43A9-943B-AD6A5A40B6B7}"/>
    <dgm:cxn modelId="{D5AE93B7-8FB2-4757-8BAE-F98745208BD9}" srcId="{339434B1-6250-4A5B-8918-E4804C594EF6}" destId="{D8F3E4A6-0B62-42FD-B3B8-414B4D2E88BE}" srcOrd="1" destOrd="0" parTransId="{69DD6CBB-B049-4B4D-81B9-D9D6ADCB7210}" sibTransId="{9DE25169-781A-4E80-A09B-F4D2A93DEED0}"/>
    <dgm:cxn modelId="{0437868D-CF59-45C6-B198-441C6FE670BC}" type="presOf" srcId="{80113FB5-6C2F-490D-A7A8-2585C253C963}" destId="{07A099CA-B6E5-447C-9CA7-B166826BE5C2}" srcOrd="0" destOrd="0" presId="urn:microsoft.com/office/officeart/2008/layout/LinedList"/>
    <dgm:cxn modelId="{02C78A7C-857A-4427-910B-53DA507A34A6}" type="presOf" srcId="{339434B1-6250-4A5B-8918-E4804C594EF6}" destId="{4AB7A190-1599-4392-9B81-114780C91253}" srcOrd="0" destOrd="0" presId="urn:microsoft.com/office/officeart/2008/layout/LinedList"/>
    <dgm:cxn modelId="{F5F35AE6-83BF-491B-AE17-EF9DD0951F9C}" type="presOf" srcId="{E8CB733A-F799-48C7-8E29-5504C8F0BF9A}" destId="{B9DEF5D5-4F2C-4748-AA59-E434CBD90470}" srcOrd="0" destOrd="0" presId="urn:microsoft.com/office/officeart/2008/layout/LinedList"/>
    <dgm:cxn modelId="{36BACC12-7D54-4000-AC1A-783E97656666}" type="presOf" srcId="{D8F3E4A6-0B62-42FD-B3B8-414B4D2E88BE}" destId="{8A468426-5FBF-4161-9628-A5FAA2C05DE3}" srcOrd="0" destOrd="0" presId="urn:microsoft.com/office/officeart/2008/layout/LinedList"/>
    <dgm:cxn modelId="{66CC7101-A44F-40D3-AC18-0ED395F1F78E}" srcId="{339434B1-6250-4A5B-8918-E4804C594EF6}" destId="{E8CB733A-F799-48C7-8E29-5504C8F0BF9A}" srcOrd="2" destOrd="0" parTransId="{177DFF62-E9F2-4A67-B35C-E1EB99B5148A}" sibTransId="{3E609CAD-EE84-4818-B9A0-EE06A9EC1E10}"/>
    <dgm:cxn modelId="{B03D6323-71A9-404E-A742-8212F843A9C5}" type="presParOf" srcId="{4AB7A190-1599-4392-9B81-114780C91253}" destId="{DC75A03F-C254-4897-8269-EBDF3291DD0A}" srcOrd="0" destOrd="0" presId="urn:microsoft.com/office/officeart/2008/layout/LinedList"/>
    <dgm:cxn modelId="{5F9D97B5-A415-410E-99B2-D373C166FB84}" type="presParOf" srcId="{4AB7A190-1599-4392-9B81-114780C91253}" destId="{58AE23D0-98C4-4849-8BAB-471F4CA9B01C}" srcOrd="1" destOrd="0" presId="urn:microsoft.com/office/officeart/2008/layout/LinedList"/>
    <dgm:cxn modelId="{F480129D-FFF2-446F-BD71-9E647692BAAF}" type="presParOf" srcId="{58AE23D0-98C4-4849-8BAB-471F4CA9B01C}" destId="{3F9C7163-ED44-40F0-B958-47BAF0FB3F28}" srcOrd="0" destOrd="0" presId="urn:microsoft.com/office/officeart/2008/layout/LinedList"/>
    <dgm:cxn modelId="{7DB43ACB-95A3-4FFE-B280-B18383EA8198}" type="presParOf" srcId="{58AE23D0-98C4-4849-8BAB-471F4CA9B01C}" destId="{A97795B0-D596-4537-8485-7D351C0C2E91}" srcOrd="1" destOrd="0" presId="urn:microsoft.com/office/officeart/2008/layout/LinedList"/>
    <dgm:cxn modelId="{B90CB204-40FA-426F-BE5C-F35254CAACC8}" type="presParOf" srcId="{4AB7A190-1599-4392-9B81-114780C91253}" destId="{C867F0C5-8B3B-47F2-9EEF-A1B2FE854544}" srcOrd="2" destOrd="0" presId="urn:microsoft.com/office/officeart/2008/layout/LinedList"/>
    <dgm:cxn modelId="{E59F8932-9D57-4F2F-8B06-19B42DBA4D34}" type="presParOf" srcId="{4AB7A190-1599-4392-9B81-114780C91253}" destId="{564069BA-E476-4619-B847-F59B15648205}" srcOrd="3" destOrd="0" presId="urn:microsoft.com/office/officeart/2008/layout/LinedList"/>
    <dgm:cxn modelId="{463C8ACC-7B8E-4E9A-A9E0-4FA6EFCEA827}" type="presParOf" srcId="{564069BA-E476-4619-B847-F59B15648205}" destId="{8A468426-5FBF-4161-9628-A5FAA2C05DE3}" srcOrd="0" destOrd="0" presId="urn:microsoft.com/office/officeart/2008/layout/LinedList"/>
    <dgm:cxn modelId="{CB0849F4-92A8-4F7D-BD93-466004DBF07A}" type="presParOf" srcId="{564069BA-E476-4619-B847-F59B15648205}" destId="{492839F3-26FB-41D5-B7C6-10577DFA7004}" srcOrd="1" destOrd="0" presId="urn:microsoft.com/office/officeart/2008/layout/LinedList"/>
    <dgm:cxn modelId="{EF5D0FB7-7416-427E-AE78-EE349DD544A1}" type="presParOf" srcId="{4AB7A190-1599-4392-9B81-114780C91253}" destId="{94996F88-3611-41DA-BD7F-EAE786AC762B}" srcOrd="4" destOrd="0" presId="urn:microsoft.com/office/officeart/2008/layout/LinedList"/>
    <dgm:cxn modelId="{3DF9A17F-FDEF-4470-9ED9-7C53ADA7B806}" type="presParOf" srcId="{4AB7A190-1599-4392-9B81-114780C91253}" destId="{9CC72305-67A9-41B0-813E-A6301DBDC3F6}" srcOrd="5" destOrd="0" presId="urn:microsoft.com/office/officeart/2008/layout/LinedList"/>
    <dgm:cxn modelId="{CF24BB28-05CF-4D0F-A4C6-60C7F85DFD72}" type="presParOf" srcId="{9CC72305-67A9-41B0-813E-A6301DBDC3F6}" destId="{B9DEF5D5-4F2C-4748-AA59-E434CBD90470}" srcOrd="0" destOrd="0" presId="urn:microsoft.com/office/officeart/2008/layout/LinedList"/>
    <dgm:cxn modelId="{5511BC00-DB35-4CCF-BCBE-606BD1A46CC9}" type="presParOf" srcId="{9CC72305-67A9-41B0-813E-A6301DBDC3F6}" destId="{6EF5CDA7-537A-4C83-881B-ABE975BFB5FF}" srcOrd="1" destOrd="0" presId="urn:microsoft.com/office/officeart/2008/layout/LinedList"/>
    <dgm:cxn modelId="{AC821586-F0CA-4926-AB56-43EA09E058E4}" type="presParOf" srcId="{4AB7A190-1599-4392-9B81-114780C91253}" destId="{B881A3C3-EF0E-40E8-8C23-3BD5E7913298}" srcOrd="6" destOrd="0" presId="urn:microsoft.com/office/officeart/2008/layout/LinedList"/>
    <dgm:cxn modelId="{D76137FE-60EE-4242-8E30-5B8CD3331EAE}" type="presParOf" srcId="{4AB7A190-1599-4392-9B81-114780C91253}" destId="{1A9955DB-0B5C-47DF-94D9-0D145AEE5C1B}" srcOrd="7" destOrd="0" presId="urn:microsoft.com/office/officeart/2008/layout/LinedList"/>
    <dgm:cxn modelId="{AA337F68-6B1E-4D0D-9D91-ADD85996C2CE}" type="presParOf" srcId="{1A9955DB-0B5C-47DF-94D9-0D145AEE5C1B}" destId="{88BEEE35-EE36-4E27-A885-617648609137}" srcOrd="0" destOrd="0" presId="urn:microsoft.com/office/officeart/2008/layout/LinedList"/>
    <dgm:cxn modelId="{BAA5347C-3412-4089-8129-7037CC9A67C8}" type="presParOf" srcId="{1A9955DB-0B5C-47DF-94D9-0D145AEE5C1B}" destId="{7025C7E8-67C1-4581-A28D-64290011D51F}" srcOrd="1" destOrd="0" presId="urn:microsoft.com/office/officeart/2008/layout/LinedList"/>
    <dgm:cxn modelId="{4C3E1AD3-885B-4549-917B-0AE43A2597CB}" type="presParOf" srcId="{4AB7A190-1599-4392-9B81-114780C91253}" destId="{57CBC91C-9580-418F-A473-5CBD9D3102C1}" srcOrd="8" destOrd="0" presId="urn:microsoft.com/office/officeart/2008/layout/LinedList"/>
    <dgm:cxn modelId="{EEEEF382-C5B4-453A-A663-BABC8F800AAE}" type="presParOf" srcId="{4AB7A190-1599-4392-9B81-114780C91253}" destId="{9BF8300E-476E-4C44-9665-28E63CB35674}" srcOrd="9" destOrd="0" presId="urn:microsoft.com/office/officeart/2008/layout/LinedList"/>
    <dgm:cxn modelId="{A5723896-76E4-4E62-8666-55501D4F1415}" type="presParOf" srcId="{9BF8300E-476E-4C44-9665-28E63CB35674}" destId="{07A099CA-B6E5-447C-9CA7-B166826BE5C2}" srcOrd="0" destOrd="0" presId="urn:microsoft.com/office/officeart/2008/layout/LinedList"/>
    <dgm:cxn modelId="{2D58289F-CE72-4C01-8647-26F68DEB16DE}" type="presParOf" srcId="{9BF8300E-476E-4C44-9665-28E63CB35674}" destId="{D45D536D-AC4A-420B-9C18-E45DE6F00018}"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8A30453-0B1A-47D0-BDCC-8DBB63F8FC4E}" type="doc">
      <dgm:prSet loTypeId="urn:microsoft.com/office/officeart/2005/8/layout/default#2" loCatId="list" qsTypeId="urn:microsoft.com/office/officeart/2005/8/quickstyle/3d1" qsCatId="3D" csTypeId="urn:microsoft.com/office/officeart/2005/8/colors/accent0_3" csCatId="mainScheme" phldr="1"/>
      <dgm:spPr/>
      <dgm:t>
        <a:bodyPr/>
        <a:lstStyle/>
        <a:p>
          <a:endParaRPr lang="en-US"/>
        </a:p>
      </dgm:t>
    </dgm:pt>
    <dgm:pt modelId="{000EDE11-C24F-4CFB-9E43-D353A32B322D}">
      <dgm:prSet/>
      <dgm:spPr>
        <a:effectLst>
          <a:outerShdw blurRad="76200" dir="13500000" sy="23000" kx="1200000" algn="br" rotWithShape="0">
            <a:prstClr val="black">
              <a:alpha val="20000"/>
            </a:prstClr>
          </a:outerShdw>
        </a:effectLst>
      </dgm:spPr>
      <dgm:t>
        <a:bodyPr/>
        <a:lstStyle/>
        <a:p>
          <a:pPr rtl="0"/>
          <a:r>
            <a:rPr lang="en-US" dirty="0" smtClean="0">
              <a:solidFill>
                <a:schemeClr val="bg1"/>
              </a:solidFill>
              <a:latin typeface="+mj-lt"/>
              <a:ea typeface="+mn-ea"/>
            </a:rPr>
            <a:t>CCHT Consult and Resulting Support</a:t>
          </a:r>
          <a:endParaRPr lang="en-US" dirty="0">
            <a:solidFill>
              <a:schemeClr val="bg1"/>
            </a:solidFill>
            <a:latin typeface="+mj-lt"/>
          </a:endParaRPr>
        </a:p>
      </dgm:t>
      <dgm:extLst>
        <a:ext uri="{E40237B7-FDA0-4F09-8148-C483321AD2D9}">
          <dgm14:cNvPr xmlns="" xmlns:dgm14="http://schemas.microsoft.com/office/drawing/2010/diagram" id="0" name="" descr="CCHT Consult and Resulting Support&#10;Veteran was Enrolled in MyHealtheVet&#10;SW Consult For Needs Assessment&#10;"/>
        </a:ext>
      </dgm:extLst>
    </dgm:pt>
    <dgm:pt modelId="{C7EF97AA-2CB4-455A-A229-2FC6F0FEC9CB}" type="parTrans" cxnId="{16ADD646-8479-474E-B8FA-6F828A61B310}">
      <dgm:prSet/>
      <dgm:spPr/>
      <dgm:t>
        <a:bodyPr/>
        <a:lstStyle/>
        <a:p>
          <a:endParaRPr lang="en-US">
            <a:latin typeface="+mj-lt"/>
          </a:endParaRPr>
        </a:p>
      </dgm:t>
    </dgm:pt>
    <dgm:pt modelId="{47CBDFD1-033E-4E57-837E-CFAF54E4DCC0}" type="sibTrans" cxnId="{16ADD646-8479-474E-B8FA-6F828A61B310}">
      <dgm:prSet/>
      <dgm:spPr/>
      <dgm:t>
        <a:bodyPr/>
        <a:lstStyle/>
        <a:p>
          <a:endParaRPr lang="en-US">
            <a:latin typeface="+mj-lt"/>
          </a:endParaRPr>
        </a:p>
      </dgm:t>
    </dgm:pt>
    <dgm:pt modelId="{81A56773-127D-4F80-8B8E-2321B43816ED}">
      <dgm:prSet/>
      <dgm:spPr>
        <a:effectLst>
          <a:outerShdw blurRad="76200" dir="13500000" sy="23000" kx="1200000" algn="br" rotWithShape="0">
            <a:prstClr val="black">
              <a:alpha val="20000"/>
            </a:prstClr>
          </a:outerShdw>
        </a:effectLst>
      </dgm:spPr>
      <dgm:t>
        <a:bodyPr/>
        <a:lstStyle/>
        <a:p>
          <a:r>
            <a:rPr lang="en-US" dirty="0" smtClean="0">
              <a:solidFill>
                <a:schemeClr val="bg1"/>
              </a:solidFill>
              <a:latin typeface="+mj-lt"/>
              <a:ea typeface="+mn-ea"/>
            </a:rPr>
            <a:t>Veteran was Enrolled in </a:t>
          </a:r>
          <a:r>
            <a:rPr lang="en-US" dirty="0" err="1" smtClean="0">
              <a:solidFill>
                <a:schemeClr val="bg1"/>
              </a:solidFill>
              <a:latin typeface="+mj-lt"/>
              <a:ea typeface="+mn-ea"/>
            </a:rPr>
            <a:t>MyHealtheVet</a:t>
          </a:r>
          <a:endParaRPr lang="en-US" dirty="0" smtClean="0">
            <a:solidFill>
              <a:schemeClr val="bg1"/>
            </a:solidFill>
            <a:latin typeface="+mj-lt"/>
            <a:ea typeface="+mn-ea"/>
          </a:endParaRPr>
        </a:p>
      </dgm:t>
      <dgm:extLst>
        <a:ext uri="{E40237B7-FDA0-4F09-8148-C483321AD2D9}">
          <dgm14:cNvPr xmlns="" xmlns:dgm14="http://schemas.microsoft.com/office/drawing/2010/diagram" id="0" name="" descr="CCHT Consult and Resulting Support&#10;Veteran was Enrolled in MyHealtheVet&#10;SW Consult For Needs Assessment&#10;"/>
        </a:ext>
      </dgm:extLst>
    </dgm:pt>
    <dgm:pt modelId="{B478F557-0C47-421C-AC8B-A167B941879E}" type="parTrans" cxnId="{87E1C246-CE53-41A8-BD8D-F6815A336650}">
      <dgm:prSet/>
      <dgm:spPr/>
      <dgm:t>
        <a:bodyPr/>
        <a:lstStyle/>
        <a:p>
          <a:endParaRPr lang="en-US">
            <a:latin typeface="+mj-lt"/>
          </a:endParaRPr>
        </a:p>
      </dgm:t>
    </dgm:pt>
    <dgm:pt modelId="{5BD0C48B-CDE4-416E-A927-10CB6AF87F28}" type="sibTrans" cxnId="{87E1C246-CE53-41A8-BD8D-F6815A336650}">
      <dgm:prSet/>
      <dgm:spPr/>
      <dgm:t>
        <a:bodyPr/>
        <a:lstStyle/>
        <a:p>
          <a:endParaRPr lang="en-US">
            <a:latin typeface="+mj-lt"/>
          </a:endParaRPr>
        </a:p>
      </dgm:t>
    </dgm:pt>
    <dgm:pt modelId="{51FF52A0-FFB7-4E93-BD46-693B0A13B1E3}">
      <dgm:prSet/>
      <dgm:spPr>
        <a:effectLst>
          <a:outerShdw blurRad="76200" dir="13500000" sy="23000" kx="1200000" algn="br" rotWithShape="0">
            <a:prstClr val="black">
              <a:alpha val="20000"/>
            </a:prstClr>
          </a:outerShdw>
        </a:effectLst>
      </dgm:spPr>
      <dgm:t>
        <a:bodyPr/>
        <a:lstStyle/>
        <a:p>
          <a:r>
            <a:rPr lang="en-US" dirty="0" smtClean="0">
              <a:solidFill>
                <a:schemeClr val="bg1"/>
              </a:solidFill>
              <a:latin typeface="+mj-lt"/>
              <a:ea typeface="+mn-ea"/>
            </a:rPr>
            <a:t>SW Consult For Needs Assessment</a:t>
          </a:r>
        </a:p>
      </dgm:t>
      <dgm:extLst>
        <a:ext uri="{E40237B7-FDA0-4F09-8148-C483321AD2D9}">
          <dgm14:cNvPr xmlns="" xmlns:dgm14="http://schemas.microsoft.com/office/drawing/2010/diagram" id="0" name="" descr="CCHT Consult and Resulting Support&#10;Veteran was Enrolled in MyHealtheVet&#10;SW Consult For Needs Assessment&#10;"/>
        </a:ext>
      </dgm:extLst>
    </dgm:pt>
    <dgm:pt modelId="{A2A0C705-0758-4B26-A43D-21445229DF2C}" type="parTrans" cxnId="{B6DD487A-7DFD-4B96-AFE7-31B6518A2E6A}">
      <dgm:prSet/>
      <dgm:spPr/>
      <dgm:t>
        <a:bodyPr/>
        <a:lstStyle/>
        <a:p>
          <a:endParaRPr lang="en-US">
            <a:latin typeface="+mj-lt"/>
          </a:endParaRPr>
        </a:p>
      </dgm:t>
    </dgm:pt>
    <dgm:pt modelId="{8959AEDE-1C66-4C6A-991A-517D47AE4310}" type="sibTrans" cxnId="{B6DD487A-7DFD-4B96-AFE7-31B6518A2E6A}">
      <dgm:prSet/>
      <dgm:spPr/>
      <dgm:t>
        <a:bodyPr/>
        <a:lstStyle/>
        <a:p>
          <a:endParaRPr lang="en-US">
            <a:latin typeface="+mj-lt"/>
          </a:endParaRPr>
        </a:p>
      </dgm:t>
    </dgm:pt>
    <dgm:pt modelId="{4AEE15A9-5E5A-4613-B7EE-AE00E684AF08}" type="pres">
      <dgm:prSet presAssocID="{88A30453-0B1A-47D0-BDCC-8DBB63F8FC4E}" presName="diagram" presStyleCnt="0">
        <dgm:presLayoutVars>
          <dgm:dir/>
          <dgm:resizeHandles val="exact"/>
        </dgm:presLayoutVars>
      </dgm:prSet>
      <dgm:spPr/>
      <dgm:t>
        <a:bodyPr/>
        <a:lstStyle/>
        <a:p>
          <a:endParaRPr lang="en-US"/>
        </a:p>
      </dgm:t>
    </dgm:pt>
    <dgm:pt modelId="{12BF4E28-2F70-48C6-8D39-261D7C26650D}" type="pres">
      <dgm:prSet presAssocID="{000EDE11-C24F-4CFB-9E43-D353A32B322D}" presName="node" presStyleLbl="node1" presStyleIdx="0" presStyleCnt="3">
        <dgm:presLayoutVars>
          <dgm:bulletEnabled val="1"/>
        </dgm:presLayoutVars>
      </dgm:prSet>
      <dgm:spPr/>
      <dgm:t>
        <a:bodyPr/>
        <a:lstStyle/>
        <a:p>
          <a:endParaRPr lang="en-US"/>
        </a:p>
      </dgm:t>
    </dgm:pt>
    <dgm:pt modelId="{2FA26896-8466-41E8-8DDE-909EBEDFE4D6}" type="pres">
      <dgm:prSet presAssocID="{47CBDFD1-033E-4E57-837E-CFAF54E4DCC0}" presName="sibTrans" presStyleCnt="0"/>
      <dgm:spPr/>
    </dgm:pt>
    <dgm:pt modelId="{68027C00-7787-49B4-A410-C7E25FE96341}" type="pres">
      <dgm:prSet presAssocID="{81A56773-127D-4F80-8B8E-2321B43816ED}" presName="node" presStyleLbl="node1" presStyleIdx="1" presStyleCnt="3">
        <dgm:presLayoutVars>
          <dgm:bulletEnabled val="1"/>
        </dgm:presLayoutVars>
      </dgm:prSet>
      <dgm:spPr/>
      <dgm:t>
        <a:bodyPr/>
        <a:lstStyle/>
        <a:p>
          <a:endParaRPr lang="en-US"/>
        </a:p>
      </dgm:t>
    </dgm:pt>
    <dgm:pt modelId="{AE512337-6291-4EBB-9335-38C31FB8FB71}" type="pres">
      <dgm:prSet presAssocID="{5BD0C48B-CDE4-416E-A927-10CB6AF87F28}" presName="sibTrans" presStyleCnt="0"/>
      <dgm:spPr/>
    </dgm:pt>
    <dgm:pt modelId="{1F9BCB53-4394-4DA4-8451-CDDB6370A786}" type="pres">
      <dgm:prSet presAssocID="{51FF52A0-FFB7-4E93-BD46-693B0A13B1E3}" presName="node" presStyleLbl="node1" presStyleIdx="2" presStyleCnt="3">
        <dgm:presLayoutVars>
          <dgm:bulletEnabled val="1"/>
        </dgm:presLayoutVars>
      </dgm:prSet>
      <dgm:spPr/>
      <dgm:t>
        <a:bodyPr/>
        <a:lstStyle/>
        <a:p>
          <a:endParaRPr lang="en-US"/>
        </a:p>
      </dgm:t>
    </dgm:pt>
  </dgm:ptLst>
  <dgm:cxnLst>
    <dgm:cxn modelId="{756B25D1-0EA9-43D6-9EB0-9CF45AAF4428}" type="presOf" srcId="{51FF52A0-FFB7-4E93-BD46-693B0A13B1E3}" destId="{1F9BCB53-4394-4DA4-8451-CDDB6370A786}" srcOrd="0" destOrd="0" presId="urn:microsoft.com/office/officeart/2005/8/layout/default#2"/>
    <dgm:cxn modelId="{AA241095-FEE5-449B-8715-7E5B48915AFA}" type="presOf" srcId="{000EDE11-C24F-4CFB-9E43-D353A32B322D}" destId="{12BF4E28-2F70-48C6-8D39-261D7C26650D}" srcOrd="0" destOrd="0" presId="urn:microsoft.com/office/officeart/2005/8/layout/default#2"/>
    <dgm:cxn modelId="{16ADD646-8479-474E-B8FA-6F828A61B310}" srcId="{88A30453-0B1A-47D0-BDCC-8DBB63F8FC4E}" destId="{000EDE11-C24F-4CFB-9E43-D353A32B322D}" srcOrd="0" destOrd="0" parTransId="{C7EF97AA-2CB4-455A-A229-2FC6F0FEC9CB}" sibTransId="{47CBDFD1-033E-4E57-837E-CFAF54E4DCC0}"/>
    <dgm:cxn modelId="{9B769FF5-AD85-461A-BC1F-B1D25C384BFE}" type="presOf" srcId="{88A30453-0B1A-47D0-BDCC-8DBB63F8FC4E}" destId="{4AEE15A9-5E5A-4613-B7EE-AE00E684AF08}" srcOrd="0" destOrd="0" presId="urn:microsoft.com/office/officeart/2005/8/layout/default#2"/>
    <dgm:cxn modelId="{B6DD487A-7DFD-4B96-AFE7-31B6518A2E6A}" srcId="{88A30453-0B1A-47D0-BDCC-8DBB63F8FC4E}" destId="{51FF52A0-FFB7-4E93-BD46-693B0A13B1E3}" srcOrd="2" destOrd="0" parTransId="{A2A0C705-0758-4B26-A43D-21445229DF2C}" sibTransId="{8959AEDE-1C66-4C6A-991A-517D47AE4310}"/>
    <dgm:cxn modelId="{87E1C246-CE53-41A8-BD8D-F6815A336650}" srcId="{88A30453-0B1A-47D0-BDCC-8DBB63F8FC4E}" destId="{81A56773-127D-4F80-8B8E-2321B43816ED}" srcOrd="1" destOrd="0" parTransId="{B478F557-0C47-421C-AC8B-A167B941879E}" sibTransId="{5BD0C48B-CDE4-416E-A927-10CB6AF87F28}"/>
    <dgm:cxn modelId="{FB88B43A-2FCD-4A74-83FD-C13120309E4C}" type="presOf" srcId="{81A56773-127D-4F80-8B8E-2321B43816ED}" destId="{68027C00-7787-49B4-A410-C7E25FE96341}" srcOrd="0" destOrd="0" presId="urn:microsoft.com/office/officeart/2005/8/layout/default#2"/>
    <dgm:cxn modelId="{D662BC6C-DDBE-4FE3-B6E1-B8D9F02A5BDF}" type="presParOf" srcId="{4AEE15A9-5E5A-4613-B7EE-AE00E684AF08}" destId="{12BF4E28-2F70-48C6-8D39-261D7C26650D}" srcOrd="0" destOrd="0" presId="urn:microsoft.com/office/officeart/2005/8/layout/default#2"/>
    <dgm:cxn modelId="{B822B016-C9C3-443D-A66A-6D1DBDE11834}" type="presParOf" srcId="{4AEE15A9-5E5A-4613-B7EE-AE00E684AF08}" destId="{2FA26896-8466-41E8-8DDE-909EBEDFE4D6}" srcOrd="1" destOrd="0" presId="urn:microsoft.com/office/officeart/2005/8/layout/default#2"/>
    <dgm:cxn modelId="{51614C8B-DE6A-4468-962A-F1CD8D25826E}" type="presParOf" srcId="{4AEE15A9-5E5A-4613-B7EE-AE00E684AF08}" destId="{68027C00-7787-49B4-A410-C7E25FE96341}" srcOrd="2" destOrd="0" presId="urn:microsoft.com/office/officeart/2005/8/layout/default#2"/>
    <dgm:cxn modelId="{CEFECB07-A224-4322-B8AA-2181D5E60072}" type="presParOf" srcId="{4AEE15A9-5E5A-4613-B7EE-AE00E684AF08}" destId="{AE512337-6291-4EBB-9335-38C31FB8FB71}" srcOrd="3" destOrd="0" presId="urn:microsoft.com/office/officeart/2005/8/layout/default#2"/>
    <dgm:cxn modelId="{E438D710-0FB8-4D5D-B488-226A8A06B247}" type="presParOf" srcId="{4AEE15A9-5E5A-4613-B7EE-AE00E684AF08}" destId="{1F9BCB53-4394-4DA4-8451-CDDB6370A786}" srcOrd="4" destOrd="0" presId="urn:microsoft.com/office/officeart/2005/8/layout/default#2"/>
  </dgm:cxnLst>
  <dgm:bg>
    <a:effectLst>
      <a:outerShdw blurRad="152400" dist="317500" dir="5400000" sx="90000" sy="-19000" rotWithShape="0">
        <a:prstClr val="black">
          <a:alpha val="15000"/>
        </a:prstClr>
      </a:out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A30453-0B1A-47D0-BDCC-8DBB63F8FC4E}" type="doc">
      <dgm:prSet loTypeId="urn:microsoft.com/office/officeart/2005/8/layout/default#3" loCatId="list" qsTypeId="urn:microsoft.com/office/officeart/2005/8/quickstyle/3d1" qsCatId="3D" csTypeId="urn:microsoft.com/office/officeart/2005/8/colors/accent0_3" csCatId="mainScheme" phldr="1"/>
      <dgm:spPr/>
      <dgm:t>
        <a:bodyPr/>
        <a:lstStyle/>
        <a:p>
          <a:endParaRPr lang="en-US"/>
        </a:p>
      </dgm:t>
    </dgm:pt>
    <dgm:pt modelId="{000EDE11-C24F-4CFB-9E43-D353A32B322D}">
      <dgm:prSet/>
      <dgm:spPr>
        <a:effectLst>
          <a:outerShdw blurRad="76200" dir="13500000" sy="23000" kx="1200000" algn="br" rotWithShape="0">
            <a:prstClr val="black">
              <a:alpha val="20000"/>
            </a:prstClr>
          </a:outerShdw>
        </a:effectLst>
      </dgm:spPr>
      <dgm:t>
        <a:bodyPr/>
        <a:lstStyle/>
        <a:p>
          <a:pPr rtl="0"/>
          <a:r>
            <a:rPr lang="en-US" dirty="0" smtClean="0">
              <a:solidFill>
                <a:schemeClr val="bg1"/>
              </a:solidFill>
              <a:latin typeface="+mj-lt"/>
              <a:ea typeface="ＭＳ Ｐゴシック" pitchFamily="34" charset="-128"/>
              <a:sym typeface="Wingdings" pitchFamily="2" charset="2"/>
            </a:rPr>
            <a:t>Can Outreach And Resulting Support….</a:t>
          </a:r>
          <a:endParaRPr lang="en-US" dirty="0">
            <a:solidFill>
              <a:schemeClr val="bg1"/>
            </a:solidFill>
            <a:latin typeface="+mj-lt"/>
          </a:endParaRPr>
        </a:p>
      </dgm:t>
      <dgm:extLst>
        <a:ext uri="{E40237B7-FDA0-4F09-8148-C483321AD2D9}">
          <dgm14:cNvPr xmlns="" xmlns:dgm14="http://schemas.microsoft.com/office/drawing/2010/diagram" id="0" name="" descr="Can Outreach And Resulting Support….&#10;Loves MyHealtheVet!&#10;Signed up for Telephone Life Style Coaching&#10;Agreed to Pain Management Consult&#10;Quit Smoking&#10;"/>
        </a:ext>
      </dgm:extLst>
    </dgm:pt>
    <dgm:pt modelId="{C7EF97AA-2CB4-455A-A229-2FC6F0FEC9CB}" type="parTrans" cxnId="{16ADD646-8479-474E-B8FA-6F828A61B310}">
      <dgm:prSet/>
      <dgm:spPr/>
      <dgm:t>
        <a:bodyPr/>
        <a:lstStyle/>
        <a:p>
          <a:endParaRPr lang="en-US">
            <a:solidFill>
              <a:schemeClr val="bg1"/>
            </a:solidFill>
            <a:latin typeface="+mj-lt"/>
          </a:endParaRPr>
        </a:p>
      </dgm:t>
    </dgm:pt>
    <dgm:pt modelId="{47CBDFD1-033E-4E57-837E-CFAF54E4DCC0}" type="sibTrans" cxnId="{16ADD646-8479-474E-B8FA-6F828A61B310}">
      <dgm:prSet/>
      <dgm:spPr/>
      <dgm:t>
        <a:bodyPr/>
        <a:lstStyle/>
        <a:p>
          <a:endParaRPr lang="en-US">
            <a:solidFill>
              <a:schemeClr val="bg1"/>
            </a:solidFill>
            <a:latin typeface="+mj-lt"/>
          </a:endParaRPr>
        </a:p>
      </dgm:t>
    </dgm:pt>
    <dgm:pt modelId="{E9185B21-9A99-4EDE-968C-EBE59EA7BB35}">
      <dgm:prSet/>
      <dgm:spPr>
        <a:effectLst>
          <a:outerShdw blurRad="76200" dir="13500000" sy="23000" kx="1200000" algn="br" rotWithShape="0">
            <a:prstClr val="black">
              <a:alpha val="20000"/>
            </a:prstClr>
          </a:outerShdw>
        </a:effectLst>
      </dgm:spPr>
      <dgm:t>
        <a:bodyPr/>
        <a:lstStyle/>
        <a:p>
          <a:r>
            <a:rPr lang="en-US" dirty="0" smtClean="0">
              <a:solidFill>
                <a:schemeClr val="bg1"/>
              </a:solidFill>
              <a:latin typeface="+mj-lt"/>
              <a:ea typeface="ＭＳ Ｐゴシック" pitchFamily="34" charset="-128"/>
              <a:sym typeface="Wingdings" pitchFamily="2" charset="2"/>
            </a:rPr>
            <a:t>Loves </a:t>
          </a:r>
          <a:r>
            <a:rPr lang="en-US" dirty="0" err="1" smtClean="0">
              <a:solidFill>
                <a:schemeClr val="bg1"/>
              </a:solidFill>
              <a:latin typeface="+mj-lt"/>
              <a:ea typeface="ＭＳ Ｐゴシック" pitchFamily="34" charset="-128"/>
              <a:sym typeface="Wingdings" pitchFamily="2" charset="2"/>
            </a:rPr>
            <a:t>MyHealtheVet</a:t>
          </a:r>
          <a:r>
            <a:rPr lang="en-US" dirty="0" smtClean="0">
              <a:solidFill>
                <a:schemeClr val="bg1"/>
              </a:solidFill>
              <a:latin typeface="+mj-lt"/>
              <a:ea typeface="ＭＳ Ｐゴシック" pitchFamily="34" charset="-128"/>
              <a:sym typeface="Wingdings" pitchFamily="2" charset="2"/>
            </a:rPr>
            <a:t>!</a:t>
          </a:r>
        </a:p>
      </dgm:t>
      <dgm:extLst>
        <a:ext uri="{E40237B7-FDA0-4F09-8148-C483321AD2D9}">
          <dgm14:cNvPr xmlns="" xmlns:dgm14="http://schemas.microsoft.com/office/drawing/2010/diagram" id="0" name="" descr="Can Outreach And Resulting Support….&#10;Loves MyHealtheVet!&#10;Signed up for Telephone Life Style Coaching&#10;Agreed to Pain Management Consult&#10;Quit Smoking&#10;"/>
        </a:ext>
      </dgm:extLst>
    </dgm:pt>
    <dgm:pt modelId="{07E8E811-FA5B-46A9-A0E7-947E03A02CBA}" type="parTrans" cxnId="{E9584C62-840A-4829-A684-C0E8E48801E7}">
      <dgm:prSet/>
      <dgm:spPr/>
      <dgm:t>
        <a:bodyPr/>
        <a:lstStyle/>
        <a:p>
          <a:endParaRPr lang="en-US">
            <a:solidFill>
              <a:schemeClr val="bg1"/>
            </a:solidFill>
            <a:latin typeface="+mj-lt"/>
          </a:endParaRPr>
        </a:p>
      </dgm:t>
    </dgm:pt>
    <dgm:pt modelId="{80854FF8-3A06-4DB1-A2B3-14A46A694D97}" type="sibTrans" cxnId="{E9584C62-840A-4829-A684-C0E8E48801E7}">
      <dgm:prSet/>
      <dgm:spPr/>
      <dgm:t>
        <a:bodyPr/>
        <a:lstStyle/>
        <a:p>
          <a:endParaRPr lang="en-US">
            <a:solidFill>
              <a:schemeClr val="bg1"/>
            </a:solidFill>
            <a:latin typeface="+mj-lt"/>
          </a:endParaRPr>
        </a:p>
      </dgm:t>
    </dgm:pt>
    <dgm:pt modelId="{73A001E3-AF4D-4E7C-AF86-8EC9BE4AA01C}">
      <dgm:prSet/>
      <dgm:spPr>
        <a:effectLst>
          <a:outerShdw blurRad="76200" dir="13500000" sy="23000" kx="1200000" algn="br" rotWithShape="0">
            <a:prstClr val="black">
              <a:alpha val="20000"/>
            </a:prstClr>
          </a:outerShdw>
        </a:effectLst>
      </dgm:spPr>
      <dgm:t>
        <a:bodyPr/>
        <a:lstStyle/>
        <a:p>
          <a:r>
            <a:rPr lang="en-US" smtClean="0">
              <a:solidFill>
                <a:schemeClr val="bg1"/>
              </a:solidFill>
              <a:latin typeface="+mj-lt"/>
              <a:ea typeface="ＭＳ Ｐゴシック" pitchFamily="34" charset="-128"/>
              <a:sym typeface="Wingdings" pitchFamily="2" charset="2"/>
            </a:rPr>
            <a:t>Signed up for Telephone Life Style Coaching</a:t>
          </a:r>
          <a:endParaRPr lang="en-US" dirty="0" smtClean="0">
            <a:solidFill>
              <a:schemeClr val="bg1"/>
            </a:solidFill>
            <a:latin typeface="+mj-lt"/>
            <a:ea typeface="ＭＳ Ｐゴシック" pitchFamily="34" charset="-128"/>
            <a:sym typeface="Wingdings" pitchFamily="2" charset="2"/>
          </a:endParaRPr>
        </a:p>
      </dgm:t>
      <dgm:extLst>
        <a:ext uri="{E40237B7-FDA0-4F09-8148-C483321AD2D9}">
          <dgm14:cNvPr xmlns="" xmlns:dgm14="http://schemas.microsoft.com/office/drawing/2010/diagram" id="0" name="" descr="Can Outreach And Resulting Support….&#10;Loves MyHealtheVet!&#10;Signed up for Telephone Life Style Coaching&#10;Agreed to Pain Management Consult&#10;Quit Smoking&#10;"/>
        </a:ext>
      </dgm:extLst>
    </dgm:pt>
    <dgm:pt modelId="{3B35B335-70FA-4D49-9080-1C37E38CC8D7}" type="parTrans" cxnId="{FF48563B-FB5A-4261-91B2-D05C6110E9E3}">
      <dgm:prSet/>
      <dgm:spPr/>
      <dgm:t>
        <a:bodyPr/>
        <a:lstStyle/>
        <a:p>
          <a:endParaRPr lang="en-US">
            <a:solidFill>
              <a:schemeClr val="bg1"/>
            </a:solidFill>
            <a:latin typeface="+mj-lt"/>
          </a:endParaRPr>
        </a:p>
      </dgm:t>
    </dgm:pt>
    <dgm:pt modelId="{10578DDF-FCC6-4149-AB06-C17FD1E615D1}" type="sibTrans" cxnId="{FF48563B-FB5A-4261-91B2-D05C6110E9E3}">
      <dgm:prSet/>
      <dgm:spPr/>
      <dgm:t>
        <a:bodyPr/>
        <a:lstStyle/>
        <a:p>
          <a:endParaRPr lang="en-US">
            <a:solidFill>
              <a:schemeClr val="bg1"/>
            </a:solidFill>
            <a:latin typeface="+mj-lt"/>
          </a:endParaRPr>
        </a:p>
      </dgm:t>
    </dgm:pt>
    <dgm:pt modelId="{723D2CC1-E79A-43D7-98C1-0259EA1261C5}">
      <dgm:prSet/>
      <dgm:spPr>
        <a:effectLst>
          <a:outerShdw blurRad="76200" dir="13500000" sy="23000" kx="1200000" algn="br" rotWithShape="0">
            <a:prstClr val="black">
              <a:alpha val="20000"/>
            </a:prstClr>
          </a:outerShdw>
        </a:effectLst>
      </dgm:spPr>
      <dgm:t>
        <a:bodyPr/>
        <a:lstStyle/>
        <a:p>
          <a:r>
            <a:rPr lang="en-US" smtClean="0">
              <a:solidFill>
                <a:schemeClr val="bg1"/>
              </a:solidFill>
              <a:latin typeface="+mj-lt"/>
              <a:ea typeface="ＭＳ Ｐゴシック" pitchFamily="34" charset="-128"/>
              <a:sym typeface="Wingdings" pitchFamily="2" charset="2"/>
            </a:rPr>
            <a:t>Agreed to Pain Management Consult</a:t>
          </a:r>
          <a:endParaRPr lang="en-US" dirty="0" smtClean="0">
            <a:solidFill>
              <a:schemeClr val="bg1"/>
            </a:solidFill>
            <a:latin typeface="+mj-lt"/>
            <a:ea typeface="ＭＳ Ｐゴシック" pitchFamily="34" charset="-128"/>
            <a:sym typeface="Wingdings" pitchFamily="2" charset="2"/>
          </a:endParaRPr>
        </a:p>
      </dgm:t>
      <dgm:extLst>
        <a:ext uri="{E40237B7-FDA0-4F09-8148-C483321AD2D9}">
          <dgm14:cNvPr xmlns="" xmlns:dgm14="http://schemas.microsoft.com/office/drawing/2010/diagram" id="0" name="" descr="Can Outreach And Resulting Support….&#10;Loves MyHealtheVet!&#10;Signed up for Telephone Life Style Coaching&#10;Agreed to Pain Management Consult&#10;Quit Smoking&#10;"/>
        </a:ext>
      </dgm:extLst>
    </dgm:pt>
    <dgm:pt modelId="{1D785731-F1A5-4CCF-A862-ED15617832BA}" type="parTrans" cxnId="{71479D35-05B5-4904-AA7A-EFFCD2206765}">
      <dgm:prSet/>
      <dgm:spPr/>
      <dgm:t>
        <a:bodyPr/>
        <a:lstStyle/>
        <a:p>
          <a:endParaRPr lang="en-US">
            <a:solidFill>
              <a:schemeClr val="bg1"/>
            </a:solidFill>
            <a:latin typeface="+mj-lt"/>
          </a:endParaRPr>
        </a:p>
      </dgm:t>
    </dgm:pt>
    <dgm:pt modelId="{92FB354F-2C08-4356-9421-A345A851EEC8}" type="sibTrans" cxnId="{71479D35-05B5-4904-AA7A-EFFCD2206765}">
      <dgm:prSet/>
      <dgm:spPr/>
      <dgm:t>
        <a:bodyPr/>
        <a:lstStyle/>
        <a:p>
          <a:endParaRPr lang="en-US">
            <a:solidFill>
              <a:schemeClr val="bg1"/>
            </a:solidFill>
            <a:latin typeface="+mj-lt"/>
          </a:endParaRPr>
        </a:p>
      </dgm:t>
    </dgm:pt>
    <dgm:pt modelId="{14097C36-99AE-40E9-AFF9-AD2E2BBA6322}">
      <dgm:prSet/>
      <dgm:spPr>
        <a:effectLst>
          <a:outerShdw blurRad="76200" dir="13500000" sy="23000" kx="1200000" algn="br" rotWithShape="0">
            <a:prstClr val="black">
              <a:alpha val="20000"/>
            </a:prstClr>
          </a:outerShdw>
        </a:effectLst>
      </dgm:spPr>
      <dgm:t>
        <a:bodyPr/>
        <a:lstStyle/>
        <a:p>
          <a:r>
            <a:rPr lang="en-US" b="1" i="1" u="sng" dirty="0" smtClean="0">
              <a:solidFill>
                <a:schemeClr val="bg1"/>
              </a:solidFill>
              <a:latin typeface="+mj-lt"/>
              <a:ea typeface="ＭＳ Ｐゴシック" pitchFamily="34" charset="-128"/>
              <a:sym typeface="Wingdings" pitchFamily="2" charset="2"/>
            </a:rPr>
            <a:t>Quit Smoking</a:t>
          </a:r>
        </a:p>
      </dgm:t>
      <dgm:extLst>
        <a:ext uri="{E40237B7-FDA0-4F09-8148-C483321AD2D9}">
          <dgm14:cNvPr xmlns="" xmlns:dgm14="http://schemas.microsoft.com/office/drawing/2010/diagram" id="0" name="" descr="Can Outreach And Resulting Support….&#10;Loves MyHealtheVet!&#10;Signed up for Telephone Life Style Coaching&#10;Agreed to Pain Management Consult&#10;Quit Smoking&#10;"/>
        </a:ext>
      </dgm:extLst>
    </dgm:pt>
    <dgm:pt modelId="{39001ACE-5F0D-412F-83E8-CD99078A6E6E}" type="parTrans" cxnId="{59DA18CD-5E6C-4BFA-AC06-A1D4EB66197D}">
      <dgm:prSet/>
      <dgm:spPr/>
      <dgm:t>
        <a:bodyPr/>
        <a:lstStyle/>
        <a:p>
          <a:endParaRPr lang="en-US">
            <a:solidFill>
              <a:schemeClr val="bg1"/>
            </a:solidFill>
            <a:latin typeface="+mj-lt"/>
          </a:endParaRPr>
        </a:p>
      </dgm:t>
    </dgm:pt>
    <dgm:pt modelId="{544D35F0-7A03-4BF1-8716-6D0E55A491DE}" type="sibTrans" cxnId="{59DA18CD-5E6C-4BFA-AC06-A1D4EB66197D}">
      <dgm:prSet/>
      <dgm:spPr/>
      <dgm:t>
        <a:bodyPr/>
        <a:lstStyle/>
        <a:p>
          <a:endParaRPr lang="en-US">
            <a:solidFill>
              <a:schemeClr val="bg1"/>
            </a:solidFill>
            <a:latin typeface="+mj-lt"/>
          </a:endParaRPr>
        </a:p>
      </dgm:t>
    </dgm:pt>
    <dgm:pt modelId="{4AEE15A9-5E5A-4613-B7EE-AE00E684AF08}" type="pres">
      <dgm:prSet presAssocID="{88A30453-0B1A-47D0-BDCC-8DBB63F8FC4E}" presName="diagram" presStyleCnt="0">
        <dgm:presLayoutVars>
          <dgm:dir/>
          <dgm:resizeHandles val="exact"/>
        </dgm:presLayoutVars>
      </dgm:prSet>
      <dgm:spPr/>
      <dgm:t>
        <a:bodyPr/>
        <a:lstStyle/>
        <a:p>
          <a:endParaRPr lang="en-US"/>
        </a:p>
      </dgm:t>
    </dgm:pt>
    <dgm:pt modelId="{12BF4E28-2F70-48C6-8D39-261D7C26650D}" type="pres">
      <dgm:prSet presAssocID="{000EDE11-C24F-4CFB-9E43-D353A32B322D}" presName="node" presStyleLbl="node1" presStyleIdx="0" presStyleCnt="5">
        <dgm:presLayoutVars>
          <dgm:bulletEnabled val="1"/>
        </dgm:presLayoutVars>
      </dgm:prSet>
      <dgm:spPr/>
      <dgm:t>
        <a:bodyPr/>
        <a:lstStyle/>
        <a:p>
          <a:endParaRPr lang="en-US"/>
        </a:p>
      </dgm:t>
    </dgm:pt>
    <dgm:pt modelId="{2FA26896-8466-41E8-8DDE-909EBEDFE4D6}" type="pres">
      <dgm:prSet presAssocID="{47CBDFD1-033E-4E57-837E-CFAF54E4DCC0}" presName="sibTrans" presStyleCnt="0"/>
      <dgm:spPr/>
    </dgm:pt>
    <dgm:pt modelId="{85F14BED-EB85-4D71-AA67-0D57C1D34F59}" type="pres">
      <dgm:prSet presAssocID="{E9185B21-9A99-4EDE-968C-EBE59EA7BB35}" presName="node" presStyleLbl="node1" presStyleIdx="1" presStyleCnt="5">
        <dgm:presLayoutVars>
          <dgm:bulletEnabled val="1"/>
        </dgm:presLayoutVars>
      </dgm:prSet>
      <dgm:spPr/>
      <dgm:t>
        <a:bodyPr/>
        <a:lstStyle/>
        <a:p>
          <a:endParaRPr lang="en-US"/>
        </a:p>
      </dgm:t>
    </dgm:pt>
    <dgm:pt modelId="{8AEFAC65-D744-436A-AACD-B0349827FCEB}" type="pres">
      <dgm:prSet presAssocID="{80854FF8-3A06-4DB1-A2B3-14A46A694D97}" presName="sibTrans" presStyleCnt="0"/>
      <dgm:spPr/>
    </dgm:pt>
    <dgm:pt modelId="{C9DE5A00-165B-4E09-BB97-E8F45248E763}" type="pres">
      <dgm:prSet presAssocID="{73A001E3-AF4D-4E7C-AF86-8EC9BE4AA01C}" presName="node" presStyleLbl="node1" presStyleIdx="2" presStyleCnt="5">
        <dgm:presLayoutVars>
          <dgm:bulletEnabled val="1"/>
        </dgm:presLayoutVars>
      </dgm:prSet>
      <dgm:spPr/>
      <dgm:t>
        <a:bodyPr/>
        <a:lstStyle/>
        <a:p>
          <a:endParaRPr lang="en-US"/>
        </a:p>
      </dgm:t>
    </dgm:pt>
    <dgm:pt modelId="{E97FCEDA-2C2F-4D53-A61B-409A0B016B2D}" type="pres">
      <dgm:prSet presAssocID="{10578DDF-FCC6-4149-AB06-C17FD1E615D1}" presName="sibTrans" presStyleCnt="0"/>
      <dgm:spPr/>
    </dgm:pt>
    <dgm:pt modelId="{D2EDBF86-DD61-48CF-B454-43F0764FFD72}" type="pres">
      <dgm:prSet presAssocID="{723D2CC1-E79A-43D7-98C1-0259EA1261C5}" presName="node" presStyleLbl="node1" presStyleIdx="3" presStyleCnt="5">
        <dgm:presLayoutVars>
          <dgm:bulletEnabled val="1"/>
        </dgm:presLayoutVars>
      </dgm:prSet>
      <dgm:spPr/>
      <dgm:t>
        <a:bodyPr/>
        <a:lstStyle/>
        <a:p>
          <a:endParaRPr lang="en-US"/>
        </a:p>
      </dgm:t>
    </dgm:pt>
    <dgm:pt modelId="{02067EA5-AA1B-4822-BCAF-AC997DD6819C}" type="pres">
      <dgm:prSet presAssocID="{92FB354F-2C08-4356-9421-A345A851EEC8}" presName="sibTrans" presStyleCnt="0"/>
      <dgm:spPr/>
    </dgm:pt>
    <dgm:pt modelId="{AF8B0871-436D-4508-AC7C-C605284C54BF}" type="pres">
      <dgm:prSet presAssocID="{14097C36-99AE-40E9-AFF9-AD2E2BBA6322}" presName="node" presStyleLbl="node1" presStyleIdx="4" presStyleCnt="5">
        <dgm:presLayoutVars>
          <dgm:bulletEnabled val="1"/>
        </dgm:presLayoutVars>
      </dgm:prSet>
      <dgm:spPr/>
      <dgm:t>
        <a:bodyPr/>
        <a:lstStyle/>
        <a:p>
          <a:endParaRPr lang="en-US"/>
        </a:p>
      </dgm:t>
    </dgm:pt>
  </dgm:ptLst>
  <dgm:cxnLst>
    <dgm:cxn modelId="{DD9EFE3D-D92E-414D-8B63-10BAF4D1810C}" type="presOf" srcId="{14097C36-99AE-40E9-AFF9-AD2E2BBA6322}" destId="{AF8B0871-436D-4508-AC7C-C605284C54BF}" srcOrd="0" destOrd="0" presId="urn:microsoft.com/office/officeart/2005/8/layout/default#3"/>
    <dgm:cxn modelId="{E9584C62-840A-4829-A684-C0E8E48801E7}" srcId="{88A30453-0B1A-47D0-BDCC-8DBB63F8FC4E}" destId="{E9185B21-9A99-4EDE-968C-EBE59EA7BB35}" srcOrd="1" destOrd="0" parTransId="{07E8E811-FA5B-46A9-A0E7-947E03A02CBA}" sibTransId="{80854FF8-3A06-4DB1-A2B3-14A46A694D97}"/>
    <dgm:cxn modelId="{71479D35-05B5-4904-AA7A-EFFCD2206765}" srcId="{88A30453-0B1A-47D0-BDCC-8DBB63F8FC4E}" destId="{723D2CC1-E79A-43D7-98C1-0259EA1261C5}" srcOrd="3" destOrd="0" parTransId="{1D785731-F1A5-4CCF-A862-ED15617832BA}" sibTransId="{92FB354F-2C08-4356-9421-A345A851EEC8}"/>
    <dgm:cxn modelId="{2C599A10-5A08-49B7-9F6F-E23FEF62D1AF}" type="presOf" srcId="{723D2CC1-E79A-43D7-98C1-0259EA1261C5}" destId="{D2EDBF86-DD61-48CF-B454-43F0764FFD72}" srcOrd="0" destOrd="0" presId="urn:microsoft.com/office/officeart/2005/8/layout/default#3"/>
    <dgm:cxn modelId="{FF48563B-FB5A-4261-91B2-D05C6110E9E3}" srcId="{88A30453-0B1A-47D0-BDCC-8DBB63F8FC4E}" destId="{73A001E3-AF4D-4E7C-AF86-8EC9BE4AA01C}" srcOrd="2" destOrd="0" parTransId="{3B35B335-70FA-4D49-9080-1C37E38CC8D7}" sibTransId="{10578DDF-FCC6-4149-AB06-C17FD1E615D1}"/>
    <dgm:cxn modelId="{16ADD646-8479-474E-B8FA-6F828A61B310}" srcId="{88A30453-0B1A-47D0-BDCC-8DBB63F8FC4E}" destId="{000EDE11-C24F-4CFB-9E43-D353A32B322D}" srcOrd="0" destOrd="0" parTransId="{C7EF97AA-2CB4-455A-A229-2FC6F0FEC9CB}" sibTransId="{47CBDFD1-033E-4E57-837E-CFAF54E4DCC0}"/>
    <dgm:cxn modelId="{B3C0C510-FB61-4C65-A80D-D04DC981C708}" type="presOf" srcId="{E9185B21-9A99-4EDE-968C-EBE59EA7BB35}" destId="{85F14BED-EB85-4D71-AA67-0D57C1D34F59}" srcOrd="0" destOrd="0" presId="urn:microsoft.com/office/officeart/2005/8/layout/default#3"/>
    <dgm:cxn modelId="{90252EA7-C3FC-49C0-ABA0-D4DC40D0F2EA}" type="presOf" srcId="{000EDE11-C24F-4CFB-9E43-D353A32B322D}" destId="{12BF4E28-2F70-48C6-8D39-261D7C26650D}" srcOrd="0" destOrd="0" presId="urn:microsoft.com/office/officeart/2005/8/layout/default#3"/>
    <dgm:cxn modelId="{59DA18CD-5E6C-4BFA-AC06-A1D4EB66197D}" srcId="{88A30453-0B1A-47D0-BDCC-8DBB63F8FC4E}" destId="{14097C36-99AE-40E9-AFF9-AD2E2BBA6322}" srcOrd="4" destOrd="0" parTransId="{39001ACE-5F0D-412F-83E8-CD99078A6E6E}" sibTransId="{544D35F0-7A03-4BF1-8716-6D0E55A491DE}"/>
    <dgm:cxn modelId="{B6067C3E-5B5C-4086-AC6E-E0B95414547A}" type="presOf" srcId="{73A001E3-AF4D-4E7C-AF86-8EC9BE4AA01C}" destId="{C9DE5A00-165B-4E09-BB97-E8F45248E763}" srcOrd="0" destOrd="0" presId="urn:microsoft.com/office/officeart/2005/8/layout/default#3"/>
    <dgm:cxn modelId="{3B496BFF-54FA-47A0-975D-C7771ABA9942}" type="presOf" srcId="{88A30453-0B1A-47D0-BDCC-8DBB63F8FC4E}" destId="{4AEE15A9-5E5A-4613-B7EE-AE00E684AF08}" srcOrd="0" destOrd="0" presId="urn:microsoft.com/office/officeart/2005/8/layout/default#3"/>
    <dgm:cxn modelId="{4B001691-D106-49F4-B19C-95DA0857334F}" type="presParOf" srcId="{4AEE15A9-5E5A-4613-B7EE-AE00E684AF08}" destId="{12BF4E28-2F70-48C6-8D39-261D7C26650D}" srcOrd="0" destOrd="0" presId="urn:microsoft.com/office/officeart/2005/8/layout/default#3"/>
    <dgm:cxn modelId="{D224458B-B880-466B-96E3-3E349D021FBC}" type="presParOf" srcId="{4AEE15A9-5E5A-4613-B7EE-AE00E684AF08}" destId="{2FA26896-8466-41E8-8DDE-909EBEDFE4D6}" srcOrd="1" destOrd="0" presId="urn:microsoft.com/office/officeart/2005/8/layout/default#3"/>
    <dgm:cxn modelId="{4BDF99E4-8607-496A-8A81-FC1282BE37A3}" type="presParOf" srcId="{4AEE15A9-5E5A-4613-B7EE-AE00E684AF08}" destId="{85F14BED-EB85-4D71-AA67-0D57C1D34F59}" srcOrd="2" destOrd="0" presId="urn:microsoft.com/office/officeart/2005/8/layout/default#3"/>
    <dgm:cxn modelId="{00F58904-B53E-47F0-844D-906AA6C8FBD3}" type="presParOf" srcId="{4AEE15A9-5E5A-4613-B7EE-AE00E684AF08}" destId="{8AEFAC65-D744-436A-AACD-B0349827FCEB}" srcOrd="3" destOrd="0" presId="urn:microsoft.com/office/officeart/2005/8/layout/default#3"/>
    <dgm:cxn modelId="{DC2B5DEC-0273-413B-8390-A69E0CFEBFA8}" type="presParOf" srcId="{4AEE15A9-5E5A-4613-B7EE-AE00E684AF08}" destId="{C9DE5A00-165B-4E09-BB97-E8F45248E763}" srcOrd="4" destOrd="0" presId="urn:microsoft.com/office/officeart/2005/8/layout/default#3"/>
    <dgm:cxn modelId="{21644870-4F13-430E-9AC1-94D2716AB041}" type="presParOf" srcId="{4AEE15A9-5E5A-4613-B7EE-AE00E684AF08}" destId="{E97FCEDA-2C2F-4D53-A61B-409A0B016B2D}" srcOrd="5" destOrd="0" presId="urn:microsoft.com/office/officeart/2005/8/layout/default#3"/>
    <dgm:cxn modelId="{F7A67C90-D1C4-46EA-8162-327071550313}" type="presParOf" srcId="{4AEE15A9-5E5A-4613-B7EE-AE00E684AF08}" destId="{D2EDBF86-DD61-48CF-B454-43F0764FFD72}" srcOrd="6" destOrd="0" presId="urn:microsoft.com/office/officeart/2005/8/layout/default#3"/>
    <dgm:cxn modelId="{5CC8C37C-B21E-4613-BAC3-C4D974063459}" type="presParOf" srcId="{4AEE15A9-5E5A-4613-B7EE-AE00E684AF08}" destId="{02067EA5-AA1B-4822-BCAF-AC997DD6819C}" srcOrd="7" destOrd="0" presId="urn:microsoft.com/office/officeart/2005/8/layout/default#3"/>
    <dgm:cxn modelId="{00BB6FA2-63FB-4319-B0FF-538B79008730}" type="presParOf" srcId="{4AEE15A9-5E5A-4613-B7EE-AE00E684AF08}" destId="{AF8B0871-436D-4508-AC7C-C605284C54BF}" srcOrd="8" destOrd="0" presId="urn:microsoft.com/office/officeart/2005/8/layout/default#3"/>
  </dgm:cxnLst>
  <dgm:bg>
    <a:effectLst>
      <a:outerShdw blurRad="76200" dir="13500000" sy="23000" kx="1200000" algn="br" rotWithShape="0">
        <a:prstClr val="black">
          <a:alpha val="20000"/>
        </a:prstClr>
      </a:out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6AC8E1E-1A20-46B8-9A33-504DEFB44EE0}"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1A77EB99-A527-43C2-A060-4C380186132E}">
      <dgm:prSet custT="1"/>
      <dgm:spPr/>
      <dgm:t>
        <a:bodyPr/>
        <a:lstStyle/>
        <a:p>
          <a:pPr rtl="0"/>
          <a:r>
            <a:rPr lang="en-US" sz="2800" dirty="0" smtClean="0"/>
            <a:t>From Jan 1 to March 31…</a:t>
          </a:r>
          <a:endParaRPr lang="en-US" sz="2800" dirty="0"/>
        </a:p>
      </dgm:t>
      <dgm:extLst>
        <a:ext uri="{E40237B7-FDA0-4F09-8148-C483321AD2D9}">
          <dgm14:cNvPr xmlns="" xmlns:dgm14="http://schemas.microsoft.com/office/drawing/2010/diagram" id="0" name="" descr="The CAN Score  leads to a Win-Win for the veterans and the nurses&#10;From Jan 1 to March 31…&#10;CCHT referrals 28&#10;My HealtheVet IPAs  &gt; 100&#10;2-day post discharge calls 100%&#10;"/>
        </a:ext>
      </dgm:extLst>
    </dgm:pt>
    <dgm:pt modelId="{BA7363C3-8A2F-47D9-BB58-5E6AEB8CD1BE}" type="parTrans" cxnId="{7111C36F-5B5B-4C0E-BE13-F64F67601632}">
      <dgm:prSet/>
      <dgm:spPr/>
      <dgm:t>
        <a:bodyPr/>
        <a:lstStyle/>
        <a:p>
          <a:endParaRPr lang="en-US" sz="2800"/>
        </a:p>
      </dgm:t>
    </dgm:pt>
    <dgm:pt modelId="{28AC7ECB-FBB0-4002-8E6C-4BB435ECB216}" type="sibTrans" cxnId="{7111C36F-5B5B-4C0E-BE13-F64F67601632}">
      <dgm:prSet/>
      <dgm:spPr/>
      <dgm:t>
        <a:bodyPr/>
        <a:lstStyle/>
        <a:p>
          <a:endParaRPr lang="en-US" sz="2800"/>
        </a:p>
      </dgm:t>
    </dgm:pt>
    <dgm:pt modelId="{A51DC959-CFB8-40B4-BFF9-E27FB3C1363A}">
      <dgm:prSet custT="1"/>
      <dgm:spPr/>
      <dgm:t>
        <a:bodyPr/>
        <a:lstStyle/>
        <a:p>
          <a:pPr rtl="0"/>
          <a:r>
            <a:rPr lang="en-US" sz="2800" dirty="0" smtClean="0"/>
            <a:t>CCHT referrals </a:t>
          </a:r>
          <a:r>
            <a:rPr lang="en-US" sz="2800" b="1" u="sng" dirty="0" smtClean="0">
              <a:solidFill>
                <a:schemeClr val="accent1"/>
              </a:solidFill>
            </a:rPr>
            <a:t>28</a:t>
          </a:r>
          <a:endParaRPr lang="en-US" sz="2800" dirty="0">
            <a:solidFill>
              <a:schemeClr val="accent1"/>
            </a:solidFill>
          </a:endParaRPr>
        </a:p>
      </dgm:t>
      <dgm:extLst>
        <a:ext uri="{E40237B7-FDA0-4F09-8148-C483321AD2D9}">
          <dgm14:cNvPr xmlns="" xmlns:dgm14="http://schemas.microsoft.com/office/drawing/2010/diagram" id="0" name="" descr="The CAN Score  leads to a Win-Win for the veterans and the nurses&#10;From Jan 1 to March 31…&#10;CCHT referrals 28&#10;My HealtheVet IPAs  &gt; 100&#10;2-day post discharge calls 100%&#10;"/>
        </a:ext>
      </dgm:extLst>
    </dgm:pt>
    <dgm:pt modelId="{8AB94829-D8B9-4CDE-8A7D-7532FDC501D0}" type="parTrans" cxnId="{E1B2565D-0231-4976-8C6D-40B6906A486A}">
      <dgm:prSet/>
      <dgm:spPr/>
      <dgm:t>
        <a:bodyPr/>
        <a:lstStyle/>
        <a:p>
          <a:endParaRPr lang="en-US" sz="2800"/>
        </a:p>
      </dgm:t>
    </dgm:pt>
    <dgm:pt modelId="{52E0FD6B-CEA3-4BFB-82A5-A7AABEAFDEA6}" type="sibTrans" cxnId="{E1B2565D-0231-4976-8C6D-40B6906A486A}">
      <dgm:prSet/>
      <dgm:spPr/>
      <dgm:t>
        <a:bodyPr/>
        <a:lstStyle/>
        <a:p>
          <a:endParaRPr lang="en-US" sz="2800"/>
        </a:p>
      </dgm:t>
    </dgm:pt>
    <dgm:pt modelId="{52C5DB4E-5DBC-4193-9DE7-3717A007D4DC}">
      <dgm:prSet custT="1"/>
      <dgm:spPr/>
      <dgm:t>
        <a:bodyPr/>
        <a:lstStyle/>
        <a:p>
          <a:pPr rtl="0"/>
          <a:r>
            <a:rPr lang="en-US" sz="2800" dirty="0" smtClean="0"/>
            <a:t>My </a:t>
          </a:r>
          <a:r>
            <a:rPr lang="en-US" sz="2800" dirty="0" err="1" smtClean="0"/>
            <a:t>HealtheVet</a:t>
          </a:r>
          <a:r>
            <a:rPr lang="en-US" sz="2800" dirty="0" smtClean="0"/>
            <a:t> IPAs  </a:t>
          </a:r>
          <a:r>
            <a:rPr lang="en-US" sz="2800" b="1" u="sng" dirty="0" smtClean="0">
              <a:solidFill>
                <a:schemeClr val="accent1"/>
              </a:solidFill>
            </a:rPr>
            <a:t>&gt; 100</a:t>
          </a:r>
          <a:endParaRPr lang="en-US" sz="2800" dirty="0">
            <a:solidFill>
              <a:schemeClr val="accent1"/>
            </a:solidFill>
          </a:endParaRPr>
        </a:p>
      </dgm:t>
      <dgm:extLst>
        <a:ext uri="{E40237B7-FDA0-4F09-8148-C483321AD2D9}">
          <dgm14:cNvPr xmlns="" xmlns:dgm14="http://schemas.microsoft.com/office/drawing/2010/diagram" id="0" name="" descr="The CAN Score  leads to a Win-Win for the veterans and the nurses&#10;From Jan 1 to March 31…&#10;CCHT referrals 28&#10;My HealtheVet IPAs  &gt; 100&#10;2-day post discharge calls 100%&#10;"/>
        </a:ext>
      </dgm:extLst>
    </dgm:pt>
    <dgm:pt modelId="{EBB1B29E-ED14-4D52-A623-D604E4D2DCAB}" type="parTrans" cxnId="{DA71DFFE-8130-4B5E-BA0E-EF26A44DDB0C}">
      <dgm:prSet/>
      <dgm:spPr/>
      <dgm:t>
        <a:bodyPr/>
        <a:lstStyle/>
        <a:p>
          <a:endParaRPr lang="en-US" sz="2800"/>
        </a:p>
      </dgm:t>
    </dgm:pt>
    <dgm:pt modelId="{44C0B8FC-C50A-404C-B86A-6FF67C68A33C}" type="sibTrans" cxnId="{DA71DFFE-8130-4B5E-BA0E-EF26A44DDB0C}">
      <dgm:prSet/>
      <dgm:spPr/>
      <dgm:t>
        <a:bodyPr/>
        <a:lstStyle/>
        <a:p>
          <a:endParaRPr lang="en-US" sz="2800"/>
        </a:p>
      </dgm:t>
    </dgm:pt>
    <dgm:pt modelId="{76AE7BF9-3264-4CED-BD97-8847C7FA471B}">
      <dgm:prSet custT="1"/>
      <dgm:spPr/>
      <dgm:t>
        <a:bodyPr/>
        <a:lstStyle/>
        <a:p>
          <a:pPr rtl="0"/>
          <a:r>
            <a:rPr lang="en-US" sz="2800" dirty="0" smtClean="0"/>
            <a:t>2-day post discharge calls </a:t>
          </a:r>
          <a:r>
            <a:rPr lang="en-US" sz="2800" b="1" u="sng" dirty="0" smtClean="0">
              <a:solidFill>
                <a:schemeClr val="accent1"/>
              </a:solidFill>
            </a:rPr>
            <a:t>100%</a:t>
          </a:r>
          <a:endParaRPr lang="en-US" sz="2800" dirty="0">
            <a:solidFill>
              <a:schemeClr val="accent1"/>
            </a:solidFill>
          </a:endParaRPr>
        </a:p>
      </dgm:t>
      <dgm:extLst>
        <a:ext uri="{E40237B7-FDA0-4F09-8148-C483321AD2D9}">
          <dgm14:cNvPr xmlns="" xmlns:dgm14="http://schemas.microsoft.com/office/drawing/2010/diagram" id="0" name="" descr="The CAN Score  leads to a Win-Win for the veterans and the nurses&#10;From Jan 1 to March 31…&#10;CCHT referrals 28&#10;My HealtheVet IPAs  &gt; 100&#10;2-day post discharge calls 100%&#10;"/>
        </a:ext>
      </dgm:extLst>
    </dgm:pt>
    <dgm:pt modelId="{728AD45C-8F3A-4BA4-9CB2-007E42759627}" type="parTrans" cxnId="{05862B52-8A58-4D16-BED6-EAD7E622C87C}">
      <dgm:prSet/>
      <dgm:spPr/>
      <dgm:t>
        <a:bodyPr/>
        <a:lstStyle/>
        <a:p>
          <a:endParaRPr lang="en-US" sz="2800"/>
        </a:p>
      </dgm:t>
    </dgm:pt>
    <dgm:pt modelId="{137C9C91-9B5B-4488-B65D-453AFDD34923}" type="sibTrans" cxnId="{05862B52-8A58-4D16-BED6-EAD7E622C87C}">
      <dgm:prSet/>
      <dgm:spPr/>
      <dgm:t>
        <a:bodyPr/>
        <a:lstStyle/>
        <a:p>
          <a:endParaRPr lang="en-US" sz="2800"/>
        </a:p>
      </dgm:t>
    </dgm:pt>
    <dgm:pt modelId="{85EC1D13-387D-4784-8041-0685E0707F64}">
      <dgm:prSet custT="1"/>
      <dgm:spPr/>
      <dgm:t>
        <a:bodyPr/>
        <a:lstStyle/>
        <a:p>
          <a:pPr rtl="0"/>
          <a:r>
            <a:rPr lang="en-US" sz="2800" dirty="0" smtClean="0">
              <a:latin typeface="+mj-lt"/>
              <a:ea typeface="ＭＳ Ｐゴシック" pitchFamily="34" charset="-128"/>
            </a:rPr>
            <a:t>The CAN Score  leads to a </a:t>
          </a:r>
          <a:r>
            <a:rPr lang="en-US" sz="2800" b="1" dirty="0" smtClean="0">
              <a:solidFill>
                <a:schemeClr val="accent1"/>
              </a:solidFill>
              <a:latin typeface="+mj-lt"/>
              <a:ea typeface="ＭＳ Ｐゴシック" pitchFamily="34" charset="-128"/>
            </a:rPr>
            <a:t>Win-Win</a:t>
          </a:r>
          <a:r>
            <a:rPr lang="en-US" sz="2800" b="1" dirty="0" smtClean="0">
              <a:latin typeface="+mj-lt"/>
              <a:ea typeface="ＭＳ Ｐゴシック" pitchFamily="34" charset="-128"/>
            </a:rPr>
            <a:t> </a:t>
          </a:r>
          <a:r>
            <a:rPr lang="en-US" sz="2800" dirty="0" smtClean="0">
              <a:latin typeface="+mj-lt"/>
              <a:ea typeface="ＭＳ Ｐゴシック" pitchFamily="34" charset="-128"/>
            </a:rPr>
            <a:t>for the veterans and the nurses</a:t>
          </a:r>
          <a:endParaRPr lang="en-US" sz="2800" dirty="0">
            <a:latin typeface="+mj-lt"/>
          </a:endParaRPr>
        </a:p>
      </dgm:t>
      <dgm:extLst>
        <a:ext uri="{E40237B7-FDA0-4F09-8148-C483321AD2D9}">
          <dgm14:cNvPr xmlns="" xmlns:dgm14="http://schemas.microsoft.com/office/drawing/2010/diagram" id="0" name="" descr="The CAN Score  leads to a Win-Win for the veterans and the nurses&#10;From Jan 1 to March 31…&#10;CCHT referrals 28&#10;My HealtheVet IPAs  &gt; 100&#10;2-day post discharge calls 100%&#10;"/>
        </a:ext>
      </dgm:extLst>
    </dgm:pt>
    <dgm:pt modelId="{A4779A06-0D5E-44CD-AB74-745495C0B9B3}" type="parTrans" cxnId="{C67E69BF-F773-4067-9424-1BAD8099E01E}">
      <dgm:prSet/>
      <dgm:spPr/>
      <dgm:t>
        <a:bodyPr/>
        <a:lstStyle/>
        <a:p>
          <a:endParaRPr lang="en-US" sz="2800"/>
        </a:p>
      </dgm:t>
    </dgm:pt>
    <dgm:pt modelId="{D4301D33-9943-4FD0-BE1F-32FEB2BC40FE}" type="sibTrans" cxnId="{C67E69BF-F773-4067-9424-1BAD8099E01E}">
      <dgm:prSet/>
      <dgm:spPr/>
      <dgm:t>
        <a:bodyPr/>
        <a:lstStyle/>
        <a:p>
          <a:endParaRPr lang="en-US" sz="2800"/>
        </a:p>
      </dgm:t>
    </dgm:pt>
    <dgm:pt modelId="{C47659B7-54D8-4CF0-BDF8-F22E95D08919}" type="pres">
      <dgm:prSet presAssocID="{56AC8E1E-1A20-46B8-9A33-504DEFB44EE0}" presName="vert0" presStyleCnt="0">
        <dgm:presLayoutVars>
          <dgm:dir/>
          <dgm:animOne val="branch"/>
          <dgm:animLvl val="lvl"/>
        </dgm:presLayoutVars>
      </dgm:prSet>
      <dgm:spPr/>
      <dgm:t>
        <a:bodyPr/>
        <a:lstStyle/>
        <a:p>
          <a:endParaRPr lang="en-US"/>
        </a:p>
      </dgm:t>
    </dgm:pt>
    <dgm:pt modelId="{10228D21-33BE-43AF-9467-52167B077CB7}" type="pres">
      <dgm:prSet presAssocID="{85EC1D13-387D-4784-8041-0685E0707F64}" presName="thickLine" presStyleLbl="alignNode1" presStyleIdx="0" presStyleCnt="5"/>
      <dgm:spPr/>
      <dgm:extLst>
        <a:ext uri="{E40237B7-FDA0-4F09-8148-C483321AD2D9}">
          <dgm14:cNvPr xmlns="" xmlns:dgm14="http://schemas.microsoft.com/office/drawing/2010/diagram" id="0" name="" descr="The CAN Score  leads to a Win-Win for the veterans and the nurses&#10;From Jan 1 to March 31…&#10;CCHT referrals 28&#10;My HealtheVet IPAs  &gt; 100&#10;2-day post discharge calls 100%&#10;"/>
        </a:ext>
      </dgm:extLst>
    </dgm:pt>
    <dgm:pt modelId="{059FACA2-2B10-49A0-9F30-1A0CA29549AF}" type="pres">
      <dgm:prSet presAssocID="{85EC1D13-387D-4784-8041-0685E0707F64}" presName="horz1" presStyleCnt="0"/>
      <dgm:spPr/>
    </dgm:pt>
    <dgm:pt modelId="{D8A643E3-137E-4780-8356-8897C4787781}" type="pres">
      <dgm:prSet presAssocID="{85EC1D13-387D-4784-8041-0685E0707F64}" presName="tx1" presStyleLbl="revTx" presStyleIdx="0" presStyleCnt="5"/>
      <dgm:spPr/>
      <dgm:t>
        <a:bodyPr/>
        <a:lstStyle/>
        <a:p>
          <a:endParaRPr lang="en-US"/>
        </a:p>
      </dgm:t>
    </dgm:pt>
    <dgm:pt modelId="{379D6A93-9203-4531-8C2F-599BFB703BDF}" type="pres">
      <dgm:prSet presAssocID="{85EC1D13-387D-4784-8041-0685E0707F64}" presName="vert1" presStyleCnt="0"/>
      <dgm:spPr/>
    </dgm:pt>
    <dgm:pt modelId="{BFD34C50-EC6F-43B7-8ECB-FF043CD3E6E5}" type="pres">
      <dgm:prSet presAssocID="{1A77EB99-A527-43C2-A060-4C380186132E}" presName="thickLine" presStyleLbl="alignNode1" presStyleIdx="1" presStyleCnt="5"/>
      <dgm:spPr/>
      <dgm:extLst>
        <a:ext uri="{E40237B7-FDA0-4F09-8148-C483321AD2D9}">
          <dgm14:cNvPr xmlns="" xmlns:dgm14="http://schemas.microsoft.com/office/drawing/2010/diagram" id="0" name="" descr="The CAN Score  leads to a Win-Win for the veterans and the nurses&#10;From Jan 1 to March 31…&#10;CCHT referrals 28&#10;My HealtheVet IPAs  &gt; 100&#10;2-day post discharge calls 100%&#10;"/>
        </a:ext>
      </dgm:extLst>
    </dgm:pt>
    <dgm:pt modelId="{61206A29-622D-44C5-AEBF-46B6BB2DFFFA}" type="pres">
      <dgm:prSet presAssocID="{1A77EB99-A527-43C2-A060-4C380186132E}" presName="horz1" presStyleCnt="0"/>
      <dgm:spPr/>
    </dgm:pt>
    <dgm:pt modelId="{C3C65076-2FC0-4CB6-AE64-3BC568FC1220}" type="pres">
      <dgm:prSet presAssocID="{1A77EB99-A527-43C2-A060-4C380186132E}" presName="tx1" presStyleLbl="revTx" presStyleIdx="1" presStyleCnt="5"/>
      <dgm:spPr/>
      <dgm:t>
        <a:bodyPr/>
        <a:lstStyle/>
        <a:p>
          <a:endParaRPr lang="en-US"/>
        </a:p>
      </dgm:t>
    </dgm:pt>
    <dgm:pt modelId="{DBF7011E-F691-418D-A693-68B0D4D4F468}" type="pres">
      <dgm:prSet presAssocID="{1A77EB99-A527-43C2-A060-4C380186132E}" presName="vert1" presStyleCnt="0"/>
      <dgm:spPr/>
    </dgm:pt>
    <dgm:pt modelId="{EE2BAAF3-3683-490E-9275-EB385EAD98D4}" type="pres">
      <dgm:prSet presAssocID="{A51DC959-CFB8-40B4-BFF9-E27FB3C1363A}" presName="thickLine" presStyleLbl="alignNode1" presStyleIdx="2" presStyleCnt="5"/>
      <dgm:spPr/>
      <dgm:extLst>
        <a:ext uri="{E40237B7-FDA0-4F09-8148-C483321AD2D9}">
          <dgm14:cNvPr xmlns="" xmlns:dgm14="http://schemas.microsoft.com/office/drawing/2010/diagram" id="0" name="" descr="The CAN Score  leads to a Win-Win for the veterans and the nurses&#10;From Jan 1 to March 31…&#10;CCHT referrals 28&#10;My HealtheVet IPAs  &gt; 100&#10;2-day post discharge calls 100%&#10;"/>
        </a:ext>
      </dgm:extLst>
    </dgm:pt>
    <dgm:pt modelId="{18A547E4-1259-439B-B83E-5BF60E7A519F}" type="pres">
      <dgm:prSet presAssocID="{A51DC959-CFB8-40B4-BFF9-E27FB3C1363A}" presName="horz1" presStyleCnt="0"/>
      <dgm:spPr/>
    </dgm:pt>
    <dgm:pt modelId="{1E256B69-6B5D-40A6-BE67-6C07243CC4CC}" type="pres">
      <dgm:prSet presAssocID="{A51DC959-CFB8-40B4-BFF9-E27FB3C1363A}" presName="tx1" presStyleLbl="revTx" presStyleIdx="2" presStyleCnt="5"/>
      <dgm:spPr/>
      <dgm:t>
        <a:bodyPr/>
        <a:lstStyle/>
        <a:p>
          <a:endParaRPr lang="en-US"/>
        </a:p>
      </dgm:t>
    </dgm:pt>
    <dgm:pt modelId="{113519A1-1C8C-4571-9082-9EDEF70988D4}" type="pres">
      <dgm:prSet presAssocID="{A51DC959-CFB8-40B4-BFF9-E27FB3C1363A}" presName="vert1" presStyleCnt="0"/>
      <dgm:spPr/>
    </dgm:pt>
    <dgm:pt modelId="{33AC8CA8-0C2C-495D-ADBD-E3D43B68FF8D}" type="pres">
      <dgm:prSet presAssocID="{52C5DB4E-5DBC-4193-9DE7-3717A007D4DC}" presName="thickLine" presStyleLbl="alignNode1" presStyleIdx="3" presStyleCnt="5"/>
      <dgm:spPr/>
      <dgm:extLst>
        <a:ext uri="{E40237B7-FDA0-4F09-8148-C483321AD2D9}">
          <dgm14:cNvPr xmlns="" xmlns:dgm14="http://schemas.microsoft.com/office/drawing/2010/diagram" id="0" name="" descr="The CAN Score  leads to a Win-Win for the veterans and the nurses&#10;From Jan 1 to March 31…&#10;CCHT referrals 28&#10;My HealtheVet IPAs  &gt; 100&#10;2-day post discharge calls 100%&#10;"/>
        </a:ext>
      </dgm:extLst>
    </dgm:pt>
    <dgm:pt modelId="{E93E8829-49EB-4D69-A39B-13FCD7AF872F}" type="pres">
      <dgm:prSet presAssocID="{52C5DB4E-5DBC-4193-9DE7-3717A007D4DC}" presName="horz1" presStyleCnt="0"/>
      <dgm:spPr/>
    </dgm:pt>
    <dgm:pt modelId="{96B4A8F9-7C1C-41E2-923B-34EAD316A057}" type="pres">
      <dgm:prSet presAssocID="{52C5DB4E-5DBC-4193-9DE7-3717A007D4DC}" presName="tx1" presStyleLbl="revTx" presStyleIdx="3" presStyleCnt="5"/>
      <dgm:spPr/>
      <dgm:t>
        <a:bodyPr/>
        <a:lstStyle/>
        <a:p>
          <a:endParaRPr lang="en-US"/>
        </a:p>
      </dgm:t>
    </dgm:pt>
    <dgm:pt modelId="{082BF009-25EE-4280-8E2D-C73E748CD0E6}" type="pres">
      <dgm:prSet presAssocID="{52C5DB4E-5DBC-4193-9DE7-3717A007D4DC}" presName="vert1" presStyleCnt="0"/>
      <dgm:spPr/>
    </dgm:pt>
    <dgm:pt modelId="{3F733700-D461-4D70-BC41-1E6691002E6A}" type="pres">
      <dgm:prSet presAssocID="{76AE7BF9-3264-4CED-BD97-8847C7FA471B}" presName="thickLine" presStyleLbl="alignNode1" presStyleIdx="4" presStyleCnt="5"/>
      <dgm:spPr/>
      <dgm:extLst>
        <a:ext uri="{E40237B7-FDA0-4F09-8148-C483321AD2D9}">
          <dgm14:cNvPr xmlns="" xmlns:dgm14="http://schemas.microsoft.com/office/drawing/2010/diagram" id="0" name="" descr="The CAN Score  leads to a Win-Win for the veterans and the nurses&#10;From Jan 1 to March 31…&#10;CCHT referrals 28&#10;My HealtheVet IPAs  &gt; 100&#10;2-day post discharge calls 100%&#10;"/>
        </a:ext>
      </dgm:extLst>
    </dgm:pt>
    <dgm:pt modelId="{C5DB508D-91C3-4093-BA99-2E589C17E3E4}" type="pres">
      <dgm:prSet presAssocID="{76AE7BF9-3264-4CED-BD97-8847C7FA471B}" presName="horz1" presStyleCnt="0"/>
      <dgm:spPr/>
    </dgm:pt>
    <dgm:pt modelId="{84DF8E27-1A83-453D-ACDB-33F707303CEA}" type="pres">
      <dgm:prSet presAssocID="{76AE7BF9-3264-4CED-BD97-8847C7FA471B}" presName="tx1" presStyleLbl="revTx" presStyleIdx="4" presStyleCnt="5"/>
      <dgm:spPr/>
      <dgm:t>
        <a:bodyPr/>
        <a:lstStyle/>
        <a:p>
          <a:endParaRPr lang="en-US"/>
        </a:p>
      </dgm:t>
    </dgm:pt>
    <dgm:pt modelId="{05A746DD-E8CA-43F7-9F3A-80EA00E31313}" type="pres">
      <dgm:prSet presAssocID="{76AE7BF9-3264-4CED-BD97-8847C7FA471B}" presName="vert1" presStyleCnt="0"/>
      <dgm:spPr/>
    </dgm:pt>
  </dgm:ptLst>
  <dgm:cxnLst>
    <dgm:cxn modelId="{D14BCD17-5DDF-403F-A513-6A5B93A359FE}" type="presOf" srcId="{A51DC959-CFB8-40B4-BFF9-E27FB3C1363A}" destId="{1E256B69-6B5D-40A6-BE67-6C07243CC4CC}" srcOrd="0" destOrd="0" presId="urn:microsoft.com/office/officeart/2008/layout/LinedList"/>
    <dgm:cxn modelId="{E1B2565D-0231-4976-8C6D-40B6906A486A}" srcId="{56AC8E1E-1A20-46B8-9A33-504DEFB44EE0}" destId="{A51DC959-CFB8-40B4-BFF9-E27FB3C1363A}" srcOrd="2" destOrd="0" parTransId="{8AB94829-D8B9-4CDE-8A7D-7532FDC501D0}" sibTransId="{52E0FD6B-CEA3-4BFB-82A5-A7AABEAFDEA6}"/>
    <dgm:cxn modelId="{92A3C49F-7B45-4687-B68E-65F33CCD4A27}" type="presOf" srcId="{1A77EB99-A527-43C2-A060-4C380186132E}" destId="{C3C65076-2FC0-4CB6-AE64-3BC568FC1220}" srcOrd="0" destOrd="0" presId="urn:microsoft.com/office/officeart/2008/layout/LinedList"/>
    <dgm:cxn modelId="{DA71DFFE-8130-4B5E-BA0E-EF26A44DDB0C}" srcId="{56AC8E1E-1A20-46B8-9A33-504DEFB44EE0}" destId="{52C5DB4E-5DBC-4193-9DE7-3717A007D4DC}" srcOrd="3" destOrd="0" parTransId="{EBB1B29E-ED14-4D52-A623-D604E4D2DCAB}" sibTransId="{44C0B8FC-C50A-404C-B86A-6FF67C68A33C}"/>
    <dgm:cxn modelId="{8DC3645C-F2ED-4118-B6C4-BA09D8791C34}" type="presOf" srcId="{85EC1D13-387D-4784-8041-0685E0707F64}" destId="{D8A643E3-137E-4780-8356-8897C4787781}" srcOrd="0" destOrd="0" presId="urn:microsoft.com/office/officeart/2008/layout/LinedList"/>
    <dgm:cxn modelId="{05862B52-8A58-4D16-BED6-EAD7E622C87C}" srcId="{56AC8E1E-1A20-46B8-9A33-504DEFB44EE0}" destId="{76AE7BF9-3264-4CED-BD97-8847C7FA471B}" srcOrd="4" destOrd="0" parTransId="{728AD45C-8F3A-4BA4-9CB2-007E42759627}" sibTransId="{137C9C91-9B5B-4488-B65D-453AFDD34923}"/>
    <dgm:cxn modelId="{663608F0-6205-4B58-82CA-AFEF591164E4}" type="presOf" srcId="{52C5DB4E-5DBC-4193-9DE7-3717A007D4DC}" destId="{96B4A8F9-7C1C-41E2-923B-34EAD316A057}" srcOrd="0" destOrd="0" presId="urn:microsoft.com/office/officeart/2008/layout/LinedList"/>
    <dgm:cxn modelId="{582F32AD-984C-495F-9C6A-9DEEAC3B9BBB}" type="presOf" srcId="{76AE7BF9-3264-4CED-BD97-8847C7FA471B}" destId="{84DF8E27-1A83-453D-ACDB-33F707303CEA}" srcOrd="0" destOrd="0" presId="urn:microsoft.com/office/officeart/2008/layout/LinedList"/>
    <dgm:cxn modelId="{5EC722B6-3E04-4BDF-9723-0543B311AF47}" type="presOf" srcId="{56AC8E1E-1A20-46B8-9A33-504DEFB44EE0}" destId="{C47659B7-54D8-4CF0-BDF8-F22E95D08919}" srcOrd="0" destOrd="0" presId="urn:microsoft.com/office/officeart/2008/layout/LinedList"/>
    <dgm:cxn modelId="{7111C36F-5B5B-4C0E-BE13-F64F67601632}" srcId="{56AC8E1E-1A20-46B8-9A33-504DEFB44EE0}" destId="{1A77EB99-A527-43C2-A060-4C380186132E}" srcOrd="1" destOrd="0" parTransId="{BA7363C3-8A2F-47D9-BB58-5E6AEB8CD1BE}" sibTransId="{28AC7ECB-FBB0-4002-8E6C-4BB435ECB216}"/>
    <dgm:cxn modelId="{C67E69BF-F773-4067-9424-1BAD8099E01E}" srcId="{56AC8E1E-1A20-46B8-9A33-504DEFB44EE0}" destId="{85EC1D13-387D-4784-8041-0685E0707F64}" srcOrd="0" destOrd="0" parTransId="{A4779A06-0D5E-44CD-AB74-745495C0B9B3}" sibTransId="{D4301D33-9943-4FD0-BE1F-32FEB2BC40FE}"/>
    <dgm:cxn modelId="{1E1F7A8C-41CE-4395-AD2B-158264085105}" type="presParOf" srcId="{C47659B7-54D8-4CF0-BDF8-F22E95D08919}" destId="{10228D21-33BE-43AF-9467-52167B077CB7}" srcOrd="0" destOrd="0" presId="urn:microsoft.com/office/officeart/2008/layout/LinedList"/>
    <dgm:cxn modelId="{FCB3FD3E-6817-4F34-A58D-5381DE7A021F}" type="presParOf" srcId="{C47659B7-54D8-4CF0-BDF8-F22E95D08919}" destId="{059FACA2-2B10-49A0-9F30-1A0CA29549AF}" srcOrd="1" destOrd="0" presId="urn:microsoft.com/office/officeart/2008/layout/LinedList"/>
    <dgm:cxn modelId="{371E3771-2B87-4D07-A335-6A9717EE148A}" type="presParOf" srcId="{059FACA2-2B10-49A0-9F30-1A0CA29549AF}" destId="{D8A643E3-137E-4780-8356-8897C4787781}" srcOrd="0" destOrd="0" presId="urn:microsoft.com/office/officeart/2008/layout/LinedList"/>
    <dgm:cxn modelId="{8044FE86-1E62-4934-9DF0-2B1A2D2CD368}" type="presParOf" srcId="{059FACA2-2B10-49A0-9F30-1A0CA29549AF}" destId="{379D6A93-9203-4531-8C2F-599BFB703BDF}" srcOrd="1" destOrd="0" presId="urn:microsoft.com/office/officeart/2008/layout/LinedList"/>
    <dgm:cxn modelId="{EFF12AC6-5576-4B31-90BB-1CF280320F75}" type="presParOf" srcId="{C47659B7-54D8-4CF0-BDF8-F22E95D08919}" destId="{BFD34C50-EC6F-43B7-8ECB-FF043CD3E6E5}" srcOrd="2" destOrd="0" presId="urn:microsoft.com/office/officeart/2008/layout/LinedList"/>
    <dgm:cxn modelId="{5F0A4BCF-AE77-4C17-82A5-1F0E21050451}" type="presParOf" srcId="{C47659B7-54D8-4CF0-BDF8-F22E95D08919}" destId="{61206A29-622D-44C5-AEBF-46B6BB2DFFFA}" srcOrd="3" destOrd="0" presId="urn:microsoft.com/office/officeart/2008/layout/LinedList"/>
    <dgm:cxn modelId="{D2A9BD06-F37C-4116-B343-6015B6F2DD0E}" type="presParOf" srcId="{61206A29-622D-44C5-AEBF-46B6BB2DFFFA}" destId="{C3C65076-2FC0-4CB6-AE64-3BC568FC1220}" srcOrd="0" destOrd="0" presId="urn:microsoft.com/office/officeart/2008/layout/LinedList"/>
    <dgm:cxn modelId="{4FBD0E30-7D06-4D5E-8E89-2BB7DAA80D29}" type="presParOf" srcId="{61206A29-622D-44C5-AEBF-46B6BB2DFFFA}" destId="{DBF7011E-F691-418D-A693-68B0D4D4F468}" srcOrd="1" destOrd="0" presId="urn:microsoft.com/office/officeart/2008/layout/LinedList"/>
    <dgm:cxn modelId="{18CC28F8-BE88-42D8-9470-BCD675B2B970}" type="presParOf" srcId="{C47659B7-54D8-4CF0-BDF8-F22E95D08919}" destId="{EE2BAAF3-3683-490E-9275-EB385EAD98D4}" srcOrd="4" destOrd="0" presId="urn:microsoft.com/office/officeart/2008/layout/LinedList"/>
    <dgm:cxn modelId="{DEE8D4DA-D84B-4F5E-89C1-D5191E993714}" type="presParOf" srcId="{C47659B7-54D8-4CF0-BDF8-F22E95D08919}" destId="{18A547E4-1259-439B-B83E-5BF60E7A519F}" srcOrd="5" destOrd="0" presId="urn:microsoft.com/office/officeart/2008/layout/LinedList"/>
    <dgm:cxn modelId="{6173F999-21F3-4795-864D-5130699705E6}" type="presParOf" srcId="{18A547E4-1259-439B-B83E-5BF60E7A519F}" destId="{1E256B69-6B5D-40A6-BE67-6C07243CC4CC}" srcOrd="0" destOrd="0" presId="urn:microsoft.com/office/officeart/2008/layout/LinedList"/>
    <dgm:cxn modelId="{9FE5E275-EEB7-4C9D-9F33-559176C949AE}" type="presParOf" srcId="{18A547E4-1259-439B-B83E-5BF60E7A519F}" destId="{113519A1-1C8C-4571-9082-9EDEF70988D4}" srcOrd="1" destOrd="0" presId="urn:microsoft.com/office/officeart/2008/layout/LinedList"/>
    <dgm:cxn modelId="{99EF7356-DC8E-46DB-821C-8FCC0D14EB93}" type="presParOf" srcId="{C47659B7-54D8-4CF0-BDF8-F22E95D08919}" destId="{33AC8CA8-0C2C-495D-ADBD-E3D43B68FF8D}" srcOrd="6" destOrd="0" presId="urn:microsoft.com/office/officeart/2008/layout/LinedList"/>
    <dgm:cxn modelId="{8944970E-0EC6-4BD9-85C2-9F9D8BF2CBC7}" type="presParOf" srcId="{C47659B7-54D8-4CF0-BDF8-F22E95D08919}" destId="{E93E8829-49EB-4D69-A39B-13FCD7AF872F}" srcOrd="7" destOrd="0" presId="urn:microsoft.com/office/officeart/2008/layout/LinedList"/>
    <dgm:cxn modelId="{BE6B6F2C-FA02-4EC0-9908-786DB9850A14}" type="presParOf" srcId="{E93E8829-49EB-4D69-A39B-13FCD7AF872F}" destId="{96B4A8F9-7C1C-41E2-923B-34EAD316A057}" srcOrd="0" destOrd="0" presId="urn:microsoft.com/office/officeart/2008/layout/LinedList"/>
    <dgm:cxn modelId="{8ACC0977-4172-4A96-A011-CDF52A99DAA4}" type="presParOf" srcId="{E93E8829-49EB-4D69-A39B-13FCD7AF872F}" destId="{082BF009-25EE-4280-8E2D-C73E748CD0E6}" srcOrd="1" destOrd="0" presId="urn:microsoft.com/office/officeart/2008/layout/LinedList"/>
    <dgm:cxn modelId="{DF7B00BD-E3CC-47E8-A665-03D71A154FC2}" type="presParOf" srcId="{C47659B7-54D8-4CF0-BDF8-F22E95D08919}" destId="{3F733700-D461-4D70-BC41-1E6691002E6A}" srcOrd="8" destOrd="0" presId="urn:microsoft.com/office/officeart/2008/layout/LinedList"/>
    <dgm:cxn modelId="{C03B2B34-7174-40F7-85EE-4450D0D1AD40}" type="presParOf" srcId="{C47659B7-54D8-4CF0-BDF8-F22E95D08919}" destId="{C5DB508D-91C3-4093-BA99-2E589C17E3E4}" srcOrd="9" destOrd="0" presId="urn:microsoft.com/office/officeart/2008/layout/LinedList"/>
    <dgm:cxn modelId="{9C50EFC7-ECB1-492C-BC1D-C727DDD66284}" type="presParOf" srcId="{C5DB508D-91C3-4093-BA99-2E589C17E3E4}" destId="{84DF8E27-1A83-453D-ACDB-33F707303CEA}" srcOrd="0" destOrd="0" presId="urn:microsoft.com/office/officeart/2008/layout/LinedList"/>
    <dgm:cxn modelId="{9D4CCEF4-79E6-4869-98E7-92403CF6F1C8}" type="presParOf" srcId="{C5DB508D-91C3-4093-BA99-2E589C17E3E4}" destId="{05A746DD-E8CA-43F7-9F3A-80EA00E31313}" srcOrd="1" destOrd="0" presId="urn:microsoft.com/office/officeart/2008/layout/Lin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31B35B8-2225-4451-BA4D-7EB570751F4D}"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463B918-FDAA-4A7B-97FF-6F39044C9935}">
      <dgm:prSet/>
      <dgm:spPr>
        <a:effectLst>
          <a:outerShdw blurRad="50800" dist="38100" dir="5400000" algn="t" rotWithShape="0">
            <a:prstClr val="black">
              <a:alpha val="40000"/>
            </a:prstClr>
          </a:outerShdw>
        </a:effectLst>
      </dgm:spPr>
      <dgm:t>
        <a:bodyPr/>
        <a:lstStyle/>
        <a:p>
          <a:pPr rtl="0"/>
          <a:r>
            <a:rPr lang="en-US" dirty="0" smtClean="0"/>
            <a:t>PCAS- The Patient Care Assessment System</a:t>
          </a:r>
          <a:endParaRPr lang="en-US" dirty="0"/>
        </a:p>
      </dgm:t>
      <dgm:extLst>
        <a:ext uri="{E40237B7-FDA0-4F09-8148-C483321AD2D9}">
          <dgm14:cNvPr xmlns="" xmlns:dgm14="http://schemas.microsoft.com/office/drawing/2010/diagram" id="0" name="" descr="PCAS- The Patient Care Assessment System&#10;A new RN Dashboard, currently in development  &#10;Pulls data from multiple sources to save time&#10;Manage not only ‘statistical high risk’ Veterans&#10;Allows the RN to create and upload a plan of care"/>
        </a:ext>
      </dgm:extLst>
    </dgm:pt>
    <dgm:pt modelId="{CACC311D-284A-48C2-9798-751452E031A5}" type="parTrans" cxnId="{E05F0A1E-23DE-4284-AAD8-D1974E3C2381}">
      <dgm:prSet/>
      <dgm:spPr/>
      <dgm:t>
        <a:bodyPr/>
        <a:lstStyle/>
        <a:p>
          <a:endParaRPr lang="en-US"/>
        </a:p>
      </dgm:t>
    </dgm:pt>
    <dgm:pt modelId="{52592E7B-E8B9-4C5F-B479-F25AB0398CC0}" type="sibTrans" cxnId="{E05F0A1E-23DE-4284-AAD8-D1974E3C2381}">
      <dgm:prSet/>
      <dgm:spPr/>
      <dgm:t>
        <a:bodyPr/>
        <a:lstStyle/>
        <a:p>
          <a:endParaRPr lang="en-US"/>
        </a:p>
      </dgm:t>
    </dgm:pt>
    <dgm:pt modelId="{843C1892-2088-43A6-9DC2-BA45645D694F}">
      <dgm:prSet/>
      <dgm:spPr>
        <a:effectLst>
          <a:outerShdw blurRad="50800" dist="38100" dir="5400000" algn="t" rotWithShape="0">
            <a:prstClr val="black">
              <a:alpha val="40000"/>
            </a:prstClr>
          </a:outerShdw>
        </a:effectLst>
      </dgm:spPr>
      <dgm:t>
        <a:bodyPr/>
        <a:lstStyle/>
        <a:p>
          <a:pPr rtl="0"/>
          <a:r>
            <a:rPr lang="en-US" dirty="0" smtClean="0"/>
            <a:t>A new RN Dashboard, currently in development  </a:t>
          </a:r>
          <a:endParaRPr lang="en-US" dirty="0"/>
        </a:p>
      </dgm:t>
      <dgm:extLst>
        <a:ext uri="{E40237B7-FDA0-4F09-8148-C483321AD2D9}">
          <dgm14:cNvPr xmlns="" xmlns:dgm14="http://schemas.microsoft.com/office/drawing/2010/diagram" id="0" name="" descr="PCAS- The Patient Care Assessment System&#10;A new RN Dashboard, currently in development  &#10;Pulls data from multiple sources to save time&#10;Manage not only ‘statistical high risk’ Veterans&#10;Allows the RN to create and upload a plan of care"/>
        </a:ext>
      </dgm:extLst>
    </dgm:pt>
    <dgm:pt modelId="{B99A6811-586F-4A8E-842A-DE57DEDC927B}" type="parTrans" cxnId="{6894197A-F697-4862-8B30-D4A679C3CF69}">
      <dgm:prSet/>
      <dgm:spPr/>
      <dgm:t>
        <a:bodyPr/>
        <a:lstStyle/>
        <a:p>
          <a:endParaRPr lang="en-US"/>
        </a:p>
      </dgm:t>
    </dgm:pt>
    <dgm:pt modelId="{1F45CC86-02B1-4EDD-966F-8C07CB241EA2}" type="sibTrans" cxnId="{6894197A-F697-4862-8B30-D4A679C3CF69}">
      <dgm:prSet/>
      <dgm:spPr/>
      <dgm:t>
        <a:bodyPr/>
        <a:lstStyle/>
        <a:p>
          <a:endParaRPr lang="en-US"/>
        </a:p>
      </dgm:t>
    </dgm:pt>
    <dgm:pt modelId="{688566EF-F33B-4B13-ADFF-B3C4F5BB9BE9}">
      <dgm:prSet/>
      <dgm:spPr>
        <a:effectLst>
          <a:outerShdw blurRad="50800" dist="38100" dir="5400000" algn="t" rotWithShape="0">
            <a:prstClr val="black">
              <a:alpha val="40000"/>
            </a:prstClr>
          </a:outerShdw>
        </a:effectLst>
      </dgm:spPr>
      <dgm:t>
        <a:bodyPr/>
        <a:lstStyle/>
        <a:p>
          <a:pPr rtl="0"/>
          <a:r>
            <a:rPr lang="en-US" smtClean="0"/>
            <a:t>Pulls data from multiple sources to save time</a:t>
          </a:r>
          <a:endParaRPr lang="en-US"/>
        </a:p>
      </dgm:t>
      <dgm:extLst>
        <a:ext uri="{E40237B7-FDA0-4F09-8148-C483321AD2D9}">
          <dgm14:cNvPr xmlns="" xmlns:dgm14="http://schemas.microsoft.com/office/drawing/2010/diagram" id="0" name="" descr="PCAS- The Patient Care Assessment System&#10;A new RN Dashboard, currently in development  &#10;Pulls data from multiple sources to save time&#10;Manage not only ‘statistical high risk’ Veterans&#10;Allows the RN to create and upload a plan of care"/>
        </a:ext>
      </dgm:extLst>
    </dgm:pt>
    <dgm:pt modelId="{672A9ECB-0273-4B29-A061-B63182ABCA5F}" type="parTrans" cxnId="{2C3A42CA-B728-46C4-ADC1-21C9C8710463}">
      <dgm:prSet/>
      <dgm:spPr/>
      <dgm:t>
        <a:bodyPr/>
        <a:lstStyle/>
        <a:p>
          <a:endParaRPr lang="en-US"/>
        </a:p>
      </dgm:t>
    </dgm:pt>
    <dgm:pt modelId="{76DC2643-2550-4865-845B-C571F6E628FE}" type="sibTrans" cxnId="{2C3A42CA-B728-46C4-ADC1-21C9C8710463}">
      <dgm:prSet/>
      <dgm:spPr/>
      <dgm:t>
        <a:bodyPr/>
        <a:lstStyle/>
        <a:p>
          <a:endParaRPr lang="en-US"/>
        </a:p>
      </dgm:t>
    </dgm:pt>
    <dgm:pt modelId="{7C01C0B6-080B-46F6-9851-CCC87B016998}">
      <dgm:prSet/>
      <dgm:spPr>
        <a:effectLst>
          <a:outerShdw blurRad="50800" dist="38100" dir="5400000" algn="t" rotWithShape="0">
            <a:prstClr val="black">
              <a:alpha val="40000"/>
            </a:prstClr>
          </a:outerShdw>
        </a:effectLst>
      </dgm:spPr>
      <dgm:t>
        <a:bodyPr/>
        <a:lstStyle/>
        <a:p>
          <a:pPr rtl="0"/>
          <a:r>
            <a:rPr lang="en-US" dirty="0" smtClean="0"/>
            <a:t>Manage not only </a:t>
          </a:r>
          <a:r>
            <a:rPr lang="ja-JP" dirty="0" smtClean="0"/>
            <a:t>‘</a:t>
          </a:r>
          <a:r>
            <a:rPr lang="en-US" dirty="0" smtClean="0"/>
            <a:t>statistical high risk</a:t>
          </a:r>
          <a:r>
            <a:rPr lang="ja-JP" dirty="0" smtClean="0"/>
            <a:t>’</a:t>
          </a:r>
          <a:r>
            <a:rPr lang="en-US" dirty="0" smtClean="0"/>
            <a:t> Veterans</a:t>
          </a:r>
          <a:endParaRPr lang="en-US" dirty="0"/>
        </a:p>
      </dgm:t>
      <dgm:extLst>
        <a:ext uri="{E40237B7-FDA0-4F09-8148-C483321AD2D9}">
          <dgm14:cNvPr xmlns="" xmlns:dgm14="http://schemas.microsoft.com/office/drawing/2010/diagram" id="0" name="" descr="PCAS- The Patient Care Assessment System&#10;A new RN Dashboard, currently in development  &#10;Pulls data from multiple sources to save time&#10;Manage not only ‘statistical high risk’ Veterans&#10;Allows the RN to create and upload a plan of care"/>
        </a:ext>
      </dgm:extLst>
    </dgm:pt>
    <dgm:pt modelId="{03A78E28-CE6B-436B-BD19-364EBAD995F3}" type="parTrans" cxnId="{97AAD740-4E26-4224-81F4-8DB5333048EC}">
      <dgm:prSet/>
      <dgm:spPr/>
      <dgm:t>
        <a:bodyPr/>
        <a:lstStyle/>
        <a:p>
          <a:endParaRPr lang="en-US"/>
        </a:p>
      </dgm:t>
    </dgm:pt>
    <dgm:pt modelId="{A4F6C7FD-B22E-486D-B706-552AF7F86A91}" type="sibTrans" cxnId="{97AAD740-4E26-4224-81F4-8DB5333048EC}">
      <dgm:prSet/>
      <dgm:spPr/>
      <dgm:t>
        <a:bodyPr/>
        <a:lstStyle/>
        <a:p>
          <a:endParaRPr lang="en-US"/>
        </a:p>
      </dgm:t>
    </dgm:pt>
    <dgm:pt modelId="{32E5893A-1390-4A54-8607-11163580016B}">
      <dgm:prSet/>
      <dgm:spPr>
        <a:effectLst>
          <a:outerShdw blurRad="50800" dist="38100" dir="5400000" algn="t" rotWithShape="0">
            <a:prstClr val="black">
              <a:alpha val="40000"/>
            </a:prstClr>
          </a:outerShdw>
        </a:effectLst>
      </dgm:spPr>
      <dgm:t>
        <a:bodyPr/>
        <a:lstStyle/>
        <a:p>
          <a:pPr rtl="0"/>
          <a:r>
            <a:rPr lang="en-US" dirty="0" smtClean="0"/>
            <a:t>Allows the RN to create and upload a plan of care</a:t>
          </a:r>
          <a:endParaRPr lang="en-US" dirty="0"/>
        </a:p>
      </dgm:t>
      <dgm:extLst>
        <a:ext uri="{E40237B7-FDA0-4F09-8148-C483321AD2D9}">
          <dgm14:cNvPr xmlns="" xmlns:dgm14="http://schemas.microsoft.com/office/drawing/2010/diagram" id="0" name="" descr="PCAS- The Patient Care Assessment System&#10;A new RN Dashboard, currently in development  &#10;Pulls data from multiple sources to save time&#10;Manage not only ‘statistical high risk’ Veterans&#10;Allows the RN to create and upload a plan of care"/>
        </a:ext>
      </dgm:extLst>
    </dgm:pt>
    <dgm:pt modelId="{D38ECFF3-472E-427D-A509-FB1D17D8C3D1}" type="parTrans" cxnId="{63ACB412-A126-402D-9D54-5C96945A927D}">
      <dgm:prSet/>
      <dgm:spPr/>
      <dgm:t>
        <a:bodyPr/>
        <a:lstStyle/>
        <a:p>
          <a:endParaRPr lang="en-US"/>
        </a:p>
      </dgm:t>
    </dgm:pt>
    <dgm:pt modelId="{92510FDF-0986-40B4-9FE0-65C2B98233FA}" type="sibTrans" cxnId="{63ACB412-A126-402D-9D54-5C96945A927D}">
      <dgm:prSet/>
      <dgm:spPr/>
      <dgm:t>
        <a:bodyPr/>
        <a:lstStyle/>
        <a:p>
          <a:endParaRPr lang="en-US"/>
        </a:p>
      </dgm:t>
    </dgm:pt>
    <dgm:pt modelId="{CA9DAC81-73BC-4850-9019-AAC9BAD8411C}" type="pres">
      <dgm:prSet presAssocID="{131B35B8-2225-4451-BA4D-7EB570751F4D}" presName="linear" presStyleCnt="0">
        <dgm:presLayoutVars>
          <dgm:animLvl val="lvl"/>
          <dgm:resizeHandles val="exact"/>
        </dgm:presLayoutVars>
      </dgm:prSet>
      <dgm:spPr/>
      <dgm:t>
        <a:bodyPr/>
        <a:lstStyle/>
        <a:p>
          <a:endParaRPr lang="en-US"/>
        </a:p>
      </dgm:t>
    </dgm:pt>
    <dgm:pt modelId="{C992222F-7C29-456F-8E1A-CE7B9740B8EA}" type="pres">
      <dgm:prSet presAssocID="{A463B918-FDAA-4A7B-97FF-6F39044C9935}" presName="parentText" presStyleLbl="node1" presStyleIdx="0" presStyleCnt="5">
        <dgm:presLayoutVars>
          <dgm:chMax val="0"/>
          <dgm:bulletEnabled val="1"/>
        </dgm:presLayoutVars>
      </dgm:prSet>
      <dgm:spPr/>
      <dgm:t>
        <a:bodyPr/>
        <a:lstStyle/>
        <a:p>
          <a:endParaRPr lang="en-US"/>
        </a:p>
      </dgm:t>
    </dgm:pt>
    <dgm:pt modelId="{96EA93FC-936F-42EC-AD51-8791F0613855}" type="pres">
      <dgm:prSet presAssocID="{52592E7B-E8B9-4C5F-B479-F25AB0398CC0}" presName="spacer" presStyleCnt="0"/>
      <dgm:spPr/>
    </dgm:pt>
    <dgm:pt modelId="{29A45B88-AB9A-4630-A09C-BB7E17EA6540}" type="pres">
      <dgm:prSet presAssocID="{843C1892-2088-43A6-9DC2-BA45645D694F}" presName="parentText" presStyleLbl="node1" presStyleIdx="1" presStyleCnt="5">
        <dgm:presLayoutVars>
          <dgm:chMax val="0"/>
          <dgm:bulletEnabled val="1"/>
        </dgm:presLayoutVars>
      </dgm:prSet>
      <dgm:spPr/>
      <dgm:t>
        <a:bodyPr/>
        <a:lstStyle/>
        <a:p>
          <a:endParaRPr lang="en-US"/>
        </a:p>
      </dgm:t>
    </dgm:pt>
    <dgm:pt modelId="{0E97E06F-86B4-48FE-89FD-0B10AD56015F}" type="pres">
      <dgm:prSet presAssocID="{1F45CC86-02B1-4EDD-966F-8C07CB241EA2}" presName="spacer" presStyleCnt="0"/>
      <dgm:spPr/>
    </dgm:pt>
    <dgm:pt modelId="{E4363318-092A-4F4E-A924-9B04CC666C42}" type="pres">
      <dgm:prSet presAssocID="{688566EF-F33B-4B13-ADFF-B3C4F5BB9BE9}" presName="parentText" presStyleLbl="node1" presStyleIdx="2" presStyleCnt="5">
        <dgm:presLayoutVars>
          <dgm:chMax val="0"/>
          <dgm:bulletEnabled val="1"/>
        </dgm:presLayoutVars>
      </dgm:prSet>
      <dgm:spPr/>
      <dgm:t>
        <a:bodyPr/>
        <a:lstStyle/>
        <a:p>
          <a:endParaRPr lang="en-US"/>
        </a:p>
      </dgm:t>
    </dgm:pt>
    <dgm:pt modelId="{360FFFBF-3074-4864-BC17-77A60855639C}" type="pres">
      <dgm:prSet presAssocID="{76DC2643-2550-4865-845B-C571F6E628FE}" presName="spacer" presStyleCnt="0"/>
      <dgm:spPr/>
    </dgm:pt>
    <dgm:pt modelId="{B0285ACC-2EE1-4EB8-83DF-AB3F404ADEE6}" type="pres">
      <dgm:prSet presAssocID="{7C01C0B6-080B-46F6-9851-CCC87B016998}" presName="parentText" presStyleLbl="node1" presStyleIdx="3" presStyleCnt="5">
        <dgm:presLayoutVars>
          <dgm:chMax val="0"/>
          <dgm:bulletEnabled val="1"/>
        </dgm:presLayoutVars>
      </dgm:prSet>
      <dgm:spPr/>
      <dgm:t>
        <a:bodyPr/>
        <a:lstStyle/>
        <a:p>
          <a:endParaRPr lang="en-US"/>
        </a:p>
      </dgm:t>
    </dgm:pt>
    <dgm:pt modelId="{7F70D5BC-35C2-455C-B604-B484D2E54693}" type="pres">
      <dgm:prSet presAssocID="{A4F6C7FD-B22E-486D-B706-552AF7F86A91}" presName="spacer" presStyleCnt="0"/>
      <dgm:spPr/>
    </dgm:pt>
    <dgm:pt modelId="{1AD8F43D-9064-4E35-AA9D-F555E2F4A245}" type="pres">
      <dgm:prSet presAssocID="{32E5893A-1390-4A54-8607-11163580016B}" presName="parentText" presStyleLbl="node1" presStyleIdx="4" presStyleCnt="5">
        <dgm:presLayoutVars>
          <dgm:chMax val="0"/>
          <dgm:bulletEnabled val="1"/>
        </dgm:presLayoutVars>
      </dgm:prSet>
      <dgm:spPr/>
      <dgm:t>
        <a:bodyPr/>
        <a:lstStyle/>
        <a:p>
          <a:endParaRPr lang="en-US"/>
        </a:p>
      </dgm:t>
    </dgm:pt>
  </dgm:ptLst>
  <dgm:cxnLst>
    <dgm:cxn modelId="{DE5BE9DB-3D8B-43CB-A74C-4CEF86A374EB}" type="presOf" srcId="{131B35B8-2225-4451-BA4D-7EB570751F4D}" destId="{CA9DAC81-73BC-4850-9019-AAC9BAD8411C}" srcOrd="0" destOrd="0" presId="urn:microsoft.com/office/officeart/2005/8/layout/vList2"/>
    <dgm:cxn modelId="{08943CA1-7F5D-4504-866C-4992404E02CA}" type="presOf" srcId="{7C01C0B6-080B-46F6-9851-CCC87B016998}" destId="{B0285ACC-2EE1-4EB8-83DF-AB3F404ADEE6}" srcOrd="0" destOrd="0" presId="urn:microsoft.com/office/officeart/2005/8/layout/vList2"/>
    <dgm:cxn modelId="{9589B0B1-E87B-43FC-8197-4595EDFD4E8B}" type="presOf" srcId="{843C1892-2088-43A6-9DC2-BA45645D694F}" destId="{29A45B88-AB9A-4630-A09C-BB7E17EA6540}" srcOrd="0" destOrd="0" presId="urn:microsoft.com/office/officeart/2005/8/layout/vList2"/>
    <dgm:cxn modelId="{37AB7762-2A40-4DFF-A4B0-EA44FDE5E791}" type="presOf" srcId="{688566EF-F33B-4B13-ADFF-B3C4F5BB9BE9}" destId="{E4363318-092A-4F4E-A924-9B04CC666C42}" srcOrd="0" destOrd="0" presId="urn:microsoft.com/office/officeart/2005/8/layout/vList2"/>
    <dgm:cxn modelId="{6894197A-F697-4862-8B30-D4A679C3CF69}" srcId="{131B35B8-2225-4451-BA4D-7EB570751F4D}" destId="{843C1892-2088-43A6-9DC2-BA45645D694F}" srcOrd="1" destOrd="0" parTransId="{B99A6811-586F-4A8E-842A-DE57DEDC927B}" sibTransId="{1F45CC86-02B1-4EDD-966F-8C07CB241EA2}"/>
    <dgm:cxn modelId="{97AAD740-4E26-4224-81F4-8DB5333048EC}" srcId="{131B35B8-2225-4451-BA4D-7EB570751F4D}" destId="{7C01C0B6-080B-46F6-9851-CCC87B016998}" srcOrd="3" destOrd="0" parTransId="{03A78E28-CE6B-436B-BD19-364EBAD995F3}" sibTransId="{A4F6C7FD-B22E-486D-B706-552AF7F86A91}"/>
    <dgm:cxn modelId="{573824E4-E9CC-41B9-95E7-2B12EAFED318}" type="presOf" srcId="{A463B918-FDAA-4A7B-97FF-6F39044C9935}" destId="{C992222F-7C29-456F-8E1A-CE7B9740B8EA}" srcOrd="0" destOrd="0" presId="urn:microsoft.com/office/officeart/2005/8/layout/vList2"/>
    <dgm:cxn modelId="{A1457480-1E86-486E-A07A-88AF4F3763D9}" type="presOf" srcId="{32E5893A-1390-4A54-8607-11163580016B}" destId="{1AD8F43D-9064-4E35-AA9D-F555E2F4A245}" srcOrd="0" destOrd="0" presId="urn:microsoft.com/office/officeart/2005/8/layout/vList2"/>
    <dgm:cxn modelId="{E05F0A1E-23DE-4284-AAD8-D1974E3C2381}" srcId="{131B35B8-2225-4451-BA4D-7EB570751F4D}" destId="{A463B918-FDAA-4A7B-97FF-6F39044C9935}" srcOrd="0" destOrd="0" parTransId="{CACC311D-284A-48C2-9798-751452E031A5}" sibTransId="{52592E7B-E8B9-4C5F-B479-F25AB0398CC0}"/>
    <dgm:cxn modelId="{2C3A42CA-B728-46C4-ADC1-21C9C8710463}" srcId="{131B35B8-2225-4451-BA4D-7EB570751F4D}" destId="{688566EF-F33B-4B13-ADFF-B3C4F5BB9BE9}" srcOrd="2" destOrd="0" parTransId="{672A9ECB-0273-4B29-A061-B63182ABCA5F}" sibTransId="{76DC2643-2550-4865-845B-C571F6E628FE}"/>
    <dgm:cxn modelId="{63ACB412-A126-402D-9D54-5C96945A927D}" srcId="{131B35B8-2225-4451-BA4D-7EB570751F4D}" destId="{32E5893A-1390-4A54-8607-11163580016B}" srcOrd="4" destOrd="0" parTransId="{D38ECFF3-472E-427D-A509-FB1D17D8C3D1}" sibTransId="{92510FDF-0986-40B4-9FE0-65C2B98233FA}"/>
    <dgm:cxn modelId="{E1FD98BD-2828-4AFD-B191-AC4A5E798DFD}" type="presParOf" srcId="{CA9DAC81-73BC-4850-9019-AAC9BAD8411C}" destId="{C992222F-7C29-456F-8E1A-CE7B9740B8EA}" srcOrd="0" destOrd="0" presId="urn:microsoft.com/office/officeart/2005/8/layout/vList2"/>
    <dgm:cxn modelId="{6FCC1B98-4B3C-44B5-B656-0F514BD24472}" type="presParOf" srcId="{CA9DAC81-73BC-4850-9019-AAC9BAD8411C}" destId="{96EA93FC-936F-42EC-AD51-8791F0613855}" srcOrd="1" destOrd="0" presId="urn:microsoft.com/office/officeart/2005/8/layout/vList2"/>
    <dgm:cxn modelId="{0ABEF4F0-AFF7-4FD9-9B69-FACAD7266DC7}" type="presParOf" srcId="{CA9DAC81-73BC-4850-9019-AAC9BAD8411C}" destId="{29A45B88-AB9A-4630-A09C-BB7E17EA6540}" srcOrd="2" destOrd="0" presId="urn:microsoft.com/office/officeart/2005/8/layout/vList2"/>
    <dgm:cxn modelId="{DC224EE2-88ED-4772-A4EE-CBE57F2E27DA}" type="presParOf" srcId="{CA9DAC81-73BC-4850-9019-AAC9BAD8411C}" destId="{0E97E06F-86B4-48FE-89FD-0B10AD56015F}" srcOrd="3" destOrd="0" presId="urn:microsoft.com/office/officeart/2005/8/layout/vList2"/>
    <dgm:cxn modelId="{8E4A3142-5FC0-42EA-A29C-819E3F227693}" type="presParOf" srcId="{CA9DAC81-73BC-4850-9019-AAC9BAD8411C}" destId="{E4363318-092A-4F4E-A924-9B04CC666C42}" srcOrd="4" destOrd="0" presId="urn:microsoft.com/office/officeart/2005/8/layout/vList2"/>
    <dgm:cxn modelId="{366E631E-3CD2-49D5-8861-10BAABB9046C}" type="presParOf" srcId="{CA9DAC81-73BC-4850-9019-AAC9BAD8411C}" destId="{360FFFBF-3074-4864-BC17-77A60855639C}" srcOrd="5" destOrd="0" presId="urn:microsoft.com/office/officeart/2005/8/layout/vList2"/>
    <dgm:cxn modelId="{F0C47CEA-BEBC-42F7-A499-900A0FCBD26A}" type="presParOf" srcId="{CA9DAC81-73BC-4850-9019-AAC9BAD8411C}" destId="{B0285ACC-2EE1-4EB8-83DF-AB3F404ADEE6}" srcOrd="6" destOrd="0" presId="urn:microsoft.com/office/officeart/2005/8/layout/vList2"/>
    <dgm:cxn modelId="{EEEA86AF-EFC9-49E1-A91D-A8F3CCA62E27}" type="presParOf" srcId="{CA9DAC81-73BC-4850-9019-AAC9BAD8411C}" destId="{7F70D5BC-35C2-455C-B604-B484D2E54693}" srcOrd="7" destOrd="0" presId="urn:microsoft.com/office/officeart/2005/8/layout/vList2"/>
    <dgm:cxn modelId="{F2FD607C-DE60-462C-B8B4-BBF4C27632FA}" type="presParOf" srcId="{CA9DAC81-73BC-4850-9019-AAC9BAD8411C}" destId="{1AD8F43D-9064-4E35-AA9D-F555E2F4A245}"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207E53A-0CC2-4519-A806-A03C17220CC3}"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CEEFC6C4-9C96-4F3B-96CE-9FDD912F11F1}">
      <dgm:prSet phldrT="[Text]" custT="1"/>
      <dgm:spPr/>
      <dgm:t>
        <a:bodyPr/>
        <a:lstStyle/>
        <a:p>
          <a:r>
            <a:rPr lang="en-US" sz="4600" b="1" dirty="0" smtClean="0">
              <a:solidFill>
                <a:srgbClr val="EFB137"/>
              </a:solidFill>
              <a:effectLst>
                <a:outerShdw blurRad="38100" dist="38100" dir="2700000" algn="tl">
                  <a:srgbClr val="000000">
                    <a:alpha val="43137"/>
                  </a:srgbClr>
                </a:outerShdw>
              </a:effectLst>
            </a:rPr>
            <a:t>PCAS</a:t>
          </a:r>
          <a:endParaRPr lang="en-US" sz="4600" b="1" dirty="0">
            <a:solidFill>
              <a:srgbClr val="EFB137"/>
            </a:solidFill>
            <a:effectLst>
              <a:outerShdw blurRad="38100" dist="38100" dir="2700000" algn="tl">
                <a:srgbClr val="000000">
                  <a:alpha val="43137"/>
                </a:srgbClr>
              </a:outerShdw>
            </a:effectLst>
          </a:endParaRPr>
        </a:p>
      </dgm:t>
    </dgm:pt>
    <dgm:pt modelId="{67DB24C5-A1B9-4CF4-AFCB-D53C38684D83}" type="parTrans" cxnId="{6272D91F-A441-4BC4-B6B5-A0CB2311C1A5}">
      <dgm:prSet/>
      <dgm:spPr/>
      <dgm:t>
        <a:bodyPr/>
        <a:lstStyle/>
        <a:p>
          <a:endParaRPr lang="en-US"/>
        </a:p>
      </dgm:t>
    </dgm:pt>
    <dgm:pt modelId="{23214FF3-A35F-4220-AF2D-3D4C1BB53F3C}" type="sibTrans" cxnId="{6272D91F-A441-4BC4-B6B5-A0CB2311C1A5}">
      <dgm:prSet/>
      <dgm:spPr/>
      <dgm:t>
        <a:bodyPr/>
        <a:lstStyle/>
        <a:p>
          <a:endParaRPr lang="en-US"/>
        </a:p>
      </dgm:t>
    </dgm:pt>
    <dgm:pt modelId="{27F7ED49-CD5A-443D-AB92-591244A69323}">
      <dgm:prSet phldrT="[Text]" custT="1"/>
      <dgm:spPr/>
      <dgm:t>
        <a:bodyPr/>
        <a:lstStyle/>
        <a:p>
          <a:r>
            <a:rPr lang="en-US" sz="2800" dirty="0" smtClean="0"/>
            <a:t>VISTA</a:t>
          </a:r>
          <a:endParaRPr lang="en-US" sz="2800" dirty="0"/>
        </a:p>
      </dgm:t>
    </dgm:pt>
    <dgm:pt modelId="{C86DE520-0E45-4D20-BF42-96BBC37F4A18}" type="parTrans" cxnId="{09D5C01F-48B6-435F-966E-2619AD2A7EFF}">
      <dgm:prSet/>
      <dgm:spPr/>
      <dgm:t>
        <a:bodyPr/>
        <a:lstStyle/>
        <a:p>
          <a:endParaRPr lang="en-US"/>
        </a:p>
      </dgm:t>
    </dgm:pt>
    <dgm:pt modelId="{5898D643-AFA9-4C8E-B1ED-0F422405447C}" type="sibTrans" cxnId="{09D5C01F-48B6-435F-966E-2619AD2A7EFF}">
      <dgm:prSet/>
      <dgm:spPr/>
      <dgm:t>
        <a:bodyPr/>
        <a:lstStyle/>
        <a:p>
          <a:endParaRPr lang="en-US"/>
        </a:p>
      </dgm:t>
    </dgm:pt>
    <dgm:pt modelId="{C5BEB898-D3AF-4B3F-A2C1-B7C71E0AE691}">
      <dgm:prSet phldrT="[Text]" custT="1"/>
      <dgm:spPr/>
      <dgm:t>
        <a:bodyPr/>
        <a:lstStyle/>
        <a:p>
          <a:r>
            <a:rPr lang="en-US" sz="2800" dirty="0" smtClean="0"/>
            <a:t>CDW</a:t>
          </a:r>
          <a:endParaRPr lang="en-US" sz="2800" dirty="0"/>
        </a:p>
      </dgm:t>
    </dgm:pt>
    <dgm:pt modelId="{ADA7E0EC-1315-4301-975D-AA6AB849472A}" type="parTrans" cxnId="{E4462E08-4981-4E6E-9068-A157CBA57D48}">
      <dgm:prSet/>
      <dgm:spPr/>
      <dgm:t>
        <a:bodyPr/>
        <a:lstStyle/>
        <a:p>
          <a:endParaRPr lang="en-US"/>
        </a:p>
      </dgm:t>
    </dgm:pt>
    <dgm:pt modelId="{F02772B2-7B99-42BC-BCBD-67A4392D9E84}" type="sibTrans" cxnId="{E4462E08-4981-4E6E-9068-A157CBA57D48}">
      <dgm:prSet/>
      <dgm:spPr/>
      <dgm:t>
        <a:bodyPr/>
        <a:lstStyle/>
        <a:p>
          <a:endParaRPr lang="en-US"/>
        </a:p>
      </dgm:t>
    </dgm:pt>
    <dgm:pt modelId="{7CD27FB1-F37D-4DDB-BB37-8386642903B9}">
      <dgm:prSet phldrT="[Text]" custT="1"/>
      <dgm:spPr/>
      <dgm:t>
        <a:bodyPr/>
        <a:lstStyle/>
        <a:p>
          <a:r>
            <a:rPr lang="en-US" sz="2800" dirty="0" smtClean="0"/>
            <a:t>CAN</a:t>
          </a:r>
          <a:endParaRPr lang="en-US" sz="2800" dirty="0"/>
        </a:p>
      </dgm:t>
    </dgm:pt>
    <dgm:pt modelId="{B4573232-E68C-4DDC-9696-ED547F8BDE0D}" type="parTrans" cxnId="{AAF277BF-6455-4B70-ACA6-869DB83EA803}">
      <dgm:prSet/>
      <dgm:spPr/>
      <dgm:t>
        <a:bodyPr/>
        <a:lstStyle/>
        <a:p>
          <a:endParaRPr lang="en-US"/>
        </a:p>
      </dgm:t>
    </dgm:pt>
    <dgm:pt modelId="{B850453D-9218-48DE-B7B3-D74B2FC638DB}" type="sibTrans" cxnId="{AAF277BF-6455-4B70-ACA6-869DB83EA803}">
      <dgm:prSet/>
      <dgm:spPr/>
      <dgm:t>
        <a:bodyPr/>
        <a:lstStyle/>
        <a:p>
          <a:endParaRPr lang="en-US"/>
        </a:p>
      </dgm:t>
    </dgm:pt>
    <dgm:pt modelId="{1CFF4DD7-F478-4A29-920C-E8C94A7D291C}">
      <dgm:prSet phldrT="[Text]" custT="1"/>
      <dgm:spPr/>
      <dgm:t>
        <a:bodyPr/>
        <a:lstStyle/>
        <a:p>
          <a:r>
            <a:rPr lang="en-US" sz="2800" dirty="0" smtClean="0"/>
            <a:t>ADMIN</a:t>
          </a:r>
          <a:endParaRPr lang="en-US" sz="2800" dirty="0"/>
        </a:p>
      </dgm:t>
    </dgm:pt>
    <dgm:pt modelId="{E49EE636-5AC9-4518-8D75-4BF5259B293F}" type="parTrans" cxnId="{29A88EC4-0C12-42FA-8123-1F2CBB9D2D72}">
      <dgm:prSet/>
      <dgm:spPr/>
      <dgm:t>
        <a:bodyPr/>
        <a:lstStyle/>
        <a:p>
          <a:endParaRPr lang="en-US"/>
        </a:p>
      </dgm:t>
    </dgm:pt>
    <dgm:pt modelId="{421BCF16-29C0-4E7A-8531-0BCD624CE4B1}" type="sibTrans" cxnId="{29A88EC4-0C12-42FA-8123-1F2CBB9D2D72}">
      <dgm:prSet/>
      <dgm:spPr/>
      <dgm:t>
        <a:bodyPr/>
        <a:lstStyle/>
        <a:p>
          <a:endParaRPr lang="en-US"/>
        </a:p>
      </dgm:t>
    </dgm:pt>
    <dgm:pt modelId="{71EEC496-65E5-4D1C-8004-2EB4D2F0048E}">
      <dgm:prSet custT="1"/>
      <dgm:spPr/>
      <dgm:t>
        <a:bodyPr/>
        <a:lstStyle/>
        <a:p>
          <a:r>
            <a:rPr lang="en-US" sz="2800" dirty="0" smtClean="0"/>
            <a:t>OTHERS</a:t>
          </a:r>
          <a:endParaRPr lang="en-US" sz="2800" dirty="0"/>
        </a:p>
      </dgm:t>
    </dgm:pt>
    <dgm:pt modelId="{3A081059-1CB2-4C16-8C8C-E77866CE06CB}" type="parTrans" cxnId="{43DE62AE-0A11-4D5A-99AD-4437F14670CC}">
      <dgm:prSet/>
      <dgm:spPr/>
      <dgm:t>
        <a:bodyPr/>
        <a:lstStyle/>
        <a:p>
          <a:endParaRPr lang="en-US"/>
        </a:p>
      </dgm:t>
    </dgm:pt>
    <dgm:pt modelId="{050631D0-EC96-4EF2-9538-2C61BA3512E8}" type="sibTrans" cxnId="{43DE62AE-0A11-4D5A-99AD-4437F14670CC}">
      <dgm:prSet/>
      <dgm:spPr/>
      <dgm:t>
        <a:bodyPr/>
        <a:lstStyle/>
        <a:p>
          <a:endParaRPr lang="en-US"/>
        </a:p>
      </dgm:t>
    </dgm:pt>
    <dgm:pt modelId="{434F9949-3873-4834-A594-8BEB988C0FBB}" type="pres">
      <dgm:prSet presAssocID="{A207E53A-0CC2-4519-A806-A03C17220CC3}" presName="Name0" presStyleCnt="0">
        <dgm:presLayoutVars>
          <dgm:chMax val="1"/>
          <dgm:dir/>
          <dgm:animLvl val="ctr"/>
          <dgm:resizeHandles val="exact"/>
        </dgm:presLayoutVars>
      </dgm:prSet>
      <dgm:spPr/>
      <dgm:t>
        <a:bodyPr/>
        <a:lstStyle/>
        <a:p>
          <a:endParaRPr lang="en-US"/>
        </a:p>
      </dgm:t>
    </dgm:pt>
    <dgm:pt modelId="{2F91EAB2-AC90-4191-866E-C8FD336B4236}" type="pres">
      <dgm:prSet presAssocID="{CEEFC6C4-9C96-4F3B-96CE-9FDD912F11F1}" presName="centerShape" presStyleLbl="node0" presStyleIdx="0" presStyleCnt="1"/>
      <dgm:spPr/>
      <dgm:t>
        <a:bodyPr/>
        <a:lstStyle/>
        <a:p>
          <a:endParaRPr lang="en-US"/>
        </a:p>
      </dgm:t>
    </dgm:pt>
    <dgm:pt modelId="{339B7FF9-0A05-4465-9B75-08798288261A}" type="pres">
      <dgm:prSet presAssocID="{27F7ED49-CD5A-443D-AB92-591244A69323}" presName="node" presStyleLbl="node1" presStyleIdx="0" presStyleCnt="5" custScaleX="133662" custScaleY="133662" custRadScaleRad="95492">
        <dgm:presLayoutVars>
          <dgm:bulletEnabled val="1"/>
        </dgm:presLayoutVars>
      </dgm:prSet>
      <dgm:spPr/>
      <dgm:t>
        <a:bodyPr/>
        <a:lstStyle/>
        <a:p>
          <a:endParaRPr lang="en-US"/>
        </a:p>
      </dgm:t>
    </dgm:pt>
    <dgm:pt modelId="{B61B0A46-C49E-45FD-B9FD-AF8CF261F1C3}" type="pres">
      <dgm:prSet presAssocID="{27F7ED49-CD5A-443D-AB92-591244A69323}" presName="dummy" presStyleCnt="0"/>
      <dgm:spPr/>
    </dgm:pt>
    <dgm:pt modelId="{19493B88-0B3F-4642-92C7-98575E611564}" type="pres">
      <dgm:prSet presAssocID="{5898D643-AFA9-4C8E-B1ED-0F422405447C}" presName="sibTrans" presStyleLbl="sibTrans2D1" presStyleIdx="0" presStyleCnt="5"/>
      <dgm:spPr/>
      <dgm:t>
        <a:bodyPr/>
        <a:lstStyle/>
        <a:p>
          <a:endParaRPr lang="en-US"/>
        </a:p>
      </dgm:t>
    </dgm:pt>
    <dgm:pt modelId="{E72A8E0C-E506-4ECF-A094-21B617B3D63B}" type="pres">
      <dgm:prSet presAssocID="{C5BEB898-D3AF-4B3F-A2C1-B7C71E0AE691}" presName="node" presStyleLbl="node1" presStyleIdx="1" presStyleCnt="5" custScaleX="133662" custScaleY="133662" custRadScaleRad="98700" custRadScaleInc="10374">
        <dgm:presLayoutVars>
          <dgm:bulletEnabled val="1"/>
        </dgm:presLayoutVars>
      </dgm:prSet>
      <dgm:spPr/>
      <dgm:t>
        <a:bodyPr/>
        <a:lstStyle/>
        <a:p>
          <a:endParaRPr lang="en-US"/>
        </a:p>
      </dgm:t>
    </dgm:pt>
    <dgm:pt modelId="{73899ACD-85FA-4367-A137-05B5B50087C8}" type="pres">
      <dgm:prSet presAssocID="{C5BEB898-D3AF-4B3F-A2C1-B7C71E0AE691}" presName="dummy" presStyleCnt="0"/>
      <dgm:spPr/>
    </dgm:pt>
    <dgm:pt modelId="{EADAE8B4-2146-4693-94E3-0DE79CB3CB74}" type="pres">
      <dgm:prSet presAssocID="{F02772B2-7B99-42BC-BCBD-67A4392D9E84}" presName="sibTrans" presStyleLbl="sibTrans2D1" presStyleIdx="1" presStyleCnt="5"/>
      <dgm:spPr/>
      <dgm:t>
        <a:bodyPr/>
        <a:lstStyle/>
        <a:p>
          <a:endParaRPr lang="en-US"/>
        </a:p>
      </dgm:t>
    </dgm:pt>
    <dgm:pt modelId="{8F966552-1401-4809-A900-423CCC53C5CE}" type="pres">
      <dgm:prSet presAssocID="{71EEC496-65E5-4D1C-8004-2EB4D2F0048E}" presName="node" presStyleLbl="node1" presStyleIdx="2" presStyleCnt="5" custScaleX="133662" custScaleY="133662" custRadScaleRad="103681" custRadScaleInc="6102">
        <dgm:presLayoutVars>
          <dgm:bulletEnabled val="1"/>
        </dgm:presLayoutVars>
      </dgm:prSet>
      <dgm:spPr/>
      <dgm:t>
        <a:bodyPr/>
        <a:lstStyle/>
        <a:p>
          <a:endParaRPr lang="en-US"/>
        </a:p>
      </dgm:t>
    </dgm:pt>
    <dgm:pt modelId="{254C65F1-291C-42E5-B339-2F1345E22991}" type="pres">
      <dgm:prSet presAssocID="{71EEC496-65E5-4D1C-8004-2EB4D2F0048E}" presName="dummy" presStyleCnt="0"/>
      <dgm:spPr/>
    </dgm:pt>
    <dgm:pt modelId="{4138D244-B521-4B32-9C84-13C3B60CB32F}" type="pres">
      <dgm:prSet presAssocID="{050631D0-EC96-4EF2-9538-2C61BA3512E8}" presName="sibTrans" presStyleLbl="sibTrans2D1" presStyleIdx="2" presStyleCnt="5"/>
      <dgm:spPr/>
      <dgm:t>
        <a:bodyPr/>
        <a:lstStyle/>
        <a:p>
          <a:endParaRPr lang="en-US"/>
        </a:p>
      </dgm:t>
    </dgm:pt>
    <dgm:pt modelId="{0CE53F3F-5CA1-4926-99D1-FD98B0A48841}" type="pres">
      <dgm:prSet presAssocID="{7CD27FB1-F37D-4DDB-BB37-8386642903B9}" presName="node" presStyleLbl="node1" presStyleIdx="3" presStyleCnt="5" custScaleX="133662" custScaleY="133662" custRadScaleRad="103681" custRadScaleInc="-6102">
        <dgm:presLayoutVars>
          <dgm:bulletEnabled val="1"/>
        </dgm:presLayoutVars>
      </dgm:prSet>
      <dgm:spPr/>
      <dgm:t>
        <a:bodyPr/>
        <a:lstStyle/>
        <a:p>
          <a:endParaRPr lang="en-US"/>
        </a:p>
      </dgm:t>
    </dgm:pt>
    <dgm:pt modelId="{EDAFCE33-1B7D-45D0-BBB4-B4D7C1F514A9}" type="pres">
      <dgm:prSet presAssocID="{7CD27FB1-F37D-4DDB-BB37-8386642903B9}" presName="dummy" presStyleCnt="0"/>
      <dgm:spPr/>
    </dgm:pt>
    <dgm:pt modelId="{BAA7AFBF-F6F7-445E-AF03-75C438A1C386}" type="pres">
      <dgm:prSet presAssocID="{B850453D-9218-48DE-B7B3-D74B2FC638DB}" presName="sibTrans" presStyleLbl="sibTrans2D1" presStyleIdx="3" presStyleCnt="5"/>
      <dgm:spPr/>
      <dgm:t>
        <a:bodyPr/>
        <a:lstStyle/>
        <a:p>
          <a:endParaRPr lang="en-US"/>
        </a:p>
      </dgm:t>
    </dgm:pt>
    <dgm:pt modelId="{7CB90E48-C63C-4365-8747-17F4CDAE0CD0}" type="pres">
      <dgm:prSet presAssocID="{1CFF4DD7-F478-4A29-920C-E8C94A7D291C}" presName="node" presStyleLbl="node1" presStyleIdx="4" presStyleCnt="5" custScaleX="133662" custScaleY="133662" custRadScaleRad="98700" custRadScaleInc="-10374">
        <dgm:presLayoutVars>
          <dgm:bulletEnabled val="1"/>
        </dgm:presLayoutVars>
      </dgm:prSet>
      <dgm:spPr/>
      <dgm:t>
        <a:bodyPr/>
        <a:lstStyle/>
        <a:p>
          <a:endParaRPr lang="en-US"/>
        </a:p>
      </dgm:t>
    </dgm:pt>
    <dgm:pt modelId="{C7CFF971-0C1C-405D-9662-2A36E0DB8BF8}" type="pres">
      <dgm:prSet presAssocID="{1CFF4DD7-F478-4A29-920C-E8C94A7D291C}" presName="dummy" presStyleCnt="0"/>
      <dgm:spPr/>
    </dgm:pt>
    <dgm:pt modelId="{AEEFC914-61A8-44C1-88A1-F7D958A16FBE}" type="pres">
      <dgm:prSet presAssocID="{421BCF16-29C0-4E7A-8531-0BCD624CE4B1}" presName="sibTrans" presStyleLbl="sibTrans2D1" presStyleIdx="4" presStyleCnt="5"/>
      <dgm:spPr/>
      <dgm:t>
        <a:bodyPr/>
        <a:lstStyle/>
        <a:p>
          <a:endParaRPr lang="en-US"/>
        </a:p>
      </dgm:t>
    </dgm:pt>
  </dgm:ptLst>
  <dgm:cxnLst>
    <dgm:cxn modelId="{ADE0A9A4-CC73-4EF5-9957-3BB839F748D9}" type="presOf" srcId="{CEEFC6C4-9C96-4F3B-96CE-9FDD912F11F1}" destId="{2F91EAB2-AC90-4191-866E-C8FD336B4236}" srcOrd="0" destOrd="0" presId="urn:microsoft.com/office/officeart/2005/8/layout/radial6"/>
    <dgm:cxn modelId="{E4462E08-4981-4E6E-9068-A157CBA57D48}" srcId="{CEEFC6C4-9C96-4F3B-96CE-9FDD912F11F1}" destId="{C5BEB898-D3AF-4B3F-A2C1-B7C71E0AE691}" srcOrd="1" destOrd="0" parTransId="{ADA7E0EC-1315-4301-975D-AA6AB849472A}" sibTransId="{F02772B2-7B99-42BC-BCBD-67A4392D9E84}"/>
    <dgm:cxn modelId="{29A88EC4-0C12-42FA-8123-1F2CBB9D2D72}" srcId="{CEEFC6C4-9C96-4F3B-96CE-9FDD912F11F1}" destId="{1CFF4DD7-F478-4A29-920C-E8C94A7D291C}" srcOrd="4" destOrd="0" parTransId="{E49EE636-5AC9-4518-8D75-4BF5259B293F}" sibTransId="{421BCF16-29C0-4E7A-8531-0BCD624CE4B1}"/>
    <dgm:cxn modelId="{2EEC256D-954E-4415-9C7B-987D9B4F4413}" type="presOf" srcId="{1CFF4DD7-F478-4A29-920C-E8C94A7D291C}" destId="{7CB90E48-C63C-4365-8747-17F4CDAE0CD0}" srcOrd="0" destOrd="0" presId="urn:microsoft.com/office/officeart/2005/8/layout/radial6"/>
    <dgm:cxn modelId="{AAF277BF-6455-4B70-ACA6-869DB83EA803}" srcId="{CEEFC6C4-9C96-4F3B-96CE-9FDD912F11F1}" destId="{7CD27FB1-F37D-4DDB-BB37-8386642903B9}" srcOrd="3" destOrd="0" parTransId="{B4573232-E68C-4DDC-9696-ED547F8BDE0D}" sibTransId="{B850453D-9218-48DE-B7B3-D74B2FC638DB}"/>
    <dgm:cxn modelId="{C15298A0-A9B5-4CEE-996D-D664F8ACC358}" type="presOf" srcId="{7CD27FB1-F37D-4DDB-BB37-8386642903B9}" destId="{0CE53F3F-5CA1-4926-99D1-FD98B0A48841}" srcOrd="0" destOrd="0" presId="urn:microsoft.com/office/officeart/2005/8/layout/radial6"/>
    <dgm:cxn modelId="{89DD0423-348A-41FB-98D6-806F22038AC7}" type="presOf" srcId="{B850453D-9218-48DE-B7B3-D74B2FC638DB}" destId="{BAA7AFBF-F6F7-445E-AF03-75C438A1C386}" srcOrd="0" destOrd="0" presId="urn:microsoft.com/office/officeart/2005/8/layout/radial6"/>
    <dgm:cxn modelId="{D7F8A27C-AB8C-4844-8B56-173A659A55D2}" type="presOf" srcId="{F02772B2-7B99-42BC-BCBD-67A4392D9E84}" destId="{EADAE8B4-2146-4693-94E3-0DE79CB3CB74}" srcOrd="0" destOrd="0" presId="urn:microsoft.com/office/officeart/2005/8/layout/radial6"/>
    <dgm:cxn modelId="{EF4E5724-6663-49D8-B6B4-D24FEA39531B}" type="presOf" srcId="{71EEC496-65E5-4D1C-8004-2EB4D2F0048E}" destId="{8F966552-1401-4809-A900-423CCC53C5CE}" srcOrd="0" destOrd="0" presId="urn:microsoft.com/office/officeart/2005/8/layout/radial6"/>
    <dgm:cxn modelId="{09D5C01F-48B6-435F-966E-2619AD2A7EFF}" srcId="{CEEFC6C4-9C96-4F3B-96CE-9FDD912F11F1}" destId="{27F7ED49-CD5A-443D-AB92-591244A69323}" srcOrd="0" destOrd="0" parTransId="{C86DE520-0E45-4D20-BF42-96BBC37F4A18}" sibTransId="{5898D643-AFA9-4C8E-B1ED-0F422405447C}"/>
    <dgm:cxn modelId="{1CCC36D0-E7BB-4AB8-90D3-8A04425158A3}" type="presOf" srcId="{C5BEB898-D3AF-4B3F-A2C1-B7C71E0AE691}" destId="{E72A8E0C-E506-4ECF-A094-21B617B3D63B}" srcOrd="0" destOrd="0" presId="urn:microsoft.com/office/officeart/2005/8/layout/radial6"/>
    <dgm:cxn modelId="{43DE62AE-0A11-4D5A-99AD-4437F14670CC}" srcId="{CEEFC6C4-9C96-4F3B-96CE-9FDD912F11F1}" destId="{71EEC496-65E5-4D1C-8004-2EB4D2F0048E}" srcOrd="2" destOrd="0" parTransId="{3A081059-1CB2-4C16-8C8C-E77866CE06CB}" sibTransId="{050631D0-EC96-4EF2-9538-2C61BA3512E8}"/>
    <dgm:cxn modelId="{ED6B310F-26F9-4461-8B82-17D96DC0DE7D}" type="presOf" srcId="{421BCF16-29C0-4E7A-8531-0BCD624CE4B1}" destId="{AEEFC914-61A8-44C1-88A1-F7D958A16FBE}" srcOrd="0" destOrd="0" presId="urn:microsoft.com/office/officeart/2005/8/layout/radial6"/>
    <dgm:cxn modelId="{C9B9C273-E0AA-4EEE-8EB6-7FAC88A0FAA9}" type="presOf" srcId="{5898D643-AFA9-4C8E-B1ED-0F422405447C}" destId="{19493B88-0B3F-4642-92C7-98575E611564}" srcOrd="0" destOrd="0" presId="urn:microsoft.com/office/officeart/2005/8/layout/radial6"/>
    <dgm:cxn modelId="{C745EE77-ADED-499C-A0EA-EA63A773F41F}" type="presOf" srcId="{A207E53A-0CC2-4519-A806-A03C17220CC3}" destId="{434F9949-3873-4834-A594-8BEB988C0FBB}" srcOrd="0" destOrd="0" presId="urn:microsoft.com/office/officeart/2005/8/layout/radial6"/>
    <dgm:cxn modelId="{DAB12A4E-9E68-4F7C-A91E-6011B644F32B}" type="presOf" srcId="{27F7ED49-CD5A-443D-AB92-591244A69323}" destId="{339B7FF9-0A05-4465-9B75-08798288261A}" srcOrd="0" destOrd="0" presId="urn:microsoft.com/office/officeart/2005/8/layout/radial6"/>
    <dgm:cxn modelId="{6272D91F-A441-4BC4-B6B5-A0CB2311C1A5}" srcId="{A207E53A-0CC2-4519-A806-A03C17220CC3}" destId="{CEEFC6C4-9C96-4F3B-96CE-9FDD912F11F1}" srcOrd="0" destOrd="0" parTransId="{67DB24C5-A1B9-4CF4-AFCB-D53C38684D83}" sibTransId="{23214FF3-A35F-4220-AF2D-3D4C1BB53F3C}"/>
    <dgm:cxn modelId="{C492E3CE-D4A7-42C9-B3CB-10F1A2048ADD}" type="presOf" srcId="{050631D0-EC96-4EF2-9538-2C61BA3512E8}" destId="{4138D244-B521-4B32-9C84-13C3B60CB32F}" srcOrd="0" destOrd="0" presId="urn:microsoft.com/office/officeart/2005/8/layout/radial6"/>
    <dgm:cxn modelId="{9735ED43-E7A7-4A01-8514-77F6C1F51718}" type="presParOf" srcId="{434F9949-3873-4834-A594-8BEB988C0FBB}" destId="{2F91EAB2-AC90-4191-866E-C8FD336B4236}" srcOrd="0" destOrd="0" presId="urn:microsoft.com/office/officeart/2005/8/layout/radial6"/>
    <dgm:cxn modelId="{2CBD00D4-0C0B-444C-98F8-45697E8E2623}" type="presParOf" srcId="{434F9949-3873-4834-A594-8BEB988C0FBB}" destId="{339B7FF9-0A05-4465-9B75-08798288261A}" srcOrd="1" destOrd="0" presId="urn:microsoft.com/office/officeart/2005/8/layout/radial6"/>
    <dgm:cxn modelId="{1F04B457-08D6-49DF-B331-28D788B97650}" type="presParOf" srcId="{434F9949-3873-4834-A594-8BEB988C0FBB}" destId="{B61B0A46-C49E-45FD-B9FD-AF8CF261F1C3}" srcOrd="2" destOrd="0" presId="urn:microsoft.com/office/officeart/2005/8/layout/radial6"/>
    <dgm:cxn modelId="{423ECAB8-C88D-435E-A5B1-249DE9F6BED5}" type="presParOf" srcId="{434F9949-3873-4834-A594-8BEB988C0FBB}" destId="{19493B88-0B3F-4642-92C7-98575E611564}" srcOrd="3" destOrd="0" presId="urn:microsoft.com/office/officeart/2005/8/layout/radial6"/>
    <dgm:cxn modelId="{4779A494-E0FE-4BE0-BAE0-F74370DB69D0}" type="presParOf" srcId="{434F9949-3873-4834-A594-8BEB988C0FBB}" destId="{E72A8E0C-E506-4ECF-A094-21B617B3D63B}" srcOrd="4" destOrd="0" presId="urn:microsoft.com/office/officeart/2005/8/layout/radial6"/>
    <dgm:cxn modelId="{B5C7404F-3075-491A-8EE1-F7D402AD271E}" type="presParOf" srcId="{434F9949-3873-4834-A594-8BEB988C0FBB}" destId="{73899ACD-85FA-4367-A137-05B5B50087C8}" srcOrd="5" destOrd="0" presId="urn:microsoft.com/office/officeart/2005/8/layout/radial6"/>
    <dgm:cxn modelId="{2427EBF1-77C3-41EF-AF4E-70C45843B7F4}" type="presParOf" srcId="{434F9949-3873-4834-A594-8BEB988C0FBB}" destId="{EADAE8B4-2146-4693-94E3-0DE79CB3CB74}" srcOrd="6" destOrd="0" presId="urn:microsoft.com/office/officeart/2005/8/layout/radial6"/>
    <dgm:cxn modelId="{612739AE-71DC-4B4A-A985-789318F4F65D}" type="presParOf" srcId="{434F9949-3873-4834-A594-8BEB988C0FBB}" destId="{8F966552-1401-4809-A900-423CCC53C5CE}" srcOrd="7" destOrd="0" presId="urn:microsoft.com/office/officeart/2005/8/layout/radial6"/>
    <dgm:cxn modelId="{92C12269-63EA-4252-9D90-6E41EEAE8D9E}" type="presParOf" srcId="{434F9949-3873-4834-A594-8BEB988C0FBB}" destId="{254C65F1-291C-42E5-B339-2F1345E22991}" srcOrd="8" destOrd="0" presId="urn:microsoft.com/office/officeart/2005/8/layout/radial6"/>
    <dgm:cxn modelId="{B53322BA-FFF7-4015-87F0-8BE950C64D0A}" type="presParOf" srcId="{434F9949-3873-4834-A594-8BEB988C0FBB}" destId="{4138D244-B521-4B32-9C84-13C3B60CB32F}" srcOrd="9" destOrd="0" presId="urn:microsoft.com/office/officeart/2005/8/layout/radial6"/>
    <dgm:cxn modelId="{8CDCDD80-1458-44BB-90A4-05C9C647A984}" type="presParOf" srcId="{434F9949-3873-4834-A594-8BEB988C0FBB}" destId="{0CE53F3F-5CA1-4926-99D1-FD98B0A48841}" srcOrd="10" destOrd="0" presId="urn:microsoft.com/office/officeart/2005/8/layout/radial6"/>
    <dgm:cxn modelId="{FE0EBCBD-1C50-48AF-80BF-E9EE2CB2EEAC}" type="presParOf" srcId="{434F9949-3873-4834-A594-8BEB988C0FBB}" destId="{EDAFCE33-1B7D-45D0-BBB4-B4D7C1F514A9}" srcOrd="11" destOrd="0" presId="urn:microsoft.com/office/officeart/2005/8/layout/radial6"/>
    <dgm:cxn modelId="{60A09127-443E-4F59-B619-80566E8E11C1}" type="presParOf" srcId="{434F9949-3873-4834-A594-8BEB988C0FBB}" destId="{BAA7AFBF-F6F7-445E-AF03-75C438A1C386}" srcOrd="12" destOrd="0" presId="urn:microsoft.com/office/officeart/2005/8/layout/radial6"/>
    <dgm:cxn modelId="{0C6D31A1-4679-4FFD-84BA-0CA1AE569043}" type="presParOf" srcId="{434F9949-3873-4834-A594-8BEB988C0FBB}" destId="{7CB90E48-C63C-4365-8747-17F4CDAE0CD0}" srcOrd="13" destOrd="0" presId="urn:microsoft.com/office/officeart/2005/8/layout/radial6"/>
    <dgm:cxn modelId="{DBE3A639-4A92-4ADD-B54E-893581109D5F}" type="presParOf" srcId="{434F9949-3873-4834-A594-8BEB988C0FBB}" destId="{C7CFF971-0C1C-405D-9662-2A36E0DB8BF8}" srcOrd="14" destOrd="0" presId="urn:microsoft.com/office/officeart/2005/8/layout/radial6"/>
    <dgm:cxn modelId="{8ADB6089-38DF-4DFB-9644-4B83A368A549}" type="presParOf" srcId="{434F9949-3873-4834-A594-8BEB988C0FBB}" destId="{AEEFC914-61A8-44C1-88A1-F7D958A16FBE}"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675E07-ADF4-40E1-A1E7-9A6E0BAA6631}"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0D5E4BB6-E82A-4281-AF78-5BEE8F177339}">
      <dgm:prSet custT="1"/>
      <dgm:spPr/>
      <dgm:t>
        <a:bodyPr/>
        <a:lstStyle/>
        <a:p>
          <a:pPr rtl="0"/>
          <a:r>
            <a:rPr lang="en-US" sz="2800" smtClean="0"/>
            <a:t>Affective psychoses</a:t>
          </a:r>
          <a:endParaRPr lang="en-US" sz="2800"/>
        </a:p>
      </dgm:t>
      <dgm:extLst>
        <a:ext uri="{E40237B7-FDA0-4F09-8148-C483321AD2D9}">
          <dgm14:cNvPr xmlns="" xmlns:dgm14="http://schemas.microsoft.com/office/drawing/2010/diagram" id="0" name="" descr="Affective psychoses&#10;Heart Failure&#10;Chronic ischemic heart disease &#10;Respiratory symptoms/other chest sx&#10;Pneumonia&#10;Cardiac dysrhythmias&#10;Schizophrenic disorders&#10;Chronic bronchitis&#10;Alcohol dependence&#10;General symptoms&#10;"/>
        </a:ext>
      </dgm:extLst>
    </dgm:pt>
    <dgm:pt modelId="{4226DFB7-5884-4096-806E-EE80852B4D93}" type="parTrans" cxnId="{D1F0AA85-F365-4E42-A0CB-AAB1332FEE89}">
      <dgm:prSet/>
      <dgm:spPr/>
      <dgm:t>
        <a:bodyPr/>
        <a:lstStyle/>
        <a:p>
          <a:endParaRPr lang="en-US" sz="2800"/>
        </a:p>
      </dgm:t>
    </dgm:pt>
    <dgm:pt modelId="{19A4AC0A-CC80-4A83-9D70-228DC190B0E1}" type="sibTrans" cxnId="{D1F0AA85-F365-4E42-A0CB-AAB1332FEE89}">
      <dgm:prSet/>
      <dgm:spPr/>
      <dgm:t>
        <a:bodyPr/>
        <a:lstStyle/>
        <a:p>
          <a:endParaRPr lang="en-US" sz="2800"/>
        </a:p>
      </dgm:t>
    </dgm:pt>
    <dgm:pt modelId="{38FB9386-A2A6-47F4-9346-392501647D6C}">
      <dgm:prSet custT="1"/>
      <dgm:spPr/>
      <dgm:t>
        <a:bodyPr/>
        <a:lstStyle/>
        <a:p>
          <a:pPr rtl="0"/>
          <a:r>
            <a:rPr lang="en-US" sz="2800" dirty="0" smtClean="0"/>
            <a:t>Heart Failure</a:t>
          </a:r>
          <a:endParaRPr lang="en-US" sz="2800" dirty="0"/>
        </a:p>
      </dgm:t>
      <dgm:extLst>
        <a:ext uri="{E40237B7-FDA0-4F09-8148-C483321AD2D9}">
          <dgm14:cNvPr xmlns="" xmlns:dgm14="http://schemas.microsoft.com/office/drawing/2010/diagram" id="0" name="" descr="Affective psychoses&#10;Heart Failure&#10;Chronic ischemic heart disease &#10;Respiratory symptoms/other chest sx&#10;Pneumonia&#10;Cardiac dysrhythmias&#10;Schizophrenic disorders&#10;Chronic bronchitis&#10;Alcohol dependence&#10;General symptoms&#10;"/>
        </a:ext>
      </dgm:extLst>
    </dgm:pt>
    <dgm:pt modelId="{3E198416-DD69-4DA5-85A0-6484568C79E1}" type="parTrans" cxnId="{39493A38-1754-44B6-AA79-7E185119175A}">
      <dgm:prSet/>
      <dgm:spPr/>
      <dgm:t>
        <a:bodyPr/>
        <a:lstStyle/>
        <a:p>
          <a:endParaRPr lang="en-US" sz="2800"/>
        </a:p>
      </dgm:t>
    </dgm:pt>
    <dgm:pt modelId="{29C11AAD-C53E-44F8-BE62-283BF4E0BEAD}" type="sibTrans" cxnId="{39493A38-1754-44B6-AA79-7E185119175A}">
      <dgm:prSet/>
      <dgm:spPr/>
      <dgm:t>
        <a:bodyPr/>
        <a:lstStyle/>
        <a:p>
          <a:endParaRPr lang="en-US" sz="2800"/>
        </a:p>
      </dgm:t>
    </dgm:pt>
    <dgm:pt modelId="{51B2112F-7143-433A-9CDD-D4522CC78113}">
      <dgm:prSet custT="1"/>
      <dgm:spPr/>
      <dgm:t>
        <a:bodyPr/>
        <a:lstStyle/>
        <a:p>
          <a:pPr rtl="0"/>
          <a:r>
            <a:rPr lang="en-US" sz="2800" dirty="0" smtClean="0"/>
            <a:t>Chronic ischemic heart disease </a:t>
          </a:r>
          <a:endParaRPr lang="en-US" sz="2800" dirty="0"/>
        </a:p>
      </dgm:t>
      <dgm:extLst>
        <a:ext uri="{E40237B7-FDA0-4F09-8148-C483321AD2D9}">
          <dgm14:cNvPr xmlns="" xmlns:dgm14="http://schemas.microsoft.com/office/drawing/2010/diagram" id="0" name="" descr="Affective psychoses&#10;Heart Failure&#10;Chronic ischemic heart disease &#10;Respiratory symptoms/other chest sx&#10;Pneumonia&#10;Cardiac dysrhythmias&#10;Schizophrenic disorders&#10;Chronic bronchitis&#10;Alcohol dependence&#10;General symptoms&#10;"/>
        </a:ext>
      </dgm:extLst>
    </dgm:pt>
    <dgm:pt modelId="{4DDA4237-4DCC-4B6A-BC33-1194C28623D2}" type="parTrans" cxnId="{616367A3-8C79-4131-BD19-8D892E43224B}">
      <dgm:prSet/>
      <dgm:spPr/>
      <dgm:t>
        <a:bodyPr/>
        <a:lstStyle/>
        <a:p>
          <a:endParaRPr lang="en-US" sz="2800"/>
        </a:p>
      </dgm:t>
    </dgm:pt>
    <dgm:pt modelId="{96383E39-9C62-4990-9BC0-29B9C640826B}" type="sibTrans" cxnId="{616367A3-8C79-4131-BD19-8D892E43224B}">
      <dgm:prSet/>
      <dgm:spPr/>
      <dgm:t>
        <a:bodyPr/>
        <a:lstStyle/>
        <a:p>
          <a:endParaRPr lang="en-US" sz="2800"/>
        </a:p>
      </dgm:t>
    </dgm:pt>
    <dgm:pt modelId="{FE7D757D-9A21-4E3D-AC70-98BF6B5B6ADA}">
      <dgm:prSet custT="1"/>
      <dgm:spPr/>
      <dgm:t>
        <a:bodyPr/>
        <a:lstStyle/>
        <a:p>
          <a:pPr rtl="0"/>
          <a:r>
            <a:rPr lang="en-US" sz="2800" dirty="0" smtClean="0"/>
            <a:t>Respiratory symptoms/other chest </a:t>
          </a:r>
          <a:r>
            <a:rPr lang="en-US" sz="2800" dirty="0" err="1" smtClean="0"/>
            <a:t>sx</a:t>
          </a:r>
          <a:endParaRPr lang="en-US" sz="2800" dirty="0"/>
        </a:p>
      </dgm:t>
      <dgm:extLst>
        <a:ext uri="{E40237B7-FDA0-4F09-8148-C483321AD2D9}">
          <dgm14:cNvPr xmlns="" xmlns:dgm14="http://schemas.microsoft.com/office/drawing/2010/diagram" id="0" name="" descr="Affective psychoses&#10;Heart Failure&#10;Chronic ischemic heart disease &#10;Respiratory symptoms/other chest sx&#10;Pneumonia&#10;Cardiac dysrhythmias&#10;Schizophrenic disorders&#10;Chronic bronchitis&#10;Alcohol dependence&#10;General symptoms&#10;"/>
        </a:ext>
      </dgm:extLst>
    </dgm:pt>
    <dgm:pt modelId="{E32ECC10-3DA1-4817-864E-AE64D148AB07}" type="parTrans" cxnId="{155FB7B4-0742-4E31-9D48-AA2737582B56}">
      <dgm:prSet/>
      <dgm:spPr/>
      <dgm:t>
        <a:bodyPr/>
        <a:lstStyle/>
        <a:p>
          <a:endParaRPr lang="en-US" sz="2800"/>
        </a:p>
      </dgm:t>
    </dgm:pt>
    <dgm:pt modelId="{653BB2DF-9B9C-43E5-B0E3-4D05E64B3A82}" type="sibTrans" cxnId="{155FB7B4-0742-4E31-9D48-AA2737582B56}">
      <dgm:prSet/>
      <dgm:spPr/>
      <dgm:t>
        <a:bodyPr/>
        <a:lstStyle/>
        <a:p>
          <a:endParaRPr lang="en-US" sz="2800"/>
        </a:p>
      </dgm:t>
    </dgm:pt>
    <dgm:pt modelId="{6638BADA-2CED-46CE-A518-1649F970BA0D}">
      <dgm:prSet custT="1"/>
      <dgm:spPr/>
      <dgm:t>
        <a:bodyPr/>
        <a:lstStyle/>
        <a:p>
          <a:pPr rtl="0"/>
          <a:r>
            <a:rPr lang="en-US" sz="2800" dirty="0" smtClean="0"/>
            <a:t>Pneumonia</a:t>
          </a:r>
          <a:endParaRPr lang="en-US" sz="2800" dirty="0"/>
        </a:p>
      </dgm:t>
      <dgm:extLst>
        <a:ext uri="{E40237B7-FDA0-4F09-8148-C483321AD2D9}">
          <dgm14:cNvPr xmlns="" xmlns:dgm14="http://schemas.microsoft.com/office/drawing/2010/diagram" id="0" name="" descr="Affective psychoses&#10;Heart Failure&#10;Chronic ischemic heart disease &#10;Respiratory symptoms/other chest sx&#10;Pneumonia&#10;Cardiac dysrhythmias&#10;Schizophrenic disorders&#10;Chronic bronchitis&#10;Alcohol dependence&#10;General symptoms&#10;"/>
        </a:ext>
      </dgm:extLst>
    </dgm:pt>
    <dgm:pt modelId="{9092C28B-D623-4811-9224-6F10A757C9A4}" type="parTrans" cxnId="{DC3AB05C-C751-45A5-BA60-EE2957013EA7}">
      <dgm:prSet/>
      <dgm:spPr/>
      <dgm:t>
        <a:bodyPr/>
        <a:lstStyle/>
        <a:p>
          <a:endParaRPr lang="en-US" sz="2800"/>
        </a:p>
      </dgm:t>
    </dgm:pt>
    <dgm:pt modelId="{DD9D02FE-7201-490B-9200-D145F96F6346}" type="sibTrans" cxnId="{DC3AB05C-C751-45A5-BA60-EE2957013EA7}">
      <dgm:prSet/>
      <dgm:spPr/>
      <dgm:t>
        <a:bodyPr/>
        <a:lstStyle/>
        <a:p>
          <a:endParaRPr lang="en-US" sz="2800"/>
        </a:p>
      </dgm:t>
    </dgm:pt>
    <dgm:pt modelId="{CA88E26C-58D6-4E2B-9108-69F7EE827D36}">
      <dgm:prSet custT="1"/>
      <dgm:spPr/>
      <dgm:t>
        <a:bodyPr/>
        <a:lstStyle/>
        <a:p>
          <a:pPr rtl="0"/>
          <a:r>
            <a:rPr lang="en-US" sz="2800" dirty="0" smtClean="0"/>
            <a:t>Cardiac dysrhythmias</a:t>
          </a:r>
          <a:endParaRPr lang="en-US" sz="2800" dirty="0"/>
        </a:p>
      </dgm:t>
      <dgm:extLst>
        <a:ext uri="{E40237B7-FDA0-4F09-8148-C483321AD2D9}">
          <dgm14:cNvPr xmlns="" xmlns:dgm14="http://schemas.microsoft.com/office/drawing/2010/diagram" id="0" name="" descr="Affective psychoses&#10;Heart Failure&#10;Chronic ischemic heart disease &#10;Respiratory symptoms/other chest sx&#10;Pneumonia&#10;Cardiac dysrhythmias&#10;Schizophrenic disorders&#10;Chronic bronchitis&#10;Alcohol dependence&#10;General symptoms&#10;"/>
        </a:ext>
      </dgm:extLst>
    </dgm:pt>
    <dgm:pt modelId="{6B12B378-5454-494B-AC67-56C225DB5FBE}" type="parTrans" cxnId="{2B49529A-13FA-467E-8098-9CD516672351}">
      <dgm:prSet/>
      <dgm:spPr/>
      <dgm:t>
        <a:bodyPr/>
        <a:lstStyle/>
        <a:p>
          <a:endParaRPr lang="en-US" sz="2800"/>
        </a:p>
      </dgm:t>
    </dgm:pt>
    <dgm:pt modelId="{06560BE0-55D6-41BF-91A5-1A856671099A}" type="sibTrans" cxnId="{2B49529A-13FA-467E-8098-9CD516672351}">
      <dgm:prSet/>
      <dgm:spPr/>
      <dgm:t>
        <a:bodyPr/>
        <a:lstStyle/>
        <a:p>
          <a:endParaRPr lang="en-US" sz="2800"/>
        </a:p>
      </dgm:t>
    </dgm:pt>
    <dgm:pt modelId="{9D05AFDB-7430-4D86-A8F5-3D5D2EBB8433}">
      <dgm:prSet custT="1"/>
      <dgm:spPr/>
      <dgm:t>
        <a:bodyPr/>
        <a:lstStyle/>
        <a:p>
          <a:pPr rtl="0"/>
          <a:r>
            <a:rPr lang="en-US" sz="2800" dirty="0" smtClean="0"/>
            <a:t>Schizophrenic disorders</a:t>
          </a:r>
          <a:endParaRPr lang="en-US" sz="2800" dirty="0"/>
        </a:p>
      </dgm:t>
      <dgm:extLst>
        <a:ext uri="{E40237B7-FDA0-4F09-8148-C483321AD2D9}">
          <dgm14:cNvPr xmlns="" xmlns:dgm14="http://schemas.microsoft.com/office/drawing/2010/diagram" id="0" name="" descr="Affective psychoses&#10;Heart Failure&#10;Chronic ischemic heart disease &#10;Respiratory symptoms/other chest sx&#10;Pneumonia&#10;Cardiac dysrhythmias&#10;Schizophrenic disorders&#10;Chronic bronchitis&#10;Alcohol dependence&#10;General symptoms&#10;"/>
        </a:ext>
      </dgm:extLst>
    </dgm:pt>
    <dgm:pt modelId="{EC1914EA-437F-4160-97E0-5C5365429185}" type="parTrans" cxnId="{B8FA11A9-2ECC-40A8-80EB-476D81F2AF1B}">
      <dgm:prSet/>
      <dgm:spPr/>
      <dgm:t>
        <a:bodyPr/>
        <a:lstStyle/>
        <a:p>
          <a:endParaRPr lang="en-US" sz="2800"/>
        </a:p>
      </dgm:t>
    </dgm:pt>
    <dgm:pt modelId="{41E1424F-E334-4265-9D23-E8C08E29AD85}" type="sibTrans" cxnId="{B8FA11A9-2ECC-40A8-80EB-476D81F2AF1B}">
      <dgm:prSet/>
      <dgm:spPr/>
      <dgm:t>
        <a:bodyPr/>
        <a:lstStyle/>
        <a:p>
          <a:endParaRPr lang="en-US" sz="2800"/>
        </a:p>
      </dgm:t>
    </dgm:pt>
    <dgm:pt modelId="{76742AFA-8E00-434C-9DE7-F121250550E8}">
      <dgm:prSet custT="1"/>
      <dgm:spPr/>
      <dgm:t>
        <a:bodyPr/>
        <a:lstStyle/>
        <a:p>
          <a:pPr rtl="0"/>
          <a:r>
            <a:rPr lang="en-US" sz="2800" dirty="0" smtClean="0"/>
            <a:t>Chronic bronchitis</a:t>
          </a:r>
          <a:endParaRPr lang="en-US" sz="2800" dirty="0"/>
        </a:p>
      </dgm:t>
      <dgm:extLst>
        <a:ext uri="{E40237B7-FDA0-4F09-8148-C483321AD2D9}">
          <dgm14:cNvPr xmlns="" xmlns:dgm14="http://schemas.microsoft.com/office/drawing/2010/diagram" id="0" name="" descr="Affective psychoses&#10;Heart Failure&#10;Chronic ischemic heart disease &#10;Respiratory symptoms/other chest sx&#10;Pneumonia&#10;Cardiac dysrhythmias&#10;Schizophrenic disorders&#10;Chronic bronchitis&#10;Alcohol dependence&#10;General symptoms&#10;"/>
        </a:ext>
      </dgm:extLst>
    </dgm:pt>
    <dgm:pt modelId="{4D343B17-D384-41B8-82F5-430EFC338E91}" type="parTrans" cxnId="{33E49BE8-DFA0-4286-8D0C-AA793BB80627}">
      <dgm:prSet/>
      <dgm:spPr/>
      <dgm:t>
        <a:bodyPr/>
        <a:lstStyle/>
        <a:p>
          <a:endParaRPr lang="en-US" sz="2800"/>
        </a:p>
      </dgm:t>
    </dgm:pt>
    <dgm:pt modelId="{3421DDC4-DE64-47E2-8ADD-AB07FE2819F6}" type="sibTrans" cxnId="{33E49BE8-DFA0-4286-8D0C-AA793BB80627}">
      <dgm:prSet/>
      <dgm:spPr/>
      <dgm:t>
        <a:bodyPr/>
        <a:lstStyle/>
        <a:p>
          <a:endParaRPr lang="en-US" sz="2800"/>
        </a:p>
      </dgm:t>
    </dgm:pt>
    <dgm:pt modelId="{E137F8A8-A359-4CC9-BF0E-D7AC7C76E2F4}">
      <dgm:prSet custT="1"/>
      <dgm:spPr/>
      <dgm:t>
        <a:bodyPr/>
        <a:lstStyle/>
        <a:p>
          <a:pPr rtl="0"/>
          <a:r>
            <a:rPr lang="en-US" sz="2800" dirty="0" smtClean="0"/>
            <a:t>Alcohol dependence</a:t>
          </a:r>
          <a:endParaRPr lang="en-US" sz="2800" dirty="0"/>
        </a:p>
      </dgm:t>
      <dgm:extLst>
        <a:ext uri="{E40237B7-FDA0-4F09-8148-C483321AD2D9}">
          <dgm14:cNvPr xmlns="" xmlns:dgm14="http://schemas.microsoft.com/office/drawing/2010/diagram" id="0" name="" descr="Affective psychoses&#10;Heart Failure&#10;Chronic ischemic heart disease &#10;Respiratory symptoms/other chest sx&#10;Pneumonia&#10;Cardiac dysrhythmias&#10;Schizophrenic disorders&#10;Chronic bronchitis&#10;Alcohol dependence&#10;General symptoms&#10;"/>
        </a:ext>
      </dgm:extLst>
    </dgm:pt>
    <dgm:pt modelId="{CF38DDC9-86AD-4CD3-9332-954A114771B2}" type="parTrans" cxnId="{33E6A766-842E-432B-8948-B8AC874546F8}">
      <dgm:prSet/>
      <dgm:spPr/>
      <dgm:t>
        <a:bodyPr/>
        <a:lstStyle/>
        <a:p>
          <a:endParaRPr lang="en-US" sz="2800"/>
        </a:p>
      </dgm:t>
    </dgm:pt>
    <dgm:pt modelId="{6B6932F3-886A-4BFF-B635-36F68E5F11A9}" type="sibTrans" cxnId="{33E6A766-842E-432B-8948-B8AC874546F8}">
      <dgm:prSet/>
      <dgm:spPr/>
      <dgm:t>
        <a:bodyPr/>
        <a:lstStyle/>
        <a:p>
          <a:endParaRPr lang="en-US" sz="2800"/>
        </a:p>
      </dgm:t>
    </dgm:pt>
    <dgm:pt modelId="{94CBDBAD-EFD8-48B5-BF7C-A1E75D10E0D6}">
      <dgm:prSet custT="1"/>
      <dgm:spPr/>
      <dgm:t>
        <a:bodyPr/>
        <a:lstStyle/>
        <a:p>
          <a:pPr rtl="0"/>
          <a:r>
            <a:rPr lang="en-US" sz="2800" dirty="0" smtClean="0"/>
            <a:t>General symptoms</a:t>
          </a:r>
          <a:endParaRPr lang="en-US" sz="2800" dirty="0"/>
        </a:p>
      </dgm:t>
      <dgm:extLst>
        <a:ext uri="{E40237B7-FDA0-4F09-8148-C483321AD2D9}">
          <dgm14:cNvPr xmlns="" xmlns:dgm14="http://schemas.microsoft.com/office/drawing/2010/diagram" id="0" name="" descr="Affective psychoses&#10;Heart Failure&#10;Chronic ischemic heart disease &#10;Respiratory symptoms/other chest sx&#10;Pneumonia&#10;Cardiac dysrhythmias&#10;Schizophrenic disorders&#10;Chronic bronchitis&#10;Alcohol dependence&#10;General symptoms&#10;"/>
        </a:ext>
      </dgm:extLst>
    </dgm:pt>
    <dgm:pt modelId="{95EAC4B5-660B-4F48-8E9A-A530117A6F9B}" type="parTrans" cxnId="{19344422-3D11-4A71-8A00-CD543789484D}">
      <dgm:prSet/>
      <dgm:spPr/>
      <dgm:t>
        <a:bodyPr/>
        <a:lstStyle/>
        <a:p>
          <a:endParaRPr lang="en-US" sz="2800"/>
        </a:p>
      </dgm:t>
    </dgm:pt>
    <dgm:pt modelId="{BA489D37-DBC1-4006-8E24-95DB030DE8B0}" type="sibTrans" cxnId="{19344422-3D11-4A71-8A00-CD543789484D}">
      <dgm:prSet/>
      <dgm:spPr/>
      <dgm:t>
        <a:bodyPr/>
        <a:lstStyle/>
        <a:p>
          <a:endParaRPr lang="en-US" sz="2800"/>
        </a:p>
      </dgm:t>
    </dgm:pt>
    <dgm:pt modelId="{2E348320-D8F3-4A53-AD43-ABE713B147AC}" type="pres">
      <dgm:prSet presAssocID="{2C675E07-ADF4-40E1-A1E7-9A6E0BAA6631}" presName="linear" presStyleCnt="0">
        <dgm:presLayoutVars>
          <dgm:animLvl val="lvl"/>
          <dgm:resizeHandles val="exact"/>
        </dgm:presLayoutVars>
      </dgm:prSet>
      <dgm:spPr/>
      <dgm:t>
        <a:bodyPr/>
        <a:lstStyle/>
        <a:p>
          <a:endParaRPr lang="en-US"/>
        </a:p>
      </dgm:t>
    </dgm:pt>
    <dgm:pt modelId="{DBF87848-9C21-460A-9FCC-8B1A11817B80}" type="pres">
      <dgm:prSet presAssocID="{0D5E4BB6-E82A-4281-AF78-5BEE8F177339}" presName="parentText" presStyleLbl="node1" presStyleIdx="0" presStyleCnt="10">
        <dgm:presLayoutVars>
          <dgm:chMax val="0"/>
          <dgm:bulletEnabled val="1"/>
        </dgm:presLayoutVars>
      </dgm:prSet>
      <dgm:spPr/>
      <dgm:t>
        <a:bodyPr/>
        <a:lstStyle/>
        <a:p>
          <a:endParaRPr lang="en-US"/>
        </a:p>
      </dgm:t>
    </dgm:pt>
    <dgm:pt modelId="{171D8496-B37E-4246-B074-79FE600F10C9}" type="pres">
      <dgm:prSet presAssocID="{19A4AC0A-CC80-4A83-9D70-228DC190B0E1}" presName="spacer" presStyleCnt="0"/>
      <dgm:spPr/>
    </dgm:pt>
    <dgm:pt modelId="{21387FCE-6B01-4965-8529-876F38676903}" type="pres">
      <dgm:prSet presAssocID="{38FB9386-A2A6-47F4-9346-392501647D6C}" presName="parentText" presStyleLbl="node1" presStyleIdx="1" presStyleCnt="10">
        <dgm:presLayoutVars>
          <dgm:chMax val="0"/>
          <dgm:bulletEnabled val="1"/>
        </dgm:presLayoutVars>
      </dgm:prSet>
      <dgm:spPr/>
      <dgm:t>
        <a:bodyPr/>
        <a:lstStyle/>
        <a:p>
          <a:endParaRPr lang="en-US"/>
        </a:p>
      </dgm:t>
    </dgm:pt>
    <dgm:pt modelId="{9851F800-B3C0-4C71-A00A-E5C491E8E8E9}" type="pres">
      <dgm:prSet presAssocID="{29C11AAD-C53E-44F8-BE62-283BF4E0BEAD}" presName="spacer" presStyleCnt="0"/>
      <dgm:spPr/>
    </dgm:pt>
    <dgm:pt modelId="{AAC0B62D-7E51-46D8-8AF5-0CCEC4680491}" type="pres">
      <dgm:prSet presAssocID="{51B2112F-7143-433A-9CDD-D4522CC78113}" presName="parentText" presStyleLbl="node1" presStyleIdx="2" presStyleCnt="10">
        <dgm:presLayoutVars>
          <dgm:chMax val="0"/>
          <dgm:bulletEnabled val="1"/>
        </dgm:presLayoutVars>
      </dgm:prSet>
      <dgm:spPr/>
      <dgm:t>
        <a:bodyPr/>
        <a:lstStyle/>
        <a:p>
          <a:endParaRPr lang="en-US"/>
        </a:p>
      </dgm:t>
    </dgm:pt>
    <dgm:pt modelId="{3B90F22B-8E40-4A20-B0D7-757DE5724F0A}" type="pres">
      <dgm:prSet presAssocID="{96383E39-9C62-4990-9BC0-29B9C640826B}" presName="spacer" presStyleCnt="0"/>
      <dgm:spPr/>
    </dgm:pt>
    <dgm:pt modelId="{EFE707CE-B425-44BD-B1DB-A54717A27182}" type="pres">
      <dgm:prSet presAssocID="{FE7D757D-9A21-4E3D-AC70-98BF6B5B6ADA}" presName="parentText" presStyleLbl="node1" presStyleIdx="3" presStyleCnt="10">
        <dgm:presLayoutVars>
          <dgm:chMax val="0"/>
          <dgm:bulletEnabled val="1"/>
        </dgm:presLayoutVars>
      </dgm:prSet>
      <dgm:spPr/>
      <dgm:t>
        <a:bodyPr/>
        <a:lstStyle/>
        <a:p>
          <a:endParaRPr lang="en-US"/>
        </a:p>
      </dgm:t>
    </dgm:pt>
    <dgm:pt modelId="{B93C09F9-A405-4E1B-8622-60845C1407D4}" type="pres">
      <dgm:prSet presAssocID="{653BB2DF-9B9C-43E5-B0E3-4D05E64B3A82}" presName="spacer" presStyleCnt="0"/>
      <dgm:spPr/>
    </dgm:pt>
    <dgm:pt modelId="{D62BB293-E60B-44FE-A075-B92CB161DA65}" type="pres">
      <dgm:prSet presAssocID="{6638BADA-2CED-46CE-A518-1649F970BA0D}" presName="parentText" presStyleLbl="node1" presStyleIdx="4" presStyleCnt="10">
        <dgm:presLayoutVars>
          <dgm:chMax val="0"/>
          <dgm:bulletEnabled val="1"/>
        </dgm:presLayoutVars>
      </dgm:prSet>
      <dgm:spPr/>
      <dgm:t>
        <a:bodyPr/>
        <a:lstStyle/>
        <a:p>
          <a:endParaRPr lang="en-US"/>
        </a:p>
      </dgm:t>
    </dgm:pt>
    <dgm:pt modelId="{98D18894-829C-410B-8122-06B0BE344F49}" type="pres">
      <dgm:prSet presAssocID="{DD9D02FE-7201-490B-9200-D145F96F6346}" presName="spacer" presStyleCnt="0"/>
      <dgm:spPr/>
    </dgm:pt>
    <dgm:pt modelId="{AA57A5D5-8FAE-4EF4-92EC-99823A3D59CA}" type="pres">
      <dgm:prSet presAssocID="{CA88E26C-58D6-4E2B-9108-69F7EE827D36}" presName="parentText" presStyleLbl="node1" presStyleIdx="5" presStyleCnt="10">
        <dgm:presLayoutVars>
          <dgm:chMax val="0"/>
          <dgm:bulletEnabled val="1"/>
        </dgm:presLayoutVars>
      </dgm:prSet>
      <dgm:spPr/>
      <dgm:t>
        <a:bodyPr/>
        <a:lstStyle/>
        <a:p>
          <a:endParaRPr lang="en-US"/>
        </a:p>
      </dgm:t>
    </dgm:pt>
    <dgm:pt modelId="{11A5FD6C-7490-44D6-9A4C-BDE9F0B6F7C1}" type="pres">
      <dgm:prSet presAssocID="{06560BE0-55D6-41BF-91A5-1A856671099A}" presName="spacer" presStyleCnt="0"/>
      <dgm:spPr/>
    </dgm:pt>
    <dgm:pt modelId="{CC0846F6-07B4-44A9-B9ED-431EF7022A61}" type="pres">
      <dgm:prSet presAssocID="{9D05AFDB-7430-4D86-A8F5-3D5D2EBB8433}" presName="parentText" presStyleLbl="node1" presStyleIdx="6" presStyleCnt="10">
        <dgm:presLayoutVars>
          <dgm:chMax val="0"/>
          <dgm:bulletEnabled val="1"/>
        </dgm:presLayoutVars>
      </dgm:prSet>
      <dgm:spPr/>
      <dgm:t>
        <a:bodyPr/>
        <a:lstStyle/>
        <a:p>
          <a:endParaRPr lang="en-US"/>
        </a:p>
      </dgm:t>
    </dgm:pt>
    <dgm:pt modelId="{4876D7A3-FC0F-445E-9DB2-8DBAF5FED59B}" type="pres">
      <dgm:prSet presAssocID="{41E1424F-E334-4265-9D23-E8C08E29AD85}" presName="spacer" presStyleCnt="0"/>
      <dgm:spPr/>
    </dgm:pt>
    <dgm:pt modelId="{3E6FA112-FCA0-4B1C-B608-1BC8687DCE47}" type="pres">
      <dgm:prSet presAssocID="{76742AFA-8E00-434C-9DE7-F121250550E8}" presName="parentText" presStyleLbl="node1" presStyleIdx="7" presStyleCnt="10">
        <dgm:presLayoutVars>
          <dgm:chMax val="0"/>
          <dgm:bulletEnabled val="1"/>
        </dgm:presLayoutVars>
      </dgm:prSet>
      <dgm:spPr/>
      <dgm:t>
        <a:bodyPr/>
        <a:lstStyle/>
        <a:p>
          <a:endParaRPr lang="en-US"/>
        </a:p>
      </dgm:t>
    </dgm:pt>
    <dgm:pt modelId="{525056F2-1977-4447-9EAD-835601BBD821}" type="pres">
      <dgm:prSet presAssocID="{3421DDC4-DE64-47E2-8ADD-AB07FE2819F6}" presName="spacer" presStyleCnt="0"/>
      <dgm:spPr/>
    </dgm:pt>
    <dgm:pt modelId="{B73B3E8E-5751-41A4-87D1-5A7A2AB8DDF7}" type="pres">
      <dgm:prSet presAssocID="{E137F8A8-A359-4CC9-BF0E-D7AC7C76E2F4}" presName="parentText" presStyleLbl="node1" presStyleIdx="8" presStyleCnt="10">
        <dgm:presLayoutVars>
          <dgm:chMax val="0"/>
          <dgm:bulletEnabled val="1"/>
        </dgm:presLayoutVars>
      </dgm:prSet>
      <dgm:spPr/>
      <dgm:t>
        <a:bodyPr/>
        <a:lstStyle/>
        <a:p>
          <a:endParaRPr lang="en-US"/>
        </a:p>
      </dgm:t>
    </dgm:pt>
    <dgm:pt modelId="{044993FC-0A00-4AEE-B26D-71FB6C06EBAC}" type="pres">
      <dgm:prSet presAssocID="{6B6932F3-886A-4BFF-B635-36F68E5F11A9}" presName="spacer" presStyleCnt="0"/>
      <dgm:spPr/>
    </dgm:pt>
    <dgm:pt modelId="{66CF09C4-EA91-4B0A-BE42-434C50D3BB01}" type="pres">
      <dgm:prSet presAssocID="{94CBDBAD-EFD8-48B5-BF7C-A1E75D10E0D6}" presName="parentText" presStyleLbl="node1" presStyleIdx="9" presStyleCnt="10">
        <dgm:presLayoutVars>
          <dgm:chMax val="0"/>
          <dgm:bulletEnabled val="1"/>
        </dgm:presLayoutVars>
      </dgm:prSet>
      <dgm:spPr/>
      <dgm:t>
        <a:bodyPr/>
        <a:lstStyle/>
        <a:p>
          <a:endParaRPr lang="en-US"/>
        </a:p>
      </dgm:t>
    </dgm:pt>
  </dgm:ptLst>
  <dgm:cxnLst>
    <dgm:cxn modelId="{19344422-3D11-4A71-8A00-CD543789484D}" srcId="{2C675E07-ADF4-40E1-A1E7-9A6E0BAA6631}" destId="{94CBDBAD-EFD8-48B5-BF7C-A1E75D10E0D6}" srcOrd="9" destOrd="0" parTransId="{95EAC4B5-660B-4F48-8E9A-A530117A6F9B}" sibTransId="{BA489D37-DBC1-4006-8E24-95DB030DE8B0}"/>
    <dgm:cxn modelId="{1DF7CE55-7AC9-48CC-8770-7EA8CC4B8C4D}" type="presOf" srcId="{FE7D757D-9A21-4E3D-AC70-98BF6B5B6ADA}" destId="{EFE707CE-B425-44BD-B1DB-A54717A27182}" srcOrd="0" destOrd="0" presId="urn:microsoft.com/office/officeart/2005/8/layout/vList2"/>
    <dgm:cxn modelId="{33E6A766-842E-432B-8948-B8AC874546F8}" srcId="{2C675E07-ADF4-40E1-A1E7-9A6E0BAA6631}" destId="{E137F8A8-A359-4CC9-BF0E-D7AC7C76E2F4}" srcOrd="8" destOrd="0" parTransId="{CF38DDC9-86AD-4CD3-9332-954A114771B2}" sibTransId="{6B6932F3-886A-4BFF-B635-36F68E5F11A9}"/>
    <dgm:cxn modelId="{5F648E91-D584-4515-BB89-31E99CB41ECB}" type="presOf" srcId="{CA88E26C-58D6-4E2B-9108-69F7EE827D36}" destId="{AA57A5D5-8FAE-4EF4-92EC-99823A3D59CA}" srcOrd="0" destOrd="0" presId="urn:microsoft.com/office/officeart/2005/8/layout/vList2"/>
    <dgm:cxn modelId="{6E56E9E8-C198-4B6E-9FAE-284E0CC0FF9C}" type="presOf" srcId="{76742AFA-8E00-434C-9DE7-F121250550E8}" destId="{3E6FA112-FCA0-4B1C-B608-1BC8687DCE47}" srcOrd="0" destOrd="0" presId="urn:microsoft.com/office/officeart/2005/8/layout/vList2"/>
    <dgm:cxn modelId="{71CEF0A8-69DD-47EB-85D2-4DC9076F7B29}" type="presOf" srcId="{E137F8A8-A359-4CC9-BF0E-D7AC7C76E2F4}" destId="{B73B3E8E-5751-41A4-87D1-5A7A2AB8DDF7}" srcOrd="0" destOrd="0" presId="urn:microsoft.com/office/officeart/2005/8/layout/vList2"/>
    <dgm:cxn modelId="{4F935279-CEFA-49E5-B219-BEF33DFE1ED1}" type="presOf" srcId="{51B2112F-7143-433A-9CDD-D4522CC78113}" destId="{AAC0B62D-7E51-46D8-8AF5-0CCEC4680491}" srcOrd="0" destOrd="0" presId="urn:microsoft.com/office/officeart/2005/8/layout/vList2"/>
    <dgm:cxn modelId="{0DC7CFDF-E464-4AE1-AEE5-CBC3F5D7B90B}" type="presOf" srcId="{2C675E07-ADF4-40E1-A1E7-9A6E0BAA6631}" destId="{2E348320-D8F3-4A53-AD43-ABE713B147AC}" srcOrd="0" destOrd="0" presId="urn:microsoft.com/office/officeart/2005/8/layout/vList2"/>
    <dgm:cxn modelId="{F0F036AC-A8DA-4152-91A1-8F810F988D6E}" type="presOf" srcId="{0D5E4BB6-E82A-4281-AF78-5BEE8F177339}" destId="{DBF87848-9C21-460A-9FCC-8B1A11817B80}" srcOrd="0" destOrd="0" presId="urn:microsoft.com/office/officeart/2005/8/layout/vList2"/>
    <dgm:cxn modelId="{616367A3-8C79-4131-BD19-8D892E43224B}" srcId="{2C675E07-ADF4-40E1-A1E7-9A6E0BAA6631}" destId="{51B2112F-7143-433A-9CDD-D4522CC78113}" srcOrd="2" destOrd="0" parTransId="{4DDA4237-4DCC-4B6A-BC33-1194C28623D2}" sibTransId="{96383E39-9C62-4990-9BC0-29B9C640826B}"/>
    <dgm:cxn modelId="{24A4AC11-72BE-4A67-8DCD-D86724E15D65}" type="presOf" srcId="{6638BADA-2CED-46CE-A518-1649F970BA0D}" destId="{D62BB293-E60B-44FE-A075-B92CB161DA65}" srcOrd="0" destOrd="0" presId="urn:microsoft.com/office/officeart/2005/8/layout/vList2"/>
    <dgm:cxn modelId="{B18EBDCA-22BD-451A-9213-5DF12A570F18}" type="presOf" srcId="{94CBDBAD-EFD8-48B5-BF7C-A1E75D10E0D6}" destId="{66CF09C4-EA91-4B0A-BE42-434C50D3BB01}" srcOrd="0" destOrd="0" presId="urn:microsoft.com/office/officeart/2005/8/layout/vList2"/>
    <dgm:cxn modelId="{33E49BE8-DFA0-4286-8D0C-AA793BB80627}" srcId="{2C675E07-ADF4-40E1-A1E7-9A6E0BAA6631}" destId="{76742AFA-8E00-434C-9DE7-F121250550E8}" srcOrd="7" destOrd="0" parTransId="{4D343B17-D384-41B8-82F5-430EFC338E91}" sibTransId="{3421DDC4-DE64-47E2-8ADD-AB07FE2819F6}"/>
    <dgm:cxn modelId="{DC3AB05C-C751-45A5-BA60-EE2957013EA7}" srcId="{2C675E07-ADF4-40E1-A1E7-9A6E0BAA6631}" destId="{6638BADA-2CED-46CE-A518-1649F970BA0D}" srcOrd="4" destOrd="0" parTransId="{9092C28B-D623-4811-9224-6F10A757C9A4}" sibTransId="{DD9D02FE-7201-490B-9200-D145F96F6346}"/>
    <dgm:cxn modelId="{22926E5F-FFDF-461C-A337-F7AA56A41C65}" type="presOf" srcId="{38FB9386-A2A6-47F4-9346-392501647D6C}" destId="{21387FCE-6B01-4965-8529-876F38676903}" srcOrd="0" destOrd="0" presId="urn:microsoft.com/office/officeart/2005/8/layout/vList2"/>
    <dgm:cxn modelId="{2B49529A-13FA-467E-8098-9CD516672351}" srcId="{2C675E07-ADF4-40E1-A1E7-9A6E0BAA6631}" destId="{CA88E26C-58D6-4E2B-9108-69F7EE827D36}" srcOrd="5" destOrd="0" parTransId="{6B12B378-5454-494B-AC67-56C225DB5FBE}" sibTransId="{06560BE0-55D6-41BF-91A5-1A856671099A}"/>
    <dgm:cxn modelId="{D1F0AA85-F365-4E42-A0CB-AAB1332FEE89}" srcId="{2C675E07-ADF4-40E1-A1E7-9A6E0BAA6631}" destId="{0D5E4BB6-E82A-4281-AF78-5BEE8F177339}" srcOrd="0" destOrd="0" parTransId="{4226DFB7-5884-4096-806E-EE80852B4D93}" sibTransId="{19A4AC0A-CC80-4A83-9D70-228DC190B0E1}"/>
    <dgm:cxn modelId="{0E45C760-7137-4871-B71D-523A832BA36A}" type="presOf" srcId="{9D05AFDB-7430-4D86-A8F5-3D5D2EBB8433}" destId="{CC0846F6-07B4-44A9-B9ED-431EF7022A61}" srcOrd="0" destOrd="0" presId="urn:microsoft.com/office/officeart/2005/8/layout/vList2"/>
    <dgm:cxn modelId="{39493A38-1754-44B6-AA79-7E185119175A}" srcId="{2C675E07-ADF4-40E1-A1E7-9A6E0BAA6631}" destId="{38FB9386-A2A6-47F4-9346-392501647D6C}" srcOrd="1" destOrd="0" parTransId="{3E198416-DD69-4DA5-85A0-6484568C79E1}" sibTransId="{29C11AAD-C53E-44F8-BE62-283BF4E0BEAD}"/>
    <dgm:cxn modelId="{B8FA11A9-2ECC-40A8-80EB-476D81F2AF1B}" srcId="{2C675E07-ADF4-40E1-A1E7-9A6E0BAA6631}" destId="{9D05AFDB-7430-4D86-A8F5-3D5D2EBB8433}" srcOrd="6" destOrd="0" parTransId="{EC1914EA-437F-4160-97E0-5C5365429185}" sibTransId="{41E1424F-E334-4265-9D23-E8C08E29AD85}"/>
    <dgm:cxn modelId="{155FB7B4-0742-4E31-9D48-AA2737582B56}" srcId="{2C675E07-ADF4-40E1-A1E7-9A6E0BAA6631}" destId="{FE7D757D-9A21-4E3D-AC70-98BF6B5B6ADA}" srcOrd="3" destOrd="0" parTransId="{E32ECC10-3DA1-4817-864E-AE64D148AB07}" sibTransId="{653BB2DF-9B9C-43E5-B0E3-4D05E64B3A82}"/>
    <dgm:cxn modelId="{B22C35A8-E5B1-4626-9D2A-B832C7AAD5C1}" type="presParOf" srcId="{2E348320-D8F3-4A53-AD43-ABE713B147AC}" destId="{DBF87848-9C21-460A-9FCC-8B1A11817B80}" srcOrd="0" destOrd="0" presId="urn:microsoft.com/office/officeart/2005/8/layout/vList2"/>
    <dgm:cxn modelId="{D6A134FB-7AE4-4BFB-9268-ACDAA177F323}" type="presParOf" srcId="{2E348320-D8F3-4A53-AD43-ABE713B147AC}" destId="{171D8496-B37E-4246-B074-79FE600F10C9}" srcOrd="1" destOrd="0" presId="urn:microsoft.com/office/officeart/2005/8/layout/vList2"/>
    <dgm:cxn modelId="{D1592FCF-F13C-4D04-9C05-4F6D7F753C59}" type="presParOf" srcId="{2E348320-D8F3-4A53-AD43-ABE713B147AC}" destId="{21387FCE-6B01-4965-8529-876F38676903}" srcOrd="2" destOrd="0" presId="urn:microsoft.com/office/officeart/2005/8/layout/vList2"/>
    <dgm:cxn modelId="{F6C9EAB6-130A-4EAE-B304-E82956CC054F}" type="presParOf" srcId="{2E348320-D8F3-4A53-AD43-ABE713B147AC}" destId="{9851F800-B3C0-4C71-A00A-E5C491E8E8E9}" srcOrd="3" destOrd="0" presId="urn:microsoft.com/office/officeart/2005/8/layout/vList2"/>
    <dgm:cxn modelId="{DE1200DE-D93C-4440-8102-059EDE824BA0}" type="presParOf" srcId="{2E348320-D8F3-4A53-AD43-ABE713B147AC}" destId="{AAC0B62D-7E51-46D8-8AF5-0CCEC4680491}" srcOrd="4" destOrd="0" presId="urn:microsoft.com/office/officeart/2005/8/layout/vList2"/>
    <dgm:cxn modelId="{66D37E4E-2CEC-4ECA-A483-C5C21458F62A}" type="presParOf" srcId="{2E348320-D8F3-4A53-AD43-ABE713B147AC}" destId="{3B90F22B-8E40-4A20-B0D7-757DE5724F0A}" srcOrd="5" destOrd="0" presId="urn:microsoft.com/office/officeart/2005/8/layout/vList2"/>
    <dgm:cxn modelId="{1B8E9C7F-6C2A-4A23-95A7-81E9FACC9D81}" type="presParOf" srcId="{2E348320-D8F3-4A53-AD43-ABE713B147AC}" destId="{EFE707CE-B425-44BD-B1DB-A54717A27182}" srcOrd="6" destOrd="0" presId="urn:microsoft.com/office/officeart/2005/8/layout/vList2"/>
    <dgm:cxn modelId="{91BF9D8F-B39C-4734-B3DF-E15B8DA1D0DC}" type="presParOf" srcId="{2E348320-D8F3-4A53-AD43-ABE713B147AC}" destId="{B93C09F9-A405-4E1B-8622-60845C1407D4}" srcOrd="7" destOrd="0" presId="urn:microsoft.com/office/officeart/2005/8/layout/vList2"/>
    <dgm:cxn modelId="{0F56053F-72AC-4530-B457-C19F05227A8B}" type="presParOf" srcId="{2E348320-D8F3-4A53-AD43-ABE713B147AC}" destId="{D62BB293-E60B-44FE-A075-B92CB161DA65}" srcOrd="8" destOrd="0" presId="urn:microsoft.com/office/officeart/2005/8/layout/vList2"/>
    <dgm:cxn modelId="{FEE8FFC9-23AB-4F42-879F-752BE6B103F3}" type="presParOf" srcId="{2E348320-D8F3-4A53-AD43-ABE713B147AC}" destId="{98D18894-829C-410B-8122-06B0BE344F49}" srcOrd="9" destOrd="0" presId="urn:microsoft.com/office/officeart/2005/8/layout/vList2"/>
    <dgm:cxn modelId="{0EC51000-F449-423D-9BFF-05FA7364A499}" type="presParOf" srcId="{2E348320-D8F3-4A53-AD43-ABE713B147AC}" destId="{AA57A5D5-8FAE-4EF4-92EC-99823A3D59CA}" srcOrd="10" destOrd="0" presId="urn:microsoft.com/office/officeart/2005/8/layout/vList2"/>
    <dgm:cxn modelId="{00E9C61D-DD88-4F9B-94E3-8CBE8E1C0D9F}" type="presParOf" srcId="{2E348320-D8F3-4A53-AD43-ABE713B147AC}" destId="{11A5FD6C-7490-44D6-9A4C-BDE9F0B6F7C1}" srcOrd="11" destOrd="0" presId="urn:microsoft.com/office/officeart/2005/8/layout/vList2"/>
    <dgm:cxn modelId="{E92568C0-124B-4C4C-8EF0-BF256DD2244B}" type="presParOf" srcId="{2E348320-D8F3-4A53-AD43-ABE713B147AC}" destId="{CC0846F6-07B4-44A9-B9ED-431EF7022A61}" srcOrd="12" destOrd="0" presId="urn:microsoft.com/office/officeart/2005/8/layout/vList2"/>
    <dgm:cxn modelId="{68CACBFC-912D-4225-855C-C1EAAF100865}" type="presParOf" srcId="{2E348320-D8F3-4A53-AD43-ABE713B147AC}" destId="{4876D7A3-FC0F-445E-9DB2-8DBAF5FED59B}" srcOrd="13" destOrd="0" presId="urn:microsoft.com/office/officeart/2005/8/layout/vList2"/>
    <dgm:cxn modelId="{C391DFF4-868A-4A9F-870D-1B77F1EBF037}" type="presParOf" srcId="{2E348320-D8F3-4A53-AD43-ABE713B147AC}" destId="{3E6FA112-FCA0-4B1C-B608-1BC8687DCE47}" srcOrd="14" destOrd="0" presId="urn:microsoft.com/office/officeart/2005/8/layout/vList2"/>
    <dgm:cxn modelId="{BE03C6CC-5864-41ED-973F-335B8BF95F73}" type="presParOf" srcId="{2E348320-D8F3-4A53-AD43-ABE713B147AC}" destId="{525056F2-1977-4447-9EAD-835601BBD821}" srcOrd="15" destOrd="0" presId="urn:microsoft.com/office/officeart/2005/8/layout/vList2"/>
    <dgm:cxn modelId="{798F0F4A-6664-420C-8982-39FC89D6FAA0}" type="presParOf" srcId="{2E348320-D8F3-4A53-AD43-ABE713B147AC}" destId="{B73B3E8E-5751-41A4-87D1-5A7A2AB8DDF7}" srcOrd="16" destOrd="0" presId="urn:microsoft.com/office/officeart/2005/8/layout/vList2"/>
    <dgm:cxn modelId="{6E37B4DD-56FB-4986-8205-075A747A5262}" type="presParOf" srcId="{2E348320-D8F3-4A53-AD43-ABE713B147AC}" destId="{044993FC-0A00-4AEE-B26D-71FB6C06EBAC}" srcOrd="17" destOrd="0" presId="urn:microsoft.com/office/officeart/2005/8/layout/vList2"/>
    <dgm:cxn modelId="{3100F83F-1305-4D01-BCF5-084835FB6B96}" type="presParOf" srcId="{2E348320-D8F3-4A53-AD43-ABE713B147AC}" destId="{66CF09C4-EA91-4B0A-BE42-434C50D3BB01}" srcOrd="1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F698EE-628B-49F0-A961-09AC27BE373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553252-2D5B-4CA6-8DF4-8373A1978D69}">
      <dgm:prSet phldrT="[Text]" custT="1"/>
      <dgm:spPr/>
      <dgm:t>
        <a:bodyPr/>
        <a:lstStyle/>
        <a:p>
          <a:r>
            <a:rPr lang="en-US" sz="2800" dirty="0" smtClean="0"/>
            <a:t>Home-based primary care</a:t>
          </a:r>
          <a:endParaRPr lang="en-US" sz="2800" dirty="0"/>
        </a:p>
      </dgm:t>
      <dgm:extLst>
        <a:ext uri="{E40237B7-FDA0-4F09-8148-C483321AD2D9}">
          <dgm14:cNvPr xmlns="" xmlns:dgm14="http://schemas.microsoft.com/office/drawing/2010/diagram" id="0" name="" descr="Home-based primary care&#10;Case-management&#10;Specialty clinics, e.g., heart failure&#10;Telehealth&#10;Palliative care&#10;"/>
        </a:ext>
      </dgm:extLst>
    </dgm:pt>
    <dgm:pt modelId="{E3E9CEA0-45B3-4743-8344-2464069DDA6D}" type="parTrans" cxnId="{BDF5D1A4-3759-4C00-A438-3B5FD714E1EE}">
      <dgm:prSet/>
      <dgm:spPr/>
      <dgm:t>
        <a:bodyPr/>
        <a:lstStyle/>
        <a:p>
          <a:endParaRPr lang="en-US" sz="2400"/>
        </a:p>
      </dgm:t>
    </dgm:pt>
    <dgm:pt modelId="{EC642715-976D-40E1-86D0-E9E97C045CF1}" type="sibTrans" cxnId="{BDF5D1A4-3759-4C00-A438-3B5FD714E1EE}">
      <dgm:prSet/>
      <dgm:spPr/>
      <dgm:t>
        <a:bodyPr/>
        <a:lstStyle/>
        <a:p>
          <a:endParaRPr lang="en-US" sz="2400"/>
        </a:p>
      </dgm:t>
    </dgm:pt>
    <dgm:pt modelId="{9C048F02-0027-4731-9BFF-AE977B5EFECB}">
      <dgm:prSet custT="1"/>
      <dgm:spPr/>
      <dgm:t>
        <a:bodyPr/>
        <a:lstStyle/>
        <a:p>
          <a:r>
            <a:rPr lang="en-US" sz="2800" dirty="0" smtClean="0"/>
            <a:t>Case-management</a:t>
          </a:r>
        </a:p>
      </dgm:t>
      <dgm:extLst>
        <a:ext uri="{E40237B7-FDA0-4F09-8148-C483321AD2D9}">
          <dgm14:cNvPr xmlns="" xmlns:dgm14="http://schemas.microsoft.com/office/drawing/2010/diagram" id="0" name="" descr="Home-based primary care&#10;Case-management&#10;Specialty clinics, e.g., heart failure&#10;Telehealth&#10;Palliative care&#10;"/>
        </a:ext>
      </dgm:extLst>
    </dgm:pt>
    <dgm:pt modelId="{C415EE82-D9D7-43A8-80DC-04D074C3D192}" type="parTrans" cxnId="{7527148F-23FC-47C1-8A1D-9432B955E3F7}">
      <dgm:prSet/>
      <dgm:spPr/>
      <dgm:t>
        <a:bodyPr/>
        <a:lstStyle/>
        <a:p>
          <a:endParaRPr lang="en-US" sz="2400"/>
        </a:p>
      </dgm:t>
    </dgm:pt>
    <dgm:pt modelId="{B5A7BD91-1F8E-48CD-97C6-697CC54F660A}" type="sibTrans" cxnId="{7527148F-23FC-47C1-8A1D-9432B955E3F7}">
      <dgm:prSet/>
      <dgm:spPr/>
      <dgm:t>
        <a:bodyPr/>
        <a:lstStyle/>
        <a:p>
          <a:endParaRPr lang="en-US" sz="2400"/>
        </a:p>
      </dgm:t>
    </dgm:pt>
    <dgm:pt modelId="{0EDE27BE-7D72-4E46-8841-FEC02BE10167}">
      <dgm:prSet custT="1"/>
      <dgm:spPr/>
      <dgm:t>
        <a:bodyPr/>
        <a:lstStyle/>
        <a:p>
          <a:r>
            <a:rPr lang="en-US" sz="2800" dirty="0" smtClean="0"/>
            <a:t>Specialty clinics, e.g., heart failure</a:t>
          </a:r>
        </a:p>
      </dgm:t>
      <dgm:extLst>
        <a:ext uri="{E40237B7-FDA0-4F09-8148-C483321AD2D9}">
          <dgm14:cNvPr xmlns="" xmlns:dgm14="http://schemas.microsoft.com/office/drawing/2010/diagram" id="0" name="" descr="Home-based primary care&#10;Case-management&#10;Specialty clinics, e.g., heart failure&#10;Telehealth&#10;Palliative care&#10;"/>
        </a:ext>
      </dgm:extLst>
    </dgm:pt>
    <dgm:pt modelId="{49688CA2-6A20-4BFE-97FE-3071986B4770}" type="parTrans" cxnId="{5392AB74-E741-41AD-AE4B-08E5E39C2304}">
      <dgm:prSet/>
      <dgm:spPr/>
      <dgm:t>
        <a:bodyPr/>
        <a:lstStyle/>
        <a:p>
          <a:endParaRPr lang="en-US" sz="2400"/>
        </a:p>
      </dgm:t>
    </dgm:pt>
    <dgm:pt modelId="{0EBE15EC-483F-4499-B543-DC2E6E8A28AC}" type="sibTrans" cxnId="{5392AB74-E741-41AD-AE4B-08E5E39C2304}">
      <dgm:prSet/>
      <dgm:spPr/>
      <dgm:t>
        <a:bodyPr/>
        <a:lstStyle/>
        <a:p>
          <a:endParaRPr lang="en-US" sz="2400"/>
        </a:p>
      </dgm:t>
    </dgm:pt>
    <dgm:pt modelId="{1629949A-91C0-466B-9199-F449F4299170}">
      <dgm:prSet custT="1"/>
      <dgm:spPr/>
      <dgm:t>
        <a:bodyPr/>
        <a:lstStyle/>
        <a:p>
          <a:r>
            <a:rPr lang="en-US" sz="2800" dirty="0" smtClean="0"/>
            <a:t>Telehealth</a:t>
          </a:r>
        </a:p>
      </dgm:t>
      <dgm:extLst>
        <a:ext uri="{E40237B7-FDA0-4F09-8148-C483321AD2D9}">
          <dgm14:cNvPr xmlns="" xmlns:dgm14="http://schemas.microsoft.com/office/drawing/2010/diagram" id="0" name="" descr="Home-based primary care&#10;Case-management&#10;Specialty clinics, e.g., heart failure&#10;Telehealth&#10;Palliative care&#10;"/>
        </a:ext>
      </dgm:extLst>
    </dgm:pt>
    <dgm:pt modelId="{E0971496-0328-4301-9958-3416A979F0EC}" type="parTrans" cxnId="{EAB0AD84-2A56-469F-919C-E26FAAA84666}">
      <dgm:prSet/>
      <dgm:spPr/>
      <dgm:t>
        <a:bodyPr/>
        <a:lstStyle/>
        <a:p>
          <a:endParaRPr lang="en-US" sz="2400"/>
        </a:p>
      </dgm:t>
    </dgm:pt>
    <dgm:pt modelId="{BD4AC2C7-55F3-484E-8A7D-AAEAC567BBBE}" type="sibTrans" cxnId="{EAB0AD84-2A56-469F-919C-E26FAAA84666}">
      <dgm:prSet/>
      <dgm:spPr/>
      <dgm:t>
        <a:bodyPr/>
        <a:lstStyle/>
        <a:p>
          <a:endParaRPr lang="en-US" sz="2400"/>
        </a:p>
      </dgm:t>
    </dgm:pt>
    <dgm:pt modelId="{AE48FD8F-80DC-4B61-95EA-90CFA0EE8D79}">
      <dgm:prSet custT="1"/>
      <dgm:spPr/>
      <dgm:t>
        <a:bodyPr/>
        <a:lstStyle/>
        <a:p>
          <a:r>
            <a:rPr lang="en-US" sz="2800" dirty="0" smtClean="0"/>
            <a:t>Palliative care</a:t>
          </a:r>
        </a:p>
      </dgm:t>
      <dgm:extLst>
        <a:ext uri="{E40237B7-FDA0-4F09-8148-C483321AD2D9}">
          <dgm14:cNvPr xmlns="" xmlns:dgm14="http://schemas.microsoft.com/office/drawing/2010/diagram" id="0" name="" descr="Home-based primary care&#10;Case-management&#10;Specialty clinics, e.g., heart failure&#10;Telehealth&#10;Palliative care&#10;"/>
        </a:ext>
      </dgm:extLst>
    </dgm:pt>
    <dgm:pt modelId="{433A50BC-1B81-4610-9AB8-4C317D7AF9B4}" type="parTrans" cxnId="{39138C11-C17A-4CE7-9D0D-493F194CD21D}">
      <dgm:prSet/>
      <dgm:spPr/>
      <dgm:t>
        <a:bodyPr/>
        <a:lstStyle/>
        <a:p>
          <a:endParaRPr lang="en-US" sz="2400"/>
        </a:p>
      </dgm:t>
    </dgm:pt>
    <dgm:pt modelId="{362A90E8-935D-45FD-A7C6-9394FEA006B5}" type="sibTrans" cxnId="{39138C11-C17A-4CE7-9D0D-493F194CD21D}">
      <dgm:prSet/>
      <dgm:spPr/>
      <dgm:t>
        <a:bodyPr/>
        <a:lstStyle/>
        <a:p>
          <a:endParaRPr lang="en-US" sz="2400"/>
        </a:p>
      </dgm:t>
    </dgm:pt>
    <dgm:pt modelId="{91D131B2-49C0-44C3-9337-27343D022578}" type="pres">
      <dgm:prSet presAssocID="{A7F698EE-628B-49F0-A961-09AC27BE3734}" presName="linear" presStyleCnt="0">
        <dgm:presLayoutVars>
          <dgm:animLvl val="lvl"/>
          <dgm:resizeHandles val="exact"/>
        </dgm:presLayoutVars>
      </dgm:prSet>
      <dgm:spPr/>
      <dgm:t>
        <a:bodyPr/>
        <a:lstStyle/>
        <a:p>
          <a:endParaRPr lang="en-US"/>
        </a:p>
      </dgm:t>
    </dgm:pt>
    <dgm:pt modelId="{4671BE5E-05BA-496C-A671-551194704982}" type="pres">
      <dgm:prSet presAssocID="{C1553252-2D5B-4CA6-8DF4-8373A1978D69}" presName="parentText" presStyleLbl="node1" presStyleIdx="0" presStyleCnt="5">
        <dgm:presLayoutVars>
          <dgm:chMax val="0"/>
          <dgm:bulletEnabled val="1"/>
        </dgm:presLayoutVars>
      </dgm:prSet>
      <dgm:spPr/>
      <dgm:t>
        <a:bodyPr/>
        <a:lstStyle/>
        <a:p>
          <a:endParaRPr lang="en-US"/>
        </a:p>
      </dgm:t>
    </dgm:pt>
    <dgm:pt modelId="{7647055C-369C-43FD-8470-24533B49D14E}" type="pres">
      <dgm:prSet presAssocID="{EC642715-976D-40E1-86D0-E9E97C045CF1}" presName="spacer" presStyleCnt="0"/>
      <dgm:spPr/>
    </dgm:pt>
    <dgm:pt modelId="{23ABC62E-E482-4059-8CAC-1DD1F709313D}" type="pres">
      <dgm:prSet presAssocID="{9C048F02-0027-4731-9BFF-AE977B5EFECB}" presName="parentText" presStyleLbl="node1" presStyleIdx="1" presStyleCnt="5">
        <dgm:presLayoutVars>
          <dgm:chMax val="0"/>
          <dgm:bulletEnabled val="1"/>
        </dgm:presLayoutVars>
      </dgm:prSet>
      <dgm:spPr/>
      <dgm:t>
        <a:bodyPr/>
        <a:lstStyle/>
        <a:p>
          <a:endParaRPr lang="en-US"/>
        </a:p>
      </dgm:t>
    </dgm:pt>
    <dgm:pt modelId="{370C453C-E813-4D28-BDD4-AD0B8347A9AD}" type="pres">
      <dgm:prSet presAssocID="{B5A7BD91-1F8E-48CD-97C6-697CC54F660A}" presName="spacer" presStyleCnt="0"/>
      <dgm:spPr/>
    </dgm:pt>
    <dgm:pt modelId="{41E31067-59B8-4D00-AC2E-4E18D067BF94}" type="pres">
      <dgm:prSet presAssocID="{0EDE27BE-7D72-4E46-8841-FEC02BE10167}" presName="parentText" presStyleLbl="node1" presStyleIdx="2" presStyleCnt="5">
        <dgm:presLayoutVars>
          <dgm:chMax val="0"/>
          <dgm:bulletEnabled val="1"/>
        </dgm:presLayoutVars>
      </dgm:prSet>
      <dgm:spPr/>
      <dgm:t>
        <a:bodyPr/>
        <a:lstStyle/>
        <a:p>
          <a:endParaRPr lang="en-US"/>
        </a:p>
      </dgm:t>
    </dgm:pt>
    <dgm:pt modelId="{B6CF3895-0336-494B-87FA-9862615617D6}" type="pres">
      <dgm:prSet presAssocID="{0EBE15EC-483F-4499-B543-DC2E6E8A28AC}" presName="spacer" presStyleCnt="0"/>
      <dgm:spPr/>
    </dgm:pt>
    <dgm:pt modelId="{A3889970-A4F1-44BC-B9E9-53C187704F72}" type="pres">
      <dgm:prSet presAssocID="{1629949A-91C0-466B-9199-F449F4299170}" presName="parentText" presStyleLbl="node1" presStyleIdx="3" presStyleCnt="5">
        <dgm:presLayoutVars>
          <dgm:chMax val="0"/>
          <dgm:bulletEnabled val="1"/>
        </dgm:presLayoutVars>
      </dgm:prSet>
      <dgm:spPr/>
      <dgm:t>
        <a:bodyPr/>
        <a:lstStyle/>
        <a:p>
          <a:endParaRPr lang="en-US"/>
        </a:p>
      </dgm:t>
    </dgm:pt>
    <dgm:pt modelId="{25478C8D-8BB9-4602-885D-8A03298003F3}" type="pres">
      <dgm:prSet presAssocID="{BD4AC2C7-55F3-484E-8A7D-AAEAC567BBBE}" presName="spacer" presStyleCnt="0"/>
      <dgm:spPr/>
    </dgm:pt>
    <dgm:pt modelId="{29119668-B3FB-4EA2-8BD4-3D5C262C854C}" type="pres">
      <dgm:prSet presAssocID="{AE48FD8F-80DC-4B61-95EA-90CFA0EE8D79}" presName="parentText" presStyleLbl="node1" presStyleIdx="4" presStyleCnt="5">
        <dgm:presLayoutVars>
          <dgm:chMax val="0"/>
          <dgm:bulletEnabled val="1"/>
        </dgm:presLayoutVars>
      </dgm:prSet>
      <dgm:spPr/>
      <dgm:t>
        <a:bodyPr/>
        <a:lstStyle/>
        <a:p>
          <a:endParaRPr lang="en-US"/>
        </a:p>
      </dgm:t>
    </dgm:pt>
  </dgm:ptLst>
  <dgm:cxnLst>
    <dgm:cxn modelId="{485E5639-4CF8-4108-B915-63761E8F9799}" type="presOf" srcId="{9C048F02-0027-4731-9BFF-AE977B5EFECB}" destId="{23ABC62E-E482-4059-8CAC-1DD1F709313D}" srcOrd="0" destOrd="0" presId="urn:microsoft.com/office/officeart/2005/8/layout/vList2"/>
    <dgm:cxn modelId="{BDF5D1A4-3759-4C00-A438-3B5FD714E1EE}" srcId="{A7F698EE-628B-49F0-A961-09AC27BE3734}" destId="{C1553252-2D5B-4CA6-8DF4-8373A1978D69}" srcOrd="0" destOrd="0" parTransId="{E3E9CEA0-45B3-4743-8344-2464069DDA6D}" sibTransId="{EC642715-976D-40E1-86D0-E9E97C045CF1}"/>
    <dgm:cxn modelId="{39138C11-C17A-4CE7-9D0D-493F194CD21D}" srcId="{A7F698EE-628B-49F0-A961-09AC27BE3734}" destId="{AE48FD8F-80DC-4B61-95EA-90CFA0EE8D79}" srcOrd="4" destOrd="0" parTransId="{433A50BC-1B81-4610-9AB8-4C317D7AF9B4}" sibTransId="{362A90E8-935D-45FD-A7C6-9394FEA006B5}"/>
    <dgm:cxn modelId="{7527148F-23FC-47C1-8A1D-9432B955E3F7}" srcId="{A7F698EE-628B-49F0-A961-09AC27BE3734}" destId="{9C048F02-0027-4731-9BFF-AE977B5EFECB}" srcOrd="1" destOrd="0" parTransId="{C415EE82-D9D7-43A8-80DC-04D074C3D192}" sibTransId="{B5A7BD91-1F8E-48CD-97C6-697CC54F660A}"/>
    <dgm:cxn modelId="{0451D2FE-959E-4329-9656-A1492FFF7338}" type="presOf" srcId="{1629949A-91C0-466B-9199-F449F4299170}" destId="{A3889970-A4F1-44BC-B9E9-53C187704F72}" srcOrd="0" destOrd="0" presId="urn:microsoft.com/office/officeart/2005/8/layout/vList2"/>
    <dgm:cxn modelId="{D520F2B1-375E-440A-AF51-61B81967A2C5}" type="presOf" srcId="{0EDE27BE-7D72-4E46-8841-FEC02BE10167}" destId="{41E31067-59B8-4D00-AC2E-4E18D067BF94}" srcOrd="0" destOrd="0" presId="urn:microsoft.com/office/officeart/2005/8/layout/vList2"/>
    <dgm:cxn modelId="{EAB0AD84-2A56-469F-919C-E26FAAA84666}" srcId="{A7F698EE-628B-49F0-A961-09AC27BE3734}" destId="{1629949A-91C0-466B-9199-F449F4299170}" srcOrd="3" destOrd="0" parTransId="{E0971496-0328-4301-9958-3416A979F0EC}" sibTransId="{BD4AC2C7-55F3-484E-8A7D-AAEAC567BBBE}"/>
    <dgm:cxn modelId="{C09C49E5-692A-431B-9019-61CB7DA0C022}" type="presOf" srcId="{A7F698EE-628B-49F0-A961-09AC27BE3734}" destId="{91D131B2-49C0-44C3-9337-27343D022578}" srcOrd="0" destOrd="0" presId="urn:microsoft.com/office/officeart/2005/8/layout/vList2"/>
    <dgm:cxn modelId="{FFCB593A-C297-4288-A228-58E3695F5BFA}" type="presOf" srcId="{C1553252-2D5B-4CA6-8DF4-8373A1978D69}" destId="{4671BE5E-05BA-496C-A671-551194704982}" srcOrd="0" destOrd="0" presId="urn:microsoft.com/office/officeart/2005/8/layout/vList2"/>
    <dgm:cxn modelId="{5392AB74-E741-41AD-AE4B-08E5E39C2304}" srcId="{A7F698EE-628B-49F0-A961-09AC27BE3734}" destId="{0EDE27BE-7D72-4E46-8841-FEC02BE10167}" srcOrd="2" destOrd="0" parTransId="{49688CA2-6A20-4BFE-97FE-3071986B4770}" sibTransId="{0EBE15EC-483F-4499-B543-DC2E6E8A28AC}"/>
    <dgm:cxn modelId="{ED7D54B5-C023-4A95-A747-5142494BFC0F}" type="presOf" srcId="{AE48FD8F-80DC-4B61-95EA-90CFA0EE8D79}" destId="{29119668-B3FB-4EA2-8BD4-3D5C262C854C}" srcOrd="0" destOrd="0" presId="urn:microsoft.com/office/officeart/2005/8/layout/vList2"/>
    <dgm:cxn modelId="{D44D55D0-8FE3-41FE-ADCC-1DAEAFA0F244}" type="presParOf" srcId="{91D131B2-49C0-44C3-9337-27343D022578}" destId="{4671BE5E-05BA-496C-A671-551194704982}" srcOrd="0" destOrd="0" presId="urn:microsoft.com/office/officeart/2005/8/layout/vList2"/>
    <dgm:cxn modelId="{B51D781D-5BE9-4384-A661-5DE456AE922A}" type="presParOf" srcId="{91D131B2-49C0-44C3-9337-27343D022578}" destId="{7647055C-369C-43FD-8470-24533B49D14E}" srcOrd="1" destOrd="0" presId="urn:microsoft.com/office/officeart/2005/8/layout/vList2"/>
    <dgm:cxn modelId="{C399EB32-FCE3-480F-9720-DE902395FDBB}" type="presParOf" srcId="{91D131B2-49C0-44C3-9337-27343D022578}" destId="{23ABC62E-E482-4059-8CAC-1DD1F709313D}" srcOrd="2" destOrd="0" presId="urn:microsoft.com/office/officeart/2005/8/layout/vList2"/>
    <dgm:cxn modelId="{680FD89F-DA76-4CF9-AEDD-FE94EACAA232}" type="presParOf" srcId="{91D131B2-49C0-44C3-9337-27343D022578}" destId="{370C453C-E813-4D28-BDD4-AD0B8347A9AD}" srcOrd="3" destOrd="0" presId="urn:microsoft.com/office/officeart/2005/8/layout/vList2"/>
    <dgm:cxn modelId="{D1ADC1BA-0548-4603-91BA-7322320B1DCF}" type="presParOf" srcId="{91D131B2-49C0-44C3-9337-27343D022578}" destId="{41E31067-59B8-4D00-AC2E-4E18D067BF94}" srcOrd="4" destOrd="0" presId="urn:microsoft.com/office/officeart/2005/8/layout/vList2"/>
    <dgm:cxn modelId="{99688722-8262-4687-9B4B-725AD74D543E}" type="presParOf" srcId="{91D131B2-49C0-44C3-9337-27343D022578}" destId="{B6CF3895-0336-494B-87FA-9862615617D6}" srcOrd="5" destOrd="0" presId="urn:microsoft.com/office/officeart/2005/8/layout/vList2"/>
    <dgm:cxn modelId="{C8E97FF5-A012-4CFC-B904-34DA7C7FF2DD}" type="presParOf" srcId="{91D131B2-49C0-44C3-9337-27343D022578}" destId="{A3889970-A4F1-44BC-B9E9-53C187704F72}" srcOrd="6" destOrd="0" presId="urn:microsoft.com/office/officeart/2005/8/layout/vList2"/>
    <dgm:cxn modelId="{D2BDC760-8161-4A84-A6E0-9D72959F6492}" type="presParOf" srcId="{91D131B2-49C0-44C3-9337-27343D022578}" destId="{25478C8D-8BB9-4602-885D-8A03298003F3}" srcOrd="7" destOrd="0" presId="urn:microsoft.com/office/officeart/2005/8/layout/vList2"/>
    <dgm:cxn modelId="{4F6B1247-8CBE-4726-B640-F68869809B20}" type="presParOf" srcId="{91D131B2-49C0-44C3-9337-27343D022578}" destId="{29119668-B3FB-4EA2-8BD4-3D5C262C854C}"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768CC0-EAF1-479F-BE2B-18FB2C28E0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E41791-16C7-4C3F-8626-746A23769DC1}">
      <dgm:prSet/>
      <dgm:spPr/>
      <dgm:t>
        <a:bodyPr/>
        <a:lstStyle/>
        <a:p>
          <a:pPr rtl="0"/>
          <a:r>
            <a:rPr lang="en-US" dirty="0" smtClean="0"/>
            <a:t>Patient characteristics</a:t>
          </a:r>
          <a:endParaRPr lang="en-US" dirty="0"/>
        </a:p>
      </dgm:t>
      <dgm:extLst>
        <a:ext uri="{E40237B7-FDA0-4F09-8148-C483321AD2D9}">
          <dgm14:cNvPr xmlns="" xmlns:dgm14="http://schemas.microsoft.com/office/drawing/2010/diagram" id="0" name="" descr="Patient characteristics&#10; Demographics – age, priority level&#10; Coexisting conditions – Deyo/Charlson score, HCCs&#10; Vital signs&#10; Utilization – inpatient and outpatient&#10; Pharmacy&#10; Lab values&#10;"/>
        </a:ext>
      </dgm:extLst>
    </dgm:pt>
    <dgm:pt modelId="{B5D8F77B-6219-491D-A1CA-B13539D39196}" type="parTrans" cxnId="{F9BDC456-2E09-4ED9-A800-C0038F1ED5A3}">
      <dgm:prSet/>
      <dgm:spPr/>
      <dgm:t>
        <a:bodyPr/>
        <a:lstStyle/>
        <a:p>
          <a:endParaRPr lang="en-US"/>
        </a:p>
      </dgm:t>
    </dgm:pt>
    <dgm:pt modelId="{F40066B2-CFDF-4D28-9708-EDDE38C916BB}" type="sibTrans" cxnId="{F9BDC456-2E09-4ED9-A800-C0038F1ED5A3}">
      <dgm:prSet/>
      <dgm:spPr/>
      <dgm:t>
        <a:bodyPr/>
        <a:lstStyle/>
        <a:p>
          <a:endParaRPr lang="en-US"/>
        </a:p>
      </dgm:t>
    </dgm:pt>
    <dgm:pt modelId="{01B2BBE7-8B27-42B1-B81C-949B804AA94C}">
      <dgm:prSet/>
      <dgm:spPr/>
      <dgm:t>
        <a:bodyPr/>
        <a:lstStyle/>
        <a:p>
          <a:pPr rtl="0"/>
          <a:r>
            <a:rPr lang="en-US" smtClean="0"/>
            <a:t>Demographics – age, priority level</a:t>
          </a:r>
          <a:endParaRPr lang="en-US"/>
        </a:p>
      </dgm:t>
      <dgm:extLst>
        <a:ext uri="{E40237B7-FDA0-4F09-8148-C483321AD2D9}">
          <dgm14:cNvPr xmlns="" xmlns:dgm14="http://schemas.microsoft.com/office/drawing/2010/diagram" id="0" name="" descr="Patient characteristics&#10; Demographics – age, priority level&#10; Coexisting conditions – Deyo/Charlson score, HCCs&#10; Vital signs&#10; Utilization – inpatient and outpatient&#10; Pharmacy&#10; Lab values&#10;"/>
        </a:ext>
      </dgm:extLst>
    </dgm:pt>
    <dgm:pt modelId="{B2617A54-431E-4153-AFCB-B00F26A8EE02}" type="parTrans" cxnId="{FB72CD69-027B-41BB-B20C-7DF77BD91304}">
      <dgm:prSet/>
      <dgm:spPr/>
      <dgm:t>
        <a:bodyPr/>
        <a:lstStyle/>
        <a:p>
          <a:endParaRPr lang="en-US"/>
        </a:p>
      </dgm:t>
    </dgm:pt>
    <dgm:pt modelId="{51F42BCF-BC63-455D-ACC1-957B158CBB2C}" type="sibTrans" cxnId="{FB72CD69-027B-41BB-B20C-7DF77BD91304}">
      <dgm:prSet/>
      <dgm:spPr/>
      <dgm:t>
        <a:bodyPr/>
        <a:lstStyle/>
        <a:p>
          <a:endParaRPr lang="en-US"/>
        </a:p>
      </dgm:t>
    </dgm:pt>
    <dgm:pt modelId="{B722E9E9-72F2-4096-A476-76385CCD9448}">
      <dgm:prSet/>
      <dgm:spPr/>
      <dgm:t>
        <a:bodyPr/>
        <a:lstStyle/>
        <a:p>
          <a:pPr rtl="0"/>
          <a:r>
            <a:rPr lang="en-US" dirty="0" smtClean="0"/>
            <a:t>Coexisting conditions – </a:t>
          </a:r>
          <a:r>
            <a:rPr lang="en-US" dirty="0" err="1" smtClean="0"/>
            <a:t>Deyo</a:t>
          </a:r>
          <a:r>
            <a:rPr lang="en-US" dirty="0" smtClean="0"/>
            <a:t>/</a:t>
          </a:r>
          <a:r>
            <a:rPr lang="en-US" dirty="0" err="1" smtClean="0"/>
            <a:t>Charlson</a:t>
          </a:r>
          <a:r>
            <a:rPr lang="en-US" dirty="0" smtClean="0"/>
            <a:t> score, HCCs</a:t>
          </a:r>
          <a:endParaRPr lang="en-US" dirty="0"/>
        </a:p>
      </dgm:t>
    </dgm:pt>
    <dgm:pt modelId="{B18F16AF-D967-4FF0-B1AE-E9D6185D2A0F}" type="parTrans" cxnId="{077947C9-D7BF-4853-965F-81EE1E66B96B}">
      <dgm:prSet/>
      <dgm:spPr/>
      <dgm:t>
        <a:bodyPr/>
        <a:lstStyle/>
        <a:p>
          <a:endParaRPr lang="en-US"/>
        </a:p>
      </dgm:t>
    </dgm:pt>
    <dgm:pt modelId="{17A70564-6C3A-4279-A42F-11DEFD07D0E0}" type="sibTrans" cxnId="{077947C9-D7BF-4853-965F-81EE1E66B96B}">
      <dgm:prSet/>
      <dgm:spPr/>
      <dgm:t>
        <a:bodyPr/>
        <a:lstStyle/>
        <a:p>
          <a:endParaRPr lang="en-US"/>
        </a:p>
      </dgm:t>
    </dgm:pt>
    <dgm:pt modelId="{F2CF9A09-97C1-4A01-B910-7314D8EFC12A}">
      <dgm:prSet/>
      <dgm:spPr/>
      <dgm:t>
        <a:bodyPr/>
        <a:lstStyle/>
        <a:p>
          <a:pPr rtl="0"/>
          <a:r>
            <a:rPr lang="en-US" smtClean="0"/>
            <a:t>Vital signs</a:t>
          </a:r>
          <a:endParaRPr lang="en-US"/>
        </a:p>
      </dgm:t>
    </dgm:pt>
    <dgm:pt modelId="{58A396BE-7767-4F23-A6AA-0BD849C73255}" type="parTrans" cxnId="{C180A768-1AB7-464A-91AD-E1ED8A3977F9}">
      <dgm:prSet/>
      <dgm:spPr/>
      <dgm:t>
        <a:bodyPr/>
        <a:lstStyle/>
        <a:p>
          <a:endParaRPr lang="en-US"/>
        </a:p>
      </dgm:t>
    </dgm:pt>
    <dgm:pt modelId="{AA89A844-789B-4390-A33A-4BA85DCBDABE}" type="sibTrans" cxnId="{C180A768-1AB7-464A-91AD-E1ED8A3977F9}">
      <dgm:prSet/>
      <dgm:spPr/>
      <dgm:t>
        <a:bodyPr/>
        <a:lstStyle/>
        <a:p>
          <a:endParaRPr lang="en-US"/>
        </a:p>
      </dgm:t>
    </dgm:pt>
    <dgm:pt modelId="{3E4FE2FD-6439-41A1-AB7C-ED82DFD69606}">
      <dgm:prSet/>
      <dgm:spPr/>
      <dgm:t>
        <a:bodyPr/>
        <a:lstStyle/>
        <a:p>
          <a:pPr rtl="0"/>
          <a:r>
            <a:rPr lang="en-US" smtClean="0"/>
            <a:t>Utilization – inpatient and outpatient</a:t>
          </a:r>
          <a:endParaRPr lang="en-US"/>
        </a:p>
      </dgm:t>
    </dgm:pt>
    <dgm:pt modelId="{BF3DE0CA-E0F7-4C1D-B213-A3FBF0270FB8}" type="parTrans" cxnId="{C4987498-E513-4433-BD45-51F732ECD9A2}">
      <dgm:prSet/>
      <dgm:spPr/>
      <dgm:t>
        <a:bodyPr/>
        <a:lstStyle/>
        <a:p>
          <a:endParaRPr lang="en-US"/>
        </a:p>
      </dgm:t>
    </dgm:pt>
    <dgm:pt modelId="{1417BE36-5FA6-4FB7-AACE-7DE4EEC8BF30}" type="sibTrans" cxnId="{C4987498-E513-4433-BD45-51F732ECD9A2}">
      <dgm:prSet/>
      <dgm:spPr/>
      <dgm:t>
        <a:bodyPr/>
        <a:lstStyle/>
        <a:p>
          <a:endParaRPr lang="en-US"/>
        </a:p>
      </dgm:t>
    </dgm:pt>
    <dgm:pt modelId="{B469C286-867A-4576-BE82-77C82D867F14}">
      <dgm:prSet/>
      <dgm:spPr/>
      <dgm:t>
        <a:bodyPr/>
        <a:lstStyle/>
        <a:p>
          <a:pPr rtl="0"/>
          <a:r>
            <a:rPr lang="en-US" smtClean="0"/>
            <a:t>Pharmacy</a:t>
          </a:r>
          <a:endParaRPr lang="en-US"/>
        </a:p>
      </dgm:t>
    </dgm:pt>
    <dgm:pt modelId="{8E13F783-CF12-4F44-8161-911B8D85047B}" type="parTrans" cxnId="{22BABC23-186B-44D4-8443-D8641BF309BC}">
      <dgm:prSet/>
      <dgm:spPr/>
      <dgm:t>
        <a:bodyPr/>
        <a:lstStyle/>
        <a:p>
          <a:endParaRPr lang="en-US"/>
        </a:p>
      </dgm:t>
    </dgm:pt>
    <dgm:pt modelId="{4E06178C-EA91-487C-AB2A-0FCEBF6D91EB}" type="sibTrans" cxnId="{22BABC23-186B-44D4-8443-D8641BF309BC}">
      <dgm:prSet/>
      <dgm:spPr/>
      <dgm:t>
        <a:bodyPr/>
        <a:lstStyle/>
        <a:p>
          <a:endParaRPr lang="en-US"/>
        </a:p>
      </dgm:t>
    </dgm:pt>
    <dgm:pt modelId="{CB269BF7-5AC7-45CE-AA3D-160BFA66C304}">
      <dgm:prSet/>
      <dgm:spPr/>
      <dgm:t>
        <a:bodyPr/>
        <a:lstStyle/>
        <a:p>
          <a:pPr rtl="0"/>
          <a:r>
            <a:rPr lang="en-US" smtClean="0"/>
            <a:t>Lab values</a:t>
          </a:r>
          <a:endParaRPr lang="en-US"/>
        </a:p>
      </dgm:t>
    </dgm:pt>
    <dgm:pt modelId="{E925AD2F-3B4E-45A4-94DC-355F3636D08D}" type="parTrans" cxnId="{3FA2086E-D645-4555-BCAE-945E9716BB0A}">
      <dgm:prSet/>
      <dgm:spPr/>
      <dgm:t>
        <a:bodyPr/>
        <a:lstStyle/>
        <a:p>
          <a:endParaRPr lang="en-US"/>
        </a:p>
      </dgm:t>
    </dgm:pt>
    <dgm:pt modelId="{AA691E2D-AE9E-4477-A937-8E4420C9AD3C}" type="sibTrans" cxnId="{3FA2086E-D645-4555-BCAE-945E9716BB0A}">
      <dgm:prSet/>
      <dgm:spPr/>
      <dgm:t>
        <a:bodyPr/>
        <a:lstStyle/>
        <a:p>
          <a:endParaRPr lang="en-US"/>
        </a:p>
      </dgm:t>
    </dgm:pt>
    <dgm:pt modelId="{78FEBBD1-C65E-441A-AEBC-3DF0BB730F38}" type="pres">
      <dgm:prSet presAssocID="{72768CC0-EAF1-479F-BE2B-18FB2C28E084}" presName="linear" presStyleCnt="0">
        <dgm:presLayoutVars>
          <dgm:animLvl val="lvl"/>
          <dgm:resizeHandles val="exact"/>
        </dgm:presLayoutVars>
      </dgm:prSet>
      <dgm:spPr/>
      <dgm:t>
        <a:bodyPr/>
        <a:lstStyle/>
        <a:p>
          <a:endParaRPr lang="en-US"/>
        </a:p>
      </dgm:t>
    </dgm:pt>
    <dgm:pt modelId="{6B1F6C8F-0073-4764-BC09-4714502D49D5}" type="pres">
      <dgm:prSet presAssocID="{55E41791-16C7-4C3F-8626-746A23769DC1}" presName="parentText" presStyleLbl="node1" presStyleIdx="0" presStyleCnt="1">
        <dgm:presLayoutVars>
          <dgm:chMax val="0"/>
          <dgm:bulletEnabled val="1"/>
        </dgm:presLayoutVars>
      </dgm:prSet>
      <dgm:spPr/>
      <dgm:t>
        <a:bodyPr/>
        <a:lstStyle/>
        <a:p>
          <a:endParaRPr lang="en-US"/>
        </a:p>
      </dgm:t>
    </dgm:pt>
    <dgm:pt modelId="{24773558-748D-49AD-884C-0DE7F8379A25}" type="pres">
      <dgm:prSet presAssocID="{55E41791-16C7-4C3F-8626-746A23769DC1}" presName="childText" presStyleLbl="revTx" presStyleIdx="0" presStyleCnt="1">
        <dgm:presLayoutVars>
          <dgm:bulletEnabled val="1"/>
        </dgm:presLayoutVars>
      </dgm:prSet>
      <dgm:spPr/>
      <dgm:t>
        <a:bodyPr/>
        <a:lstStyle/>
        <a:p>
          <a:endParaRPr lang="en-US"/>
        </a:p>
      </dgm:t>
    </dgm:pt>
  </dgm:ptLst>
  <dgm:cxnLst>
    <dgm:cxn modelId="{31683A61-AED0-4B61-BD7B-C3687DA66BC2}" type="presOf" srcId="{CB269BF7-5AC7-45CE-AA3D-160BFA66C304}" destId="{24773558-748D-49AD-884C-0DE7F8379A25}" srcOrd="0" destOrd="5" presId="urn:microsoft.com/office/officeart/2005/8/layout/vList2"/>
    <dgm:cxn modelId="{3FA2086E-D645-4555-BCAE-945E9716BB0A}" srcId="{55E41791-16C7-4C3F-8626-746A23769DC1}" destId="{CB269BF7-5AC7-45CE-AA3D-160BFA66C304}" srcOrd="5" destOrd="0" parTransId="{E925AD2F-3B4E-45A4-94DC-355F3636D08D}" sibTransId="{AA691E2D-AE9E-4477-A937-8E4420C9AD3C}"/>
    <dgm:cxn modelId="{7C655040-0E10-41B4-BC0D-5794E57812CB}" type="presOf" srcId="{F2CF9A09-97C1-4A01-B910-7314D8EFC12A}" destId="{24773558-748D-49AD-884C-0DE7F8379A25}" srcOrd="0" destOrd="2" presId="urn:microsoft.com/office/officeart/2005/8/layout/vList2"/>
    <dgm:cxn modelId="{BEC8B12C-FAF0-4D83-BF8F-6008A8584CEF}" type="presOf" srcId="{B722E9E9-72F2-4096-A476-76385CCD9448}" destId="{24773558-748D-49AD-884C-0DE7F8379A25}" srcOrd="0" destOrd="1" presId="urn:microsoft.com/office/officeart/2005/8/layout/vList2"/>
    <dgm:cxn modelId="{C4987498-E513-4433-BD45-51F732ECD9A2}" srcId="{55E41791-16C7-4C3F-8626-746A23769DC1}" destId="{3E4FE2FD-6439-41A1-AB7C-ED82DFD69606}" srcOrd="3" destOrd="0" parTransId="{BF3DE0CA-E0F7-4C1D-B213-A3FBF0270FB8}" sibTransId="{1417BE36-5FA6-4FB7-AACE-7DE4EEC8BF30}"/>
    <dgm:cxn modelId="{16C9CA3C-6B0B-45F3-BA54-AEE907FAFD73}" type="presOf" srcId="{55E41791-16C7-4C3F-8626-746A23769DC1}" destId="{6B1F6C8F-0073-4764-BC09-4714502D49D5}" srcOrd="0" destOrd="0" presId="urn:microsoft.com/office/officeart/2005/8/layout/vList2"/>
    <dgm:cxn modelId="{F3988C39-64CC-4912-97E7-D6F483F1053F}" type="presOf" srcId="{01B2BBE7-8B27-42B1-B81C-949B804AA94C}" destId="{24773558-748D-49AD-884C-0DE7F8379A25}" srcOrd="0" destOrd="0" presId="urn:microsoft.com/office/officeart/2005/8/layout/vList2"/>
    <dgm:cxn modelId="{FB72CD69-027B-41BB-B20C-7DF77BD91304}" srcId="{55E41791-16C7-4C3F-8626-746A23769DC1}" destId="{01B2BBE7-8B27-42B1-B81C-949B804AA94C}" srcOrd="0" destOrd="0" parTransId="{B2617A54-431E-4153-AFCB-B00F26A8EE02}" sibTransId="{51F42BCF-BC63-455D-ACC1-957B158CBB2C}"/>
    <dgm:cxn modelId="{F9BDC456-2E09-4ED9-A800-C0038F1ED5A3}" srcId="{72768CC0-EAF1-479F-BE2B-18FB2C28E084}" destId="{55E41791-16C7-4C3F-8626-746A23769DC1}" srcOrd="0" destOrd="0" parTransId="{B5D8F77B-6219-491D-A1CA-B13539D39196}" sibTransId="{F40066B2-CFDF-4D28-9708-EDDE38C916BB}"/>
    <dgm:cxn modelId="{077947C9-D7BF-4853-965F-81EE1E66B96B}" srcId="{55E41791-16C7-4C3F-8626-746A23769DC1}" destId="{B722E9E9-72F2-4096-A476-76385CCD9448}" srcOrd="1" destOrd="0" parTransId="{B18F16AF-D967-4FF0-B1AE-E9D6185D2A0F}" sibTransId="{17A70564-6C3A-4279-A42F-11DEFD07D0E0}"/>
    <dgm:cxn modelId="{927FF878-2DA9-4D38-B6E4-366AA9C2D322}" type="presOf" srcId="{B469C286-867A-4576-BE82-77C82D867F14}" destId="{24773558-748D-49AD-884C-0DE7F8379A25}" srcOrd="0" destOrd="4" presId="urn:microsoft.com/office/officeart/2005/8/layout/vList2"/>
    <dgm:cxn modelId="{E25CFCC4-0394-4C89-801A-A5AF8FC16FF7}" type="presOf" srcId="{72768CC0-EAF1-479F-BE2B-18FB2C28E084}" destId="{78FEBBD1-C65E-441A-AEBC-3DF0BB730F38}" srcOrd="0" destOrd="0" presId="urn:microsoft.com/office/officeart/2005/8/layout/vList2"/>
    <dgm:cxn modelId="{22BABC23-186B-44D4-8443-D8641BF309BC}" srcId="{55E41791-16C7-4C3F-8626-746A23769DC1}" destId="{B469C286-867A-4576-BE82-77C82D867F14}" srcOrd="4" destOrd="0" parTransId="{8E13F783-CF12-4F44-8161-911B8D85047B}" sibTransId="{4E06178C-EA91-487C-AB2A-0FCEBF6D91EB}"/>
    <dgm:cxn modelId="{C180A768-1AB7-464A-91AD-E1ED8A3977F9}" srcId="{55E41791-16C7-4C3F-8626-746A23769DC1}" destId="{F2CF9A09-97C1-4A01-B910-7314D8EFC12A}" srcOrd="2" destOrd="0" parTransId="{58A396BE-7767-4F23-A6AA-0BD849C73255}" sibTransId="{AA89A844-789B-4390-A33A-4BA85DCBDABE}"/>
    <dgm:cxn modelId="{D75E41A8-9450-47C5-8CC5-2970D53600F8}" type="presOf" srcId="{3E4FE2FD-6439-41A1-AB7C-ED82DFD69606}" destId="{24773558-748D-49AD-884C-0DE7F8379A25}" srcOrd="0" destOrd="3" presId="urn:microsoft.com/office/officeart/2005/8/layout/vList2"/>
    <dgm:cxn modelId="{0AB0EE9E-6E9B-4E25-8231-6303E9433E12}" type="presParOf" srcId="{78FEBBD1-C65E-441A-AEBC-3DF0BB730F38}" destId="{6B1F6C8F-0073-4764-BC09-4714502D49D5}" srcOrd="0" destOrd="0" presId="urn:microsoft.com/office/officeart/2005/8/layout/vList2"/>
    <dgm:cxn modelId="{506B3AF7-04B2-41D2-9D57-A54297BCC1BE}" type="presParOf" srcId="{78FEBBD1-C65E-441A-AEBC-3DF0BB730F38}" destId="{24773558-748D-49AD-884C-0DE7F8379A25}" srcOrd="1"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2ECB7E-95C7-4AE9-AD46-B482B74FF6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26889A-13A1-42D5-B072-10DE60FDCD9A}">
      <dgm:prSet/>
      <dgm:spPr/>
      <dgm:t>
        <a:bodyPr/>
        <a:lstStyle/>
        <a:p>
          <a:pPr rtl="0"/>
          <a:r>
            <a:rPr lang="en-US" smtClean="0"/>
            <a:t>Outcomes occurring in subsequent yr.</a:t>
          </a:r>
          <a:endParaRPr lang="en-US"/>
        </a:p>
      </dgm:t>
      <dgm:extLst>
        <a:ext uri="{E40237B7-FDA0-4F09-8148-C483321AD2D9}">
          <dgm14:cNvPr xmlns="" xmlns:dgm14="http://schemas.microsoft.com/office/drawing/2010/diagram" id="0" name="" descr="Outcomes occurring in subsequent yr.&#10; Readmissions, deaths, either at &#10; 30, 60, 90 days &amp; 1 yr&#10;Conjoint modeling admission and death using polytomous (multinomial) logistic regression&#10;"/>
        </a:ext>
      </dgm:extLst>
    </dgm:pt>
    <dgm:pt modelId="{B836D768-9A44-4EE2-B904-1A121CA85D09}" type="parTrans" cxnId="{9ACE0652-A85D-4B93-8559-E0BCDD6E477D}">
      <dgm:prSet/>
      <dgm:spPr/>
      <dgm:t>
        <a:bodyPr/>
        <a:lstStyle/>
        <a:p>
          <a:endParaRPr lang="en-US"/>
        </a:p>
      </dgm:t>
    </dgm:pt>
    <dgm:pt modelId="{D51971D8-2F6E-4418-95DF-7ACD34C8544F}" type="sibTrans" cxnId="{9ACE0652-A85D-4B93-8559-E0BCDD6E477D}">
      <dgm:prSet/>
      <dgm:spPr/>
      <dgm:t>
        <a:bodyPr/>
        <a:lstStyle/>
        <a:p>
          <a:endParaRPr lang="en-US"/>
        </a:p>
      </dgm:t>
    </dgm:pt>
    <dgm:pt modelId="{7C50C9E2-3C09-4681-9C11-A596445247D3}">
      <dgm:prSet/>
      <dgm:spPr/>
      <dgm:t>
        <a:bodyPr/>
        <a:lstStyle/>
        <a:p>
          <a:pPr rtl="0"/>
          <a:r>
            <a:rPr lang="en-US" dirty="0" smtClean="0"/>
            <a:t>Readmissions, deaths, either at </a:t>
          </a:r>
          <a:br>
            <a:rPr lang="en-US" dirty="0" smtClean="0"/>
          </a:br>
          <a:r>
            <a:rPr lang="en-US" dirty="0" smtClean="0"/>
            <a:t>30, 60, 90 days &amp; 1 </a:t>
          </a:r>
          <a:r>
            <a:rPr lang="en-US" dirty="0" err="1" smtClean="0"/>
            <a:t>yr</a:t>
          </a:r>
          <a:endParaRPr lang="en-US" dirty="0"/>
        </a:p>
      </dgm:t>
      <dgm:extLst>
        <a:ext uri="{E40237B7-FDA0-4F09-8148-C483321AD2D9}">
          <dgm14:cNvPr xmlns="" xmlns:dgm14="http://schemas.microsoft.com/office/drawing/2010/diagram" id="0" name="" descr="Outcomes occurring in subsequent yr.&#10; Readmissions, deaths, either at &#10; 30, 60, 90 days &amp; 1 yr&#10;Conjoint modeling admission and death using polytomous (multinomial) logistic regression&#10;"/>
        </a:ext>
      </dgm:extLst>
    </dgm:pt>
    <dgm:pt modelId="{EBC1F8E7-C406-405A-BB8A-A28A9E7500E2}" type="parTrans" cxnId="{11496F22-E6CE-4318-992E-8EBF0AFA8509}">
      <dgm:prSet/>
      <dgm:spPr/>
      <dgm:t>
        <a:bodyPr/>
        <a:lstStyle/>
        <a:p>
          <a:endParaRPr lang="en-US"/>
        </a:p>
      </dgm:t>
    </dgm:pt>
    <dgm:pt modelId="{CFD9B8DA-AEAE-456F-BB86-297B22869450}" type="sibTrans" cxnId="{11496F22-E6CE-4318-992E-8EBF0AFA8509}">
      <dgm:prSet/>
      <dgm:spPr/>
      <dgm:t>
        <a:bodyPr/>
        <a:lstStyle/>
        <a:p>
          <a:endParaRPr lang="en-US"/>
        </a:p>
      </dgm:t>
    </dgm:pt>
    <dgm:pt modelId="{B28C00D2-3DDA-4082-BCB0-3D4F8BCB73BA}">
      <dgm:prSet/>
      <dgm:spPr/>
      <dgm:t>
        <a:bodyPr/>
        <a:lstStyle/>
        <a:p>
          <a:pPr rtl="0"/>
          <a:r>
            <a:rPr lang="en-US" dirty="0" smtClean="0"/>
            <a:t>Conjoint modeling admission and death using </a:t>
          </a:r>
          <a:r>
            <a:rPr lang="en-US" dirty="0" err="1" smtClean="0"/>
            <a:t>polytomous</a:t>
          </a:r>
          <a:r>
            <a:rPr lang="en-US" dirty="0" smtClean="0"/>
            <a:t> (multinomial) logistic regression</a:t>
          </a:r>
          <a:endParaRPr lang="en-US" dirty="0"/>
        </a:p>
      </dgm:t>
      <dgm:extLst>
        <a:ext uri="{E40237B7-FDA0-4F09-8148-C483321AD2D9}">
          <dgm14:cNvPr xmlns="" xmlns:dgm14="http://schemas.microsoft.com/office/drawing/2010/diagram" id="0" name="" descr="Outcomes occurring in subsequent yr.&#10; Readmissions, deaths, either at &#10; 30, 60, 90 days &amp; 1 yr&#10;Conjoint modeling admission and death using polytomous (multinomial) logistic regression&#10;"/>
        </a:ext>
      </dgm:extLst>
    </dgm:pt>
    <dgm:pt modelId="{B7D97DFD-3C0F-4617-B85A-795FA31A4906}" type="parTrans" cxnId="{2B8B974F-8BB8-43D9-89D8-95F38090E825}">
      <dgm:prSet/>
      <dgm:spPr/>
      <dgm:t>
        <a:bodyPr/>
        <a:lstStyle/>
        <a:p>
          <a:endParaRPr lang="en-US"/>
        </a:p>
      </dgm:t>
    </dgm:pt>
    <dgm:pt modelId="{B0A153D0-93F0-409B-9B13-11FD4DAEC423}" type="sibTrans" cxnId="{2B8B974F-8BB8-43D9-89D8-95F38090E825}">
      <dgm:prSet/>
      <dgm:spPr/>
      <dgm:t>
        <a:bodyPr/>
        <a:lstStyle/>
        <a:p>
          <a:endParaRPr lang="en-US"/>
        </a:p>
      </dgm:t>
    </dgm:pt>
    <dgm:pt modelId="{68F27C4D-2CC9-409E-B71A-65B350C2AECC}" type="pres">
      <dgm:prSet presAssocID="{172ECB7E-95C7-4AE9-AD46-B482B74FF64C}" presName="linear" presStyleCnt="0">
        <dgm:presLayoutVars>
          <dgm:animLvl val="lvl"/>
          <dgm:resizeHandles val="exact"/>
        </dgm:presLayoutVars>
      </dgm:prSet>
      <dgm:spPr/>
      <dgm:t>
        <a:bodyPr/>
        <a:lstStyle/>
        <a:p>
          <a:endParaRPr lang="en-US"/>
        </a:p>
      </dgm:t>
    </dgm:pt>
    <dgm:pt modelId="{51C86375-D056-41CD-8453-91C982A8A4A8}" type="pres">
      <dgm:prSet presAssocID="{C226889A-13A1-42D5-B072-10DE60FDCD9A}" presName="parentText" presStyleLbl="node1" presStyleIdx="0" presStyleCnt="2">
        <dgm:presLayoutVars>
          <dgm:chMax val="0"/>
          <dgm:bulletEnabled val="1"/>
        </dgm:presLayoutVars>
      </dgm:prSet>
      <dgm:spPr/>
      <dgm:t>
        <a:bodyPr/>
        <a:lstStyle/>
        <a:p>
          <a:endParaRPr lang="en-US"/>
        </a:p>
      </dgm:t>
    </dgm:pt>
    <dgm:pt modelId="{E6B2506F-A18F-4E35-B87B-D74B7FF534C0}" type="pres">
      <dgm:prSet presAssocID="{C226889A-13A1-42D5-B072-10DE60FDCD9A}" presName="childText" presStyleLbl="revTx" presStyleIdx="0" presStyleCnt="1">
        <dgm:presLayoutVars>
          <dgm:bulletEnabled val="1"/>
        </dgm:presLayoutVars>
      </dgm:prSet>
      <dgm:spPr/>
      <dgm:t>
        <a:bodyPr/>
        <a:lstStyle/>
        <a:p>
          <a:endParaRPr lang="en-US"/>
        </a:p>
      </dgm:t>
    </dgm:pt>
    <dgm:pt modelId="{E7A5D42A-D15B-459D-AD11-DFCB01C455FD}" type="pres">
      <dgm:prSet presAssocID="{B28C00D2-3DDA-4082-BCB0-3D4F8BCB73BA}" presName="parentText" presStyleLbl="node1" presStyleIdx="1" presStyleCnt="2">
        <dgm:presLayoutVars>
          <dgm:chMax val="0"/>
          <dgm:bulletEnabled val="1"/>
        </dgm:presLayoutVars>
      </dgm:prSet>
      <dgm:spPr/>
      <dgm:t>
        <a:bodyPr/>
        <a:lstStyle/>
        <a:p>
          <a:endParaRPr lang="en-US"/>
        </a:p>
      </dgm:t>
    </dgm:pt>
  </dgm:ptLst>
  <dgm:cxnLst>
    <dgm:cxn modelId="{2B8B974F-8BB8-43D9-89D8-95F38090E825}" srcId="{172ECB7E-95C7-4AE9-AD46-B482B74FF64C}" destId="{B28C00D2-3DDA-4082-BCB0-3D4F8BCB73BA}" srcOrd="1" destOrd="0" parTransId="{B7D97DFD-3C0F-4617-B85A-795FA31A4906}" sibTransId="{B0A153D0-93F0-409B-9B13-11FD4DAEC423}"/>
    <dgm:cxn modelId="{450402A9-53FB-4A36-99E3-5A3835D39377}" type="presOf" srcId="{B28C00D2-3DDA-4082-BCB0-3D4F8BCB73BA}" destId="{E7A5D42A-D15B-459D-AD11-DFCB01C455FD}" srcOrd="0" destOrd="0" presId="urn:microsoft.com/office/officeart/2005/8/layout/vList2"/>
    <dgm:cxn modelId="{78E6B4E8-D3A6-447E-8551-8B62FEE91A16}" type="presOf" srcId="{C226889A-13A1-42D5-B072-10DE60FDCD9A}" destId="{51C86375-D056-41CD-8453-91C982A8A4A8}" srcOrd="0" destOrd="0" presId="urn:microsoft.com/office/officeart/2005/8/layout/vList2"/>
    <dgm:cxn modelId="{11496F22-E6CE-4318-992E-8EBF0AFA8509}" srcId="{C226889A-13A1-42D5-B072-10DE60FDCD9A}" destId="{7C50C9E2-3C09-4681-9C11-A596445247D3}" srcOrd="0" destOrd="0" parTransId="{EBC1F8E7-C406-405A-BB8A-A28A9E7500E2}" sibTransId="{CFD9B8DA-AEAE-456F-BB86-297B22869450}"/>
    <dgm:cxn modelId="{9ACE0652-A85D-4B93-8559-E0BCDD6E477D}" srcId="{172ECB7E-95C7-4AE9-AD46-B482B74FF64C}" destId="{C226889A-13A1-42D5-B072-10DE60FDCD9A}" srcOrd="0" destOrd="0" parTransId="{B836D768-9A44-4EE2-B904-1A121CA85D09}" sibTransId="{D51971D8-2F6E-4418-95DF-7ACD34C8544F}"/>
    <dgm:cxn modelId="{97A69280-332F-4F2A-90F1-4451CF216AB0}" type="presOf" srcId="{172ECB7E-95C7-4AE9-AD46-B482B74FF64C}" destId="{68F27C4D-2CC9-409E-B71A-65B350C2AECC}" srcOrd="0" destOrd="0" presId="urn:microsoft.com/office/officeart/2005/8/layout/vList2"/>
    <dgm:cxn modelId="{2EA255AC-EC61-491A-AD4B-CCF5D64937C0}" type="presOf" srcId="{7C50C9E2-3C09-4681-9C11-A596445247D3}" destId="{E6B2506F-A18F-4E35-B87B-D74B7FF534C0}" srcOrd="0" destOrd="0" presId="urn:microsoft.com/office/officeart/2005/8/layout/vList2"/>
    <dgm:cxn modelId="{BA9ABC3A-058E-46E7-AAC8-AB5F585E03C9}" type="presParOf" srcId="{68F27C4D-2CC9-409E-B71A-65B350C2AECC}" destId="{51C86375-D056-41CD-8453-91C982A8A4A8}" srcOrd="0" destOrd="0" presId="urn:microsoft.com/office/officeart/2005/8/layout/vList2"/>
    <dgm:cxn modelId="{41669286-DA71-45B5-82C5-E4267AB6596D}" type="presParOf" srcId="{68F27C4D-2CC9-409E-B71A-65B350C2AECC}" destId="{E6B2506F-A18F-4E35-B87B-D74B7FF534C0}" srcOrd="1" destOrd="0" presId="urn:microsoft.com/office/officeart/2005/8/layout/vList2"/>
    <dgm:cxn modelId="{D07C83F2-9F8C-4B01-A2AF-4FDD61EBA992}" type="presParOf" srcId="{68F27C4D-2CC9-409E-B71A-65B350C2AECC}" destId="{E7A5D42A-D15B-459D-AD11-DFCB01C455FD}"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D14566-89AF-484A-B7F8-40E682315450}"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C4E11199-6F2A-44CA-965E-1902F3F3510A}">
      <dgm:prSet phldrT="[Text]" custT="1"/>
      <dgm:spPr/>
      <dgm:t>
        <a:bodyPr/>
        <a:lstStyle/>
        <a:p>
          <a:r>
            <a:rPr lang="en-US" sz="2400" dirty="0" smtClean="0"/>
            <a:t>Scan list of </a:t>
          </a:r>
          <a:r>
            <a:rPr lang="en-US" sz="2400" dirty="0" err="1" smtClean="0"/>
            <a:t>pts</a:t>
          </a:r>
          <a:r>
            <a:rPr lang="en-US" sz="2400" dirty="0" smtClean="0"/>
            <a:t> weekly to identify those who may be at high risk</a:t>
          </a:r>
          <a:endParaRPr lang="en-US" sz="2400" dirty="0"/>
        </a:p>
      </dgm:t>
      <dgm:extLst>
        <a:ext uri="{E40237B7-FDA0-4F09-8148-C483321AD2D9}">
          <dgm14:cNvPr xmlns="" xmlns:dgm14="http://schemas.microsoft.com/office/drawing/2010/diagram" id="0" name="" descr="Scan list of pts weekly to identify those who may be at high risk&#10;Call high risk patients to check in:  are questions answered?  are medications taken as prescribed?&#10;"/>
        </a:ext>
      </dgm:extLst>
    </dgm:pt>
    <dgm:pt modelId="{22ADB2EF-3367-4262-A00C-04D0E305EA32}" type="parTrans" cxnId="{A9109174-B44F-4846-A853-8D80F232DF8A}">
      <dgm:prSet/>
      <dgm:spPr/>
      <dgm:t>
        <a:bodyPr/>
        <a:lstStyle/>
        <a:p>
          <a:endParaRPr lang="en-US"/>
        </a:p>
      </dgm:t>
    </dgm:pt>
    <dgm:pt modelId="{5B7983AC-F02F-4869-91FF-36B7DBE3538B}" type="sibTrans" cxnId="{A9109174-B44F-4846-A853-8D80F232DF8A}">
      <dgm:prSet/>
      <dgm:spPr/>
      <dgm:t>
        <a:bodyPr/>
        <a:lstStyle/>
        <a:p>
          <a:endParaRPr lang="en-US"/>
        </a:p>
      </dgm:t>
    </dgm:pt>
    <dgm:pt modelId="{6D51B8EA-E345-4926-8BCF-9591004AC889}">
      <dgm:prSet custT="1"/>
      <dgm:spPr/>
      <dgm:t>
        <a:bodyPr/>
        <a:lstStyle/>
        <a:p>
          <a:r>
            <a:rPr lang="en-US" sz="2400" dirty="0" smtClean="0"/>
            <a:t>Call high risk patients to check in:  are questions answered?  are medications taken as prescribed?</a:t>
          </a:r>
        </a:p>
      </dgm:t>
      <dgm:extLst>
        <a:ext uri="{E40237B7-FDA0-4F09-8148-C483321AD2D9}">
          <dgm14:cNvPr xmlns="" xmlns:dgm14="http://schemas.microsoft.com/office/drawing/2010/diagram" id="0" name="" descr="Scan list of pts weekly to identify those who may be at high risk&#10;Call high risk patients to check in:  are questions answered?  are medications taken as prescribed?&#10;"/>
        </a:ext>
      </dgm:extLst>
    </dgm:pt>
    <dgm:pt modelId="{1F21DBB4-E8C5-4662-9748-58E5401DA13E}" type="parTrans" cxnId="{E2CF7144-F8AE-4947-9115-E74028B83A41}">
      <dgm:prSet/>
      <dgm:spPr/>
      <dgm:t>
        <a:bodyPr/>
        <a:lstStyle/>
        <a:p>
          <a:endParaRPr lang="en-US"/>
        </a:p>
      </dgm:t>
    </dgm:pt>
    <dgm:pt modelId="{F4F60CB5-AE2E-4B4F-8D89-4BA0041321FA}" type="sibTrans" cxnId="{E2CF7144-F8AE-4947-9115-E74028B83A41}">
      <dgm:prSet/>
      <dgm:spPr/>
      <dgm:t>
        <a:bodyPr/>
        <a:lstStyle/>
        <a:p>
          <a:endParaRPr lang="en-US"/>
        </a:p>
      </dgm:t>
    </dgm:pt>
    <dgm:pt modelId="{72E9871A-79F6-498C-AA72-EF3E8A52C550}" type="pres">
      <dgm:prSet presAssocID="{8ED14566-89AF-484A-B7F8-40E682315450}" presName="linear" presStyleCnt="0">
        <dgm:presLayoutVars>
          <dgm:dir/>
          <dgm:resizeHandles val="exact"/>
        </dgm:presLayoutVars>
      </dgm:prSet>
      <dgm:spPr/>
      <dgm:t>
        <a:bodyPr/>
        <a:lstStyle/>
        <a:p>
          <a:endParaRPr lang="en-US"/>
        </a:p>
      </dgm:t>
    </dgm:pt>
    <dgm:pt modelId="{B12DC124-17A1-4EAF-B964-01049A2BE9D5}" type="pres">
      <dgm:prSet presAssocID="{C4E11199-6F2A-44CA-965E-1902F3F3510A}" presName="comp" presStyleCnt="0"/>
      <dgm:spPr/>
    </dgm:pt>
    <dgm:pt modelId="{F42562B7-4024-4468-B6DF-B548EC3DCF6B}" type="pres">
      <dgm:prSet presAssocID="{C4E11199-6F2A-44CA-965E-1902F3F3510A}" presName="box" presStyleLbl="node1" presStyleIdx="0" presStyleCnt="2" custScaleY="37643" custLinFactNeighborX="1762"/>
      <dgm:spPr/>
      <dgm:t>
        <a:bodyPr/>
        <a:lstStyle/>
        <a:p>
          <a:endParaRPr lang="en-US"/>
        </a:p>
      </dgm:t>
    </dgm:pt>
    <dgm:pt modelId="{A0247704-8CDE-46D5-A9D4-D5A3F3645F80}" type="pres">
      <dgm:prSet presAssocID="{C4E11199-6F2A-44CA-965E-1902F3F3510A}" presName="img" presStyleLbl="fgImgPlace1" presStyleIdx="0" presStyleCnt="2" custScaleX="47151" custScaleY="35151" custLinFactNeighborX="-7792" custLinFactNeighborY="322"/>
      <dgm:spPr>
        <a:blipFill rotWithShape="0">
          <a:blip xmlns:r="http://schemas.openxmlformats.org/officeDocument/2006/relationships" r:embed="rId1"/>
          <a:stretch>
            <a:fillRect/>
          </a:stretch>
        </a:blipFill>
      </dgm:spPr>
      <dgm:t>
        <a:bodyPr/>
        <a:lstStyle/>
        <a:p>
          <a:endParaRPr lang="en-US"/>
        </a:p>
      </dgm:t>
      <dgm:extLst>
        <a:ext uri="{E40237B7-FDA0-4F09-8148-C483321AD2D9}">
          <dgm14:cNvPr xmlns="" xmlns:dgm14="http://schemas.microsoft.com/office/drawing/2010/diagram" id="0" name="" descr="Scan list of pts weekly to identify those who may be at high risk&#10;Call high risk patients to check in:  are questions answered?  are medications taken as prescribed?&#10;"/>
        </a:ext>
      </dgm:extLst>
    </dgm:pt>
    <dgm:pt modelId="{9CC6E792-B0DA-46D4-ABFE-17DA6C7785EC}" type="pres">
      <dgm:prSet presAssocID="{C4E11199-6F2A-44CA-965E-1902F3F3510A}" presName="text" presStyleLbl="node1" presStyleIdx="0" presStyleCnt="2">
        <dgm:presLayoutVars>
          <dgm:bulletEnabled val="1"/>
        </dgm:presLayoutVars>
      </dgm:prSet>
      <dgm:spPr/>
      <dgm:t>
        <a:bodyPr/>
        <a:lstStyle/>
        <a:p>
          <a:endParaRPr lang="en-US"/>
        </a:p>
      </dgm:t>
    </dgm:pt>
    <dgm:pt modelId="{259909AF-406E-4961-AD94-3CA1355D8965}" type="pres">
      <dgm:prSet presAssocID="{5B7983AC-F02F-4869-91FF-36B7DBE3538B}" presName="spacer" presStyleCnt="0"/>
      <dgm:spPr/>
    </dgm:pt>
    <dgm:pt modelId="{9EF0BC71-0F37-4E89-BB0C-AD99EA3EC350}" type="pres">
      <dgm:prSet presAssocID="{6D51B8EA-E345-4926-8BCF-9591004AC889}" presName="comp" presStyleCnt="0"/>
      <dgm:spPr/>
    </dgm:pt>
    <dgm:pt modelId="{F8DC002E-35E1-4C89-8D87-C23CDD389791}" type="pres">
      <dgm:prSet presAssocID="{6D51B8EA-E345-4926-8BCF-9591004AC889}" presName="box" presStyleLbl="node1" presStyleIdx="1" presStyleCnt="2" custScaleY="33911" custLinFactNeighborY="-8043"/>
      <dgm:spPr/>
      <dgm:t>
        <a:bodyPr/>
        <a:lstStyle/>
        <a:p>
          <a:endParaRPr lang="en-US"/>
        </a:p>
      </dgm:t>
    </dgm:pt>
    <dgm:pt modelId="{73DE7862-CEAE-4A8B-9478-B2E9DF092ACC}" type="pres">
      <dgm:prSet presAssocID="{6D51B8EA-E345-4926-8BCF-9591004AC889}" presName="img" presStyleLbl="fgImgPlace1" presStyleIdx="1" presStyleCnt="2" custScaleX="63135" custScaleY="30514" custLinFactNeighborX="-8654" custLinFactNeighborY="-10870"/>
      <dgm:spPr>
        <a:blipFill rotWithShape="0">
          <a:blip xmlns:r="http://schemas.openxmlformats.org/officeDocument/2006/relationships" r:embed="rId2"/>
          <a:stretch>
            <a:fillRect/>
          </a:stretch>
        </a:blipFill>
      </dgm:spPr>
      <dgm:t>
        <a:bodyPr/>
        <a:lstStyle/>
        <a:p>
          <a:endParaRPr lang="en-US"/>
        </a:p>
      </dgm:t>
      <dgm:extLst>
        <a:ext uri="{E40237B7-FDA0-4F09-8148-C483321AD2D9}">
          <dgm14:cNvPr xmlns="" xmlns:dgm14="http://schemas.microsoft.com/office/drawing/2010/diagram" id="0" name="" descr="Scan list of pts weekly to identify those who may be at high risk&#10;Call high risk patients to check in:  are questions answered?  are medications taken as prescribed?&#10;"/>
        </a:ext>
      </dgm:extLst>
    </dgm:pt>
    <dgm:pt modelId="{AB2717E7-F1D6-47FB-8ECD-EE26E1CD257C}" type="pres">
      <dgm:prSet presAssocID="{6D51B8EA-E345-4926-8BCF-9591004AC889}" presName="text" presStyleLbl="node1" presStyleIdx="1" presStyleCnt="2">
        <dgm:presLayoutVars>
          <dgm:bulletEnabled val="1"/>
        </dgm:presLayoutVars>
      </dgm:prSet>
      <dgm:spPr/>
      <dgm:t>
        <a:bodyPr/>
        <a:lstStyle/>
        <a:p>
          <a:endParaRPr lang="en-US"/>
        </a:p>
      </dgm:t>
    </dgm:pt>
  </dgm:ptLst>
  <dgm:cxnLst>
    <dgm:cxn modelId="{E2CF7144-F8AE-4947-9115-E74028B83A41}" srcId="{8ED14566-89AF-484A-B7F8-40E682315450}" destId="{6D51B8EA-E345-4926-8BCF-9591004AC889}" srcOrd="1" destOrd="0" parTransId="{1F21DBB4-E8C5-4662-9748-58E5401DA13E}" sibTransId="{F4F60CB5-AE2E-4B4F-8D89-4BA0041321FA}"/>
    <dgm:cxn modelId="{CA6B9A77-2012-481B-B8E8-7BC65818F7C1}" type="presOf" srcId="{6D51B8EA-E345-4926-8BCF-9591004AC889}" destId="{F8DC002E-35E1-4C89-8D87-C23CDD389791}" srcOrd="0" destOrd="0" presId="urn:microsoft.com/office/officeart/2005/8/layout/vList4#1"/>
    <dgm:cxn modelId="{0B26ED55-F04E-4A3E-8D77-BE0ACF34FA93}" type="presOf" srcId="{8ED14566-89AF-484A-B7F8-40E682315450}" destId="{72E9871A-79F6-498C-AA72-EF3E8A52C550}" srcOrd="0" destOrd="0" presId="urn:microsoft.com/office/officeart/2005/8/layout/vList4#1"/>
    <dgm:cxn modelId="{87BFC847-8685-450F-A881-788050296867}" type="presOf" srcId="{C4E11199-6F2A-44CA-965E-1902F3F3510A}" destId="{9CC6E792-B0DA-46D4-ABFE-17DA6C7785EC}" srcOrd="1" destOrd="0" presId="urn:microsoft.com/office/officeart/2005/8/layout/vList4#1"/>
    <dgm:cxn modelId="{9F24EBFF-65D3-48B3-B709-B8F6F54B0F22}" type="presOf" srcId="{6D51B8EA-E345-4926-8BCF-9591004AC889}" destId="{AB2717E7-F1D6-47FB-8ECD-EE26E1CD257C}" srcOrd="1" destOrd="0" presId="urn:microsoft.com/office/officeart/2005/8/layout/vList4#1"/>
    <dgm:cxn modelId="{A9109174-B44F-4846-A853-8D80F232DF8A}" srcId="{8ED14566-89AF-484A-B7F8-40E682315450}" destId="{C4E11199-6F2A-44CA-965E-1902F3F3510A}" srcOrd="0" destOrd="0" parTransId="{22ADB2EF-3367-4262-A00C-04D0E305EA32}" sibTransId="{5B7983AC-F02F-4869-91FF-36B7DBE3538B}"/>
    <dgm:cxn modelId="{7AE882B0-ADFF-4F67-9D0A-A00B9C3BCF25}" type="presOf" srcId="{C4E11199-6F2A-44CA-965E-1902F3F3510A}" destId="{F42562B7-4024-4468-B6DF-B548EC3DCF6B}" srcOrd="0" destOrd="0" presId="urn:microsoft.com/office/officeart/2005/8/layout/vList4#1"/>
    <dgm:cxn modelId="{BA9AFC20-7353-40BB-B53D-91BD8F218D15}" type="presParOf" srcId="{72E9871A-79F6-498C-AA72-EF3E8A52C550}" destId="{B12DC124-17A1-4EAF-B964-01049A2BE9D5}" srcOrd="0" destOrd="0" presId="urn:microsoft.com/office/officeart/2005/8/layout/vList4#1"/>
    <dgm:cxn modelId="{C6AFB980-1DF0-4972-B7DD-5C5369A04DC0}" type="presParOf" srcId="{B12DC124-17A1-4EAF-B964-01049A2BE9D5}" destId="{F42562B7-4024-4468-B6DF-B548EC3DCF6B}" srcOrd="0" destOrd="0" presId="urn:microsoft.com/office/officeart/2005/8/layout/vList4#1"/>
    <dgm:cxn modelId="{0C39F4A4-DA78-41AC-99A6-B5D1D55A8384}" type="presParOf" srcId="{B12DC124-17A1-4EAF-B964-01049A2BE9D5}" destId="{A0247704-8CDE-46D5-A9D4-D5A3F3645F80}" srcOrd="1" destOrd="0" presId="urn:microsoft.com/office/officeart/2005/8/layout/vList4#1"/>
    <dgm:cxn modelId="{1B54D70F-4BED-4E0E-954E-F103EF24494A}" type="presParOf" srcId="{B12DC124-17A1-4EAF-B964-01049A2BE9D5}" destId="{9CC6E792-B0DA-46D4-ABFE-17DA6C7785EC}" srcOrd="2" destOrd="0" presId="urn:microsoft.com/office/officeart/2005/8/layout/vList4#1"/>
    <dgm:cxn modelId="{C7634784-3E06-434B-B5BC-8C4B39E53140}" type="presParOf" srcId="{72E9871A-79F6-498C-AA72-EF3E8A52C550}" destId="{259909AF-406E-4961-AD94-3CA1355D8965}" srcOrd="1" destOrd="0" presId="urn:microsoft.com/office/officeart/2005/8/layout/vList4#1"/>
    <dgm:cxn modelId="{E041A105-8388-4DDF-84A7-993340C91A85}" type="presParOf" srcId="{72E9871A-79F6-498C-AA72-EF3E8A52C550}" destId="{9EF0BC71-0F37-4E89-BB0C-AD99EA3EC350}" srcOrd="2" destOrd="0" presId="urn:microsoft.com/office/officeart/2005/8/layout/vList4#1"/>
    <dgm:cxn modelId="{D9F4322E-2F91-4B65-ADB2-CF39B01E6BD8}" type="presParOf" srcId="{9EF0BC71-0F37-4E89-BB0C-AD99EA3EC350}" destId="{F8DC002E-35E1-4C89-8D87-C23CDD389791}" srcOrd="0" destOrd="0" presId="urn:microsoft.com/office/officeart/2005/8/layout/vList4#1"/>
    <dgm:cxn modelId="{2DF516C4-AB22-4460-9755-FCCCEC0C3780}" type="presParOf" srcId="{9EF0BC71-0F37-4E89-BB0C-AD99EA3EC350}" destId="{73DE7862-CEAE-4A8B-9478-B2E9DF092ACC}" srcOrd="1" destOrd="0" presId="urn:microsoft.com/office/officeart/2005/8/layout/vList4#1"/>
    <dgm:cxn modelId="{EF7075D9-7AC4-4C60-8D9D-CF090D64F9D7}" type="presParOf" srcId="{9EF0BC71-0F37-4E89-BB0C-AD99EA3EC350}" destId="{AB2717E7-F1D6-47FB-8ECD-EE26E1CD257C}"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EC8B74-EF3A-4C5B-A360-9D91E3FFD177}" type="doc">
      <dgm:prSet loTypeId="urn:microsoft.com/office/officeart/2005/8/layout/vList4#2" loCatId="list" qsTypeId="urn:microsoft.com/office/officeart/2005/8/quickstyle/simple1" qsCatId="simple" csTypeId="urn:microsoft.com/office/officeart/2005/8/colors/accent1_2" csCatId="accent1" phldr="1"/>
      <dgm:spPr/>
      <dgm:t>
        <a:bodyPr/>
        <a:lstStyle/>
        <a:p>
          <a:endParaRPr lang="en-US"/>
        </a:p>
      </dgm:t>
    </dgm:pt>
    <dgm:pt modelId="{2B33DECE-5AE9-4FBC-9552-80636ACCAAD6}">
      <dgm:prSet phldrT="[Text]" custT="1"/>
      <dgm:spPr/>
      <dgm:t>
        <a:bodyPr/>
        <a:lstStyle/>
        <a:p>
          <a:r>
            <a:rPr lang="en-US" sz="2400" dirty="0" smtClean="0"/>
            <a:t>Confirm that high risk </a:t>
          </a:r>
          <a:r>
            <a:rPr lang="en-US" sz="2400" dirty="0" err="1" smtClean="0"/>
            <a:t>pts</a:t>
          </a:r>
          <a:r>
            <a:rPr lang="en-US" sz="2400" dirty="0" smtClean="0"/>
            <a:t> have visits coming up soon</a:t>
          </a:r>
          <a:endParaRPr lang="en-US" sz="2400" dirty="0"/>
        </a:p>
      </dgm:t>
      <dgm:extLst>
        <a:ext uri="{E40237B7-FDA0-4F09-8148-C483321AD2D9}">
          <dgm14:cNvPr xmlns="" xmlns:dgm14="http://schemas.microsoft.com/office/drawing/2010/diagram" id="0" name="" descr="Confirm that high risk pts have visits coming up soon&#10;Ensure that high risk patients are on appropriate medical therapy&#10;Review resources already in use, such as telehealth or specialty care&#10;"/>
        </a:ext>
      </dgm:extLst>
    </dgm:pt>
    <dgm:pt modelId="{8DF61495-CF9E-463B-B3AF-1B947737F472}" type="parTrans" cxnId="{E1CCB9E3-6D00-4F20-A714-65F87D79A702}">
      <dgm:prSet/>
      <dgm:spPr/>
      <dgm:t>
        <a:bodyPr/>
        <a:lstStyle/>
        <a:p>
          <a:endParaRPr lang="en-US"/>
        </a:p>
      </dgm:t>
    </dgm:pt>
    <dgm:pt modelId="{E6916671-9709-48A2-A170-55DA1051C447}" type="sibTrans" cxnId="{E1CCB9E3-6D00-4F20-A714-65F87D79A702}">
      <dgm:prSet/>
      <dgm:spPr/>
      <dgm:t>
        <a:bodyPr/>
        <a:lstStyle/>
        <a:p>
          <a:endParaRPr lang="en-US"/>
        </a:p>
      </dgm:t>
    </dgm:pt>
    <dgm:pt modelId="{DC292577-7022-460A-A9E5-F134D6EBE801}">
      <dgm:prSet custT="1"/>
      <dgm:spPr/>
      <dgm:t>
        <a:bodyPr/>
        <a:lstStyle/>
        <a:p>
          <a:r>
            <a:rPr lang="en-US" sz="2400" dirty="0" smtClean="0"/>
            <a:t>Ensure that high risk patients are on appropriate medical therapy</a:t>
          </a:r>
        </a:p>
      </dgm:t>
      <dgm:extLst>
        <a:ext uri="{E40237B7-FDA0-4F09-8148-C483321AD2D9}">
          <dgm14:cNvPr xmlns="" xmlns:dgm14="http://schemas.microsoft.com/office/drawing/2010/diagram" id="0" name="" descr="Confirm that high risk pts have visits coming up soon&#10;Ensure that high risk patients are on appropriate medical therapy&#10;Review resources already in use, such as telehealth or specialty care&#10;"/>
        </a:ext>
      </dgm:extLst>
    </dgm:pt>
    <dgm:pt modelId="{30BD465E-27B7-47C5-8D1E-0303C4AE9470}" type="parTrans" cxnId="{A225A3F9-F8D0-4356-9BAF-CDC378CBB31C}">
      <dgm:prSet/>
      <dgm:spPr/>
      <dgm:t>
        <a:bodyPr/>
        <a:lstStyle/>
        <a:p>
          <a:endParaRPr lang="en-US"/>
        </a:p>
      </dgm:t>
    </dgm:pt>
    <dgm:pt modelId="{A13E3F4E-A4CC-46A7-B273-780A762A5015}" type="sibTrans" cxnId="{A225A3F9-F8D0-4356-9BAF-CDC378CBB31C}">
      <dgm:prSet/>
      <dgm:spPr/>
      <dgm:t>
        <a:bodyPr/>
        <a:lstStyle/>
        <a:p>
          <a:endParaRPr lang="en-US"/>
        </a:p>
      </dgm:t>
    </dgm:pt>
    <dgm:pt modelId="{7808B10A-0EAF-430B-B3D8-5E0007F4B5AF}">
      <dgm:prSet custT="1"/>
      <dgm:spPr/>
      <dgm:t>
        <a:bodyPr/>
        <a:lstStyle/>
        <a:p>
          <a:r>
            <a:rPr lang="en-US" sz="2400" dirty="0" smtClean="0"/>
            <a:t>Review resources already in use, such as telehealth or specialty care</a:t>
          </a:r>
        </a:p>
      </dgm:t>
      <dgm:extLst>
        <a:ext uri="{E40237B7-FDA0-4F09-8148-C483321AD2D9}">
          <dgm14:cNvPr xmlns="" xmlns:dgm14="http://schemas.microsoft.com/office/drawing/2010/diagram" id="0" name="" descr="Confirm that high risk pts have visits coming up soon&#10;Ensure that high risk patients are on appropriate medical therapy&#10;Review resources already in use, such as telehealth or specialty care&#10;"/>
        </a:ext>
      </dgm:extLst>
    </dgm:pt>
    <dgm:pt modelId="{6EA21383-0E82-45EB-A1F7-152AD1A64729}" type="parTrans" cxnId="{48BE050E-569B-416F-B84F-C2195C53D4FC}">
      <dgm:prSet/>
      <dgm:spPr/>
      <dgm:t>
        <a:bodyPr/>
        <a:lstStyle/>
        <a:p>
          <a:endParaRPr lang="en-US"/>
        </a:p>
      </dgm:t>
    </dgm:pt>
    <dgm:pt modelId="{5DAA0834-742A-429F-A9F5-A11C36CE52F2}" type="sibTrans" cxnId="{48BE050E-569B-416F-B84F-C2195C53D4FC}">
      <dgm:prSet/>
      <dgm:spPr/>
      <dgm:t>
        <a:bodyPr/>
        <a:lstStyle/>
        <a:p>
          <a:endParaRPr lang="en-US"/>
        </a:p>
      </dgm:t>
    </dgm:pt>
    <dgm:pt modelId="{4BE8B5B0-83D6-49D3-9D35-CA95D9971EF1}" type="pres">
      <dgm:prSet presAssocID="{2EEC8B74-EF3A-4C5B-A360-9D91E3FFD177}" presName="linear" presStyleCnt="0">
        <dgm:presLayoutVars>
          <dgm:dir/>
          <dgm:resizeHandles val="exact"/>
        </dgm:presLayoutVars>
      </dgm:prSet>
      <dgm:spPr/>
      <dgm:t>
        <a:bodyPr/>
        <a:lstStyle/>
        <a:p>
          <a:endParaRPr lang="en-US"/>
        </a:p>
      </dgm:t>
    </dgm:pt>
    <dgm:pt modelId="{10F0C211-2A4A-4B67-AC4F-053B83D94DCD}" type="pres">
      <dgm:prSet presAssocID="{2B33DECE-5AE9-4FBC-9552-80636ACCAAD6}" presName="comp" presStyleCnt="0"/>
      <dgm:spPr/>
    </dgm:pt>
    <dgm:pt modelId="{57FE70D7-AFA5-4A85-B6D6-4EB9C31FB5DC}" type="pres">
      <dgm:prSet presAssocID="{2B33DECE-5AE9-4FBC-9552-80636ACCAAD6}" presName="box" presStyleLbl="node1" presStyleIdx="0" presStyleCnt="3" custScaleY="72442" custLinFactNeighborX="433" custLinFactNeighborY="-84112"/>
      <dgm:spPr/>
      <dgm:t>
        <a:bodyPr/>
        <a:lstStyle/>
        <a:p>
          <a:endParaRPr lang="en-US"/>
        </a:p>
      </dgm:t>
    </dgm:pt>
    <dgm:pt modelId="{63EFC797-D5CA-44BB-90AD-85CB02EDD5D3}" type="pres">
      <dgm:prSet presAssocID="{2B33DECE-5AE9-4FBC-9552-80636ACCAAD6}" presName="img" presStyleLbl="fgImgPlace1" presStyleIdx="0" presStyleCnt="3" custScaleX="50146" custScaleY="66630"/>
      <dgm:spPr>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l="-8000" r="-8000"/>
          </a:stretch>
        </a:blipFill>
      </dgm:spPr>
      <dgm:t>
        <a:bodyPr/>
        <a:lstStyle/>
        <a:p>
          <a:endParaRPr lang="en-US"/>
        </a:p>
      </dgm:t>
      <dgm:extLst>
        <a:ext uri="{E40237B7-FDA0-4F09-8148-C483321AD2D9}">
          <dgm14:cNvPr xmlns="" xmlns:dgm14="http://schemas.microsoft.com/office/drawing/2010/diagram" id="0" name="" descr="Confirm that high risk pts have visits coming up soon&#10;Ensure that high risk patients are on appropriate medical therapy&#10;Review resources already in use, such as telehealth or specialty care&#10;"/>
        </a:ext>
      </dgm:extLst>
    </dgm:pt>
    <dgm:pt modelId="{A9E60653-5DC5-4AF2-B093-60A497A0E87C}" type="pres">
      <dgm:prSet presAssocID="{2B33DECE-5AE9-4FBC-9552-80636ACCAAD6}" presName="text" presStyleLbl="node1" presStyleIdx="0" presStyleCnt="3">
        <dgm:presLayoutVars>
          <dgm:bulletEnabled val="1"/>
        </dgm:presLayoutVars>
      </dgm:prSet>
      <dgm:spPr/>
      <dgm:t>
        <a:bodyPr/>
        <a:lstStyle/>
        <a:p>
          <a:endParaRPr lang="en-US"/>
        </a:p>
      </dgm:t>
    </dgm:pt>
    <dgm:pt modelId="{D546E36D-C0A0-4D98-8AB6-853EF5F3A6F7}" type="pres">
      <dgm:prSet presAssocID="{E6916671-9709-48A2-A170-55DA1051C447}" presName="spacer" presStyleCnt="0"/>
      <dgm:spPr/>
    </dgm:pt>
    <dgm:pt modelId="{4997A9AB-ED61-4CC2-98A3-F69279BE0E0B}" type="pres">
      <dgm:prSet presAssocID="{DC292577-7022-460A-A9E5-F134D6EBE801}" presName="comp" presStyleCnt="0"/>
      <dgm:spPr/>
    </dgm:pt>
    <dgm:pt modelId="{2BB673AB-A43A-40A5-BEB3-DF174ECE4C71}" type="pres">
      <dgm:prSet presAssocID="{DC292577-7022-460A-A9E5-F134D6EBE801}" presName="box" presStyleLbl="node1" presStyleIdx="1" presStyleCnt="3" custScaleY="71089" custLinFactNeighborY="-6104"/>
      <dgm:spPr/>
      <dgm:t>
        <a:bodyPr/>
        <a:lstStyle/>
        <a:p>
          <a:endParaRPr lang="en-US"/>
        </a:p>
      </dgm:t>
    </dgm:pt>
    <dgm:pt modelId="{03B4E5B9-CD77-4C84-A645-015DDE38BA9C}" type="pres">
      <dgm:prSet presAssocID="{DC292577-7022-460A-A9E5-F134D6EBE801}" presName="img" presStyleLbl="fgImgPlace1" presStyleIdx="1" presStyleCnt="3" custScaleX="48584" custScaleY="78621" custLinFactNeighborY="-7630"/>
      <dgm:spPr>
        <a:blipFill rotWithShape="0">
          <a:blip xmlns:r="http://schemas.openxmlformats.org/officeDocument/2006/relationships" r:embed="rId2"/>
          <a:stretch>
            <a:fillRect/>
          </a:stretch>
        </a:blipFill>
      </dgm:spPr>
      <dgm:extLst>
        <a:ext uri="{E40237B7-FDA0-4F09-8148-C483321AD2D9}">
          <dgm14:cNvPr xmlns="" xmlns:dgm14="http://schemas.microsoft.com/office/drawing/2010/diagram" id="0" name="" descr="Confirm that high risk pts have visits coming up soon&#10;Ensure that high risk patients are on appropriate medical therapy&#10;Review resources already in use, such as telehealth or specialty care&#10;"/>
        </a:ext>
      </dgm:extLst>
    </dgm:pt>
    <dgm:pt modelId="{AC7EAC11-ED16-4CB2-A982-EDD2B1F0276A}" type="pres">
      <dgm:prSet presAssocID="{DC292577-7022-460A-A9E5-F134D6EBE801}" presName="text" presStyleLbl="node1" presStyleIdx="1" presStyleCnt="3">
        <dgm:presLayoutVars>
          <dgm:bulletEnabled val="1"/>
        </dgm:presLayoutVars>
      </dgm:prSet>
      <dgm:spPr/>
      <dgm:t>
        <a:bodyPr/>
        <a:lstStyle/>
        <a:p>
          <a:endParaRPr lang="en-US"/>
        </a:p>
      </dgm:t>
    </dgm:pt>
    <dgm:pt modelId="{910867AE-2924-4E24-B819-FCD8DC585614}" type="pres">
      <dgm:prSet presAssocID="{A13E3F4E-A4CC-46A7-B273-780A762A5015}" presName="spacer" presStyleCnt="0"/>
      <dgm:spPr/>
    </dgm:pt>
    <dgm:pt modelId="{80936193-34F2-4E4E-9E5B-1548B114F9DB}" type="pres">
      <dgm:prSet presAssocID="{7808B10A-0EAF-430B-B3D8-5E0007F4B5AF}" presName="comp" presStyleCnt="0"/>
      <dgm:spPr/>
    </dgm:pt>
    <dgm:pt modelId="{5479B581-5A78-460A-9A14-52F803FC0F19}" type="pres">
      <dgm:prSet presAssocID="{7808B10A-0EAF-430B-B3D8-5E0007F4B5AF}" presName="box" presStyleLbl="node1" presStyleIdx="2" presStyleCnt="3" custScaleY="77020" custLinFactNeighborY="-12536"/>
      <dgm:spPr/>
      <dgm:t>
        <a:bodyPr/>
        <a:lstStyle/>
        <a:p>
          <a:endParaRPr lang="en-US"/>
        </a:p>
      </dgm:t>
    </dgm:pt>
    <dgm:pt modelId="{3C21431F-4903-41C0-9E73-5BDFEB59B0FD}" type="pres">
      <dgm:prSet presAssocID="{7808B10A-0EAF-430B-B3D8-5E0007F4B5AF}" presName="img" presStyleLbl="fgImgPlace1" presStyleIdx="2" presStyleCnt="3" custScaleX="62697" custScaleY="80866" custLinFactNeighborY="-14169"/>
      <dgm:spPr>
        <a:blipFill rotWithShape="0">
          <a:blip xmlns:r="http://schemas.openxmlformats.org/officeDocument/2006/relationships" r:embed="rId3"/>
          <a:stretch>
            <a:fillRect/>
          </a:stretch>
        </a:blipFill>
      </dgm:spPr>
      <dgm:extLst>
        <a:ext uri="{E40237B7-FDA0-4F09-8148-C483321AD2D9}">
          <dgm14:cNvPr xmlns="" xmlns:dgm14="http://schemas.microsoft.com/office/drawing/2010/diagram" id="0" name="" descr="Confirm that high risk pts have visits coming up soon&#10;Ensure that high risk patients are on appropriate medical therapy&#10;Review resources already in use, such as telehealth or specialty care&#10;"/>
        </a:ext>
      </dgm:extLst>
    </dgm:pt>
    <dgm:pt modelId="{71DD5AD1-ABD1-40D0-811C-FB4D30E20370}" type="pres">
      <dgm:prSet presAssocID="{7808B10A-0EAF-430B-B3D8-5E0007F4B5AF}" presName="text" presStyleLbl="node1" presStyleIdx="2" presStyleCnt="3">
        <dgm:presLayoutVars>
          <dgm:bulletEnabled val="1"/>
        </dgm:presLayoutVars>
      </dgm:prSet>
      <dgm:spPr/>
      <dgm:t>
        <a:bodyPr/>
        <a:lstStyle/>
        <a:p>
          <a:endParaRPr lang="en-US"/>
        </a:p>
      </dgm:t>
    </dgm:pt>
  </dgm:ptLst>
  <dgm:cxnLst>
    <dgm:cxn modelId="{3C147499-B028-4C32-AE5F-8E9B2C0C5F2C}" type="presOf" srcId="{DC292577-7022-460A-A9E5-F134D6EBE801}" destId="{AC7EAC11-ED16-4CB2-A982-EDD2B1F0276A}" srcOrd="1" destOrd="0" presId="urn:microsoft.com/office/officeart/2005/8/layout/vList4#2"/>
    <dgm:cxn modelId="{2E136EBF-8EB2-4D80-921D-F780B4295AA4}" type="presOf" srcId="{DC292577-7022-460A-A9E5-F134D6EBE801}" destId="{2BB673AB-A43A-40A5-BEB3-DF174ECE4C71}" srcOrd="0" destOrd="0" presId="urn:microsoft.com/office/officeart/2005/8/layout/vList4#2"/>
    <dgm:cxn modelId="{48BE050E-569B-416F-B84F-C2195C53D4FC}" srcId="{2EEC8B74-EF3A-4C5B-A360-9D91E3FFD177}" destId="{7808B10A-0EAF-430B-B3D8-5E0007F4B5AF}" srcOrd="2" destOrd="0" parTransId="{6EA21383-0E82-45EB-A1F7-152AD1A64729}" sibTransId="{5DAA0834-742A-429F-A9F5-A11C36CE52F2}"/>
    <dgm:cxn modelId="{9EA44BE5-0123-42B2-8482-6A2A70D02928}" type="presOf" srcId="{7808B10A-0EAF-430B-B3D8-5E0007F4B5AF}" destId="{5479B581-5A78-460A-9A14-52F803FC0F19}" srcOrd="0" destOrd="0" presId="urn:microsoft.com/office/officeart/2005/8/layout/vList4#2"/>
    <dgm:cxn modelId="{44FA9382-88E8-4D49-94DB-D4E23B7EDA91}" type="presOf" srcId="{2B33DECE-5AE9-4FBC-9552-80636ACCAAD6}" destId="{A9E60653-5DC5-4AF2-B093-60A497A0E87C}" srcOrd="1" destOrd="0" presId="urn:microsoft.com/office/officeart/2005/8/layout/vList4#2"/>
    <dgm:cxn modelId="{04150546-8E68-4624-AE35-CD691AA9FD36}" type="presOf" srcId="{2B33DECE-5AE9-4FBC-9552-80636ACCAAD6}" destId="{57FE70D7-AFA5-4A85-B6D6-4EB9C31FB5DC}" srcOrd="0" destOrd="0" presId="urn:microsoft.com/office/officeart/2005/8/layout/vList4#2"/>
    <dgm:cxn modelId="{A225A3F9-F8D0-4356-9BAF-CDC378CBB31C}" srcId="{2EEC8B74-EF3A-4C5B-A360-9D91E3FFD177}" destId="{DC292577-7022-460A-A9E5-F134D6EBE801}" srcOrd="1" destOrd="0" parTransId="{30BD465E-27B7-47C5-8D1E-0303C4AE9470}" sibTransId="{A13E3F4E-A4CC-46A7-B273-780A762A5015}"/>
    <dgm:cxn modelId="{CBCC4D55-A5A7-4802-87D1-843DB70FE13B}" type="presOf" srcId="{7808B10A-0EAF-430B-B3D8-5E0007F4B5AF}" destId="{71DD5AD1-ABD1-40D0-811C-FB4D30E20370}" srcOrd="1" destOrd="0" presId="urn:microsoft.com/office/officeart/2005/8/layout/vList4#2"/>
    <dgm:cxn modelId="{5E0EA708-3DB2-40AC-84FB-CC9042F70E53}" type="presOf" srcId="{2EEC8B74-EF3A-4C5B-A360-9D91E3FFD177}" destId="{4BE8B5B0-83D6-49D3-9D35-CA95D9971EF1}" srcOrd="0" destOrd="0" presId="urn:microsoft.com/office/officeart/2005/8/layout/vList4#2"/>
    <dgm:cxn modelId="{E1CCB9E3-6D00-4F20-A714-65F87D79A702}" srcId="{2EEC8B74-EF3A-4C5B-A360-9D91E3FFD177}" destId="{2B33DECE-5AE9-4FBC-9552-80636ACCAAD6}" srcOrd="0" destOrd="0" parTransId="{8DF61495-CF9E-463B-B3AF-1B947737F472}" sibTransId="{E6916671-9709-48A2-A170-55DA1051C447}"/>
    <dgm:cxn modelId="{440E034C-FE4A-4B57-B701-2A4D131352C3}" type="presParOf" srcId="{4BE8B5B0-83D6-49D3-9D35-CA95D9971EF1}" destId="{10F0C211-2A4A-4B67-AC4F-053B83D94DCD}" srcOrd="0" destOrd="0" presId="urn:microsoft.com/office/officeart/2005/8/layout/vList4#2"/>
    <dgm:cxn modelId="{69AFCCEF-8632-43A8-980B-C594F3A59CFA}" type="presParOf" srcId="{10F0C211-2A4A-4B67-AC4F-053B83D94DCD}" destId="{57FE70D7-AFA5-4A85-B6D6-4EB9C31FB5DC}" srcOrd="0" destOrd="0" presId="urn:microsoft.com/office/officeart/2005/8/layout/vList4#2"/>
    <dgm:cxn modelId="{7CAE8015-9C6B-4006-AADE-80CC4254140B}" type="presParOf" srcId="{10F0C211-2A4A-4B67-AC4F-053B83D94DCD}" destId="{63EFC797-D5CA-44BB-90AD-85CB02EDD5D3}" srcOrd="1" destOrd="0" presId="urn:microsoft.com/office/officeart/2005/8/layout/vList4#2"/>
    <dgm:cxn modelId="{C60BA82A-4F05-438C-90F7-749094B54E6A}" type="presParOf" srcId="{10F0C211-2A4A-4B67-AC4F-053B83D94DCD}" destId="{A9E60653-5DC5-4AF2-B093-60A497A0E87C}" srcOrd="2" destOrd="0" presId="urn:microsoft.com/office/officeart/2005/8/layout/vList4#2"/>
    <dgm:cxn modelId="{B0AF79A3-8092-42AA-92DD-7FCA9A650C1C}" type="presParOf" srcId="{4BE8B5B0-83D6-49D3-9D35-CA95D9971EF1}" destId="{D546E36D-C0A0-4D98-8AB6-853EF5F3A6F7}" srcOrd="1" destOrd="0" presId="urn:microsoft.com/office/officeart/2005/8/layout/vList4#2"/>
    <dgm:cxn modelId="{579C8C5F-841C-4988-BEA4-1C89D65CF1D1}" type="presParOf" srcId="{4BE8B5B0-83D6-49D3-9D35-CA95D9971EF1}" destId="{4997A9AB-ED61-4CC2-98A3-F69279BE0E0B}" srcOrd="2" destOrd="0" presId="urn:microsoft.com/office/officeart/2005/8/layout/vList4#2"/>
    <dgm:cxn modelId="{44D8FEAF-0892-4A29-82C2-0A03138B3CB4}" type="presParOf" srcId="{4997A9AB-ED61-4CC2-98A3-F69279BE0E0B}" destId="{2BB673AB-A43A-40A5-BEB3-DF174ECE4C71}" srcOrd="0" destOrd="0" presId="urn:microsoft.com/office/officeart/2005/8/layout/vList4#2"/>
    <dgm:cxn modelId="{CFA689D8-F4A8-477B-83E4-321477583E8C}" type="presParOf" srcId="{4997A9AB-ED61-4CC2-98A3-F69279BE0E0B}" destId="{03B4E5B9-CD77-4C84-A645-015DDE38BA9C}" srcOrd="1" destOrd="0" presId="urn:microsoft.com/office/officeart/2005/8/layout/vList4#2"/>
    <dgm:cxn modelId="{DEB869CB-C9C0-4834-AC6C-34550270F8C6}" type="presParOf" srcId="{4997A9AB-ED61-4CC2-98A3-F69279BE0E0B}" destId="{AC7EAC11-ED16-4CB2-A982-EDD2B1F0276A}" srcOrd="2" destOrd="0" presId="urn:microsoft.com/office/officeart/2005/8/layout/vList4#2"/>
    <dgm:cxn modelId="{CA8BE5EC-8D59-4804-BFBA-6C74E8634AB9}" type="presParOf" srcId="{4BE8B5B0-83D6-49D3-9D35-CA95D9971EF1}" destId="{910867AE-2924-4E24-B819-FCD8DC585614}" srcOrd="3" destOrd="0" presId="urn:microsoft.com/office/officeart/2005/8/layout/vList4#2"/>
    <dgm:cxn modelId="{CC69473F-4FC7-435B-A12E-26BC58DF2C9B}" type="presParOf" srcId="{4BE8B5B0-83D6-49D3-9D35-CA95D9971EF1}" destId="{80936193-34F2-4E4E-9E5B-1548B114F9DB}" srcOrd="4" destOrd="0" presId="urn:microsoft.com/office/officeart/2005/8/layout/vList4#2"/>
    <dgm:cxn modelId="{E1F6C292-7064-49FB-AA52-ABCE31B4AFA2}" type="presParOf" srcId="{80936193-34F2-4E4E-9E5B-1548B114F9DB}" destId="{5479B581-5A78-460A-9A14-52F803FC0F19}" srcOrd="0" destOrd="0" presId="urn:microsoft.com/office/officeart/2005/8/layout/vList4#2"/>
    <dgm:cxn modelId="{FF34B684-695C-4C16-9D3F-F09D77D73B85}" type="presParOf" srcId="{80936193-34F2-4E4E-9E5B-1548B114F9DB}" destId="{3C21431F-4903-41C0-9E73-5BDFEB59B0FD}" srcOrd="1" destOrd="0" presId="urn:microsoft.com/office/officeart/2005/8/layout/vList4#2"/>
    <dgm:cxn modelId="{4D69FDE9-CEEE-42CE-8E8A-2C4BF53D55FD}" type="presParOf" srcId="{80936193-34F2-4E4E-9E5B-1548B114F9DB}" destId="{71DD5AD1-ABD1-40D0-811C-FB4D30E20370}" srcOrd="2" destOrd="0" presId="urn:microsoft.com/office/officeart/2005/8/layout/vList4#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29AAC5-C31B-446D-BD01-C1DD913FED57}"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9A35EBD9-3CB4-4FD0-B06E-5ADABF924896}">
      <dgm:prSet/>
      <dgm:spPr/>
      <dgm:t>
        <a:bodyPr/>
        <a:lstStyle/>
        <a:p>
          <a:pPr rtl="0"/>
          <a:r>
            <a:rPr lang="en-US" dirty="0" smtClean="0">
              <a:solidFill>
                <a:schemeClr val="tx2"/>
              </a:solidFill>
            </a:rPr>
            <a:t>PACT RN follow-up discussion</a:t>
          </a:r>
          <a:endParaRPr lang="en-US" dirty="0">
            <a:solidFill>
              <a:schemeClr val="tx2"/>
            </a:solidFill>
          </a:endParaRPr>
        </a:p>
      </dgm:t>
      <dgm:extLst>
        <a:ext uri="{E40237B7-FDA0-4F09-8148-C483321AD2D9}">
          <dgm14:cNvPr xmlns="" xmlns:dgm14="http://schemas.microsoft.com/office/drawing/2010/diagram" id="0" name="" descr="PACT RN follow-up discussion&#10;Commitment to PACT can  plan&#10;Formulation of PDSA&#10;"/>
        </a:ext>
      </dgm:extLst>
    </dgm:pt>
    <dgm:pt modelId="{8280E42C-CB7E-4B67-A5C0-E7CCBA79F09C}" type="parTrans" cxnId="{4CD11BBC-E254-4A5B-A173-F733AC75A8FC}">
      <dgm:prSet/>
      <dgm:spPr/>
      <dgm:t>
        <a:bodyPr/>
        <a:lstStyle/>
        <a:p>
          <a:endParaRPr lang="en-US" dirty="0">
            <a:solidFill>
              <a:schemeClr val="tx2"/>
            </a:solidFill>
          </a:endParaRPr>
        </a:p>
      </dgm:t>
    </dgm:pt>
    <dgm:pt modelId="{C4C6A289-89C4-462C-BAD1-A90C62CEB6D7}" type="sibTrans" cxnId="{4CD11BBC-E254-4A5B-A173-F733AC75A8FC}">
      <dgm:prSet/>
      <dgm:spPr/>
      <dgm:t>
        <a:bodyPr/>
        <a:lstStyle/>
        <a:p>
          <a:endParaRPr lang="en-US" dirty="0">
            <a:solidFill>
              <a:schemeClr val="tx2"/>
            </a:solidFill>
          </a:endParaRPr>
        </a:p>
      </dgm:t>
    </dgm:pt>
    <dgm:pt modelId="{4358C27A-B213-4ED1-BB7F-0F8C04A65ECB}">
      <dgm:prSet/>
      <dgm:spPr/>
      <dgm:t>
        <a:bodyPr/>
        <a:lstStyle/>
        <a:p>
          <a:pPr rtl="0"/>
          <a:r>
            <a:rPr lang="en-US" dirty="0" smtClean="0">
              <a:solidFill>
                <a:schemeClr val="tx2"/>
              </a:solidFill>
            </a:rPr>
            <a:t>Commitment to PACT can  plan</a:t>
          </a:r>
          <a:endParaRPr lang="en-US" dirty="0">
            <a:solidFill>
              <a:schemeClr val="tx2"/>
            </a:solidFill>
          </a:endParaRPr>
        </a:p>
      </dgm:t>
      <dgm:extLst>
        <a:ext uri="{E40237B7-FDA0-4F09-8148-C483321AD2D9}">
          <dgm14:cNvPr xmlns="" xmlns:dgm14="http://schemas.microsoft.com/office/drawing/2010/diagram" id="0" name="" descr="PACT RN follow-up discussion&#10;Commitment to PACT can  plan&#10;Formulation of PDSA&#10;"/>
        </a:ext>
      </dgm:extLst>
    </dgm:pt>
    <dgm:pt modelId="{3B660C67-430F-4D77-9F04-A492BF49321A}" type="parTrans" cxnId="{28108DB3-F629-46F3-8D14-F8A7E3F998EB}">
      <dgm:prSet/>
      <dgm:spPr/>
      <dgm:t>
        <a:bodyPr/>
        <a:lstStyle/>
        <a:p>
          <a:endParaRPr lang="en-US" dirty="0">
            <a:solidFill>
              <a:schemeClr val="tx2"/>
            </a:solidFill>
          </a:endParaRPr>
        </a:p>
      </dgm:t>
    </dgm:pt>
    <dgm:pt modelId="{F90BD9FC-8B33-49CB-BB4F-A20784AAB6DE}" type="sibTrans" cxnId="{28108DB3-F629-46F3-8D14-F8A7E3F998EB}">
      <dgm:prSet/>
      <dgm:spPr/>
      <dgm:t>
        <a:bodyPr/>
        <a:lstStyle/>
        <a:p>
          <a:endParaRPr lang="en-US" dirty="0">
            <a:solidFill>
              <a:schemeClr val="tx2"/>
            </a:solidFill>
          </a:endParaRPr>
        </a:p>
      </dgm:t>
    </dgm:pt>
    <dgm:pt modelId="{CCBE243B-5DB0-490E-9913-3A3062ED9080}">
      <dgm:prSet/>
      <dgm:spPr/>
      <dgm:t>
        <a:bodyPr/>
        <a:lstStyle/>
        <a:p>
          <a:pPr rtl="0"/>
          <a:r>
            <a:rPr lang="en-US" dirty="0" smtClean="0">
              <a:solidFill>
                <a:schemeClr val="tx2"/>
              </a:solidFill>
            </a:rPr>
            <a:t>Formulation of PDSA</a:t>
          </a:r>
          <a:endParaRPr lang="en-US" dirty="0">
            <a:solidFill>
              <a:schemeClr val="tx2"/>
            </a:solidFill>
          </a:endParaRPr>
        </a:p>
      </dgm:t>
      <dgm:extLst>
        <a:ext uri="{E40237B7-FDA0-4F09-8148-C483321AD2D9}">
          <dgm14:cNvPr xmlns="" xmlns:dgm14="http://schemas.microsoft.com/office/drawing/2010/diagram" id="0" name="" descr="PACT RN follow-up discussion&#10;Commitment to PACT can  plan&#10;Formulation of PDSA&#10;"/>
        </a:ext>
      </dgm:extLst>
    </dgm:pt>
    <dgm:pt modelId="{FFA58EA5-062E-475F-9E4E-CE11B1F95984}" type="parTrans" cxnId="{B501158D-A747-4E40-896A-6C26AA790CE6}">
      <dgm:prSet/>
      <dgm:spPr/>
      <dgm:t>
        <a:bodyPr/>
        <a:lstStyle/>
        <a:p>
          <a:endParaRPr lang="en-US" dirty="0">
            <a:solidFill>
              <a:schemeClr val="tx2"/>
            </a:solidFill>
          </a:endParaRPr>
        </a:p>
      </dgm:t>
    </dgm:pt>
    <dgm:pt modelId="{3AFD61B8-60DF-4CDE-AFA5-1C3F0C0C97D2}" type="sibTrans" cxnId="{B501158D-A747-4E40-896A-6C26AA790CE6}">
      <dgm:prSet/>
      <dgm:spPr/>
      <dgm:t>
        <a:bodyPr/>
        <a:lstStyle/>
        <a:p>
          <a:endParaRPr lang="en-US" dirty="0">
            <a:solidFill>
              <a:schemeClr val="tx2"/>
            </a:solidFill>
          </a:endParaRPr>
        </a:p>
      </dgm:t>
    </dgm:pt>
    <dgm:pt modelId="{7D727897-86B9-40B1-A024-C61B21C3CF41}" type="pres">
      <dgm:prSet presAssocID="{E429AAC5-C31B-446D-BD01-C1DD913FED57}" presName="vert0" presStyleCnt="0">
        <dgm:presLayoutVars>
          <dgm:dir/>
          <dgm:animOne val="branch"/>
          <dgm:animLvl val="lvl"/>
        </dgm:presLayoutVars>
      </dgm:prSet>
      <dgm:spPr/>
      <dgm:t>
        <a:bodyPr/>
        <a:lstStyle/>
        <a:p>
          <a:endParaRPr lang="en-US"/>
        </a:p>
      </dgm:t>
    </dgm:pt>
    <dgm:pt modelId="{8337C07B-0F04-41F8-947B-10175F566619}" type="pres">
      <dgm:prSet presAssocID="{9A35EBD9-3CB4-4FD0-B06E-5ADABF924896}" presName="thickLine" presStyleLbl="alignNode1" presStyleIdx="0" presStyleCnt="3"/>
      <dgm:spPr/>
      <dgm:extLst>
        <a:ext uri="{E40237B7-FDA0-4F09-8148-C483321AD2D9}">
          <dgm14:cNvPr xmlns="" xmlns:dgm14="http://schemas.microsoft.com/office/drawing/2010/diagram" id="0" name="" descr="PACT RN follow-up discussion&#10;Commitment to PACT can  plan&#10;Formulation of PDSA&#10;"/>
        </a:ext>
      </dgm:extLst>
    </dgm:pt>
    <dgm:pt modelId="{D149FF3B-F326-46C7-8540-024604E92B74}" type="pres">
      <dgm:prSet presAssocID="{9A35EBD9-3CB4-4FD0-B06E-5ADABF924896}" presName="horz1" presStyleCnt="0"/>
      <dgm:spPr/>
    </dgm:pt>
    <dgm:pt modelId="{BDECF5E2-1B8C-4928-978C-CB0D366EE358}" type="pres">
      <dgm:prSet presAssocID="{9A35EBD9-3CB4-4FD0-B06E-5ADABF924896}" presName="tx1" presStyleLbl="revTx" presStyleIdx="0" presStyleCnt="3"/>
      <dgm:spPr/>
      <dgm:t>
        <a:bodyPr/>
        <a:lstStyle/>
        <a:p>
          <a:endParaRPr lang="en-US"/>
        </a:p>
      </dgm:t>
    </dgm:pt>
    <dgm:pt modelId="{C5E56C1C-D6AE-44FF-978A-F8E21F6CDE5A}" type="pres">
      <dgm:prSet presAssocID="{9A35EBD9-3CB4-4FD0-B06E-5ADABF924896}" presName="vert1" presStyleCnt="0"/>
      <dgm:spPr/>
    </dgm:pt>
    <dgm:pt modelId="{0CCAC963-780D-43C4-9ADD-94393BF2F558}" type="pres">
      <dgm:prSet presAssocID="{4358C27A-B213-4ED1-BB7F-0F8C04A65ECB}" presName="thickLine" presStyleLbl="alignNode1" presStyleIdx="1" presStyleCnt="3"/>
      <dgm:spPr/>
      <dgm:extLst>
        <a:ext uri="{E40237B7-FDA0-4F09-8148-C483321AD2D9}">
          <dgm14:cNvPr xmlns="" xmlns:dgm14="http://schemas.microsoft.com/office/drawing/2010/diagram" id="0" name="" descr="PACT RN follow-up discussion&#10;Commitment to PACT can  plan&#10;Formulation of PDSA&#10;"/>
        </a:ext>
      </dgm:extLst>
    </dgm:pt>
    <dgm:pt modelId="{5AE20AC0-DBA9-46B6-A1C7-0052612E0F84}" type="pres">
      <dgm:prSet presAssocID="{4358C27A-B213-4ED1-BB7F-0F8C04A65ECB}" presName="horz1" presStyleCnt="0"/>
      <dgm:spPr/>
    </dgm:pt>
    <dgm:pt modelId="{DD756A0A-8F12-49E1-BC66-16A969FD2306}" type="pres">
      <dgm:prSet presAssocID="{4358C27A-B213-4ED1-BB7F-0F8C04A65ECB}" presName="tx1" presStyleLbl="revTx" presStyleIdx="1" presStyleCnt="3"/>
      <dgm:spPr/>
      <dgm:t>
        <a:bodyPr/>
        <a:lstStyle/>
        <a:p>
          <a:endParaRPr lang="en-US"/>
        </a:p>
      </dgm:t>
    </dgm:pt>
    <dgm:pt modelId="{F28D88C3-F0D9-4696-8177-A8FB9629CA63}" type="pres">
      <dgm:prSet presAssocID="{4358C27A-B213-4ED1-BB7F-0F8C04A65ECB}" presName="vert1" presStyleCnt="0"/>
      <dgm:spPr/>
    </dgm:pt>
    <dgm:pt modelId="{431F4FDD-8D9F-49CB-ACC3-8E2DBB3C1F26}" type="pres">
      <dgm:prSet presAssocID="{CCBE243B-5DB0-490E-9913-3A3062ED9080}" presName="thickLine" presStyleLbl="alignNode1" presStyleIdx="2" presStyleCnt="3"/>
      <dgm:spPr/>
      <dgm:extLst>
        <a:ext uri="{E40237B7-FDA0-4F09-8148-C483321AD2D9}">
          <dgm14:cNvPr xmlns="" xmlns:dgm14="http://schemas.microsoft.com/office/drawing/2010/diagram" id="0" name="" descr="PACT RN follow-up discussion&#10;Commitment to PACT can  plan&#10;Formulation of PDSA&#10;"/>
        </a:ext>
      </dgm:extLst>
    </dgm:pt>
    <dgm:pt modelId="{2BB094C8-99BE-4FBD-B787-1B902B1F1B91}" type="pres">
      <dgm:prSet presAssocID="{CCBE243B-5DB0-490E-9913-3A3062ED9080}" presName="horz1" presStyleCnt="0"/>
      <dgm:spPr/>
    </dgm:pt>
    <dgm:pt modelId="{B2C7EA0B-5ECE-40F2-AFF0-887268B3EBE1}" type="pres">
      <dgm:prSet presAssocID="{CCBE243B-5DB0-490E-9913-3A3062ED9080}" presName="tx1" presStyleLbl="revTx" presStyleIdx="2" presStyleCnt="3"/>
      <dgm:spPr/>
      <dgm:t>
        <a:bodyPr/>
        <a:lstStyle/>
        <a:p>
          <a:endParaRPr lang="en-US"/>
        </a:p>
      </dgm:t>
    </dgm:pt>
    <dgm:pt modelId="{88AD8252-BDE5-4B48-8895-F2352F68D409}" type="pres">
      <dgm:prSet presAssocID="{CCBE243B-5DB0-490E-9913-3A3062ED9080}" presName="vert1" presStyleCnt="0"/>
      <dgm:spPr/>
    </dgm:pt>
  </dgm:ptLst>
  <dgm:cxnLst>
    <dgm:cxn modelId="{CC93A599-A781-4288-990B-0E5DCB407509}" type="presOf" srcId="{E429AAC5-C31B-446D-BD01-C1DD913FED57}" destId="{7D727897-86B9-40B1-A024-C61B21C3CF41}" srcOrd="0" destOrd="0" presId="urn:microsoft.com/office/officeart/2008/layout/LinedList"/>
    <dgm:cxn modelId="{955DF4BC-BE45-421E-AF5A-D312734F0547}" type="presOf" srcId="{4358C27A-B213-4ED1-BB7F-0F8C04A65ECB}" destId="{DD756A0A-8F12-49E1-BC66-16A969FD2306}" srcOrd="0" destOrd="0" presId="urn:microsoft.com/office/officeart/2008/layout/LinedList"/>
    <dgm:cxn modelId="{8CCF721A-5E74-4C8D-BCC0-B803390CC8D2}" type="presOf" srcId="{CCBE243B-5DB0-490E-9913-3A3062ED9080}" destId="{B2C7EA0B-5ECE-40F2-AFF0-887268B3EBE1}" srcOrd="0" destOrd="0" presId="urn:microsoft.com/office/officeart/2008/layout/LinedList"/>
    <dgm:cxn modelId="{28108DB3-F629-46F3-8D14-F8A7E3F998EB}" srcId="{E429AAC5-C31B-446D-BD01-C1DD913FED57}" destId="{4358C27A-B213-4ED1-BB7F-0F8C04A65ECB}" srcOrd="1" destOrd="0" parTransId="{3B660C67-430F-4D77-9F04-A492BF49321A}" sibTransId="{F90BD9FC-8B33-49CB-BB4F-A20784AAB6DE}"/>
    <dgm:cxn modelId="{4CD11BBC-E254-4A5B-A173-F733AC75A8FC}" srcId="{E429AAC5-C31B-446D-BD01-C1DD913FED57}" destId="{9A35EBD9-3CB4-4FD0-B06E-5ADABF924896}" srcOrd="0" destOrd="0" parTransId="{8280E42C-CB7E-4B67-A5C0-E7CCBA79F09C}" sibTransId="{C4C6A289-89C4-462C-BAD1-A90C62CEB6D7}"/>
    <dgm:cxn modelId="{D1336DD3-E858-4594-9CA7-27943F2CF8B1}" type="presOf" srcId="{9A35EBD9-3CB4-4FD0-B06E-5ADABF924896}" destId="{BDECF5E2-1B8C-4928-978C-CB0D366EE358}" srcOrd="0" destOrd="0" presId="urn:microsoft.com/office/officeart/2008/layout/LinedList"/>
    <dgm:cxn modelId="{B501158D-A747-4E40-896A-6C26AA790CE6}" srcId="{E429AAC5-C31B-446D-BD01-C1DD913FED57}" destId="{CCBE243B-5DB0-490E-9913-3A3062ED9080}" srcOrd="2" destOrd="0" parTransId="{FFA58EA5-062E-475F-9E4E-CE11B1F95984}" sibTransId="{3AFD61B8-60DF-4CDE-AFA5-1C3F0C0C97D2}"/>
    <dgm:cxn modelId="{4BA5093F-7945-40F2-9525-35435E9199B0}" type="presParOf" srcId="{7D727897-86B9-40B1-A024-C61B21C3CF41}" destId="{8337C07B-0F04-41F8-947B-10175F566619}" srcOrd="0" destOrd="0" presId="urn:microsoft.com/office/officeart/2008/layout/LinedList"/>
    <dgm:cxn modelId="{FB19072B-0CA8-47F3-B6DE-AACDC1458BD2}" type="presParOf" srcId="{7D727897-86B9-40B1-A024-C61B21C3CF41}" destId="{D149FF3B-F326-46C7-8540-024604E92B74}" srcOrd="1" destOrd="0" presId="urn:microsoft.com/office/officeart/2008/layout/LinedList"/>
    <dgm:cxn modelId="{35008930-A5FF-4066-A69B-8991C0B388A8}" type="presParOf" srcId="{D149FF3B-F326-46C7-8540-024604E92B74}" destId="{BDECF5E2-1B8C-4928-978C-CB0D366EE358}" srcOrd="0" destOrd="0" presId="urn:microsoft.com/office/officeart/2008/layout/LinedList"/>
    <dgm:cxn modelId="{BAC7E740-2EDF-40C6-A207-ACD6BF7DFDB3}" type="presParOf" srcId="{D149FF3B-F326-46C7-8540-024604E92B74}" destId="{C5E56C1C-D6AE-44FF-978A-F8E21F6CDE5A}" srcOrd="1" destOrd="0" presId="urn:microsoft.com/office/officeart/2008/layout/LinedList"/>
    <dgm:cxn modelId="{DA72115D-2998-485C-A479-FD206693251F}" type="presParOf" srcId="{7D727897-86B9-40B1-A024-C61B21C3CF41}" destId="{0CCAC963-780D-43C4-9ADD-94393BF2F558}" srcOrd="2" destOrd="0" presId="urn:microsoft.com/office/officeart/2008/layout/LinedList"/>
    <dgm:cxn modelId="{DFDF9E19-B204-49A5-BF4F-FF9D467A640F}" type="presParOf" srcId="{7D727897-86B9-40B1-A024-C61B21C3CF41}" destId="{5AE20AC0-DBA9-46B6-A1C7-0052612E0F84}" srcOrd="3" destOrd="0" presId="urn:microsoft.com/office/officeart/2008/layout/LinedList"/>
    <dgm:cxn modelId="{FD35303F-0474-471F-AE59-96311250D05A}" type="presParOf" srcId="{5AE20AC0-DBA9-46B6-A1C7-0052612E0F84}" destId="{DD756A0A-8F12-49E1-BC66-16A969FD2306}" srcOrd="0" destOrd="0" presId="urn:microsoft.com/office/officeart/2008/layout/LinedList"/>
    <dgm:cxn modelId="{A6CD7D81-611C-4593-92EB-E2787886C503}" type="presParOf" srcId="{5AE20AC0-DBA9-46B6-A1C7-0052612E0F84}" destId="{F28D88C3-F0D9-4696-8177-A8FB9629CA63}" srcOrd="1" destOrd="0" presId="urn:microsoft.com/office/officeart/2008/layout/LinedList"/>
    <dgm:cxn modelId="{B4995D44-191B-489F-80EC-7BB312FC47FB}" type="presParOf" srcId="{7D727897-86B9-40B1-A024-C61B21C3CF41}" destId="{431F4FDD-8D9F-49CB-ACC3-8E2DBB3C1F26}" srcOrd="4" destOrd="0" presId="urn:microsoft.com/office/officeart/2008/layout/LinedList"/>
    <dgm:cxn modelId="{443F9FE5-33BA-4C40-A514-0836E9AD5666}" type="presParOf" srcId="{7D727897-86B9-40B1-A024-C61B21C3CF41}" destId="{2BB094C8-99BE-4FBD-B787-1B902B1F1B91}" srcOrd="5" destOrd="0" presId="urn:microsoft.com/office/officeart/2008/layout/LinedList"/>
    <dgm:cxn modelId="{4411D2E7-8534-4CA3-AA4A-16958014E48E}" type="presParOf" srcId="{2BB094C8-99BE-4FBD-B787-1B902B1F1B91}" destId="{B2C7EA0B-5ECE-40F2-AFF0-887268B3EBE1}" srcOrd="0" destOrd="0" presId="urn:microsoft.com/office/officeart/2008/layout/LinedList"/>
    <dgm:cxn modelId="{27709C29-6EED-426D-A70C-3A50F39D5DF3}" type="presParOf" srcId="{2BB094C8-99BE-4FBD-B787-1B902B1F1B91}" destId="{88AD8252-BDE5-4B48-8895-F2352F68D409}" srcOrd="1" destOrd="0" presId="urn:microsoft.com/office/officeart/2008/layout/Lin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A30453-0B1A-47D0-BDCC-8DBB63F8FC4E}" type="doc">
      <dgm:prSet loTypeId="urn:microsoft.com/office/officeart/2005/8/layout/default#1" loCatId="list" qsTypeId="urn:microsoft.com/office/officeart/2005/8/quickstyle/3d1" qsCatId="3D" csTypeId="urn:microsoft.com/office/officeart/2005/8/colors/accent0_3" csCatId="mainScheme" phldr="1"/>
      <dgm:spPr/>
      <dgm:t>
        <a:bodyPr/>
        <a:lstStyle/>
        <a:p>
          <a:endParaRPr lang="en-US"/>
        </a:p>
      </dgm:t>
    </dgm:pt>
    <dgm:pt modelId="{000EDE11-C24F-4CFB-9E43-D353A32B322D}">
      <dgm:prSet/>
      <dgm:spPr>
        <a:effectLst>
          <a:outerShdw blurRad="76200" dir="13500000" sy="23000" kx="1200000" algn="br" rotWithShape="0">
            <a:prstClr val="black">
              <a:alpha val="20000"/>
            </a:prstClr>
          </a:outerShdw>
        </a:effectLst>
      </dgm:spPr>
      <dgm:t>
        <a:bodyPr/>
        <a:lstStyle/>
        <a:p>
          <a:pPr rtl="0"/>
          <a:r>
            <a:rPr lang="en-US" dirty="0" smtClean="0"/>
            <a:t>CCHT Consult And Resulting Support</a:t>
          </a:r>
          <a:endParaRPr lang="en-US" dirty="0"/>
        </a:p>
      </dgm:t>
      <dgm:extLst>
        <a:ext uri="{E40237B7-FDA0-4F09-8148-C483321AD2D9}">
          <dgm14:cNvPr xmlns="" xmlns:dgm14="http://schemas.microsoft.com/office/drawing/2010/diagram" id="0" name="" descr="CCHT Consult And Resulting Support&#10;Additional Needs Met Through Occupational Therapy (OT)&#10;"/>
        </a:ext>
      </dgm:extLst>
    </dgm:pt>
    <dgm:pt modelId="{C7EF97AA-2CB4-455A-A229-2FC6F0FEC9CB}" type="parTrans" cxnId="{16ADD646-8479-474E-B8FA-6F828A61B310}">
      <dgm:prSet/>
      <dgm:spPr/>
      <dgm:t>
        <a:bodyPr/>
        <a:lstStyle/>
        <a:p>
          <a:endParaRPr lang="en-US"/>
        </a:p>
      </dgm:t>
    </dgm:pt>
    <dgm:pt modelId="{47CBDFD1-033E-4E57-837E-CFAF54E4DCC0}" type="sibTrans" cxnId="{16ADD646-8479-474E-B8FA-6F828A61B310}">
      <dgm:prSet/>
      <dgm:spPr/>
      <dgm:t>
        <a:bodyPr/>
        <a:lstStyle/>
        <a:p>
          <a:endParaRPr lang="en-US"/>
        </a:p>
      </dgm:t>
    </dgm:pt>
    <dgm:pt modelId="{3FABE527-E5FF-470D-A801-7D42D51CC816}">
      <dgm:prSet/>
      <dgm:spPr>
        <a:effectLst>
          <a:outerShdw blurRad="76200" dir="13500000" sy="23000" kx="1200000" algn="br" rotWithShape="0">
            <a:prstClr val="black">
              <a:alpha val="20000"/>
            </a:prstClr>
          </a:outerShdw>
        </a:effectLst>
      </dgm:spPr>
      <dgm:t>
        <a:bodyPr/>
        <a:lstStyle/>
        <a:p>
          <a:pPr rtl="0"/>
          <a:r>
            <a:rPr lang="en-US" dirty="0" smtClean="0"/>
            <a:t>Additional Needs Met Through Occupational Therapy (OT)</a:t>
          </a:r>
          <a:endParaRPr lang="en-US" dirty="0"/>
        </a:p>
      </dgm:t>
      <dgm:extLst>
        <a:ext uri="{E40237B7-FDA0-4F09-8148-C483321AD2D9}">
          <dgm14:cNvPr xmlns="" xmlns:dgm14="http://schemas.microsoft.com/office/drawing/2010/diagram" id="0" name="" descr="CCHT Consult And Resulting Support&#10;Additional Needs Met Through Occupational Therapy (OT)&#10;"/>
        </a:ext>
      </dgm:extLst>
    </dgm:pt>
    <dgm:pt modelId="{EB073854-9E3D-4F98-80DA-6719808A2840}" type="parTrans" cxnId="{CD39B1DC-91FA-46FB-992E-B1FBC0E8834E}">
      <dgm:prSet/>
      <dgm:spPr/>
      <dgm:t>
        <a:bodyPr/>
        <a:lstStyle/>
        <a:p>
          <a:endParaRPr lang="en-US"/>
        </a:p>
      </dgm:t>
    </dgm:pt>
    <dgm:pt modelId="{315DEE34-41D6-40ED-9B6D-C48AD8B4089F}" type="sibTrans" cxnId="{CD39B1DC-91FA-46FB-992E-B1FBC0E8834E}">
      <dgm:prSet/>
      <dgm:spPr/>
      <dgm:t>
        <a:bodyPr/>
        <a:lstStyle/>
        <a:p>
          <a:endParaRPr lang="en-US"/>
        </a:p>
      </dgm:t>
    </dgm:pt>
    <dgm:pt modelId="{4AEE15A9-5E5A-4613-B7EE-AE00E684AF08}" type="pres">
      <dgm:prSet presAssocID="{88A30453-0B1A-47D0-BDCC-8DBB63F8FC4E}" presName="diagram" presStyleCnt="0">
        <dgm:presLayoutVars>
          <dgm:dir/>
          <dgm:resizeHandles val="exact"/>
        </dgm:presLayoutVars>
      </dgm:prSet>
      <dgm:spPr/>
      <dgm:t>
        <a:bodyPr/>
        <a:lstStyle/>
        <a:p>
          <a:endParaRPr lang="en-US"/>
        </a:p>
      </dgm:t>
    </dgm:pt>
    <dgm:pt modelId="{12BF4E28-2F70-48C6-8D39-261D7C26650D}" type="pres">
      <dgm:prSet presAssocID="{000EDE11-C24F-4CFB-9E43-D353A32B322D}" presName="node" presStyleLbl="node1" presStyleIdx="0" presStyleCnt="2">
        <dgm:presLayoutVars>
          <dgm:bulletEnabled val="1"/>
        </dgm:presLayoutVars>
      </dgm:prSet>
      <dgm:spPr/>
      <dgm:t>
        <a:bodyPr/>
        <a:lstStyle/>
        <a:p>
          <a:endParaRPr lang="en-US"/>
        </a:p>
      </dgm:t>
    </dgm:pt>
    <dgm:pt modelId="{2FA26896-8466-41E8-8DDE-909EBEDFE4D6}" type="pres">
      <dgm:prSet presAssocID="{47CBDFD1-033E-4E57-837E-CFAF54E4DCC0}" presName="sibTrans" presStyleCnt="0"/>
      <dgm:spPr/>
    </dgm:pt>
    <dgm:pt modelId="{B642D3FD-2C66-4F31-ADB8-70CFC4F09237}" type="pres">
      <dgm:prSet presAssocID="{3FABE527-E5FF-470D-A801-7D42D51CC816}" presName="node" presStyleLbl="node1" presStyleIdx="1" presStyleCnt="2">
        <dgm:presLayoutVars>
          <dgm:bulletEnabled val="1"/>
        </dgm:presLayoutVars>
      </dgm:prSet>
      <dgm:spPr/>
      <dgm:t>
        <a:bodyPr/>
        <a:lstStyle/>
        <a:p>
          <a:endParaRPr lang="en-US"/>
        </a:p>
      </dgm:t>
    </dgm:pt>
  </dgm:ptLst>
  <dgm:cxnLst>
    <dgm:cxn modelId="{16ADD646-8479-474E-B8FA-6F828A61B310}" srcId="{88A30453-0B1A-47D0-BDCC-8DBB63F8FC4E}" destId="{000EDE11-C24F-4CFB-9E43-D353A32B322D}" srcOrd="0" destOrd="0" parTransId="{C7EF97AA-2CB4-455A-A229-2FC6F0FEC9CB}" sibTransId="{47CBDFD1-033E-4E57-837E-CFAF54E4DCC0}"/>
    <dgm:cxn modelId="{914DE1B4-54FE-40AD-8683-F031909EDA8E}" type="presOf" srcId="{000EDE11-C24F-4CFB-9E43-D353A32B322D}" destId="{12BF4E28-2F70-48C6-8D39-261D7C26650D}" srcOrd="0" destOrd="0" presId="urn:microsoft.com/office/officeart/2005/8/layout/default#1"/>
    <dgm:cxn modelId="{CD39B1DC-91FA-46FB-992E-B1FBC0E8834E}" srcId="{88A30453-0B1A-47D0-BDCC-8DBB63F8FC4E}" destId="{3FABE527-E5FF-470D-A801-7D42D51CC816}" srcOrd="1" destOrd="0" parTransId="{EB073854-9E3D-4F98-80DA-6719808A2840}" sibTransId="{315DEE34-41D6-40ED-9B6D-C48AD8B4089F}"/>
    <dgm:cxn modelId="{41D49B90-E8C5-47C4-A330-5D6AD7ACC265}" type="presOf" srcId="{3FABE527-E5FF-470D-A801-7D42D51CC816}" destId="{B642D3FD-2C66-4F31-ADB8-70CFC4F09237}" srcOrd="0" destOrd="0" presId="urn:microsoft.com/office/officeart/2005/8/layout/default#1"/>
    <dgm:cxn modelId="{096DF763-0F45-46B7-94F3-7E63BA1BD67B}" type="presOf" srcId="{88A30453-0B1A-47D0-BDCC-8DBB63F8FC4E}" destId="{4AEE15A9-5E5A-4613-B7EE-AE00E684AF08}" srcOrd="0" destOrd="0" presId="urn:microsoft.com/office/officeart/2005/8/layout/default#1"/>
    <dgm:cxn modelId="{BA55747E-60DB-47EA-BFF7-757A61174C9D}" type="presParOf" srcId="{4AEE15A9-5E5A-4613-B7EE-AE00E684AF08}" destId="{12BF4E28-2F70-48C6-8D39-261D7C26650D}" srcOrd="0" destOrd="0" presId="urn:microsoft.com/office/officeart/2005/8/layout/default#1"/>
    <dgm:cxn modelId="{423FA08E-6C7A-455F-B6D8-75A2A6D25EE5}" type="presParOf" srcId="{4AEE15A9-5E5A-4613-B7EE-AE00E684AF08}" destId="{2FA26896-8466-41E8-8DDE-909EBEDFE4D6}" srcOrd="1" destOrd="0" presId="urn:microsoft.com/office/officeart/2005/8/layout/default#1"/>
    <dgm:cxn modelId="{C57D4A0C-6B79-4115-B17C-1D135793AFC3}" type="presParOf" srcId="{4AEE15A9-5E5A-4613-B7EE-AE00E684AF08}" destId="{B642D3FD-2C66-4F31-ADB8-70CFC4F09237}" srcOrd="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C75A03F-C254-4897-8269-EBDF3291DD0A}">
      <dsp:nvSpPr>
        <dsp:cNvPr id="0" name=""/>
        <dsp:cNvSpPr/>
      </dsp:nvSpPr>
      <dsp:spPr>
        <a:xfrm>
          <a:off x="0" y="682"/>
          <a:ext cx="43434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F9C7163-ED44-40F0-B958-47BAF0FB3F28}">
      <dsp:nvSpPr>
        <dsp:cNvPr id="0" name=""/>
        <dsp:cNvSpPr/>
      </dsp:nvSpPr>
      <dsp:spPr>
        <a:xfrm>
          <a:off x="0" y="682"/>
          <a:ext cx="4343400" cy="1118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ctr" defTabSz="1377950" rtl="0">
            <a:lnSpc>
              <a:spcPct val="90000"/>
            </a:lnSpc>
            <a:spcBef>
              <a:spcPct val="0"/>
            </a:spcBef>
            <a:spcAft>
              <a:spcPct val="35000"/>
            </a:spcAft>
          </a:pPr>
          <a:r>
            <a:rPr lang="en-US" sz="3100" kern="1200" dirty="0" smtClean="0"/>
            <a:t>Organized</a:t>
          </a:r>
          <a:endParaRPr lang="en-US" sz="3100" kern="1200" dirty="0"/>
        </a:p>
      </dsp:txBody>
      <dsp:txXfrm>
        <a:off x="0" y="682"/>
        <a:ext cx="4343400" cy="1118279"/>
      </dsp:txXfrm>
    </dsp:sp>
    <dsp:sp modelId="{C867F0C5-8B3B-47F2-9EEF-A1B2FE854544}">
      <dsp:nvSpPr>
        <dsp:cNvPr id="0" name=""/>
        <dsp:cNvSpPr/>
      </dsp:nvSpPr>
      <dsp:spPr>
        <a:xfrm>
          <a:off x="0" y="1118962"/>
          <a:ext cx="43434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A468426-5FBF-4161-9628-A5FAA2C05DE3}">
      <dsp:nvSpPr>
        <dsp:cNvPr id="0" name=""/>
        <dsp:cNvSpPr/>
      </dsp:nvSpPr>
      <dsp:spPr>
        <a:xfrm>
          <a:off x="0" y="1118962"/>
          <a:ext cx="4343400" cy="1118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ctr" defTabSz="1377950" rtl="0">
            <a:lnSpc>
              <a:spcPct val="90000"/>
            </a:lnSpc>
            <a:spcBef>
              <a:spcPct val="0"/>
            </a:spcBef>
            <a:spcAft>
              <a:spcPct val="35000"/>
            </a:spcAft>
          </a:pPr>
          <a:r>
            <a:rPr lang="en-US" sz="3100" kern="1200" smtClean="0"/>
            <a:t>Create New Policies &amp; Agreements</a:t>
          </a:r>
          <a:endParaRPr lang="en-US" sz="3100" kern="1200"/>
        </a:p>
      </dsp:txBody>
      <dsp:txXfrm>
        <a:off x="0" y="1118962"/>
        <a:ext cx="4343400" cy="1118279"/>
      </dsp:txXfrm>
    </dsp:sp>
    <dsp:sp modelId="{94996F88-3611-41DA-BD7F-EAE786AC762B}">
      <dsp:nvSpPr>
        <dsp:cNvPr id="0" name=""/>
        <dsp:cNvSpPr/>
      </dsp:nvSpPr>
      <dsp:spPr>
        <a:xfrm>
          <a:off x="0" y="2237241"/>
          <a:ext cx="43434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9DEF5D5-4F2C-4748-AA59-E434CBD90470}">
      <dsp:nvSpPr>
        <dsp:cNvPr id="0" name=""/>
        <dsp:cNvSpPr/>
      </dsp:nvSpPr>
      <dsp:spPr>
        <a:xfrm>
          <a:off x="0" y="2237241"/>
          <a:ext cx="4343400" cy="1118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ctr" defTabSz="1377950" rtl="0">
            <a:lnSpc>
              <a:spcPct val="90000"/>
            </a:lnSpc>
            <a:spcBef>
              <a:spcPct val="0"/>
            </a:spcBef>
            <a:spcAft>
              <a:spcPct val="35000"/>
            </a:spcAft>
          </a:pPr>
          <a:r>
            <a:rPr lang="en-US" sz="3100" kern="1200" smtClean="0"/>
            <a:t>Create electronic tools </a:t>
          </a:r>
          <a:endParaRPr lang="en-US" sz="3100" kern="1200"/>
        </a:p>
      </dsp:txBody>
      <dsp:txXfrm>
        <a:off x="0" y="2237241"/>
        <a:ext cx="4343400" cy="1118279"/>
      </dsp:txXfrm>
    </dsp:sp>
    <dsp:sp modelId="{B881A3C3-EF0E-40E8-8C23-3BD5E7913298}">
      <dsp:nvSpPr>
        <dsp:cNvPr id="0" name=""/>
        <dsp:cNvSpPr/>
      </dsp:nvSpPr>
      <dsp:spPr>
        <a:xfrm>
          <a:off x="0" y="3355521"/>
          <a:ext cx="43434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8BEEE35-EE36-4E27-A885-617648609137}">
      <dsp:nvSpPr>
        <dsp:cNvPr id="0" name=""/>
        <dsp:cNvSpPr/>
      </dsp:nvSpPr>
      <dsp:spPr>
        <a:xfrm>
          <a:off x="0" y="3355521"/>
          <a:ext cx="4343400" cy="1118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ctr" defTabSz="1377950" rtl="0">
            <a:lnSpc>
              <a:spcPct val="90000"/>
            </a:lnSpc>
            <a:spcBef>
              <a:spcPct val="0"/>
            </a:spcBef>
            <a:spcAft>
              <a:spcPct val="35000"/>
            </a:spcAft>
          </a:pPr>
          <a:r>
            <a:rPr lang="en-US" sz="3100" kern="1200" smtClean="0"/>
            <a:t>Utilize available VA tools and data</a:t>
          </a:r>
          <a:endParaRPr lang="en-US" sz="3100" kern="1200"/>
        </a:p>
      </dsp:txBody>
      <dsp:txXfrm>
        <a:off x="0" y="3355521"/>
        <a:ext cx="4343400" cy="1118279"/>
      </dsp:txXfrm>
    </dsp:sp>
    <dsp:sp modelId="{57CBC91C-9580-418F-A473-5CBD9D3102C1}">
      <dsp:nvSpPr>
        <dsp:cNvPr id="0" name=""/>
        <dsp:cNvSpPr/>
      </dsp:nvSpPr>
      <dsp:spPr>
        <a:xfrm>
          <a:off x="0" y="4473800"/>
          <a:ext cx="43434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7A099CA-B6E5-447C-9CA7-B166826BE5C2}">
      <dsp:nvSpPr>
        <dsp:cNvPr id="0" name=""/>
        <dsp:cNvSpPr/>
      </dsp:nvSpPr>
      <dsp:spPr>
        <a:xfrm>
          <a:off x="0" y="4473800"/>
          <a:ext cx="4343400" cy="1118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ctr" defTabSz="1377950" rtl="0">
            <a:lnSpc>
              <a:spcPct val="90000"/>
            </a:lnSpc>
            <a:spcBef>
              <a:spcPct val="0"/>
            </a:spcBef>
            <a:spcAft>
              <a:spcPct val="35000"/>
            </a:spcAft>
          </a:pPr>
          <a:r>
            <a:rPr lang="en-US" sz="3100" kern="1200" smtClean="0"/>
            <a:t>Keep Focused</a:t>
          </a:r>
          <a:endParaRPr lang="en-US" sz="3100" kern="1200"/>
        </a:p>
      </dsp:txBody>
      <dsp:txXfrm>
        <a:off x="0" y="4473800"/>
        <a:ext cx="4343400" cy="111827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BF4E28-2F70-48C6-8D39-261D7C26650D}">
      <dsp:nvSpPr>
        <dsp:cNvPr id="0" name=""/>
        <dsp:cNvSpPr/>
      </dsp:nvSpPr>
      <dsp:spPr>
        <a:xfrm>
          <a:off x="1060" y="16985"/>
          <a:ext cx="4135561" cy="248133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76200" dir="13500000" sy="23000" kx="1200000" algn="br" rotWithShape="0">
            <a:prstClr val="black">
              <a:alpha val="2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rtl="0">
            <a:lnSpc>
              <a:spcPct val="90000"/>
            </a:lnSpc>
            <a:spcBef>
              <a:spcPct val="0"/>
            </a:spcBef>
            <a:spcAft>
              <a:spcPct val="35000"/>
            </a:spcAft>
          </a:pPr>
          <a:r>
            <a:rPr lang="en-US" sz="5000" kern="1200" dirty="0" smtClean="0">
              <a:solidFill>
                <a:schemeClr val="bg1"/>
              </a:solidFill>
              <a:latin typeface="+mj-lt"/>
              <a:ea typeface="+mn-ea"/>
            </a:rPr>
            <a:t>CCHT Consult and Resulting Support</a:t>
          </a:r>
          <a:endParaRPr lang="en-US" sz="5000" kern="1200" dirty="0">
            <a:solidFill>
              <a:schemeClr val="bg1"/>
            </a:solidFill>
            <a:latin typeface="+mj-lt"/>
          </a:endParaRPr>
        </a:p>
      </dsp:txBody>
      <dsp:txXfrm>
        <a:off x="1060" y="16985"/>
        <a:ext cx="4135561" cy="2481336"/>
      </dsp:txXfrm>
    </dsp:sp>
    <dsp:sp modelId="{68027C00-7787-49B4-A410-C7E25FE96341}">
      <dsp:nvSpPr>
        <dsp:cNvPr id="0" name=""/>
        <dsp:cNvSpPr/>
      </dsp:nvSpPr>
      <dsp:spPr>
        <a:xfrm>
          <a:off x="4550178" y="16985"/>
          <a:ext cx="4135561" cy="248133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76200" dir="13500000" sy="23000" kx="1200000" algn="br" rotWithShape="0">
            <a:prstClr val="black">
              <a:alpha val="2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smtClean="0">
              <a:solidFill>
                <a:schemeClr val="bg1"/>
              </a:solidFill>
              <a:latin typeface="+mj-lt"/>
              <a:ea typeface="+mn-ea"/>
            </a:rPr>
            <a:t>Veteran was Enrolled in </a:t>
          </a:r>
          <a:r>
            <a:rPr lang="en-US" sz="5000" kern="1200" dirty="0" err="1" smtClean="0">
              <a:solidFill>
                <a:schemeClr val="bg1"/>
              </a:solidFill>
              <a:latin typeface="+mj-lt"/>
              <a:ea typeface="+mn-ea"/>
            </a:rPr>
            <a:t>MyHealtheVet</a:t>
          </a:r>
          <a:endParaRPr lang="en-US" sz="5000" kern="1200" dirty="0" smtClean="0">
            <a:solidFill>
              <a:schemeClr val="bg1"/>
            </a:solidFill>
            <a:latin typeface="+mj-lt"/>
            <a:ea typeface="+mn-ea"/>
          </a:endParaRPr>
        </a:p>
      </dsp:txBody>
      <dsp:txXfrm>
        <a:off x="4550178" y="16985"/>
        <a:ext cx="4135561" cy="2481336"/>
      </dsp:txXfrm>
    </dsp:sp>
    <dsp:sp modelId="{1F9BCB53-4394-4DA4-8451-CDDB6370A786}">
      <dsp:nvSpPr>
        <dsp:cNvPr id="0" name=""/>
        <dsp:cNvSpPr/>
      </dsp:nvSpPr>
      <dsp:spPr>
        <a:xfrm>
          <a:off x="2275619" y="2911878"/>
          <a:ext cx="4135561" cy="248133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76200" dir="13500000" sy="23000" kx="1200000" algn="br" rotWithShape="0">
            <a:prstClr val="black">
              <a:alpha val="2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smtClean="0">
              <a:solidFill>
                <a:schemeClr val="bg1"/>
              </a:solidFill>
              <a:latin typeface="+mj-lt"/>
              <a:ea typeface="+mn-ea"/>
            </a:rPr>
            <a:t>SW Consult For Needs Assessment</a:t>
          </a:r>
        </a:p>
      </dsp:txBody>
      <dsp:txXfrm>
        <a:off x="2275619" y="2911878"/>
        <a:ext cx="4135561" cy="2481336"/>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BF4E28-2F70-48C6-8D39-261D7C26650D}">
      <dsp:nvSpPr>
        <dsp:cNvPr id="0" name=""/>
        <dsp:cNvSpPr/>
      </dsp:nvSpPr>
      <dsp:spPr>
        <a:xfrm>
          <a:off x="1456249" y="2604"/>
          <a:ext cx="2931095" cy="1758657"/>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76200" dir="13500000" sy="23000" kx="1200000" algn="br" rotWithShape="0">
            <a:prstClr val="black">
              <a:alpha val="2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US" sz="3400" kern="1200" dirty="0" smtClean="0">
              <a:solidFill>
                <a:schemeClr val="bg1"/>
              </a:solidFill>
              <a:latin typeface="+mj-lt"/>
              <a:ea typeface="ＭＳ Ｐゴシック" pitchFamily="34" charset="-128"/>
              <a:sym typeface="Wingdings" pitchFamily="2" charset="2"/>
            </a:rPr>
            <a:t>Can Outreach And Resulting Support….</a:t>
          </a:r>
          <a:endParaRPr lang="en-US" sz="3400" kern="1200" dirty="0">
            <a:solidFill>
              <a:schemeClr val="bg1"/>
            </a:solidFill>
            <a:latin typeface="+mj-lt"/>
          </a:endParaRPr>
        </a:p>
      </dsp:txBody>
      <dsp:txXfrm>
        <a:off x="1456249" y="2604"/>
        <a:ext cx="2931095" cy="1758657"/>
      </dsp:txXfrm>
    </dsp:sp>
    <dsp:sp modelId="{85F14BED-EB85-4D71-AA67-0D57C1D34F59}">
      <dsp:nvSpPr>
        <dsp:cNvPr id="0" name=""/>
        <dsp:cNvSpPr/>
      </dsp:nvSpPr>
      <dsp:spPr>
        <a:xfrm>
          <a:off x="4680454" y="2604"/>
          <a:ext cx="2931095" cy="1758657"/>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76200" dir="13500000" sy="23000" kx="1200000" algn="br" rotWithShape="0">
            <a:prstClr val="black">
              <a:alpha val="2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solidFill>
                <a:schemeClr val="bg1"/>
              </a:solidFill>
              <a:latin typeface="+mj-lt"/>
              <a:ea typeface="ＭＳ Ｐゴシック" pitchFamily="34" charset="-128"/>
              <a:sym typeface="Wingdings" pitchFamily="2" charset="2"/>
            </a:rPr>
            <a:t>Loves </a:t>
          </a:r>
          <a:r>
            <a:rPr lang="en-US" sz="3400" kern="1200" dirty="0" err="1" smtClean="0">
              <a:solidFill>
                <a:schemeClr val="bg1"/>
              </a:solidFill>
              <a:latin typeface="+mj-lt"/>
              <a:ea typeface="ＭＳ Ｐゴシック" pitchFamily="34" charset="-128"/>
              <a:sym typeface="Wingdings" pitchFamily="2" charset="2"/>
            </a:rPr>
            <a:t>MyHealtheVet</a:t>
          </a:r>
          <a:r>
            <a:rPr lang="en-US" sz="3400" kern="1200" dirty="0" smtClean="0">
              <a:solidFill>
                <a:schemeClr val="bg1"/>
              </a:solidFill>
              <a:latin typeface="+mj-lt"/>
              <a:ea typeface="ＭＳ Ｐゴシック" pitchFamily="34" charset="-128"/>
              <a:sym typeface="Wingdings" pitchFamily="2" charset="2"/>
            </a:rPr>
            <a:t>!</a:t>
          </a:r>
        </a:p>
      </dsp:txBody>
      <dsp:txXfrm>
        <a:off x="4680454" y="2604"/>
        <a:ext cx="2931095" cy="1758657"/>
      </dsp:txXfrm>
    </dsp:sp>
    <dsp:sp modelId="{C9DE5A00-165B-4E09-BB97-E8F45248E763}">
      <dsp:nvSpPr>
        <dsp:cNvPr id="0" name=""/>
        <dsp:cNvSpPr/>
      </dsp:nvSpPr>
      <dsp:spPr>
        <a:xfrm>
          <a:off x="1456249" y="2054371"/>
          <a:ext cx="2931095" cy="1758657"/>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76200" dir="13500000" sy="23000" kx="1200000" algn="br" rotWithShape="0">
            <a:prstClr val="black">
              <a:alpha val="2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smtClean="0">
              <a:solidFill>
                <a:schemeClr val="bg1"/>
              </a:solidFill>
              <a:latin typeface="+mj-lt"/>
              <a:ea typeface="ＭＳ Ｐゴシック" pitchFamily="34" charset="-128"/>
              <a:sym typeface="Wingdings" pitchFamily="2" charset="2"/>
            </a:rPr>
            <a:t>Signed up for Telephone Life Style Coaching</a:t>
          </a:r>
          <a:endParaRPr lang="en-US" sz="3400" kern="1200" dirty="0" smtClean="0">
            <a:solidFill>
              <a:schemeClr val="bg1"/>
            </a:solidFill>
            <a:latin typeface="+mj-lt"/>
            <a:ea typeface="ＭＳ Ｐゴシック" pitchFamily="34" charset="-128"/>
            <a:sym typeface="Wingdings" pitchFamily="2" charset="2"/>
          </a:endParaRPr>
        </a:p>
      </dsp:txBody>
      <dsp:txXfrm>
        <a:off x="1456249" y="2054371"/>
        <a:ext cx="2931095" cy="1758657"/>
      </dsp:txXfrm>
    </dsp:sp>
    <dsp:sp modelId="{D2EDBF86-DD61-48CF-B454-43F0764FFD72}">
      <dsp:nvSpPr>
        <dsp:cNvPr id="0" name=""/>
        <dsp:cNvSpPr/>
      </dsp:nvSpPr>
      <dsp:spPr>
        <a:xfrm>
          <a:off x="4680454" y="2054371"/>
          <a:ext cx="2931095" cy="1758657"/>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76200" dir="13500000" sy="23000" kx="1200000" algn="br" rotWithShape="0">
            <a:prstClr val="black">
              <a:alpha val="2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smtClean="0">
              <a:solidFill>
                <a:schemeClr val="bg1"/>
              </a:solidFill>
              <a:latin typeface="+mj-lt"/>
              <a:ea typeface="ＭＳ Ｐゴシック" pitchFamily="34" charset="-128"/>
              <a:sym typeface="Wingdings" pitchFamily="2" charset="2"/>
            </a:rPr>
            <a:t>Agreed to Pain Management Consult</a:t>
          </a:r>
          <a:endParaRPr lang="en-US" sz="3400" kern="1200" dirty="0" smtClean="0">
            <a:solidFill>
              <a:schemeClr val="bg1"/>
            </a:solidFill>
            <a:latin typeface="+mj-lt"/>
            <a:ea typeface="ＭＳ Ｐゴシック" pitchFamily="34" charset="-128"/>
            <a:sym typeface="Wingdings" pitchFamily="2" charset="2"/>
          </a:endParaRPr>
        </a:p>
      </dsp:txBody>
      <dsp:txXfrm>
        <a:off x="4680454" y="2054371"/>
        <a:ext cx="2931095" cy="1758657"/>
      </dsp:txXfrm>
    </dsp:sp>
    <dsp:sp modelId="{AF8B0871-436D-4508-AC7C-C605284C54BF}">
      <dsp:nvSpPr>
        <dsp:cNvPr id="0" name=""/>
        <dsp:cNvSpPr/>
      </dsp:nvSpPr>
      <dsp:spPr>
        <a:xfrm>
          <a:off x="3068352" y="4106138"/>
          <a:ext cx="2931095" cy="1758657"/>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76200" dir="13500000" sy="23000" kx="1200000" algn="br" rotWithShape="0">
            <a:prstClr val="black">
              <a:alpha val="2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i="1" u="sng" kern="1200" dirty="0" smtClean="0">
              <a:solidFill>
                <a:schemeClr val="bg1"/>
              </a:solidFill>
              <a:latin typeface="+mj-lt"/>
              <a:ea typeface="ＭＳ Ｐゴシック" pitchFamily="34" charset="-128"/>
              <a:sym typeface="Wingdings" pitchFamily="2" charset="2"/>
            </a:rPr>
            <a:t>Quit Smoking</a:t>
          </a:r>
        </a:p>
      </dsp:txBody>
      <dsp:txXfrm>
        <a:off x="3068352" y="4106138"/>
        <a:ext cx="2931095" cy="1758657"/>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0228D21-33BE-43AF-9467-52167B077CB7}">
      <dsp:nvSpPr>
        <dsp:cNvPr id="0" name=""/>
        <dsp:cNvSpPr/>
      </dsp:nvSpPr>
      <dsp:spPr>
        <a:xfrm>
          <a:off x="0" y="744"/>
          <a:ext cx="440303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8A643E3-137E-4780-8356-8897C4787781}">
      <dsp:nvSpPr>
        <dsp:cNvPr id="0" name=""/>
        <dsp:cNvSpPr/>
      </dsp:nvSpPr>
      <dsp:spPr>
        <a:xfrm>
          <a:off x="0" y="744"/>
          <a:ext cx="4403034" cy="121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latin typeface="+mj-lt"/>
              <a:ea typeface="ＭＳ Ｐゴシック" pitchFamily="34" charset="-128"/>
            </a:rPr>
            <a:t>The CAN Score  leads to a </a:t>
          </a:r>
          <a:r>
            <a:rPr lang="en-US" sz="2800" b="1" kern="1200" dirty="0" smtClean="0">
              <a:solidFill>
                <a:schemeClr val="accent1"/>
              </a:solidFill>
              <a:latin typeface="+mj-lt"/>
              <a:ea typeface="ＭＳ Ｐゴシック" pitchFamily="34" charset="-128"/>
            </a:rPr>
            <a:t>Win-Win</a:t>
          </a:r>
          <a:r>
            <a:rPr lang="en-US" sz="2800" b="1" kern="1200" dirty="0" smtClean="0">
              <a:latin typeface="+mj-lt"/>
              <a:ea typeface="ＭＳ Ｐゴシック" pitchFamily="34" charset="-128"/>
            </a:rPr>
            <a:t> </a:t>
          </a:r>
          <a:r>
            <a:rPr lang="en-US" sz="2800" kern="1200" dirty="0" smtClean="0">
              <a:latin typeface="+mj-lt"/>
              <a:ea typeface="ＭＳ Ｐゴシック" pitchFamily="34" charset="-128"/>
            </a:rPr>
            <a:t>for the veterans and the nurses</a:t>
          </a:r>
          <a:endParaRPr lang="en-US" sz="2800" kern="1200" dirty="0">
            <a:latin typeface="+mj-lt"/>
          </a:endParaRPr>
        </a:p>
      </dsp:txBody>
      <dsp:txXfrm>
        <a:off x="0" y="744"/>
        <a:ext cx="4403034" cy="1218902"/>
      </dsp:txXfrm>
    </dsp:sp>
    <dsp:sp modelId="{BFD34C50-EC6F-43B7-8ECB-FF043CD3E6E5}">
      <dsp:nvSpPr>
        <dsp:cNvPr id="0" name=""/>
        <dsp:cNvSpPr/>
      </dsp:nvSpPr>
      <dsp:spPr>
        <a:xfrm>
          <a:off x="0" y="1219646"/>
          <a:ext cx="440303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3C65076-2FC0-4CB6-AE64-3BC568FC1220}">
      <dsp:nvSpPr>
        <dsp:cNvPr id="0" name=""/>
        <dsp:cNvSpPr/>
      </dsp:nvSpPr>
      <dsp:spPr>
        <a:xfrm>
          <a:off x="0" y="1219646"/>
          <a:ext cx="4403034" cy="121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From Jan 1 to March 31…</a:t>
          </a:r>
          <a:endParaRPr lang="en-US" sz="2800" kern="1200" dirty="0"/>
        </a:p>
      </dsp:txBody>
      <dsp:txXfrm>
        <a:off x="0" y="1219646"/>
        <a:ext cx="4403034" cy="1218902"/>
      </dsp:txXfrm>
    </dsp:sp>
    <dsp:sp modelId="{EE2BAAF3-3683-490E-9275-EB385EAD98D4}">
      <dsp:nvSpPr>
        <dsp:cNvPr id="0" name=""/>
        <dsp:cNvSpPr/>
      </dsp:nvSpPr>
      <dsp:spPr>
        <a:xfrm>
          <a:off x="0" y="2438548"/>
          <a:ext cx="440303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E256B69-6B5D-40A6-BE67-6C07243CC4CC}">
      <dsp:nvSpPr>
        <dsp:cNvPr id="0" name=""/>
        <dsp:cNvSpPr/>
      </dsp:nvSpPr>
      <dsp:spPr>
        <a:xfrm>
          <a:off x="0" y="2438548"/>
          <a:ext cx="4403034" cy="121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CCHT referrals </a:t>
          </a:r>
          <a:r>
            <a:rPr lang="en-US" sz="2800" b="1" u="sng" kern="1200" dirty="0" smtClean="0">
              <a:solidFill>
                <a:schemeClr val="accent1"/>
              </a:solidFill>
            </a:rPr>
            <a:t>28</a:t>
          </a:r>
          <a:endParaRPr lang="en-US" sz="2800" kern="1200" dirty="0">
            <a:solidFill>
              <a:schemeClr val="accent1"/>
            </a:solidFill>
          </a:endParaRPr>
        </a:p>
      </dsp:txBody>
      <dsp:txXfrm>
        <a:off x="0" y="2438548"/>
        <a:ext cx="4403034" cy="1218902"/>
      </dsp:txXfrm>
    </dsp:sp>
    <dsp:sp modelId="{33AC8CA8-0C2C-495D-ADBD-E3D43B68FF8D}">
      <dsp:nvSpPr>
        <dsp:cNvPr id="0" name=""/>
        <dsp:cNvSpPr/>
      </dsp:nvSpPr>
      <dsp:spPr>
        <a:xfrm>
          <a:off x="0" y="3657451"/>
          <a:ext cx="440303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6B4A8F9-7C1C-41E2-923B-34EAD316A057}">
      <dsp:nvSpPr>
        <dsp:cNvPr id="0" name=""/>
        <dsp:cNvSpPr/>
      </dsp:nvSpPr>
      <dsp:spPr>
        <a:xfrm>
          <a:off x="0" y="3657451"/>
          <a:ext cx="4403034" cy="121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My </a:t>
          </a:r>
          <a:r>
            <a:rPr lang="en-US" sz="2800" kern="1200" dirty="0" err="1" smtClean="0"/>
            <a:t>HealtheVet</a:t>
          </a:r>
          <a:r>
            <a:rPr lang="en-US" sz="2800" kern="1200" dirty="0" smtClean="0"/>
            <a:t> IPAs  </a:t>
          </a:r>
          <a:r>
            <a:rPr lang="en-US" sz="2800" b="1" u="sng" kern="1200" dirty="0" smtClean="0">
              <a:solidFill>
                <a:schemeClr val="accent1"/>
              </a:solidFill>
            </a:rPr>
            <a:t>&gt; 100</a:t>
          </a:r>
          <a:endParaRPr lang="en-US" sz="2800" kern="1200" dirty="0">
            <a:solidFill>
              <a:schemeClr val="accent1"/>
            </a:solidFill>
          </a:endParaRPr>
        </a:p>
      </dsp:txBody>
      <dsp:txXfrm>
        <a:off x="0" y="3657451"/>
        <a:ext cx="4403034" cy="1218902"/>
      </dsp:txXfrm>
    </dsp:sp>
    <dsp:sp modelId="{3F733700-D461-4D70-BC41-1E6691002E6A}">
      <dsp:nvSpPr>
        <dsp:cNvPr id="0" name=""/>
        <dsp:cNvSpPr/>
      </dsp:nvSpPr>
      <dsp:spPr>
        <a:xfrm>
          <a:off x="0" y="4876353"/>
          <a:ext cx="440303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4DF8E27-1A83-453D-ACDB-33F707303CEA}">
      <dsp:nvSpPr>
        <dsp:cNvPr id="0" name=""/>
        <dsp:cNvSpPr/>
      </dsp:nvSpPr>
      <dsp:spPr>
        <a:xfrm>
          <a:off x="0" y="4876353"/>
          <a:ext cx="4403034" cy="121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t>2-day post discharge calls </a:t>
          </a:r>
          <a:r>
            <a:rPr lang="en-US" sz="2800" b="1" u="sng" kern="1200" dirty="0" smtClean="0">
              <a:solidFill>
                <a:schemeClr val="accent1"/>
              </a:solidFill>
            </a:rPr>
            <a:t>100%</a:t>
          </a:r>
          <a:endParaRPr lang="en-US" sz="2800" kern="1200" dirty="0">
            <a:solidFill>
              <a:schemeClr val="accent1"/>
            </a:solidFill>
          </a:endParaRPr>
        </a:p>
      </dsp:txBody>
      <dsp:txXfrm>
        <a:off x="0" y="4876353"/>
        <a:ext cx="4403034" cy="1218902"/>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992222F-7C29-456F-8E1A-CE7B9740B8EA}">
      <dsp:nvSpPr>
        <dsp:cNvPr id="0" name=""/>
        <dsp:cNvSpPr/>
      </dsp:nvSpPr>
      <dsp:spPr>
        <a:xfrm>
          <a:off x="0" y="841057"/>
          <a:ext cx="8839199" cy="791505"/>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smtClean="0"/>
            <a:t>PCAS- The Patient Care Assessment System</a:t>
          </a:r>
          <a:endParaRPr lang="en-US" sz="3300" kern="1200" dirty="0"/>
        </a:p>
      </dsp:txBody>
      <dsp:txXfrm>
        <a:off x="0" y="841057"/>
        <a:ext cx="8839199" cy="791505"/>
      </dsp:txXfrm>
    </dsp:sp>
    <dsp:sp modelId="{29A45B88-AB9A-4630-A09C-BB7E17EA6540}">
      <dsp:nvSpPr>
        <dsp:cNvPr id="0" name=""/>
        <dsp:cNvSpPr/>
      </dsp:nvSpPr>
      <dsp:spPr>
        <a:xfrm>
          <a:off x="0" y="1727602"/>
          <a:ext cx="8839199" cy="791505"/>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smtClean="0"/>
            <a:t>A new RN Dashboard, currently in development  </a:t>
          </a:r>
          <a:endParaRPr lang="en-US" sz="3300" kern="1200" dirty="0"/>
        </a:p>
      </dsp:txBody>
      <dsp:txXfrm>
        <a:off x="0" y="1727602"/>
        <a:ext cx="8839199" cy="791505"/>
      </dsp:txXfrm>
    </dsp:sp>
    <dsp:sp modelId="{E4363318-092A-4F4E-A924-9B04CC666C42}">
      <dsp:nvSpPr>
        <dsp:cNvPr id="0" name=""/>
        <dsp:cNvSpPr/>
      </dsp:nvSpPr>
      <dsp:spPr>
        <a:xfrm>
          <a:off x="0" y="2614147"/>
          <a:ext cx="8839199" cy="791505"/>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smtClean="0"/>
            <a:t>Pulls data from multiple sources to save time</a:t>
          </a:r>
          <a:endParaRPr lang="en-US" sz="3300" kern="1200"/>
        </a:p>
      </dsp:txBody>
      <dsp:txXfrm>
        <a:off x="0" y="2614147"/>
        <a:ext cx="8839199" cy="791505"/>
      </dsp:txXfrm>
    </dsp:sp>
    <dsp:sp modelId="{B0285ACC-2EE1-4EB8-83DF-AB3F404ADEE6}">
      <dsp:nvSpPr>
        <dsp:cNvPr id="0" name=""/>
        <dsp:cNvSpPr/>
      </dsp:nvSpPr>
      <dsp:spPr>
        <a:xfrm>
          <a:off x="0" y="3500692"/>
          <a:ext cx="8839199" cy="791505"/>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smtClean="0"/>
            <a:t>Manage not only </a:t>
          </a:r>
          <a:r>
            <a:rPr lang="ja-JP" sz="3300" kern="1200" dirty="0" smtClean="0"/>
            <a:t>‘</a:t>
          </a:r>
          <a:r>
            <a:rPr lang="en-US" sz="3300" kern="1200" dirty="0" smtClean="0"/>
            <a:t>statistical high risk</a:t>
          </a:r>
          <a:r>
            <a:rPr lang="ja-JP" sz="3300" kern="1200" dirty="0" smtClean="0"/>
            <a:t>’</a:t>
          </a:r>
          <a:r>
            <a:rPr lang="en-US" sz="3300" kern="1200" dirty="0" smtClean="0"/>
            <a:t> Veterans</a:t>
          </a:r>
          <a:endParaRPr lang="en-US" sz="3300" kern="1200" dirty="0"/>
        </a:p>
      </dsp:txBody>
      <dsp:txXfrm>
        <a:off x="0" y="3500692"/>
        <a:ext cx="8839199" cy="791505"/>
      </dsp:txXfrm>
    </dsp:sp>
    <dsp:sp modelId="{1AD8F43D-9064-4E35-AA9D-F555E2F4A245}">
      <dsp:nvSpPr>
        <dsp:cNvPr id="0" name=""/>
        <dsp:cNvSpPr/>
      </dsp:nvSpPr>
      <dsp:spPr>
        <a:xfrm>
          <a:off x="0" y="4387237"/>
          <a:ext cx="8839199" cy="791505"/>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smtClean="0"/>
            <a:t>Allows the RN to create and upload a plan of care</a:t>
          </a:r>
          <a:endParaRPr lang="en-US" sz="3300" kern="1200" dirty="0"/>
        </a:p>
      </dsp:txBody>
      <dsp:txXfrm>
        <a:off x="0" y="4387237"/>
        <a:ext cx="8839199" cy="791505"/>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EFC914-61A8-44C1-88A1-F7D958A16FBE}">
      <dsp:nvSpPr>
        <dsp:cNvPr id="0" name=""/>
        <dsp:cNvSpPr/>
      </dsp:nvSpPr>
      <dsp:spPr>
        <a:xfrm>
          <a:off x="2165362" y="739468"/>
          <a:ext cx="4203681" cy="4203681"/>
        </a:xfrm>
        <a:prstGeom prst="blockArc">
          <a:avLst>
            <a:gd name="adj1" fmla="val 11879990"/>
            <a:gd name="adj2" fmla="val 16199996"/>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A7AFBF-F6F7-445E-AF03-75C438A1C386}">
      <dsp:nvSpPr>
        <dsp:cNvPr id="0" name=""/>
        <dsp:cNvSpPr/>
      </dsp:nvSpPr>
      <dsp:spPr>
        <a:xfrm>
          <a:off x="2188332" y="663850"/>
          <a:ext cx="4203681" cy="4203681"/>
        </a:xfrm>
        <a:prstGeom prst="blockArc">
          <a:avLst>
            <a:gd name="adj1" fmla="val 7607790"/>
            <a:gd name="adj2" fmla="val 11747653"/>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38D244-B521-4B32-9C84-13C3B60CB32F}">
      <dsp:nvSpPr>
        <dsp:cNvPr id="0" name=""/>
        <dsp:cNvSpPr/>
      </dsp:nvSpPr>
      <dsp:spPr>
        <a:xfrm>
          <a:off x="2165359" y="646914"/>
          <a:ext cx="4203681" cy="4203681"/>
        </a:xfrm>
        <a:prstGeom prst="blockArc">
          <a:avLst>
            <a:gd name="adj1" fmla="val 3240000"/>
            <a:gd name="adj2" fmla="val 756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DAE8B4-2146-4693-94E3-0DE79CB3CB74}">
      <dsp:nvSpPr>
        <dsp:cNvPr id="0" name=""/>
        <dsp:cNvSpPr/>
      </dsp:nvSpPr>
      <dsp:spPr>
        <a:xfrm>
          <a:off x="2142386" y="663850"/>
          <a:ext cx="4203681" cy="4203681"/>
        </a:xfrm>
        <a:prstGeom prst="blockArc">
          <a:avLst>
            <a:gd name="adj1" fmla="val 20652347"/>
            <a:gd name="adj2" fmla="val 319221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493B88-0B3F-4642-92C7-98575E611564}">
      <dsp:nvSpPr>
        <dsp:cNvPr id="0" name=""/>
        <dsp:cNvSpPr/>
      </dsp:nvSpPr>
      <dsp:spPr>
        <a:xfrm>
          <a:off x="2165356" y="739468"/>
          <a:ext cx="4203681" cy="4203681"/>
        </a:xfrm>
        <a:prstGeom prst="blockArc">
          <a:avLst>
            <a:gd name="adj1" fmla="val 16200004"/>
            <a:gd name="adj2" fmla="val 2052001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91EAB2-AC90-4191-866E-C8FD336B4236}">
      <dsp:nvSpPr>
        <dsp:cNvPr id="0" name=""/>
        <dsp:cNvSpPr/>
      </dsp:nvSpPr>
      <dsp:spPr>
        <a:xfrm>
          <a:off x="3300412" y="1781967"/>
          <a:ext cx="1933575" cy="19335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en-US" sz="4600" b="1" kern="1200" dirty="0" smtClean="0">
              <a:solidFill>
                <a:srgbClr val="EFB137"/>
              </a:solidFill>
              <a:effectLst>
                <a:outerShdw blurRad="38100" dist="38100" dir="2700000" algn="tl">
                  <a:srgbClr val="000000">
                    <a:alpha val="43137"/>
                  </a:srgbClr>
                </a:outerShdw>
              </a:effectLst>
            </a:rPr>
            <a:t>PCAS</a:t>
          </a:r>
          <a:endParaRPr lang="en-US" sz="4600" b="1" kern="1200" dirty="0">
            <a:solidFill>
              <a:srgbClr val="EFB137"/>
            </a:solidFill>
            <a:effectLst>
              <a:outerShdw blurRad="38100" dist="38100" dir="2700000" algn="tl">
                <a:srgbClr val="000000">
                  <a:alpha val="43137"/>
                </a:srgbClr>
              </a:outerShdw>
            </a:effectLst>
          </a:endParaRPr>
        </a:p>
      </dsp:txBody>
      <dsp:txXfrm>
        <a:off x="3300412" y="1781967"/>
        <a:ext cx="1933575" cy="1933575"/>
      </dsp:txXfrm>
    </dsp:sp>
    <dsp:sp modelId="{339B7FF9-0A05-4465-9B75-08798288261A}">
      <dsp:nvSpPr>
        <dsp:cNvPr id="0" name=""/>
        <dsp:cNvSpPr/>
      </dsp:nvSpPr>
      <dsp:spPr>
        <a:xfrm>
          <a:off x="3362640" y="-116364"/>
          <a:ext cx="1809118" cy="18091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VISTA</a:t>
          </a:r>
          <a:endParaRPr lang="en-US" sz="2800" kern="1200" dirty="0"/>
        </a:p>
      </dsp:txBody>
      <dsp:txXfrm>
        <a:off x="3362640" y="-116364"/>
        <a:ext cx="1809118" cy="1809118"/>
      </dsp:txXfrm>
    </dsp:sp>
    <dsp:sp modelId="{E72A8E0C-E506-4ECF-A094-21B617B3D63B}">
      <dsp:nvSpPr>
        <dsp:cNvPr id="0" name=""/>
        <dsp:cNvSpPr/>
      </dsp:nvSpPr>
      <dsp:spPr>
        <a:xfrm>
          <a:off x="5315267" y="1302308"/>
          <a:ext cx="1809118" cy="18091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CDW</a:t>
          </a:r>
          <a:endParaRPr lang="en-US" sz="2800" kern="1200" dirty="0"/>
        </a:p>
      </dsp:txBody>
      <dsp:txXfrm>
        <a:off x="5315267" y="1302308"/>
        <a:ext cx="1809118" cy="1809118"/>
      </dsp:txXfrm>
    </dsp:sp>
    <dsp:sp modelId="{8F966552-1401-4809-A900-423CCC53C5CE}">
      <dsp:nvSpPr>
        <dsp:cNvPr id="0" name=""/>
        <dsp:cNvSpPr/>
      </dsp:nvSpPr>
      <dsp:spPr>
        <a:xfrm>
          <a:off x="4569431" y="3505200"/>
          <a:ext cx="1809118" cy="18091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OTHERS</a:t>
          </a:r>
          <a:endParaRPr lang="en-US" sz="2800" kern="1200" dirty="0"/>
        </a:p>
      </dsp:txBody>
      <dsp:txXfrm>
        <a:off x="4569431" y="3505200"/>
        <a:ext cx="1809118" cy="1809118"/>
      </dsp:txXfrm>
    </dsp:sp>
    <dsp:sp modelId="{0CE53F3F-5CA1-4926-99D1-FD98B0A48841}">
      <dsp:nvSpPr>
        <dsp:cNvPr id="0" name=""/>
        <dsp:cNvSpPr/>
      </dsp:nvSpPr>
      <dsp:spPr>
        <a:xfrm>
          <a:off x="2155850" y="3505200"/>
          <a:ext cx="1809118" cy="18091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CAN</a:t>
          </a:r>
          <a:endParaRPr lang="en-US" sz="2800" kern="1200" dirty="0"/>
        </a:p>
      </dsp:txBody>
      <dsp:txXfrm>
        <a:off x="2155850" y="3505200"/>
        <a:ext cx="1809118" cy="1809118"/>
      </dsp:txXfrm>
    </dsp:sp>
    <dsp:sp modelId="{7CB90E48-C63C-4365-8747-17F4CDAE0CD0}">
      <dsp:nvSpPr>
        <dsp:cNvPr id="0" name=""/>
        <dsp:cNvSpPr/>
      </dsp:nvSpPr>
      <dsp:spPr>
        <a:xfrm>
          <a:off x="1410013" y="1302308"/>
          <a:ext cx="1809118" cy="18091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ADMIN</a:t>
          </a:r>
          <a:endParaRPr lang="en-US" sz="2800" kern="1200" dirty="0"/>
        </a:p>
      </dsp:txBody>
      <dsp:txXfrm>
        <a:off x="1410013" y="1302308"/>
        <a:ext cx="1809118" cy="180911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F87848-9C21-460A-9FCC-8B1A11817B80}">
      <dsp:nvSpPr>
        <dsp:cNvPr id="0" name=""/>
        <dsp:cNvSpPr/>
      </dsp:nvSpPr>
      <dsp:spPr>
        <a:xfrm>
          <a:off x="0" y="1272"/>
          <a:ext cx="8686800" cy="538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Affective psychoses</a:t>
          </a:r>
          <a:endParaRPr lang="en-US" sz="2800" kern="1200"/>
        </a:p>
      </dsp:txBody>
      <dsp:txXfrm>
        <a:off x="0" y="1272"/>
        <a:ext cx="8686800" cy="538108"/>
      </dsp:txXfrm>
    </dsp:sp>
    <dsp:sp modelId="{21387FCE-6B01-4965-8529-876F38676903}">
      <dsp:nvSpPr>
        <dsp:cNvPr id="0" name=""/>
        <dsp:cNvSpPr/>
      </dsp:nvSpPr>
      <dsp:spPr>
        <a:xfrm>
          <a:off x="0" y="550799"/>
          <a:ext cx="8686800" cy="538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Heart Failure</a:t>
          </a:r>
          <a:endParaRPr lang="en-US" sz="2800" kern="1200" dirty="0"/>
        </a:p>
      </dsp:txBody>
      <dsp:txXfrm>
        <a:off x="0" y="550799"/>
        <a:ext cx="8686800" cy="538108"/>
      </dsp:txXfrm>
    </dsp:sp>
    <dsp:sp modelId="{AAC0B62D-7E51-46D8-8AF5-0CCEC4680491}">
      <dsp:nvSpPr>
        <dsp:cNvPr id="0" name=""/>
        <dsp:cNvSpPr/>
      </dsp:nvSpPr>
      <dsp:spPr>
        <a:xfrm>
          <a:off x="0" y="1100326"/>
          <a:ext cx="8686800" cy="538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Chronic ischemic heart disease </a:t>
          </a:r>
          <a:endParaRPr lang="en-US" sz="2800" kern="1200" dirty="0"/>
        </a:p>
      </dsp:txBody>
      <dsp:txXfrm>
        <a:off x="0" y="1100326"/>
        <a:ext cx="8686800" cy="538108"/>
      </dsp:txXfrm>
    </dsp:sp>
    <dsp:sp modelId="{EFE707CE-B425-44BD-B1DB-A54717A27182}">
      <dsp:nvSpPr>
        <dsp:cNvPr id="0" name=""/>
        <dsp:cNvSpPr/>
      </dsp:nvSpPr>
      <dsp:spPr>
        <a:xfrm>
          <a:off x="0" y="1649854"/>
          <a:ext cx="8686800" cy="538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Respiratory symptoms/other chest </a:t>
          </a:r>
          <a:r>
            <a:rPr lang="en-US" sz="2800" kern="1200" dirty="0" err="1" smtClean="0"/>
            <a:t>sx</a:t>
          </a:r>
          <a:endParaRPr lang="en-US" sz="2800" kern="1200" dirty="0"/>
        </a:p>
      </dsp:txBody>
      <dsp:txXfrm>
        <a:off x="0" y="1649854"/>
        <a:ext cx="8686800" cy="538108"/>
      </dsp:txXfrm>
    </dsp:sp>
    <dsp:sp modelId="{D62BB293-E60B-44FE-A075-B92CB161DA65}">
      <dsp:nvSpPr>
        <dsp:cNvPr id="0" name=""/>
        <dsp:cNvSpPr/>
      </dsp:nvSpPr>
      <dsp:spPr>
        <a:xfrm>
          <a:off x="0" y="2199381"/>
          <a:ext cx="8686800" cy="538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Pneumonia</a:t>
          </a:r>
          <a:endParaRPr lang="en-US" sz="2800" kern="1200" dirty="0"/>
        </a:p>
      </dsp:txBody>
      <dsp:txXfrm>
        <a:off x="0" y="2199381"/>
        <a:ext cx="8686800" cy="538108"/>
      </dsp:txXfrm>
    </dsp:sp>
    <dsp:sp modelId="{AA57A5D5-8FAE-4EF4-92EC-99823A3D59CA}">
      <dsp:nvSpPr>
        <dsp:cNvPr id="0" name=""/>
        <dsp:cNvSpPr/>
      </dsp:nvSpPr>
      <dsp:spPr>
        <a:xfrm>
          <a:off x="0" y="2748908"/>
          <a:ext cx="8686800" cy="538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Cardiac dysrhythmias</a:t>
          </a:r>
          <a:endParaRPr lang="en-US" sz="2800" kern="1200" dirty="0"/>
        </a:p>
      </dsp:txBody>
      <dsp:txXfrm>
        <a:off x="0" y="2748908"/>
        <a:ext cx="8686800" cy="538108"/>
      </dsp:txXfrm>
    </dsp:sp>
    <dsp:sp modelId="{CC0846F6-07B4-44A9-B9ED-431EF7022A61}">
      <dsp:nvSpPr>
        <dsp:cNvPr id="0" name=""/>
        <dsp:cNvSpPr/>
      </dsp:nvSpPr>
      <dsp:spPr>
        <a:xfrm>
          <a:off x="0" y="3298436"/>
          <a:ext cx="8686800" cy="538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Schizophrenic disorders</a:t>
          </a:r>
          <a:endParaRPr lang="en-US" sz="2800" kern="1200" dirty="0"/>
        </a:p>
      </dsp:txBody>
      <dsp:txXfrm>
        <a:off x="0" y="3298436"/>
        <a:ext cx="8686800" cy="538108"/>
      </dsp:txXfrm>
    </dsp:sp>
    <dsp:sp modelId="{3E6FA112-FCA0-4B1C-B608-1BC8687DCE47}">
      <dsp:nvSpPr>
        <dsp:cNvPr id="0" name=""/>
        <dsp:cNvSpPr/>
      </dsp:nvSpPr>
      <dsp:spPr>
        <a:xfrm>
          <a:off x="0" y="3847963"/>
          <a:ext cx="8686800" cy="538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Chronic bronchitis</a:t>
          </a:r>
          <a:endParaRPr lang="en-US" sz="2800" kern="1200" dirty="0"/>
        </a:p>
      </dsp:txBody>
      <dsp:txXfrm>
        <a:off x="0" y="3847963"/>
        <a:ext cx="8686800" cy="538108"/>
      </dsp:txXfrm>
    </dsp:sp>
    <dsp:sp modelId="{B73B3E8E-5751-41A4-87D1-5A7A2AB8DDF7}">
      <dsp:nvSpPr>
        <dsp:cNvPr id="0" name=""/>
        <dsp:cNvSpPr/>
      </dsp:nvSpPr>
      <dsp:spPr>
        <a:xfrm>
          <a:off x="0" y="4397490"/>
          <a:ext cx="8686800" cy="538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Alcohol dependence</a:t>
          </a:r>
          <a:endParaRPr lang="en-US" sz="2800" kern="1200" dirty="0"/>
        </a:p>
      </dsp:txBody>
      <dsp:txXfrm>
        <a:off x="0" y="4397490"/>
        <a:ext cx="8686800" cy="538108"/>
      </dsp:txXfrm>
    </dsp:sp>
    <dsp:sp modelId="{66CF09C4-EA91-4B0A-BE42-434C50D3BB01}">
      <dsp:nvSpPr>
        <dsp:cNvPr id="0" name=""/>
        <dsp:cNvSpPr/>
      </dsp:nvSpPr>
      <dsp:spPr>
        <a:xfrm>
          <a:off x="0" y="4947018"/>
          <a:ext cx="8686800" cy="538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General symptoms</a:t>
          </a:r>
          <a:endParaRPr lang="en-US" sz="2800" kern="1200" dirty="0"/>
        </a:p>
      </dsp:txBody>
      <dsp:txXfrm>
        <a:off x="0" y="4947018"/>
        <a:ext cx="8686800" cy="53810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71BE5E-05BA-496C-A671-551194704982}">
      <dsp:nvSpPr>
        <dsp:cNvPr id="0" name=""/>
        <dsp:cNvSpPr/>
      </dsp:nvSpPr>
      <dsp:spPr>
        <a:xfrm>
          <a:off x="0" y="26099"/>
          <a:ext cx="2787161" cy="1029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Home-based primary care</a:t>
          </a:r>
          <a:endParaRPr lang="en-US" sz="2800" kern="1200" dirty="0"/>
        </a:p>
      </dsp:txBody>
      <dsp:txXfrm>
        <a:off x="0" y="26099"/>
        <a:ext cx="2787161" cy="1029600"/>
      </dsp:txXfrm>
    </dsp:sp>
    <dsp:sp modelId="{23ABC62E-E482-4059-8CAC-1DD1F709313D}">
      <dsp:nvSpPr>
        <dsp:cNvPr id="0" name=""/>
        <dsp:cNvSpPr/>
      </dsp:nvSpPr>
      <dsp:spPr>
        <a:xfrm>
          <a:off x="0" y="1070099"/>
          <a:ext cx="2787161" cy="1029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Case-management</a:t>
          </a:r>
        </a:p>
      </dsp:txBody>
      <dsp:txXfrm>
        <a:off x="0" y="1070099"/>
        <a:ext cx="2787161" cy="1029600"/>
      </dsp:txXfrm>
    </dsp:sp>
    <dsp:sp modelId="{41E31067-59B8-4D00-AC2E-4E18D067BF94}">
      <dsp:nvSpPr>
        <dsp:cNvPr id="0" name=""/>
        <dsp:cNvSpPr/>
      </dsp:nvSpPr>
      <dsp:spPr>
        <a:xfrm>
          <a:off x="0" y="2114100"/>
          <a:ext cx="2787161" cy="1029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Specialty clinics, e.g., heart failure</a:t>
          </a:r>
        </a:p>
      </dsp:txBody>
      <dsp:txXfrm>
        <a:off x="0" y="2114100"/>
        <a:ext cx="2787161" cy="1029600"/>
      </dsp:txXfrm>
    </dsp:sp>
    <dsp:sp modelId="{A3889970-A4F1-44BC-B9E9-53C187704F72}">
      <dsp:nvSpPr>
        <dsp:cNvPr id="0" name=""/>
        <dsp:cNvSpPr/>
      </dsp:nvSpPr>
      <dsp:spPr>
        <a:xfrm>
          <a:off x="0" y="3158100"/>
          <a:ext cx="2787161" cy="1029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Telehealth</a:t>
          </a:r>
        </a:p>
      </dsp:txBody>
      <dsp:txXfrm>
        <a:off x="0" y="3158100"/>
        <a:ext cx="2787161" cy="1029600"/>
      </dsp:txXfrm>
    </dsp:sp>
    <dsp:sp modelId="{29119668-B3FB-4EA2-8BD4-3D5C262C854C}">
      <dsp:nvSpPr>
        <dsp:cNvPr id="0" name=""/>
        <dsp:cNvSpPr/>
      </dsp:nvSpPr>
      <dsp:spPr>
        <a:xfrm>
          <a:off x="0" y="4202100"/>
          <a:ext cx="2787161" cy="1029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Palliative care</a:t>
          </a:r>
        </a:p>
      </dsp:txBody>
      <dsp:txXfrm>
        <a:off x="0" y="4202100"/>
        <a:ext cx="2787161" cy="102960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1F6C8F-0073-4764-BC09-4714502D49D5}">
      <dsp:nvSpPr>
        <dsp:cNvPr id="0" name=""/>
        <dsp:cNvSpPr/>
      </dsp:nvSpPr>
      <dsp:spPr>
        <a:xfrm>
          <a:off x="0" y="8103"/>
          <a:ext cx="8458200" cy="10313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rtl="0">
            <a:lnSpc>
              <a:spcPct val="90000"/>
            </a:lnSpc>
            <a:spcBef>
              <a:spcPct val="0"/>
            </a:spcBef>
            <a:spcAft>
              <a:spcPct val="35000"/>
            </a:spcAft>
          </a:pPr>
          <a:r>
            <a:rPr lang="en-US" sz="4300" kern="1200" dirty="0" smtClean="0"/>
            <a:t>Patient characteristics</a:t>
          </a:r>
          <a:endParaRPr lang="en-US" sz="4300" kern="1200" dirty="0"/>
        </a:p>
      </dsp:txBody>
      <dsp:txXfrm>
        <a:off x="0" y="8103"/>
        <a:ext cx="8458200" cy="1031354"/>
      </dsp:txXfrm>
    </dsp:sp>
    <dsp:sp modelId="{24773558-748D-49AD-884C-0DE7F8379A25}">
      <dsp:nvSpPr>
        <dsp:cNvPr id="0" name=""/>
        <dsp:cNvSpPr/>
      </dsp:nvSpPr>
      <dsp:spPr>
        <a:xfrm>
          <a:off x="0" y="1039458"/>
          <a:ext cx="8458200" cy="4005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548" tIns="54610" rIns="305816" bIns="54610" numCol="1" spcCol="1270" anchor="t" anchorCtr="0">
          <a:noAutofit/>
        </a:bodyPr>
        <a:lstStyle/>
        <a:p>
          <a:pPr marL="285750" lvl="1" indent="-285750" algn="l" defTabSz="1511300" rtl="0">
            <a:lnSpc>
              <a:spcPct val="90000"/>
            </a:lnSpc>
            <a:spcBef>
              <a:spcPct val="0"/>
            </a:spcBef>
            <a:spcAft>
              <a:spcPct val="20000"/>
            </a:spcAft>
            <a:buChar char="••"/>
          </a:pPr>
          <a:r>
            <a:rPr lang="en-US" sz="3400" kern="1200" smtClean="0"/>
            <a:t>Demographics – age, priority level</a:t>
          </a:r>
          <a:endParaRPr lang="en-US" sz="3400" kern="1200"/>
        </a:p>
        <a:p>
          <a:pPr marL="285750" lvl="1" indent="-285750" algn="l" defTabSz="1511300" rtl="0">
            <a:lnSpc>
              <a:spcPct val="90000"/>
            </a:lnSpc>
            <a:spcBef>
              <a:spcPct val="0"/>
            </a:spcBef>
            <a:spcAft>
              <a:spcPct val="20000"/>
            </a:spcAft>
            <a:buChar char="••"/>
          </a:pPr>
          <a:r>
            <a:rPr lang="en-US" sz="3400" kern="1200" dirty="0" smtClean="0"/>
            <a:t>Coexisting conditions – </a:t>
          </a:r>
          <a:r>
            <a:rPr lang="en-US" sz="3400" kern="1200" dirty="0" err="1" smtClean="0"/>
            <a:t>Deyo</a:t>
          </a:r>
          <a:r>
            <a:rPr lang="en-US" sz="3400" kern="1200" dirty="0" smtClean="0"/>
            <a:t>/</a:t>
          </a:r>
          <a:r>
            <a:rPr lang="en-US" sz="3400" kern="1200" dirty="0" err="1" smtClean="0"/>
            <a:t>Charlson</a:t>
          </a:r>
          <a:r>
            <a:rPr lang="en-US" sz="3400" kern="1200" dirty="0" smtClean="0"/>
            <a:t> score, HCCs</a:t>
          </a:r>
          <a:endParaRPr lang="en-US" sz="3400" kern="1200" dirty="0"/>
        </a:p>
        <a:p>
          <a:pPr marL="285750" lvl="1" indent="-285750" algn="l" defTabSz="1511300" rtl="0">
            <a:lnSpc>
              <a:spcPct val="90000"/>
            </a:lnSpc>
            <a:spcBef>
              <a:spcPct val="0"/>
            </a:spcBef>
            <a:spcAft>
              <a:spcPct val="20000"/>
            </a:spcAft>
            <a:buChar char="••"/>
          </a:pPr>
          <a:r>
            <a:rPr lang="en-US" sz="3400" kern="1200" smtClean="0"/>
            <a:t>Vital signs</a:t>
          </a:r>
          <a:endParaRPr lang="en-US" sz="3400" kern="1200"/>
        </a:p>
        <a:p>
          <a:pPr marL="285750" lvl="1" indent="-285750" algn="l" defTabSz="1511300" rtl="0">
            <a:lnSpc>
              <a:spcPct val="90000"/>
            </a:lnSpc>
            <a:spcBef>
              <a:spcPct val="0"/>
            </a:spcBef>
            <a:spcAft>
              <a:spcPct val="20000"/>
            </a:spcAft>
            <a:buChar char="••"/>
          </a:pPr>
          <a:r>
            <a:rPr lang="en-US" sz="3400" kern="1200" smtClean="0"/>
            <a:t>Utilization – inpatient and outpatient</a:t>
          </a:r>
          <a:endParaRPr lang="en-US" sz="3400" kern="1200"/>
        </a:p>
        <a:p>
          <a:pPr marL="285750" lvl="1" indent="-285750" algn="l" defTabSz="1511300" rtl="0">
            <a:lnSpc>
              <a:spcPct val="90000"/>
            </a:lnSpc>
            <a:spcBef>
              <a:spcPct val="0"/>
            </a:spcBef>
            <a:spcAft>
              <a:spcPct val="20000"/>
            </a:spcAft>
            <a:buChar char="••"/>
          </a:pPr>
          <a:r>
            <a:rPr lang="en-US" sz="3400" kern="1200" smtClean="0"/>
            <a:t>Pharmacy</a:t>
          </a:r>
          <a:endParaRPr lang="en-US" sz="3400" kern="1200"/>
        </a:p>
        <a:p>
          <a:pPr marL="285750" lvl="1" indent="-285750" algn="l" defTabSz="1511300" rtl="0">
            <a:lnSpc>
              <a:spcPct val="90000"/>
            </a:lnSpc>
            <a:spcBef>
              <a:spcPct val="0"/>
            </a:spcBef>
            <a:spcAft>
              <a:spcPct val="20000"/>
            </a:spcAft>
            <a:buChar char="••"/>
          </a:pPr>
          <a:r>
            <a:rPr lang="en-US" sz="3400" kern="1200" smtClean="0"/>
            <a:t>Lab values</a:t>
          </a:r>
          <a:endParaRPr lang="en-US" sz="3400" kern="1200"/>
        </a:p>
      </dsp:txBody>
      <dsp:txXfrm>
        <a:off x="0" y="1039458"/>
        <a:ext cx="8458200" cy="400545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1C86375-D056-41CD-8453-91C982A8A4A8}">
      <dsp:nvSpPr>
        <dsp:cNvPr id="0" name=""/>
        <dsp:cNvSpPr/>
      </dsp:nvSpPr>
      <dsp:spPr>
        <a:xfrm>
          <a:off x="0" y="14749"/>
          <a:ext cx="8458200" cy="20522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en-US" sz="3700" kern="1200" smtClean="0"/>
            <a:t>Outcomes occurring in subsequent yr.</a:t>
          </a:r>
          <a:endParaRPr lang="en-US" sz="3700" kern="1200"/>
        </a:p>
      </dsp:txBody>
      <dsp:txXfrm>
        <a:off x="0" y="14749"/>
        <a:ext cx="8458200" cy="2052216"/>
      </dsp:txXfrm>
    </dsp:sp>
    <dsp:sp modelId="{E6B2506F-A18F-4E35-B87B-D74B7FF534C0}">
      <dsp:nvSpPr>
        <dsp:cNvPr id="0" name=""/>
        <dsp:cNvSpPr/>
      </dsp:nvSpPr>
      <dsp:spPr>
        <a:xfrm>
          <a:off x="0" y="2066966"/>
          <a:ext cx="8458200"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548"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n-US" sz="2900" kern="1200" dirty="0" smtClean="0"/>
            <a:t>Readmissions, deaths, either at </a:t>
          </a:r>
          <a:br>
            <a:rPr lang="en-US" sz="2900" kern="1200" dirty="0" smtClean="0"/>
          </a:br>
          <a:r>
            <a:rPr lang="en-US" sz="2900" kern="1200" dirty="0" smtClean="0"/>
            <a:t>30, 60, 90 days &amp; 1 </a:t>
          </a:r>
          <a:r>
            <a:rPr lang="en-US" sz="2900" kern="1200" dirty="0" err="1" smtClean="0"/>
            <a:t>yr</a:t>
          </a:r>
          <a:endParaRPr lang="en-US" sz="2900" kern="1200" dirty="0"/>
        </a:p>
      </dsp:txBody>
      <dsp:txXfrm>
        <a:off x="0" y="2066966"/>
        <a:ext cx="8458200" cy="919080"/>
      </dsp:txXfrm>
    </dsp:sp>
    <dsp:sp modelId="{E7A5D42A-D15B-459D-AD11-DFCB01C455FD}">
      <dsp:nvSpPr>
        <dsp:cNvPr id="0" name=""/>
        <dsp:cNvSpPr/>
      </dsp:nvSpPr>
      <dsp:spPr>
        <a:xfrm>
          <a:off x="0" y="2986045"/>
          <a:ext cx="8458200" cy="20522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en-US" sz="3700" kern="1200" dirty="0" smtClean="0"/>
            <a:t>Conjoint modeling admission and death using </a:t>
          </a:r>
          <a:r>
            <a:rPr lang="en-US" sz="3700" kern="1200" dirty="0" err="1" smtClean="0"/>
            <a:t>polytomous</a:t>
          </a:r>
          <a:r>
            <a:rPr lang="en-US" sz="3700" kern="1200" dirty="0" smtClean="0"/>
            <a:t> (multinomial) logistic regression</a:t>
          </a:r>
          <a:endParaRPr lang="en-US" sz="3700" kern="1200" dirty="0"/>
        </a:p>
      </dsp:txBody>
      <dsp:txXfrm>
        <a:off x="0" y="2986045"/>
        <a:ext cx="8458200" cy="2052216"/>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2562B7-4024-4468-B6DF-B548EC3DCF6B}">
      <dsp:nvSpPr>
        <dsp:cNvPr id="0" name=""/>
        <dsp:cNvSpPr/>
      </dsp:nvSpPr>
      <dsp:spPr>
        <a:xfrm>
          <a:off x="0" y="0"/>
          <a:ext cx="8649195" cy="9745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Scan list of </a:t>
          </a:r>
          <a:r>
            <a:rPr lang="en-US" sz="2400" kern="1200" dirty="0" err="1" smtClean="0"/>
            <a:t>pts</a:t>
          </a:r>
          <a:r>
            <a:rPr lang="en-US" sz="2400" kern="1200" dirty="0" smtClean="0"/>
            <a:t> weekly to identify those who may be at high risk</a:t>
          </a:r>
          <a:endParaRPr lang="en-US" sz="2400" kern="1200" dirty="0"/>
        </a:p>
      </dsp:txBody>
      <dsp:txXfrm>
        <a:off x="1988721" y="0"/>
        <a:ext cx="6660473" cy="974509"/>
      </dsp:txXfrm>
    </dsp:sp>
    <dsp:sp modelId="{A0247704-8CDE-46D5-A9D4-D5A3F3645F80}">
      <dsp:nvSpPr>
        <dsp:cNvPr id="0" name=""/>
        <dsp:cNvSpPr/>
      </dsp:nvSpPr>
      <dsp:spPr>
        <a:xfrm>
          <a:off x="581194" y="129925"/>
          <a:ext cx="815636" cy="72799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DC002E-35E1-4C89-8D87-C23CDD389791}">
      <dsp:nvSpPr>
        <dsp:cNvPr id="0" name=""/>
        <dsp:cNvSpPr/>
      </dsp:nvSpPr>
      <dsp:spPr>
        <a:xfrm>
          <a:off x="0" y="1025172"/>
          <a:ext cx="8649195" cy="8778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Call high risk patients to check in:  are questions answered?  are medications taken as prescribed?</a:t>
          </a:r>
        </a:p>
      </dsp:txBody>
      <dsp:txXfrm>
        <a:off x="1988721" y="1025172"/>
        <a:ext cx="6660473" cy="877894"/>
      </dsp:txXfrm>
    </dsp:sp>
    <dsp:sp modelId="{73DE7862-CEAE-4A8B-9478-B2E9DF092ACC}">
      <dsp:nvSpPr>
        <dsp:cNvPr id="0" name=""/>
        <dsp:cNvSpPr/>
      </dsp:nvSpPr>
      <dsp:spPr>
        <a:xfrm>
          <a:off x="428034" y="1131234"/>
          <a:ext cx="1092133" cy="63196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FE70D7-AFA5-4A85-B6D6-4EB9C31FB5DC}">
      <dsp:nvSpPr>
        <dsp:cNvPr id="0" name=""/>
        <dsp:cNvSpPr/>
      </dsp:nvSpPr>
      <dsp:spPr>
        <a:xfrm>
          <a:off x="0" y="0"/>
          <a:ext cx="8686800" cy="9866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Confirm that high risk </a:t>
          </a:r>
          <a:r>
            <a:rPr lang="en-US" sz="2400" kern="1200" dirty="0" err="1" smtClean="0"/>
            <a:t>pts</a:t>
          </a:r>
          <a:r>
            <a:rPr lang="en-US" sz="2400" kern="1200" dirty="0" smtClean="0"/>
            <a:t> have visits coming up soon</a:t>
          </a:r>
          <a:endParaRPr lang="en-US" sz="2400" kern="1200" dirty="0"/>
        </a:p>
      </dsp:txBody>
      <dsp:txXfrm>
        <a:off x="1873552" y="0"/>
        <a:ext cx="6813247" cy="986607"/>
      </dsp:txXfrm>
    </dsp:sp>
    <dsp:sp modelId="{63EFC797-D5CA-44BB-90AD-85CB02EDD5D3}">
      <dsp:nvSpPr>
        <dsp:cNvPr id="0" name=""/>
        <dsp:cNvSpPr/>
      </dsp:nvSpPr>
      <dsp:spPr>
        <a:xfrm>
          <a:off x="569264" y="130322"/>
          <a:ext cx="871216" cy="725962"/>
        </a:xfrm>
        <a:prstGeom prst="roundRect">
          <a:avLst>
            <a:gd name="adj" fmla="val 10000"/>
          </a:avLst>
        </a:prstGeom>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673AB-A43A-40A5-BEB3-DF174ECE4C71}">
      <dsp:nvSpPr>
        <dsp:cNvPr id="0" name=""/>
        <dsp:cNvSpPr/>
      </dsp:nvSpPr>
      <dsp:spPr>
        <a:xfrm>
          <a:off x="0" y="1039668"/>
          <a:ext cx="8686800" cy="9681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Ensure that high risk patients are on appropriate medical therapy</a:t>
          </a:r>
        </a:p>
      </dsp:txBody>
      <dsp:txXfrm>
        <a:off x="1873552" y="1039668"/>
        <a:ext cx="6813247" cy="968180"/>
      </dsp:txXfrm>
    </dsp:sp>
    <dsp:sp modelId="{03B4E5B9-CD77-4C84-A645-015DDE38BA9C}">
      <dsp:nvSpPr>
        <dsp:cNvPr id="0" name=""/>
        <dsp:cNvSpPr/>
      </dsp:nvSpPr>
      <dsp:spPr>
        <a:xfrm>
          <a:off x="582833" y="1095454"/>
          <a:ext cx="844078" cy="856609"/>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79B581-5A78-460A-9A14-52F803FC0F19}">
      <dsp:nvSpPr>
        <dsp:cNvPr id="0" name=""/>
        <dsp:cNvSpPr/>
      </dsp:nvSpPr>
      <dsp:spPr>
        <a:xfrm>
          <a:off x="0" y="2056442"/>
          <a:ext cx="8686800" cy="10489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Review resources already in use, such as telehealth or specialty care</a:t>
          </a:r>
        </a:p>
      </dsp:txBody>
      <dsp:txXfrm>
        <a:off x="1873552" y="2056442"/>
        <a:ext cx="6813247" cy="1048956"/>
      </dsp:txXfrm>
    </dsp:sp>
    <dsp:sp modelId="{3C21431F-4903-41C0-9E73-5BDFEB59B0FD}">
      <dsp:nvSpPr>
        <dsp:cNvPr id="0" name=""/>
        <dsp:cNvSpPr/>
      </dsp:nvSpPr>
      <dsp:spPr>
        <a:xfrm>
          <a:off x="460236" y="2156740"/>
          <a:ext cx="1089272" cy="881069"/>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37C07B-0F04-41F8-947B-10175F566619}">
      <dsp:nvSpPr>
        <dsp:cNvPr id="0" name=""/>
        <dsp:cNvSpPr/>
      </dsp:nvSpPr>
      <dsp:spPr>
        <a:xfrm>
          <a:off x="0" y="2801"/>
          <a:ext cx="3962399"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DECF5E2-1B8C-4928-978C-CB0D366EE358}">
      <dsp:nvSpPr>
        <dsp:cNvPr id="0" name=""/>
        <dsp:cNvSpPr/>
      </dsp:nvSpPr>
      <dsp:spPr>
        <a:xfrm>
          <a:off x="0" y="2801"/>
          <a:ext cx="3962399" cy="191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lvl="0" algn="l" defTabSz="1911350" rtl="0">
            <a:lnSpc>
              <a:spcPct val="90000"/>
            </a:lnSpc>
            <a:spcBef>
              <a:spcPct val="0"/>
            </a:spcBef>
            <a:spcAft>
              <a:spcPct val="35000"/>
            </a:spcAft>
          </a:pPr>
          <a:r>
            <a:rPr lang="en-US" sz="4300" kern="1200" dirty="0" smtClean="0">
              <a:solidFill>
                <a:schemeClr val="tx2"/>
              </a:solidFill>
            </a:rPr>
            <a:t>PACT RN follow-up discussion</a:t>
          </a:r>
          <a:endParaRPr lang="en-US" sz="4300" kern="1200" dirty="0">
            <a:solidFill>
              <a:schemeClr val="tx2"/>
            </a:solidFill>
          </a:endParaRPr>
        </a:p>
      </dsp:txBody>
      <dsp:txXfrm>
        <a:off x="0" y="2801"/>
        <a:ext cx="3962399" cy="1910862"/>
      </dsp:txXfrm>
    </dsp:sp>
    <dsp:sp modelId="{0CCAC963-780D-43C4-9ADD-94393BF2F558}">
      <dsp:nvSpPr>
        <dsp:cNvPr id="0" name=""/>
        <dsp:cNvSpPr/>
      </dsp:nvSpPr>
      <dsp:spPr>
        <a:xfrm>
          <a:off x="0" y="1913664"/>
          <a:ext cx="3962399"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D756A0A-8F12-49E1-BC66-16A969FD2306}">
      <dsp:nvSpPr>
        <dsp:cNvPr id="0" name=""/>
        <dsp:cNvSpPr/>
      </dsp:nvSpPr>
      <dsp:spPr>
        <a:xfrm>
          <a:off x="0" y="1913664"/>
          <a:ext cx="3962399" cy="191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lvl="0" algn="l" defTabSz="1911350" rtl="0">
            <a:lnSpc>
              <a:spcPct val="90000"/>
            </a:lnSpc>
            <a:spcBef>
              <a:spcPct val="0"/>
            </a:spcBef>
            <a:spcAft>
              <a:spcPct val="35000"/>
            </a:spcAft>
          </a:pPr>
          <a:r>
            <a:rPr lang="en-US" sz="4300" kern="1200" dirty="0" smtClean="0">
              <a:solidFill>
                <a:schemeClr val="tx2"/>
              </a:solidFill>
            </a:rPr>
            <a:t>Commitment to PACT can  plan</a:t>
          </a:r>
          <a:endParaRPr lang="en-US" sz="4300" kern="1200" dirty="0">
            <a:solidFill>
              <a:schemeClr val="tx2"/>
            </a:solidFill>
          </a:endParaRPr>
        </a:p>
      </dsp:txBody>
      <dsp:txXfrm>
        <a:off x="0" y="1913664"/>
        <a:ext cx="3962399" cy="1910862"/>
      </dsp:txXfrm>
    </dsp:sp>
    <dsp:sp modelId="{431F4FDD-8D9F-49CB-ACC3-8E2DBB3C1F26}">
      <dsp:nvSpPr>
        <dsp:cNvPr id="0" name=""/>
        <dsp:cNvSpPr/>
      </dsp:nvSpPr>
      <dsp:spPr>
        <a:xfrm>
          <a:off x="0" y="3824526"/>
          <a:ext cx="3962399"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2C7EA0B-5ECE-40F2-AFF0-887268B3EBE1}">
      <dsp:nvSpPr>
        <dsp:cNvPr id="0" name=""/>
        <dsp:cNvSpPr/>
      </dsp:nvSpPr>
      <dsp:spPr>
        <a:xfrm>
          <a:off x="0" y="3824526"/>
          <a:ext cx="3962399" cy="191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lvl="0" algn="l" defTabSz="1911350" rtl="0">
            <a:lnSpc>
              <a:spcPct val="90000"/>
            </a:lnSpc>
            <a:spcBef>
              <a:spcPct val="0"/>
            </a:spcBef>
            <a:spcAft>
              <a:spcPct val="35000"/>
            </a:spcAft>
          </a:pPr>
          <a:r>
            <a:rPr lang="en-US" sz="4300" kern="1200" dirty="0" smtClean="0">
              <a:solidFill>
                <a:schemeClr val="tx2"/>
              </a:solidFill>
            </a:rPr>
            <a:t>Formulation of PDSA</a:t>
          </a:r>
          <a:endParaRPr lang="en-US" sz="4300" kern="1200" dirty="0">
            <a:solidFill>
              <a:schemeClr val="tx2"/>
            </a:solidFill>
          </a:endParaRPr>
        </a:p>
      </dsp:txBody>
      <dsp:txXfrm>
        <a:off x="0" y="3824526"/>
        <a:ext cx="3962399" cy="1910862"/>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BF4E28-2F70-48C6-8D39-261D7C26650D}">
      <dsp:nvSpPr>
        <dsp:cNvPr id="0" name=""/>
        <dsp:cNvSpPr/>
      </dsp:nvSpPr>
      <dsp:spPr>
        <a:xfrm>
          <a:off x="2262894" y="442"/>
          <a:ext cx="4161011" cy="249660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76200" dir="13500000" sy="23000" kx="1200000" algn="br" rotWithShape="0">
            <a:prstClr val="black">
              <a:alpha val="2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n-US" sz="3900" kern="1200" dirty="0" smtClean="0"/>
            <a:t>CCHT Consult And Resulting Support</a:t>
          </a:r>
          <a:endParaRPr lang="en-US" sz="3900" kern="1200" dirty="0"/>
        </a:p>
      </dsp:txBody>
      <dsp:txXfrm>
        <a:off x="2262894" y="442"/>
        <a:ext cx="4161011" cy="2496606"/>
      </dsp:txXfrm>
    </dsp:sp>
    <dsp:sp modelId="{B642D3FD-2C66-4F31-ADB8-70CFC4F09237}">
      <dsp:nvSpPr>
        <dsp:cNvPr id="0" name=""/>
        <dsp:cNvSpPr/>
      </dsp:nvSpPr>
      <dsp:spPr>
        <a:xfrm>
          <a:off x="2262894" y="2913150"/>
          <a:ext cx="4161011" cy="249660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76200" dir="13500000" sy="23000" kx="1200000" algn="br" rotWithShape="0">
            <a:prstClr val="black">
              <a:alpha val="2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n-US" sz="3900" kern="1200" dirty="0" smtClean="0"/>
            <a:t>Additional Needs Met Through Occupational Therapy (OT)</a:t>
          </a:r>
          <a:endParaRPr lang="en-US" sz="3900" kern="1200" dirty="0"/>
        </a:p>
      </dsp:txBody>
      <dsp:txXfrm>
        <a:off x="2262894" y="2913150"/>
        <a:ext cx="4161011" cy="24966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48A39A-95AD-4F79-B4E2-FF1D7F25BB6A}" type="datetimeFigureOut">
              <a:rPr lang="en-US" smtClean="0"/>
              <a:t>9/10/2013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D5227D-CDBF-4665-A2DA-56DF35CE38ED}"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2E374E3B-5C61-43BB-A740-3E19E45EF2E3}" type="datetimeFigureOut">
              <a:rPr lang="en-US"/>
              <a:pPr>
                <a:defRPr/>
              </a:pPr>
              <a:t>9/10/2013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BF38683-F070-47AE-AC8E-1F223BF12BC9}" type="slidenum">
              <a:rPr lang="en-US"/>
              <a:pPr>
                <a:defRPr/>
              </a:pPr>
              <a:t>‹#›</a:t>
            </a:fld>
            <a:endParaRPr lang="en-US"/>
          </a:p>
        </p:txBody>
      </p:sp>
    </p:spTree>
    <p:extLst>
      <p:ext uri="{BB962C8B-B14F-4D97-AF65-F5344CB8AC3E}">
        <p14:creationId xmlns="" xmlns:p14="http://schemas.microsoft.com/office/powerpoint/2010/main" val="881974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Freddy.Kirkland@va.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t>
            </a:r>
            <a:r>
              <a:rPr lang="en-US" dirty="0" err="1" smtClean="0"/>
              <a:t>Dawnell</a:t>
            </a:r>
            <a:r>
              <a:rPr lang="en-US" dirty="0" smtClean="0"/>
              <a:t>!  I </a:t>
            </a:r>
            <a:r>
              <a:rPr lang="en-US" dirty="0" smtClean="0"/>
              <a:t>am happy to be here today to talk</a:t>
            </a:r>
            <a:r>
              <a:rPr lang="en-US" baseline="0" dirty="0" smtClean="0"/>
              <a:t> about </a:t>
            </a:r>
            <a:r>
              <a:rPr lang="en-US" baseline="0" dirty="0" smtClean="0"/>
              <a:t>using the data to help you be a great Care Manager.</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a:t>
            </a:fld>
            <a:endParaRPr lang="en-US"/>
          </a:p>
        </p:txBody>
      </p:sp>
    </p:spTree>
    <p:extLst>
      <p:ext uri="{BB962C8B-B14F-4D97-AF65-F5344CB8AC3E}">
        <p14:creationId xmlns=""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I know that this may be difficult to see so</a:t>
            </a:r>
            <a:r>
              <a:rPr lang="en-US" baseline="0" dirty="0" smtClean="0">
                <a:ea typeface="ＭＳ Ｐゴシック" pitchFamily="34" charset="-128"/>
              </a:rPr>
              <a:t> please remember that you can access this information in the hand out that we provided. Please click on the green download button above my head to download the handout. </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This is a simple screenshot of a Primary Care </a:t>
            </a:r>
            <a:r>
              <a:rPr lang="en-US" altLang="en-US" dirty="0" smtClean="0">
                <a:ea typeface="ＭＳ Ｐゴシック" pitchFamily="34" charset="-128"/>
              </a:rPr>
              <a:t>“</a:t>
            </a:r>
            <a:r>
              <a:rPr lang="en-US" dirty="0" smtClean="0">
                <a:ea typeface="ＭＳ Ｐゴシック" pitchFamily="34" charset="-128"/>
              </a:rPr>
              <a:t>Provider Level Summary</a:t>
            </a:r>
            <a:r>
              <a:rPr lang="en-US" altLang="en-US" dirty="0" smtClean="0">
                <a:ea typeface="ＭＳ Ｐゴシック" pitchFamily="34" charset="-128"/>
              </a:rPr>
              <a:t>”</a:t>
            </a:r>
            <a:r>
              <a:rPr lang="en-US" dirty="0" smtClean="0">
                <a:ea typeface="ＭＳ Ｐゴシック" pitchFamily="34" charset="-128"/>
              </a:rPr>
              <a:t> </a:t>
            </a:r>
            <a:r>
              <a:rPr lang="en-US" dirty="0" smtClean="0">
                <a:ea typeface="ＭＳ Ｐゴシック" pitchFamily="34" charset="-128"/>
              </a:rPr>
              <a:t>for </a:t>
            </a:r>
            <a:r>
              <a:rPr lang="en-US" dirty="0" smtClean="0">
                <a:ea typeface="ＭＳ Ｐゴシック" pitchFamily="34" charset="-128"/>
              </a:rPr>
              <a:t>Diabetic patients, for one provider.</a:t>
            </a:r>
            <a:r>
              <a:rPr lang="en-US" baseline="0" dirty="0" smtClean="0">
                <a:ea typeface="ＭＳ Ｐゴシック" pitchFamily="34" charset="-128"/>
              </a:rPr>
              <a:t>  I</a:t>
            </a:r>
            <a:r>
              <a:rPr lang="en-US" dirty="0" smtClean="0">
                <a:ea typeface="ＭＳ Ｐゴシック" pitchFamily="34" charset="-128"/>
              </a:rPr>
              <a:t>t </a:t>
            </a:r>
            <a:r>
              <a:rPr lang="en-US" dirty="0" smtClean="0">
                <a:ea typeface="ＭＳ Ｐゴシック" pitchFamily="34" charset="-128"/>
              </a:rPr>
              <a:t>shows how your </a:t>
            </a:r>
            <a:r>
              <a:rPr lang="en-US" dirty="0" err="1" smtClean="0">
                <a:ea typeface="ＭＳ Ｐゴシック" pitchFamily="34" charset="-128"/>
              </a:rPr>
              <a:t>teamlet</a:t>
            </a:r>
            <a:r>
              <a:rPr lang="en-US" dirty="0" smtClean="0">
                <a:ea typeface="ＭＳ Ｐゴシック" pitchFamily="34" charset="-128"/>
              </a:rPr>
              <a:t> is doing with simple red or green arrows, month over month, </a:t>
            </a:r>
            <a:r>
              <a:rPr lang="en-US" dirty="0" smtClean="0">
                <a:ea typeface="ＭＳ Ｐゴシック" pitchFamily="34" charset="-128"/>
              </a:rPr>
              <a:t>on </a:t>
            </a:r>
            <a:r>
              <a:rPr lang="en-US" dirty="0" smtClean="0">
                <a:ea typeface="ＭＳ Ｐゴシック" pitchFamily="34" charset="-128"/>
              </a:rPr>
              <a:t>a host of metrics from blood pressures to A1c measurements to weight gain.  </a:t>
            </a:r>
          </a:p>
          <a:p>
            <a:endParaRPr lang="en-US" dirty="0" smtClean="0">
              <a:ea typeface="ＭＳ Ｐゴシック" pitchFamily="34" charset="-128"/>
            </a:endParaRPr>
          </a:p>
          <a:p>
            <a:r>
              <a:rPr lang="en-US" dirty="0" smtClean="0">
                <a:ea typeface="ＭＳ Ｐゴシック" pitchFamily="34" charset="-128"/>
              </a:rPr>
              <a:t>Our </a:t>
            </a:r>
            <a:r>
              <a:rPr lang="en-US" dirty="0" err="1" smtClean="0">
                <a:ea typeface="ＭＳ Ｐゴシック" pitchFamily="34" charset="-128"/>
              </a:rPr>
              <a:t>teamlet</a:t>
            </a:r>
            <a:r>
              <a:rPr lang="en-US" dirty="0" smtClean="0">
                <a:ea typeface="ＭＳ Ｐゴシック" pitchFamily="34" charset="-128"/>
              </a:rPr>
              <a:t> members have </a:t>
            </a:r>
            <a:r>
              <a:rPr lang="en-US" dirty="0" smtClean="0">
                <a:ea typeface="ＭＳ Ｐゴシック" pitchFamily="34" charset="-128"/>
              </a:rPr>
              <a:t>individual responsibilities related to </a:t>
            </a:r>
            <a:r>
              <a:rPr lang="en-US" dirty="0" smtClean="0">
                <a:ea typeface="ＭＳ Ｐゴシック" pitchFamily="34" charset="-128"/>
              </a:rPr>
              <a:t>these metrics,</a:t>
            </a:r>
            <a:r>
              <a:rPr lang="en-US" baseline="0" dirty="0" smtClean="0">
                <a:ea typeface="ＭＳ Ｐゴシック" pitchFamily="34" charset="-128"/>
              </a:rPr>
              <a:t> which makes this a </a:t>
            </a:r>
            <a:r>
              <a:rPr lang="en-US" dirty="0" smtClean="0">
                <a:ea typeface="ＭＳ Ｐゴシック" pitchFamily="34" charset="-128"/>
              </a:rPr>
              <a:t>very </a:t>
            </a:r>
            <a:r>
              <a:rPr lang="en-US" dirty="0" smtClean="0">
                <a:ea typeface="ＭＳ Ｐゴシック" pitchFamily="34" charset="-128"/>
              </a:rPr>
              <a:t>useful tool.  It</a:t>
            </a:r>
            <a:r>
              <a:rPr lang="en-US" altLang="en-US" dirty="0" smtClean="0">
                <a:ea typeface="ＭＳ Ｐゴシック" pitchFamily="34" charset="-128"/>
              </a:rPr>
              <a:t>’</a:t>
            </a:r>
            <a:r>
              <a:rPr lang="en-US" dirty="0" smtClean="0">
                <a:ea typeface="ＭＳ Ｐゴシック" pitchFamily="34" charset="-128"/>
              </a:rPr>
              <a:t>s a great way to give kudos to, say, the Clinical Associate, who may be responsible </a:t>
            </a:r>
            <a:r>
              <a:rPr lang="en-US" dirty="0" smtClean="0">
                <a:ea typeface="ＭＳ Ｐゴシック" pitchFamily="34" charset="-128"/>
              </a:rPr>
              <a:t>(as </a:t>
            </a:r>
            <a:r>
              <a:rPr lang="en-US" dirty="0" smtClean="0">
                <a:ea typeface="ＭＳ Ｐゴシック" pitchFamily="34" charset="-128"/>
              </a:rPr>
              <a:t>in </a:t>
            </a:r>
            <a:r>
              <a:rPr lang="en-US" dirty="0" smtClean="0">
                <a:ea typeface="ＭＳ Ｐゴシック" pitchFamily="34" charset="-128"/>
              </a:rPr>
              <a:t>one of my </a:t>
            </a:r>
            <a:r>
              <a:rPr lang="en-US" dirty="0" err="1" smtClean="0">
                <a:ea typeface="ＭＳ Ｐゴシック" pitchFamily="34" charset="-128"/>
              </a:rPr>
              <a:t>teamlets</a:t>
            </a:r>
            <a:r>
              <a:rPr lang="en-US" dirty="0" smtClean="0">
                <a:ea typeface="ＭＳ Ｐゴシック" pitchFamily="34" charset="-128"/>
              </a:rPr>
              <a:t>) </a:t>
            </a:r>
            <a:r>
              <a:rPr lang="en-US" dirty="0" smtClean="0">
                <a:ea typeface="ＭＳ Ｐゴシック" pitchFamily="34" charset="-128"/>
              </a:rPr>
              <a:t>for getting folks in for those BP </a:t>
            </a:r>
            <a:r>
              <a:rPr lang="en-US" dirty="0" smtClean="0">
                <a:ea typeface="ＭＳ Ｐゴシック" pitchFamily="34" charset="-128"/>
              </a:rPr>
              <a:t>checks.  Our clerical associate, who sends</a:t>
            </a:r>
            <a:r>
              <a:rPr lang="en-US" baseline="0" dirty="0" smtClean="0">
                <a:ea typeface="ＭＳ Ｐゴシック" pitchFamily="34" charset="-128"/>
              </a:rPr>
              <a:t> out </a:t>
            </a:r>
            <a:r>
              <a:rPr lang="en-US" baseline="0" dirty="0" err="1" smtClean="0">
                <a:ea typeface="ＭＳ Ｐゴシック" pitchFamily="34" charset="-128"/>
              </a:rPr>
              <a:t>templated</a:t>
            </a:r>
            <a:r>
              <a:rPr lang="en-US" baseline="0" dirty="0" smtClean="0">
                <a:ea typeface="ＭＳ Ｐゴシック" pitchFamily="34" charset="-128"/>
              </a:rPr>
              <a:t> CPRS letters and calls patients to get them in when </a:t>
            </a:r>
            <a:r>
              <a:rPr lang="en-US" dirty="0" smtClean="0">
                <a:ea typeface="ＭＳ Ｐゴシック" pitchFamily="34" charset="-128"/>
              </a:rPr>
              <a:t>labs </a:t>
            </a:r>
            <a:r>
              <a:rPr lang="en-US" dirty="0" smtClean="0">
                <a:ea typeface="ＭＳ Ｐゴシック" pitchFamily="34" charset="-128"/>
              </a:rPr>
              <a:t>haven</a:t>
            </a:r>
            <a:r>
              <a:rPr lang="en-US" altLang="en-US" dirty="0" smtClean="0">
                <a:ea typeface="ＭＳ Ｐゴシック" pitchFamily="34" charset="-128"/>
              </a:rPr>
              <a:t>’</a:t>
            </a:r>
            <a:r>
              <a:rPr lang="en-US" dirty="0" smtClean="0">
                <a:ea typeface="ＭＳ Ｐゴシック" pitchFamily="34" charset="-128"/>
              </a:rPr>
              <a:t>t been </a:t>
            </a:r>
            <a:r>
              <a:rPr lang="en-US" dirty="0" smtClean="0">
                <a:ea typeface="ＭＳ Ｐゴシック" pitchFamily="34" charset="-128"/>
              </a:rPr>
              <a:t>done,</a:t>
            </a:r>
            <a:r>
              <a:rPr lang="en-US" baseline="0" dirty="0" smtClean="0">
                <a:ea typeface="ＭＳ Ｐゴシック" pitchFamily="34" charset="-128"/>
              </a:rPr>
              <a:t> can take a bow for the green arrows with the labs.</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Each month the team, working together, can review this summary to see how the whole </a:t>
            </a:r>
            <a:r>
              <a:rPr lang="en-US" dirty="0" err="1" smtClean="0">
                <a:ea typeface="ＭＳ Ｐゴシック" pitchFamily="34" charset="-128"/>
              </a:rPr>
              <a:t>teamlet</a:t>
            </a:r>
            <a:r>
              <a:rPr lang="en-US" dirty="0" smtClean="0">
                <a:ea typeface="ＭＳ Ｐゴシック" pitchFamily="34" charset="-128"/>
              </a:rPr>
              <a:t> is performing, as well as the individual members,</a:t>
            </a:r>
            <a:r>
              <a:rPr lang="en-US" baseline="0" dirty="0" smtClean="0">
                <a:ea typeface="ＭＳ Ｐゴシック" pitchFamily="34" charset="-128"/>
              </a:rPr>
              <a:t> and where next month’s </a:t>
            </a:r>
            <a:r>
              <a:rPr lang="en-US" dirty="0" smtClean="0">
                <a:ea typeface="ＭＳ Ｐゴシック" pitchFamily="34" charset="-128"/>
              </a:rPr>
              <a:t>focus </a:t>
            </a:r>
            <a:r>
              <a:rPr lang="en-US" dirty="0" smtClean="0">
                <a:ea typeface="ＭＳ Ｐゴシック" pitchFamily="34" charset="-128"/>
              </a:rPr>
              <a:t>needs to be.</a:t>
            </a:r>
          </a:p>
        </p:txBody>
      </p:sp>
      <p:sp>
        <p:nvSpPr>
          <p:cNvPr id="563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393281E-B9B2-4273-A637-E7DD3B647DDB}" type="slidenum">
              <a:rPr lang="en-US" smtClean="0"/>
              <a:pPr eaLnBrk="1" hangingPunct="1"/>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is a simple screenshot of the lists of </a:t>
            </a:r>
            <a:r>
              <a:rPr lang="en-US" dirty="0" smtClean="0">
                <a:ea typeface="ＭＳ Ｐゴシック" pitchFamily="34" charset="-128"/>
              </a:rPr>
              <a:t>the Diabetic Patient List by Metric choice.  You can easily pull up the names of veterans who </a:t>
            </a:r>
            <a:r>
              <a:rPr lang="en-US" dirty="0" smtClean="0">
                <a:ea typeface="ＭＳ Ｐゴシック" pitchFamily="34" charset="-128"/>
              </a:rPr>
              <a:t>are failing to meet certain metrics- as you can see on the top dropdown- </a:t>
            </a:r>
            <a:r>
              <a:rPr lang="en-US" dirty="0" smtClean="0">
                <a:ea typeface="ＭＳ Ｐゴシック" pitchFamily="34" charset="-128"/>
              </a:rPr>
              <a:t>for </a:t>
            </a:r>
            <a:r>
              <a:rPr lang="en-US" dirty="0" smtClean="0">
                <a:ea typeface="ＭＳ Ｐゴシック" pitchFamily="34" charset="-128"/>
              </a:rPr>
              <a:t>A1cs, LDLs, BP and even BMI.  </a:t>
            </a:r>
            <a:r>
              <a:rPr lang="en-US" dirty="0" smtClean="0">
                <a:ea typeface="ＭＳ Ｐゴシック" pitchFamily="34" charset="-128"/>
              </a:rPr>
              <a:t>Your screen view will show the </a:t>
            </a:r>
            <a:r>
              <a:rPr lang="en-US" dirty="0" smtClean="0">
                <a:ea typeface="ＭＳ Ｐゴシック" pitchFamily="34" charset="-128"/>
              </a:rPr>
              <a:t>patient information that </a:t>
            </a:r>
            <a:r>
              <a:rPr lang="en-US" dirty="0" smtClean="0">
                <a:ea typeface="ＭＳ Ｐゴシック" pitchFamily="34" charset="-128"/>
              </a:rPr>
              <a:t>should </a:t>
            </a:r>
            <a:r>
              <a:rPr lang="en-US" dirty="0" smtClean="0">
                <a:ea typeface="ＭＳ Ｐゴシック" pitchFamily="34" charset="-128"/>
              </a:rPr>
              <a:t>be listed here- Veteran name, sex, age, the date of the last </a:t>
            </a:r>
            <a:r>
              <a:rPr lang="en-US" dirty="0" smtClean="0">
                <a:ea typeface="ＭＳ Ｐゴシック" pitchFamily="34" charset="-128"/>
              </a:rPr>
              <a:t>measurement, what it was- a lot</a:t>
            </a:r>
            <a:r>
              <a:rPr lang="en-US" baseline="0" dirty="0" smtClean="0">
                <a:ea typeface="ＭＳ Ｐゴシック" pitchFamily="34" charset="-128"/>
              </a:rPr>
              <a:t> of useful data all in one place when you’re talking with a veteran you have concerns about.</a:t>
            </a:r>
            <a:endParaRPr lang="en-US" dirty="0" smtClean="0">
              <a:ea typeface="ＭＳ Ｐゴシック" pitchFamily="34" charset="-128"/>
            </a:endParaRPr>
          </a:p>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49C967F-8F1A-4141-A1FC-0BDD2FAFC95E}" type="slidenum">
              <a:rPr lang="en-US" smtClean="0"/>
              <a:pPr eaLnBrk="1" hangingPunct="1"/>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The almanac is a great tool even for the </a:t>
            </a:r>
            <a:r>
              <a:rPr lang="en-US" dirty="0" smtClean="0">
                <a:ea typeface="ＭＳ Ｐゴシック" pitchFamily="34" charset="-128"/>
              </a:rPr>
              <a:t>extended </a:t>
            </a:r>
            <a:r>
              <a:rPr lang="en-US" dirty="0" smtClean="0">
                <a:ea typeface="ＭＳ Ｐゴシック" pitchFamily="34" charset="-128"/>
              </a:rPr>
              <a:t>team.</a:t>
            </a:r>
            <a:r>
              <a:rPr lang="en-US" baseline="0" dirty="0" smtClean="0">
                <a:ea typeface="ＭＳ Ｐゴシック" pitchFamily="34" charset="-128"/>
              </a:rPr>
              <a:t>  </a:t>
            </a:r>
            <a:r>
              <a:rPr lang="en-US" dirty="0" smtClean="0">
                <a:ea typeface="ＭＳ Ｐゴシック" pitchFamily="34" charset="-128"/>
              </a:rPr>
              <a:t> PACT pharmacists can help address concerns with Veterans who are listed here, on the</a:t>
            </a:r>
            <a:r>
              <a:rPr lang="en-US" baseline="0" dirty="0" smtClean="0">
                <a:ea typeface="ＭＳ Ｐゴシック" pitchFamily="34" charset="-128"/>
              </a:rPr>
              <a:t> </a:t>
            </a:r>
            <a:r>
              <a:rPr lang="en-US" dirty="0" smtClean="0">
                <a:ea typeface="ＭＳ Ｐゴシック" pitchFamily="34" charset="-128"/>
              </a:rPr>
              <a:t>Medication Possession Ratio - Veterans </a:t>
            </a:r>
            <a:r>
              <a:rPr lang="en-US" dirty="0" smtClean="0">
                <a:ea typeface="ＭＳ Ｐゴシック" pitchFamily="34" charset="-128"/>
              </a:rPr>
              <a:t>whose A1c is higher than you</a:t>
            </a:r>
            <a:r>
              <a:rPr lang="en-US" altLang="en-US" dirty="0" smtClean="0">
                <a:ea typeface="ＭＳ Ｐゴシック" pitchFamily="34" charset="-128"/>
              </a:rPr>
              <a:t>’</a:t>
            </a:r>
            <a:r>
              <a:rPr lang="en-US" dirty="0" smtClean="0">
                <a:ea typeface="ＭＳ Ｐゴシック" pitchFamily="34" charset="-128"/>
              </a:rPr>
              <a:t>d like and who appear, per the </a:t>
            </a:r>
            <a:r>
              <a:rPr lang="en-US" dirty="0" smtClean="0">
                <a:ea typeface="ＭＳ Ｐゴシック" pitchFamily="34" charset="-128"/>
              </a:rPr>
              <a:t>data</a:t>
            </a:r>
            <a:r>
              <a:rPr lang="en-US" dirty="0" smtClean="0">
                <a:ea typeface="ＭＳ Ｐゴシック" pitchFamily="34" charset="-128"/>
              </a:rPr>
              <a:t>, to not be picking up all of their diabetes </a:t>
            </a:r>
            <a:r>
              <a:rPr lang="en-US" dirty="0" smtClean="0">
                <a:ea typeface="ＭＳ Ｐゴシック" pitchFamily="34" charset="-128"/>
              </a:rPr>
              <a:t>medications</a:t>
            </a:r>
            <a:r>
              <a:rPr lang="en-US" baseline="0" dirty="0" smtClean="0">
                <a:ea typeface="ＭＳ Ｐゴシック" pitchFamily="34" charset="-128"/>
              </a:rPr>
              <a:t> can be scheduled in to speak with the PACT pharmacist to see what the problem is.</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You are </a:t>
            </a:r>
            <a:r>
              <a:rPr lang="en-US" dirty="0" smtClean="0">
                <a:ea typeface="ＭＳ Ｐゴシック" pitchFamily="34" charset="-128"/>
              </a:rPr>
              <a:t>aware of these tools, and how to use them- </a:t>
            </a:r>
            <a:r>
              <a:rPr lang="en-US" dirty="0" smtClean="0">
                <a:ea typeface="ＭＳ Ｐゴシック" pitchFamily="34" charset="-128"/>
              </a:rPr>
              <a:t>make </a:t>
            </a:r>
            <a:r>
              <a:rPr lang="en-US" dirty="0" smtClean="0">
                <a:ea typeface="ＭＳ Ｐゴシック" pitchFamily="34" charset="-128"/>
              </a:rPr>
              <a:t>everyone on the team aware of them, and </a:t>
            </a:r>
            <a:r>
              <a:rPr lang="en-US" dirty="0" smtClean="0">
                <a:ea typeface="ＭＳ Ｐゴシック" pitchFamily="34" charset="-128"/>
              </a:rPr>
              <a:t>share </a:t>
            </a:r>
            <a:r>
              <a:rPr lang="en-US" dirty="0" smtClean="0">
                <a:ea typeface="ＭＳ Ｐゴシック" pitchFamily="34" charset="-128"/>
              </a:rPr>
              <a:t>the responsibility for addressing specific tasks related to them! </a:t>
            </a:r>
            <a:r>
              <a:rPr lang="en-US" dirty="0" smtClean="0">
                <a:ea typeface="ＭＳ Ｐゴシック" pitchFamily="34" charset="-128"/>
              </a:rPr>
              <a:t>It will help assure that the work is done.</a:t>
            </a:r>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583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DB1159D-7D50-4B46-8CB9-8D6DAFDCA9EE}" type="slidenum">
              <a:rPr lang="en-US" smtClean="0"/>
              <a:pPr eaLnBrk="1" hangingPunct="1"/>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I want to take a second to talk about Social </a:t>
            </a:r>
            <a:r>
              <a:rPr lang="en-US" dirty="0" smtClean="0">
                <a:ea typeface="ＭＳ Ｐゴシック" pitchFamily="34" charset="-128"/>
              </a:rPr>
              <a:t>Security level access, </a:t>
            </a:r>
            <a:r>
              <a:rPr lang="en-US" dirty="0" smtClean="0">
                <a:ea typeface="ＭＳ Ｐゴシック" pitchFamily="34" charset="-128"/>
              </a:rPr>
              <a:t>which is not a necessity</a:t>
            </a:r>
            <a:r>
              <a:rPr lang="en-US" baseline="0" dirty="0" smtClean="0">
                <a:ea typeface="ＭＳ Ｐゴシック" pitchFamily="34" charset="-128"/>
              </a:rPr>
              <a:t> to review data- but it’s nice for one of two folks in the clinic to have it.</a:t>
            </a:r>
            <a:endParaRPr lang="en-US" dirty="0" smtClean="0">
              <a:ea typeface="ＭＳ Ｐゴシック" pitchFamily="34" charset="-128"/>
            </a:endParaRPr>
          </a:p>
          <a:p>
            <a:r>
              <a:rPr lang="en-US" dirty="0" smtClean="0">
                <a:ea typeface="ＭＳ Ｐゴシック" pitchFamily="34" charset="-128"/>
              </a:rPr>
              <a:t>To</a:t>
            </a:r>
            <a:r>
              <a:rPr lang="en-US" baseline="0" dirty="0" smtClean="0">
                <a:ea typeface="ＭＳ Ｐゴシック" pitchFamily="34" charset="-128"/>
              </a:rPr>
              <a:t> get it, you fill out a form, have your supervisors sign, and submit it to your Information Security Officer.  If you are granted this access- in using the Almanac, you’ll be able to get to the Cohort menus, which will give you more helpful data.</a:t>
            </a:r>
          </a:p>
          <a:p>
            <a:endParaRPr lang="en-US" dirty="0" smtClean="0">
              <a:ea typeface="ＭＳ Ｐゴシック" pitchFamily="34" charset="-128"/>
            </a:endParaRPr>
          </a:p>
          <a:p>
            <a:r>
              <a:rPr lang="en-US" dirty="0" smtClean="0">
                <a:ea typeface="ＭＳ Ｐゴシック" pitchFamily="34" charset="-128"/>
              </a:rPr>
              <a:t>So-</a:t>
            </a:r>
            <a:r>
              <a:rPr lang="en-US" baseline="0" dirty="0" smtClean="0">
                <a:ea typeface="ＭＳ Ｐゴシック" pitchFamily="34" charset="-128"/>
              </a:rPr>
              <a:t> for those of you with SSL access - i</a:t>
            </a:r>
            <a:r>
              <a:rPr lang="en-US" dirty="0" smtClean="0">
                <a:ea typeface="ＭＳ Ｐゴシック" pitchFamily="34" charset="-128"/>
              </a:rPr>
              <a:t>f </a:t>
            </a:r>
            <a:r>
              <a:rPr lang="en-US" dirty="0" smtClean="0">
                <a:ea typeface="ＭＳ Ｐゴシック" pitchFamily="34" charset="-128"/>
              </a:rPr>
              <a:t>you go back to the main page- and clinic on the </a:t>
            </a:r>
            <a:r>
              <a:rPr lang="en-US" altLang="en-US" dirty="0" smtClean="0">
                <a:ea typeface="ＭＳ Ｐゴシック" pitchFamily="34" charset="-128"/>
              </a:rPr>
              <a:t>“</a:t>
            </a:r>
            <a:r>
              <a:rPr lang="en-US" dirty="0" smtClean="0">
                <a:ea typeface="ＭＳ Ｐゴシック" pitchFamily="34" charset="-128"/>
              </a:rPr>
              <a:t>Primary Care Reports</a:t>
            </a:r>
            <a:r>
              <a:rPr lang="en-US" altLang="en-US" dirty="0" smtClean="0">
                <a:ea typeface="ＭＳ Ｐゴシック" pitchFamily="34" charset="-128"/>
              </a:rPr>
              <a:t>”</a:t>
            </a:r>
            <a:r>
              <a:rPr lang="en-US" dirty="0" smtClean="0">
                <a:ea typeface="ＭＳ Ｐゴシック" pitchFamily="34" charset="-128"/>
              </a:rPr>
              <a:t> link on the right-</a:t>
            </a:r>
          </a:p>
          <a:p>
            <a:endParaRPr lang="en-US" dirty="0" smtClean="0">
              <a:ea typeface="ＭＳ Ｐゴシック"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386B1DA-E403-4C82-B5F9-B8C0BBF616FB}" type="slidenum">
              <a:rPr lang="en-US" smtClean="0"/>
              <a:pPr eaLnBrk="1" hangingPunct="1"/>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Then click </a:t>
            </a:r>
            <a:r>
              <a:rPr lang="en-US" dirty="0" smtClean="0">
                <a:ea typeface="ＭＳ Ｐゴシック" pitchFamily="34" charset="-128"/>
              </a:rPr>
              <a:t>on the Primary </a:t>
            </a:r>
            <a:r>
              <a:rPr lang="en-US" dirty="0" smtClean="0">
                <a:ea typeface="ＭＳ Ｐゴシック" pitchFamily="34" charset="-128"/>
              </a:rPr>
              <a:t>Care </a:t>
            </a:r>
            <a:r>
              <a:rPr lang="en-US" dirty="0" smtClean="0">
                <a:ea typeface="ＭＳ Ｐゴシック" pitchFamily="34" charset="-128"/>
              </a:rPr>
              <a:t>Panel Overview Menu-</a:t>
            </a:r>
          </a:p>
          <a:p>
            <a:endParaRPr lang="en-US" dirty="0" smtClean="0">
              <a:ea typeface="ＭＳ Ｐゴシック" pitchFamily="34" charset="-128"/>
            </a:endParaRPr>
          </a:p>
          <a:p>
            <a:endParaRPr lang="en-US" dirty="0" smtClean="0">
              <a:ea typeface="ＭＳ Ｐゴシック"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1644246-64EA-42C7-A969-AB2C6A0B1F45}" type="slidenum">
              <a:rPr lang="en-US" smtClean="0"/>
              <a:pPr eaLnBrk="1" hangingPunct="1"/>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Then into the </a:t>
            </a:r>
            <a:r>
              <a:rPr lang="en-US" dirty="0" smtClean="0">
                <a:ea typeface="ＭＳ Ｐゴシック" pitchFamily="34" charset="-128"/>
              </a:rPr>
              <a:t>cohort menus.</a:t>
            </a:r>
          </a:p>
          <a:p>
            <a:endParaRPr lang="en-US" dirty="0" smtClean="0">
              <a:ea typeface="ＭＳ Ｐゴシック" pitchFamily="34" charset="-128"/>
            </a:endParaRPr>
          </a:p>
          <a:p>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78877C8-7559-43F8-A0E4-597CA2618204}" type="slidenum">
              <a:rPr lang="en-US" smtClean="0"/>
              <a:pPr eaLnBrk="1" hangingPunct="1"/>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is a view of the Provider and Diagnosis menu, with a drop down </a:t>
            </a:r>
            <a:r>
              <a:rPr lang="en-US" dirty="0" smtClean="0">
                <a:ea typeface="ＭＳ Ｐゴシック" pitchFamily="34" charset="-128"/>
              </a:rPr>
              <a:t>list.</a:t>
            </a:r>
          </a:p>
          <a:p>
            <a:endParaRPr lang="en-US" dirty="0" smtClean="0">
              <a:ea typeface="ＭＳ Ｐゴシック" pitchFamily="34" charset="-128"/>
            </a:endParaRPr>
          </a:p>
          <a:p>
            <a:r>
              <a:rPr lang="en-US" dirty="0" smtClean="0">
                <a:ea typeface="ＭＳ Ｐゴシック" pitchFamily="34" charset="-128"/>
              </a:rPr>
              <a:t>I</a:t>
            </a:r>
            <a:r>
              <a:rPr lang="en-US" altLang="en-US" dirty="0" smtClean="0">
                <a:ea typeface="ＭＳ Ｐゴシック" pitchFamily="34" charset="-128"/>
              </a:rPr>
              <a:t>’</a:t>
            </a:r>
            <a:r>
              <a:rPr lang="en-US" dirty="0" smtClean="0">
                <a:ea typeface="ＭＳ Ｐゴシック" pitchFamily="34" charset="-128"/>
              </a:rPr>
              <a:t>m not going to pick any of the specific cohorts listed- rather, I</a:t>
            </a:r>
            <a:r>
              <a:rPr lang="en-US" altLang="en-US" dirty="0" smtClean="0">
                <a:ea typeface="ＭＳ Ｐゴシック" pitchFamily="34" charset="-128"/>
              </a:rPr>
              <a:t>’</a:t>
            </a:r>
            <a:r>
              <a:rPr lang="en-US" dirty="0" smtClean="0">
                <a:ea typeface="ＭＳ Ｐゴシック" pitchFamily="34" charset="-128"/>
              </a:rPr>
              <a:t>d like to give you an overview of everything that</a:t>
            </a:r>
            <a:r>
              <a:rPr lang="en-US" altLang="en-US" dirty="0" smtClean="0">
                <a:ea typeface="ＭＳ Ｐゴシック" pitchFamily="34" charset="-128"/>
              </a:rPr>
              <a:t>’</a:t>
            </a:r>
            <a:r>
              <a:rPr lang="en-US" dirty="0" smtClean="0">
                <a:ea typeface="ＭＳ Ｐゴシック" pitchFamily="34" charset="-128"/>
              </a:rPr>
              <a:t>s currently available for you to review by selecting </a:t>
            </a:r>
            <a:r>
              <a:rPr lang="en-US" altLang="en-US" dirty="0" smtClean="0">
                <a:ea typeface="ＭＳ Ｐゴシック" pitchFamily="34" charset="-128"/>
              </a:rPr>
              <a:t>“</a:t>
            </a:r>
            <a:r>
              <a:rPr lang="en-US" dirty="0" smtClean="0">
                <a:ea typeface="ＭＳ Ｐゴシック" pitchFamily="34" charset="-128"/>
              </a:rPr>
              <a:t>all patients on panel</a:t>
            </a:r>
            <a:r>
              <a:rPr lang="en-US" altLang="en-US" dirty="0" smtClean="0">
                <a:ea typeface="ＭＳ Ｐゴシック" pitchFamily="34" charset="-128"/>
              </a:rPr>
              <a:t>”</a:t>
            </a:r>
          </a:p>
          <a:p>
            <a:r>
              <a:rPr lang="en-US" altLang="ja-JP" dirty="0" smtClean="0">
                <a:ea typeface="ＭＳ Ｐゴシック" pitchFamily="34" charset="-128"/>
              </a:rPr>
              <a:t>You can review Veterans with metrics related to all of these disease processes- great if you’re interested in beginning a disease registry,</a:t>
            </a:r>
            <a:r>
              <a:rPr lang="en-US" altLang="ja-JP" baseline="0" dirty="0" smtClean="0">
                <a:ea typeface="ＭＳ Ｐゴシック" pitchFamily="34" charset="-128"/>
              </a:rPr>
              <a:t> or if you’re looking for patients to start a Shared medical Appointment.</a:t>
            </a:r>
            <a:endParaRPr lang="en-US" altLang="ja-JP" dirty="0" smtClean="0">
              <a:ea typeface="ＭＳ Ｐゴシック" pitchFamily="34" charset="-128"/>
            </a:endParaRPr>
          </a:p>
          <a:p>
            <a:endParaRPr lang="en-US" dirty="0" smtClean="0">
              <a:ea typeface="ＭＳ Ｐゴシック"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C3B54E9-C386-4DF7-A28B-D5F4C4F872E4}" type="slidenum">
              <a:rPr lang="en-US" smtClean="0"/>
              <a:pPr eaLnBrk="1" hangingPunct="1"/>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PHI </a:t>
            </a:r>
            <a:r>
              <a:rPr lang="en-US" dirty="0" smtClean="0">
                <a:ea typeface="ＭＳ Ｐゴシック" pitchFamily="34" charset="-128"/>
              </a:rPr>
              <a:t>has been removed- but you can see that I can review Veterans by their </a:t>
            </a:r>
            <a:r>
              <a:rPr lang="en-US" dirty="0" smtClean="0">
                <a:ea typeface="ＭＳ Ｐゴシック" pitchFamily="34" charset="-128"/>
              </a:rPr>
              <a:t>age</a:t>
            </a:r>
            <a:r>
              <a:rPr lang="en-US" dirty="0" smtClean="0">
                <a:ea typeface="ＭＳ Ｐゴシック" pitchFamily="34" charset="-128"/>
              </a:rPr>
              <a:t>, their numbers of – and types- of </a:t>
            </a:r>
            <a:r>
              <a:rPr lang="en-US" dirty="0" smtClean="0">
                <a:ea typeface="ＭＳ Ｐゴシック" pitchFamily="34" charset="-128"/>
              </a:rPr>
              <a:t>diagnoses (which is important because those </a:t>
            </a:r>
            <a:r>
              <a:rPr lang="en-US" dirty="0" smtClean="0">
                <a:ea typeface="ＭＳ Ｐゴシック" pitchFamily="34" charset="-128"/>
              </a:rPr>
              <a:t>Veterans with Multiple Chronic Conditions, or MCC</a:t>
            </a:r>
            <a:r>
              <a:rPr lang="en-US" altLang="en-US" dirty="0" smtClean="0">
                <a:ea typeface="ＭＳ Ｐゴシック" pitchFamily="34" charset="-128"/>
              </a:rPr>
              <a:t>’</a:t>
            </a:r>
            <a:r>
              <a:rPr lang="en-US" dirty="0" smtClean="0">
                <a:ea typeface="ＭＳ Ｐゴシック" pitchFamily="34" charset="-128"/>
              </a:rPr>
              <a:t>s, at </a:t>
            </a:r>
            <a:r>
              <a:rPr lang="en-US" dirty="0" err="1" smtClean="0">
                <a:ea typeface="ＭＳ Ｐゴシック" pitchFamily="34" charset="-128"/>
              </a:rPr>
              <a:t>at</a:t>
            </a:r>
            <a:r>
              <a:rPr lang="en-US" dirty="0" smtClean="0">
                <a:ea typeface="ＭＳ Ｐゴシック" pitchFamily="34" charset="-128"/>
              </a:rPr>
              <a:t> higher risk of needing higher levels of </a:t>
            </a:r>
            <a:r>
              <a:rPr lang="en-US" dirty="0" smtClean="0">
                <a:ea typeface="ＭＳ Ｐゴシック" pitchFamily="34" charset="-128"/>
              </a:rPr>
              <a:t>care – so those are folks you want to stay in close contact with, too).  Just like with the CAN, you </a:t>
            </a:r>
            <a:r>
              <a:rPr lang="en-US" dirty="0" smtClean="0">
                <a:ea typeface="ＭＳ Ｐゴシック" pitchFamily="34" charset="-128"/>
              </a:rPr>
              <a:t>can see who – based on </a:t>
            </a:r>
            <a:r>
              <a:rPr lang="en-US" dirty="0" smtClean="0">
                <a:ea typeface="ＭＳ Ｐゴシック" pitchFamily="34" charset="-128"/>
              </a:rPr>
              <a:t>the number of those </a:t>
            </a:r>
            <a:r>
              <a:rPr lang="en-US" dirty="0" smtClean="0">
                <a:ea typeface="ＭＳ Ｐゴシック" pitchFamily="34" charset="-128"/>
              </a:rPr>
              <a:t>MCC</a:t>
            </a:r>
            <a:r>
              <a:rPr lang="en-US" altLang="en-US" dirty="0" smtClean="0">
                <a:ea typeface="ＭＳ Ｐゴシック" pitchFamily="34" charset="-128"/>
              </a:rPr>
              <a:t>’</a:t>
            </a:r>
            <a:r>
              <a:rPr lang="en-US" dirty="0" smtClean="0">
                <a:ea typeface="ＭＳ Ｐゴシック" pitchFamily="34" charset="-128"/>
              </a:rPr>
              <a:t>s- might be appropriate for extra resources like palliative </a:t>
            </a:r>
            <a:r>
              <a:rPr lang="en-US" dirty="0" smtClean="0">
                <a:ea typeface="ＭＳ Ｐゴシック" pitchFamily="34" charset="-128"/>
              </a:rPr>
              <a:t>care or Home Telehealth.  </a:t>
            </a:r>
            <a:r>
              <a:rPr lang="en-US" dirty="0" smtClean="0">
                <a:ea typeface="ＭＳ Ｐゴシック" pitchFamily="34" charset="-128"/>
              </a:rPr>
              <a:t>You can even see items like whether or not folks have gotten their flu vaccines for the year.</a:t>
            </a:r>
          </a:p>
          <a:p>
            <a:endParaRPr lang="en-US" dirty="0" smtClean="0">
              <a:ea typeface="ＭＳ Ｐゴシック" pitchFamily="34" charset="-128"/>
            </a:endParaRPr>
          </a:p>
          <a:p>
            <a:r>
              <a:rPr lang="en-US" dirty="0" smtClean="0">
                <a:ea typeface="ＭＳ Ｐゴシック" pitchFamily="34" charset="-128"/>
              </a:rPr>
              <a:t>Personally, </a:t>
            </a:r>
            <a:r>
              <a:rPr lang="en-US" baseline="0" dirty="0" smtClean="0">
                <a:ea typeface="ＭＳ Ｐゴシック" pitchFamily="34" charset="-128"/>
              </a:rPr>
              <a:t> </a:t>
            </a:r>
            <a:r>
              <a:rPr lang="en-US" dirty="0" smtClean="0">
                <a:ea typeface="ＭＳ Ｐゴシック" pitchFamily="34" charset="-128"/>
              </a:rPr>
              <a:t>I</a:t>
            </a:r>
            <a:r>
              <a:rPr lang="en-US" altLang="en-US" dirty="0" smtClean="0">
                <a:ea typeface="ＭＳ Ｐゴシック" pitchFamily="34" charset="-128"/>
              </a:rPr>
              <a:t>’</a:t>
            </a:r>
            <a:r>
              <a:rPr lang="en-US" dirty="0" smtClean="0">
                <a:ea typeface="ＭＳ Ｐゴシック" pitchFamily="34" charset="-128"/>
              </a:rPr>
              <a:t>d </a:t>
            </a:r>
            <a:r>
              <a:rPr lang="en-US" dirty="0" smtClean="0">
                <a:ea typeface="ＭＳ Ｐゴシック" pitchFamily="34" charset="-128"/>
              </a:rPr>
              <a:t>LOVE to see an interface that had even MORE data, all in one place.  </a:t>
            </a:r>
            <a:r>
              <a:rPr lang="en-US" dirty="0" smtClean="0">
                <a:ea typeface="ＭＳ Ｐゴシック" pitchFamily="34" charset="-128"/>
              </a:rPr>
              <a:t>Vaccinations,</a:t>
            </a:r>
            <a:r>
              <a:rPr lang="en-US" baseline="0" dirty="0" smtClean="0">
                <a:ea typeface="ＭＳ Ｐゴシック" pitchFamily="34" charset="-128"/>
              </a:rPr>
              <a:t> like Zoster – or </a:t>
            </a:r>
            <a:r>
              <a:rPr lang="en-US" baseline="0" dirty="0" err="1" smtClean="0">
                <a:ea typeface="ＭＳ Ｐゴシック" pitchFamily="34" charset="-128"/>
              </a:rPr>
              <a:t>Hep</a:t>
            </a:r>
            <a:r>
              <a:rPr lang="en-US" baseline="0" dirty="0" smtClean="0">
                <a:ea typeface="ＭＳ Ｐゴシック" pitchFamily="34" charset="-128"/>
              </a:rPr>
              <a:t> C testing – and I’d love if we could review the entire VA system, not just one little site.  The more data we have, the more we can tell what our Veterans need, at the direct care level, quickly and easily.</a:t>
            </a:r>
          </a:p>
          <a:p>
            <a:endParaRPr lang="en-US" dirty="0" smtClean="0">
              <a:ea typeface="ＭＳ Ｐゴシック" pitchFamily="34" charset="-128"/>
            </a:endParaRPr>
          </a:p>
          <a:p>
            <a:endParaRPr lang="en-US" dirty="0" smtClean="0">
              <a:ea typeface="ＭＳ Ｐゴシック"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E053AB1-886D-4C9F-8D44-BB6BD773BB38}" type="slidenum">
              <a:rPr lang="en-US" smtClean="0"/>
              <a:pPr eaLnBrk="1" hangingPunct="1"/>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34" charset="-128"/>
              </a:rPr>
              <a:t>Before we move on, I have one more question that I</a:t>
            </a:r>
            <a:r>
              <a:rPr lang="en-US" altLang="en-US" dirty="0" smtClean="0">
                <a:ea typeface="ＭＳ Ｐゴシック" pitchFamily="34" charset="-128"/>
              </a:rPr>
              <a:t>’</a:t>
            </a:r>
            <a:r>
              <a:rPr lang="en-US" dirty="0" smtClean="0">
                <a:ea typeface="ＭＳ Ｐゴシック" pitchFamily="34" charset="-128"/>
              </a:rPr>
              <a:t>d like to ask –  </a:t>
            </a:r>
          </a:p>
          <a:p>
            <a:endParaRPr lang="en-US" dirty="0" smtClean="0"/>
          </a:p>
          <a:p>
            <a:pPr marL="0" indent="0">
              <a:buNone/>
            </a:pPr>
            <a:r>
              <a:rPr lang="en-US" dirty="0" smtClean="0">
                <a:ea typeface="ＭＳ Ｐゴシック" pitchFamily="34" charset="-128"/>
              </a:rPr>
              <a:t>With Flu season coming up Nurse 1 would like to know which of her patients have not had their flu shot, where would she look for that information?</a:t>
            </a:r>
          </a:p>
          <a:p>
            <a:pPr marL="0" indent="0">
              <a:buNone/>
            </a:pPr>
            <a:endParaRPr lang="en-US" dirty="0" smtClean="0">
              <a:ea typeface="ＭＳ Ｐゴシック" pitchFamily="34" charset="-128"/>
            </a:endParaRPr>
          </a:p>
          <a:p>
            <a:pPr marL="1314450" lvl="2" indent="-514350">
              <a:buFont typeface="+mj-lt"/>
              <a:buAutoNum type="alphaUcPeriod"/>
            </a:pPr>
            <a:r>
              <a:rPr lang="en-US" sz="3200" dirty="0" smtClean="0"/>
              <a:t>The Primary Care Almanac Cohort report</a:t>
            </a:r>
          </a:p>
          <a:p>
            <a:pPr marL="1314450" lvl="2" indent="-514350">
              <a:buFont typeface="+mj-lt"/>
              <a:buAutoNum type="alphaUcPeriod"/>
            </a:pPr>
            <a:r>
              <a:rPr lang="en-US" sz="3200" dirty="0" smtClean="0"/>
              <a:t>It’s in the Compass Facility Summary</a:t>
            </a:r>
          </a:p>
          <a:p>
            <a:pPr marL="1314450" lvl="2" indent="-514350">
              <a:buFont typeface="+mj-lt"/>
              <a:buAutoNum type="alphaUcPeriod"/>
            </a:pPr>
            <a:r>
              <a:rPr lang="en-US" sz="3200" dirty="0" smtClean="0"/>
              <a:t>I’m not sure where it’s located</a:t>
            </a:r>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18</a:t>
            </a:fld>
            <a:endParaRPr lang="en-US"/>
          </a:p>
        </p:txBody>
      </p:sp>
    </p:spTree>
    <p:extLst>
      <p:ext uri="{BB962C8B-B14F-4D97-AF65-F5344CB8AC3E}">
        <p14:creationId xmlns="" xmlns:p14="http://schemas.microsoft.com/office/powerpoint/2010/main" val="508556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aseline="0" dirty="0" smtClean="0">
              <a:ea typeface="ＭＳ Ｐゴシック" pitchFamily="34" charset="-128"/>
            </a:endParaRPr>
          </a:p>
          <a:p>
            <a:r>
              <a:rPr lang="en-US" baseline="0" dirty="0" smtClean="0">
                <a:ea typeface="ＭＳ Ｐゴシック" pitchFamily="34" charset="-128"/>
              </a:rPr>
              <a:t>I wanted to highlight another one of the DBs that we work with every week. It’s our </a:t>
            </a:r>
            <a:r>
              <a:rPr lang="en-US" baseline="0" dirty="0" smtClean="0">
                <a:ea typeface="ＭＳ Ｐゴシック" pitchFamily="34" charset="-128"/>
              </a:rPr>
              <a:t>CAN Score, and we </a:t>
            </a:r>
            <a:r>
              <a:rPr lang="en-US" baseline="0" dirty="0" smtClean="0">
                <a:ea typeface="ＭＳ Ｐゴシック" pitchFamily="34" charset="-128"/>
              </a:rPr>
              <a:t>are lucky enough to have Dr. Tami Box who will talk </a:t>
            </a:r>
            <a:r>
              <a:rPr lang="en-US" baseline="0" dirty="0" smtClean="0">
                <a:ea typeface="ＭＳ Ｐゴシック" pitchFamily="34" charset="-128"/>
              </a:rPr>
              <a:t>to us about everything CAN! </a:t>
            </a:r>
            <a:r>
              <a:rPr lang="en-US" baseline="0" dirty="0" smtClean="0">
                <a:ea typeface="ＭＳ Ｐゴシック" pitchFamily="34" charset="-128"/>
              </a:rPr>
              <a:t>You may have seen Dr. Box and Dr. </a:t>
            </a:r>
            <a:r>
              <a:rPr lang="en-US" baseline="0" dirty="0" err="1" smtClean="0">
                <a:ea typeface="ＭＳ Ｐゴシック" pitchFamily="34" charset="-128"/>
              </a:rPr>
              <a:t>Fihn’s</a:t>
            </a:r>
            <a:r>
              <a:rPr lang="en-US" baseline="0" dirty="0" smtClean="0">
                <a:ea typeface="ＭＳ Ｐゴシック" pitchFamily="34" charset="-128"/>
              </a:rPr>
              <a:t> presentation in April </a:t>
            </a:r>
            <a:r>
              <a:rPr lang="en-US" baseline="0" dirty="0" smtClean="0">
                <a:ea typeface="ＭＳ Ｐゴシック" pitchFamily="34" charset="-128"/>
              </a:rPr>
              <a:t>on Can – if not, you </a:t>
            </a:r>
            <a:r>
              <a:rPr lang="en-US" baseline="0" dirty="0" smtClean="0">
                <a:ea typeface="ＭＳ Ｐゴシック" pitchFamily="34" charset="-128"/>
              </a:rPr>
              <a:t>can access the full presentation by heading to MyVeHU Campus.com and clicking on the purple on demand button and searching for </a:t>
            </a:r>
            <a:r>
              <a:rPr lang="en-US" sz="1200" kern="1200" dirty="0" smtClean="0">
                <a:solidFill>
                  <a:schemeClr val="tx1"/>
                </a:solidFill>
                <a:latin typeface="+mn-lt"/>
                <a:ea typeface="ＭＳ Ｐゴシック" charset="0"/>
                <a:cs typeface="ＭＳ Ｐゴシック" charset="0"/>
              </a:rPr>
              <a:t>-</a:t>
            </a:r>
            <a:r>
              <a:rPr lang="en-US" baseline="0" dirty="0" smtClean="0">
                <a:ea typeface="ＭＳ Ｐゴシック" pitchFamily="34" charset="-128"/>
              </a:rPr>
              <a:t>13053 </a:t>
            </a:r>
            <a:r>
              <a:rPr lang="en-US" sz="1200" kern="1200" dirty="0" smtClean="0">
                <a:solidFill>
                  <a:schemeClr val="tx1"/>
                </a:solidFill>
                <a:latin typeface="+mn-lt"/>
                <a:ea typeface="ＭＳ Ｐゴシック" charset="0"/>
                <a:cs typeface="ＭＳ Ｐゴシック" charset="0"/>
              </a:rPr>
              <a:t>Tools for Care Management: Care Assessment Needs (CAN) Score and Patient Care Assessment System (PCAS)</a:t>
            </a:r>
            <a:r>
              <a:rPr lang="en-US" baseline="0" dirty="0" smtClean="0">
                <a:ea typeface="ＭＳ Ｐゴシック" pitchFamily="34" charset="-128"/>
              </a:rPr>
              <a:t>.</a:t>
            </a:r>
            <a:endParaRPr lang="en-US" baseline="0" dirty="0" smtClean="0">
              <a:ea typeface="ＭＳ Ｐゴシック" pitchFamily="34" charset="-128"/>
            </a:endParaRPr>
          </a:p>
          <a:p>
            <a:endParaRPr 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pitchFamily="34" charset="-128"/>
              </a:rPr>
              <a:t>So now I’d like to welcome Dr. Tami Box, remotely to the stage.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pitchFamily="34" charset="-128"/>
              </a:rPr>
              <a:t>Hi Tami, how are you? We are so glad to have you here with us today all the way from Washington </a:t>
            </a:r>
            <a:endParaRPr lang="en-US" baseline="0" dirty="0" smtClean="0">
              <a:ea typeface="ＭＳ Ｐゴシック"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386B1DA-E403-4C82-B5F9-B8C0BBF616FB}" type="slidenum">
              <a:rPr lang="en-US" smtClean="0"/>
              <a:pPr eaLnBrk="1" hangingPunct="1"/>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900" dirty="0" smtClean="0">
                <a:ea typeface="ＭＳ Ｐゴシック" pitchFamily="34" charset="-128"/>
              </a:rPr>
              <a:t>In the Spring of 2010, when PACT was rolled out, the roles of the new PACT </a:t>
            </a:r>
            <a:r>
              <a:rPr lang="en-US" sz="1900" dirty="0" err="1" smtClean="0">
                <a:ea typeface="ＭＳ Ｐゴシック" pitchFamily="34" charset="-128"/>
              </a:rPr>
              <a:t>teamlet</a:t>
            </a:r>
            <a:r>
              <a:rPr lang="en-US" sz="1900" dirty="0" smtClean="0">
                <a:ea typeface="ＭＳ Ｐゴシック" pitchFamily="34" charset="-128"/>
              </a:rPr>
              <a:t> became much more clearly defined. We all</a:t>
            </a:r>
            <a:r>
              <a:rPr lang="en-US" sz="1900" baseline="0" dirty="0" smtClean="0">
                <a:ea typeface="ＭＳ Ｐゴシック" pitchFamily="34" charset="-128"/>
              </a:rPr>
              <a:t> becam</a:t>
            </a:r>
            <a:r>
              <a:rPr lang="en-US" sz="1900" dirty="0" smtClean="0">
                <a:ea typeface="ＭＳ Ｐゴシック" pitchFamily="34" charset="-128"/>
              </a:rPr>
              <a:t>e much more proactive, and there were accountability measures – data endpoints - could be reviewed for the </a:t>
            </a:r>
            <a:r>
              <a:rPr lang="en-US" sz="1900" b="1" dirty="0" smtClean="0">
                <a:ea typeface="ＭＳ Ｐゴシック" pitchFamily="34" charset="-128"/>
              </a:rPr>
              <a:t>entire </a:t>
            </a:r>
            <a:r>
              <a:rPr lang="en-US" sz="1900" b="1" dirty="0" err="1" smtClean="0">
                <a:ea typeface="ＭＳ Ｐゴシック" pitchFamily="34" charset="-128"/>
              </a:rPr>
              <a:t>teamlet</a:t>
            </a:r>
            <a:r>
              <a:rPr lang="en-US" sz="1900" dirty="0" smtClean="0">
                <a:ea typeface="ＭＳ Ｐゴシック" pitchFamily="34" charset="-128"/>
              </a:rPr>
              <a:t>.  </a:t>
            </a:r>
          </a:p>
          <a:p>
            <a:r>
              <a:rPr lang="en-US" sz="1900" dirty="0" smtClean="0">
                <a:ea typeface="ＭＳ Ｐゴシック" pitchFamily="34" charset="-128"/>
              </a:rPr>
              <a:t>We </a:t>
            </a:r>
            <a:r>
              <a:rPr lang="en-US" sz="1900" dirty="0" smtClean="0">
                <a:ea typeface="ＭＳ Ｐゴシック" pitchFamily="34" charset="-128"/>
              </a:rPr>
              <a:t>were introduced to Dashboards and Compass Data; </a:t>
            </a:r>
            <a:r>
              <a:rPr lang="en-US" sz="1900" dirty="0" smtClean="0">
                <a:ea typeface="ＭＳ Ｐゴシック" pitchFamily="34" charset="-128"/>
              </a:rPr>
              <a:t>Almanacs </a:t>
            </a:r>
            <a:r>
              <a:rPr lang="en-US" sz="1900" dirty="0" smtClean="0">
                <a:ea typeface="ＭＳ Ｐゴシック" pitchFamily="34" charset="-128"/>
              </a:rPr>
              <a:t>and the Data Warehouse. We were </a:t>
            </a:r>
            <a:r>
              <a:rPr lang="en-US" sz="1900" dirty="0" smtClean="0">
                <a:ea typeface="ＭＳ Ｐゴシック" pitchFamily="34" charset="-128"/>
              </a:rPr>
              <a:t>all working </a:t>
            </a:r>
            <a:r>
              <a:rPr lang="en-US" sz="1900" dirty="0" smtClean="0">
                <a:ea typeface="ＭＳ Ｐゴシック" pitchFamily="34" charset="-128"/>
              </a:rPr>
              <a:t>together. </a:t>
            </a:r>
            <a:r>
              <a:rPr lang="en-US" sz="1900" dirty="0" smtClean="0">
                <a:ea typeface="ＭＳ Ｐゴシック" pitchFamily="34" charset="-128"/>
              </a:rPr>
              <a:t>I </a:t>
            </a:r>
            <a:r>
              <a:rPr lang="en-US" sz="1900" dirty="0" smtClean="0">
                <a:ea typeface="ＭＳ Ｐゴシック" pitchFamily="34" charset="-128"/>
              </a:rPr>
              <a:t>needed to rely on my </a:t>
            </a:r>
            <a:r>
              <a:rPr lang="en-US" sz="1900" dirty="0" smtClean="0">
                <a:ea typeface="ＭＳ Ｐゴシック" pitchFamily="34" charset="-128"/>
              </a:rPr>
              <a:t>“team” </a:t>
            </a:r>
            <a:r>
              <a:rPr lang="en-US" sz="1900" dirty="0" smtClean="0">
                <a:ea typeface="ＭＳ Ｐゴシック" pitchFamily="34" charset="-128"/>
              </a:rPr>
              <a:t>more than I </a:t>
            </a:r>
            <a:r>
              <a:rPr lang="en-US" sz="1900" dirty="0" smtClean="0">
                <a:ea typeface="ＭＳ Ｐゴシック" pitchFamily="34" charset="-128"/>
              </a:rPr>
              <a:t>ever had before-</a:t>
            </a:r>
            <a:endParaRPr lang="en-US" sz="1900" dirty="0" smtClean="0">
              <a:ea typeface="ＭＳ Ｐゴシック" pitchFamily="34" charset="-128"/>
            </a:endParaRPr>
          </a:p>
          <a:p>
            <a:r>
              <a:rPr lang="en-US" sz="1900" dirty="0" smtClean="0">
                <a:ea typeface="ＭＳ Ｐゴシック" pitchFamily="34" charset="-128"/>
              </a:rPr>
              <a:t>Everyone took on new tasks in their new roles.</a:t>
            </a:r>
          </a:p>
          <a:p>
            <a:endParaRPr lang="en-US" sz="1900" dirty="0" smtClean="0">
              <a:ea typeface="ＭＳ Ｐゴシック" pitchFamily="34" charset="-128"/>
            </a:endParaRPr>
          </a:p>
          <a:p>
            <a:endParaRPr lang="en-US" dirty="0" smtClean="0">
              <a:ea typeface="ＭＳ Ｐゴシック"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BD4FC42-9A33-4DBC-89FB-72752DF8DE4E}" type="slidenum">
              <a:rPr lang="en-US" smtClean="0"/>
              <a:pPr eaLnBrk="1" hangingPunct="1"/>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(Maynard and Fihn, Internet Journal </a:t>
            </a:r>
            <a:r>
              <a:rPr lang="en-US" i="1" dirty="0" err="1" smtClean="0"/>
              <a:t>Epi</a:t>
            </a:r>
            <a:r>
              <a:rPr lang="en-US" i="1" dirty="0" smtClean="0"/>
              <a:t> 2010)</a:t>
            </a:r>
          </a:p>
          <a:p>
            <a:endParaRPr lang="en-US" dirty="0"/>
          </a:p>
        </p:txBody>
      </p:sp>
      <p:sp>
        <p:nvSpPr>
          <p:cNvPr id="4" name="Slide Number Placeholder 3"/>
          <p:cNvSpPr>
            <a:spLocks noGrp="1"/>
          </p:cNvSpPr>
          <p:nvPr>
            <p:ph type="sldNum" sz="quarter" idx="10"/>
          </p:nvPr>
        </p:nvSpPr>
        <p:spPr/>
        <p:txBody>
          <a:bodyPr/>
          <a:lstStyle/>
          <a:p>
            <a:pPr>
              <a:defRPr/>
            </a:pPr>
            <a:fld id="{DBF38683-F070-47AE-AC8E-1F223BF12BC9}" type="slidenum">
              <a:rPr lang="en-US" smtClean="0"/>
              <a:pPr>
                <a:defRPr/>
              </a:pPr>
              <a:t>20</a:t>
            </a:fld>
            <a:endParaRPr lang="en-US"/>
          </a:p>
        </p:txBody>
      </p:sp>
    </p:spTree>
    <p:extLst>
      <p:ext uri="{BB962C8B-B14F-4D97-AF65-F5344CB8AC3E}">
        <p14:creationId xmlns="" xmlns:p14="http://schemas.microsoft.com/office/powerpoint/2010/main" val="1574742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sz="2800" dirty="0"/>
              <a:t>VHA provides a broad range of programs for patients with chronic illness to improve outcomes and prevent hospitalizations:</a:t>
            </a:r>
          </a:p>
          <a:p>
            <a:pPr lvl="1" eaLnBrk="1" hangingPunct="1">
              <a:lnSpc>
                <a:spcPct val="90000"/>
              </a:lnSpc>
            </a:pPr>
            <a:r>
              <a:rPr lang="en-US" sz="2600" dirty="0"/>
              <a:t>Home-based primary care</a:t>
            </a:r>
          </a:p>
          <a:p>
            <a:pPr lvl="1" eaLnBrk="1" hangingPunct="1">
              <a:lnSpc>
                <a:spcPct val="90000"/>
              </a:lnSpc>
            </a:pPr>
            <a:r>
              <a:rPr lang="en-US" sz="2600" dirty="0"/>
              <a:t>Case-management</a:t>
            </a:r>
          </a:p>
          <a:p>
            <a:pPr lvl="1" eaLnBrk="1" hangingPunct="1">
              <a:lnSpc>
                <a:spcPct val="90000"/>
              </a:lnSpc>
            </a:pPr>
            <a:r>
              <a:rPr lang="en-US" sz="2600" dirty="0"/>
              <a:t>Specialty clinics, e.g., heart failure</a:t>
            </a:r>
          </a:p>
          <a:p>
            <a:pPr lvl="1" eaLnBrk="1" hangingPunct="1">
              <a:lnSpc>
                <a:spcPct val="90000"/>
              </a:lnSpc>
            </a:pPr>
            <a:r>
              <a:rPr lang="en-US" sz="2600" dirty="0" err="1"/>
              <a:t>Telehealth</a:t>
            </a:r>
            <a:endParaRPr lang="en-US" sz="2600" dirty="0"/>
          </a:p>
          <a:p>
            <a:pPr lvl="1" eaLnBrk="1" hangingPunct="1">
              <a:lnSpc>
                <a:spcPct val="90000"/>
              </a:lnSpc>
            </a:pPr>
            <a:r>
              <a:rPr lang="en-US" sz="2600" dirty="0"/>
              <a:t>Palliative care</a:t>
            </a:r>
          </a:p>
          <a:p>
            <a:pPr lvl="1" eaLnBrk="1" hangingPunct="1">
              <a:lnSpc>
                <a:spcPct val="90000"/>
              </a:lnSpc>
            </a:pPr>
            <a:endParaRPr lang="en-US" sz="2600" dirty="0"/>
          </a:p>
          <a:p>
            <a:pPr eaLnBrk="1" hangingPunct="1">
              <a:lnSpc>
                <a:spcPct val="90000"/>
              </a:lnSpc>
            </a:pPr>
            <a:r>
              <a:rPr lang="en-US" sz="2800" dirty="0"/>
              <a:t>However, no systematic way of targeting programs or identifying patients who might benefit most</a:t>
            </a:r>
          </a:p>
          <a:p>
            <a:pPr eaLnBrk="1" hangingPunct="1">
              <a:lnSpc>
                <a:spcPct val="90000"/>
              </a:lnSpc>
            </a:pPr>
            <a:endParaRPr lang="en-US" b="1" dirty="0" smtClean="0"/>
          </a:p>
          <a:p>
            <a:r>
              <a:rPr lang="en-US" dirty="0" smtClean="0"/>
              <a:t>Knowledge of a patient’s risk of adverse events could help to target delivery of intensive services to those with the potential to derive the most benefit</a:t>
            </a:r>
          </a:p>
          <a:p>
            <a:endParaRPr lang="en-US" dirty="0" smtClean="0"/>
          </a:p>
          <a:p>
            <a:r>
              <a:rPr lang="en-US" dirty="0" smtClean="0"/>
              <a:t>Doctors and nurses cannot accurately predict who is at highest risk of deteriorating or dying</a:t>
            </a:r>
          </a:p>
          <a:p>
            <a:endParaRPr lang="en-US" dirty="0" smtClean="0"/>
          </a:p>
          <a:p>
            <a:r>
              <a:rPr lang="en-US" dirty="0" smtClean="0"/>
              <a:t>Predictive analytics using data from many sources including EHR could help to identify highest risk patients and target services.</a:t>
            </a:r>
          </a:p>
          <a:p>
            <a:endParaRPr lang="en-US" dirty="0" smtClean="0"/>
          </a:p>
        </p:txBody>
      </p:sp>
      <p:sp>
        <p:nvSpPr>
          <p:cNvPr id="4" name="Slide Number Placeholder 3"/>
          <p:cNvSpPr>
            <a:spLocks noGrp="1"/>
          </p:cNvSpPr>
          <p:nvPr>
            <p:ph type="sldNum" sz="quarter" idx="5"/>
          </p:nvPr>
        </p:nvSpPr>
        <p:spPr/>
        <p:txBody>
          <a:bodyPr/>
          <a:lstStyle/>
          <a:p>
            <a:pPr>
              <a:defRPr/>
            </a:pPr>
            <a:fld id="{570FC4BF-19D8-4B2E-B51F-6B9753E685EB}"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C153ABC-EA6C-4DD2-9939-E75BD7085253}" type="slidenum">
              <a:rPr lang="en-US" smtClean="0"/>
              <a:pPr/>
              <a:t>24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2400" dirty="0" smtClean="0"/>
              <a:t>Encouraging Care Coordination</a:t>
            </a:r>
          </a:p>
          <a:p>
            <a:pPr lvl="1">
              <a:defRPr/>
            </a:pPr>
            <a:r>
              <a:rPr lang="en-US" sz="2000" dirty="0" smtClean="0">
                <a:cs typeface="Arial" pitchFamily="34" charset="0"/>
              </a:rPr>
              <a:t>all participants in the delivery of health services work cooperatively </a:t>
            </a:r>
          </a:p>
          <a:p>
            <a:pPr lvl="1">
              <a:defRPr/>
            </a:pPr>
            <a:r>
              <a:rPr lang="en-US" sz="2000" dirty="0" smtClean="0">
                <a:cs typeface="Arial" pitchFamily="34" charset="0"/>
              </a:rPr>
              <a:t>facilitating access to care </a:t>
            </a:r>
          </a:p>
          <a:p>
            <a:pPr lvl="1">
              <a:defRPr/>
            </a:pPr>
            <a:r>
              <a:rPr lang="en-US" sz="2000" dirty="0" smtClean="0">
                <a:cs typeface="Arial" pitchFamily="34" charset="0"/>
              </a:rPr>
              <a:t>right care in the right place at the right time</a:t>
            </a:r>
          </a:p>
          <a:p>
            <a:pPr lvl="1">
              <a:defRPr/>
            </a:pPr>
            <a:r>
              <a:rPr lang="en-US" sz="2000" dirty="0" smtClean="0">
                <a:cs typeface="Arial" pitchFamily="34" charset="0"/>
              </a:rPr>
              <a:t>shared responsibility</a:t>
            </a:r>
            <a:endParaRPr lang="en-US" sz="2000" dirty="0" smtClean="0"/>
          </a:p>
          <a:p>
            <a:pPr>
              <a:defRPr/>
            </a:pPr>
            <a:r>
              <a:rPr lang="en-US" sz="2400" dirty="0" smtClean="0"/>
              <a:t>Encouraging Care Management</a:t>
            </a:r>
          </a:p>
          <a:p>
            <a:pPr lvl="1">
              <a:defRPr/>
            </a:pPr>
            <a:r>
              <a:rPr lang="en-US" sz="2000" dirty="0" smtClean="0">
                <a:cs typeface="Arial" pitchFamily="34" charset="0"/>
              </a:rPr>
              <a:t>Linking patients with needed services, resources, and opportunities </a:t>
            </a:r>
            <a:endParaRPr lang="en-US" sz="2400" dirty="0" smtClean="0"/>
          </a:p>
          <a:p>
            <a:pPr eaLnBrk="1" hangingPunct="1">
              <a:lnSpc>
                <a:spcPct val="90000"/>
              </a:lnSpc>
              <a:defRPr/>
            </a:pPr>
            <a:r>
              <a:rPr lang="en-US" sz="2400" dirty="0" smtClean="0"/>
              <a:t>Discouraging “misuse” of the score</a:t>
            </a:r>
          </a:p>
          <a:p>
            <a:pPr lvl="1" eaLnBrk="1" hangingPunct="1">
              <a:lnSpc>
                <a:spcPct val="90000"/>
              </a:lnSpc>
              <a:defRPr/>
            </a:pPr>
            <a:r>
              <a:rPr lang="en-US" sz="2000" dirty="0" smtClean="0"/>
              <a:t>The score is not a performance measure to try to “improve”</a:t>
            </a:r>
          </a:p>
          <a:p>
            <a:pPr lvl="1" eaLnBrk="1" hangingPunct="1">
              <a:lnSpc>
                <a:spcPct val="90000"/>
              </a:lnSpc>
              <a:defRPr/>
            </a:pPr>
            <a:r>
              <a:rPr lang="en-US" sz="2000" dirty="0" smtClean="0"/>
              <a:t>A high score does not indicate a </a:t>
            </a:r>
            <a:r>
              <a:rPr lang="en-US" sz="2000" dirty="0" err="1" smtClean="0"/>
              <a:t>pt</a:t>
            </a:r>
            <a:r>
              <a:rPr lang="en-US" sz="2000" dirty="0" smtClean="0"/>
              <a:t> is not receiving high quality of care</a:t>
            </a:r>
          </a:p>
          <a:p>
            <a:pPr lvl="1" eaLnBrk="1" hangingPunct="1">
              <a:lnSpc>
                <a:spcPct val="90000"/>
              </a:lnSpc>
              <a:defRPr/>
            </a:pPr>
            <a:r>
              <a:rPr lang="en-US" sz="2000" dirty="0" smtClean="0"/>
              <a:t>A low score is not an indication to ignore a </a:t>
            </a:r>
            <a:r>
              <a:rPr lang="en-US" sz="2000" dirty="0" err="1" smtClean="0"/>
              <a:t>pt</a:t>
            </a:r>
            <a:endParaRPr lang="en-US" sz="2000" dirty="0" smtClean="0"/>
          </a:p>
        </p:txBody>
      </p:sp>
      <p:sp>
        <p:nvSpPr>
          <p:cNvPr id="4" name="Slide Number Placeholder 3"/>
          <p:cNvSpPr>
            <a:spLocks noGrp="1"/>
          </p:cNvSpPr>
          <p:nvPr>
            <p:ph type="sldNum" sz="quarter" idx="5"/>
          </p:nvPr>
        </p:nvSpPr>
        <p:spPr/>
        <p:txBody>
          <a:bodyPr/>
          <a:lstStyle/>
          <a:p>
            <a:pPr>
              <a:defRPr/>
            </a:pPr>
            <a:fld id="{7E4E2CE2-CFD7-491F-AC95-9E2D6A2E4749}" type="slidenum">
              <a:rPr lang="en-US" smtClean="0"/>
              <a:pPr>
                <a:defRPr/>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Data shown in quintiles. Probability of a patient being admitted within one year by county (patient’s probability aggregated to the county level). Dark red represents the counties with the highest probability (top 20%) and dark blue represents the counties with the lowest probability (bottom 20%). Counties with less than 5 patients are excluded. The county with the lowest probability is Aleutians West, AK (1.86%—not shown) and the highest is Roberts County, TX (17%). Average probability for all counties is 7.5%.</a:t>
            </a:r>
          </a:p>
          <a:p>
            <a:pPr eaLnBrk="1" hangingPunct="1"/>
            <a:endParaRPr lang="en-US" dirty="0" smtClean="0"/>
          </a:p>
          <a:p>
            <a:pPr eaLnBrk="1" hangingPunct="1"/>
            <a:endParaRPr lang="en-US" dirty="0" smtClean="0"/>
          </a:p>
        </p:txBody>
      </p:sp>
      <p:sp>
        <p:nvSpPr>
          <p:cNvPr id="430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27868" indent="-279949" eaLnBrk="0" hangingPunct="0">
              <a:defRPr>
                <a:solidFill>
                  <a:schemeClr val="tx1"/>
                </a:solidFill>
                <a:latin typeface="Arial" pitchFamily="34" charset="0"/>
              </a:defRPr>
            </a:lvl2pPr>
            <a:lvl3pPr marL="1119797" indent="-223959" eaLnBrk="0" hangingPunct="0">
              <a:defRPr>
                <a:solidFill>
                  <a:schemeClr val="tx1"/>
                </a:solidFill>
                <a:latin typeface="Arial" pitchFamily="34" charset="0"/>
              </a:defRPr>
            </a:lvl3pPr>
            <a:lvl4pPr marL="1567716" indent="-223959" eaLnBrk="0" hangingPunct="0">
              <a:defRPr>
                <a:solidFill>
                  <a:schemeClr val="tx1"/>
                </a:solidFill>
                <a:latin typeface="Arial" pitchFamily="34" charset="0"/>
              </a:defRPr>
            </a:lvl4pPr>
            <a:lvl5pPr marL="2015635" indent="-223959" eaLnBrk="0" hangingPunct="0">
              <a:defRPr>
                <a:solidFill>
                  <a:schemeClr val="tx1"/>
                </a:solidFill>
                <a:latin typeface="Arial" pitchFamily="34" charset="0"/>
              </a:defRPr>
            </a:lvl5pPr>
            <a:lvl6pPr marL="2463554" indent="-223959" defTabSz="447919" eaLnBrk="0" fontAlgn="base" hangingPunct="0">
              <a:spcBef>
                <a:spcPct val="0"/>
              </a:spcBef>
              <a:spcAft>
                <a:spcPct val="0"/>
              </a:spcAft>
              <a:defRPr>
                <a:solidFill>
                  <a:schemeClr val="tx1"/>
                </a:solidFill>
                <a:latin typeface="Arial" pitchFamily="34" charset="0"/>
              </a:defRPr>
            </a:lvl6pPr>
            <a:lvl7pPr marL="2911472" indent="-223959" defTabSz="447919" eaLnBrk="0" fontAlgn="base" hangingPunct="0">
              <a:spcBef>
                <a:spcPct val="0"/>
              </a:spcBef>
              <a:spcAft>
                <a:spcPct val="0"/>
              </a:spcAft>
              <a:defRPr>
                <a:solidFill>
                  <a:schemeClr val="tx1"/>
                </a:solidFill>
                <a:latin typeface="Arial" pitchFamily="34" charset="0"/>
              </a:defRPr>
            </a:lvl7pPr>
            <a:lvl8pPr marL="3359391" indent="-223959" defTabSz="447919" eaLnBrk="0" fontAlgn="base" hangingPunct="0">
              <a:spcBef>
                <a:spcPct val="0"/>
              </a:spcBef>
              <a:spcAft>
                <a:spcPct val="0"/>
              </a:spcAft>
              <a:defRPr>
                <a:solidFill>
                  <a:schemeClr val="tx1"/>
                </a:solidFill>
                <a:latin typeface="Arial" pitchFamily="34" charset="0"/>
              </a:defRPr>
            </a:lvl8pPr>
            <a:lvl9pPr marL="3807310" indent="-223959" defTabSz="447919"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5C4B3508-C439-466E-922E-D2C03AEE7D12}" type="slidenum">
              <a:rPr lang="en-US" smtClean="0"/>
              <a:pPr eaLnBrk="1" fontAlgn="base" hangingPunct="1">
                <a:spcBef>
                  <a:spcPct val="0"/>
                </a:spcBef>
                <a:spcAft>
                  <a:spcPct val="0"/>
                </a:spcAft>
              </a:pPr>
              <a:t>27</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More than a third of patients with very high CAN scores have 6 or more providers</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7B4A3A4E-4DB8-470D-B9A0-2E335B646F56}" type="slidenum">
              <a:rPr lang="en-US" smtClean="0"/>
              <a:pPr>
                <a:defRPr/>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More than 2/3’s of patients with very high CAN scores are on 6 or more different drugs</a:t>
            </a:r>
          </a:p>
        </p:txBody>
      </p:sp>
      <p:sp>
        <p:nvSpPr>
          <p:cNvPr id="4" name="Slide Number Placeholder 3"/>
          <p:cNvSpPr>
            <a:spLocks noGrp="1"/>
          </p:cNvSpPr>
          <p:nvPr>
            <p:ph type="sldNum" sz="quarter" idx="5"/>
          </p:nvPr>
        </p:nvSpPr>
        <p:spPr/>
        <p:txBody>
          <a:bodyPr/>
          <a:lstStyle/>
          <a:p>
            <a:pPr>
              <a:defRPr/>
            </a:pPr>
            <a:fld id="{A24B80E5-0E7F-41E7-8AE3-B783BD433031}" type="slidenum">
              <a:rPr lang="en-US" smtClean="0"/>
              <a:pPr>
                <a:defRPr/>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¾’s of patients with the highest CAN scores have at least one MH diagnosis</a:t>
            </a:r>
          </a:p>
        </p:txBody>
      </p:sp>
      <p:sp>
        <p:nvSpPr>
          <p:cNvPr id="4" name="Slide Number Placeholder 3"/>
          <p:cNvSpPr>
            <a:spLocks noGrp="1"/>
          </p:cNvSpPr>
          <p:nvPr>
            <p:ph type="sldNum" sz="quarter" idx="5"/>
          </p:nvPr>
        </p:nvSpPr>
        <p:spPr/>
        <p:txBody>
          <a:bodyPr/>
          <a:lstStyle/>
          <a:p>
            <a:pPr>
              <a:defRPr/>
            </a:pPr>
            <a:fld id="{39171465-13CB-4530-A532-6BB875F2042D}" type="slidenum">
              <a:rPr lang="en-US" smtClean="0"/>
              <a:pPr>
                <a:defRPr/>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C68D113-A64D-4888-8344-EF9E03A7C55B}" type="slidenum">
              <a:rPr lang="en-US" smtClean="0"/>
              <a:pPr>
                <a:defRPr/>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dirty="0" smtClean="0"/>
              <a:t>Comprehensive Listing of </a:t>
            </a:r>
            <a:r>
              <a:rPr lang="en-US" dirty="0" err="1" smtClean="0"/>
              <a:t>Telehealth</a:t>
            </a:r>
            <a:r>
              <a:rPr lang="en-US" dirty="0" smtClean="0"/>
              <a:t> patients reported as of 11/06/2012. </a:t>
            </a:r>
          </a:p>
          <a:p>
            <a:pPr algn="l"/>
            <a:r>
              <a:rPr lang="en-US" dirty="0" smtClean="0"/>
              <a:t>HBPC is defined as Stop Code (Credit or Clinic) of: 156,157,170,171,172,173,174,175,176, and 177.</a:t>
            </a:r>
          </a:p>
          <a:p>
            <a:pPr algn="l"/>
            <a:endParaRPr lang="en-US" dirty="0" smtClean="0"/>
          </a:p>
          <a:p>
            <a:pPr algn="l" eaLnBrk="1" hangingPunct="1"/>
            <a:r>
              <a:rPr lang="en-US" sz="2400" dirty="0" smtClean="0"/>
              <a:t>Palliative Care</a:t>
            </a:r>
          </a:p>
          <a:p>
            <a:pPr lvl="1" algn="l" eaLnBrk="1" hangingPunct="1"/>
            <a:r>
              <a:rPr lang="en-US" sz="2400" dirty="0" smtClean="0"/>
              <a:t>Score ≥ 95 --1,353 of 241,917 total patients (0.6%)</a:t>
            </a:r>
          </a:p>
          <a:p>
            <a:pPr lvl="1" algn="l" eaLnBrk="1" hangingPunct="1"/>
            <a:endParaRPr lang="en-US" sz="2400" dirty="0" smtClean="0"/>
          </a:p>
          <a:p>
            <a:pPr algn="l" eaLnBrk="1" hangingPunct="1"/>
            <a:r>
              <a:rPr lang="en-US" sz="2400" dirty="0" smtClean="0"/>
              <a:t>Hospice</a:t>
            </a:r>
          </a:p>
          <a:p>
            <a:pPr lvl="1" algn="l" eaLnBrk="1" hangingPunct="1"/>
            <a:r>
              <a:rPr lang="en-US" sz="2400" dirty="0" smtClean="0"/>
              <a:t>Score ≥ 95 -- 569 of 241,917 total patients (0.2%)</a:t>
            </a:r>
          </a:p>
          <a:p>
            <a:pPr algn="l"/>
            <a:endParaRPr lang="en-US" dirty="0" smtClean="0"/>
          </a:p>
        </p:txBody>
      </p:sp>
      <p:sp>
        <p:nvSpPr>
          <p:cNvPr id="4" name="Slide Number Placeholder 3"/>
          <p:cNvSpPr>
            <a:spLocks noGrp="1"/>
          </p:cNvSpPr>
          <p:nvPr>
            <p:ph type="sldNum" sz="quarter" idx="5"/>
          </p:nvPr>
        </p:nvSpPr>
        <p:spPr/>
        <p:txBody>
          <a:bodyPr/>
          <a:lstStyle/>
          <a:p>
            <a:pPr>
              <a:defRPr/>
            </a:pPr>
            <a:fld id="{3E481975-3AD4-4074-84C1-6F4CFEDF2D0F}"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900" dirty="0" smtClean="0">
                <a:ea typeface="ＭＳ Ｐゴシック" pitchFamily="34" charset="-128"/>
              </a:rPr>
              <a:t>At the VA NCHCS, where I work in a small outpatient clinic in Oakland, California – </a:t>
            </a:r>
            <a:r>
              <a:rPr lang="en-US" sz="1900" dirty="0" smtClean="0">
                <a:ea typeface="ＭＳ Ｐゴシック" pitchFamily="34" charset="-128"/>
              </a:rPr>
              <a:t>we’ve set </a:t>
            </a:r>
            <a:r>
              <a:rPr lang="en-US" sz="1900" dirty="0" smtClean="0">
                <a:ea typeface="ＭＳ Ｐゴシック" pitchFamily="34" charset="-128"/>
              </a:rPr>
              <a:t>up schedules </a:t>
            </a:r>
            <a:r>
              <a:rPr lang="en-US" sz="1900" dirty="0" smtClean="0">
                <a:ea typeface="ＭＳ Ｐゴシック" pitchFamily="34" charset="-128"/>
              </a:rPr>
              <a:t>to</a:t>
            </a:r>
            <a:r>
              <a:rPr lang="en-US" sz="1900" baseline="0" dirty="0" smtClean="0">
                <a:ea typeface="ＭＳ Ｐゴシック" pitchFamily="34" charset="-128"/>
              </a:rPr>
              <a:t> help us </a:t>
            </a:r>
            <a:r>
              <a:rPr lang="en-US" sz="1900" dirty="0" smtClean="0">
                <a:ea typeface="ＭＳ Ｐゴシック" pitchFamily="34" charset="-128"/>
              </a:rPr>
              <a:t>address </a:t>
            </a:r>
            <a:r>
              <a:rPr lang="en-US" sz="1900" dirty="0" smtClean="0">
                <a:ea typeface="ＭＳ Ｐゴシック" pitchFamily="34" charset="-128"/>
              </a:rPr>
              <a:t>all of the items </a:t>
            </a:r>
            <a:r>
              <a:rPr lang="en-US" sz="1900" dirty="0" smtClean="0">
                <a:ea typeface="ＭＳ Ｐゴシック" pitchFamily="34" charset="-128"/>
              </a:rPr>
              <a:t>we need to </a:t>
            </a:r>
            <a:r>
              <a:rPr lang="en-US" sz="1900" dirty="0" smtClean="0">
                <a:ea typeface="ＭＳ Ｐゴシック" pitchFamily="34" charset="-128"/>
              </a:rPr>
              <a:t>in a given day.  </a:t>
            </a:r>
            <a:r>
              <a:rPr lang="en-US" sz="1900" dirty="0" smtClean="0">
                <a:ea typeface="ＭＳ Ｐゴシック" pitchFamily="34" charset="-128"/>
              </a:rPr>
              <a:t>Our AIM is to target the </a:t>
            </a:r>
            <a:r>
              <a:rPr lang="en-US" sz="1900" dirty="0" smtClean="0">
                <a:ea typeface="ＭＳ Ｐゴシック" pitchFamily="34" charset="-128"/>
              </a:rPr>
              <a:t>Veterans who need assistance the </a:t>
            </a:r>
            <a:r>
              <a:rPr lang="en-US" sz="1900" dirty="0" smtClean="0">
                <a:ea typeface="ＭＳ Ｐゴシック" pitchFamily="34" charset="-128"/>
              </a:rPr>
              <a:t>most, using new tools, providing </a:t>
            </a:r>
            <a:r>
              <a:rPr lang="en-US" sz="1900" dirty="0" smtClean="0">
                <a:ea typeface="ＭＳ Ｐゴシック" pitchFamily="34" charset="-128"/>
              </a:rPr>
              <a:t>input on clinic service and coordination </a:t>
            </a:r>
            <a:r>
              <a:rPr lang="en-US" sz="1900" dirty="0" smtClean="0">
                <a:ea typeface="ＭＳ Ｐゴシック" pitchFamily="34" charset="-128"/>
              </a:rPr>
              <a:t>agreements, and figuring out the best ways to work together with out coworkers to get</a:t>
            </a:r>
            <a:r>
              <a:rPr lang="en-US" sz="1900" baseline="0" dirty="0" smtClean="0">
                <a:ea typeface="ＭＳ Ｐゴシック" pitchFamily="34" charset="-128"/>
              </a:rPr>
              <a:t> everything done.</a:t>
            </a:r>
            <a:endParaRPr lang="en-US" sz="1900" dirty="0" smtClean="0">
              <a:ea typeface="ＭＳ Ｐゴシック" pitchFamily="34" charset="-128"/>
            </a:endParaRPr>
          </a:p>
          <a:p>
            <a:endParaRPr lang="en-US" sz="1900" dirty="0" smtClean="0">
              <a:ea typeface="ＭＳ Ｐゴシック" pitchFamily="34" charset="-128"/>
            </a:endParaRPr>
          </a:p>
          <a:p>
            <a:r>
              <a:rPr lang="en-US" sz="1900" dirty="0" smtClean="0">
                <a:ea typeface="ＭＳ Ｐゴシック" pitchFamily="34" charset="-128"/>
              </a:rPr>
              <a:t>It</a:t>
            </a:r>
            <a:r>
              <a:rPr lang="en-US" altLang="en-US" sz="1900" dirty="0" smtClean="0">
                <a:ea typeface="ＭＳ Ｐゴシック" pitchFamily="34" charset="-128"/>
              </a:rPr>
              <a:t>’</a:t>
            </a:r>
            <a:r>
              <a:rPr lang="en-US" sz="1900" dirty="0" smtClean="0">
                <a:ea typeface="ＭＳ Ｐゴシック" pitchFamily="34" charset="-128"/>
              </a:rPr>
              <a:t>s been a busy, often challenging three years. We</a:t>
            </a:r>
            <a:r>
              <a:rPr lang="en-US" altLang="en-US" sz="1900" dirty="0" smtClean="0">
                <a:ea typeface="ＭＳ Ｐゴシック" pitchFamily="34" charset="-128"/>
              </a:rPr>
              <a:t>’</a:t>
            </a:r>
            <a:r>
              <a:rPr lang="en-US" sz="1900" dirty="0" smtClean="0">
                <a:ea typeface="ＭＳ Ｐゴシック" pitchFamily="34" charset="-128"/>
              </a:rPr>
              <a:t>ve had to learn to not only address </a:t>
            </a:r>
            <a:r>
              <a:rPr lang="en-US" sz="2000" dirty="0" smtClean="0">
                <a:latin typeface="Cambria" pitchFamily="18" charset="0"/>
                <a:ea typeface="ＭＳ Ｐゴシック" pitchFamily="34" charset="-128"/>
              </a:rPr>
              <a:t>the individual Veteran</a:t>
            </a:r>
            <a:r>
              <a:rPr lang="en-US" altLang="en-US" sz="2000" dirty="0" smtClean="0">
                <a:latin typeface="Cambria" pitchFamily="18" charset="0"/>
                <a:ea typeface="ＭＳ Ｐゴシック" pitchFamily="34" charset="-128"/>
              </a:rPr>
              <a:t>’</a:t>
            </a:r>
            <a:r>
              <a:rPr lang="en-US" sz="2000" dirty="0" smtClean="0">
                <a:latin typeface="Cambria" pitchFamily="18" charset="0"/>
                <a:ea typeface="ＭＳ Ｐゴシック" pitchFamily="34" charset="-128"/>
              </a:rPr>
              <a:t>s needs- </a:t>
            </a:r>
            <a:r>
              <a:rPr lang="en-US" sz="2000" dirty="0" smtClean="0">
                <a:latin typeface="Cambria" pitchFamily="18" charset="0"/>
                <a:ea typeface="ＭＳ Ｐゴシック" pitchFamily="34" charset="-128"/>
              </a:rPr>
              <a:t>but </a:t>
            </a:r>
            <a:r>
              <a:rPr lang="en-US" sz="2000" dirty="0" smtClean="0">
                <a:latin typeface="Cambria" pitchFamily="18" charset="0"/>
                <a:ea typeface="ＭＳ Ｐゴシック" pitchFamily="34" charset="-128"/>
              </a:rPr>
              <a:t>the needs of the entire 1200 Veteran panel.</a:t>
            </a:r>
          </a:p>
          <a:p>
            <a:endParaRPr lang="en-US" sz="1900" dirty="0" smtClean="0">
              <a:ea typeface="ＭＳ Ｐゴシック" pitchFamily="34" charset="-128"/>
            </a:endParaRPr>
          </a:p>
          <a:p>
            <a:endParaRPr lang="en-US" sz="1900" dirty="0" smtClean="0">
              <a:ea typeface="ＭＳ Ｐゴシック" pitchFamily="34" charset="-128"/>
            </a:endParaRPr>
          </a:p>
          <a:p>
            <a:endParaRPr lang="en-US" sz="1900" dirty="0" smtClean="0">
              <a:ea typeface="ＭＳ Ｐゴシック"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35E2CC2-2E03-4742-9AA0-3C916DA9AF38}" type="slidenum">
              <a:rPr lang="en-US" smtClean="0"/>
              <a:pPr eaLnBrk="1" hangingPunct="1"/>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cs typeface="Georgia" pitchFamily="18" charset="0"/>
              </a:rPr>
              <a:t>After adjusting for age, sex, comorbidity, and mental health diagnoses, patients with CAN scores in the highest 10% who saw their assigned PCP for &gt;60% of visits, were 10% less likely to die or be hospitalized than similar risk patients who did not see their PCP during the year before PACT implementation.   Similar, but less pronounced association for high risk patients who saw their assigned PCP up to 60% of the time.</a:t>
            </a:r>
            <a:r>
              <a:rPr lang="en-US" sz="1400" dirty="0" smtClean="0">
                <a:cs typeface="Georgia" pitchFamily="18" charset="0"/>
              </a:rPr>
              <a:t> </a:t>
            </a:r>
          </a:p>
          <a:p>
            <a:endParaRPr lang="en-US" dirty="0"/>
          </a:p>
        </p:txBody>
      </p:sp>
      <p:sp>
        <p:nvSpPr>
          <p:cNvPr id="4" name="Slide Number Placeholder 3"/>
          <p:cNvSpPr>
            <a:spLocks noGrp="1"/>
          </p:cNvSpPr>
          <p:nvPr>
            <p:ph type="sldNum" sz="quarter" idx="10"/>
          </p:nvPr>
        </p:nvSpPr>
        <p:spPr/>
        <p:txBody>
          <a:bodyPr/>
          <a:lstStyle/>
          <a:p>
            <a:fld id="{54F09CB3-F02E-471B-BC75-9B5C7FFE158D}" type="slidenum">
              <a:rPr lang="en-US" smtClean="0"/>
              <a:pPr/>
              <a:t>33</a:t>
            </a:fld>
            <a:endParaRPr lang="en-US"/>
          </a:p>
        </p:txBody>
      </p:sp>
    </p:spTree>
    <p:extLst>
      <p:ext uri="{BB962C8B-B14F-4D97-AF65-F5344CB8AC3E}">
        <p14:creationId xmlns="" xmlns:p14="http://schemas.microsoft.com/office/powerpoint/2010/main" val="1244956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dirty="0" smtClean="0"/>
              <a:t>Scan your list of patients each week to identify those who may be at high risk</a:t>
            </a:r>
          </a:p>
          <a:p>
            <a:pPr algn="l"/>
            <a:r>
              <a:rPr lang="en-US" dirty="0" smtClean="0"/>
              <a:t>Call your high risk patients to check </a:t>
            </a:r>
            <a:r>
              <a:rPr lang="en-US" dirty="0" smtClean="0"/>
              <a:t>in:</a:t>
            </a:r>
          </a:p>
          <a:p>
            <a:pPr algn="l"/>
            <a:endParaRPr lang="en-US" dirty="0" smtClean="0"/>
          </a:p>
          <a:p>
            <a:pPr algn="l"/>
            <a:r>
              <a:rPr lang="en-US" dirty="0" smtClean="0"/>
              <a:t>are </a:t>
            </a:r>
            <a:r>
              <a:rPr lang="en-US" dirty="0" smtClean="0"/>
              <a:t>medical questions </a:t>
            </a:r>
            <a:r>
              <a:rPr lang="en-US" dirty="0" smtClean="0"/>
              <a:t>answered?</a:t>
            </a:r>
          </a:p>
          <a:p>
            <a:pPr algn="l"/>
            <a:r>
              <a:rPr lang="en-US" dirty="0" smtClean="0"/>
              <a:t>are </a:t>
            </a:r>
            <a:r>
              <a:rPr lang="en-US" dirty="0" smtClean="0"/>
              <a:t>medications taken as </a:t>
            </a:r>
            <a:r>
              <a:rPr lang="en-US" dirty="0" smtClean="0"/>
              <a:t>prescribed?</a:t>
            </a:r>
          </a:p>
          <a:p>
            <a:pPr algn="l"/>
            <a:endParaRPr lang="en-US" dirty="0" smtClean="0"/>
          </a:p>
          <a:p>
            <a:pPr algn="l"/>
            <a:r>
              <a:rPr lang="en-US" dirty="0" smtClean="0"/>
              <a:t>Use </a:t>
            </a:r>
            <a:r>
              <a:rPr lang="en-US" dirty="0" smtClean="0"/>
              <a:t>– about 1,000 users/monthly (just a fraction of potential </a:t>
            </a:r>
            <a:r>
              <a:rPr lang="en-US" dirty="0" smtClean="0"/>
              <a:t>population)</a:t>
            </a:r>
          </a:p>
          <a:p>
            <a:pPr algn="l"/>
            <a:endParaRPr lang="en-US" dirty="0" smtClean="0"/>
          </a:p>
          <a:p>
            <a:pPr algn="l"/>
            <a:r>
              <a:rPr lang="en-US" dirty="0" smtClean="0"/>
              <a:t>Kathy</a:t>
            </a:r>
            <a:r>
              <a:rPr lang="en-US" baseline="0" dirty="0" smtClean="0"/>
              <a:t> </a:t>
            </a:r>
            <a:r>
              <a:rPr lang="en-US" baseline="0" dirty="0" smtClean="0"/>
              <a:t>will be giving live, practical, and real examples a little later. </a:t>
            </a:r>
            <a:r>
              <a:rPr lang="en-US" baseline="0" dirty="0" smtClean="0"/>
              <a:t>And now we’ll bring Shelia back to talk about her experience with CAN.</a:t>
            </a:r>
            <a:endParaRPr lang="en-US" dirty="0" smtClean="0"/>
          </a:p>
          <a:p>
            <a:pPr lvl="1"/>
            <a:endParaRPr lang="en-US" dirty="0" smtClean="0"/>
          </a:p>
          <a:p>
            <a:pPr lvl="1"/>
            <a:endParaRPr lang="en-US" dirty="0" smtClean="0"/>
          </a:p>
        </p:txBody>
      </p:sp>
      <p:sp>
        <p:nvSpPr>
          <p:cNvPr id="4" name="Slide Number Placeholder 3"/>
          <p:cNvSpPr>
            <a:spLocks noGrp="1"/>
          </p:cNvSpPr>
          <p:nvPr>
            <p:ph type="sldNum" sz="quarter" idx="5"/>
          </p:nvPr>
        </p:nvSpPr>
        <p:spPr/>
        <p:txBody>
          <a:bodyPr/>
          <a:lstStyle/>
          <a:p>
            <a:pPr>
              <a:defRPr/>
            </a:pPr>
            <a:fld id="{F145A1CA-C7EF-48E2-82C5-F4A648E194EE}" type="slidenum">
              <a:rPr lang="en-US" smtClean="0"/>
              <a:pPr>
                <a:defRPr/>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We found</a:t>
            </a:r>
            <a:r>
              <a:rPr lang="en-US" baseline="0" dirty="0" smtClean="0"/>
              <a:t> the CAN scores in the Spring of 2012.  We had been looking, after hearing Dr. </a:t>
            </a:r>
            <a:r>
              <a:rPr lang="en-US" baseline="0" dirty="0" err="1" smtClean="0"/>
              <a:t>Finh</a:t>
            </a:r>
            <a:r>
              <a:rPr lang="en-US" baseline="0" dirty="0" smtClean="0"/>
              <a:t> give a presentation on this incredible risk stratification dashboard he was working on for Primary Care.</a:t>
            </a:r>
          </a:p>
          <a:p>
            <a:endParaRPr lang="en-US" baseline="0" dirty="0" smtClean="0"/>
          </a:p>
          <a:p>
            <a:r>
              <a:rPr lang="en-US" baseline="0" dirty="0" smtClean="0"/>
              <a:t>After we quickly verified that CAN </a:t>
            </a:r>
            <a:r>
              <a:rPr lang="en-US" b="1" baseline="0" dirty="0" smtClean="0"/>
              <a:t>was</a:t>
            </a:r>
            <a:r>
              <a:rPr lang="en-US" baseline="0" dirty="0" smtClean="0"/>
              <a:t> this tool, we created a plan- all of the RNs in Oakland would address their high CAN score patients weekly.  </a:t>
            </a:r>
          </a:p>
          <a:p>
            <a:endParaRPr lang="en-US" baseline="0" dirty="0" smtClean="0"/>
          </a:p>
          <a:p>
            <a:r>
              <a:rPr lang="en-US" baseline="0" dirty="0" smtClean="0"/>
              <a:t>CAN gives you a score-  99 down, that correlates to risk for hospitalization or death.  It will also tell you how many times the Veteran has been hospitalized or seen in the ED in the past 2 years, how many diagnoses they have, and whether or not they have been referred to other care resources like HT, Palliative Care or HBPC- services that, with their assistance- can make our lives easier in Primary Care, and the patient’s outcomes better!!!</a:t>
            </a:r>
          </a:p>
          <a:p>
            <a:endParaRPr lang="en-US" baseline="0" dirty="0" smtClean="0"/>
          </a:p>
          <a:p>
            <a:r>
              <a:rPr lang="en-US" baseline="0" dirty="0" smtClean="0"/>
              <a:t>We did it in different ways- some of us called the highest risk weekly, others called every other week- we all gave them contact numbers if they needed to get back to us-</a:t>
            </a:r>
          </a:p>
          <a:p>
            <a:endParaRPr lang="en-US" baseline="0" dirty="0" smtClean="0"/>
          </a:p>
          <a:p>
            <a:r>
              <a:rPr lang="en-US" baseline="0" dirty="0" smtClean="0"/>
              <a:t>The first week, the calls took awhile.  I had to explain why I was calling – that due to their recent hospitalization, or number of diagnoses- they were at higher risk for admission or readmission.  I never mentioned that they were also at higher risk for mortality, but that is something that I always kept in the back of MY head.  </a:t>
            </a:r>
          </a:p>
          <a:p>
            <a:endParaRPr lang="en-US" baseline="0" dirty="0" smtClean="0"/>
          </a:p>
          <a:p>
            <a:r>
              <a:rPr lang="en-US" baseline="0" dirty="0" smtClean="0"/>
              <a:t>Within 3 </a:t>
            </a:r>
            <a:r>
              <a:rPr lang="en-US" baseline="0" dirty="0" err="1" smtClean="0"/>
              <a:t>mos</a:t>
            </a:r>
            <a:r>
              <a:rPr lang="en-US" baseline="0" dirty="0" smtClean="0"/>
              <a:t> our hospitalization rates had started to decrease- I’m going to show you a graph on those rates later- but we were seeing a difference!  CAN – following up on those Veterans that the computer targets as being at highest risk- works!</a:t>
            </a:r>
            <a:endParaRPr lang="en-US" dirty="0"/>
          </a:p>
        </p:txBody>
      </p:sp>
      <p:sp>
        <p:nvSpPr>
          <p:cNvPr id="4" name="Slide Number Placeholder 3"/>
          <p:cNvSpPr>
            <a:spLocks noGrp="1"/>
          </p:cNvSpPr>
          <p:nvPr>
            <p:ph type="sldNum" sz="quarter" idx="10"/>
          </p:nvPr>
        </p:nvSpPr>
        <p:spPr/>
        <p:txBody>
          <a:bodyPr/>
          <a:lstStyle/>
          <a:p>
            <a:pPr>
              <a:defRPr/>
            </a:pPr>
            <a:fld id="{DBF38683-F070-47AE-AC8E-1F223BF12BC9}" type="slidenum">
              <a:rPr lang="en-US" smtClean="0"/>
              <a:pPr>
                <a:defRPr/>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Another</a:t>
            </a:r>
            <a:r>
              <a:rPr lang="en-US" baseline="0" dirty="0" smtClean="0">
                <a:ea typeface="ＭＳ Ｐゴシック" pitchFamily="34" charset="-128"/>
              </a:rPr>
              <a:t> quick data item- t</a:t>
            </a:r>
            <a:r>
              <a:rPr lang="en-US" dirty="0" smtClean="0">
                <a:ea typeface="ＭＳ Ｐゴシック" pitchFamily="34" charset="-128"/>
              </a:rPr>
              <a:t>his </a:t>
            </a:r>
            <a:r>
              <a:rPr lang="en-US" dirty="0" smtClean="0">
                <a:ea typeface="ＭＳ Ｐゴシック" pitchFamily="34" charset="-128"/>
              </a:rPr>
              <a:t>is the main page </a:t>
            </a:r>
            <a:r>
              <a:rPr lang="en-US" dirty="0" smtClean="0">
                <a:ea typeface="ＭＳ Ｐゴシック" pitchFamily="34" charset="-128"/>
              </a:rPr>
              <a:t>of </a:t>
            </a:r>
            <a:r>
              <a:rPr lang="en-US" dirty="0" smtClean="0">
                <a:ea typeface="ＭＳ Ｐゴシック" pitchFamily="34" charset="-128"/>
              </a:rPr>
              <a:t>the PACT </a:t>
            </a:r>
            <a:r>
              <a:rPr lang="en-US" dirty="0" smtClean="0">
                <a:ea typeface="ＭＳ Ｐゴシック" pitchFamily="34" charset="-128"/>
              </a:rPr>
              <a:t>Compass, which you can get to from the Almanac. </a:t>
            </a:r>
            <a:r>
              <a:rPr lang="en-US" dirty="0" smtClean="0">
                <a:ea typeface="ＭＳ Ｐゴシック" pitchFamily="34" charset="-128"/>
              </a:rPr>
              <a:t>It</a:t>
            </a:r>
            <a:r>
              <a:rPr lang="en-US" altLang="en-US" dirty="0" smtClean="0">
                <a:ea typeface="ＭＳ Ｐゴシック" pitchFamily="34" charset="-128"/>
              </a:rPr>
              <a:t>’</a:t>
            </a:r>
            <a:r>
              <a:rPr lang="en-US" dirty="0" smtClean="0">
                <a:ea typeface="ＭＳ Ｐゴシック" pitchFamily="34" charset="-128"/>
              </a:rPr>
              <a:t>s a great tool because it can give you the big picture regarding your clinic, </a:t>
            </a:r>
            <a:r>
              <a:rPr lang="en-US" dirty="0" smtClean="0">
                <a:ea typeface="ＭＳ Ｐゴシック" pitchFamily="34" charset="-128"/>
              </a:rPr>
              <a:t>as well as </a:t>
            </a:r>
            <a:r>
              <a:rPr lang="en-US" dirty="0" smtClean="0">
                <a:ea typeface="ＭＳ Ｐゴシック" pitchFamily="34" charset="-128"/>
              </a:rPr>
              <a:t>allow you to evaluate how any new </a:t>
            </a:r>
            <a:r>
              <a:rPr lang="en-US" dirty="0" smtClean="0">
                <a:ea typeface="ＭＳ Ｐゴシック" pitchFamily="34" charset="-128"/>
              </a:rPr>
              <a:t>policies, procedures </a:t>
            </a:r>
            <a:r>
              <a:rPr lang="en-US" dirty="0" smtClean="0">
                <a:ea typeface="ＭＳ Ｐゴシック" pitchFamily="34" charset="-128"/>
              </a:rPr>
              <a:t>or tools that you start to use.</a:t>
            </a:r>
          </a:p>
          <a:p>
            <a:endParaRPr lang="en-US" dirty="0" smtClean="0">
              <a:ea typeface="ＭＳ Ｐゴシック" pitchFamily="34" charset="-128"/>
            </a:endParaRPr>
          </a:p>
          <a:p>
            <a:endParaRPr lang="en-US" dirty="0" smtClean="0">
              <a:ea typeface="ＭＳ Ｐゴシック"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FE18AC7-FE09-4893-A904-428056C153EE}" type="slidenum">
              <a:rPr lang="en-US"/>
              <a:pPr eaLnBrk="1" hangingPunct="1"/>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is a page from the Primary Care </a:t>
            </a:r>
            <a:r>
              <a:rPr lang="en-US" b="1" dirty="0" smtClean="0">
                <a:ea typeface="ＭＳ Ｐゴシック" pitchFamily="34" charset="-128"/>
              </a:rPr>
              <a:t>provider summary </a:t>
            </a:r>
            <a:r>
              <a:rPr lang="en-US" dirty="0" smtClean="0">
                <a:ea typeface="ＭＳ Ｐゴシック" pitchFamily="34" charset="-128"/>
              </a:rPr>
              <a:t>page from the PACT Compass. You can evaluate items like panel numbers, </a:t>
            </a:r>
            <a:r>
              <a:rPr lang="en-US" dirty="0" smtClean="0">
                <a:ea typeface="ＭＳ Ｐゴシック" pitchFamily="34" charset="-128"/>
              </a:rPr>
              <a:t>Home Telehealth </a:t>
            </a:r>
            <a:r>
              <a:rPr lang="en-US" dirty="0" smtClean="0">
                <a:ea typeface="ＭＳ Ｐゴシック" pitchFamily="34" charset="-128"/>
              </a:rPr>
              <a:t>use, non-traditional encounter use (</a:t>
            </a:r>
            <a:r>
              <a:rPr lang="en-US" dirty="0" smtClean="0">
                <a:ea typeface="ＭＳ Ｐゴシック" pitchFamily="34" charset="-128"/>
              </a:rPr>
              <a:t>Secure Messaging, Telephone visits) </a:t>
            </a:r>
            <a:r>
              <a:rPr lang="en-US" dirty="0" smtClean="0">
                <a:ea typeface="ＭＳ Ｐゴシック" pitchFamily="34" charset="-128"/>
              </a:rPr>
              <a:t>use, continuity data, coordination data, inpatient rates, and more.</a:t>
            </a:r>
          </a:p>
          <a:p>
            <a:endParaRPr lang="en-US" dirty="0" smtClean="0">
              <a:ea typeface="ＭＳ Ｐゴシック" pitchFamily="34" charset="-128"/>
            </a:endParaRPr>
          </a:p>
          <a:p>
            <a:r>
              <a:rPr lang="en-US" dirty="0" smtClean="0">
                <a:ea typeface="ＭＳ Ｐゴシック" pitchFamily="34" charset="-128"/>
              </a:rPr>
              <a:t>Again</a:t>
            </a:r>
            <a:r>
              <a:rPr lang="en-US" baseline="0" dirty="0" smtClean="0">
                <a:ea typeface="ＭＳ Ｐゴシック" pitchFamily="34" charset="-128"/>
              </a:rPr>
              <a:t> - </a:t>
            </a:r>
            <a:r>
              <a:rPr lang="en-US" dirty="0" smtClean="0">
                <a:ea typeface="ＭＳ Ｐゴシック" pitchFamily="34" charset="-128"/>
              </a:rPr>
              <a:t>I </a:t>
            </a:r>
            <a:r>
              <a:rPr lang="en-US" dirty="0" smtClean="0">
                <a:ea typeface="ＭＳ Ｐゴシック" pitchFamily="34" charset="-128"/>
              </a:rPr>
              <a:t>wanted</a:t>
            </a:r>
            <a:r>
              <a:rPr lang="en-US" baseline="0" dirty="0" smtClean="0">
                <a:ea typeface="ＭＳ Ｐゴシック" pitchFamily="34" charset="-128"/>
              </a:rPr>
              <a:t> to remind you that you can view this document in more detail by downloading the handout. You can do this by clicking the green download button above my head. </a:t>
            </a:r>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675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FC1908F-224D-49DE-8FB6-A1EBD8223D36}" type="slidenum">
              <a:rPr lang="en-US" smtClean="0"/>
              <a:pPr eaLnBrk="1" hangingPunct="1"/>
              <a:t>37</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is a page from the facility summary page from the PACT Compass. At this level, a simple click on the </a:t>
            </a:r>
            <a:r>
              <a:rPr lang="ja-JP" altLang="en-US" dirty="0" smtClean="0">
                <a:ea typeface="ＭＳ Ｐゴシック" pitchFamily="34" charset="-128"/>
              </a:rPr>
              <a:t>“</a:t>
            </a:r>
            <a:r>
              <a:rPr lang="en-US" altLang="ja-JP" dirty="0" smtClean="0">
                <a:ea typeface="ＭＳ Ｐゴシック" pitchFamily="34" charset="-128"/>
              </a:rPr>
              <a:t>compass</a:t>
            </a:r>
            <a:r>
              <a:rPr lang="ja-JP" altLang="en-US" dirty="0" smtClean="0">
                <a:ea typeface="ＭＳ Ｐゴシック" pitchFamily="34" charset="-128"/>
              </a:rPr>
              <a:t>”</a:t>
            </a:r>
            <a:r>
              <a:rPr lang="en-US" altLang="ja-JP" dirty="0" smtClean="0">
                <a:ea typeface="ＭＳ Ｐゴシック" pitchFamily="34" charset="-128"/>
              </a:rPr>
              <a:t> icon that shows next to some metrics can provide a list of all Veterans, by provider, who are counted towards the </a:t>
            </a:r>
            <a:r>
              <a:rPr lang="en-US" altLang="ja-JP" dirty="0" smtClean="0">
                <a:ea typeface="ＭＳ Ｐゴシック" pitchFamily="34" charset="-128"/>
              </a:rPr>
              <a:t>individual facility metric- (you </a:t>
            </a:r>
            <a:r>
              <a:rPr lang="en-US" altLang="ja-JP" dirty="0" smtClean="0">
                <a:ea typeface="ＭＳ Ｐゴシック" pitchFamily="34" charset="-128"/>
              </a:rPr>
              <a:t>do need </a:t>
            </a:r>
            <a:r>
              <a:rPr lang="en-US" altLang="ja-JP" dirty="0" smtClean="0">
                <a:ea typeface="ＭＳ Ｐゴシック" pitchFamily="34" charset="-128"/>
              </a:rPr>
              <a:t>someone to </a:t>
            </a:r>
            <a:r>
              <a:rPr lang="en-US" altLang="ja-JP" dirty="0" smtClean="0">
                <a:ea typeface="ＭＳ Ｐゴシック" pitchFamily="34" charset="-128"/>
              </a:rPr>
              <a:t>have the Social Security Level access we spoke about </a:t>
            </a:r>
            <a:r>
              <a:rPr lang="en-US" altLang="ja-JP" dirty="0" smtClean="0">
                <a:ea typeface="ＭＳ Ｐゴシック" pitchFamily="34" charset="-128"/>
              </a:rPr>
              <a:t>earlier</a:t>
            </a:r>
            <a:r>
              <a:rPr lang="en-US" altLang="ja-JP" baseline="0" dirty="0" smtClean="0">
                <a:ea typeface="ＭＳ Ｐゴシック" pitchFamily="34" charset="-128"/>
              </a:rPr>
              <a:t> for these reports) but what that means is- say you only got a 75% on your 2 day post discharge contact metric last month?  These reports will let you view every veteran who counted towards that metric, and you can see if the call was made</a:t>
            </a:r>
            <a:r>
              <a:rPr lang="en-US" altLang="ja-JP" dirty="0" smtClean="0">
                <a:ea typeface="ＭＳ Ｐゴシック" pitchFamily="34" charset="-128"/>
              </a:rPr>
              <a:t>.  Sometimes, the</a:t>
            </a:r>
            <a:r>
              <a:rPr lang="en-US" altLang="ja-JP" baseline="0" dirty="0" smtClean="0">
                <a:ea typeface="ＭＳ Ｐゴシック" pitchFamily="34" charset="-128"/>
              </a:rPr>
              <a:t> calls were made, but the encounters weren’t entered correctly, and you can work with your Data management department to update the score.</a:t>
            </a:r>
          </a:p>
          <a:p>
            <a:endParaRPr lang="en-US" altLang="ja-JP" baseline="0" dirty="0" smtClean="0">
              <a:ea typeface="ＭＳ Ｐゴシック" pitchFamily="34" charset="-128"/>
            </a:endParaRPr>
          </a:p>
          <a:p>
            <a:r>
              <a:rPr lang="en-US" altLang="ja-JP" baseline="0" dirty="0" smtClean="0">
                <a:ea typeface="ＭＳ Ｐゴシック" pitchFamily="34" charset="-128"/>
              </a:rPr>
              <a:t>An aside- starting soon, I understand that those 2 day calls will only “count” if the person who makes the call is listed on the PCMM staff list for that Veteran’s </a:t>
            </a:r>
            <a:r>
              <a:rPr lang="en-US" altLang="ja-JP" baseline="0" dirty="0" err="1" smtClean="0">
                <a:ea typeface="ＭＳ Ｐゴシック" pitchFamily="34" charset="-128"/>
              </a:rPr>
              <a:t>teamlet</a:t>
            </a:r>
            <a:r>
              <a:rPr lang="en-US" altLang="ja-JP" baseline="0" dirty="0" smtClean="0">
                <a:ea typeface="ＭＳ Ｐゴシック" pitchFamily="34" charset="-128"/>
              </a:rPr>
              <a:t>.  Remember, if you have any concerns about who is on your PCMM </a:t>
            </a:r>
            <a:r>
              <a:rPr lang="en-US" altLang="ja-JP" baseline="0" dirty="0" err="1" smtClean="0">
                <a:ea typeface="ＭＳ Ｐゴシック" pitchFamily="34" charset="-128"/>
              </a:rPr>
              <a:t>teamlet</a:t>
            </a:r>
            <a:r>
              <a:rPr lang="en-US" altLang="ja-JP" baseline="0" dirty="0" smtClean="0">
                <a:ea typeface="ＭＳ Ｐゴシック" pitchFamily="34" charset="-128"/>
              </a:rPr>
              <a:t> list, you can find it off the almanac.</a:t>
            </a:r>
            <a:endParaRPr lang="en-US" altLang="ja-JP"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686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28EDA4A-DE88-48FE-B565-EC0435AAAA6F}" type="slidenum">
              <a:rPr lang="en-US" smtClean="0"/>
              <a:pPr eaLnBrk="1" hangingPunct="1"/>
              <a:t>38</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Finally- VSSC is the main national VA data page.  Again, it</a:t>
            </a:r>
            <a:r>
              <a:rPr lang="ja-JP" altLang="en-US" dirty="0" smtClean="0">
                <a:ea typeface="ＭＳ Ｐゴシック" pitchFamily="34" charset="-128"/>
              </a:rPr>
              <a:t>’</a:t>
            </a:r>
            <a:r>
              <a:rPr lang="en-US" altLang="ja-JP" dirty="0" smtClean="0">
                <a:ea typeface="ＭＳ Ｐゴシック" pitchFamily="34" charset="-128"/>
              </a:rPr>
              <a:t>s not necessary that everyone in the clinic have access to it, but it can give you some very important panel management tools</a:t>
            </a:r>
            <a:r>
              <a:rPr lang="en-US" altLang="ja-JP" dirty="0" smtClean="0">
                <a:ea typeface="ＭＳ Ｐゴシック" pitchFamily="34" charset="-128"/>
              </a:rPr>
              <a:t>.</a:t>
            </a:r>
          </a:p>
          <a:p>
            <a:endParaRPr lang="en-US" altLang="ja-JP" dirty="0" smtClean="0">
              <a:ea typeface="ＭＳ Ｐゴシック" pitchFamily="34" charset="-128"/>
            </a:endParaRPr>
          </a:p>
          <a:p>
            <a:r>
              <a:rPr lang="en-US" dirty="0" smtClean="0">
                <a:ea typeface="ＭＳ Ｐゴシック" pitchFamily="34" charset="-128"/>
              </a:rPr>
              <a:t>In addition to links for the Compass and Almanac, VSSC provides links to complete panel data – including Veteran names, and when they were last </a:t>
            </a:r>
            <a:r>
              <a:rPr lang="en-US" dirty="0" smtClean="0">
                <a:ea typeface="ＭＳ Ｐゴシック" pitchFamily="34" charset="-128"/>
              </a:rPr>
              <a:t>seen, and if they have any upcoming appointments.  Our clerical </a:t>
            </a:r>
            <a:r>
              <a:rPr lang="en-US" dirty="0" smtClean="0">
                <a:ea typeface="ＭＳ Ｐゴシック" pitchFamily="34" charset="-128"/>
              </a:rPr>
              <a:t>associates </a:t>
            </a:r>
            <a:r>
              <a:rPr lang="en-US" dirty="0" smtClean="0">
                <a:ea typeface="ＭＳ Ｐゴシック" pitchFamily="34" charset="-128"/>
              </a:rPr>
              <a:t>use this</a:t>
            </a:r>
            <a:r>
              <a:rPr lang="en-US" baseline="0" dirty="0" smtClean="0">
                <a:ea typeface="ＭＳ Ｐゴシック" pitchFamily="34" charset="-128"/>
              </a:rPr>
              <a:t> data to quickly </a:t>
            </a:r>
            <a:r>
              <a:rPr lang="en-US" dirty="0" smtClean="0">
                <a:ea typeface="ＭＳ Ｐゴシック" pitchFamily="34" charset="-128"/>
              </a:rPr>
              <a:t>send </a:t>
            </a:r>
            <a:r>
              <a:rPr lang="en-US" dirty="0" smtClean="0">
                <a:ea typeface="ＭＳ Ｐゴシック" pitchFamily="34" charset="-128"/>
              </a:rPr>
              <a:t>out </a:t>
            </a:r>
            <a:r>
              <a:rPr lang="en-US" dirty="0" err="1" smtClean="0">
                <a:ea typeface="ＭＳ Ｐゴシック" pitchFamily="34" charset="-128"/>
              </a:rPr>
              <a:t>templated</a:t>
            </a:r>
            <a:r>
              <a:rPr lang="en-US" baseline="0" dirty="0" smtClean="0">
                <a:ea typeface="ＭＳ Ｐゴシック" pitchFamily="34" charset="-128"/>
              </a:rPr>
              <a:t> </a:t>
            </a:r>
            <a:r>
              <a:rPr lang="en-US" dirty="0" smtClean="0">
                <a:ea typeface="ＭＳ Ｐゴシック" pitchFamily="34" charset="-128"/>
              </a:rPr>
              <a:t>letters </a:t>
            </a:r>
            <a:r>
              <a:rPr lang="en-US" dirty="0" smtClean="0">
                <a:ea typeface="ＭＳ Ｐゴシック" pitchFamily="34" charset="-128"/>
              </a:rPr>
              <a:t>and make calls </a:t>
            </a:r>
            <a:r>
              <a:rPr lang="en-US" dirty="0" smtClean="0">
                <a:ea typeface="ＭＳ Ｐゴシック" pitchFamily="34" charset="-128"/>
              </a:rPr>
              <a:t>if </a:t>
            </a:r>
            <a:r>
              <a:rPr lang="en-US" dirty="0" smtClean="0">
                <a:ea typeface="ＭＳ Ｐゴシック" pitchFamily="34" charset="-128"/>
              </a:rPr>
              <a:t>a patient </a:t>
            </a:r>
            <a:r>
              <a:rPr lang="en-US" dirty="0" smtClean="0">
                <a:ea typeface="ＭＳ Ｐゴシック" pitchFamily="34" charset="-128"/>
              </a:rPr>
              <a:t>has </a:t>
            </a:r>
            <a:r>
              <a:rPr lang="en-US" dirty="0" smtClean="0">
                <a:ea typeface="ＭＳ Ｐゴシック" pitchFamily="34" charset="-128"/>
              </a:rPr>
              <a:t>not been </a:t>
            </a:r>
            <a:r>
              <a:rPr lang="en-US" dirty="0" smtClean="0">
                <a:ea typeface="ＭＳ Ｐゴシック" pitchFamily="34" charset="-128"/>
              </a:rPr>
              <a:t>seen in 12 months or more, and has no upcoming appointments in Primary Care.</a:t>
            </a:r>
          </a:p>
          <a:p>
            <a:endParaRPr lang="en-US" dirty="0" smtClean="0">
              <a:ea typeface="ＭＳ Ｐゴシック" pitchFamily="34" charset="-128"/>
            </a:endParaRPr>
          </a:p>
          <a:p>
            <a:r>
              <a:rPr lang="en-US" dirty="0" smtClean="0">
                <a:ea typeface="ＭＳ Ｐゴシック" pitchFamily="34" charset="-128"/>
              </a:rPr>
              <a:t>There is also a large database on patients who have more than one provider in the complete VA system, as well as the another smaller one that has patients who have been approved to have dual providers.</a:t>
            </a:r>
          </a:p>
          <a:p>
            <a:r>
              <a:rPr lang="en-US" dirty="0" smtClean="0">
                <a:ea typeface="ＭＳ Ｐゴシック" pitchFamily="34" charset="-128"/>
              </a:rPr>
              <a:t>New data on extended hours clinics is also </a:t>
            </a:r>
            <a:r>
              <a:rPr lang="en-US" dirty="0" smtClean="0">
                <a:ea typeface="ＭＳ Ｐゴシック" pitchFamily="34" charset="-128"/>
              </a:rPr>
              <a:t>available through VSSC.</a:t>
            </a:r>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696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77852B8-CD97-41A3-B2D3-B262B546BAEF}" type="slidenum">
              <a:rPr lang="en-US" smtClean="0"/>
              <a:pPr eaLnBrk="1" hangingPunct="1"/>
              <a:t>39</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i="0" baseline="0" dirty="0" smtClean="0"/>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40</a:t>
            </a:fld>
            <a:endParaRPr lang="en-US"/>
          </a:p>
        </p:txBody>
      </p:sp>
    </p:spTree>
    <p:extLst>
      <p:ext uri="{BB962C8B-B14F-4D97-AF65-F5344CB8AC3E}">
        <p14:creationId xmlns="" xmlns:p14="http://schemas.microsoft.com/office/powerpoint/2010/main" val="508556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41</a:t>
            </a:fld>
            <a:endParaRPr lang="en-US"/>
          </a:p>
        </p:txBody>
      </p:sp>
    </p:spTree>
    <p:extLst>
      <p:ext uri="{BB962C8B-B14F-4D97-AF65-F5344CB8AC3E}">
        <p14:creationId xmlns="" xmlns:p14="http://schemas.microsoft.com/office/powerpoint/2010/main" val="508556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is the </a:t>
            </a:r>
            <a:r>
              <a:rPr lang="ja-JP" altLang="en-US" dirty="0" smtClean="0">
                <a:ea typeface="ＭＳ Ｐゴシック" pitchFamily="34" charset="-128"/>
              </a:rPr>
              <a:t>“</a:t>
            </a:r>
            <a:r>
              <a:rPr lang="en-US" altLang="ja-JP" dirty="0" smtClean="0">
                <a:ea typeface="ＭＳ Ｐゴシック" pitchFamily="34" charset="-128"/>
              </a:rPr>
              <a:t>Active Panel List</a:t>
            </a:r>
            <a:r>
              <a:rPr lang="ja-JP" altLang="en-US" dirty="0" smtClean="0">
                <a:ea typeface="ＭＳ Ｐゴシック" pitchFamily="34" charset="-128"/>
              </a:rPr>
              <a:t>”</a:t>
            </a:r>
            <a:r>
              <a:rPr lang="en-US" altLang="ja-JP" dirty="0" smtClean="0">
                <a:ea typeface="ＭＳ Ｐゴシック" pitchFamily="34" charset="-128"/>
              </a:rPr>
              <a:t> off of VSSC.  </a:t>
            </a:r>
            <a:endParaRPr lang="en-US" altLang="ja-JP" dirty="0" smtClean="0">
              <a:ea typeface="ＭＳ Ｐゴシック" pitchFamily="34" charset="-128"/>
            </a:endParaRPr>
          </a:p>
          <a:p>
            <a:r>
              <a:rPr lang="en-US" altLang="ja-JP" dirty="0" smtClean="0">
                <a:ea typeface="ＭＳ Ｐゴシック" pitchFamily="34" charset="-128"/>
              </a:rPr>
              <a:t>All</a:t>
            </a:r>
            <a:r>
              <a:rPr lang="en-US" altLang="ja-JP" baseline="0" dirty="0" smtClean="0">
                <a:ea typeface="ＭＳ Ｐゴシック" pitchFamily="34" charset="-128"/>
              </a:rPr>
              <a:t> providers are listed for a site.  Clicking on the number to the right will bring up the data our clerks use to contact Veterans as soon as they’ve been absent from clinic 12 months or more-</a:t>
            </a:r>
            <a:endParaRPr lang="en-US" altLang="ja-JP"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706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5DB02F8-3540-4168-9481-419C480A938D}" type="slidenum">
              <a:rPr lang="en-US" smtClean="0"/>
              <a:pPr eaLnBrk="1" hangingPunct="1"/>
              <a:t>42</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I</a:t>
            </a:r>
            <a:r>
              <a:rPr lang="en-US" altLang="en-US" dirty="0" smtClean="0">
                <a:ea typeface="ＭＳ Ｐゴシック" pitchFamily="34" charset="-128"/>
              </a:rPr>
              <a:t>’</a:t>
            </a:r>
            <a:r>
              <a:rPr lang="en-US" dirty="0" smtClean="0">
                <a:ea typeface="ＭＳ Ｐゴシック" pitchFamily="34" charset="-128"/>
              </a:rPr>
              <a:t>d like to ask this question of the audience- now, I</a:t>
            </a:r>
            <a:r>
              <a:rPr lang="en-US" altLang="en-US" dirty="0" smtClean="0">
                <a:ea typeface="ＭＳ Ｐゴシック" pitchFamily="34" charset="-128"/>
              </a:rPr>
              <a:t>’</a:t>
            </a:r>
            <a:r>
              <a:rPr lang="en-US" dirty="0" smtClean="0">
                <a:ea typeface="ＭＳ Ｐゴシック" pitchFamily="34" charset="-128"/>
              </a:rPr>
              <a:t>m not talking about a schedule of just Veteran appointments or calls, here- I</a:t>
            </a:r>
            <a:r>
              <a:rPr lang="en-US" altLang="en-US" dirty="0" smtClean="0">
                <a:ea typeface="ＭＳ Ｐゴシック" pitchFamily="34" charset="-128"/>
              </a:rPr>
              <a:t>’</a:t>
            </a:r>
            <a:r>
              <a:rPr lang="en-US" dirty="0" smtClean="0">
                <a:ea typeface="ＭＳ Ｐゴシック" pitchFamily="34" charset="-128"/>
              </a:rPr>
              <a:t>m talking about including tasks in the schedule- from data or chart reviews to meetings and follow ups- everything you try to get done during the day, the big picture-</a:t>
            </a:r>
          </a:p>
          <a:p>
            <a:endParaRPr lang="en-US" dirty="0" smtClean="0"/>
          </a:p>
          <a:p>
            <a:pPr marL="0" indent="0">
              <a:lnSpc>
                <a:spcPct val="110000"/>
              </a:lnSpc>
              <a:spcBef>
                <a:spcPts val="0"/>
              </a:spcBef>
              <a:buNone/>
            </a:pPr>
            <a:r>
              <a:rPr lang="en-US" sz="3500" kern="1200" dirty="0" smtClean="0">
                <a:solidFill>
                  <a:schemeClr val="tx1"/>
                </a:solidFill>
                <a:latin typeface="+mn-lt"/>
                <a:ea typeface="ＭＳ Ｐゴシック" pitchFamily="34" charset="-128"/>
                <a:cs typeface="ＭＳ Ｐゴシック" charset="0"/>
              </a:rPr>
              <a:t>How many PACT </a:t>
            </a:r>
            <a:r>
              <a:rPr lang="en-US" sz="3500" kern="1200" dirty="0" err="1" smtClean="0">
                <a:solidFill>
                  <a:schemeClr val="tx1"/>
                </a:solidFill>
                <a:latin typeface="+mn-lt"/>
                <a:ea typeface="ＭＳ Ｐゴシック" pitchFamily="34" charset="-128"/>
                <a:cs typeface="ＭＳ Ｐゴシック" charset="0"/>
              </a:rPr>
              <a:t>teamlet</a:t>
            </a:r>
            <a:r>
              <a:rPr lang="en-US" sz="3500" kern="1200" dirty="0" smtClean="0">
                <a:solidFill>
                  <a:schemeClr val="tx1"/>
                </a:solidFill>
                <a:latin typeface="+mn-lt"/>
                <a:ea typeface="ＭＳ Ｐゴシック" pitchFamily="34" charset="-128"/>
                <a:cs typeface="ＭＳ Ｐゴシック" charset="0"/>
              </a:rPr>
              <a:t> members who have created schedules to address their daily tasks find them helpful?</a:t>
            </a:r>
          </a:p>
          <a:p>
            <a:pPr marL="0" indent="0">
              <a:lnSpc>
                <a:spcPct val="90000"/>
              </a:lnSpc>
              <a:buNone/>
            </a:pPr>
            <a:endParaRPr lang="en-US" sz="4000" kern="1200" dirty="0" smtClean="0">
              <a:solidFill>
                <a:schemeClr val="tx1"/>
              </a:solidFill>
              <a:latin typeface="+mn-lt"/>
              <a:ea typeface="ＭＳ Ｐゴシック" pitchFamily="34" charset="-128"/>
              <a:cs typeface="ＭＳ Ｐゴシック" charset="0"/>
            </a:endParaRPr>
          </a:p>
          <a:p>
            <a:pPr marL="1314450" lvl="2" indent="-514350">
              <a:buFont typeface="+mj-lt"/>
              <a:buAutoNum type="alphaUcPeriod"/>
            </a:pPr>
            <a:r>
              <a:rPr lang="en-US" sz="3600" dirty="0" smtClean="0"/>
              <a:t>I have created a schedule, and find it very helpful to keep on top of things.</a:t>
            </a:r>
          </a:p>
          <a:p>
            <a:pPr marL="1314450" lvl="2" indent="-514350">
              <a:buFont typeface="+mj-lt"/>
              <a:buAutoNum type="alphaUcPeriod"/>
            </a:pPr>
            <a:r>
              <a:rPr lang="en-US" sz="3600" dirty="0" smtClean="0"/>
              <a:t>I have created a schedule, and find it somewhat helpful.</a:t>
            </a:r>
          </a:p>
          <a:p>
            <a:pPr marL="1314450" lvl="2" indent="-514350">
              <a:buFont typeface="+mj-lt"/>
              <a:buAutoNum type="alphaUcPeriod"/>
            </a:pPr>
            <a:r>
              <a:rPr lang="en-US" sz="3600" dirty="0" smtClean="0"/>
              <a:t>I have created a schedule, but it’s impossible to stick to</a:t>
            </a:r>
          </a:p>
          <a:p>
            <a:pPr marL="1314450" lvl="2" indent="-514350">
              <a:buFont typeface="+mj-lt"/>
              <a:buAutoNum type="alphaUcPeriod"/>
            </a:pPr>
            <a:r>
              <a:rPr lang="en-US" sz="3600" dirty="0" smtClean="0"/>
              <a:t>I have never created a schedule.</a:t>
            </a:r>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4</a:t>
            </a:fld>
            <a:endParaRPr lang="en-US"/>
          </a:p>
        </p:txBody>
      </p:sp>
    </p:spTree>
    <p:extLst>
      <p:ext uri="{BB962C8B-B14F-4D97-AF65-F5344CB8AC3E}">
        <p14:creationId xmlns="" xmlns:p14="http://schemas.microsoft.com/office/powerpoint/2010/main" val="508556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is the database </a:t>
            </a:r>
            <a:r>
              <a:rPr lang="en-US" dirty="0" smtClean="0">
                <a:ea typeface="ＭＳ Ｐゴシック" pitchFamily="34" charset="-128"/>
              </a:rPr>
              <a:t>on patients who have more than one provider in the complete VA system, which we review every few months, along with another smaller database that has patients who have been approved to have dual providers (again, this image has been scrubbed of PHI and only provider names are visible</a:t>
            </a:r>
            <a:r>
              <a:rPr lang="en-US" dirty="0" smtClean="0">
                <a:ea typeface="ＭＳ Ｐゴシック" pitchFamily="34" charset="-128"/>
              </a:rPr>
              <a:t>).</a:t>
            </a:r>
          </a:p>
          <a:p>
            <a:r>
              <a:rPr lang="en-US" dirty="0" smtClean="0">
                <a:ea typeface="ＭＳ Ｐゴシック" pitchFamily="34" charset="-128"/>
              </a:rPr>
              <a:t>Our clerks call the Veterans who have two providers listed and ask them to please choose</a:t>
            </a:r>
            <a:r>
              <a:rPr lang="en-US" baseline="0" dirty="0" smtClean="0">
                <a:ea typeface="ＭＳ Ｐゴシック" pitchFamily="34" charset="-128"/>
              </a:rPr>
              <a:t> one, reminding them of the VA regulations and explaining safety concerns.</a:t>
            </a:r>
          </a:p>
          <a:p>
            <a:r>
              <a:rPr lang="en-US" dirty="0" smtClean="0">
                <a:ea typeface="ＭＳ Ｐゴシック" pitchFamily="34" charset="-128"/>
              </a:rPr>
              <a:t>Since</a:t>
            </a:r>
            <a:r>
              <a:rPr lang="en-US" baseline="0" dirty="0" smtClean="0">
                <a:ea typeface="ＭＳ Ｐゴシック" pitchFamily="34" charset="-128"/>
              </a:rPr>
              <a:t> our clinic is close to 3 VA systems, this database is very important for our panel management.</a:t>
            </a:r>
            <a:endParaRPr lang="en-US" dirty="0" smtClean="0">
              <a:ea typeface="ＭＳ Ｐゴシック" pitchFamily="34" charset="-128"/>
            </a:endParaRPr>
          </a:p>
          <a:p>
            <a:endParaRPr lang="en-US" dirty="0" smtClean="0">
              <a:ea typeface="ＭＳ Ｐゴシック"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3C49157-F9C6-4B18-8D82-39EA4F47BAC4}" type="slidenum">
              <a:rPr lang="en-US" smtClean="0"/>
              <a:pPr eaLnBrk="1" hangingPunct="1"/>
              <a:t>43</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I know all of this data – added on to all of the other new items that we</a:t>
            </a:r>
            <a:r>
              <a:rPr lang="en-US" altLang="en-US" dirty="0" smtClean="0">
                <a:ea typeface="ＭＳ Ｐゴシック" pitchFamily="34" charset="-128"/>
              </a:rPr>
              <a:t>’</a:t>
            </a:r>
            <a:r>
              <a:rPr lang="en-US" dirty="0" smtClean="0">
                <a:ea typeface="ＭＳ Ｐゴシック" pitchFamily="34" charset="-128"/>
              </a:rPr>
              <a:t>re doing- can be overwhelming- </a:t>
            </a:r>
          </a:p>
          <a:p>
            <a:r>
              <a:rPr lang="en-US" dirty="0" smtClean="0">
                <a:ea typeface="ＭＳ Ｐゴシック" pitchFamily="34" charset="-128"/>
              </a:rPr>
              <a:t>I want to thank you for listening.  I also really want to but I just wanted to let you know, that it works.</a:t>
            </a:r>
          </a:p>
          <a:p>
            <a:r>
              <a:rPr lang="en-US" dirty="0" smtClean="0">
                <a:ea typeface="ＭＳ Ｐゴシック" pitchFamily="34" charset="-128"/>
              </a:rPr>
              <a:t>This is my slide showing Oakland’s hospitalization rate, and how it’s decreasing.</a:t>
            </a:r>
          </a:p>
          <a:p>
            <a:endParaRPr lang="en-US" dirty="0" smtClean="0">
              <a:ea typeface="ＭＳ Ｐゴシック" pitchFamily="34" charset="-128"/>
            </a:endParaRPr>
          </a:p>
          <a:p>
            <a:r>
              <a:rPr lang="en-US" dirty="0" smtClean="0">
                <a:ea typeface="ＭＳ Ｐゴシック" pitchFamily="34" charset="-128"/>
              </a:rPr>
              <a:t>Through 2011 and early 2012, our inpatient admission rate hovered between.13-.14.  Like most VA Primary Care clinics, throughout the nation, our early-on allocation of new PACT resources was often tempered by a loss of staff- as well as by </a:t>
            </a:r>
            <a:r>
              <a:rPr lang="en-US" dirty="0" smtClean="0">
                <a:ea typeface="ＭＳ Ｐゴシック" pitchFamily="34" charset="-128"/>
              </a:rPr>
              <a:t>inter-clinic </a:t>
            </a:r>
            <a:r>
              <a:rPr lang="en-US" altLang="en-US" dirty="0" smtClean="0">
                <a:ea typeface="ＭＳ Ｐゴシック" pitchFamily="34" charset="-128"/>
              </a:rPr>
              <a:t>“</a:t>
            </a:r>
            <a:r>
              <a:rPr lang="en-US" dirty="0" smtClean="0">
                <a:ea typeface="ＭＳ Ｐゴシック" pitchFamily="34" charset="-128"/>
              </a:rPr>
              <a:t>teamwork</a:t>
            </a:r>
            <a:r>
              <a:rPr lang="en-US" altLang="en-US" dirty="0" smtClean="0">
                <a:ea typeface="ＭＳ Ｐゴシック" pitchFamily="34" charset="-128"/>
              </a:rPr>
              <a:t>”</a:t>
            </a:r>
            <a:r>
              <a:rPr lang="en-US" dirty="0" smtClean="0">
                <a:ea typeface="ＭＳ Ｐゴシック" pitchFamily="34" charset="-128"/>
              </a:rPr>
              <a:t> </a:t>
            </a:r>
            <a:r>
              <a:rPr lang="en-US" dirty="0" smtClean="0">
                <a:ea typeface="ＭＳ Ｐゴシック" pitchFamily="34" charset="-128"/>
              </a:rPr>
              <a:t>concerns.</a:t>
            </a:r>
            <a:endParaRPr lang="en-US" dirty="0" smtClean="0">
              <a:ea typeface="ＭＳ Ｐゴシック" pitchFamily="34" charset="-128"/>
            </a:endParaRPr>
          </a:p>
          <a:p>
            <a:r>
              <a:rPr lang="en-US" dirty="0" smtClean="0">
                <a:ea typeface="ＭＳ Ｐゴシック" pitchFamily="34" charset="-128"/>
              </a:rPr>
              <a:t>Moving from the Primary Care model to PACT was not without it</a:t>
            </a:r>
            <a:r>
              <a:rPr lang="en-US" altLang="en-US" dirty="0" smtClean="0">
                <a:ea typeface="ＭＳ Ｐゴシック" pitchFamily="34" charset="-128"/>
              </a:rPr>
              <a:t>’</a:t>
            </a:r>
            <a:r>
              <a:rPr lang="en-US" dirty="0" smtClean="0">
                <a:ea typeface="ＭＳ Ｐゴシック" pitchFamily="34" charset="-128"/>
              </a:rPr>
              <a:t>s challenges-</a:t>
            </a:r>
          </a:p>
          <a:p>
            <a:endParaRPr lang="en-US" dirty="0" smtClean="0">
              <a:ea typeface="ＭＳ Ｐゴシック" pitchFamily="34" charset="-128"/>
            </a:endParaRPr>
          </a:p>
          <a:p>
            <a:r>
              <a:rPr lang="en-US" dirty="0" smtClean="0">
                <a:ea typeface="ＭＳ Ｐゴシック" pitchFamily="34" charset="-128"/>
              </a:rPr>
              <a:t>But in the last year and a half- thanks to a leadership sensitive to our needs, to great Veterans- and to </a:t>
            </a:r>
            <a:r>
              <a:rPr lang="en-US" dirty="0" smtClean="0">
                <a:ea typeface="ＭＳ Ｐゴシック" pitchFamily="34" charset="-128"/>
              </a:rPr>
              <a:t>my exceptional co-workers (who are covering my team right now, in addition to all of their own duties!) -</a:t>
            </a:r>
            <a:r>
              <a:rPr lang="en-US" baseline="0" dirty="0" smtClean="0">
                <a:ea typeface="ＭＳ Ｐゴシック" pitchFamily="34" charset="-128"/>
              </a:rPr>
              <a:t> </a:t>
            </a:r>
            <a:r>
              <a:rPr lang="en-US" dirty="0" smtClean="0">
                <a:ea typeface="ＭＳ Ｐゴシック" pitchFamily="34" charset="-128"/>
              </a:rPr>
              <a:t>who </a:t>
            </a:r>
            <a:r>
              <a:rPr lang="en-US" dirty="0" smtClean="0">
                <a:ea typeface="ＭＳ Ｐゴシック" pitchFamily="34" charset="-128"/>
              </a:rPr>
              <a:t>really want to make a difference- we</a:t>
            </a:r>
            <a:r>
              <a:rPr lang="en-US" altLang="en-US" dirty="0" smtClean="0">
                <a:ea typeface="ＭＳ Ｐゴシック" pitchFamily="34" charset="-128"/>
              </a:rPr>
              <a:t>’</a:t>
            </a:r>
            <a:r>
              <a:rPr lang="en-US" dirty="0" smtClean="0">
                <a:ea typeface="ＭＳ Ｐゴシック" pitchFamily="34" charset="-128"/>
              </a:rPr>
              <a:t>re doing </a:t>
            </a:r>
            <a:r>
              <a:rPr lang="en-US" dirty="0" smtClean="0">
                <a:ea typeface="ＭＳ Ｐゴシック" pitchFamily="34" charset="-128"/>
              </a:rPr>
              <a:t>well </a:t>
            </a:r>
            <a:r>
              <a:rPr lang="en-US" dirty="0" smtClean="0">
                <a:ea typeface="ＭＳ Ｐゴシック" pitchFamily="34" charset="-128"/>
              </a:rPr>
              <a:t>in Oakland.  </a:t>
            </a:r>
          </a:p>
          <a:p>
            <a:r>
              <a:rPr lang="en-US" dirty="0" smtClean="0">
                <a:ea typeface="ＭＳ Ｐゴシック" pitchFamily="34" charset="-128"/>
              </a:rPr>
              <a:t>I </a:t>
            </a:r>
            <a:r>
              <a:rPr lang="en-US" dirty="0" smtClean="0">
                <a:ea typeface="ＭＳ Ｐゴシック" pitchFamily="34" charset="-128"/>
              </a:rPr>
              <a:t>look at this chart (which I- and everyone in our clinic- is really very proud of) for - the last 15 months, there are certain items that I can pinpoint-</a:t>
            </a:r>
          </a:p>
          <a:p>
            <a:endParaRPr lang="en-US" dirty="0" smtClean="0">
              <a:ea typeface="ＭＳ Ｐゴシック" pitchFamily="34" charset="-128"/>
            </a:endParaRPr>
          </a:p>
          <a:p>
            <a:r>
              <a:rPr lang="en-US" dirty="0" smtClean="0">
                <a:ea typeface="ＭＳ Ｐゴシック" pitchFamily="34" charset="-128"/>
              </a:rPr>
              <a:t>In May of 2012, we started using CAN to address our high risk patients</a:t>
            </a:r>
          </a:p>
          <a:p>
            <a:pPr eaLnBrk="1" hangingPunct="1">
              <a:spcBef>
                <a:spcPct val="0"/>
              </a:spcBef>
            </a:pPr>
            <a:r>
              <a:rPr lang="en-US" dirty="0" smtClean="0">
                <a:ea typeface="ＭＳ Ｐゴシック" pitchFamily="34" charset="-128"/>
              </a:rPr>
              <a:t>In November of 2012, we were able to try to contact all of our Veterans for a 2 day discharge call (situated with 3 VA Medical Centers within a 90 mile radius of our clinic- patients were often hospitalized and we were not aware of it) thanks to the national 2 day discharge contact list</a:t>
            </a:r>
          </a:p>
          <a:p>
            <a:endParaRPr lang="en-US" dirty="0" smtClean="0">
              <a:ea typeface="ＭＳ Ｐゴシック" pitchFamily="34" charset="-128"/>
            </a:endParaRPr>
          </a:p>
          <a:p>
            <a:r>
              <a:rPr lang="en-US" dirty="0" smtClean="0">
                <a:ea typeface="ＭＳ Ｐゴシック" pitchFamily="34" charset="-128"/>
              </a:rPr>
              <a:t>In December of 2012 we had a huge push to get the Dashboards – the IHD, HTN and DM metrics- into better shape, with the clerical and clinical associates doing a lot of calls and letters- in May, we got new hires on board-</a:t>
            </a:r>
          </a:p>
          <a:p>
            <a:endParaRPr lang="en-US" dirty="0" smtClean="0">
              <a:ea typeface="ＭＳ Ｐゴシック" pitchFamily="34" charset="-128"/>
            </a:endParaRPr>
          </a:p>
          <a:p>
            <a:r>
              <a:rPr lang="en-US" dirty="0" smtClean="0">
                <a:ea typeface="ＭＳ Ｐゴシック" pitchFamily="34" charset="-128"/>
              </a:rPr>
              <a:t>So- I </a:t>
            </a:r>
            <a:r>
              <a:rPr lang="en-US" dirty="0" smtClean="0">
                <a:ea typeface="ＭＳ Ｐゴシック" pitchFamily="34" charset="-128"/>
              </a:rPr>
              <a:t>can</a:t>
            </a:r>
            <a:r>
              <a:rPr lang="en-US" altLang="en-US" dirty="0" smtClean="0">
                <a:ea typeface="ＭＳ Ｐゴシック" pitchFamily="34" charset="-128"/>
              </a:rPr>
              <a:t>’</a:t>
            </a:r>
            <a:r>
              <a:rPr lang="en-US" dirty="0" smtClean="0">
                <a:ea typeface="ＭＳ Ｐゴシック" pitchFamily="34" charset="-128"/>
              </a:rPr>
              <a:t>t say with any certainty what items have had the biggest impact, because there have been so many- new resources, new tools, new tasks – but the use of all of them, together- working as a PACT- is having a real effect on our patient outcomes. What we</a:t>
            </a:r>
            <a:r>
              <a:rPr lang="en-US" altLang="en-US" dirty="0" smtClean="0">
                <a:ea typeface="ＭＳ Ｐゴシック" pitchFamily="34" charset="-128"/>
              </a:rPr>
              <a:t>’</a:t>
            </a:r>
            <a:r>
              <a:rPr lang="en-US" dirty="0" smtClean="0">
                <a:ea typeface="ＭＳ Ｐゴシック" pitchFamily="34" charset="-128"/>
              </a:rPr>
              <a:t>ve seen since last Spring is a slow but constant decrease in our inpatient admission rate that has been beautifully </a:t>
            </a:r>
            <a:r>
              <a:rPr lang="en-US" dirty="0" smtClean="0">
                <a:ea typeface="ＭＳ Ｐゴシック" pitchFamily="34" charset="-128"/>
              </a:rPr>
              <a:t>sustained.</a:t>
            </a:r>
            <a:r>
              <a:rPr lang="en-US" baseline="0" dirty="0" smtClean="0">
                <a:ea typeface="ＭＳ Ｐゴシック" pitchFamily="34" charset="-128"/>
              </a:rPr>
              <a:t>  We’re </a:t>
            </a:r>
            <a:r>
              <a:rPr lang="en-US" dirty="0" smtClean="0">
                <a:ea typeface="ＭＳ Ｐゴシック" pitchFamily="34" charset="-128"/>
              </a:rPr>
              <a:t>saving </a:t>
            </a:r>
            <a:r>
              <a:rPr lang="en-US" dirty="0" smtClean="0">
                <a:ea typeface="ＭＳ Ｐゴシック" pitchFamily="34" charset="-128"/>
              </a:rPr>
              <a:t>Veterans admissions, and we</a:t>
            </a:r>
            <a:r>
              <a:rPr lang="en-US" altLang="en-US" dirty="0" smtClean="0">
                <a:ea typeface="ＭＳ Ｐゴシック" pitchFamily="34" charset="-128"/>
              </a:rPr>
              <a:t>’</a:t>
            </a:r>
            <a:r>
              <a:rPr lang="en-US" dirty="0" smtClean="0">
                <a:ea typeface="ＭＳ Ｐゴシック" pitchFamily="34" charset="-128"/>
              </a:rPr>
              <a:t>re saving the VA money- </a:t>
            </a:r>
            <a:r>
              <a:rPr lang="en-US" dirty="0" smtClean="0">
                <a:ea typeface="ＭＳ Ｐゴシック" pitchFamily="34" charset="-128"/>
              </a:rPr>
              <a:t>and we all feel as though we are making a huge difference.</a:t>
            </a: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 </a:t>
            </a: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727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0373416-7FAC-4B79-93DE-DA7A83827BFB}" type="slidenum">
              <a:rPr lang="en-US" smtClean="0"/>
              <a:pPr eaLnBrk="1" hangingPunct="1"/>
              <a:t>44</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smtClean="0">
                <a:ea typeface="ＭＳ Ｐゴシック" pitchFamily="34" charset="-128"/>
              </a:rPr>
              <a:t>If you would like to contact me, please click on the yellow</a:t>
            </a:r>
            <a:r>
              <a:rPr lang="en-US" b="0" baseline="0" dirty="0" smtClean="0">
                <a:ea typeface="ＭＳ Ｐゴシック" pitchFamily="34" charset="-128"/>
              </a:rPr>
              <a:t> </a:t>
            </a:r>
            <a:r>
              <a:rPr lang="en-US" b="0" baseline="0" dirty="0" smtClean="0">
                <a:ea typeface="ＭＳ Ｐゴシック" pitchFamily="34" charset="-128"/>
              </a:rPr>
              <a:t>presenter </a:t>
            </a:r>
            <a:r>
              <a:rPr lang="en-US" b="0" baseline="0" dirty="0" smtClean="0">
                <a:ea typeface="ＭＳ Ｐゴシック" pitchFamily="34" charset="-128"/>
              </a:rPr>
              <a:t>button above my head, you will find my email and biography in there. </a:t>
            </a:r>
            <a:endParaRPr lang="en-US" b="0" baseline="0" dirty="0" smtClean="0">
              <a:ea typeface="ＭＳ Ｐゴシック" pitchFamily="34" charset="-128"/>
            </a:endParaRPr>
          </a:p>
          <a:p>
            <a:endParaRPr lang="en-US" b="0" baseline="0" dirty="0" smtClean="0">
              <a:ea typeface="ＭＳ Ｐゴシック" pitchFamily="34" charset="-128"/>
            </a:endParaRPr>
          </a:p>
          <a:p>
            <a:r>
              <a:rPr lang="en-US" b="0" baseline="0" dirty="0" smtClean="0">
                <a:ea typeface="ＭＳ Ｐゴシック" pitchFamily="34" charset="-128"/>
              </a:rPr>
              <a:t>You also still </a:t>
            </a:r>
            <a:r>
              <a:rPr lang="en-US" b="0" baseline="0" dirty="0" smtClean="0">
                <a:ea typeface="ＭＳ Ｐゴシック" pitchFamily="34" charset="-128"/>
              </a:rPr>
              <a:t>have time to ask me questions today by clicking the Orange Ask the Presenter button which is also above my head. We will answer those questions directly after the presentation. </a:t>
            </a:r>
          </a:p>
          <a:p>
            <a:endParaRPr lang="en-US" b="0" baseline="0" dirty="0" smtClean="0">
              <a:ea typeface="ＭＳ Ｐゴシック" pitchFamily="34" charset="-128"/>
            </a:endParaRPr>
          </a:p>
          <a:p>
            <a:r>
              <a:rPr lang="en-US" b="0" baseline="0" dirty="0" smtClean="0">
                <a:ea typeface="ＭＳ Ｐゴシック" pitchFamily="34" charset="-128"/>
              </a:rPr>
              <a:t>Now let’s invite </a:t>
            </a:r>
            <a:r>
              <a:rPr lang="en-US" b="0" baseline="0" dirty="0" smtClean="0">
                <a:ea typeface="ＭＳ Ｐゴシック" pitchFamily="34" charset="-128"/>
              </a:rPr>
              <a:t>Ms. Kathy Beatty on </a:t>
            </a:r>
            <a:r>
              <a:rPr lang="en-US" b="0" baseline="0" dirty="0" smtClean="0">
                <a:ea typeface="ＭＳ Ｐゴシック" pitchFamily="34" charset="-128"/>
              </a:rPr>
              <a:t>to the stage. </a:t>
            </a:r>
            <a:endParaRPr lang="en-US" b="0" dirty="0" smtClean="0">
              <a:ea typeface="ＭＳ Ｐゴシック" pitchFamily="34" charset="-128"/>
            </a:endParaRPr>
          </a:p>
          <a:p>
            <a:endParaRPr lang="en-US" b="0" dirty="0" smtClean="0">
              <a:ea typeface="ＭＳ Ｐゴシック" pitchFamily="34" charset="-128"/>
            </a:endParaRPr>
          </a:p>
          <a:p>
            <a:endParaRPr lang="en-US" b="0" dirty="0" smtClean="0">
              <a:ea typeface="ＭＳ Ｐゴシック" pitchFamily="34" charset="-128"/>
            </a:endParaRPr>
          </a:p>
          <a:p>
            <a:endParaRPr lang="en-US" b="0" dirty="0" smtClean="0">
              <a:ea typeface="ＭＳ Ｐゴシック" pitchFamily="34" charset="-128"/>
            </a:endParaRPr>
          </a:p>
          <a:p>
            <a:endParaRPr lang="en-US" b="0" dirty="0" smtClean="0">
              <a:ea typeface="ＭＳ Ｐゴシック" pitchFamily="34" charset="-128"/>
            </a:endParaRPr>
          </a:p>
        </p:txBody>
      </p:sp>
      <p:sp>
        <p:nvSpPr>
          <p:cNvPr id="737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85EA60F-D6C6-4BD6-ADA6-DD032442B47D}" type="slidenum">
              <a:rPr lang="en-US" smtClean="0"/>
              <a:pPr eaLnBrk="1" hangingPunct="1"/>
              <a:t>45</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Thank you Sheila and hello everyone.  I am happy to be here participating with the PACT RN Boot Camp Series and promote helpful care-management tools that can be applied successfully by PACT RNs.  </a:t>
            </a:r>
          </a:p>
          <a:p>
            <a:r>
              <a:rPr lang="en-US" sz="1200" kern="1200" dirty="0" smtClean="0">
                <a:solidFill>
                  <a:schemeClr val="tx1"/>
                </a:solidFill>
                <a:latin typeface="+mn-lt"/>
                <a:ea typeface="ＭＳ Ｐゴシック" charset="0"/>
                <a:cs typeface="ＭＳ Ｐゴシック"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Kathy: We are going to change gears for this part of the discussion and explore a scenario of RN’s having a discussion after hearing about care-management tools.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Shelia,</a:t>
            </a:r>
            <a:r>
              <a:rPr lang="en-US" sz="1200" kern="1200" baseline="0" dirty="0" smtClean="0">
                <a:solidFill>
                  <a:schemeClr val="tx1"/>
                </a:solidFill>
                <a:latin typeface="+mn-lt"/>
                <a:ea typeface="ＭＳ Ｐゴシック" charset="0"/>
                <a:cs typeface="ＭＳ Ｐゴシック" charset="0"/>
              </a:rPr>
              <a:t> in a moment we are going to take a</a:t>
            </a:r>
            <a:r>
              <a:rPr lang="en-US" sz="1200" kern="1200" dirty="0" smtClean="0">
                <a:solidFill>
                  <a:schemeClr val="tx1"/>
                </a:solidFill>
                <a:latin typeface="+mn-lt"/>
                <a:ea typeface="ＭＳ Ｐゴシック" charset="0"/>
                <a:cs typeface="ＭＳ Ｐゴシック" charset="0"/>
              </a:rPr>
              <a:t> look at a short video where we will check in with nurses that have appeared in a previous Boot Camp session – </a:t>
            </a:r>
            <a:r>
              <a:rPr lang="en-US" sz="1200" u="sng" kern="1200" dirty="0" smtClean="0">
                <a:solidFill>
                  <a:schemeClr val="tx1"/>
                </a:solidFill>
                <a:latin typeface="+mn-lt"/>
                <a:ea typeface="ＭＳ Ｐゴシック" charset="0"/>
                <a:cs typeface="ＭＳ Ｐゴシック" charset="0"/>
              </a:rPr>
              <a:t> Improving Access to Care:  Connecting the Dots #13092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u="sng" kern="1200" baseline="0" dirty="0" smtClean="0">
              <a:solidFill>
                <a:schemeClr val="tx1"/>
              </a:solidFill>
              <a:latin typeface="+mn-lt"/>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ea typeface="ＭＳ Ｐゴシック" pitchFamily="34" charset="-128"/>
              </a:rPr>
              <a:t>Shelia: To watch the full broadcast of 13092 – Access, please go to myvehucampus.com click the purple on demand button and search for session 13092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ea typeface="ＭＳ Ｐゴシック" pitchFamily="34" charset="-128"/>
              </a:rPr>
              <a:t>Kathy: Are you ready to watch that video Shelia?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ea typeface="ＭＳ Ｐゴシック" pitchFamily="34" charset="-128"/>
              </a:rPr>
              <a:t>Shelia: sure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ea typeface="ＭＳ Ｐゴシック" pitchFamily="34" charset="-128"/>
              </a:rPr>
              <a:t>Kathy: Great, let’s watch it now!</a:t>
            </a:r>
          </a:p>
          <a:p>
            <a:endParaRPr lang="en-US" sz="1200" kern="1200" dirty="0" smtClean="0">
              <a:solidFill>
                <a:schemeClr val="tx1"/>
              </a:solidFill>
              <a:latin typeface="+mn-lt"/>
              <a:ea typeface="ＭＳ Ｐゴシック" charset="0"/>
              <a:cs typeface="ＭＳ Ｐゴシック" charset="0"/>
            </a:endParaRPr>
          </a:p>
          <a:p>
            <a:pPr eaLnBrk="1" hangingPunct="1">
              <a:spcBef>
                <a:spcPct val="0"/>
              </a:spcBef>
            </a:pP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 </a:t>
            </a:r>
          </a:p>
          <a:p>
            <a:pPr eaLnBrk="1" hangingPunct="1">
              <a:spcBef>
                <a:spcPct val="0"/>
              </a:spcBef>
            </a:pPr>
            <a:endParaRPr lang="en-US" dirty="0" smtClean="0">
              <a:ea typeface="ＭＳ Ｐゴシック"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CEC9662-EFDA-4FDE-A221-FCEFF330185C}" type="slidenum">
              <a:rPr lang="en-US" smtClean="0"/>
              <a:pPr eaLnBrk="1" hangingPunct="1"/>
              <a:t>46</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BF38683-F070-47AE-AC8E-1F223BF12BC9}" type="slidenum">
              <a:rPr lang="en-US" smtClean="0"/>
              <a:pPr>
                <a:defRPr/>
              </a:pPr>
              <a:t>47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Does this sound familiar?  I believe many nurses are motivated to use tools that would improve veteran care and outcomes.   </a:t>
            </a:r>
          </a:p>
          <a:p>
            <a:endParaRPr lang="en-US" dirty="0" smtClean="0">
              <a:ea typeface="ＭＳ Ｐゴシック" pitchFamily="34" charset="-128"/>
            </a:endParaRPr>
          </a:p>
          <a:p>
            <a:r>
              <a:rPr lang="en-US" sz="1200" kern="1200" dirty="0" smtClean="0">
                <a:solidFill>
                  <a:schemeClr val="tx1"/>
                </a:solidFill>
                <a:latin typeface="+mn-lt"/>
                <a:ea typeface="ＭＳ Ｐゴシック" charset="0"/>
                <a:cs typeface="ＭＳ Ｐゴシック" charset="0"/>
              </a:rPr>
              <a:t>Many of you have heard about the Almanac, the CAN Score Report, and other tools.  For some of you this may be the first time you have seen this information – Sometimes taking the first steps to utilize new tools is the biggest challenge. </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Before we continue, I’d like to ask a Poll Question :  Have you accessed your veteran patient panel on the Almanac? </a:t>
            </a:r>
          </a:p>
          <a:p>
            <a:endParaRPr lang="en-US" sz="1200" kern="1200" dirty="0" smtClean="0">
              <a:solidFill>
                <a:schemeClr val="tx1"/>
              </a:solidFill>
              <a:latin typeface="+mn-lt"/>
              <a:ea typeface="ＭＳ Ｐゴシック" charset="0"/>
              <a:cs typeface="ＭＳ Ｐゴシック" charset="0"/>
            </a:endParaRPr>
          </a:p>
          <a:p>
            <a:pPr marL="1314450" lvl="2" indent="-514350">
              <a:buFont typeface="+mj-lt"/>
              <a:buAutoNum type="alphaUcPeriod"/>
            </a:pPr>
            <a:r>
              <a:rPr lang="en-US" sz="3600" dirty="0" smtClean="0"/>
              <a:t> No, I have never used it</a:t>
            </a:r>
          </a:p>
          <a:p>
            <a:pPr marL="1314450" lvl="2" indent="-514350">
              <a:buFont typeface="+mj-lt"/>
              <a:buAutoNum type="alphaUcPeriod"/>
            </a:pPr>
            <a:r>
              <a:rPr lang="en-US" sz="3600" dirty="0" smtClean="0"/>
              <a:t> Yes, just out of curiosity or interest</a:t>
            </a:r>
          </a:p>
          <a:p>
            <a:pPr marL="1314450" lvl="2" indent="-514350">
              <a:buFont typeface="+mj-lt"/>
              <a:buAutoNum type="alphaUcPeriod"/>
            </a:pPr>
            <a:r>
              <a:rPr lang="en-US" sz="3600" dirty="0" smtClean="0"/>
              <a:t> Yes, on a weekly or monthly basis</a:t>
            </a:r>
          </a:p>
          <a:p>
            <a:pPr marL="1314450" lvl="2" indent="-514350">
              <a:buFont typeface="+mj-lt"/>
              <a:buAutoNum type="alphaUcPeriod"/>
            </a:pPr>
            <a:r>
              <a:rPr lang="en-US" sz="3600" dirty="0" smtClean="0"/>
              <a:t>Yes, regularly or daily</a:t>
            </a:r>
          </a:p>
          <a:p>
            <a:pPr marL="1314450" lvl="2" indent="-514350">
              <a:buFont typeface="+mj-lt"/>
              <a:buAutoNum type="alphaUcPeriod"/>
            </a:pPr>
            <a:endParaRPr lang="en-US" sz="3600" dirty="0" smtClean="0"/>
          </a:p>
          <a:p>
            <a:r>
              <a:rPr lang="en-US" sz="1200" kern="1200" dirty="0" smtClean="0">
                <a:solidFill>
                  <a:schemeClr val="tx1"/>
                </a:solidFill>
                <a:latin typeface="+mn-lt"/>
                <a:ea typeface="ＭＳ Ｐゴシック" charset="0"/>
                <a:cs typeface="ＭＳ Ｐゴシック" charset="0"/>
              </a:rPr>
              <a:t> Please select your answer from the options listed</a:t>
            </a:r>
            <a:r>
              <a:rPr lang="en-US" sz="1200" kern="1200" baseline="0" dirty="0" smtClean="0">
                <a:solidFill>
                  <a:schemeClr val="tx1"/>
                </a:solidFill>
                <a:latin typeface="+mn-lt"/>
                <a:ea typeface="ＭＳ Ｐゴシック" charset="0"/>
                <a:cs typeface="ＭＳ Ｐゴシック" charset="0"/>
              </a:rPr>
              <a:t> by clicking the blue polling icon above my head. We will move on with the presentation and get back to your responses in a moment. </a:t>
            </a:r>
            <a:endParaRPr lang="en-US" sz="1200" kern="1200" dirty="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48</a:t>
            </a:fld>
            <a:endParaRPr lang="en-US"/>
          </a:p>
        </p:txBody>
      </p:sp>
    </p:spTree>
    <p:extLst>
      <p:ext uri="{BB962C8B-B14F-4D97-AF65-F5344CB8AC3E}">
        <p14:creationId xmlns="" xmlns:p14="http://schemas.microsoft.com/office/powerpoint/2010/main" val="5085568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The systems Redesign pillar of the PACT implementation has led to training and new tools that assist PACT teams meet the goals to improve care access and care coordination.  Many nurses have voiced concerns related to incorporating new tools into their already busy day.  </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By sharing our CAN journey so far, we hope nurses see the easy and efficient use of the Almanac CAN Score tool.  And like the nurses in the video, you also can work with your fellow PACT RNs and develop your own plan.</a:t>
            </a:r>
          </a:p>
          <a:p>
            <a:pPr eaLnBrk="1" hangingPunct="1"/>
            <a:endParaRPr lang="en-US" dirty="0" smtClean="0">
              <a:ea typeface="ＭＳ Ｐゴシック" pitchFamily="34" charset="-128"/>
            </a:endParaRPr>
          </a:p>
          <a:p>
            <a:pPr eaLnBrk="1" hangingPunct="1"/>
            <a:endParaRPr lang="en-US" dirty="0" smtClean="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Our experience with the Can Score Report began in January 2013 when Auburn CBOC nurses heard a presentation given by Sheila.  She described the use of the CAN Report at the Oakland CBOC and the resulting positive outcomes in a relatively short period of time.</a:t>
            </a:r>
          </a:p>
          <a:p>
            <a:r>
              <a:rPr lang="en-US" sz="1200" kern="1200" dirty="0" smtClean="0">
                <a:solidFill>
                  <a:schemeClr val="tx1"/>
                </a:solidFill>
                <a:latin typeface="+mn-lt"/>
                <a:ea typeface="ＭＳ Ｐゴシック" charset="0"/>
                <a:cs typeface="ＭＳ Ｐゴシック" charset="0"/>
              </a:rPr>
              <a:t>Following the presentation we huddled and were all experiencing the same positive response!  We were excited at the prospect of performing the type of proactive nursing that was resented.  We also believed the tools discussed would provide the practical application needed to successfully achieve a positive change.</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We agreed to commit to a CAN Plan that would focus on proactive outreach to high-risk veterans, with a goal to offer appropriate health support programs that are available through our VA system.</a:t>
            </a:r>
          </a:p>
          <a:p>
            <a:r>
              <a:rPr lang="en-US" sz="1200" kern="1200" dirty="0" smtClean="0">
                <a:solidFill>
                  <a:schemeClr val="tx1"/>
                </a:solidFill>
                <a:latin typeface="+mn-lt"/>
                <a:ea typeface="ＭＳ Ｐゴシック" charset="0"/>
                <a:cs typeface="ＭＳ Ｐゴシック" charset="0"/>
              </a:rPr>
              <a:t>Because of the many variable of patient need and the numerous support programs, we agree to develop a focused plan that would be specific, realistic, and measureable.  We chose to utilize the PDSA model.  The Plan-Do-Study-Act is a useful tool for developing and documenting small tests of change. </a:t>
            </a:r>
            <a:endParaRPr lang="en-US" sz="1200" kern="1200" dirty="0">
              <a:solidFill>
                <a:schemeClr val="tx1"/>
              </a:solidFill>
              <a:latin typeface="+mn-lt"/>
              <a:ea typeface="ＭＳ Ｐゴシック" charset="0"/>
              <a:cs typeface="ＭＳ Ｐゴシック" charset="0"/>
            </a:endParaRPr>
          </a:p>
        </p:txBody>
      </p:sp>
      <p:sp>
        <p:nvSpPr>
          <p:cNvPr id="768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3CB478C-0584-46A9-A61B-3C66CD7C08FD}" type="slidenum">
              <a:rPr lang="en-US" smtClean="0"/>
              <a:pPr eaLnBrk="1" hangingPunct="1"/>
              <a:t>50</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As you saw earlier, this slide shows a geographic distribution of patients by county according to CAN Score.  The graphic reflects CAN Scores and their relation to percent risk of and event.</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Red on the legend depicts high percent of risk in given counties; we identified areas in the VA SNHCS catchment that are high risk.  This graphic allowed Auburn nurses to see the need for proactive outreach.</a:t>
            </a:r>
            <a:endParaRPr lang="en-US" sz="1200" kern="1200" dirty="0">
              <a:solidFill>
                <a:schemeClr val="tx1"/>
              </a:solidFill>
              <a:latin typeface="+mn-lt"/>
              <a:ea typeface="ＭＳ Ｐゴシック" charset="0"/>
              <a:cs typeface="ＭＳ Ｐゴシック" charset="0"/>
            </a:endParaRPr>
          </a:p>
        </p:txBody>
      </p:sp>
      <p:sp>
        <p:nvSpPr>
          <p:cNvPr id="430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27868" indent="-279949" eaLnBrk="0" hangingPunct="0">
              <a:defRPr>
                <a:solidFill>
                  <a:schemeClr val="tx1"/>
                </a:solidFill>
                <a:latin typeface="Arial" pitchFamily="34" charset="0"/>
              </a:defRPr>
            </a:lvl2pPr>
            <a:lvl3pPr marL="1119797" indent="-223959" eaLnBrk="0" hangingPunct="0">
              <a:defRPr>
                <a:solidFill>
                  <a:schemeClr val="tx1"/>
                </a:solidFill>
                <a:latin typeface="Arial" pitchFamily="34" charset="0"/>
              </a:defRPr>
            </a:lvl3pPr>
            <a:lvl4pPr marL="1567716" indent="-223959" eaLnBrk="0" hangingPunct="0">
              <a:defRPr>
                <a:solidFill>
                  <a:schemeClr val="tx1"/>
                </a:solidFill>
                <a:latin typeface="Arial" pitchFamily="34" charset="0"/>
              </a:defRPr>
            </a:lvl4pPr>
            <a:lvl5pPr marL="2015635" indent="-223959" eaLnBrk="0" hangingPunct="0">
              <a:defRPr>
                <a:solidFill>
                  <a:schemeClr val="tx1"/>
                </a:solidFill>
                <a:latin typeface="Arial" pitchFamily="34" charset="0"/>
              </a:defRPr>
            </a:lvl5pPr>
            <a:lvl6pPr marL="2463554" indent="-223959" defTabSz="447919" eaLnBrk="0" fontAlgn="base" hangingPunct="0">
              <a:spcBef>
                <a:spcPct val="0"/>
              </a:spcBef>
              <a:spcAft>
                <a:spcPct val="0"/>
              </a:spcAft>
              <a:defRPr>
                <a:solidFill>
                  <a:schemeClr val="tx1"/>
                </a:solidFill>
                <a:latin typeface="Arial" pitchFamily="34" charset="0"/>
              </a:defRPr>
            </a:lvl6pPr>
            <a:lvl7pPr marL="2911472" indent="-223959" defTabSz="447919" eaLnBrk="0" fontAlgn="base" hangingPunct="0">
              <a:spcBef>
                <a:spcPct val="0"/>
              </a:spcBef>
              <a:spcAft>
                <a:spcPct val="0"/>
              </a:spcAft>
              <a:defRPr>
                <a:solidFill>
                  <a:schemeClr val="tx1"/>
                </a:solidFill>
                <a:latin typeface="Arial" pitchFamily="34" charset="0"/>
              </a:defRPr>
            </a:lvl7pPr>
            <a:lvl8pPr marL="3359391" indent="-223959" defTabSz="447919" eaLnBrk="0" fontAlgn="base" hangingPunct="0">
              <a:spcBef>
                <a:spcPct val="0"/>
              </a:spcBef>
              <a:spcAft>
                <a:spcPct val="0"/>
              </a:spcAft>
              <a:defRPr>
                <a:solidFill>
                  <a:schemeClr val="tx1"/>
                </a:solidFill>
                <a:latin typeface="Arial" pitchFamily="34" charset="0"/>
              </a:defRPr>
            </a:lvl8pPr>
            <a:lvl9pPr marL="3807310" indent="-223959" defTabSz="447919"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5C4B3508-C439-466E-922E-D2C03AEE7D12}" type="slidenum">
              <a:rPr lang="en-US" smtClean="0"/>
              <a:pPr eaLnBrk="1" fontAlgn="base" hangingPunct="1">
                <a:spcBef>
                  <a:spcPct val="0"/>
                </a:spcBef>
                <a:spcAft>
                  <a:spcPct val="0"/>
                </a:spcAft>
              </a:pPr>
              <a:t>51</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a:p>
            <a:endParaRPr lang="en-US" i="0" baseline="0" dirty="0" smtClean="0"/>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52</a:t>
            </a:fld>
            <a:endParaRPr lang="en-US"/>
          </a:p>
        </p:txBody>
      </p:sp>
    </p:spTree>
    <p:extLst>
      <p:ext uri="{BB962C8B-B14F-4D97-AF65-F5344CB8AC3E}">
        <p14:creationId xmlns="" xmlns:p14="http://schemas.microsoft.com/office/powerpoint/2010/main" val="508556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is an example of my </a:t>
            </a:r>
            <a:r>
              <a:rPr lang="en-US" altLang="en-US" dirty="0" smtClean="0">
                <a:ea typeface="ＭＳ Ｐゴシック" pitchFamily="34" charset="-128"/>
              </a:rPr>
              <a:t>“</a:t>
            </a:r>
            <a:r>
              <a:rPr lang="en-US" dirty="0" smtClean="0">
                <a:ea typeface="ＭＳ Ｐゴシック" pitchFamily="34" charset="-128"/>
              </a:rPr>
              <a:t>current</a:t>
            </a:r>
            <a:r>
              <a:rPr lang="en-US" altLang="en-US" dirty="0" smtClean="0">
                <a:ea typeface="ＭＳ Ｐゴシック" pitchFamily="34" charset="-128"/>
              </a:rPr>
              <a:t>”</a:t>
            </a:r>
            <a:r>
              <a:rPr lang="en-US" dirty="0" smtClean="0">
                <a:ea typeface="ＭＳ Ｐゴシック" pitchFamily="34" charset="-128"/>
              </a:rPr>
              <a:t> schedule (it has gone through numerous revisions in the past couple of years!) </a:t>
            </a:r>
            <a:r>
              <a:rPr lang="en-US" dirty="0" smtClean="0">
                <a:ea typeface="ＭＳ Ｐゴシック" pitchFamily="34" charset="-128"/>
              </a:rPr>
              <a:t>It</a:t>
            </a:r>
            <a:r>
              <a:rPr lang="en-US" altLang="en-US" dirty="0" smtClean="0">
                <a:ea typeface="ＭＳ Ｐゴシック" pitchFamily="34" charset="-128"/>
              </a:rPr>
              <a:t>’</a:t>
            </a:r>
            <a:r>
              <a:rPr lang="en-US" dirty="0" smtClean="0">
                <a:ea typeface="ＭＳ Ｐゴシック" pitchFamily="34" charset="-128"/>
              </a:rPr>
              <a:t>s </a:t>
            </a:r>
            <a:r>
              <a:rPr lang="en-US" dirty="0" smtClean="0">
                <a:ea typeface="ＭＳ Ｐゴシック" pitchFamily="34" charset="-128"/>
              </a:rPr>
              <a:t>starts, in the morning, with a review of data from various sources – our </a:t>
            </a:r>
            <a:r>
              <a:rPr lang="en-US" altLang="en-US" dirty="0" smtClean="0">
                <a:ea typeface="ＭＳ Ｐゴシック" pitchFamily="34" charset="-128"/>
              </a:rPr>
              <a:t>“M</a:t>
            </a:r>
            <a:r>
              <a:rPr lang="en-US" dirty="0" smtClean="0">
                <a:ea typeface="ＭＳ Ｐゴシック" pitchFamily="34" charset="-128"/>
              </a:rPr>
              <a:t>orning </a:t>
            </a:r>
            <a:r>
              <a:rPr lang="en-US" dirty="0" smtClean="0">
                <a:ea typeface="ＭＳ Ｐゴシック" pitchFamily="34" charset="-128"/>
              </a:rPr>
              <a:t>Report</a:t>
            </a:r>
            <a:r>
              <a:rPr lang="en-US" altLang="en-US" dirty="0" smtClean="0">
                <a:ea typeface="ＭＳ Ｐゴシック" pitchFamily="34" charset="-128"/>
              </a:rPr>
              <a:t>”</a:t>
            </a:r>
            <a:r>
              <a:rPr lang="en-US" dirty="0" smtClean="0">
                <a:ea typeface="ＭＳ Ｐゴシック" pitchFamily="34" charset="-128"/>
              </a:rPr>
              <a:t>- the National 2 day Discharge List, an UC list of patients who were seen the previous day that we get from our CAC, and a list of patients in non-VA and a </a:t>
            </a:r>
            <a:r>
              <a:rPr lang="en-US" dirty="0" err="1" smtClean="0">
                <a:ea typeface="ＭＳ Ｐゴシック" pitchFamily="34" charset="-128"/>
              </a:rPr>
              <a:t>DoD</a:t>
            </a:r>
            <a:r>
              <a:rPr lang="en-US" dirty="0" smtClean="0">
                <a:ea typeface="ＭＳ Ｐゴシック" pitchFamily="34" charset="-128"/>
              </a:rPr>
              <a:t> partner facility that we get from our Fee Base department to see which of </a:t>
            </a:r>
            <a:r>
              <a:rPr lang="en-US" dirty="0" smtClean="0">
                <a:ea typeface="ＭＳ Ｐゴシック" pitchFamily="34" charset="-128"/>
              </a:rPr>
              <a:t>our </a:t>
            </a:r>
            <a:r>
              <a:rPr lang="en-US" dirty="0" smtClean="0">
                <a:ea typeface="ＭＳ Ｐゴシック" pitchFamily="34" charset="-128"/>
              </a:rPr>
              <a:t>patients may need follow up review, plans, or calls.  </a:t>
            </a:r>
          </a:p>
          <a:p>
            <a:endParaRPr lang="en-US" dirty="0" smtClean="0">
              <a:ea typeface="ＭＳ Ｐゴシック" pitchFamily="34" charset="-128"/>
            </a:endParaRPr>
          </a:p>
          <a:p>
            <a:r>
              <a:rPr lang="en-US" dirty="0" smtClean="0">
                <a:ea typeface="ＭＳ Ｐゴシック" pitchFamily="34" charset="-128"/>
              </a:rPr>
              <a:t>Do I stick to it everyday?  No.  Do things get switched around? Always.  Do I modify it?  At least every 2 months- but </a:t>
            </a:r>
            <a:r>
              <a:rPr lang="en-US" dirty="0" smtClean="0">
                <a:ea typeface="ＭＳ Ｐゴシック" pitchFamily="34" charset="-128"/>
              </a:rPr>
              <a:t>making that attempt </a:t>
            </a:r>
            <a:r>
              <a:rPr lang="en-US" dirty="0" smtClean="0">
                <a:ea typeface="ＭＳ Ｐゴシック" pitchFamily="34" charset="-128"/>
              </a:rPr>
              <a:t>to stick to </a:t>
            </a:r>
            <a:r>
              <a:rPr lang="en-US" dirty="0" smtClean="0">
                <a:ea typeface="ＭＳ Ｐゴシック" pitchFamily="34" charset="-128"/>
              </a:rPr>
              <a:t>it</a:t>
            </a:r>
            <a:r>
              <a:rPr lang="en-US" baseline="0" dirty="0" smtClean="0">
                <a:ea typeface="ＭＳ Ｐゴシック" pitchFamily="34" charset="-128"/>
              </a:rPr>
              <a:t> keeps me focused on the items I need to get done, and less likely to get sidetracked.</a:t>
            </a:r>
            <a:r>
              <a:rPr lang="en-US" dirty="0" smtClean="0">
                <a:ea typeface="ＭＳ Ｐゴシック" pitchFamily="34" charset="-128"/>
              </a:rPr>
              <a:t> Each </a:t>
            </a:r>
            <a:r>
              <a:rPr lang="en-US" dirty="0" smtClean="0">
                <a:ea typeface="ＭＳ Ｐゴシック" pitchFamily="34" charset="-128"/>
              </a:rPr>
              <a:t>day it gets a little bit easier</a:t>
            </a:r>
            <a:r>
              <a:rPr lang="en-US" dirty="0" smtClean="0">
                <a:ea typeface="ＭＳ Ｐゴシック" pitchFamily="34" charset="-128"/>
              </a:rPr>
              <a:t>.</a:t>
            </a:r>
          </a:p>
          <a:p>
            <a:endParaRPr lang="en-US" dirty="0" smtClean="0">
              <a:ea typeface="ＭＳ Ｐゴシック" pitchFamily="34" charset="-128"/>
            </a:endParaRPr>
          </a:p>
          <a:p>
            <a:r>
              <a:rPr lang="en-US" dirty="0" smtClean="0">
                <a:ea typeface="ＭＳ Ｐゴシック" pitchFamily="34" charset="-128"/>
              </a:rPr>
              <a:t>By the way- the information that I mentioned- the data from Fee Basis, the ED list from the CAC – if you’d like to have items like this, the</a:t>
            </a:r>
            <a:r>
              <a:rPr lang="en-US" baseline="0" dirty="0" smtClean="0">
                <a:ea typeface="ＭＳ Ｐゴシック" pitchFamily="34" charset="-128"/>
              </a:rPr>
              <a:t> best thing to do is simply ask.  I’ve found that most folks are more than happy to help!</a:t>
            </a:r>
            <a:endParaRPr lang="en-US" dirty="0" smtClean="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13BEA1C-989A-43AE-A544-AB77DEC9A93D}" type="slidenum">
              <a:rPr lang="en-US" smtClean="0"/>
              <a:pPr eaLnBrk="1" hangingPunct="1"/>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53</a:t>
            </a:fld>
            <a:endParaRPr lang="en-US"/>
          </a:p>
        </p:txBody>
      </p:sp>
    </p:spTree>
    <p:extLst>
      <p:ext uri="{BB962C8B-B14F-4D97-AF65-F5344CB8AC3E}">
        <p14:creationId xmlns="" xmlns:p14="http://schemas.microsoft.com/office/powerpoint/2010/main" val="508556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We outlined our desired outcome for our veteran population -  </a:t>
            </a:r>
            <a:r>
              <a:rPr lang="en-US" sz="1200" b="1" u="sng" kern="1200" dirty="0" smtClean="0">
                <a:solidFill>
                  <a:schemeClr val="tx1"/>
                </a:solidFill>
                <a:latin typeface="+mn-lt"/>
                <a:ea typeface="ＭＳ Ｐゴシック" charset="0"/>
                <a:cs typeface="ＭＳ Ｐゴシック" charset="0"/>
              </a:rPr>
              <a:t>Use CAN Score to increase health care access to high-risk Veterans; Enhance quality and reduce  unnecessary, unplanned care; Link Veterans with needed services, resources, and opportunities.</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We agreed to target CHF as it is a particular focus in health care due to the high admission and readmission rates.  We focused on veterans with a diagnosis of CHF and veterans at Risk of developing CHF due to diagnoses of IHD, HTN, DM.</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We planned to offer Home Telehealth (formerly called CCHT) which facilitates home-monitoring of health data.  HTH increases access to care, promotes veteran-centered care, and builds self-efficacy.  This proactive, ongoing care management is a stark contrast to  reactive care that only targets acute exacerbations or patients that are already in the hospital.</a:t>
            </a:r>
          </a:p>
          <a:p>
            <a:r>
              <a:rPr lang="en-US" sz="1200" kern="1200" dirty="0" smtClean="0">
                <a:solidFill>
                  <a:schemeClr val="tx1"/>
                </a:solidFill>
                <a:latin typeface="+mn-lt"/>
                <a:ea typeface="ＭＳ Ｐゴシック" charset="0"/>
                <a:cs typeface="ＭＳ Ｐゴシック" charset="0"/>
              </a:rPr>
              <a:t>We couldn’t wait to get started!</a:t>
            </a:r>
            <a:endParaRPr lang="en-US" sz="1200" kern="1200" dirty="0">
              <a:solidFill>
                <a:schemeClr val="tx1"/>
              </a:solidFill>
              <a:latin typeface="+mn-lt"/>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lnSpc>
                <a:spcPct val="80000"/>
              </a:lnSpc>
            </a:pPr>
            <a:r>
              <a:rPr lang="en-US" sz="1000" dirty="0" smtClean="0">
                <a:ea typeface="ＭＳ Ｐゴシック" pitchFamily="34" charset="-128"/>
              </a:rPr>
              <a:t>(Review slide) * PCMM</a:t>
            </a:r>
            <a:endParaRPr lang="en-US" sz="1000" dirty="0" smtClean="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charset="0"/>
                <a:cs typeface="ＭＳ Ｐゴシック" charset="0"/>
              </a:rPr>
              <a:t>Each PACT RN Manager accessed their panel’s CAN Report and printed high-risk veterans with a can score of &gt;95.  </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Here we see PACT Team D (Review Slide)</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It was such a positive experience to be able to see this type of data for the panels we actually serve.  We also noted that high risk veterans have high ER/UC and PC visit rates.</a:t>
            </a:r>
          </a:p>
          <a:p>
            <a:r>
              <a:rPr lang="en-US" sz="1200" kern="1200" dirty="0" smtClean="0">
                <a:solidFill>
                  <a:schemeClr val="tx1"/>
                </a:solidFill>
                <a:latin typeface="+mn-lt"/>
                <a:ea typeface="ＭＳ Ｐゴシック" charset="0"/>
                <a:cs typeface="ＭＳ Ｐゴシック" charset="0"/>
              </a:rPr>
              <a:t>The diagnoses lists and visit rates indicate the need for proactive care management.  Having access to this data provided what we needed to accomplish our goals on the PDSA.</a:t>
            </a:r>
            <a:endParaRPr lang="en-US" sz="1200" kern="1200" dirty="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56</a:t>
            </a:fld>
            <a:endParaRPr lang="en-US"/>
          </a:p>
        </p:txBody>
      </p:sp>
    </p:spTree>
    <p:extLst>
      <p:ext uri="{BB962C8B-B14F-4D97-AF65-F5344CB8AC3E}">
        <p14:creationId xmlns="" xmlns:p14="http://schemas.microsoft.com/office/powerpoint/2010/main" val="29132167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Case study #1</a:t>
            </a:r>
          </a:p>
          <a:p>
            <a:pPr eaLnBrk="1" hangingPunct="1">
              <a:spcBef>
                <a:spcPct val="0"/>
              </a:spcBef>
            </a:pPr>
            <a:endParaRPr lang="en-US" dirty="0" smtClean="0">
              <a:ea typeface="ＭＳ Ｐゴシック" pitchFamily="34" charset="-128"/>
            </a:endParaRPr>
          </a:p>
          <a:p>
            <a:r>
              <a:rPr lang="en-US" sz="1200" kern="1200" dirty="0" smtClean="0">
                <a:solidFill>
                  <a:schemeClr val="tx1"/>
                </a:solidFill>
                <a:latin typeface="+mn-lt"/>
                <a:ea typeface="ＭＳ Ｐゴシック" charset="0"/>
                <a:cs typeface="ＭＳ Ｐゴシック" charset="0"/>
              </a:rPr>
              <a:t>The PACT RN Managers targeted veterans on the report and began the outreach.   Here is our first case study involving a 88 y/o male WWII Veteran, Purple Heart recipient.  He has a CAN Score of 98 and  a 25% risk of an event within 90 days.  He has 6 chronic</a:t>
            </a:r>
            <a:r>
              <a:rPr lang="en-US" sz="1200" kern="1200" baseline="0" dirty="0" smtClean="0">
                <a:solidFill>
                  <a:schemeClr val="tx1"/>
                </a:solidFill>
                <a:latin typeface="+mn-lt"/>
                <a:ea typeface="ＭＳ Ｐゴシック" charset="0"/>
                <a:cs typeface="ＭＳ Ｐゴシック" charset="0"/>
              </a:rPr>
              <a:t> conditions including </a:t>
            </a:r>
            <a:r>
              <a:rPr lang="en-US" sz="1200" kern="1200" dirty="0" smtClean="0">
                <a:solidFill>
                  <a:schemeClr val="tx1"/>
                </a:solidFill>
                <a:latin typeface="+mn-lt"/>
                <a:ea typeface="ＭＳ Ｐゴシック" charset="0"/>
                <a:cs typeface="ＭＳ Ｐゴシック" charset="0"/>
              </a:rPr>
              <a:t>CHF.   His current health care support VA includes primary care and audiology.  The veteran also has dual care in the community which creates challenges in continuity of care.  </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The veteran was contacted; the nurse did a needs assessment and discussed HTH.  CAN outreach was well received by this veteran and his spouse who is his primary caregiver.  The veteran agreed to HTH support.  The extended support will no doubt help this senior couple to better navigate through day-to-day health management.</a:t>
            </a:r>
          </a:p>
          <a:p>
            <a:pPr eaLnBrk="1" hangingPunct="1">
              <a:spcBef>
                <a:spcPct val="0"/>
              </a:spcBef>
            </a:pPr>
            <a:r>
              <a:rPr lang="en-US" dirty="0" smtClean="0">
                <a:ea typeface="ＭＳ Ｐゴシック" pitchFamily="34" charset="-128"/>
              </a:rPr>
              <a:t> </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  </a:t>
            </a:r>
            <a:endParaRPr lang="en-US" dirty="0" smtClean="0">
              <a:ea typeface="ＭＳ Ｐゴシック" pitchFamily="34" charset="-128"/>
            </a:endParaRPr>
          </a:p>
        </p:txBody>
      </p:sp>
      <p:sp>
        <p:nvSpPr>
          <p:cNvPr id="819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A62F756-2A10-4753-B062-7D71B89C7EF1}" type="slidenum">
              <a:rPr lang="en-US" smtClean="0"/>
              <a:pPr eaLnBrk="1" hangingPunct="1"/>
              <a:t>57</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Since the outreach the veteran has been contacted by HTH nursing staff when the home health monitoring system flags out of range data.  The veteran has also received additional Occupational Therapy support since the CAN outreach.</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We know that this support is providing the veteran with increased confidence knowing that his daily data are being assessed by health care staff.</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The PACT RN is able to review notes by HTH staff and plan appointments and additional care more effectively.  The RN Care Manager knows he/she has facilitated proactive and ongoing follow up care that is geared to this veteran’s needs.</a:t>
            </a:r>
            <a:endParaRPr lang="en-US" sz="1200" kern="1200" dirty="0">
              <a:solidFill>
                <a:schemeClr val="tx1"/>
              </a:solidFill>
              <a:latin typeface="+mn-lt"/>
              <a:ea typeface="ＭＳ Ｐゴシック" charset="0"/>
              <a:cs typeface="ＭＳ Ｐゴシック" charset="0"/>
            </a:endParaRPr>
          </a:p>
        </p:txBody>
      </p:sp>
      <p:sp>
        <p:nvSpPr>
          <p:cNvPr id="829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E91D34D-91D0-4A27-9E02-B71E98DDF402}" type="slidenum">
              <a:rPr lang="en-US" smtClean="0"/>
              <a:pPr eaLnBrk="1" hangingPunct="1"/>
              <a:t>58</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Case study 2 reviews a 68 y/o mail with a CAN Score of 96 and a 15 % risk of an event within 90n days.  This veteran has CHF; CVA: HTN; Depression; and </a:t>
            </a:r>
            <a:r>
              <a:rPr lang="en-US" sz="1200" kern="1200" dirty="0" err="1" smtClean="0">
                <a:solidFill>
                  <a:schemeClr val="tx1"/>
                </a:solidFill>
                <a:latin typeface="+mn-lt"/>
                <a:ea typeface="ＭＳ Ｐゴシック" charset="0"/>
                <a:cs typeface="ＭＳ Ｐゴシック" charset="0"/>
              </a:rPr>
              <a:t>Demensia</a:t>
            </a:r>
            <a:r>
              <a:rPr lang="en-US" sz="1200" kern="1200" dirty="0" smtClean="0">
                <a:solidFill>
                  <a:schemeClr val="tx1"/>
                </a:solidFill>
                <a:latin typeface="+mn-lt"/>
                <a:ea typeface="ＭＳ Ｐゴシック" charset="0"/>
                <a:cs typeface="ＭＳ Ｐゴシック" charset="0"/>
              </a:rPr>
              <a:t>.  CAN data reflected 26 PC visits in a 2/yr period; that averages to &gt; one visit each month. </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 It was also noted that the veteran was receiving primary care and eye clinic services but no other VA health care support.</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When the veteran was contacted he brought his wife on the line as she is primary support system.  The veteran and his wife were very interested in HTH and the support it provides.  The wife expressed gratitude for any extra support she could get.</a:t>
            </a:r>
            <a:endParaRPr lang="en-US" sz="1200" kern="1200" dirty="0">
              <a:solidFill>
                <a:schemeClr val="tx1"/>
              </a:solidFill>
              <a:latin typeface="+mn-lt"/>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The extra HTH support for this veteran will allow him and his wife to monitor his chronic conditions and avoid or reduce acute exacerbation as well as improve quality of life.  The veteran also agreed to enroll in </a:t>
            </a:r>
            <a:r>
              <a:rPr lang="en-US" sz="1200" kern="1200" dirty="0" err="1" smtClean="0">
                <a:solidFill>
                  <a:schemeClr val="tx1"/>
                </a:solidFill>
                <a:latin typeface="+mn-lt"/>
                <a:ea typeface="ＭＳ Ｐゴシック" charset="0"/>
                <a:cs typeface="ＭＳ Ｐゴシック" charset="0"/>
              </a:rPr>
              <a:t>MyHealtheVet</a:t>
            </a:r>
            <a:r>
              <a:rPr lang="en-US" sz="1200" kern="1200" dirty="0" smtClean="0">
                <a:solidFill>
                  <a:schemeClr val="tx1"/>
                </a:solidFill>
                <a:latin typeface="+mn-lt"/>
                <a:ea typeface="ＭＳ Ｐゴシック" charset="0"/>
                <a:cs typeface="ＭＳ Ｐゴシック" charset="0"/>
              </a:rPr>
              <a:t>.</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In addition the veteran and his wife were referred to the CBOC Social Worker for assessment of psychosocial needs and available resources.</a:t>
            </a:r>
          </a:p>
          <a:p>
            <a:endParaRPr lang="en-US" dirty="0" smtClean="0">
              <a:ea typeface="ＭＳ Ｐゴシック" pitchFamily="34" charset="-128"/>
            </a:endParaRPr>
          </a:p>
          <a:p>
            <a:endParaRPr lang="en-US" dirty="0" smtClean="0">
              <a:ea typeface="ＭＳ Ｐゴシック" pitchFamily="34" charset="-128"/>
            </a:endParaRPr>
          </a:p>
        </p:txBody>
      </p:sp>
      <p:sp>
        <p:nvSpPr>
          <p:cNvPr id="829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E91D34D-91D0-4A27-9E02-B71E98DDF402}" type="slidenum">
              <a:rPr lang="en-US" smtClean="0"/>
              <a:pPr eaLnBrk="1" hangingPunct="1"/>
              <a:t>60</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z="1400" dirty="0" smtClean="0">
                <a:ea typeface="ＭＳ Ｐゴシック" pitchFamily="34" charset="-128"/>
                <a:sym typeface="Wingdings" pitchFamily="2" charset="2"/>
              </a:rPr>
              <a:t>Though we originally focused on CHF and associated disease, we wanted to add this case study to demonstrate the variable needs of high risk veterans.  </a:t>
            </a:r>
          </a:p>
          <a:p>
            <a:pPr eaLnBrk="1" hangingPunct="1">
              <a:lnSpc>
                <a:spcPct val="80000"/>
              </a:lnSpc>
            </a:pPr>
            <a:r>
              <a:rPr lang="en-US" sz="1400" dirty="0" smtClean="0">
                <a:ea typeface="ＭＳ Ｐゴシック" pitchFamily="34" charset="-128"/>
                <a:sym typeface="Wingdings" pitchFamily="2" charset="2"/>
              </a:rPr>
              <a:t>This 52 y/o female veteran has a CAN Score of 96 with a 15% probability of an event within 90 days.  She has COPD, PTSD, Depression, history of substance abuse, and continued to smoke.  Her current support through the VA included Primary Care and Mental Health.</a:t>
            </a:r>
          </a:p>
          <a:p>
            <a:pPr eaLnBrk="1" hangingPunct="1">
              <a:lnSpc>
                <a:spcPct val="80000"/>
              </a:lnSpc>
            </a:pPr>
            <a:endParaRPr lang="en-US" sz="1400" dirty="0" smtClean="0">
              <a:ea typeface="ＭＳ Ｐゴシック" pitchFamily="34" charset="-128"/>
              <a:sym typeface="Wingdings" pitchFamily="2" charset="2"/>
            </a:endParaRPr>
          </a:p>
          <a:p>
            <a:pPr eaLnBrk="1" hangingPunct="1">
              <a:lnSpc>
                <a:spcPct val="80000"/>
              </a:lnSpc>
            </a:pPr>
            <a:r>
              <a:rPr lang="en-US" sz="1400" dirty="0" smtClean="0">
                <a:ea typeface="ＭＳ Ｐゴシック" pitchFamily="34" charset="-128"/>
                <a:sym typeface="Wingdings" pitchFamily="2" charset="2"/>
              </a:rPr>
              <a:t>CAN Data reflected 3 ER/UC/Admission count and 40 Primary Care visits in 2 years.  For this 52 year old that is a hospital admission every 8 months as well as 10 primary care visits every 6 months.  Do you see a pattern here?  We all believed a driving force for this patient was the need to feel secure with her health care team.</a:t>
            </a:r>
          </a:p>
          <a:p>
            <a:pPr eaLnBrk="1" hangingPunct="1">
              <a:lnSpc>
                <a:spcPct val="80000"/>
              </a:lnSpc>
            </a:pPr>
            <a:endParaRPr lang="en-US" sz="1400" b="1" dirty="0" smtClean="0">
              <a:ea typeface="ＭＳ Ｐゴシック" pitchFamily="34" charset="-128"/>
              <a:sym typeface="Wingdings" pitchFamily="2" charset="2"/>
            </a:endParaRPr>
          </a:p>
          <a:p>
            <a:pPr eaLnBrk="1" hangingPunct="1">
              <a:lnSpc>
                <a:spcPct val="80000"/>
              </a:lnSpc>
            </a:pPr>
            <a:r>
              <a:rPr lang="en-US" sz="1400" dirty="0" smtClean="0">
                <a:ea typeface="ＭＳ Ｐゴシック" pitchFamily="34" charset="-128"/>
                <a:sym typeface="Wingdings" pitchFamily="2" charset="2"/>
              </a:rPr>
              <a:t>The PACT RN Manager contacted this veteran to offer additional health connection and support.  The veteran was very receptive to the extra support and attention from her health care team and turned out to be one of our best outcomes yet!</a:t>
            </a:r>
          </a:p>
          <a:p>
            <a:pPr eaLnBrk="1" hangingPunct="1">
              <a:lnSpc>
                <a:spcPct val="80000"/>
              </a:lnSpc>
            </a:pPr>
            <a:endParaRPr lang="en-US" sz="1400" dirty="0" smtClean="0">
              <a:ea typeface="ＭＳ Ｐゴシック" pitchFamily="34" charset="-128"/>
              <a:sym typeface="Wingdings" pitchFamily="2" charset="2"/>
            </a:endParaRPr>
          </a:p>
          <a:p>
            <a:pPr eaLnBrk="1" hangingPunct="1">
              <a:lnSpc>
                <a:spcPct val="80000"/>
              </a:lnSpc>
            </a:pPr>
            <a:endParaRPr lang="en-US" sz="1400" dirty="0" smtClean="0">
              <a:ea typeface="ＭＳ Ｐゴシック" pitchFamily="34" charset="-128"/>
              <a:sym typeface="Wingdings" pitchFamily="2" charset="2"/>
            </a:endParaRPr>
          </a:p>
          <a:p>
            <a:pPr eaLnBrk="1" hangingPunct="1">
              <a:lnSpc>
                <a:spcPct val="80000"/>
              </a:lnSpc>
            </a:pPr>
            <a:endParaRPr lang="en-US" sz="1400" b="1" dirty="0" smtClean="0">
              <a:ea typeface="ＭＳ Ｐゴシック" pitchFamily="34" charset="-128"/>
              <a:sym typeface="Wingdings" pitchFamily="2" charset="2"/>
            </a:endParaRPr>
          </a:p>
          <a:p>
            <a:pPr eaLnBrk="1" hangingPunct="1">
              <a:lnSpc>
                <a:spcPct val="80000"/>
              </a:lnSpc>
            </a:pPr>
            <a:endParaRPr lang="en-US" sz="1400" b="1" dirty="0" smtClean="0">
              <a:ea typeface="ＭＳ Ｐゴシック" pitchFamily="34" charset="-128"/>
              <a:sym typeface="Wingdings" pitchFamily="2" charset="2"/>
            </a:endParaRPr>
          </a:p>
          <a:p>
            <a:pPr eaLnBrk="1" hangingPunct="1">
              <a:lnSpc>
                <a:spcPct val="80000"/>
              </a:lnSpc>
            </a:pPr>
            <a:endParaRPr lang="en-US" sz="1400" dirty="0" smtClean="0">
              <a:ea typeface="ＭＳ Ｐゴシック" pitchFamily="34" charset="-128"/>
              <a:sym typeface="Wingdings" pitchFamily="2" charset="2"/>
            </a:endParaRPr>
          </a:p>
          <a:p>
            <a:pPr eaLnBrk="1" hangingPunct="1">
              <a:lnSpc>
                <a:spcPct val="80000"/>
              </a:lnSpc>
            </a:pPr>
            <a:endParaRPr lang="en-US" sz="800" dirty="0" smtClean="0">
              <a:ea typeface="ＭＳ Ｐゴシック" pitchFamily="34" charset="-128"/>
            </a:endParaRPr>
          </a:p>
        </p:txBody>
      </p:sp>
      <p:sp>
        <p:nvSpPr>
          <p:cNvPr id="860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9A6C8F0-4DB1-474E-AEE1-635FC3C42206}" type="slidenum">
              <a:rPr lang="en-US" smtClean="0"/>
              <a:pPr eaLnBrk="1" hangingPunct="1"/>
              <a:t>61</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sz="1100" dirty="0" smtClean="0">
                <a:ea typeface="ＭＳ Ｐゴシック" pitchFamily="34" charset="-128"/>
                <a:sym typeface="Wingdings" pitchFamily="2" charset="2"/>
              </a:rPr>
              <a:t>So here is what happened – </a:t>
            </a:r>
          </a:p>
          <a:p>
            <a:pPr eaLnBrk="1" hangingPunct="1">
              <a:lnSpc>
                <a:spcPct val="90000"/>
              </a:lnSpc>
            </a:pPr>
            <a:r>
              <a:rPr lang="en-US" sz="1100" dirty="0" smtClean="0">
                <a:ea typeface="ＭＳ Ｐゴシック" pitchFamily="34" charset="-128"/>
                <a:sym typeface="Wingdings" pitchFamily="2" charset="2"/>
              </a:rPr>
              <a:t>The veteran wanted to sign up for </a:t>
            </a:r>
            <a:r>
              <a:rPr lang="en-US" sz="1100" dirty="0" err="1" smtClean="0">
                <a:ea typeface="ＭＳ Ｐゴシック" pitchFamily="34" charset="-128"/>
                <a:sym typeface="Wingdings" pitchFamily="2" charset="2"/>
              </a:rPr>
              <a:t>MyHealtheVet</a:t>
            </a:r>
            <a:r>
              <a:rPr lang="en-US" sz="1100" dirty="0" smtClean="0">
                <a:ea typeface="ＭＳ Ｐゴシック" pitchFamily="34" charset="-128"/>
                <a:sym typeface="Wingdings" pitchFamily="2" charset="2"/>
              </a:rPr>
              <a:t> and Secure Messaging – </a:t>
            </a:r>
          </a:p>
          <a:p>
            <a:pPr eaLnBrk="1" hangingPunct="1">
              <a:lnSpc>
                <a:spcPct val="90000"/>
              </a:lnSpc>
            </a:pPr>
            <a:endParaRPr lang="en-US" sz="1100" dirty="0" smtClean="0">
              <a:ea typeface="ＭＳ Ｐゴシック" pitchFamily="34" charset="-128"/>
              <a:sym typeface="Wingdings" pitchFamily="2" charset="2"/>
            </a:endParaRPr>
          </a:p>
          <a:p>
            <a:pPr eaLnBrk="1" hangingPunct="1">
              <a:lnSpc>
                <a:spcPct val="90000"/>
              </a:lnSpc>
            </a:pPr>
            <a:r>
              <a:rPr lang="en-US" sz="1100" dirty="0" smtClean="0">
                <a:ea typeface="ＭＳ Ｐゴシック" pitchFamily="34" charset="-128"/>
                <a:sym typeface="Wingdings" pitchFamily="2" charset="2"/>
              </a:rPr>
              <a:t>She stated that the secure messaging component helped her immensely because she received responses in a timely manner where in the past, calling the clinic and not getting through right away had caused her increased anxiety.  </a:t>
            </a:r>
          </a:p>
          <a:p>
            <a:pPr eaLnBrk="1" hangingPunct="1">
              <a:lnSpc>
                <a:spcPct val="90000"/>
              </a:lnSpc>
            </a:pPr>
            <a:r>
              <a:rPr lang="en-US" sz="1100" dirty="0" smtClean="0">
                <a:ea typeface="ＭＳ Ｐゴシック" pitchFamily="34" charset="-128"/>
                <a:sym typeface="Wingdings" pitchFamily="2" charset="2"/>
              </a:rPr>
              <a:t>The veteran also signed up for TLC (Telephone Lifestyle Coaching) which is being piloted within VISN 21.  The TLC program is a free telephone based pilot program designed to help patients achieve personal health goals, for example being tobacco free!</a:t>
            </a:r>
          </a:p>
          <a:p>
            <a:pPr eaLnBrk="1" hangingPunct="1">
              <a:lnSpc>
                <a:spcPct val="90000"/>
              </a:lnSpc>
            </a:pPr>
            <a:endParaRPr lang="en-US" sz="1100" dirty="0" smtClean="0">
              <a:ea typeface="ＭＳ Ｐゴシック" pitchFamily="34" charset="-128"/>
              <a:sym typeface="Wingdings" pitchFamily="2" charset="2"/>
            </a:endParaRPr>
          </a:p>
          <a:p>
            <a:pPr eaLnBrk="1" hangingPunct="1">
              <a:lnSpc>
                <a:spcPct val="90000"/>
              </a:lnSpc>
            </a:pPr>
            <a:r>
              <a:rPr lang="en-US" sz="1100" dirty="0" smtClean="0">
                <a:ea typeface="ＭＳ Ｐゴシック" pitchFamily="34" charset="-128"/>
                <a:sym typeface="Wingdings" pitchFamily="2" charset="2"/>
              </a:rPr>
              <a:t>This veteran did stop smoking and reported that she started painting again!  She has shown remarkable change in her communication with the clinic and her health care team is supportive and happy for her progress.</a:t>
            </a:r>
          </a:p>
          <a:p>
            <a:pPr eaLnBrk="1" hangingPunct="1">
              <a:lnSpc>
                <a:spcPct val="90000"/>
              </a:lnSpc>
            </a:pPr>
            <a:endParaRPr lang="en-US" sz="1100" dirty="0" smtClean="0">
              <a:ea typeface="ＭＳ Ｐゴシック" pitchFamily="34" charset="-128"/>
              <a:sym typeface="Wingdings" pitchFamily="2" charset="2"/>
            </a:endParaRPr>
          </a:p>
          <a:p>
            <a:pPr eaLnBrk="1" hangingPunct="1">
              <a:lnSpc>
                <a:spcPct val="90000"/>
              </a:lnSpc>
            </a:pPr>
            <a:r>
              <a:rPr lang="en-US" sz="1100" dirty="0" smtClean="0">
                <a:ea typeface="ＭＳ Ｐゴシック" pitchFamily="34" charset="-128"/>
                <a:sym typeface="Wingdings" pitchFamily="2" charset="2"/>
              </a:rPr>
              <a:t>For this veteran and others like her we can look at data over time for a positive change in the data.  </a:t>
            </a:r>
          </a:p>
          <a:p>
            <a:pPr eaLnBrk="1" hangingPunct="1">
              <a:lnSpc>
                <a:spcPct val="90000"/>
              </a:lnSpc>
            </a:pPr>
            <a:r>
              <a:rPr lang="en-US" sz="1100" dirty="0" smtClean="0">
                <a:ea typeface="ＭＳ Ｐゴシック" pitchFamily="34" charset="-128"/>
                <a:sym typeface="Wingdings" pitchFamily="2" charset="2"/>
              </a:rPr>
              <a:t>The PACT Care Manager can know that she is giving veteran-centered, whole-person nursing care. </a:t>
            </a:r>
          </a:p>
          <a:p>
            <a:pPr eaLnBrk="1" hangingPunct="1">
              <a:lnSpc>
                <a:spcPct val="90000"/>
              </a:lnSpc>
            </a:pPr>
            <a:endParaRPr lang="en-US" sz="1100" dirty="0" smtClean="0">
              <a:ea typeface="ＭＳ Ｐゴシック" pitchFamily="34" charset="-128"/>
              <a:sym typeface="Wingdings" pitchFamily="2" charset="2"/>
            </a:endParaRPr>
          </a:p>
          <a:p>
            <a:pPr>
              <a:lnSpc>
                <a:spcPct val="90000"/>
              </a:lnSpc>
            </a:pPr>
            <a:endParaRPr lang="en-US" sz="900" dirty="0"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a:p>
            <a:r>
              <a:rPr lang="en-US" dirty="0" smtClean="0"/>
              <a:t>If you have so</a:t>
            </a:r>
            <a:r>
              <a:rPr lang="en-US" baseline="0" dirty="0" smtClean="0"/>
              <a:t> many unplanned inputs in a day that you feel you could never stick to some sort of schedule, maybe it’s time to speak with the folks in your clinic and troubleshoot.  Remember – proactively addressing your panel may take time away from small daily tasks you were used to doing – but often there are other </a:t>
            </a:r>
            <a:r>
              <a:rPr lang="en-US" baseline="0" dirty="0" err="1" smtClean="0"/>
              <a:t>teamlet</a:t>
            </a:r>
            <a:r>
              <a:rPr lang="en-US" baseline="0" dirty="0" smtClean="0"/>
              <a:t> members who can step in to help.</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6</a:t>
            </a:fld>
            <a:endParaRPr lang="en-US"/>
          </a:p>
        </p:txBody>
      </p:sp>
    </p:spTree>
    <p:extLst>
      <p:ext uri="{BB962C8B-B14F-4D97-AF65-F5344CB8AC3E}">
        <p14:creationId xmlns="" xmlns:p14="http://schemas.microsoft.com/office/powerpoint/2010/main" val="508556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The feedback from the veterans was encouraging!  Here are just a few of many responses. </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  One veteran said, “I had no idea the VA was doing all this!” </a:t>
            </a:r>
          </a:p>
          <a:p>
            <a:r>
              <a:rPr lang="en-US" sz="1200" kern="1200" dirty="0" smtClean="0">
                <a:solidFill>
                  <a:schemeClr val="tx1"/>
                </a:solidFill>
                <a:latin typeface="+mn-lt"/>
                <a:ea typeface="ＭＳ Ｐゴシック" charset="0"/>
                <a:cs typeface="ＭＳ Ｐゴシック" charset="0"/>
              </a:rPr>
              <a:t>I say…Isn’t this what it’s all about? </a:t>
            </a:r>
          </a:p>
          <a:p>
            <a:endParaRPr lang="en-US" dirty="0" smtClean="0">
              <a:ea typeface="ＭＳ Ｐゴシック" pitchFamily="34" charset="-128"/>
            </a:endParaRPr>
          </a:p>
          <a:p>
            <a:endParaRPr lang="en-US" dirty="0" smtClean="0">
              <a:ea typeface="ＭＳ Ｐゴシック" pitchFamily="34" charset="-128"/>
            </a:endParaRPr>
          </a:p>
        </p:txBody>
      </p:sp>
      <p:sp>
        <p:nvSpPr>
          <p:cNvPr id="880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D567228-7A9D-4F0C-9DD4-F9AD24494DA9}" type="slidenum">
              <a:rPr lang="en-US" smtClean="0"/>
              <a:pPr eaLnBrk="1" hangingPunct="1"/>
              <a:t>63</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ea typeface="ＭＳ Ｐゴシック" pitchFamily="34" charset="-128"/>
            </a:endParaRPr>
          </a:p>
          <a:p>
            <a:pPr eaLnBrk="1" hangingPunct="1"/>
            <a:r>
              <a:rPr lang="en-US" dirty="0" smtClean="0">
                <a:ea typeface="ＭＳ Ｐゴシック" pitchFamily="34" charset="-128"/>
              </a:rPr>
              <a:t>The </a:t>
            </a:r>
            <a:r>
              <a:rPr lang="en-US" dirty="0" smtClean="0">
                <a:ea typeface="ＭＳ Ｐゴシック" pitchFamily="34" charset="-128"/>
              </a:rPr>
              <a:t>nurses are happy with the outcome of this project. In a short time we have learned to use the CAN Score tool and improve our nursing care.  Not only that, but we have begun to automatically integrate increased discussion with veterans about many of the VA services while they are in the clinic.  </a:t>
            </a:r>
          </a:p>
          <a:p>
            <a:pPr eaLnBrk="1" hangingPunct="1"/>
            <a:r>
              <a:rPr lang="en-US" dirty="0" smtClean="0">
                <a:ea typeface="ＭＳ Ｐゴシック" pitchFamily="34" charset="-128"/>
              </a:rPr>
              <a:t>The Auburn RNs agree that the Almanac and the CAN Score are </a:t>
            </a:r>
            <a:r>
              <a:rPr lang="ja-JP" altLang="en-US" smtClean="0">
                <a:ea typeface="ＭＳ Ｐゴシック" pitchFamily="34" charset="-128"/>
              </a:rPr>
              <a:t>“</a:t>
            </a:r>
            <a:r>
              <a:rPr lang="en-US" altLang="ja-JP" dirty="0" smtClean="0">
                <a:ea typeface="ＭＳ Ｐゴシック" pitchFamily="34" charset="-128"/>
              </a:rPr>
              <a:t>PACT </a:t>
            </a:r>
            <a:r>
              <a:rPr lang="en-US" altLang="ja-JP" dirty="0" smtClean="0">
                <a:ea typeface="ＭＳ Ｐゴシック" pitchFamily="34" charset="-128"/>
              </a:rPr>
              <a:t>RN-Centered tools that facilitate veteran-centered care to our veterans</a:t>
            </a:r>
            <a:r>
              <a:rPr lang="en-US" altLang="ja-JP" dirty="0" smtClean="0">
                <a:ea typeface="ＭＳ Ｐゴシック" pitchFamily="34" charset="-128"/>
              </a:rPr>
              <a:t>.</a:t>
            </a:r>
          </a:p>
          <a:p>
            <a:pPr eaLnBrk="1" hangingPunct="1"/>
            <a:endParaRPr lang="en-US" altLang="ja-JP" dirty="0" smtClean="0">
              <a:ea typeface="ＭＳ Ｐゴシック" pitchFamily="34" charset="-128"/>
            </a:endParaRPr>
          </a:p>
          <a:p>
            <a:pPr eaLnBrk="1" hangingPunct="1"/>
            <a:r>
              <a:rPr lang="en-US" dirty="0" smtClean="0">
                <a:ea typeface="ＭＳ Ｐゴシック" pitchFamily="34" charset="-128"/>
              </a:rPr>
              <a:t>We also have enjoyed meeting fellow VA nurses along the way.  We have connected with nurses from different facilities, different VISNs, and even from the Dept of Analytics who are helping to develop the tools</a:t>
            </a:r>
            <a:r>
              <a:rPr lang="en-US" dirty="0" smtClean="0">
                <a:ea typeface="ＭＳ Ｐゴシック" pitchFamily="34" charset="-128"/>
              </a:rPr>
              <a:t>.  </a:t>
            </a:r>
            <a:endParaRPr lang="en-US" dirty="0" smtClean="0">
              <a:ea typeface="ＭＳ Ｐゴシック" pitchFamily="34" charset="-128"/>
            </a:endParaRPr>
          </a:p>
          <a:p>
            <a:pPr eaLnBrk="1" hangingPunct="1"/>
            <a:endParaRPr lang="en-US" dirty="0" smtClean="0">
              <a:ea typeface="ＭＳ Ｐゴシック" pitchFamily="34" charset="-128"/>
            </a:endParaRPr>
          </a:p>
          <a:p>
            <a:pPr eaLnBrk="1" hangingPunct="1"/>
            <a:endParaRPr lang="en-US" dirty="0" smtClean="0">
              <a:ea typeface="ＭＳ Ｐゴシック" pitchFamily="34" charset="-128"/>
            </a:endParaRPr>
          </a:p>
          <a:p>
            <a:pPr eaLnBrk="1" hangingPunct="1"/>
            <a:endParaRPr lang="en-US" dirty="0" smtClean="0">
              <a:ea typeface="ＭＳ Ｐゴシック" pitchFamily="34" charset="-128"/>
            </a:endParaRPr>
          </a:p>
          <a:p>
            <a:pPr eaLnBrk="1" hangingPunct="1"/>
            <a:endParaRPr lang="en-US" dirty="0" smtClean="0">
              <a:ea typeface="ＭＳ Ｐゴシック" pitchFamily="34" charset="-128"/>
            </a:endParaRPr>
          </a:p>
          <a:p>
            <a:pPr eaLnBrk="1" hangingPunct="1"/>
            <a:endParaRPr lang="en-US" dirty="0" smtClean="0">
              <a:ea typeface="ＭＳ Ｐゴシック" pitchFamily="34" charset="-128"/>
            </a:endParaRPr>
          </a:p>
          <a:p>
            <a:pPr eaLnBrk="1" hangingPunct="1"/>
            <a:endParaRPr lang="en-US" dirty="0" smtClean="0">
              <a:ea typeface="ＭＳ Ｐゴシック" pitchFamily="34" charset="-128"/>
            </a:endParaRPr>
          </a:p>
        </p:txBody>
      </p:sp>
      <p:sp>
        <p:nvSpPr>
          <p:cNvPr id="890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AFD6C7C-C1B5-43F5-9A1D-6FB9D435E3AB}" type="slidenum">
              <a:rPr lang="en-US" smtClean="0"/>
              <a:pPr eaLnBrk="1" hangingPunct="1"/>
              <a:t>64</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charset="0"/>
                <a:cs typeface="ＭＳ Ｐゴシック" charset="0"/>
              </a:rPr>
              <a:t>We have received so much positive feedback from extended PACT Team members during this project – I wanted to share the thoughts of our clinic Pharmacist,  she says : </a:t>
            </a:r>
          </a:p>
          <a:p>
            <a:r>
              <a:rPr lang="en-US" sz="1200" kern="1200" dirty="0" smtClean="0">
                <a:solidFill>
                  <a:schemeClr val="tx1"/>
                </a:solidFill>
                <a:latin typeface="+mn-lt"/>
                <a:ea typeface="ＭＳ Ｐゴシック" charset="0"/>
                <a:cs typeface="ＭＳ Ｐゴシック" charset="0"/>
              </a:rPr>
              <a:t> </a:t>
            </a:r>
          </a:p>
          <a:p>
            <a:r>
              <a:rPr lang="en-US" sz="1200" kern="1200" dirty="0" smtClean="0">
                <a:solidFill>
                  <a:schemeClr val="tx1"/>
                </a:solidFill>
                <a:latin typeface="+mn-lt"/>
                <a:ea typeface="ＭＳ Ｐゴシック" charset="0"/>
                <a:cs typeface="ＭＳ Ｐゴシック" charset="0"/>
              </a:rPr>
              <a:t>**Read </a:t>
            </a:r>
            <a:r>
              <a:rPr lang="en-US" sz="1200" kern="1200" dirty="0" err="1" smtClean="0">
                <a:solidFill>
                  <a:schemeClr val="tx1"/>
                </a:solidFill>
                <a:latin typeface="+mn-lt"/>
                <a:ea typeface="ＭＳ Ｐゴシック" charset="0"/>
                <a:cs typeface="ＭＳ Ｐゴシック" charset="0"/>
              </a:rPr>
              <a:t>pharmD</a:t>
            </a:r>
            <a:r>
              <a:rPr lang="en-US" sz="1200" kern="1200" dirty="0" smtClean="0">
                <a:solidFill>
                  <a:schemeClr val="tx1"/>
                </a:solidFill>
                <a:latin typeface="+mn-lt"/>
                <a:ea typeface="ＭＳ Ｐゴシック" charset="0"/>
                <a:cs typeface="ＭＳ Ｐゴシック" charset="0"/>
              </a:rPr>
              <a:t> comment</a:t>
            </a:r>
          </a:p>
          <a:p>
            <a:endParaRPr lang="en-US" dirty="0" smtClean="0"/>
          </a:p>
          <a:p>
            <a:endParaRPr lang="en-US" dirty="0" smtClean="0"/>
          </a:p>
          <a:p>
            <a:r>
              <a:rPr lang="en-US" dirty="0" smtClean="0"/>
              <a:t>Voice </a:t>
            </a:r>
            <a:r>
              <a:rPr lang="en-US" dirty="0" smtClean="0"/>
              <a:t>of the </a:t>
            </a:r>
            <a:r>
              <a:rPr lang="en-US" dirty="0" err="1" smtClean="0"/>
              <a:t>PharmD</a:t>
            </a:r>
            <a:endParaRPr lang="en-US" dirty="0" smtClean="0"/>
          </a:p>
          <a:p>
            <a:r>
              <a:rPr lang="en-US" dirty="0" smtClean="0"/>
              <a:t> </a:t>
            </a:r>
          </a:p>
          <a:p>
            <a:r>
              <a:rPr lang="en-US" dirty="0" smtClean="0"/>
              <a:t>“Coordinated </a:t>
            </a:r>
            <a:r>
              <a:rPr lang="en-US" dirty="0" smtClean="0"/>
              <a:t>use of the Dashboard and Primary Care Almanac has propelled our clinic forward with regard to our multidisciplinary approach to patient care.  We collaborate on a regular basis using the above tools and this has created a team synergy that is likely unmatched.  Our Veterans get the benefit of many eyes on the data and many hands </a:t>
            </a:r>
            <a:r>
              <a:rPr lang="en-US" b="1" i="1" u="sng" dirty="0" smtClean="0"/>
              <a:t>working together </a:t>
            </a:r>
            <a:r>
              <a:rPr lang="en-US" dirty="0" smtClean="0"/>
              <a:t>to optimize their care.  Most importantly, our veterans have noticed the benefits and regularly express gratitude for our close oversight and communication regarding their health care.  And our Dashboard just keeps going “greener”  -- so as a clinic we’re almost always meeting and/or exceeding VA benchmarks of care. </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DBF38683-F070-47AE-AC8E-1F223BF12BC9}" type="slidenum">
              <a:rPr lang="en-US" smtClean="0"/>
              <a:pPr>
                <a:defRPr/>
              </a:pPr>
              <a:t>65</a:t>
            </a:fld>
            <a:endParaRPr lang="en-US"/>
          </a:p>
        </p:txBody>
      </p:sp>
    </p:spTree>
    <p:extLst>
      <p:ext uri="{BB962C8B-B14F-4D97-AF65-F5344CB8AC3E}">
        <p14:creationId xmlns="" xmlns:p14="http://schemas.microsoft.com/office/powerpoint/2010/main" val="809623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0"/>
                <a:cs typeface="ＭＳ Ｐゴシック" charset="0"/>
              </a:rPr>
              <a:t>The PACT RN’s developed a story board at the start of the project – Here is a snap shot of the board that hangs in the clinic’s main hallway.  This provided the study piece of the PDSA at the 3 month mark.  We achieved the original desired outcome of outreach and increase HTH utilization.  In addition, we saw improvements in My HealtheVet use and we began to achieve 100% on our 2-day post discharge call measure. </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I recommend nurses do their own story boards because it is a conversation starter, a reminder of what we do and how we are doing.  In our clinic it has led to a dramatic culture change because rather than just a pilot project, we have naturally eased these practices in to our day-to-day veteran care.</a:t>
            </a:r>
            <a:endParaRPr lang="en-US" sz="1200" kern="1200" dirty="0">
              <a:solidFill>
                <a:schemeClr val="tx1"/>
              </a:solidFill>
              <a:latin typeface="+mn-lt"/>
              <a:ea typeface="ＭＳ Ｐゴシック" charset="0"/>
              <a:cs typeface="ＭＳ Ｐゴシック" charset="0"/>
            </a:endParaRPr>
          </a:p>
        </p:txBody>
      </p:sp>
      <p:sp>
        <p:nvSpPr>
          <p:cNvPr id="901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746DC71-F27E-46BB-AABC-0A430E4F96B9}" type="slidenum">
              <a:rPr lang="en-US" smtClean="0"/>
              <a:pPr eaLnBrk="1" hangingPunct="1"/>
              <a:t>66</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charset="0"/>
                <a:cs typeface="ＭＳ Ｐゴシック" charset="0"/>
              </a:rPr>
              <a:t>So where are we today?  Can </a:t>
            </a:r>
            <a:r>
              <a:rPr lang="en-US" sz="1200" kern="1200" smtClean="0">
                <a:solidFill>
                  <a:schemeClr val="tx1"/>
                </a:solidFill>
                <a:latin typeface="+mn-lt"/>
                <a:ea typeface="ＭＳ Ｐゴシック" charset="0"/>
                <a:cs typeface="ＭＳ Ｐゴシック" charset="0"/>
              </a:rPr>
              <a:t>our positive results </a:t>
            </a:r>
            <a:r>
              <a:rPr lang="en-US" sz="1200" kern="1200" dirty="0" smtClean="0">
                <a:solidFill>
                  <a:schemeClr val="tx1"/>
                </a:solidFill>
                <a:latin typeface="+mn-lt"/>
                <a:ea typeface="ＭＳ Ｐゴシック" charset="0"/>
                <a:cs typeface="ＭＳ Ｐゴシック" charset="0"/>
              </a:rPr>
              <a:t>be sustained?   Absolutely!  Auburn CBOC RN’s continue to monitor progress for their teams.   Here you see the HTH enrollment since October 2012.  Our percent utilization continued to increase after our March 13 measurement – We went from 0.3% use in January 2013 to 1.9% in June 2013 which is above the target measure of 1.5%.</a:t>
            </a:r>
            <a:endParaRPr lang="en-US" sz="1200" kern="1200" dirty="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DBF38683-F070-47AE-AC8E-1F223BF12BC9}" type="slidenum">
              <a:rPr lang="en-US" smtClean="0"/>
              <a:pPr>
                <a:defRPr/>
              </a:pPr>
              <a:t>67</a:t>
            </a:fld>
            <a:endParaRPr lang="en-US"/>
          </a:p>
        </p:txBody>
      </p:sp>
    </p:spTree>
    <p:extLst>
      <p:ext uri="{BB962C8B-B14F-4D97-AF65-F5344CB8AC3E}">
        <p14:creationId xmlns="" xmlns:p14="http://schemas.microsoft.com/office/powerpoint/2010/main" val="42026370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charset="0"/>
                <a:cs typeface="ＭＳ Ｐゴシック" charset="0"/>
              </a:rPr>
              <a:t>Here you see a graph showing improvement in the 2-day post discharge call measure.</a:t>
            </a:r>
          </a:p>
          <a:p>
            <a:r>
              <a:rPr lang="en-US" sz="1200" kern="1200" dirty="0" smtClean="0">
                <a:solidFill>
                  <a:schemeClr val="tx1"/>
                </a:solidFill>
                <a:latin typeface="+mn-lt"/>
                <a:ea typeface="ＭＳ Ｐゴシック" charset="0"/>
                <a:cs typeface="ＭＳ Ｐゴシック" charset="0"/>
              </a:rPr>
              <a:t>This was a direct result of our project and our new awareness of the Almanac and CAN Report.</a:t>
            </a:r>
          </a:p>
          <a:p>
            <a:r>
              <a:rPr lang="en-US" sz="1200" kern="1200" dirty="0" smtClean="0">
                <a:solidFill>
                  <a:schemeClr val="tx1"/>
                </a:solidFill>
                <a:latin typeface="+mn-lt"/>
                <a:ea typeface="ＭＳ Ｐゴシック" charset="0"/>
                <a:cs typeface="ＭＳ Ｐゴシック" charset="0"/>
              </a:rPr>
              <a:t>The nurses were so happy about these results because they are doing the work, providing great care, and…the workload is being captured.   </a:t>
            </a:r>
            <a:endParaRPr lang="en-US" sz="1200" kern="1200" dirty="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DBF38683-F070-47AE-AC8E-1F223BF12BC9}" type="slidenum">
              <a:rPr lang="en-US" smtClean="0"/>
              <a:pPr>
                <a:defRPr/>
              </a:pPr>
              <a:t>68</a:t>
            </a:fld>
            <a:endParaRPr lang="en-US"/>
          </a:p>
        </p:txBody>
      </p:sp>
    </p:spTree>
    <p:extLst>
      <p:ext uri="{BB962C8B-B14F-4D97-AF65-F5344CB8AC3E}">
        <p14:creationId xmlns="" xmlns:p14="http://schemas.microsoft.com/office/powerpoint/2010/main" val="26294967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eaLnBrk="1" hangingPunct="1"/>
            <a:r>
              <a:rPr lang="en-US" dirty="0" smtClean="0">
                <a:ea typeface="ＭＳ Ｐゴシック" pitchFamily="34" charset="-128"/>
              </a:rPr>
              <a:t>Finally,</a:t>
            </a:r>
            <a:r>
              <a:rPr lang="en-US" baseline="0" dirty="0" smtClean="0">
                <a:ea typeface="ＭＳ Ｐゴシック" pitchFamily="34" charset="-128"/>
              </a:rPr>
              <a:t> h</a:t>
            </a:r>
            <a:r>
              <a:rPr lang="en-US" dirty="0" smtClean="0">
                <a:ea typeface="ＭＳ Ｐゴシック" pitchFamily="34" charset="-128"/>
              </a:rPr>
              <a:t>ere</a:t>
            </a:r>
            <a:r>
              <a:rPr lang="en-US" baseline="0" dirty="0" smtClean="0">
                <a:ea typeface="ＭＳ Ｐゴシック" pitchFamily="34" charset="-128"/>
              </a:rPr>
              <a:t> is a shot of the increased utilization of </a:t>
            </a:r>
            <a:r>
              <a:rPr lang="en-US" baseline="0" dirty="0" err="1" smtClean="0">
                <a:ea typeface="ＭＳ Ｐゴシック" pitchFamily="34" charset="-128"/>
              </a:rPr>
              <a:t>MyHealtheVet</a:t>
            </a:r>
            <a:r>
              <a:rPr lang="en-US" baseline="0" dirty="0" smtClean="0">
                <a:ea typeface="ＭＳ Ｐゴシック" pitchFamily="34" charset="-128"/>
              </a:rPr>
              <a:t>.  It more than doubled in less tha</a:t>
            </a:r>
            <a:r>
              <a:rPr lang="en-US" dirty="0" smtClean="0">
                <a:ea typeface="ＭＳ Ｐゴシック" pitchFamily="34" charset="-128"/>
              </a:rPr>
              <a:t>n a year.  Through</a:t>
            </a:r>
            <a:r>
              <a:rPr lang="en-US" baseline="0" dirty="0" smtClean="0">
                <a:ea typeface="ＭＳ Ｐゴシック" pitchFamily="34" charset="-128"/>
              </a:rPr>
              <a:t> these improved measures we see the power of planning and making changes to improve care.  </a:t>
            </a:r>
          </a:p>
          <a:p>
            <a:pPr eaLnBrk="1" hangingPunct="1"/>
            <a:r>
              <a:rPr lang="en-US" baseline="0" dirty="0" smtClean="0">
                <a:ea typeface="ＭＳ Ｐゴシック" pitchFamily="34" charset="-128"/>
              </a:rPr>
              <a:t>PACT RNs are posed to be leaders in veteran health promotion and disease prevention.   The VA is creating programs and tools to help us - </a:t>
            </a:r>
            <a:r>
              <a:rPr lang="en-US" dirty="0" smtClean="0">
                <a:ea typeface="ＭＳ Ｐゴシック" pitchFamily="34" charset="-128"/>
              </a:rPr>
              <a:t>  </a:t>
            </a:r>
          </a:p>
          <a:p>
            <a:pPr eaLnBrk="1" hangingPunct="1"/>
            <a:endParaRPr lang="en-US" dirty="0" smtClean="0">
              <a:ea typeface="ＭＳ Ｐゴシック" pitchFamily="34" charset="-128"/>
            </a:endParaRPr>
          </a:p>
          <a:p>
            <a:pPr eaLnBrk="1" hangingPunct="1"/>
            <a:r>
              <a:rPr lang="en-US" dirty="0" smtClean="0">
                <a:ea typeface="ＭＳ Ｐゴシック" pitchFamily="34" charset="-128"/>
              </a:rPr>
              <a:t> When we review nursing codes and standards of practice, we see that the goals of the VA and PACT are aligned with a nursing care model that is to treat the whole person by empowering them and partnering with them to achieve optimal health.  We can achieve these goals by utilizing CAN!</a:t>
            </a:r>
          </a:p>
          <a:p>
            <a:pPr eaLnBrk="1" hangingPunct="1"/>
            <a:endParaRPr lang="en-US" dirty="0" smtClean="0">
              <a:ea typeface="ＭＳ Ｐゴシック" pitchFamily="34" charset="-128"/>
            </a:endParaRPr>
          </a:p>
          <a:p>
            <a:pPr eaLnBrk="1" hangingPunct="1"/>
            <a:endParaRPr lang="en-US" dirty="0" smtClean="0">
              <a:ea typeface="ＭＳ Ｐゴシック" pitchFamily="34" charset="-128"/>
            </a:endParaRPr>
          </a:p>
          <a:p>
            <a:pPr algn="ctr" eaLnBrk="1" hangingPunct="1"/>
            <a:r>
              <a:rPr lang="en-US" i="1" dirty="0" smtClean="0">
                <a:ea typeface="ＭＳ Ｐゴシック" pitchFamily="34" charset="-128"/>
              </a:rPr>
              <a:t>We encourage PACT Nurse Managers across the VA to begin utilizing the wonderful tools that are tailored to provide the </a:t>
            </a:r>
          </a:p>
          <a:p>
            <a:pPr algn="ctr" eaLnBrk="1" hangingPunct="1"/>
            <a:r>
              <a:rPr lang="ja-JP" altLang="en-US" i="1" smtClean="0">
                <a:ea typeface="ＭＳ Ｐゴシック" pitchFamily="34" charset="-128"/>
              </a:rPr>
              <a:t>“</a:t>
            </a:r>
            <a:r>
              <a:rPr lang="en-US" altLang="ja-JP" i="1" dirty="0" smtClean="0">
                <a:ea typeface="ＭＳ Ｐゴシック" pitchFamily="34" charset="-128"/>
              </a:rPr>
              <a:t>Best Care Anywhere</a:t>
            </a:r>
            <a:r>
              <a:rPr lang="ja-JP" altLang="en-US" i="1" smtClean="0">
                <a:ea typeface="ＭＳ Ｐゴシック" pitchFamily="34" charset="-128"/>
              </a:rPr>
              <a:t>”</a:t>
            </a:r>
            <a:endParaRPr lang="en-US" i="1"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baseline="0" dirty="0" smtClean="0"/>
          </a:p>
          <a:p>
            <a:r>
              <a:rPr lang="en-US" baseline="0" dirty="0" smtClean="0"/>
              <a:t>Kathy: Now let’s check back in with Tami remotely. Hi Tami, I am really excited to learn about PCAS. </a:t>
            </a:r>
          </a:p>
          <a:p>
            <a:endParaRPr lang="en-US" baseline="0" dirty="0" smtClean="0"/>
          </a:p>
          <a:p>
            <a:r>
              <a:rPr lang="en-US" baseline="0" dirty="0" smtClean="0"/>
              <a:t>Tami: Thank you Kathy…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DBF38683-F070-47AE-AC8E-1F223BF12BC9}" type="slidenum">
              <a:rPr lang="en-US" smtClean="0"/>
              <a:pPr>
                <a:defRPr/>
              </a:pPr>
              <a:t>69</a:t>
            </a:fld>
            <a:endParaRPr lang="en-US"/>
          </a:p>
        </p:txBody>
      </p:sp>
    </p:spTree>
    <p:extLst>
      <p:ext uri="{BB962C8B-B14F-4D97-AF65-F5344CB8AC3E}">
        <p14:creationId xmlns="" xmlns:p14="http://schemas.microsoft.com/office/powerpoint/2010/main" val="29298742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smtClean="0">
                <a:ea typeface="ＭＳ Ｐゴシック" pitchFamily="34" charset="-128"/>
              </a:rPr>
              <a:t>Dr. Finh and his team – who brought us CAN- are currently working on another big thing- the PCAS Dashboard.  We</a:t>
            </a:r>
            <a:r>
              <a:rPr lang="ja-JP" altLang="en-US" smtClean="0">
                <a:ea typeface="ＭＳ Ｐゴシック" pitchFamily="34" charset="-128"/>
              </a:rPr>
              <a:t>’</a:t>
            </a:r>
            <a:r>
              <a:rPr lang="en-US" altLang="ja-JP" smtClean="0">
                <a:ea typeface="ＭＳ Ｐゴシック" pitchFamily="34" charset="-128"/>
              </a:rPr>
              <a:t>ve seen a couple of presentations (and I</a:t>
            </a:r>
            <a:r>
              <a:rPr lang="ja-JP" altLang="en-US" smtClean="0">
                <a:ea typeface="ＭＳ Ｐゴシック" pitchFamily="34" charset="-128"/>
              </a:rPr>
              <a:t>’</a:t>
            </a:r>
            <a:r>
              <a:rPr lang="en-US" altLang="ja-JP" smtClean="0">
                <a:ea typeface="ＭＳ Ｐゴシック" pitchFamily="34" charset="-128"/>
              </a:rPr>
              <a:t>ve stolen a few screenshots) because we hope to be using this within the next year in Primary Care. </a:t>
            </a:r>
          </a:p>
          <a:p>
            <a:pPr defTabSz="457200"/>
            <a:endParaRPr lang="en-US" smtClean="0">
              <a:ea typeface="ＭＳ Ｐゴシック" pitchFamily="34" charset="-128"/>
            </a:endParaRPr>
          </a:p>
          <a:p>
            <a:pPr defTabSz="457200"/>
            <a:r>
              <a:rPr lang="en-US" smtClean="0">
                <a:ea typeface="ＭＳ Ｐゴシック" pitchFamily="34" charset="-128"/>
              </a:rPr>
              <a:t>Right now, a big drawback of having so much data available is the time it takes to pull it down and review it.  To obtain certain items- such as the actual names of Veterans who are counted each month towards the 2 day discharge follow up metric- the RN needs to obtain special VSSC Social Security level access.  We move from the Dashboard to VSSC to the Almanac; from Discharge Lists to Fee Base pulls to UC and ED data, daily, and it can take time.  What if it was all in one place, organized, so we could turn on our computers, pick up our phones and begin our day- making sure the Veterans we were targeting were the ones that needed it the most- not only statistically, as the data we obtain from CAN- but looking at Veterans who were at higher risk for other reasons: medication non-adherence; provider-placed risk flags; homeless or marginally housed veterans; those who utilize the ED more than Primary Care?</a:t>
            </a:r>
          </a:p>
          <a:p>
            <a:pPr defTabSz="457200"/>
            <a:endParaRPr lang="en-US" smtClean="0">
              <a:ea typeface="ＭＳ Ｐゴシック" pitchFamily="34" charset="-128"/>
            </a:endParaRPr>
          </a:p>
          <a:p>
            <a:pPr defTabSz="457200"/>
            <a:r>
              <a:rPr lang="en-US" smtClean="0">
                <a:ea typeface="ＭＳ Ｐゴシック" pitchFamily="34" charset="-128"/>
              </a:rPr>
              <a:t>Best- what if in the course of our interactions with the Veteran, we were able to complete or to update an electronic Nursing Plan of care – something that I</a:t>
            </a:r>
            <a:r>
              <a:rPr lang="ja-JP" altLang="en-US" smtClean="0">
                <a:ea typeface="ＭＳ Ｐゴシック" pitchFamily="34" charset="-128"/>
              </a:rPr>
              <a:t>’</a:t>
            </a:r>
            <a:r>
              <a:rPr lang="en-US" altLang="ja-JP" smtClean="0">
                <a:ea typeface="ＭＳ Ｐゴシック" pitchFamily="34" charset="-128"/>
              </a:rPr>
              <a:t>d love to be able to easily do with my patients- that would detail their situation, background and goals - so that anyone could review that plan and- in an instant – understand their living arrangements, whether or not there was a caregiver involved; if they had transport – what the Veteran</a:t>
            </a:r>
            <a:r>
              <a:rPr lang="ja-JP" altLang="en-US" smtClean="0">
                <a:ea typeface="ＭＳ Ｐゴシック" pitchFamily="34" charset="-128"/>
              </a:rPr>
              <a:t>’</a:t>
            </a:r>
            <a:r>
              <a:rPr lang="en-US" altLang="ja-JP" smtClean="0">
                <a:ea typeface="ＭＳ Ｐゴシック" pitchFamily="34" charset="-128"/>
              </a:rPr>
              <a:t>s own wishes were– so that </a:t>
            </a:r>
            <a:r>
              <a:rPr lang="en-US" altLang="ja-JP" b="1" smtClean="0">
                <a:ea typeface="ＭＳ Ｐゴシック" pitchFamily="34" charset="-128"/>
              </a:rPr>
              <a:t>so</a:t>
            </a:r>
            <a:r>
              <a:rPr lang="en-US" altLang="ja-JP" smtClean="0">
                <a:ea typeface="ＭＳ Ｐゴシック" pitchFamily="34" charset="-128"/>
              </a:rPr>
              <a:t> many people didn</a:t>
            </a:r>
            <a:r>
              <a:rPr lang="ja-JP" altLang="en-US" smtClean="0">
                <a:ea typeface="ＭＳ Ｐゴシック" pitchFamily="34" charset="-128"/>
              </a:rPr>
              <a:t>’</a:t>
            </a:r>
            <a:r>
              <a:rPr lang="en-US" altLang="ja-JP" smtClean="0">
                <a:ea typeface="ＭＳ Ｐゴシック" pitchFamily="34" charset="-128"/>
              </a:rPr>
              <a:t>t spend so much time asking the same questions? We</a:t>
            </a:r>
            <a:r>
              <a:rPr lang="ja-JP" altLang="en-US" smtClean="0">
                <a:ea typeface="ＭＳ Ｐゴシック" pitchFamily="34" charset="-128"/>
              </a:rPr>
              <a:t>’</a:t>
            </a:r>
            <a:r>
              <a:rPr lang="en-US" altLang="ja-JP" smtClean="0">
                <a:ea typeface="ＭＳ Ｐゴシック" pitchFamily="34" charset="-128"/>
              </a:rPr>
              <a:t>d be able to follow our Veterans, and efficiently, within the system- make sure that anyone else who needed to, could do the same.</a:t>
            </a:r>
            <a:endParaRPr lang="en-US" smtClean="0">
              <a:ea typeface="ＭＳ Ｐゴシック" pitchFamily="34" charset="-128"/>
            </a:endParaRPr>
          </a:p>
        </p:txBody>
      </p:sp>
      <p:sp>
        <p:nvSpPr>
          <p:cNvPr id="911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518AE8F-01F0-437E-9B8F-8CCD43503656}" type="slidenum">
              <a:rPr lang="en-US" smtClean="0"/>
              <a:pPr eaLnBrk="1" hangingPunct="1"/>
              <a:t>70</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600" b="1" dirty="0" smtClean="0"/>
              <a:t>Overall Charge from PCS:</a:t>
            </a:r>
          </a:p>
          <a:p>
            <a:pPr>
              <a:buNone/>
            </a:pPr>
            <a:endParaRPr lang="en-US" b="1" dirty="0" smtClean="0"/>
          </a:p>
          <a:p>
            <a:pPr fontAlgn="auto">
              <a:spcAft>
                <a:spcPts val="0"/>
              </a:spcAft>
              <a:defRPr/>
            </a:pPr>
            <a:r>
              <a:rPr lang="en-US" sz="1200" dirty="0" smtClean="0"/>
              <a:t>Construct risk prediction models for Veteran population using established risk factors and undiscovered factors from EHR</a:t>
            </a:r>
            <a:br>
              <a:rPr lang="en-US" sz="1200" dirty="0" smtClean="0"/>
            </a:b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Use models to target specific care delivery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p>
            <a:pPr fontAlgn="auto">
              <a:spcAft>
                <a:spcPts val="0"/>
              </a:spcAft>
              <a:defRPr/>
            </a:pPr>
            <a:r>
              <a:rPr lang="en-US" sz="1200" dirty="0" smtClean="0"/>
              <a:t>Evaluate effectiveness of case management of high risk patients in preventing adverse outcomes</a:t>
            </a:r>
            <a:br>
              <a:rPr lang="en-US" sz="1200" dirty="0" smtClean="0"/>
            </a:br>
            <a:endParaRPr lang="en-US" sz="1200" dirty="0" smtClean="0"/>
          </a:p>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71</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9C153ABC-EA6C-4DD2-9939-E75BD7085253}" type="slidenum">
              <a:rPr lang="en-US" smtClean="0"/>
              <a:pPr/>
              <a:t>72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7</a:t>
            </a:fld>
            <a:endParaRPr lang="en-US"/>
          </a:p>
        </p:txBody>
      </p:sp>
    </p:spTree>
    <p:extLst>
      <p:ext uri="{BB962C8B-B14F-4D97-AF65-F5344CB8AC3E}">
        <p14:creationId xmlns="" xmlns:p14="http://schemas.microsoft.com/office/powerpoint/2010/main" val="5085568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73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970E3C-2682-4759-AC18-F0D19D70C3F0}" type="slidenum">
              <a:rPr lang="en-US" smtClean="0"/>
              <a:pPr>
                <a:defRPr/>
              </a:pPr>
              <a:t>74</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75</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76</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77</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78</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79</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80</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81</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82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mbria" pitchFamily="18" charset="0"/>
                <a:ea typeface="ＭＳ Ｐゴシック" pitchFamily="34" charset="-128"/>
              </a:rPr>
              <a:t>The first screen</a:t>
            </a:r>
            <a:r>
              <a:rPr lang="en-US" baseline="0" dirty="0" smtClean="0">
                <a:latin typeface="Cambria" pitchFamily="18" charset="0"/>
                <a:ea typeface="ＭＳ Ｐゴシック" pitchFamily="34" charset="-128"/>
              </a:rPr>
              <a:t> shot I want to show you is from CPRS, from the tools menu – that leads to the Almanac, the first data item we’ll discuss.</a:t>
            </a:r>
          </a:p>
          <a:p>
            <a:pPr eaLnBrk="1" hangingPunct="1"/>
            <a:r>
              <a:rPr lang="en-US" baseline="0" dirty="0" smtClean="0">
                <a:latin typeface="Cambria" pitchFamily="18" charset="0"/>
                <a:ea typeface="ＭＳ Ｐゴシック" pitchFamily="34" charset="-128"/>
              </a:rPr>
              <a:t>*</a:t>
            </a:r>
            <a:r>
              <a:rPr lang="en-US" dirty="0" smtClean="0">
                <a:latin typeface="Cambria" pitchFamily="18" charset="0"/>
                <a:ea typeface="ＭＳ Ｐゴシック" pitchFamily="34" charset="-128"/>
              </a:rPr>
              <a:t>You* </a:t>
            </a:r>
            <a:r>
              <a:rPr lang="en-US" dirty="0" smtClean="0">
                <a:latin typeface="Cambria" pitchFamily="18" charset="0"/>
                <a:ea typeface="ＭＳ Ｐゴシック" pitchFamily="34" charset="-128"/>
              </a:rPr>
              <a:t>can access the Almanac for information on your </a:t>
            </a:r>
            <a:r>
              <a:rPr lang="en-US" dirty="0" smtClean="0">
                <a:solidFill>
                  <a:srgbClr val="0000CC"/>
                </a:solidFill>
                <a:latin typeface="Cambria" pitchFamily="18" charset="0"/>
                <a:ea typeface="ＭＳ Ｐゴシック" pitchFamily="34" charset="-128"/>
              </a:rPr>
              <a:t>own panel(s) </a:t>
            </a:r>
            <a:r>
              <a:rPr lang="en-US" dirty="0" smtClean="0">
                <a:latin typeface="Cambria" pitchFamily="18" charset="0"/>
                <a:ea typeface="ＭＳ Ｐゴシック" pitchFamily="34" charset="-128"/>
              </a:rPr>
              <a:t>from CPRS – </a:t>
            </a:r>
            <a:endParaRPr lang="en-US" i="1" dirty="0" smtClean="0">
              <a:latin typeface="Cambria" pitchFamily="18" charset="0"/>
              <a:ea typeface="ＭＳ Ｐゴシック" pitchFamily="34" charset="-128"/>
            </a:endParaRPr>
          </a:p>
          <a:p>
            <a:pPr eaLnBrk="1" hangingPunct="1"/>
            <a:r>
              <a:rPr lang="en-US" dirty="0" smtClean="0">
                <a:latin typeface="Cambria" pitchFamily="18" charset="0"/>
                <a:ea typeface="ＭＳ Ｐゴシック" pitchFamily="34" charset="-128"/>
              </a:rPr>
              <a:t>No special access is needed. </a:t>
            </a:r>
            <a:r>
              <a:rPr lang="en-US" dirty="0" smtClean="0">
                <a:latin typeface="Cambria" pitchFamily="18" charset="0"/>
                <a:ea typeface="ＭＳ Ｐゴシック" pitchFamily="34" charset="-128"/>
              </a:rPr>
              <a:t>Available primary </a:t>
            </a:r>
            <a:r>
              <a:rPr lang="en-US" dirty="0" smtClean="0">
                <a:latin typeface="Cambria" pitchFamily="18" charset="0"/>
                <a:ea typeface="ＭＳ Ｐゴシック" pitchFamily="34" charset="-128"/>
              </a:rPr>
              <a:t>care provider/associate </a:t>
            </a:r>
            <a:r>
              <a:rPr lang="en-US" dirty="0" smtClean="0">
                <a:latin typeface="Cambria" pitchFamily="18" charset="0"/>
                <a:ea typeface="ＭＳ Ｐゴシック" pitchFamily="34" charset="-128"/>
              </a:rPr>
              <a:t>providers and </a:t>
            </a:r>
            <a:r>
              <a:rPr lang="en-US" b="1" dirty="0" smtClean="0">
                <a:solidFill>
                  <a:srgbClr val="C00000"/>
                </a:solidFill>
                <a:latin typeface="Cambria" pitchFamily="18" charset="0"/>
                <a:ea typeface="ＭＳ Ｐゴシック" pitchFamily="34" charset="-128"/>
              </a:rPr>
              <a:t>PACT team members assigned in PCMM </a:t>
            </a:r>
            <a:r>
              <a:rPr lang="en-US" b="0" dirty="0" smtClean="0">
                <a:solidFill>
                  <a:srgbClr val="C00000"/>
                </a:solidFill>
                <a:latin typeface="Cambria" pitchFamily="18" charset="0"/>
                <a:ea typeface="ＭＳ Ｐゴシック" pitchFamily="34" charset="-128"/>
              </a:rPr>
              <a:t>will all be able to view data from their teams.</a:t>
            </a:r>
          </a:p>
          <a:p>
            <a:pPr eaLnBrk="1" hangingPunct="1"/>
            <a:r>
              <a:rPr lang="en-US" b="0" dirty="0" smtClean="0">
                <a:solidFill>
                  <a:srgbClr val="C00000"/>
                </a:solidFill>
                <a:latin typeface="Cambria" pitchFamily="18" charset="0"/>
                <a:ea typeface="ＭＳ Ｐゴシック" pitchFamily="34" charset="-128"/>
              </a:rPr>
              <a:t>If you don’t see the</a:t>
            </a:r>
            <a:r>
              <a:rPr lang="en-US" b="0" baseline="0" dirty="0" smtClean="0">
                <a:solidFill>
                  <a:srgbClr val="C00000"/>
                </a:solidFill>
                <a:latin typeface="Cambria" pitchFamily="18" charset="0"/>
                <a:ea typeface="ＭＳ Ｐゴシック" pitchFamily="34" charset="-128"/>
              </a:rPr>
              <a:t> Almanac on your drop down, contact your CAC and ask them to call Freddy Kirkland in Clinical Informatics-</a:t>
            </a:r>
            <a:endParaRPr lang="en-US" b="0" dirty="0" smtClean="0">
              <a:solidFill>
                <a:srgbClr val="C00000"/>
              </a:solidFill>
              <a:latin typeface="Cambria" pitchFamily="18" charset="0"/>
              <a:ea typeface="ＭＳ Ｐゴシック" pitchFamily="34" charset="-128"/>
            </a:endParaRPr>
          </a:p>
          <a:p>
            <a:pPr eaLnBrk="1" hangingPunct="1"/>
            <a:r>
              <a:rPr lang="en-US" dirty="0" smtClean="0">
                <a:latin typeface="Cambria" pitchFamily="18" charset="0"/>
                <a:ea typeface="ＭＳ Ｐゴシック" pitchFamily="34" charset="-128"/>
                <a:hlinkClick r:id="rId3"/>
              </a:rPr>
              <a:t>Freddy.Kirkland@va.gov</a:t>
            </a:r>
            <a:endParaRPr lang="en-US" dirty="0" smtClean="0">
              <a:latin typeface="Cambria" pitchFamily="18" charset="0"/>
              <a:ea typeface="ＭＳ Ｐゴシック" pitchFamily="34" charset="-128"/>
            </a:endParaRPr>
          </a:p>
          <a:p>
            <a:endParaRPr lang="en-US"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You can</a:t>
            </a:r>
            <a:r>
              <a:rPr lang="en-US" baseline="0" dirty="0" smtClean="0">
                <a:ea typeface="ＭＳ Ｐゴシック" pitchFamily="34" charset="-128"/>
              </a:rPr>
              <a:t> access his email and this presentation by clicking the green download button above my head. </a:t>
            </a:r>
            <a:endParaRPr lang="en-US" dirty="0" smtClean="0">
              <a:ea typeface="ＭＳ Ｐゴシック" pitchFamily="34" charset="-128"/>
            </a:endParaRPr>
          </a:p>
          <a:p>
            <a:endParaRPr lang="en-US" dirty="0" smtClean="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B157EF3-61DE-45D4-BA76-38A758FD7A5F}" type="slidenum">
              <a:rPr lang="en-US" smtClean="0"/>
              <a:pPr eaLnBrk="1" hangingPunct="1"/>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83</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54F3D33-0A18-4976-A5A6-39B852CBDF3E}" type="slidenum">
              <a:rPr lang="en-US" smtClean="0"/>
              <a:pPr/>
              <a:t>84</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54F3D33-0A18-4976-A5A6-39B852CBDF3E}" type="slidenum">
              <a:rPr lang="en-US" smtClean="0"/>
              <a:pPr/>
              <a:t>85</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86</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87</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88</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89</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90</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F3D33-0A18-4976-A5A6-39B852CBDF3E}" type="slidenum">
              <a:rPr lang="en-US" smtClean="0"/>
              <a:pPr/>
              <a:t>91</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B54F3D33-0A18-4976-A5A6-39B852CBDF3E}" type="slidenum">
              <a:rPr lang="en-US" smtClean="0"/>
              <a:pPr/>
              <a:t>92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Off of the main page of the Almanac, you can find links to the CAN Score, individual provider</a:t>
            </a:r>
            <a:r>
              <a:rPr lang="en-US" baseline="0" dirty="0" smtClean="0">
                <a:ea typeface="ＭＳ Ｐゴシック" pitchFamily="34" charset="-128"/>
              </a:rPr>
              <a:t> metric reports, ER reports, the 2 day discharge follow up lists, medication possession ratios, PCMM Team assignments, even a  link to the PACT toolkit.  </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We’re going to start by looking at a simple Provider Level</a:t>
            </a:r>
            <a:r>
              <a:rPr lang="en-US" baseline="0" dirty="0" smtClean="0">
                <a:ea typeface="ＭＳ Ｐゴシック" pitchFamily="34" charset="-128"/>
              </a:rPr>
              <a:t> Summary-</a:t>
            </a:r>
            <a:endParaRPr lang="en-US" dirty="0" smtClean="0">
              <a:ea typeface="ＭＳ Ｐゴシック" pitchFamily="34" charset="-128"/>
            </a:endParaRPr>
          </a:p>
          <a:p>
            <a:endParaRPr lang="en-US" dirty="0" smtClean="0">
              <a:ea typeface="ＭＳ Ｐゴシック"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291F956-9B29-4833-95BF-FFCB7A682F47}" type="slidenum">
              <a:rPr lang="en-US" smtClean="0"/>
              <a:pPr eaLnBrk="1" hangingPunct="1"/>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(Tami</a:t>
            </a:r>
            <a:r>
              <a:rPr lang="en-US" baseline="0" dirty="0" smtClean="0"/>
              <a:t> will say all this) </a:t>
            </a:r>
            <a:r>
              <a:rPr lang="en-US" dirty="0" smtClean="0"/>
              <a:t>(This </a:t>
            </a:r>
            <a:r>
              <a:rPr lang="en-US" dirty="0" smtClean="0"/>
              <a:t>must</a:t>
            </a:r>
            <a:r>
              <a:rPr lang="en-US" baseline="0" dirty="0" smtClean="0"/>
              <a:t> be your last slide.)</a:t>
            </a:r>
          </a:p>
          <a:p>
            <a:endParaRPr lang="en-US" baseline="0" dirty="0" smtClean="0"/>
          </a:p>
          <a:p>
            <a:r>
              <a:rPr lang="en-US" baseline="0" dirty="0" smtClean="0"/>
              <a:t>If 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[erase these notes and add your own!]</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93</a:t>
            </a:fld>
            <a:endParaRPr lang="en-US"/>
          </a:p>
        </p:txBody>
      </p:sp>
    </p:spTree>
    <p:extLst>
      <p:ext uri="{BB962C8B-B14F-4D97-AF65-F5344CB8AC3E}">
        <p14:creationId xmlns="" xmlns:p14="http://schemas.microsoft.com/office/powerpoint/2010/main" val="1761279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 xmlns:p14="http://schemas.microsoft.com/office/powerpoint/2010/main" val="146120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04446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490693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83222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 xmlns:p14="http://schemas.microsoft.com/office/powerpoint/2010/main" val="60838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10374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95282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44696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00023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55342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95312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33121275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0.jpeg"/><Relationship Id="rId7" Type="http://schemas.openxmlformats.org/officeDocument/2006/relationships/diagramColors" Target="../diagrams/colors8.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8.jpeg"/><Relationship Id="rId7" Type="http://schemas.openxmlformats.org/officeDocument/2006/relationships/diagramColors" Target="../diagrams/colors12.xm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5.png"/></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9.png"/></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6.jpeg"/></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7.jpeg"/></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6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Kathleen Beatty, RN, BSN</a:t>
            </a:r>
          </a:p>
          <a:p>
            <a:r>
              <a:rPr lang="en-US" dirty="0" smtClean="0"/>
              <a:t>Tamara Box, PhD</a:t>
            </a:r>
          </a:p>
          <a:p>
            <a:r>
              <a:rPr lang="en-US" dirty="0" smtClean="0"/>
              <a:t>Sheila </a:t>
            </a:r>
            <a:r>
              <a:rPr lang="en-US" dirty="0" smtClean="0"/>
              <a:t>Ford, MSN, RN, CNL</a:t>
            </a:r>
            <a:endParaRPr lang="en-US" dirty="0"/>
          </a:p>
        </p:txBody>
      </p:sp>
      <p:pic>
        <p:nvPicPr>
          <p:cNvPr id="4" name="Picture 3" descr="yellow divider line"/>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600" y="3171825"/>
            <a:ext cx="7761288"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25587"/>
            <a:ext cx="7772400" cy="1470025"/>
          </a:xfrm>
        </p:spPr>
        <p:txBody>
          <a:bodyPr>
            <a:normAutofit fontScale="90000"/>
          </a:bodyPr>
          <a:lstStyle/>
          <a:p>
            <a:r>
              <a:rPr lang="en-US" sz="3600" dirty="0" smtClean="0"/>
              <a:t>Care Management Prioritizing and Planning</a:t>
            </a:r>
            <a:r>
              <a:rPr lang="en-US" dirty="0" smtClean="0"/>
              <a:t/>
            </a:r>
            <a:br>
              <a:rPr lang="en-US" dirty="0" smtClean="0"/>
            </a:br>
            <a:r>
              <a:rPr lang="en-US" dirty="0" smtClean="0"/>
              <a:t>Navigating the Data</a:t>
            </a:r>
            <a:endParaRPr lang="en-US" dirty="0"/>
          </a:p>
        </p:txBody>
      </p:sp>
    </p:spTree>
    <p:extLst>
      <p:ext uri="{BB962C8B-B14F-4D97-AF65-F5344CB8AC3E}">
        <p14:creationId xmlns="" xmlns:p14="http://schemas.microsoft.com/office/powerpoint/2010/main" val="1266981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Content Placeholder 5" descr="screen shot of Primary Care Almanac “Provider Level Summary”, for Diabetics; displays how the teamlet is doing with simple red or green arrows, month over month, and shows metrics from blood pressures to A1c measurements to weight gain.  "/>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784"/>
          <a:stretch/>
        </p:blipFill>
        <p:spPr>
          <a:xfrm>
            <a:off x="152400" y="553348"/>
            <a:ext cx="8686800" cy="6174292"/>
          </a:xfrm>
        </p:spPr>
      </p:pic>
      <p:sp>
        <p:nvSpPr>
          <p:cNvPr id="9218" name="Title 1"/>
          <p:cNvSpPr>
            <a:spLocks noGrp="1"/>
          </p:cNvSpPr>
          <p:nvPr>
            <p:ph type="title"/>
          </p:nvPr>
        </p:nvSpPr>
        <p:spPr>
          <a:xfrm>
            <a:off x="0" y="0"/>
            <a:ext cx="9144000" cy="609600"/>
          </a:xfrm>
        </p:spPr>
        <p:txBody>
          <a:bodyPr>
            <a:normAutofit fontScale="90000"/>
          </a:bodyPr>
          <a:lstStyle/>
          <a:p>
            <a:pPr eaLnBrk="1" hangingPunct="1"/>
            <a:r>
              <a:rPr lang="en-US" sz="3600" dirty="0" smtClean="0">
                <a:ea typeface="ＭＳ Ｐゴシック" pitchFamily="34" charset="-128"/>
              </a:rPr>
              <a:t>The Primary Care Almanac</a:t>
            </a:r>
          </a:p>
        </p:txBody>
      </p:sp>
    </p:spTree>
    <p:extLst>
      <p:ext uri="{BB962C8B-B14F-4D97-AF65-F5344CB8AC3E}">
        <p14:creationId xmlns="" xmlns:p14="http://schemas.microsoft.com/office/powerpoint/2010/main" val="723003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ample Primary Care Almanac screen shot of the lists of patient’s names who are failing to meet certain metric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765" y="634473"/>
            <a:ext cx="8838470" cy="5918727"/>
          </a:xfrm>
          <a:prstGeom prst="rect">
            <a:avLst/>
          </a:prstGeom>
        </p:spPr>
      </p:pic>
      <p:sp>
        <p:nvSpPr>
          <p:cNvPr id="5" name="Title 1"/>
          <p:cNvSpPr txBox="1">
            <a:spLocks/>
          </p:cNvSpPr>
          <p:nvPr/>
        </p:nvSpPr>
        <p:spPr>
          <a:xfrm>
            <a:off x="0" y="0"/>
            <a:ext cx="9144000" cy="6096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ea typeface="ＭＳ Ｐゴシック" pitchFamily="34" charset="-128"/>
              </a:rPr>
              <a:t>The Primary Care Almanac</a:t>
            </a:r>
            <a:endParaRPr lang="en-US" sz="3600" dirty="0">
              <a:ea typeface="ＭＳ Ｐゴシック" pitchFamily="34" charset="-128"/>
            </a:endParaRPr>
          </a:p>
        </p:txBody>
      </p:sp>
    </p:spTree>
    <p:extLst>
      <p:ext uri="{BB962C8B-B14F-4D97-AF65-F5344CB8AC3E}">
        <p14:creationId xmlns="" xmlns:p14="http://schemas.microsoft.com/office/powerpoint/2010/main" val="1545039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Content Placeholder 3" descr="example Primary Care Almanac screen shot of Medication Possession Ratio data, who is not picking up all of their diabetes medications (patient names and identifiers on this list have been removed).&#10;"/>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302" r="49"/>
          <a:stretch/>
        </p:blipFill>
        <p:spPr>
          <a:xfrm>
            <a:off x="381000" y="533400"/>
            <a:ext cx="8305800" cy="6196365"/>
          </a:xfrm>
        </p:spPr>
      </p:pic>
      <p:sp>
        <p:nvSpPr>
          <p:cNvPr id="4" name="Title 1"/>
          <p:cNvSpPr txBox="1">
            <a:spLocks/>
          </p:cNvSpPr>
          <p:nvPr/>
        </p:nvSpPr>
        <p:spPr>
          <a:xfrm>
            <a:off x="0" y="0"/>
            <a:ext cx="9144000" cy="6096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ea typeface="ＭＳ Ｐゴシック" pitchFamily="34" charset="-128"/>
              </a:rPr>
              <a:t>The Primary Care Almanac</a:t>
            </a:r>
            <a:endParaRPr lang="en-US" sz="3600" dirty="0">
              <a:ea typeface="ＭＳ Ｐゴシック" pitchFamily="34" charset="-128"/>
            </a:endParaRPr>
          </a:p>
        </p:txBody>
      </p:sp>
    </p:spTree>
    <p:extLst>
      <p:ext uri="{BB962C8B-B14F-4D97-AF65-F5344CB8AC3E}">
        <p14:creationId xmlns="" xmlns:p14="http://schemas.microsoft.com/office/powerpoint/2010/main" val="2791770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4" descr="example Primary Care Almanac screen shot of CPRS Provider's menu, Primary Care Reports link selected"/>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367" t="461" r="14062" b="1987"/>
          <a:stretch/>
        </p:blipFill>
        <p:spPr>
          <a:xfrm>
            <a:off x="427974" y="152400"/>
            <a:ext cx="8563626" cy="6625174"/>
          </a:xfrm>
        </p:spPr>
      </p:pic>
    </p:spTree>
    <p:extLst>
      <p:ext uri="{BB962C8B-B14F-4D97-AF65-F5344CB8AC3E}">
        <p14:creationId xmlns="" xmlns:p14="http://schemas.microsoft.com/office/powerpoint/2010/main" val="3528193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Content Placeholder 2" descr="example Primary Care Almanac screen shot of  Primary Care Panel Overview Menu-&#10;"/>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r="38969" b="35949"/>
          <a:stretch/>
        </p:blipFill>
        <p:spPr>
          <a:xfrm>
            <a:off x="0" y="535571"/>
            <a:ext cx="9144000" cy="5997751"/>
          </a:xfrm>
        </p:spPr>
      </p:pic>
      <p:sp>
        <p:nvSpPr>
          <p:cNvPr id="4" name="Title 1" descr="Primary Care Reports"/>
          <p:cNvSpPr txBox="1">
            <a:spLocks/>
          </p:cNvSpPr>
          <p:nvPr/>
        </p:nvSpPr>
        <p:spPr>
          <a:xfrm>
            <a:off x="0" y="0"/>
            <a:ext cx="9144000" cy="6096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ea typeface="ＭＳ Ｐゴシック" pitchFamily="34" charset="-128"/>
              </a:rPr>
              <a:t>The Primary Care Almanac</a:t>
            </a:r>
            <a:endParaRPr lang="en-US" sz="3600" dirty="0">
              <a:ea typeface="ＭＳ Ｐゴシック" pitchFamily="34" charset="-128"/>
            </a:endParaRPr>
          </a:p>
        </p:txBody>
      </p:sp>
    </p:spTree>
    <p:extLst>
      <p:ext uri="{BB962C8B-B14F-4D97-AF65-F5344CB8AC3E}">
        <p14:creationId xmlns="" xmlns:p14="http://schemas.microsoft.com/office/powerpoint/2010/main" val="4056878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Content Placeholder 3" descr="example Primary Care Almanac screen shot of  cohort menu link selected&#10;"/>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t="1" r="48353" b="42868"/>
          <a:stretch/>
        </p:blipFill>
        <p:spPr>
          <a:xfrm>
            <a:off x="0" y="536050"/>
            <a:ext cx="9144000" cy="6321950"/>
          </a:xfrm>
        </p:spPr>
      </p:pic>
      <p:sp>
        <p:nvSpPr>
          <p:cNvPr id="4" name="Title 1"/>
          <p:cNvSpPr txBox="1">
            <a:spLocks/>
          </p:cNvSpPr>
          <p:nvPr/>
        </p:nvSpPr>
        <p:spPr>
          <a:xfrm>
            <a:off x="0" y="0"/>
            <a:ext cx="9144000" cy="6096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ea typeface="ＭＳ Ｐゴシック" pitchFamily="34" charset="-128"/>
              </a:rPr>
              <a:t>The Primary Care Almanac</a:t>
            </a:r>
            <a:endParaRPr lang="en-US" sz="3600" dirty="0">
              <a:ea typeface="ＭＳ Ｐゴシック" pitchFamily="34" charset="-128"/>
            </a:endParaRPr>
          </a:p>
        </p:txBody>
      </p:sp>
    </p:spTree>
    <p:extLst>
      <p:ext uri="{BB962C8B-B14F-4D97-AF65-F5344CB8AC3E}">
        <p14:creationId xmlns="" xmlns:p14="http://schemas.microsoft.com/office/powerpoint/2010/main" val="2096584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Content Placeholder 5" descr="example Primary Care Almanac screen shot of  Provider and Diagnosis menu, with a drop down list of Cohorts listed&#10;"/>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r="48170" b="42854"/>
          <a:stretch/>
        </p:blipFill>
        <p:spPr>
          <a:xfrm>
            <a:off x="0" y="556806"/>
            <a:ext cx="9144000" cy="6301194"/>
          </a:xfrm>
        </p:spPr>
      </p:pic>
      <p:sp>
        <p:nvSpPr>
          <p:cNvPr id="4" name="Title 1" descr="&#10;"/>
          <p:cNvSpPr txBox="1">
            <a:spLocks/>
          </p:cNvSpPr>
          <p:nvPr/>
        </p:nvSpPr>
        <p:spPr>
          <a:xfrm>
            <a:off x="0" y="0"/>
            <a:ext cx="9144000" cy="6096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ea typeface="ＭＳ Ｐゴシック" pitchFamily="34" charset="-128"/>
              </a:rPr>
              <a:t>The Primary Care Almanac</a:t>
            </a:r>
            <a:endParaRPr lang="en-US" sz="3600" dirty="0">
              <a:ea typeface="ＭＳ Ｐゴシック" pitchFamily="34" charset="-128"/>
            </a:endParaRPr>
          </a:p>
        </p:txBody>
      </p:sp>
    </p:spTree>
    <p:extLst>
      <p:ext uri="{BB962C8B-B14F-4D97-AF65-F5344CB8AC3E}">
        <p14:creationId xmlns="" xmlns:p14="http://schemas.microsoft.com/office/powerpoint/2010/main" val="4064336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3" descr="example Primary Care Almanac screen shot of  Cohorts; data available includes numbers of age, their numbers of and types of diagnoses, knowing that those Veterans with Multiple Chronic Conditions, or MCC’s, at at higher risk of needing higher levels of care"/>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t="6611" r="2179" b="443"/>
          <a:stretch/>
        </p:blipFill>
        <p:spPr>
          <a:xfrm>
            <a:off x="228600" y="705678"/>
            <a:ext cx="8744702" cy="3104322"/>
          </a:xfrm>
        </p:spPr>
      </p:pic>
      <p:sp>
        <p:nvSpPr>
          <p:cNvPr id="2" name="Rectangular Callout 1" descr="transparent blue rectangular callout"/>
          <p:cNvSpPr/>
          <p:nvPr/>
        </p:nvSpPr>
        <p:spPr>
          <a:xfrm>
            <a:off x="228600" y="4343400"/>
            <a:ext cx="8682925" cy="1998420"/>
          </a:xfrm>
          <a:prstGeom prst="wedgeRectCallout">
            <a:avLst>
              <a:gd name="adj1" fmla="val -21676"/>
              <a:gd name="adj2" fmla="val -111767"/>
            </a:avLst>
          </a:prstGeom>
          <a:solidFill>
            <a:schemeClr val="accent1">
              <a:alpha val="58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lose up screen shot of cohorts; data available includes numbers of age, their numbers of and types of diagnoses, knowing that those Veterans with Multiple Chronic Conditions, or MCC’s, at at higher risk of needing higher levels of care"/>
          <p:cNvPicPr>
            <a:picLocks noChangeAspect="1"/>
          </p:cNvPicPr>
          <p:nvPr/>
        </p:nvPicPr>
        <p:blipFill rotWithShape="1">
          <a:blip r:embed="rId3" cstate="print">
            <a:extLst>
              <a:ext uri="{28A0092B-C50C-407E-A947-70E740481C1C}">
                <a14:useLocalDpi xmlns="" xmlns:a14="http://schemas.microsoft.com/office/drawing/2010/main" val="0"/>
              </a:ext>
            </a:extLst>
          </a:blip>
          <a:srcRect l="8056" t="41006" r="34198" b="24416"/>
          <a:stretch/>
        </p:blipFill>
        <p:spPr>
          <a:xfrm>
            <a:off x="300990" y="4419600"/>
            <a:ext cx="8538210" cy="1910083"/>
          </a:xfrm>
          <a:prstGeom prst="rect">
            <a:avLst/>
          </a:prstGeom>
        </p:spPr>
      </p:pic>
      <p:sp>
        <p:nvSpPr>
          <p:cNvPr id="6" name="Title 1"/>
          <p:cNvSpPr txBox="1">
            <a:spLocks/>
          </p:cNvSpPr>
          <p:nvPr/>
        </p:nvSpPr>
        <p:spPr>
          <a:xfrm>
            <a:off x="0" y="76200"/>
            <a:ext cx="9144000" cy="6096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ea typeface="ＭＳ Ｐゴシック" pitchFamily="34" charset="-128"/>
              </a:rPr>
              <a:t>The Primary Care Almanac</a:t>
            </a:r>
            <a:endParaRPr lang="en-US" sz="3600" dirty="0">
              <a:ea typeface="ＭＳ Ｐゴシック" pitchFamily="34" charset="-128"/>
            </a:endParaRPr>
          </a:p>
        </p:txBody>
      </p:sp>
    </p:spTree>
    <p:extLst>
      <p:ext uri="{BB962C8B-B14F-4D97-AF65-F5344CB8AC3E}">
        <p14:creationId xmlns="" xmlns:p14="http://schemas.microsoft.com/office/powerpoint/2010/main" val="4038071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219200"/>
            <a:ext cx="8534400" cy="5105400"/>
          </a:xfrm>
        </p:spPr>
        <p:txBody>
          <a:bodyPr>
            <a:normAutofit/>
          </a:bodyPr>
          <a:lstStyle/>
          <a:p>
            <a:pPr marL="0" indent="0">
              <a:buNone/>
            </a:pPr>
            <a:r>
              <a:rPr lang="en-US" dirty="0" smtClean="0">
                <a:ea typeface="ＭＳ Ｐゴシック" pitchFamily="34" charset="-128"/>
              </a:rPr>
              <a:t>With </a:t>
            </a:r>
            <a:r>
              <a:rPr lang="en-US" dirty="0">
                <a:ea typeface="ＭＳ Ｐゴシック" pitchFamily="34" charset="-128"/>
              </a:rPr>
              <a:t>Flu season coming up </a:t>
            </a:r>
            <a:r>
              <a:rPr lang="en-US" dirty="0" smtClean="0">
                <a:ea typeface="ＭＳ Ｐゴシック" pitchFamily="34" charset="-128"/>
              </a:rPr>
              <a:t>Nurse </a:t>
            </a:r>
            <a:r>
              <a:rPr lang="en-US" dirty="0">
                <a:ea typeface="ＭＳ Ｐゴシック" pitchFamily="34" charset="-128"/>
              </a:rPr>
              <a:t>1 would like to know which of her patients have not had their flu shot, where would she look for that information</a:t>
            </a:r>
            <a:r>
              <a:rPr lang="en-US" dirty="0" smtClean="0">
                <a:ea typeface="ＭＳ Ｐゴシック" pitchFamily="34" charset="-128"/>
              </a:rPr>
              <a:t>?</a:t>
            </a:r>
          </a:p>
          <a:p>
            <a:pPr marL="0" indent="0">
              <a:buNone/>
            </a:pPr>
            <a:endParaRPr lang="en-US" dirty="0">
              <a:ea typeface="ＭＳ Ｐゴシック" pitchFamily="34" charset="-128"/>
            </a:endParaRPr>
          </a:p>
          <a:p>
            <a:pPr marL="1314450" lvl="2" indent="-514350">
              <a:buFont typeface="+mj-lt"/>
              <a:buAutoNum type="alphaUcPeriod"/>
            </a:pPr>
            <a:r>
              <a:rPr lang="en-US" sz="3200" dirty="0" smtClean="0"/>
              <a:t>The Primary Care Almanac Cohort report</a:t>
            </a:r>
          </a:p>
          <a:p>
            <a:pPr marL="1314450" lvl="2" indent="-514350">
              <a:buFont typeface="+mj-lt"/>
              <a:buAutoNum type="alphaUcPeriod"/>
            </a:pPr>
            <a:r>
              <a:rPr lang="en-US" sz="3200" dirty="0" smtClean="0"/>
              <a:t>It’s in the Compass Facility Summary</a:t>
            </a:r>
          </a:p>
          <a:p>
            <a:pPr marL="1314450" lvl="2" indent="-514350">
              <a:buFont typeface="+mj-lt"/>
              <a:buAutoNum type="alphaUcPeriod"/>
            </a:pPr>
            <a:r>
              <a:rPr lang="en-US" sz="3200" dirty="0" smtClean="0"/>
              <a:t>I’m not sure where it’s located</a:t>
            </a:r>
            <a:endParaRPr lang="en-US" sz="3200" dirty="0"/>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93168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4" descr="example Primary Care Almanac screen shot of Care Assessment Need Score link"/>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367" t="461" r="14062" b="1987"/>
          <a:stretch/>
        </p:blipFill>
        <p:spPr>
          <a:xfrm>
            <a:off x="427974" y="152400"/>
            <a:ext cx="8563626" cy="6625174"/>
          </a:xfrm>
        </p:spPr>
      </p:pic>
      <p:sp>
        <p:nvSpPr>
          <p:cNvPr id="2" name="Rectangular Callout 1" descr="transparent red rectangular callout"/>
          <p:cNvSpPr/>
          <p:nvPr/>
        </p:nvSpPr>
        <p:spPr>
          <a:xfrm>
            <a:off x="762000" y="2667000"/>
            <a:ext cx="7391400" cy="1219200"/>
          </a:xfrm>
          <a:prstGeom prst="wedgeRectCallout">
            <a:avLst>
              <a:gd name="adj1" fmla="val -20648"/>
              <a:gd name="adj2" fmla="val -74067"/>
            </a:avLst>
          </a:prstGeom>
          <a:solidFill>
            <a:schemeClr val="accent2">
              <a:alpha val="44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3" name="Content Placeholder 4" descr="example Primary Care Almanac screen shot of Care Assessment Need Score link&#10;"/>
          <p:cNvPicPr>
            <a:picLocks noChangeAspect="1"/>
          </p:cNvPicPr>
          <p:nvPr/>
        </p:nvPicPr>
        <p:blipFill rotWithShape="1">
          <a:blip r:embed="rId3" cstate="print">
            <a:extLst>
              <a:ext uri="{28A0092B-C50C-407E-A947-70E740481C1C}">
                <a14:useLocalDpi xmlns="" xmlns:a14="http://schemas.microsoft.com/office/drawing/2010/main" val="0"/>
              </a:ext>
            </a:extLst>
          </a:blip>
          <a:srcRect l="367" t="28528" r="62201" b="65042"/>
          <a:stretch/>
        </p:blipFill>
        <p:spPr>
          <a:xfrm>
            <a:off x="867828" y="2858068"/>
            <a:ext cx="7179744" cy="83706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9144000" cy="1143000"/>
          </a:xfrm>
        </p:spPr>
        <p:txBody>
          <a:bodyPr/>
          <a:lstStyle/>
          <a:p>
            <a:pPr eaLnBrk="1" hangingPunct="1"/>
            <a:r>
              <a:rPr lang="en-US" dirty="0" smtClean="0">
                <a:ea typeface="ＭＳ Ｐゴシック" pitchFamily="34" charset="-128"/>
              </a:rPr>
              <a:t>VA Changing Roles</a:t>
            </a:r>
          </a:p>
        </p:txBody>
      </p:sp>
      <p:graphicFrame>
        <p:nvGraphicFramePr>
          <p:cNvPr id="4" name="Content Placeholder 3" descr="Prior to 2010, the roles of the RN or LVN or Clerk in Primary Care were non-standardized, reactive, and usually a response to a single Veteran’s need, or a single Provider’s request.  &#10;In our own clinic, there was not even a job description for the Primary Care RN “Case Manager” position, as we were then called.  &#10;Often, RNs found themselves doing numerous daily non-Nursing tasks – setting up travel, appointments or refilling medications - or even non-Primary Care tasks (for specialty providers with inadequate resources).  &#10;&#10;when PACT was rolled out, the roles of the new PACT team became much more clearly defined. As “The RN Care Manager” I was responsible for the broad health promotion, disease prevention, care coordination, chronic care and high risk care of a 1200 patient panel. &#10;The role became much more proactive, and accountability measures – data endpoints - could be reviewed for the entire teamlet.  &#10;We were introduced to Dashboards and Compass Data;  Almanacs and the Data Warehouse. We were working together.  And we were working on items that we needed to be working on- if my appropriate RN calls were giving me encounter credit, I needed to delegate those that weren’t to someone else – If we were going to get things done, I needed to rely on my team more than I had before&#10;Everyone took on new tasks in their new roles.&#10;&#10;"/>
          <p:cNvGraphicFramePr>
            <a:graphicFrameLocks noGrp="1"/>
          </p:cNvGraphicFramePr>
          <p:nvPr>
            <p:ph idx="1"/>
            <p:extLst>
              <p:ext uri="{D42A27DB-BD31-4B8C-83A1-F6EECF244321}">
                <p14:modId xmlns="" xmlns:p14="http://schemas.microsoft.com/office/powerpoint/2010/main" val="2235594480"/>
              </p:ext>
            </p:extLst>
          </p:nvPr>
        </p:nvGraphicFramePr>
        <p:xfrm>
          <a:off x="457200" y="1295399"/>
          <a:ext cx="8229600" cy="5181600"/>
        </p:xfrm>
        <a:graphic>
          <a:graphicData uri="http://schemas.openxmlformats.org/drawingml/2006/table">
            <a:tbl>
              <a:tblPr firstRow="1"/>
              <a:tblGrid>
                <a:gridCol w="4114800"/>
                <a:gridCol w="4114800"/>
              </a:tblGrid>
              <a:tr h="6247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mj-lt"/>
                          <a:ea typeface="ＭＳ Ｐゴシック" pitchFamily="34" charset="-128"/>
                        </a:rPr>
                        <a:t>Pre-PACT</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mj-lt"/>
                          <a:ea typeface="ＭＳ Ｐゴシック" pitchFamily="34" charset="-128"/>
                        </a:rPr>
                        <a:t>PACT</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62474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mj-lt"/>
                          <a:ea typeface="ＭＳ Ｐゴシック" pitchFamily="34" charset="-128"/>
                        </a:rPr>
                        <a:t>Reactive</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mj-lt"/>
                          <a:ea typeface="ＭＳ Ｐゴシック" pitchFamily="34" charset="-128"/>
                        </a:rPr>
                        <a:t>Proactive</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r>
              <a:tr h="11392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mj-lt"/>
                          <a:ea typeface="ＭＳ Ｐゴシック" pitchFamily="34" charset="-128"/>
                        </a:rPr>
                        <a:t>Unclear roles/responsibilities</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mj-lt"/>
                          <a:ea typeface="ＭＳ Ｐゴシック" pitchFamily="34" charset="-128"/>
                        </a:rPr>
                        <a:t>Roles are clearly defined</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1139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mj-lt"/>
                          <a:ea typeface="ＭＳ Ｐゴシック" pitchFamily="34" charset="-128"/>
                        </a:rPr>
                        <a:t>No set goals/accountability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mj-lt"/>
                          <a:ea typeface="ＭＳ Ｐゴシック" pitchFamily="34" charset="-128"/>
                        </a:rPr>
                        <a:t>Set goals</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r>
              <a:tr h="1653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mj-lt"/>
                          <a:ea typeface="ＭＳ Ｐゴシック" pitchFamily="34" charset="-128"/>
                        </a:rPr>
                        <a:t>No need to work to the top of one</a:t>
                      </a:r>
                      <a:r>
                        <a:rPr kumimoji="0" lang="en-US" altLang="en-US" sz="2800" b="0" i="0" u="none" strike="noStrike" cap="none" normalizeH="0" baseline="0" smtClean="0">
                          <a:ln>
                            <a:noFill/>
                          </a:ln>
                          <a:solidFill>
                            <a:srgbClr val="000000"/>
                          </a:solidFill>
                          <a:effectLst/>
                          <a:latin typeface="+mj-lt"/>
                          <a:ea typeface="ＭＳ Ｐゴシック" pitchFamily="34" charset="-128"/>
                        </a:rPr>
                        <a:t>’</a:t>
                      </a:r>
                      <a:r>
                        <a:rPr kumimoji="0" lang="en-US" sz="2800" b="0" i="0" u="none" strike="noStrike" cap="none" normalizeH="0" baseline="0" smtClean="0">
                          <a:ln>
                            <a:noFill/>
                          </a:ln>
                          <a:solidFill>
                            <a:srgbClr val="000000"/>
                          </a:solidFill>
                          <a:effectLst/>
                          <a:latin typeface="+mj-lt"/>
                          <a:ea typeface="ＭＳ Ｐゴシック" pitchFamily="34" charset="-128"/>
                        </a:rPr>
                        <a:t>s license/ability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mj-lt"/>
                          <a:ea typeface="ＭＳ Ｐゴシック" pitchFamily="34" charset="-128"/>
                        </a:rPr>
                        <a:t>A need to work to the top of one</a:t>
                      </a:r>
                      <a:r>
                        <a:rPr kumimoji="0" lang="en-US" altLang="en-US" sz="2800" b="0" i="0" u="none" strike="noStrike" cap="none" normalizeH="0" baseline="0" dirty="0" smtClean="0">
                          <a:ln>
                            <a:noFill/>
                          </a:ln>
                          <a:solidFill>
                            <a:srgbClr val="000000"/>
                          </a:solidFill>
                          <a:effectLst/>
                          <a:latin typeface="+mj-lt"/>
                          <a:ea typeface="ＭＳ Ｐゴシック" pitchFamily="34" charset="-128"/>
                        </a:rPr>
                        <a:t>’</a:t>
                      </a:r>
                      <a:r>
                        <a:rPr kumimoji="0" lang="en-US" sz="2800" b="0" i="0" u="none" strike="noStrike" cap="none" normalizeH="0" baseline="0" dirty="0" smtClean="0">
                          <a:ln>
                            <a:noFill/>
                          </a:ln>
                          <a:solidFill>
                            <a:srgbClr val="000000"/>
                          </a:solidFill>
                          <a:effectLst/>
                          <a:latin typeface="+mj-lt"/>
                          <a:ea typeface="ＭＳ Ｐゴシック" pitchFamily="34" charset="-128"/>
                        </a:rPr>
                        <a:t>s license/ability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 xmlns:p14="http://schemas.microsoft.com/office/powerpoint/2010/main" val="2388577932"/>
              </p:ext>
            </p:extLst>
          </p:nvPr>
        </p:nvGraphicFramePr>
        <p:xfrm>
          <a:off x="228600" y="1143000"/>
          <a:ext cx="8686800" cy="5486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18" name="Title 1"/>
          <p:cNvSpPr>
            <a:spLocks noGrp="1"/>
          </p:cNvSpPr>
          <p:nvPr>
            <p:ph type="title"/>
          </p:nvPr>
        </p:nvSpPr>
        <p:spPr>
          <a:xfrm>
            <a:off x="0" y="-228600"/>
            <a:ext cx="9144000" cy="1143000"/>
          </a:xfrm>
        </p:spPr>
        <p:txBody>
          <a:bodyPr/>
          <a:lstStyle/>
          <a:p>
            <a:pPr eaLnBrk="1" hangingPunct="1"/>
            <a:r>
              <a:rPr lang="en-US" sz="3200" dirty="0" smtClean="0">
                <a:cs typeface="Georgia" pitchFamily="18" charset="0"/>
              </a:rPr>
              <a:t>Top 10 VHA Discharge Diagnoses 2008</a:t>
            </a:r>
          </a:p>
        </p:txBody>
      </p:sp>
    </p:spTree>
    <p:extLst>
      <p:ext uri="{BB962C8B-B14F-4D97-AF65-F5344CB8AC3E}">
        <p14:creationId xmlns="" xmlns:p14="http://schemas.microsoft.com/office/powerpoint/2010/main" val="715481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descr="rounded blue rectangle"/>
          <p:cNvSpPr/>
          <p:nvPr/>
        </p:nvSpPr>
        <p:spPr>
          <a:xfrm>
            <a:off x="152400" y="1371600"/>
            <a:ext cx="4800600" cy="525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mj-lt"/>
            </a:endParaRPr>
          </a:p>
        </p:txBody>
      </p:sp>
      <p:sp>
        <p:nvSpPr>
          <p:cNvPr id="3" name="TextBox 2" descr="Providers can’t accurately &#10;predict  Veterans at highest risk of deterioration&#10;&#10;PACT RN Care Managers charged to coordinate care &#10;&#10;No systematic way to identify Veterans who might benefit most à predictive analytics using data from EHR &#10;"/>
          <p:cNvSpPr txBox="1"/>
          <p:nvPr/>
        </p:nvSpPr>
        <p:spPr>
          <a:xfrm>
            <a:off x="5029200" y="1371600"/>
            <a:ext cx="4191000" cy="5262979"/>
          </a:xfrm>
          <a:prstGeom prst="rect">
            <a:avLst/>
          </a:prstGeom>
          <a:noFill/>
        </p:spPr>
        <p:txBody>
          <a:bodyPr wrap="square">
            <a:spAutoFit/>
          </a:bodyPr>
          <a:lstStyle/>
          <a:p>
            <a:pPr>
              <a:defRPr/>
            </a:pPr>
            <a:r>
              <a:rPr lang="en-US" sz="2800" dirty="0">
                <a:latin typeface="+mn-lt"/>
              </a:rPr>
              <a:t>Providers can’t accurately </a:t>
            </a:r>
          </a:p>
          <a:p>
            <a:pPr>
              <a:defRPr/>
            </a:pPr>
            <a:r>
              <a:rPr lang="en-US" sz="2800" dirty="0">
                <a:latin typeface="+mn-lt"/>
              </a:rPr>
              <a:t>predict  Veterans at highest risk of deterioration</a:t>
            </a:r>
          </a:p>
          <a:p>
            <a:pPr>
              <a:defRPr/>
            </a:pPr>
            <a:endParaRPr lang="en-US" sz="2800" dirty="0">
              <a:latin typeface="+mn-lt"/>
            </a:endParaRPr>
          </a:p>
          <a:p>
            <a:pPr>
              <a:defRPr/>
            </a:pPr>
            <a:r>
              <a:rPr lang="en-US" sz="2800" dirty="0">
                <a:latin typeface="+mn-lt"/>
              </a:rPr>
              <a:t>PACT RN Care Managers charged to coordinate care </a:t>
            </a:r>
          </a:p>
          <a:p>
            <a:pPr>
              <a:defRPr/>
            </a:pPr>
            <a:endParaRPr lang="en-US" sz="2800" dirty="0">
              <a:latin typeface="+mn-lt"/>
            </a:endParaRPr>
          </a:p>
          <a:p>
            <a:pPr>
              <a:defRPr/>
            </a:pPr>
            <a:r>
              <a:rPr lang="en-US" sz="2800" dirty="0">
                <a:latin typeface="+mn-lt"/>
              </a:rPr>
              <a:t>No systematic way to identify Veterans who might benefit most </a:t>
            </a:r>
            <a:r>
              <a:rPr lang="en-US" sz="2800" dirty="0">
                <a:latin typeface="+mn-lt"/>
                <a:sym typeface="Wingdings" pitchFamily="2" charset="2"/>
              </a:rPr>
              <a:t></a:t>
            </a:r>
            <a:r>
              <a:rPr lang="en-US" sz="2800" dirty="0">
                <a:latin typeface="+mn-lt"/>
              </a:rPr>
              <a:t> predictive analytics using data from EHR </a:t>
            </a:r>
          </a:p>
        </p:txBody>
      </p:sp>
      <p:graphicFrame>
        <p:nvGraphicFramePr>
          <p:cNvPr id="4" name="Diagram 3"/>
          <p:cNvGraphicFramePr/>
          <p:nvPr>
            <p:extLst>
              <p:ext uri="{D42A27DB-BD31-4B8C-83A1-F6EECF244321}">
                <p14:modId xmlns="" xmlns:p14="http://schemas.microsoft.com/office/powerpoint/2010/main" val="2984999743"/>
              </p:ext>
            </p:extLst>
          </p:nvPr>
        </p:nvGraphicFramePr>
        <p:xfrm>
          <a:off x="1937238" y="1371600"/>
          <a:ext cx="2787162"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3" name="TextBox 32" descr="Broad range of clinical programs designed improve care for veterans with complex  chronic illness&#10;"/>
          <p:cNvSpPr txBox="1">
            <a:spLocks noChangeArrowheads="1"/>
          </p:cNvSpPr>
          <p:nvPr/>
        </p:nvSpPr>
        <p:spPr bwMode="auto">
          <a:xfrm>
            <a:off x="152400" y="1905000"/>
            <a:ext cx="1828800" cy="449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2600" dirty="0">
                <a:solidFill>
                  <a:schemeClr val="bg1"/>
                </a:solidFill>
                <a:latin typeface="+mj-lt"/>
              </a:rPr>
              <a:t>Broad range of clinical programs designed improve care for veterans with complex  chronic illness</a:t>
            </a:r>
          </a:p>
        </p:txBody>
      </p:sp>
      <p:sp>
        <p:nvSpPr>
          <p:cNvPr id="66" name="Down Arrow 65" descr="white down arrow"/>
          <p:cNvSpPr/>
          <p:nvPr/>
        </p:nvSpPr>
        <p:spPr>
          <a:xfrm>
            <a:off x="685800" y="990600"/>
            <a:ext cx="685800" cy="9144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ounded Rectangle 63" descr="transparent round blue rectangle with text: Knowledge of  a patient’s risk of adverse event can help target services &#10;"/>
          <p:cNvSpPr/>
          <p:nvPr/>
        </p:nvSpPr>
        <p:spPr>
          <a:xfrm>
            <a:off x="685800" y="152400"/>
            <a:ext cx="7772400" cy="838200"/>
          </a:xfrm>
          <a:prstGeom prst="roundRect">
            <a:avLst/>
          </a:prstGeom>
          <a:solidFill>
            <a:schemeClr val="accent1">
              <a:alpha val="59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mj-lt"/>
              </a:rPr>
              <a:t>Knowledge of  a patient’s risk of adverse event can help target services </a:t>
            </a:r>
          </a:p>
        </p:txBody>
      </p:sp>
    </p:spTree>
    <p:extLst>
      <p:ext uri="{BB962C8B-B14F-4D97-AF65-F5344CB8AC3E}">
        <p14:creationId xmlns="" xmlns:p14="http://schemas.microsoft.com/office/powerpoint/2010/main" val="24823768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 xmlns:p14="http://schemas.microsoft.com/office/powerpoint/2010/main" val="3986103143"/>
              </p:ext>
            </p:extLst>
          </p:nvPr>
        </p:nvGraphicFramePr>
        <p:xfrm>
          <a:off x="457200" y="1524000"/>
          <a:ext cx="8458200" cy="5053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267" name="Title 2"/>
          <p:cNvSpPr>
            <a:spLocks noGrp="1"/>
          </p:cNvSpPr>
          <p:nvPr>
            <p:ph type="title"/>
          </p:nvPr>
        </p:nvSpPr>
        <p:spPr>
          <a:xfrm>
            <a:off x="0" y="76200"/>
            <a:ext cx="9144000" cy="1143000"/>
          </a:xfrm>
        </p:spPr>
        <p:txBody>
          <a:bodyPr/>
          <a:lstStyle/>
          <a:p>
            <a:pPr eaLnBrk="1" hangingPunct="1"/>
            <a:r>
              <a:rPr lang="en-US" sz="3600" dirty="0" smtClean="0">
                <a:cs typeface="Georgia" pitchFamily="18" charset="0"/>
              </a:rPr>
              <a:t>Modeling Strategy </a:t>
            </a:r>
          </a:p>
        </p:txBody>
      </p:sp>
    </p:spTree>
    <p:extLst>
      <p:ext uri="{BB962C8B-B14F-4D97-AF65-F5344CB8AC3E}">
        <p14:creationId xmlns="" xmlns:p14="http://schemas.microsoft.com/office/powerpoint/2010/main" val="364060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 xmlns:p14="http://schemas.microsoft.com/office/powerpoint/2010/main" val="2764037676"/>
              </p:ext>
            </p:extLst>
          </p:nvPr>
        </p:nvGraphicFramePr>
        <p:xfrm>
          <a:off x="457200" y="1524000"/>
          <a:ext cx="8458200" cy="5053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267" name="Title 2"/>
          <p:cNvSpPr>
            <a:spLocks noGrp="1"/>
          </p:cNvSpPr>
          <p:nvPr>
            <p:ph type="title"/>
          </p:nvPr>
        </p:nvSpPr>
        <p:spPr>
          <a:xfrm>
            <a:off x="0" y="274638"/>
            <a:ext cx="9144000" cy="1143000"/>
          </a:xfrm>
        </p:spPr>
        <p:txBody>
          <a:bodyPr/>
          <a:lstStyle/>
          <a:p>
            <a:pPr eaLnBrk="1" hangingPunct="1"/>
            <a:r>
              <a:rPr lang="en-US" sz="3600" dirty="0" smtClean="0">
                <a:cs typeface="Georgia" pitchFamily="18" charset="0"/>
              </a:rPr>
              <a:t>Modeling Strategy </a:t>
            </a:r>
          </a:p>
        </p:txBody>
      </p:sp>
    </p:spTree>
    <p:extLst>
      <p:ext uri="{BB962C8B-B14F-4D97-AF65-F5344CB8AC3E}">
        <p14:creationId xmlns="" xmlns:p14="http://schemas.microsoft.com/office/powerpoint/2010/main" val="3435906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wo graphs are shown:  90-day and 1-year model calibrations.  The graphs depict the predicted versus observed rates for the risk deciles.  The key information conveyed is simply that the predicted and observed rates are very similar across all risk deciles."/>
          <p:cNvPicPr>
            <a:picLocks noChangeAspect="1" noChangeArrowheads="1"/>
          </p:cNvPicPr>
          <p:nvPr/>
        </p:nvPicPr>
        <p:blipFill>
          <a:blip r:embed="rId3" cstate="print"/>
          <a:srcRect/>
          <a:stretch>
            <a:fillRect/>
          </a:stretch>
        </p:blipFill>
        <p:spPr bwMode="auto">
          <a:xfrm>
            <a:off x="4763" y="914400"/>
            <a:ext cx="9134475" cy="5949950"/>
          </a:xfrm>
          <a:prstGeom prst="rect">
            <a:avLst/>
          </a:prstGeom>
          <a:noFill/>
          <a:ln w="9525">
            <a:noFill/>
            <a:miter lim="800000"/>
            <a:headEnd/>
            <a:tailEnd/>
          </a:ln>
          <a:effectLst/>
        </p:spPr>
      </p:pic>
      <p:sp>
        <p:nvSpPr>
          <p:cNvPr id="9" name="TextBox 9" descr="C=0.79&#10;"/>
          <p:cNvSpPr txBox="1">
            <a:spLocks noChangeArrowheads="1"/>
          </p:cNvSpPr>
          <p:nvPr/>
        </p:nvSpPr>
        <p:spPr bwMode="auto">
          <a:xfrm>
            <a:off x="7543800" y="3062288"/>
            <a:ext cx="9334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dirty="0"/>
              <a:t>C=0.79</a:t>
            </a:r>
          </a:p>
        </p:txBody>
      </p:sp>
      <p:sp>
        <p:nvSpPr>
          <p:cNvPr id="8" name="TextBox 8" descr="C=0.81&#10;"/>
          <p:cNvSpPr txBox="1">
            <a:spLocks noChangeArrowheads="1"/>
          </p:cNvSpPr>
          <p:nvPr/>
        </p:nvSpPr>
        <p:spPr bwMode="auto">
          <a:xfrm>
            <a:off x="6271418" y="3951411"/>
            <a:ext cx="9350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dirty="0"/>
              <a:t>C=0.81</a:t>
            </a:r>
          </a:p>
        </p:txBody>
      </p:sp>
      <p:sp>
        <p:nvSpPr>
          <p:cNvPr id="7" name="TextBox 7" descr="C=0.85&#10;"/>
          <p:cNvSpPr txBox="1">
            <a:spLocks noChangeArrowheads="1"/>
          </p:cNvSpPr>
          <p:nvPr/>
        </p:nvSpPr>
        <p:spPr bwMode="auto">
          <a:xfrm>
            <a:off x="5105400" y="4572000"/>
            <a:ext cx="9350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dirty="0"/>
              <a:t>C=0.85</a:t>
            </a:r>
          </a:p>
        </p:txBody>
      </p:sp>
      <p:sp>
        <p:nvSpPr>
          <p:cNvPr id="6" name="TextBox 6" descr="C=0.81&#10;"/>
          <p:cNvSpPr txBox="1">
            <a:spLocks noChangeArrowheads="1"/>
          </p:cNvSpPr>
          <p:nvPr/>
        </p:nvSpPr>
        <p:spPr bwMode="auto">
          <a:xfrm>
            <a:off x="3124200" y="4468202"/>
            <a:ext cx="9350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dirty="0"/>
              <a:t>C=0.81</a:t>
            </a:r>
          </a:p>
        </p:txBody>
      </p:sp>
      <p:sp>
        <p:nvSpPr>
          <p:cNvPr id="5" name="TextBox 5" descr="C=0.83&#10;"/>
          <p:cNvSpPr txBox="1">
            <a:spLocks noChangeArrowheads="1"/>
          </p:cNvSpPr>
          <p:nvPr/>
        </p:nvSpPr>
        <p:spPr bwMode="auto">
          <a:xfrm>
            <a:off x="1890712" y="4836502"/>
            <a:ext cx="9350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dirty="0"/>
              <a:t>C=0.83</a:t>
            </a:r>
          </a:p>
        </p:txBody>
      </p:sp>
      <p:sp>
        <p:nvSpPr>
          <p:cNvPr id="4" name="TextBox 1" descr="C=0.87&#10;"/>
          <p:cNvSpPr txBox="1">
            <a:spLocks noChangeArrowheads="1"/>
          </p:cNvSpPr>
          <p:nvPr/>
        </p:nvSpPr>
        <p:spPr bwMode="auto">
          <a:xfrm>
            <a:off x="804862" y="5053990"/>
            <a:ext cx="9334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dirty="0"/>
              <a:t>C=0.87</a:t>
            </a:r>
          </a:p>
        </p:txBody>
      </p:sp>
      <p:sp>
        <p:nvSpPr>
          <p:cNvPr id="10" name="TextBox 9" descr="Wang, et al. Med Care. 2013;51:368-73.&#10;"/>
          <p:cNvSpPr txBox="1"/>
          <p:nvPr/>
        </p:nvSpPr>
        <p:spPr>
          <a:xfrm>
            <a:off x="781904" y="2514600"/>
            <a:ext cx="2422525" cy="1200329"/>
          </a:xfrm>
          <a:prstGeom prst="rect">
            <a:avLst/>
          </a:prstGeom>
          <a:noFill/>
        </p:spPr>
        <p:txBody>
          <a:bodyPr>
            <a:spAutoFit/>
          </a:bodyPr>
          <a:lstStyle/>
          <a:p>
            <a:pPr>
              <a:defRPr/>
            </a:pPr>
            <a:r>
              <a:rPr lang="en-US" sz="2400" dirty="0">
                <a:solidFill>
                  <a:srgbClr val="0070C0"/>
                </a:solidFill>
                <a:latin typeface="+mn-lt"/>
              </a:rPr>
              <a:t>Wang, et al. Med Care. 2013;51:368-73</a:t>
            </a:r>
            <a:r>
              <a:rPr lang="en-US" sz="2400" dirty="0">
                <a:solidFill>
                  <a:srgbClr val="0070C0"/>
                </a:solidFill>
              </a:rPr>
              <a:t>.</a:t>
            </a:r>
          </a:p>
        </p:txBody>
      </p:sp>
      <p:sp>
        <p:nvSpPr>
          <p:cNvPr id="11" name="Title 1" descr="Predicted and Observed  Likelihood of Death/Admission &#10;4,505,501 primary care patients&#10;&#10;"/>
          <p:cNvSpPr txBox="1">
            <a:spLocks/>
          </p:cNvSpPr>
          <p:nvPr/>
        </p:nvSpPr>
        <p:spPr>
          <a:xfrm>
            <a:off x="4763" y="152400"/>
            <a:ext cx="8986837" cy="12157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dirty="0" smtClean="0">
                <a:cs typeface="Georgia" pitchFamily="18" charset="0"/>
              </a:rPr>
              <a:t>Predicted and Observed  Likelihood of Death/Admission </a:t>
            </a:r>
            <a:br>
              <a:rPr lang="en-US" sz="2800" dirty="0" smtClean="0">
                <a:cs typeface="Georgia" pitchFamily="18" charset="0"/>
              </a:rPr>
            </a:br>
            <a:r>
              <a:rPr lang="en-US" sz="2800" dirty="0" smtClean="0">
                <a:cs typeface="Georgia" pitchFamily="18" charset="0"/>
              </a:rPr>
              <a:t>4,505,501 primary care patients</a:t>
            </a:r>
            <a:r>
              <a:rPr lang="en-US" dirty="0" smtClean="0">
                <a:cs typeface="Georgia" pitchFamily="18" charset="0"/>
              </a:rPr>
              <a:t/>
            </a:r>
            <a:br>
              <a:rPr lang="en-US" dirty="0" smtClean="0">
                <a:cs typeface="Georgia" pitchFamily="18" charset="0"/>
              </a:rPr>
            </a:br>
            <a:endParaRPr lang="en-US" dirty="0">
              <a:cs typeface="Georgia" pitchFamily="18" charset="0"/>
            </a:endParaRPr>
          </a:p>
        </p:txBody>
      </p:sp>
    </p:spTree>
    <p:extLst>
      <p:ext uri="{BB962C8B-B14F-4D97-AF65-F5344CB8AC3E}">
        <p14:creationId xmlns="" xmlns:p14="http://schemas.microsoft.com/office/powerpoint/2010/main" val="417997019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descr="blue right arrow connector"/>
          <p:cNvCxnSpPr/>
          <p:nvPr/>
        </p:nvCxnSpPr>
        <p:spPr>
          <a:xfrm>
            <a:off x="990600" y="5176391"/>
            <a:ext cx="7162800" cy="0"/>
          </a:xfrm>
          <a:prstGeom prst="straightConnector1">
            <a:avLst/>
          </a:prstGeom>
          <a:ln w="76200">
            <a:solidFill>
              <a:schemeClr val="accent5">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descr="99% (highest risk)"/>
          <p:cNvSpPr txBox="1"/>
          <p:nvPr/>
        </p:nvSpPr>
        <p:spPr>
          <a:xfrm>
            <a:off x="5410200" y="4623128"/>
            <a:ext cx="2384179" cy="1077218"/>
          </a:xfrm>
          <a:prstGeom prst="rect">
            <a:avLst/>
          </a:prstGeom>
          <a:noFill/>
        </p:spPr>
        <p:txBody>
          <a:bodyPr wrap="none" rtlCol="0">
            <a:spAutoFit/>
          </a:bodyPr>
          <a:lstStyle/>
          <a:p>
            <a:pPr algn="r"/>
            <a:r>
              <a:rPr lang="en-US" sz="3200" b="1" dirty="0" smtClean="0">
                <a:solidFill>
                  <a:srgbClr val="C00000"/>
                </a:solidFill>
              </a:rPr>
              <a:t>99%</a:t>
            </a:r>
          </a:p>
          <a:p>
            <a:pPr algn="r"/>
            <a:r>
              <a:rPr lang="en-US" sz="3200" dirty="0" smtClean="0">
                <a:solidFill>
                  <a:srgbClr val="C00000"/>
                </a:solidFill>
              </a:rPr>
              <a:t>(highest risk)</a:t>
            </a:r>
            <a:endParaRPr lang="en-US" sz="3200" dirty="0">
              <a:solidFill>
                <a:srgbClr val="C00000"/>
              </a:solidFill>
            </a:endParaRPr>
          </a:p>
        </p:txBody>
      </p:sp>
      <p:sp>
        <p:nvSpPr>
          <p:cNvPr id="5" name="TextBox 4" descr="0% (lowest risk)"/>
          <p:cNvSpPr txBox="1"/>
          <p:nvPr/>
        </p:nvSpPr>
        <p:spPr>
          <a:xfrm>
            <a:off x="1143000" y="4637782"/>
            <a:ext cx="2274341" cy="1077218"/>
          </a:xfrm>
          <a:prstGeom prst="rect">
            <a:avLst/>
          </a:prstGeom>
          <a:noFill/>
        </p:spPr>
        <p:txBody>
          <a:bodyPr wrap="none" rtlCol="0">
            <a:spAutoFit/>
          </a:bodyPr>
          <a:lstStyle/>
          <a:p>
            <a:r>
              <a:rPr lang="en-US" sz="3200" b="1" dirty="0" smtClean="0">
                <a:solidFill>
                  <a:schemeClr val="accent3">
                    <a:lumMod val="75000"/>
                  </a:schemeClr>
                </a:solidFill>
              </a:rPr>
              <a:t>0%</a:t>
            </a:r>
          </a:p>
          <a:p>
            <a:r>
              <a:rPr lang="en-US" sz="3200" dirty="0" smtClean="0">
                <a:solidFill>
                  <a:schemeClr val="accent3">
                    <a:lumMod val="75000"/>
                  </a:schemeClr>
                </a:solidFill>
              </a:rPr>
              <a:t>(lowest risk)</a:t>
            </a:r>
            <a:endParaRPr lang="en-US" sz="3200" dirty="0">
              <a:solidFill>
                <a:schemeClr val="accent3">
                  <a:lumMod val="75000"/>
                </a:schemeClr>
              </a:solidFill>
            </a:endParaRPr>
          </a:p>
        </p:txBody>
      </p:sp>
      <p:sp>
        <p:nvSpPr>
          <p:cNvPr id="5123" name="Content Placeholder 2"/>
          <p:cNvSpPr>
            <a:spLocks noGrp="1"/>
          </p:cNvSpPr>
          <p:nvPr>
            <p:ph idx="1"/>
          </p:nvPr>
        </p:nvSpPr>
        <p:spPr>
          <a:xfrm>
            <a:off x="457200" y="1905000"/>
            <a:ext cx="8229600" cy="4221163"/>
          </a:xfrm>
        </p:spPr>
        <p:txBody>
          <a:bodyPr/>
          <a:lstStyle/>
          <a:p>
            <a:pPr eaLnBrk="1" hangingPunct="1">
              <a:lnSpc>
                <a:spcPct val="90000"/>
              </a:lnSpc>
              <a:defRPr/>
            </a:pPr>
            <a:r>
              <a:rPr lang="en-US" sz="3200" dirty="0" smtClean="0"/>
              <a:t>Reflects estimated probability of </a:t>
            </a:r>
            <a:br>
              <a:rPr lang="en-US" sz="3200" dirty="0" smtClean="0"/>
            </a:br>
            <a:r>
              <a:rPr lang="en-US" sz="3200" b="1" dirty="0" smtClean="0">
                <a:solidFill>
                  <a:schemeClr val="accent1"/>
                </a:solidFill>
              </a:rPr>
              <a:t>admission</a:t>
            </a:r>
            <a:r>
              <a:rPr lang="en-US" sz="3200" dirty="0" smtClean="0"/>
              <a:t> or </a:t>
            </a:r>
            <a:r>
              <a:rPr lang="en-US" sz="3200" b="1" dirty="0" smtClean="0">
                <a:solidFill>
                  <a:schemeClr val="accent1"/>
                </a:solidFill>
              </a:rPr>
              <a:t>death</a:t>
            </a:r>
            <a:r>
              <a:rPr lang="en-US" sz="3200" dirty="0" smtClean="0">
                <a:solidFill>
                  <a:schemeClr val="accent1"/>
                </a:solidFill>
              </a:rPr>
              <a:t> </a:t>
            </a:r>
            <a:br>
              <a:rPr lang="en-US" sz="3200" dirty="0" smtClean="0">
                <a:solidFill>
                  <a:schemeClr val="accent1"/>
                </a:solidFill>
              </a:rPr>
            </a:br>
            <a:r>
              <a:rPr lang="en-US" sz="3200" dirty="0" smtClean="0"/>
              <a:t>within a specified time period </a:t>
            </a:r>
            <a:br>
              <a:rPr lang="en-US" sz="3200" dirty="0" smtClean="0"/>
            </a:br>
            <a:r>
              <a:rPr lang="en-US" sz="3200" dirty="0" smtClean="0"/>
              <a:t>(90 days or 1 year)</a:t>
            </a:r>
          </a:p>
          <a:p>
            <a:pPr eaLnBrk="1" hangingPunct="1">
              <a:lnSpc>
                <a:spcPct val="90000"/>
              </a:lnSpc>
              <a:defRPr/>
            </a:pPr>
            <a:endParaRPr lang="en-US" sz="3200" dirty="0" smtClean="0"/>
          </a:p>
          <a:p>
            <a:pPr eaLnBrk="1" hangingPunct="1">
              <a:lnSpc>
                <a:spcPct val="90000"/>
              </a:lnSpc>
              <a:defRPr/>
            </a:pPr>
            <a:endParaRPr lang="en-US" sz="3200" dirty="0" smtClean="0"/>
          </a:p>
          <a:p>
            <a:pPr eaLnBrk="1" hangingPunct="1">
              <a:lnSpc>
                <a:spcPct val="90000"/>
              </a:lnSpc>
              <a:defRPr/>
            </a:pPr>
            <a:endParaRPr lang="en-US" dirty="0"/>
          </a:p>
          <a:p>
            <a:pPr eaLnBrk="1" hangingPunct="1">
              <a:lnSpc>
                <a:spcPct val="90000"/>
              </a:lnSpc>
              <a:defRPr/>
            </a:pPr>
            <a:endParaRPr lang="en-US" sz="2800" dirty="0" smtClean="0"/>
          </a:p>
          <a:p>
            <a:pPr marL="0" indent="0" eaLnBrk="1" hangingPunct="1">
              <a:lnSpc>
                <a:spcPct val="90000"/>
              </a:lnSpc>
              <a:buFont typeface="Arial" charset="0"/>
              <a:buNone/>
              <a:defRPr/>
            </a:pPr>
            <a:endParaRPr lang="en-US" sz="2400" dirty="0" smtClean="0"/>
          </a:p>
          <a:p>
            <a:pPr marL="0" indent="0" eaLnBrk="1" hangingPunct="1">
              <a:lnSpc>
                <a:spcPct val="90000"/>
              </a:lnSpc>
              <a:buFont typeface="Arial" charset="0"/>
              <a:buNone/>
              <a:defRPr/>
            </a:pPr>
            <a:endParaRPr lang="en-US" sz="2400" dirty="0" smtClean="0"/>
          </a:p>
          <a:p>
            <a:pPr marL="0" indent="0" eaLnBrk="1" hangingPunct="1">
              <a:lnSpc>
                <a:spcPct val="90000"/>
              </a:lnSpc>
              <a:buFont typeface="Arial" charset="0"/>
              <a:buNone/>
              <a:defRPr/>
            </a:pPr>
            <a:endParaRPr lang="en-US" sz="2400" dirty="0" smtClean="0"/>
          </a:p>
          <a:p>
            <a:pPr marL="0" indent="0" eaLnBrk="1" hangingPunct="1">
              <a:lnSpc>
                <a:spcPct val="90000"/>
              </a:lnSpc>
              <a:buFont typeface="Arial" charset="0"/>
              <a:buNone/>
              <a:defRPr/>
            </a:pPr>
            <a:endParaRPr lang="en-US" sz="2800" dirty="0" smtClean="0"/>
          </a:p>
          <a:p>
            <a:pPr eaLnBrk="1" hangingPunct="1">
              <a:lnSpc>
                <a:spcPct val="90000"/>
              </a:lnSpc>
              <a:defRPr/>
            </a:pPr>
            <a:endParaRPr lang="en-US" dirty="0" smtClean="0"/>
          </a:p>
          <a:p>
            <a:pPr eaLnBrk="1" hangingPunct="1">
              <a:lnSpc>
                <a:spcPct val="90000"/>
              </a:lnSpc>
              <a:defRPr/>
            </a:pPr>
            <a:endParaRPr lang="en-US" dirty="0" smtClean="0"/>
          </a:p>
        </p:txBody>
      </p:sp>
      <p:sp>
        <p:nvSpPr>
          <p:cNvPr id="14338" name="Title 1"/>
          <p:cNvSpPr>
            <a:spLocks noGrp="1"/>
          </p:cNvSpPr>
          <p:nvPr>
            <p:ph type="title"/>
          </p:nvPr>
        </p:nvSpPr>
        <p:spPr>
          <a:xfrm>
            <a:off x="533400" y="228600"/>
            <a:ext cx="8229600" cy="1143000"/>
          </a:xfrm>
        </p:spPr>
        <p:txBody>
          <a:bodyPr/>
          <a:lstStyle/>
          <a:p>
            <a:pPr eaLnBrk="1" hangingPunct="1"/>
            <a:r>
              <a:rPr lang="en-US" sz="4000" dirty="0" smtClean="0">
                <a:cs typeface="Georgia" pitchFamily="18" charset="0"/>
              </a:rPr>
              <a:t>Care Assessment Need (CAN) Score</a:t>
            </a:r>
          </a:p>
        </p:txBody>
      </p:sp>
    </p:spTree>
    <p:extLst>
      <p:ext uri="{BB962C8B-B14F-4D97-AF65-F5344CB8AC3E}">
        <p14:creationId xmlns="" xmlns:p14="http://schemas.microsoft.com/office/powerpoint/2010/main" val="1163779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art of 1 year adverse event rates by risk categories; chart displays that Patients in highest percentile of risk have 62% probability of admission, 30% probability of death, and 72% probability of either event&#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575" y="0"/>
            <a:ext cx="9201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5684838" y="723900"/>
            <a:ext cx="2898775" cy="1477963"/>
            <a:chOff x="5684808" y="724619"/>
            <a:chExt cx="2898805" cy="1477328"/>
          </a:xfrm>
        </p:grpSpPr>
        <p:sp>
          <p:nvSpPr>
            <p:cNvPr id="16390" name="TextBox 3" descr="95th %ile – 39%&#10;96th %ile – 42%&#10;97th %ile -- 49%&#10;98th %ile -- 57%&#10;99th %ile -- 72%&#10;"/>
            <p:cNvSpPr txBox="1">
              <a:spLocks noChangeArrowheads="1"/>
            </p:cNvSpPr>
            <p:nvPr/>
          </p:nvSpPr>
          <p:spPr bwMode="auto">
            <a:xfrm>
              <a:off x="5684808" y="724619"/>
              <a:ext cx="1877437" cy="1477328"/>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 hangingPunct="1"/>
              <a:r>
                <a:rPr lang="en-US" dirty="0"/>
                <a:t>95</a:t>
              </a:r>
              <a:r>
                <a:rPr lang="en-US" baseline="30000" dirty="0"/>
                <a:t>th</a:t>
              </a:r>
              <a:r>
                <a:rPr lang="en-US" dirty="0"/>
                <a:t> %</a:t>
              </a:r>
              <a:r>
                <a:rPr lang="en-US" dirty="0" err="1"/>
                <a:t>ile</a:t>
              </a:r>
              <a:r>
                <a:rPr lang="en-US" dirty="0"/>
                <a:t> – 39%</a:t>
              </a:r>
            </a:p>
            <a:p>
              <a:pPr eaLnBrk="1" fontAlgn="b" hangingPunct="1"/>
              <a:r>
                <a:rPr lang="en-US" dirty="0"/>
                <a:t>96</a:t>
              </a:r>
              <a:r>
                <a:rPr lang="en-US" baseline="30000" dirty="0"/>
                <a:t>th</a:t>
              </a:r>
              <a:r>
                <a:rPr lang="en-US" dirty="0"/>
                <a:t> %</a:t>
              </a:r>
              <a:r>
                <a:rPr lang="en-US" dirty="0" err="1"/>
                <a:t>ile</a:t>
              </a:r>
              <a:r>
                <a:rPr lang="en-US" dirty="0"/>
                <a:t> – 42%</a:t>
              </a:r>
            </a:p>
            <a:p>
              <a:pPr eaLnBrk="1" fontAlgn="b" hangingPunct="1"/>
              <a:r>
                <a:rPr lang="en-US" dirty="0"/>
                <a:t>97</a:t>
              </a:r>
              <a:r>
                <a:rPr lang="en-US" baseline="30000" dirty="0"/>
                <a:t>th</a:t>
              </a:r>
              <a:r>
                <a:rPr lang="en-US" dirty="0"/>
                <a:t> %</a:t>
              </a:r>
              <a:r>
                <a:rPr lang="en-US" dirty="0" err="1"/>
                <a:t>ile</a:t>
              </a:r>
              <a:r>
                <a:rPr lang="en-US" dirty="0"/>
                <a:t> -- 49%</a:t>
              </a:r>
            </a:p>
            <a:p>
              <a:pPr eaLnBrk="1" fontAlgn="b" hangingPunct="1"/>
              <a:r>
                <a:rPr lang="en-US" dirty="0"/>
                <a:t>98</a:t>
              </a:r>
              <a:r>
                <a:rPr lang="en-US" baseline="30000" dirty="0"/>
                <a:t>th</a:t>
              </a:r>
              <a:r>
                <a:rPr lang="en-US" dirty="0"/>
                <a:t> %</a:t>
              </a:r>
              <a:r>
                <a:rPr lang="en-US" dirty="0" err="1"/>
                <a:t>ile</a:t>
              </a:r>
              <a:r>
                <a:rPr lang="en-US" dirty="0"/>
                <a:t> -- 57%</a:t>
              </a:r>
            </a:p>
            <a:p>
              <a:pPr eaLnBrk="1" hangingPunct="1"/>
              <a:r>
                <a:rPr lang="en-US" dirty="0"/>
                <a:t>99</a:t>
              </a:r>
              <a:r>
                <a:rPr lang="en-US" baseline="30000" dirty="0"/>
                <a:t>th</a:t>
              </a:r>
              <a:r>
                <a:rPr lang="en-US" dirty="0"/>
                <a:t> %</a:t>
              </a:r>
              <a:r>
                <a:rPr lang="en-US" dirty="0" err="1"/>
                <a:t>ile</a:t>
              </a:r>
              <a:r>
                <a:rPr lang="en-US" dirty="0"/>
                <a:t> -- 72%</a:t>
              </a:r>
            </a:p>
          </p:txBody>
        </p:sp>
        <p:cxnSp>
          <p:nvCxnSpPr>
            <p:cNvPr id="9" name="Straight Arrow Connector 8" descr="blue right arrow"/>
            <p:cNvCxnSpPr/>
            <p:nvPr/>
          </p:nvCxnSpPr>
          <p:spPr>
            <a:xfrm>
              <a:off x="7764455" y="1492639"/>
              <a:ext cx="819158" cy="0"/>
            </a:xfrm>
            <a:prstGeom prst="straightConnector1">
              <a:avLst/>
            </a:prstGeom>
            <a:ln w="47625">
              <a:tailEnd type="arrow"/>
            </a:ln>
          </p:spPr>
          <p:style>
            <a:lnRef idx="2">
              <a:schemeClr val="accent1"/>
            </a:lnRef>
            <a:fillRef idx="0">
              <a:schemeClr val="accent1"/>
            </a:fillRef>
            <a:effectRef idx="1">
              <a:schemeClr val="accent1"/>
            </a:effectRef>
            <a:fontRef idx="minor">
              <a:schemeClr val="tx1"/>
            </a:fontRef>
          </p:style>
        </p:cxnSp>
      </p:grpSp>
      <p:sp>
        <p:nvSpPr>
          <p:cNvPr id="7" name="TextBox 6" descr="Patients in highest percentile of risk have 62% probability of admission, 30% probability of death, and 72% probability of either event&#10;"/>
          <p:cNvSpPr txBox="1">
            <a:spLocks noChangeArrowheads="1"/>
          </p:cNvSpPr>
          <p:nvPr/>
        </p:nvSpPr>
        <p:spPr bwMode="auto">
          <a:xfrm>
            <a:off x="3757613" y="2536825"/>
            <a:ext cx="3805237" cy="1200150"/>
          </a:xfrm>
          <a:prstGeom prst="rect">
            <a:avLst/>
          </a:prstGeom>
          <a:solidFill>
            <a:schemeClr val="bg2"/>
          </a:solidFill>
          <a:ln w="9525">
            <a:solidFill>
              <a:schemeClr val="accent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i="1" dirty="0">
                <a:ea typeface="Georgia" pitchFamily="18" charset="0"/>
                <a:cs typeface="Georgia" pitchFamily="18" charset="0"/>
              </a:rPr>
              <a:t>Patients in highest percentile of risk have 62% probability of admission, 30% probability of death, and 72% probability of either event</a:t>
            </a:r>
            <a:endParaRPr lang="en-US" dirty="0"/>
          </a:p>
        </p:txBody>
      </p:sp>
    </p:spTree>
    <p:extLst>
      <p:ext uri="{BB962C8B-B14F-4D97-AF65-F5344CB8AC3E}">
        <p14:creationId xmlns="" xmlns:p14="http://schemas.microsoft.com/office/powerpoint/2010/main" val="39249254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demographic map of the U.S."/>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95250" y="1090613"/>
            <a:ext cx="526415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5" descr="demographic map of the U.S."/>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102100" y="3311525"/>
            <a:ext cx="5197475" cy="339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TextBox 3" descr="Dynamic &#10;Geospatial Mapping&#10;"/>
          <p:cNvSpPr txBox="1">
            <a:spLocks noChangeArrowheads="1"/>
          </p:cNvSpPr>
          <p:nvPr/>
        </p:nvSpPr>
        <p:spPr bwMode="auto">
          <a:xfrm>
            <a:off x="2354263" y="4710113"/>
            <a:ext cx="201295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2800" dirty="0">
                <a:latin typeface="+mj-lt"/>
              </a:rPr>
              <a:t>Dynamic </a:t>
            </a:r>
          </a:p>
          <a:p>
            <a:pPr eaLnBrk="1" hangingPunct="1"/>
            <a:r>
              <a:rPr lang="en-US" sz="2800" dirty="0">
                <a:latin typeface="+mj-lt"/>
              </a:rPr>
              <a:t>Geospatial Mapping</a:t>
            </a:r>
          </a:p>
        </p:txBody>
      </p:sp>
      <p:grpSp>
        <p:nvGrpSpPr>
          <p:cNvPr id="18438" name="Group 16" descr="two charts show probability of a patient being admitted within one year by county (patient’s probability aggregated to the county level). Dark red represents the counties with the highest probability (top 20%) and dark blue represents the counties with the lowest probability (bottom 20%). Counties with less than 5 patients are excluded. The county with the lowest probability is Aleutians West, AK (1.86%—not shown) and the highest is Roberts County, TX (17%). Average probability for all counties is 7.5%.&#10;"/>
          <p:cNvGrpSpPr>
            <a:grpSpLocks/>
          </p:cNvGrpSpPr>
          <p:nvPr/>
        </p:nvGrpSpPr>
        <p:grpSpPr bwMode="auto">
          <a:xfrm>
            <a:off x="219075" y="3567113"/>
            <a:ext cx="2047875" cy="1720850"/>
            <a:chOff x="305526" y="4270373"/>
            <a:chExt cx="2398712" cy="1720341"/>
          </a:xfrm>
        </p:grpSpPr>
        <p:sp>
          <p:nvSpPr>
            <p:cNvPr id="18454" name="TextBox 1"/>
            <p:cNvSpPr txBox="1">
              <a:spLocks noChangeArrowheads="1"/>
            </p:cNvSpPr>
            <p:nvPr/>
          </p:nvSpPr>
          <p:spPr bwMode="auto">
            <a:xfrm>
              <a:off x="305526" y="4270373"/>
              <a:ext cx="239871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400"/>
                <a:t>1-yr likelihood </a:t>
              </a:r>
            </a:p>
            <a:p>
              <a:pPr eaLnBrk="1" hangingPunct="1"/>
              <a:r>
                <a:rPr lang="en-US" sz="1400"/>
                <a:t>of admission</a:t>
              </a:r>
            </a:p>
          </p:txBody>
        </p:sp>
        <p:grpSp>
          <p:nvGrpSpPr>
            <p:cNvPr id="18455" name="Group 4"/>
            <p:cNvGrpSpPr>
              <a:grpSpLocks noChangeAspect="1"/>
            </p:cNvGrpSpPr>
            <p:nvPr/>
          </p:nvGrpSpPr>
          <p:grpSpPr bwMode="auto">
            <a:xfrm>
              <a:off x="306388" y="4786626"/>
              <a:ext cx="1437596" cy="1204088"/>
              <a:chOff x="193" y="2957"/>
              <a:chExt cx="708" cy="593"/>
            </a:xfrm>
          </p:grpSpPr>
          <p:sp>
            <p:nvSpPr>
              <p:cNvPr id="18456" name="AutoShape 3"/>
              <p:cNvSpPr>
                <a:spLocks noChangeAspect="1" noChangeArrowheads="1" noTextEdit="1"/>
              </p:cNvSpPr>
              <p:nvPr/>
            </p:nvSpPr>
            <p:spPr bwMode="auto">
              <a:xfrm>
                <a:off x="193" y="2957"/>
                <a:ext cx="696" cy="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57" name="Rectangle 5"/>
              <p:cNvSpPr>
                <a:spLocks noChangeArrowheads="1"/>
              </p:cNvSpPr>
              <p:nvPr/>
            </p:nvSpPr>
            <p:spPr bwMode="auto">
              <a:xfrm>
                <a:off x="193" y="2960"/>
                <a:ext cx="183" cy="91"/>
              </a:xfrm>
              <a:prstGeom prst="rect">
                <a:avLst/>
              </a:prstGeom>
              <a:solidFill>
                <a:srgbClr val="4575B5"/>
              </a:solidFill>
              <a:ln w="3">
                <a:solidFill>
                  <a:srgbClr val="6E6E6E"/>
                </a:solidFill>
                <a:miter lim="800000"/>
                <a:headEnd/>
                <a:tailEnd/>
              </a:ln>
            </p:spPr>
            <p:txBody>
              <a:bodyPr/>
              <a:lstStyle/>
              <a:p>
                <a:endParaRPr lang="en-US" sz="1100"/>
              </a:p>
            </p:txBody>
          </p:sp>
          <p:sp>
            <p:nvSpPr>
              <p:cNvPr id="18458" name="Rectangle 6"/>
              <p:cNvSpPr>
                <a:spLocks noChangeArrowheads="1"/>
              </p:cNvSpPr>
              <p:nvPr/>
            </p:nvSpPr>
            <p:spPr bwMode="auto">
              <a:xfrm>
                <a:off x="408" y="2971"/>
                <a:ext cx="454" cy="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1.86% - 5.93%</a:t>
                </a:r>
              </a:p>
            </p:txBody>
          </p:sp>
          <p:sp>
            <p:nvSpPr>
              <p:cNvPr id="18459" name="Rectangle 7"/>
              <p:cNvSpPr>
                <a:spLocks noChangeArrowheads="1"/>
              </p:cNvSpPr>
              <p:nvPr/>
            </p:nvSpPr>
            <p:spPr bwMode="auto">
              <a:xfrm>
                <a:off x="193" y="3083"/>
                <a:ext cx="183" cy="92"/>
              </a:xfrm>
              <a:prstGeom prst="rect">
                <a:avLst/>
              </a:prstGeom>
              <a:solidFill>
                <a:srgbClr val="A2B4BD"/>
              </a:solidFill>
              <a:ln w="3">
                <a:solidFill>
                  <a:srgbClr val="6E6E6E"/>
                </a:solidFill>
                <a:miter lim="800000"/>
                <a:headEnd/>
                <a:tailEnd/>
              </a:ln>
            </p:spPr>
            <p:txBody>
              <a:bodyPr/>
              <a:lstStyle/>
              <a:p>
                <a:endParaRPr lang="en-US" sz="1100"/>
              </a:p>
            </p:txBody>
          </p:sp>
          <p:sp>
            <p:nvSpPr>
              <p:cNvPr id="18460" name="Rectangle 8"/>
              <p:cNvSpPr>
                <a:spLocks noChangeArrowheads="1"/>
              </p:cNvSpPr>
              <p:nvPr/>
            </p:nvSpPr>
            <p:spPr bwMode="auto">
              <a:xfrm>
                <a:off x="408" y="3095"/>
                <a:ext cx="454" cy="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5.94% - 7.00%</a:t>
                </a:r>
              </a:p>
            </p:txBody>
          </p:sp>
          <p:sp>
            <p:nvSpPr>
              <p:cNvPr id="18461" name="Rectangle 9"/>
              <p:cNvSpPr>
                <a:spLocks noChangeArrowheads="1"/>
              </p:cNvSpPr>
              <p:nvPr/>
            </p:nvSpPr>
            <p:spPr bwMode="auto">
              <a:xfrm>
                <a:off x="193" y="3208"/>
                <a:ext cx="183" cy="91"/>
              </a:xfrm>
              <a:prstGeom prst="rect">
                <a:avLst/>
              </a:prstGeom>
              <a:solidFill>
                <a:srgbClr val="FFFFBF"/>
              </a:solidFill>
              <a:ln w="3">
                <a:solidFill>
                  <a:srgbClr val="6E6E6E"/>
                </a:solidFill>
                <a:miter lim="800000"/>
                <a:headEnd/>
                <a:tailEnd/>
              </a:ln>
            </p:spPr>
            <p:txBody>
              <a:bodyPr/>
              <a:lstStyle/>
              <a:p>
                <a:endParaRPr lang="en-US" sz="1100"/>
              </a:p>
            </p:txBody>
          </p:sp>
          <p:sp>
            <p:nvSpPr>
              <p:cNvPr id="18462" name="Rectangle 10"/>
              <p:cNvSpPr>
                <a:spLocks noChangeArrowheads="1"/>
              </p:cNvSpPr>
              <p:nvPr/>
            </p:nvSpPr>
            <p:spPr bwMode="auto">
              <a:xfrm>
                <a:off x="408" y="3218"/>
                <a:ext cx="454" cy="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7.01% - 7.97%</a:t>
                </a:r>
              </a:p>
            </p:txBody>
          </p:sp>
          <p:sp>
            <p:nvSpPr>
              <p:cNvPr id="18463" name="Rectangle 11"/>
              <p:cNvSpPr>
                <a:spLocks noChangeArrowheads="1"/>
              </p:cNvSpPr>
              <p:nvPr/>
            </p:nvSpPr>
            <p:spPr bwMode="auto">
              <a:xfrm>
                <a:off x="193" y="3332"/>
                <a:ext cx="183" cy="91"/>
              </a:xfrm>
              <a:prstGeom prst="rect">
                <a:avLst/>
              </a:prstGeom>
              <a:solidFill>
                <a:srgbClr val="F59869"/>
              </a:solidFill>
              <a:ln w="3">
                <a:solidFill>
                  <a:srgbClr val="6E6E6E"/>
                </a:solidFill>
                <a:miter lim="800000"/>
                <a:headEnd/>
                <a:tailEnd/>
              </a:ln>
            </p:spPr>
            <p:txBody>
              <a:bodyPr/>
              <a:lstStyle/>
              <a:p>
                <a:endParaRPr lang="en-US" sz="1100"/>
              </a:p>
            </p:txBody>
          </p:sp>
          <p:sp>
            <p:nvSpPr>
              <p:cNvPr id="18464" name="Rectangle 12"/>
              <p:cNvSpPr>
                <a:spLocks noChangeArrowheads="1"/>
              </p:cNvSpPr>
              <p:nvPr/>
            </p:nvSpPr>
            <p:spPr bwMode="auto">
              <a:xfrm>
                <a:off x="408" y="3343"/>
                <a:ext cx="454" cy="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7.98% - 9.21%</a:t>
                </a:r>
              </a:p>
            </p:txBody>
          </p:sp>
          <p:sp>
            <p:nvSpPr>
              <p:cNvPr id="18465" name="Rectangle 13"/>
              <p:cNvSpPr>
                <a:spLocks noChangeArrowheads="1"/>
              </p:cNvSpPr>
              <p:nvPr/>
            </p:nvSpPr>
            <p:spPr bwMode="auto">
              <a:xfrm>
                <a:off x="193" y="3456"/>
                <a:ext cx="183" cy="91"/>
              </a:xfrm>
              <a:prstGeom prst="rect">
                <a:avLst/>
              </a:prstGeom>
              <a:solidFill>
                <a:srgbClr val="D62F27"/>
              </a:solidFill>
              <a:ln w="3">
                <a:solidFill>
                  <a:srgbClr val="6E6E6E"/>
                </a:solidFill>
                <a:miter lim="800000"/>
                <a:headEnd/>
                <a:tailEnd/>
              </a:ln>
            </p:spPr>
            <p:txBody>
              <a:bodyPr/>
              <a:lstStyle/>
              <a:p>
                <a:endParaRPr lang="en-US" sz="1100"/>
              </a:p>
            </p:txBody>
          </p:sp>
          <p:sp>
            <p:nvSpPr>
              <p:cNvPr id="18466" name="Rectangle 14"/>
              <p:cNvSpPr>
                <a:spLocks noChangeArrowheads="1"/>
              </p:cNvSpPr>
              <p:nvPr/>
            </p:nvSpPr>
            <p:spPr bwMode="auto">
              <a:xfrm>
                <a:off x="408" y="3467"/>
                <a:ext cx="493" cy="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9.22% - 16.99%</a:t>
                </a:r>
              </a:p>
            </p:txBody>
          </p:sp>
        </p:grpSp>
      </p:grpSp>
      <p:grpSp>
        <p:nvGrpSpPr>
          <p:cNvPr id="18439" name="Group 29" descr="two charts show probability of a patient being admitted within one year by county (patient’s probability aggregated to the county level). Dark red represents the counties with the highest probability (top 20%) and dark blue represents the counties with the lowest probability (bottom 20%). Counties with less than 5 patients are excluded. The county with the lowest probability is Aleutians West, AK (1.86%—not shown) and the highest is Roberts County, TX (17%). Average probability for all counties is 7.5%.&#10;"/>
          <p:cNvGrpSpPr>
            <a:grpSpLocks/>
          </p:cNvGrpSpPr>
          <p:nvPr/>
        </p:nvGrpSpPr>
        <p:grpSpPr bwMode="auto">
          <a:xfrm>
            <a:off x="6124575" y="2266950"/>
            <a:ext cx="3048000" cy="1343025"/>
            <a:chOff x="6766196" y="2159615"/>
            <a:chExt cx="2209800" cy="1343978"/>
          </a:xfrm>
        </p:grpSpPr>
        <p:sp>
          <p:nvSpPr>
            <p:cNvPr id="18441" name="TextBox 8"/>
            <p:cNvSpPr txBox="1">
              <a:spLocks noChangeArrowheads="1"/>
            </p:cNvSpPr>
            <p:nvPr/>
          </p:nvSpPr>
          <p:spPr bwMode="auto">
            <a:xfrm>
              <a:off x="6766196" y="2159615"/>
              <a:ext cx="22098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400"/>
                <a:t>1-yr likelihood of admission or death</a:t>
              </a:r>
            </a:p>
          </p:txBody>
        </p:sp>
        <p:grpSp>
          <p:nvGrpSpPr>
            <p:cNvPr id="18442" name="Group 17"/>
            <p:cNvGrpSpPr>
              <a:grpSpLocks noChangeAspect="1"/>
            </p:cNvGrpSpPr>
            <p:nvPr/>
          </p:nvGrpSpPr>
          <p:grpSpPr bwMode="auto">
            <a:xfrm>
              <a:off x="6884991" y="2527280"/>
              <a:ext cx="1420813" cy="976313"/>
              <a:chOff x="4677" y="1574"/>
              <a:chExt cx="895" cy="615"/>
            </a:xfrm>
          </p:grpSpPr>
          <p:sp>
            <p:nvSpPr>
              <p:cNvPr id="18443" name="AutoShape 16"/>
              <p:cNvSpPr>
                <a:spLocks noChangeAspect="1" noChangeArrowheads="1" noTextEdit="1"/>
              </p:cNvSpPr>
              <p:nvPr/>
            </p:nvSpPr>
            <p:spPr bwMode="auto">
              <a:xfrm>
                <a:off x="4677" y="1574"/>
                <a:ext cx="732" cy="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44" name="Rectangle 18"/>
              <p:cNvSpPr>
                <a:spLocks noChangeArrowheads="1"/>
              </p:cNvSpPr>
              <p:nvPr/>
            </p:nvSpPr>
            <p:spPr bwMode="auto">
              <a:xfrm>
                <a:off x="4677" y="1574"/>
                <a:ext cx="182" cy="92"/>
              </a:xfrm>
              <a:prstGeom prst="rect">
                <a:avLst/>
              </a:prstGeom>
              <a:solidFill>
                <a:srgbClr val="4575B5"/>
              </a:solidFill>
              <a:ln w="3">
                <a:solidFill>
                  <a:srgbClr val="6E6E6E"/>
                </a:solidFill>
                <a:miter lim="800000"/>
                <a:headEnd/>
                <a:tailEnd/>
              </a:ln>
            </p:spPr>
            <p:txBody>
              <a:bodyPr/>
              <a:lstStyle/>
              <a:p>
                <a:endParaRPr lang="en-US" sz="1100"/>
              </a:p>
            </p:txBody>
          </p:sp>
          <p:sp>
            <p:nvSpPr>
              <p:cNvPr id="18445" name="Rectangle 19"/>
              <p:cNvSpPr>
                <a:spLocks noChangeArrowheads="1"/>
              </p:cNvSpPr>
              <p:nvPr/>
            </p:nvSpPr>
            <p:spPr bwMode="auto">
              <a:xfrm>
                <a:off x="4892" y="1585"/>
                <a:ext cx="58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dirty="0">
                    <a:cs typeface="Arial" pitchFamily="34" charset="0"/>
                  </a:rPr>
                  <a:t>2.37% - 9.03%</a:t>
                </a:r>
              </a:p>
            </p:txBody>
          </p:sp>
          <p:sp>
            <p:nvSpPr>
              <p:cNvPr id="18446" name="Rectangle 20"/>
              <p:cNvSpPr>
                <a:spLocks noChangeArrowheads="1"/>
              </p:cNvSpPr>
              <p:nvPr/>
            </p:nvSpPr>
            <p:spPr bwMode="auto">
              <a:xfrm>
                <a:off x="4677" y="1698"/>
                <a:ext cx="182" cy="92"/>
              </a:xfrm>
              <a:prstGeom prst="rect">
                <a:avLst/>
              </a:prstGeom>
              <a:solidFill>
                <a:srgbClr val="A2B4BD"/>
              </a:solidFill>
              <a:ln w="3">
                <a:solidFill>
                  <a:srgbClr val="6E6E6E"/>
                </a:solidFill>
                <a:miter lim="800000"/>
                <a:headEnd/>
                <a:tailEnd/>
              </a:ln>
            </p:spPr>
            <p:txBody>
              <a:bodyPr/>
              <a:lstStyle/>
              <a:p>
                <a:endParaRPr lang="en-US" sz="1100"/>
              </a:p>
            </p:txBody>
          </p:sp>
          <p:sp>
            <p:nvSpPr>
              <p:cNvPr id="18447" name="Rectangle 21"/>
              <p:cNvSpPr>
                <a:spLocks noChangeArrowheads="1"/>
              </p:cNvSpPr>
              <p:nvPr/>
            </p:nvSpPr>
            <p:spPr bwMode="auto">
              <a:xfrm>
                <a:off x="4892" y="1710"/>
                <a:ext cx="630"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9.04% - 10.01%</a:t>
                </a:r>
              </a:p>
            </p:txBody>
          </p:sp>
          <p:sp>
            <p:nvSpPr>
              <p:cNvPr id="18448" name="Rectangle 22"/>
              <p:cNvSpPr>
                <a:spLocks noChangeArrowheads="1"/>
              </p:cNvSpPr>
              <p:nvPr/>
            </p:nvSpPr>
            <p:spPr bwMode="auto">
              <a:xfrm>
                <a:off x="4677" y="1823"/>
                <a:ext cx="182" cy="90"/>
              </a:xfrm>
              <a:prstGeom prst="rect">
                <a:avLst/>
              </a:prstGeom>
              <a:solidFill>
                <a:srgbClr val="FFFFBF"/>
              </a:solidFill>
              <a:ln w="3">
                <a:solidFill>
                  <a:srgbClr val="6E6E6E"/>
                </a:solidFill>
                <a:miter lim="800000"/>
                <a:headEnd/>
                <a:tailEnd/>
              </a:ln>
            </p:spPr>
            <p:txBody>
              <a:bodyPr/>
              <a:lstStyle/>
              <a:p>
                <a:endParaRPr lang="en-US" sz="1100"/>
              </a:p>
            </p:txBody>
          </p:sp>
          <p:sp>
            <p:nvSpPr>
              <p:cNvPr id="18449" name="Rectangle 23"/>
              <p:cNvSpPr>
                <a:spLocks noChangeArrowheads="1"/>
              </p:cNvSpPr>
              <p:nvPr/>
            </p:nvSpPr>
            <p:spPr bwMode="auto">
              <a:xfrm>
                <a:off x="4892" y="1833"/>
                <a:ext cx="680"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10.02% - 10.96%</a:t>
                </a:r>
              </a:p>
            </p:txBody>
          </p:sp>
          <p:sp>
            <p:nvSpPr>
              <p:cNvPr id="18450" name="Rectangle 24"/>
              <p:cNvSpPr>
                <a:spLocks noChangeArrowheads="1"/>
              </p:cNvSpPr>
              <p:nvPr/>
            </p:nvSpPr>
            <p:spPr bwMode="auto">
              <a:xfrm>
                <a:off x="4677" y="1946"/>
                <a:ext cx="182" cy="92"/>
              </a:xfrm>
              <a:prstGeom prst="rect">
                <a:avLst/>
              </a:prstGeom>
              <a:solidFill>
                <a:srgbClr val="F59869"/>
              </a:solidFill>
              <a:ln w="3">
                <a:solidFill>
                  <a:srgbClr val="6E6E6E"/>
                </a:solidFill>
                <a:miter lim="800000"/>
                <a:headEnd/>
                <a:tailEnd/>
              </a:ln>
            </p:spPr>
            <p:txBody>
              <a:bodyPr/>
              <a:lstStyle/>
              <a:p>
                <a:endParaRPr lang="en-US" sz="1100"/>
              </a:p>
            </p:txBody>
          </p:sp>
          <p:sp>
            <p:nvSpPr>
              <p:cNvPr id="18451" name="Rectangle 25"/>
              <p:cNvSpPr>
                <a:spLocks noChangeArrowheads="1"/>
              </p:cNvSpPr>
              <p:nvPr/>
            </p:nvSpPr>
            <p:spPr bwMode="auto">
              <a:xfrm>
                <a:off x="4892" y="1957"/>
                <a:ext cx="680"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10.97% - 12.18%</a:t>
                </a:r>
              </a:p>
            </p:txBody>
          </p:sp>
          <p:sp>
            <p:nvSpPr>
              <p:cNvPr id="18452" name="Rectangle 26"/>
              <p:cNvSpPr>
                <a:spLocks noChangeArrowheads="1"/>
              </p:cNvSpPr>
              <p:nvPr/>
            </p:nvSpPr>
            <p:spPr bwMode="auto">
              <a:xfrm>
                <a:off x="4677" y="2070"/>
                <a:ext cx="182" cy="92"/>
              </a:xfrm>
              <a:prstGeom prst="rect">
                <a:avLst/>
              </a:prstGeom>
              <a:solidFill>
                <a:srgbClr val="D62F27"/>
              </a:solidFill>
              <a:ln w="3">
                <a:solidFill>
                  <a:srgbClr val="6E6E6E"/>
                </a:solidFill>
                <a:miter lim="800000"/>
                <a:headEnd/>
                <a:tailEnd/>
              </a:ln>
            </p:spPr>
            <p:txBody>
              <a:bodyPr/>
              <a:lstStyle/>
              <a:p>
                <a:endParaRPr lang="en-US" sz="1100"/>
              </a:p>
            </p:txBody>
          </p:sp>
          <p:sp>
            <p:nvSpPr>
              <p:cNvPr id="18453" name="Rectangle 27"/>
              <p:cNvSpPr>
                <a:spLocks noChangeArrowheads="1"/>
              </p:cNvSpPr>
              <p:nvPr/>
            </p:nvSpPr>
            <p:spPr bwMode="auto">
              <a:xfrm>
                <a:off x="4892" y="2082"/>
                <a:ext cx="680"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12.19% - 19.34%</a:t>
                </a:r>
              </a:p>
            </p:txBody>
          </p:sp>
        </p:grpSp>
      </p:grpSp>
      <p:sp>
        <p:nvSpPr>
          <p:cNvPr id="12291" name="Title 4"/>
          <p:cNvSpPr>
            <a:spLocks noGrp="1"/>
          </p:cNvSpPr>
          <p:nvPr>
            <p:ph type="title"/>
          </p:nvPr>
        </p:nvSpPr>
        <p:spPr>
          <a:xfrm>
            <a:off x="18572" y="0"/>
            <a:ext cx="9125428" cy="866775"/>
          </a:xfrm>
        </p:spPr>
        <p:txBody>
          <a:bodyPr>
            <a:noAutofit/>
          </a:bodyPr>
          <a:lstStyle/>
          <a:p>
            <a:pPr algn="ctr" eaLnBrk="1" hangingPunct="1">
              <a:defRPr/>
            </a:pPr>
            <a:r>
              <a:rPr lang="en-US" sz="2800" dirty="0" smtClean="0">
                <a:cs typeface="Arial" pitchFamily="34" charset="0"/>
              </a:rPr>
              <a:t>Use of High Level Analytic Data for Population </a:t>
            </a:r>
            <a:br>
              <a:rPr lang="en-US" sz="2800" dirty="0" smtClean="0">
                <a:cs typeface="Arial" pitchFamily="34" charset="0"/>
              </a:rPr>
            </a:br>
            <a:r>
              <a:rPr lang="en-US" sz="2800" dirty="0" smtClean="0">
                <a:cs typeface="Arial" pitchFamily="34" charset="0"/>
              </a:rPr>
              <a:t>Management and Resource Planning</a:t>
            </a:r>
          </a:p>
        </p:txBody>
      </p:sp>
    </p:spTree>
    <p:extLst>
      <p:ext uri="{BB962C8B-B14F-4D97-AF65-F5344CB8AC3E}">
        <p14:creationId xmlns="" xmlns:p14="http://schemas.microsoft.com/office/powerpoint/2010/main" val="3586297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2" descr="bar chart displays more than a third (33.9%) of patients with very high CAN scores (equal to or more than 95) have 6 or more providers. Can scores under 95 have 2.9% of patients with 6 providers&#10;"/>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171450" y="1600200"/>
            <a:ext cx="8839200" cy="472440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578" name="Title 1"/>
          <p:cNvSpPr>
            <a:spLocks noGrp="1"/>
          </p:cNvSpPr>
          <p:nvPr>
            <p:ph type="title"/>
          </p:nvPr>
        </p:nvSpPr>
        <p:spPr/>
        <p:txBody>
          <a:bodyPr/>
          <a:lstStyle/>
          <a:p>
            <a:r>
              <a:rPr lang="en-US" sz="3200" dirty="0" smtClean="0">
                <a:cs typeface="Georgia" pitchFamily="18" charset="0"/>
              </a:rPr>
              <a:t>High Number of Health Care </a:t>
            </a:r>
            <a:br>
              <a:rPr lang="en-US" sz="3200" dirty="0" smtClean="0">
                <a:cs typeface="Georgia" pitchFamily="18" charset="0"/>
              </a:rPr>
            </a:br>
            <a:r>
              <a:rPr lang="en-US" sz="3200" dirty="0" smtClean="0">
                <a:cs typeface="Georgia" pitchFamily="18" charset="0"/>
              </a:rPr>
              <a:t>Providers per Patient by CAN Score</a:t>
            </a:r>
          </a:p>
        </p:txBody>
      </p:sp>
    </p:spTree>
    <p:extLst>
      <p:ext uri="{BB962C8B-B14F-4D97-AF65-F5344CB8AC3E}">
        <p14:creationId xmlns="" xmlns:p14="http://schemas.microsoft.com/office/powerpoint/2010/main" val="25535823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descr="bar charts displays 58/9% of patients with very high CAN scores (equal to or more than 95)  are on 6 or more durgs. Can scores under 95 have 19.4% of patients with 6 drugs"/>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0" y="1411288"/>
            <a:ext cx="9002713" cy="4586287"/>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5602" name="Title 1"/>
          <p:cNvSpPr>
            <a:spLocks noGrp="1"/>
          </p:cNvSpPr>
          <p:nvPr>
            <p:ph type="title"/>
          </p:nvPr>
        </p:nvSpPr>
        <p:spPr>
          <a:xfrm>
            <a:off x="457200" y="488950"/>
            <a:ext cx="8229600" cy="687388"/>
          </a:xfrm>
        </p:spPr>
        <p:txBody>
          <a:bodyPr>
            <a:noAutofit/>
          </a:bodyPr>
          <a:lstStyle/>
          <a:p>
            <a:r>
              <a:rPr lang="en-US" sz="3200" dirty="0" smtClean="0">
                <a:cs typeface="Georgia" pitchFamily="18" charset="0"/>
              </a:rPr>
              <a:t>High Number of Different Drugs per Patient by CAN Score</a:t>
            </a:r>
          </a:p>
        </p:txBody>
      </p:sp>
    </p:spTree>
    <p:extLst>
      <p:ext uri="{BB962C8B-B14F-4D97-AF65-F5344CB8AC3E}">
        <p14:creationId xmlns="" xmlns:p14="http://schemas.microsoft.com/office/powerpoint/2010/main" val="904010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 xmlns:p14="http://schemas.microsoft.com/office/powerpoint/2010/main" val="2229669120"/>
              </p:ext>
            </p:extLst>
          </p:nvPr>
        </p:nvGraphicFramePr>
        <p:xfrm>
          <a:off x="4724400" y="1112837"/>
          <a:ext cx="4343400" cy="5592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photo of three healthcare workers, a doctor and two RNs"/>
          <p:cNvPicPr>
            <a:picLocks noChangeAspect="1"/>
          </p:cNvPicPr>
          <p:nvPr/>
        </p:nvPicPr>
        <p:blipFill rotWithShape="1">
          <a:blip r:embed="rId8" cstate="print">
            <a:extLst>
              <a:ext uri="{28A0092B-C50C-407E-A947-70E740481C1C}">
                <a14:useLocalDpi xmlns="" xmlns:a14="http://schemas.microsoft.com/office/drawing/2010/main" val="0"/>
              </a:ext>
            </a:extLst>
          </a:blip>
          <a:srcRect r="13307"/>
          <a:stretch/>
        </p:blipFill>
        <p:spPr>
          <a:xfrm>
            <a:off x="106017" y="1524000"/>
            <a:ext cx="4542183" cy="3552310"/>
          </a:xfrm>
          <a:prstGeom prst="rect">
            <a:avLst/>
          </a:prstGeom>
          <a:effectLst>
            <a:outerShdw blurRad="50800" dist="38100" dir="2700000" algn="tl" rotWithShape="0">
              <a:prstClr val="black">
                <a:alpha val="40000"/>
              </a:prstClr>
            </a:outerShdw>
          </a:effectLst>
        </p:spPr>
      </p:pic>
      <p:sp>
        <p:nvSpPr>
          <p:cNvPr id="4098" name="Title 1"/>
          <p:cNvSpPr>
            <a:spLocks noGrp="1"/>
          </p:cNvSpPr>
          <p:nvPr>
            <p:ph type="title"/>
          </p:nvPr>
        </p:nvSpPr>
        <p:spPr>
          <a:xfrm>
            <a:off x="16564" y="0"/>
            <a:ext cx="9127435" cy="1143000"/>
          </a:xfrm>
        </p:spPr>
        <p:txBody>
          <a:bodyPr>
            <a:normAutofit/>
          </a:bodyPr>
          <a:lstStyle/>
          <a:p>
            <a:pPr eaLnBrk="1" hangingPunct="1"/>
            <a:r>
              <a:rPr lang="en-US" sz="4000" dirty="0" smtClean="0">
                <a:ea typeface="ＭＳ Ｐゴシック" pitchFamily="34" charset="-128"/>
              </a:rPr>
              <a:t>Staff Changes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descr="bar charts display that three-quarter of patients with the highest CAN scores have at least one Mental Health Diagnoses &#10;"/>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b="7214"/>
          <a:stretch>
            <a:fillRect/>
          </a:stretch>
        </p:blipFill>
        <p:spPr>
          <a:xfrm>
            <a:off x="152400" y="1752600"/>
            <a:ext cx="8831263" cy="4506913"/>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6626" name="Title 1"/>
          <p:cNvSpPr>
            <a:spLocks noGrp="1"/>
          </p:cNvSpPr>
          <p:nvPr>
            <p:ph type="title"/>
          </p:nvPr>
        </p:nvSpPr>
        <p:spPr/>
        <p:txBody>
          <a:bodyPr>
            <a:normAutofit fontScale="90000"/>
          </a:bodyPr>
          <a:lstStyle/>
          <a:p>
            <a:r>
              <a:rPr lang="en-US" sz="4000" dirty="0" smtClean="0">
                <a:cs typeface="Georgia" pitchFamily="18" charset="0"/>
              </a:rPr>
              <a:t>Mental Health Diagnoses according to CAN Score</a:t>
            </a:r>
          </a:p>
        </p:txBody>
      </p:sp>
    </p:spTree>
    <p:extLst>
      <p:ext uri="{BB962C8B-B14F-4D97-AF65-F5344CB8AC3E}">
        <p14:creationId xmlns="" xmlns:p14="http://schemas.microsoft.com/office/powerpoint/2010/main" val="40073014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descr="line graphs displays that as CAN score increases, Bed days increase; substantial increase after scores over 90, with a steep trend at 98"/>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6350" y="1295400"/>
            <a:ext cx="8997950" cy="5102225"/>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758825"/>
          </a:xfrm>
        </p:spPr>
        <p:txBody>
          <a:bodyPr>
            <a:normAutofit fontScale="90000"/>
          </a:bodyPr>
          <a:lstStyle/>
          <a:p>
            <a:pPr>
              <a:defRPr/>
            </a:pPr>
            <a:r>
              <a:rPr lang="en-US" sz="4800" dirty="0" smtClean="0"/>
              <a:t>Bed Days - Per Patient, Average</a:t>
            </a:r>
            <a:endParaRPr lang="en-US" sz="4800" dirty="0"/>
          </a:p>
        </p:txBody>
      </p:sp>
    </p:spTree>
    <p:extLst>
      <p:ext uri="{BB962C8B-B14F-4D97-AF65-F5344CB8AC3E}">
        <p14:creationId xmlns="" xmlns:p14="http://schemas.microsoft.com/office/powerpoint/2010/main" val="22352025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able of Program and % of Patients Referred with CAN equal to or more than 95&#10;Telehealth: 10.7%&#10;HBPC: 3.6%&#10;Palliative Care: (1,353 of 241,917 total patients) 0.6%&#10;Hospice: (569 of 241,917 total patients) 0.2%&#10;"/>
          <p:cNvGraphicFramePr>
            <a:graphicFrameLocks noGrp="1"/>
          </p:cNvGraphicFramePr>
          <p:nvPr>
            <p:ph idx="1"/>
            <p:extLst>
              <p:ext uri="{D42A27DB-BD31-4B8C-83A1-F6EECF244321}">
                <p14:modId xmlns="" xmlns:p14="http://schemas.microsoft.com/office/powerpoint/2010/main" val="2706918040"/>
              </p:ext>
            </p:extLst>
          </p:nvPr>
        </p:nvGraphicFramePr>
        <p:xfrm>
          <a:off x="457200" y="1940596"/>
          <a:ext cx="8229600" cy="3835364"/>
        </p:xfrm>
        <a:graphic>
          <a:graphicData uri="http://schemas.openxmlformats.org/drawingml/2006/table">
            <a:tbl>
              <a:tblPr firstRow="1" bandRow="1">
                <a:tableStyleId>{5C22544A-7EE6-4342-B048-85BDC9FD1C3A}</a:tableStyleId>
              </a:tblPr>
              <a:tblGrid>
                <a:gridCol w="3810000"/>
                <a:gridCol w="4419600"/>
              </a:tblGrid>
              <a:tr h="949997">
                <a:tc>
                  <a:txBody>
                    <a:bodyPr/>
                    <a:lstStyle/>
                    <a:p>
                      <a:pPr algn="ctr"/>
                      <a:r>
                        <a:rPr lang="en-US" sz="3200" dirty="0" smtClean="0"/>
                        <a:t>PROGRAM</a:t>
                      </a:r>
                      <a:endParaRPr lang="en-US" sz="3200" dirty="0"/>
                    </a:p>
                  </a:txBody>
                  <a:tcPr anchor="ctr"/>
                </a:tc>
                <a:tc>
                  <a:txBody>
                    <a:bodyPr/>
                    <a:lstStyle/>
                    <a:p>
                      <a:pPr algn="ctr"/>
                      <a:r>
                        <a:rPr lang="en-US" sz="3200" dirty="0" smtClean="0"/>
                        <a:t>% Patients Referred with CAN ≥ 95</a:t>
                      </a:r>
                      <a:endParaRPr lang="en-US" sz="3200" dirty="0"/>
                    </a:p>
                  </a:txBody>
                  <a:tcPr anchor="ctr"/>
                </a:tc>
              </a:tr>
              <a:tr h="692141">
                <a:tc>
                  <a:txBody>
                    <a:bodyPr/>
                    <a:lstStyle/>
                    <a:p>
                      <a:pPr algn="ctr"/>
                      <a:r>
                        <a:rPr lang="en-US" sz="3200" dirty="0" err="1" smtClean="0"/>
                        <a:t>Telehealth</a:t>
                      </a:r>
                      <a:endParaRPr lang="en-US" sz="3200" dirty="0"/>
                    </a:p>
                  </a:txBody>
                  <a:tcPr anchor="ctr"/>
                </a:tc>
                <a:tc>
                  <a:txBody>
                    <a:bodyPr/>
                    <a:lstStyle/>
                    <a:p>
                      <a:pPr algn="ctr"/>
                      <a:r>
                        <a:rPr lang="en-US" sz="3200" dirty="0" smtClean="0"/>
                        <a:t>10.7%</a:t>
                      </a:r>
                      <a:endParaRPr lang="en-US" sz="3200" dirty="0"/>
                    </a:p>
                  </a:txBody>
                  <a:tcPr anchor="ctr"/>
                </a:tc>
              </a:tr>
              <a:tr h="692141">
                <a:tc>
                  <a:txBody>
                    <a:bodyPr/>
                    <a:lstStyle/>
                    <a:p>
                      <a:pPr algn="ctr"/>
                      <a:r>
                        <a:rPr lang="en-US" sz="3200" dirty="0" smtClean="0"/>
                        <a:t>HBPC</a:t>
                      </a:r>
                      <a:endParaRPr lang="en-US" sz="3200" dirty="0"/>
                    </a:p>
                  </a:txBody>
                  <a:tcPr anchor="ctr"/>
                </a:tc>
                <a:tc>
                  <a:txBody>
                    <a:bodyPr/>
                    <a:lstStyle/>
                    <a:p>
                      <a:pPr algn="ctr"/>
                      <a:r>
                        <a:rPr lang="en-US" sz="3200" dirty="0" smtClean="0"/>
                        <a:t>3.6%</a:t>
                      </a:r>
                      <a:endParaRPr lang="en-US" sz="3200" dirty="0"/>
                    </a:p>
                  </a:txBody>
                  <a:tcPr anchor="ctr"/>
                </a:tc>
              </a:tr>
              <a:tr h="692141">
                <a:tc>
                  <a:txBody>
                    <a:bodyPr/>
                    <a:lstStyle/>
                    <a:p>
                      <a:pPr algn="ctr"/>
                      <a:r>
                        <a:rPr lang="en-US" sz="3200" dirty="0" smtClean="0"/>
                        <a:t>Palliative Care </a:t>
                      </a:r>
                      <a:endParaRPr lang="en-US" sz="3200" dirty="0"/>
                    </a:p>
                  </a:txBody>
                  <a:tcPr anchor="ctr"/>
                </a:tc>
                <a:tc>
                  <a:txBody>
                    <a:bodyPr/>
                    <a:lstStyle/>
                    <a:p>
                      <a:pPr algn="ctr"/>
                      <a:r>
                        <a:rPr lang="en-US" sz="3200" dirty="0" smtClean="0"/>
                        <a:t>0.6%</a:t>
                      </a:r>
                      <a:endParaRPr lang="en-US" sz="3200" dirty="0"/>
                    </a:p>
                  </a:txBody>
                  <a:tcPr anchor="ctr"/>
                </a:tc>
              </a:tr>
              <a:tr h="692141">
                <a:tc>
                  <a:txBody>
                    <a:bodyPr/>
                    <a:lstStyle/>
                    <a:p>
                      <a:pPr algn="ctr"/>
                      <a:r>
                        <a:rPr lang="en-US" sz="3200" dirty="0" smtClean="0"/>
                        <a:t>Hospice</a:t>
                      </a:r>
                      <a:endParaRPr lang="en-US" sz="3200" dirty="0"/>
                    </a:p>
                  </a:txBody>
                  <a:tcPr anchor="ctr"/>
                </a:tc>
                <a:tc>
                  <a:txBody>
                    <a:bodyPr/>
                    <a:lstStyle/>
                    <a:p>
                      <a:pPr algn="ctr"/>
                      <a:r>
                        <a:rPr lang="en-US" sz="3200" dirty="0" smtClean="0"/>
                        <a:t>0.2%</a:t>
                      </a:r>
                      <a:endParaRPr lang="en-US" sz="3200" dirty="0"/>
                    </a:p>
                  </a:txBody>
                  <a:tcPr anchor="ctr"/>
                </a:tc>
              </a:tr>
            </a:tbl>
          </a:graphicData>
        </a:graphic>
      </p:graphicFrame>
      <p:sp>
        <p:nvSpPr>
          <p:cNvPr id="2" name="Title 1"/>
          <p:cNvSpPr>
            <a:spLocks noGrp="1"/>
          </p:cNvSpPr>
          <p:nvPr>
            <p:ph type="title"/>
          </p:nvPr>
        </p:nvSpPr>
        <p:spPr>
          <a:xfrm>
            <a:off x="287338" y="381000"/>
            <a:ext cx="8610600" cy="1143000"/>
          </a:xfrm>
        </p:spPr>
        <p:txBody>
          <a:bodyPr>
            <a:normAutofit fontScale="90000"/>
          </a:bodyPr>
          <a:lstStyle/>
          <a:p>
            <a:pPr>
              <a:defRPr/>
            </a:pPr>
            <a:r>
              <a:rPr lang="en-US" sz="3200" dirty="0" smtClean="0"/>
              <a:t>Few Patients with High Scores Referred to Coordination Programs: Telehealth, HBPC, Palliative Care, and Hospice</a:t>
            </a:r>
            <a:endParaRPr lang="en-US" sz="3200" dirty="0"/>
          </a:p>
        </p:txBody>
      </p:sp>
    </p:spTree>
    <p:extLst>
      <p:ext uri="{BB962C8B-B14F-4D97-AF65-F5344CB8AC3E}">
        <p14:creationId xmlns="" xmlns:p14="http://schemas.microsoft.com/office/powerpoint/2010/main" val="3928947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Content Placeholder 4"/>
          <p:cNvSpPr>
            <a:spLocks noGrp="1"/>
          </p:cNvSpPr>
          <p:nvPr>
            <p:ph idx="1"/>
          </p:nvPr>
        </p:nvSpPr>
        <p:spPr>
          <a:xfrm>
            <a:off x="457200" y="2133600"/>
            <a:ext cx="8229600" cy="3810000"/>
          </a:xfrm>
        </p:spPr>
        <p:txBody>
          <a:bodyPr>
            <a:normAutofit/>
          </a:bodyPr>
          <a:lstStyle/>
          <a:p>
            <a:pPr marL="0" indent="0" algn="ctr">
              <a:buFont typeface="Arial" pitchFamily="34" charset="0"/>
              <a:buNone/>
            </a:pPr>
            <a:r>
              <a:rPr lang="en-US" dirty="0" smtClean="0">
                <a:solidFill>
                  <a:schemeClr val="accent1">
                    <a:lumMod val="75000"/>
                  </a:schemeClr>
                </a:solidFill>
                <a:cs typeface="Georgia" pitchFamily="18" charset="0"/>
              </a:rPr>
              <a:t>Patients with </a:t>
            </a:r>
            <a:r>
              <a:rPr lang="en-US" b="1" dirty="0" smtClean="0">
                <a:solidFill>
                  <a:schemeClr val="accent2"/>
                </a:solidFill>
                <a:cs typeface="Georgia" pitchFamily="18" charset="0"/>
              </a:rPr>
              <a:t>highest 10% </a:t>
            </a:r>
            <a:r>
              <a:rPr lang="en-US" dirty="0" smtClean="0">
                <a:solidFill>
                  <a:schemeClr val="accent2"/>
                </a:solidFill>
                <a:cs typeface="Georgia" pitchFamily="18" charset="0"/>
              </a:rPr>
              <a:t>of CAN scores</a:t>
            </a:r>
          </a:p>
          <a:p>
            <a:pPr marL="0" indent="0" algn="ctr">
              <a:buFont typeface="Arial" pitchFamily="34" charset="0"/>
              <a:buNone/>
            </a:pPr>
            <a:r>
              <a:rPr lang="en-US" dirty="0" smtClean="0">
                <a:solidFill>
                  <a:schemeClr val="accent1">
                    <a:lumMod val="75000"/>
                  </a:schemeClr>
                </a:solidFill>
                <a:cs typeface="Georgia" pitchFamily="18" charset="0"/>
              </a:rPr>
              <a:t>who saw their </a:t>
            </a:r>
            <a:r>
              <a:rPr lang="en-US" b="1" dirty="0" smtClean="0">
                <a:solidFill>
                  <a:schemeClr val="accent1">
                    <a:lumMod val="75000"/>
                  </a:schemeClr>
                </a:solidFill>
                <a:cs typeface="Georgia" pitchFamily="18" charset="0"/>
              </a:rPr>
              <a:t>PCP for &gt;60% </a:t>
            </a:r>
            <a:r>
              <a:rPr lang="en-US" dirty="0" smtClean="0">
                <a:solidFill>
                  <a:schemeClr val="accent1">
                    <a:lumMod val="75000"/>
                  </a:schemeClr>
                </a:solidFill>
                <a:cs typeface="Georgia" pitchFamily="18" charset="0"/>
              </a:rPr>
              <a:t>of visits</a:t>
            </a:r>
          </a:p>
          <a:p>
            <a:pPr marL="0" indent="0" algn="ctr">
              <a:buFont typeface="Arial" pitchFamily="34" charset="0"/>
              <a:buNone/>
            </a:pPr>
            <a:r>
              <a:rPr lang="en-US" dirty="0" smtClean="0">
                <a:solidFill>
                  <a:schemeClr val="accent1">
                    <a:lumMod val="75000"/>
                  </a:schemeClr>
                </a:solidFill>
                <a:cs typeface="Georgia" pitchFamily="18" charset="0"/>
              </a:rPr>
              <a:t>were </a:t>
            </a:r>
            <a:r>
              <a:rPr lang="en-US" b="1" dirty="0" smtClean="0">
                <a:solidFill>
                  <a:schemeClr val="accent3">
                    <a:lumMod val="75000"/>
                  </a:schemeClr>
                </a:solidFill>
                <a:cs typeface="Georgia" pitchFamily="18" charset="0"/>
              </a:rPr>
              <a:t>10% less likely</a:t>
            </a:r>
            <a:r>
              <a:rPr lang="en-US" dirty="0" smtClean="0">
                <a:solidFill>
                  <a:schemeClr val="accent3">
                    <a:lumMod val="75000"/>
                  </a:schemeClr>
                </a:solidFill>
                <a:cs typeface="Georgia" pitchFamily="18" charset="0"/>
              </a:rPr>
              <a:t> </a:t>
            </a:r>
            <a:r>
              <a:rPr lang="en-US" dirty="0" smtClean="0">
                <a:solidFill>
                  <a:schemeClr val="accent1">
                    <a:lumMod val="75000"/>
                  </a:schemeClr>
                </a:solidFill>
                <a:cs typeface="Georgia" pitchFamily="18" charset="0"/>
              </a:rPr>
              <a:t>to die or be hospitalized</a:t>
            </a:r>
          </a:p>
          <a:p>
            <a:pPr marL="0" indent="0">
              <a:buFont typeface="Arial" pitchFamily="34" charset="0"/>
              <a:buNone/>
            </a:pPr>
            <a:endParaRPr lang="en-US" sz="2800" dirty="0">
              <a:cs typeface="Georgia" pitchFamily="18" charset="0"/>
            </a:endParaRPr>
          </a:p>
          <a:p>
            <a:pPr marL="0" indent="0" algn="ctr">
              <a:buFont typeface="Arial" pitchFamily="34" charset="0"/>
              <a:buNone/>
            </a:pPr>
            <a:r>
              <a:rPr lang="en-US" sz="2400" dirty="0" smtClean="0">
                <a:cs typeface="Georgia" pitchFamily="18" charset="0"/>
              </a:rPr>
              <a:t>[after adjustment for age, sex, comorbidity, </a:t>
            </a:r>
            <a:br>
              <a:rPr lang="en-US" sz="2400" dirty="0" smtClean="0">
                <a:cs typeface="Georgia" pitchFamily="18" charset="0"/>
              </a:rPr>
            </a:br>
            <a:r>
              <a:rPr lang="en-US" sz="2400" dirty="0" smtClean="0">
                <a:cs typeface="Georgia" pitchFamily="18" charset="0"/>
              </a:rPr>
              <a:t>and mental health diagnoses and</a:t>
            </a:r>
            <a:br>
              <a:rPr lang="en-US" sz="2400" dirty="0" smtClean="0">
                <a:cs typeface="Georgia" pitchFamily="18" charset="0"/>
              </a:rPr>
            </a:br>
            <a:r>
              <a:rPr lang="en-US" sz="2400" dirty="0" smtClean="0">
                <a:cs typeface="Georgia" pitchFamily="18" charset="0"/>
              </a:rPr>
              <a:t>versus similar risk patients who did not see their PCP]</a:t>
            </a:r>
          </a:p>
          <a:p>
            <a:pPr marL="0" indent="0">
              <a:buFont typeface="Arial" pitchFamily="34" charset="0"/>
              <a:buNone/>
            </a:pPr>
            <a:endParaRPr lang="en-US" sz="2800" dirty="0" smtClean="0">
              <a:cs typeface="Georgia" pitchFamily="18" charset="0"/>
            </a:endParaRPr>
          </a:p>
        </p:txBody>
      </p:sp>
      <p:sp>
        <p:nvSpPr>
          <p:cNvPr id="23554" name="Title 1"/>
          <p:cNvSpPr>
            <a:spLocks noGrp="1"/>
          </p:cNvSpPr>
          <p:nvPr>
            <p:ph type="title"/>
          </p:nvPr>
        </p:nvSpPr>
        <p:spPr/>
        <p:txBody>
          <a:bodyPr/>
          <a:lstStyle/>
          <a:p>
            <a:r>
              <a:rPr lang="en-US" sz="3600" dirty="0" smtClean="0">
                <a:cs typeface="Georgia" pitchFamily="18" charset="0"/>
              </a:rPr>
              <a:t>Can </a:t>
            </a:r>
            <a:r>
              <a:rPr lang="en-US" sz="3600" dirty="0" err="1" smtClean="0">
                <a:cs typeface="Georgia" pitchFamily="18" charset="0"/>
              </a:rPr>
              <a:t>CAN</a:t>
            </a:r>
            <a:r>
              <a:rPr lang="en-US" sz="3600" dirty="0" smtClean="0">
                <a:cs typeface="Georgia" pitchFamily="18" charset="0"/>
              </a:rPr>
              <a:t> scores help?</a:t>
            </a:r>
          </a:p>
        </p:txBody>
      </p:sp>
    </p:spTree>
    <p:extLst>
      <p:ext uri="{BB962C8B-B14F-4D97-AF65-F5344CB8AC3E}">
        <p14:creationId xmlns="" xmlns:p14="http://schemas.microsoft.com/office/powerpoint/2010/main" val="3503879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 xmlns:p14="http://schemas.microsoft.com/office/powerpoint/2010/main" val="3389921187"/>
              </p:ext>
            </p:extLst>
          </p:nvPr>
        </p:nvGraphicFramePr>
        <p:xfrm>
          <a:off x="209797" y="1669885"/>
          <a:ext cx="8649195" cy="2588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 xmlns:p14="http://schemas.microsoft.com/office/powerpoint/2010/main" val="1898254678"/>
              </p:ext>
            </p:extLst>
          </p:nvPr>
        </p:nvGraphicFramePr>
        <p:xfrm>
          <a:off x="209797" y="3580411"/>
          <a:ext cx="8686800" cy="32775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0722" name="Title 1"/>
          <p:cNvSpPr>
            <a:spLocks noGrp="1"/>
          </p:cNvSpPr>
          <p:nvPr>
            <p:ph type="title"/>
          </p:nvPr>
        </p:nvSpPr>
        <p:spPr/>
        <p:txBody>
          <a:bodyPr/>
          <a:lstStyle/>
          <a:p>
            <a:pPr eaLnBrk="1" hangingPunct="1"/>
            <a:r>
              <a:rPr lang="en-US" sz="3200" dirty="0" smtClean="0">
                <a:cs typeface="Georgia" pitchFamily="18" charset="0"/>
              </a:rPr>
              <a:t>How might a care manager or </a:t>
            </a:r>
            <a:br>
              <a:rPr lang="en-US" sz="3200" dirty="0" smtClean="0">
                <a:cs typeface="Georgia" pitchFamily="18" charset="0"/>
              </a:rPr>
            </a:br>
            <a:r>
              <a:rPr lang="en-US" sz="3200" dirty="0" smtClean="0">
                <a:cs typeface="Georgia" pitchFamily="18" charset="0"/>
              </a:rPr>
              <a:t>provider use the tool?</a:t>
            </a:r>
          </a:p>
        </p:txBody>
      </p:sp>
    </p:spTree>
    <p:extLst>
      <p:ext uri="{BB962C8B-B14F-4D97-AF65-F5344CB8AC3E}">
        <p14:creationId xmlns="" xmlns:p14="http://schemas.microsoft.com/office/powerpoint/2010/main" val="987059516"/>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of Risk data chart heade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 y="1649165"/>
            <a:ext cx="9143245" cy="2389435"/>
          </a:xfrm>
          <a:prstGeom prst="rect">
            <a:avLst/>
          </a:prstGeom>
        </p:spPr>
      </p:pic>
      <p:pic>
        <p:nvPicPr>
          <p:cNvPr id="23" name="Picture 22" descr="screen shot of Risk data chart header"/>
          <p:cNvPicPr>
            <a:picLocks noChangeAspect="1"/>
          </p:cNvPicPr>
          <p:nvPr/>
        </p:nvPicPr>
        <p:blipFill rotWithShape="1">
          <a:blip r:embed="rId3" cstate="print">
            <a:extLst>
              <a:ext uri="{28A0092B-C50C-407E-A947-70E740481C1C}">
                <a14:useLocalDpi xmlns="" xmlns:a14="http://schemas.microsoft.com/office/drawing/2010/main" val="0"/>
              </a:ext>
            </a:extLst>
          </a:blip>
          <a:srcRect l="36545" t="43622" b="31269"/>
          <a:stretch/>
        </p:blipFill>
        <p:spPr>
          <a:xfrm>
            <a:off x="609597" y="1517567"/>
            <a:ext cx="8306787" cy="1240002"/>
          </a:xfrm>
          <a:prstGeom prst="rect">
            <a:avLst/>
          </a:prstGeom>
        </p:spPr>
      </p:pic>
      <p:pic>
        <p:nvPicPr>
          <p:cNvPr id="2051" name="Picture 3" descr="screen shot of Risk data char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5778" y="3861402"/>
            <a:ext cx="8094822" cy="18535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4800" dirty="0" smtClean="0"/>
              <a:t>CAN Scores</a:t>
            </a:r>
            <a:endParaRPr lang="en-US" sz="4800" dirty="0"/>
          </a:p>
        </p:txBody>
      </p:sp>
    </p:spTree>
    <p:extLst>
      <p:ext uri="{BB962C8B-B14F-4D97-AF65-F5344CB8AC3E}">
        <p14:creationId xmlns="" xmlns:p14="http://schemas.microsoft.com/office/powerpoint/2010/main" val="1403202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Content Placeholder 3" descr="screen shot of PACT Compass web page, VSSC logo on upper left and Compass logo on upper right"/>
          <p:cNvPicPr>
            <a:picLocks noGrp="1" noChangeAspect="1"/>
          </p:cNvPicPr>
          <p:nvPr>
            <p:ph idx="1"/>
          </p:nvPr>
        </p:nvPicPr>
        <p:blipFill>
          <a:blip r:embed="rId3" cstate="print">
            <a:extLst>
              <a:ext uri="{28A0092B-C50C-407E-A947-70E740481C1C}">
                <a14:useLocalDpi xmlns="" xmlns:a14="http://schemas.microsoft.com/office/drawing/2010/main" val="0"/>
              </a:ext>
            </a:extLst>
          </a:blip>
          <a:srcRect l="-5479" r="-5479"/>
          <a:stretch>
            <a:fillRect/>
          </a:stretch>
        </p:blipFill>
        <p:spPr>
          <a:xfrm>
            <a:off x="-76200" y="1490663"/>
            <a:ext cx="9067800" cy="4986337"/>
          </a:xfrm>
        </p:spPr>
      </p:pic>
      <p:sp>
        <p:nvSpPr>
          <p:cNvPr id="14338" name="Title 1"/>
          <p:cNvSpPr>
            <a:spLocks noGrp="1"/>
          </p:cNvSpPr>
          <p:nvPr>
            <p:ph type="title"/>
          </p:nvPr>
        </p:nvSpPr>
        <p:spPr/>
        <p:txBody>
          <a:bodyPr/>
          <a:lstStyle/>
          <a:p>
            <a:pPr eaLnBrk="1" hangingPunct="1"/>
            <a:r>
              <a:rPr lang="en-US" dirty="0" smtClean="0">
                <a:ea typeface="ＭＳ Ｐゴシック" pitchFamily="34" charset="-128"/>
              </a:rPr>
              <a:t>The PACT Compass</a:t>
            </a:r>
          </a:p>
        </p:txBody>
      </p:sp>
    </p:spTree>
    <p:extLst>
      <p:ext uri="{BB962C8B-B14F-4D97-AF65-F5344CB8AC3E}">
        <p14:creationId xmlns="" xmlns:p14="http://schemas.microsoft.com/office/powerpoint/2010/main" val="19530605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Content Placeholder 4" descr="screen shot of Primary Care provider summary page from the PACT Compass"/>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1589" t="11716" r="16737" b="11716"/>
          <a:stretch/>
        </p:blipFill>
        <p:spPr>
          <a:xfrm>
            <a:off x="142874" y="609600"/>
            <a:ext cx="8713512" cy="5867400"/>
          </a:xfrm>
        </p:spPr>
      </p:pic>
      <p:sp>
        <p:nvSpPr>
          <p:cNvPr id="4" name="Title 1" descr="The PACT Compass&#10;"/>
          <p:cNvSpPr txBox="1">
            <a:spLocks/>
          </p:cNvSpPr>
          <p:nvPr/>
        </p:nvSpPr>
        <p:spPr>
          <a:xfrm>
            <a:off x="0" y="0"/>
            <a:ext cx="9144000" cy="6096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ea typeface="ＭＳ Ｐゴシック" pitchFamily="34" charset="-128"/>
              </a:rPr>
              <a:t>The PACT Compass</a:t>
            </a:r>
            <a:endParaRPr lang="en-US" sz="3600" dirty="0">
              <a:ea typeface="ＭＳ Ｐゴシック" pitchFamily="34" charset="-128"/>
            </a:endParaRPr>
          </a:p>
        </p:txBody>
      </p:sp>
    </p:spTree>
    <p:extLst>
      <p:ext uri="{BB962C8B-B14F-4D97-AF65-F5344CB8AC3E}">
        <p14:creationId xmlns="" xmlns:p14="http://schemas.microsoft.com/office/powerpoint/2010/main" val="4825432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2" descr="screen shot of page from the facility summary page from the PACT Compass"/>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1274" r="6260" b="5962"/>
          <a:stretch/>
        </p:blipFill>
        <p:spPr>
          <a:xfrm>
            <a:off x="128587" y="609600"/>
            <a:ext cx="8870421" cy="5638799"/>
          </a:xfrm>
        </p:spPr>
      </p:pic>
      <p:sp>
        <p:nvSpPr>
          <p:cNvPr id="4" name="Title 1" descr="The PACT Compass&#10;"/>
          <p:cNvSpPr txBox="1">
            <a:spLocks/>
          </p:cNvSpPr>
          <p:nvPr/>
        </p:nvSpPr>
        <p:spPr>
          <a:xfrm>
            <a:off x="0" y="0"/>
            <a:ext cx="9144000" cy="6096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ea typeface="ＭＳ Ｐゴシック" pitchFamily="34" charset="-128"/>
              </a:rPr>
              <a:t>The PACT Compass</a:t>
            </a:r>
            <a:endParaRPr lang="en-US" sz="3600" dirty="0">
              <a:ea typeface="ＭＳ Ｐゴシック" pitchFamily="34" charset="-128"/>
            </a:endParaRPr>
          </a:p>
        </p:txBody>
      </p:sp>
    </p:spTree>
    <p:extLst>
      <p:ext uri="{BB962C8B-B14F-4D97-AF65-F5344CB8AC3E}">
        <p14:creationId xmlns="" xmlns:p14="http://schemas.microsoft.com/office/powerpoint/2010/main" val="3318534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Content Placeholder 3" descr="background image of screen shot of VSSC is the main national VA data page"/>
          <p:cNvPicPr>
            <a:picLocks noGrp="1" noChangeAspect="1"/>
          </p:cNvPicPr>
          <p:nvPr>
            <p:ph idx="1"/>
          </p:nvPr>
        </p:nvPicPr>
        <p:blipFill rotWithShape="1">
          <a:blip r:embed="rId3" cstate="print">
            <a:extLst>
              <a:ext uri="{BEBA8EAE-BF5A-486C-A8C5-ECC9F3942E4B}">
                <a14:imgProps xmlns="" xmlns:a14="http://schemas.microsoft.com/office/drawing/2010/main">
                  <a14:imgLayer r:embed="rId4">
                    <a14:imgEffect>
                      <a14:artisticBlur/>
                    </a14:imgEffect>
                  </a14:imgLayer>
                </a14:imgProps>
              </a:ext>
              <a:ext uri="{28A0092B-C50C-407E-A947-70E740481C1C}">
                <a14:useLocalDpi xmlns="" xmlns:a14="http://schemas.microsoft.com/office/drawing/2010/main" val="0"/>
              </a:ext>
            </a:extLst>
          </a:blip>
          <a:srcRect l="25664" t="7144" r="27369" b="6085"/>
          <a:stretch/>
        </p:blipFill>
        <p:spPr>
          <a:xfrm>
            <a:off x="23190" y="76199"/>
            <a:ext cx="5082209" cy="6717703"/>
          </a:xfrm>
          <a:prstGeom prst="rect">
            <a:avLst/>
          </a:prstGeom>
          <a:noFill/>
          <a:ln>
            <a:noFill/>
          </a:ln>
        </p:spPr>
      </p:pic>
      <p:pic>
        <p:nvPicPr>
          <p:cNvPr id="6" name="Content Placeholder 3" descr="screen shot of VSSC is the main national VA data page; inlcudes links for the Compass and Almanac; VSSC provides links to complete panel data – including Veteran names, and when they were last seen "/>
          <p:cNvPicPr>
            <a:picLocks noChangeAspect="1"/>
          </p:cNvPicPr>
          <p:nvPr/>
        </p:nvPicPr>
        <p:blipFill rotWithShape="1">
          <a:blip r:embed="rId5" cstate="print">
            <a:extLst>
              <a:ext uri="{28A0092B-C50C-407E-A947-70E740481C1C}">
                <a14:useLocalDpi xmlns="" xmlns:a14="http://schemas.microsoft.com/office/drawing/2010/main" val="0"/>
              </a:ext>
            </a:extLst>
          </a:blip>
          <a:srcRect l="25052" t="10396" r="27981" b="46218"/>
          <a:stretch/>
        </p:blipFill>
        <p:spPr>
          <a:xfrm>
            <a:off x="609599" y="685800"/>
            <a:ext cx="8416657" cy="5562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371600"/>
            <a:ext cx="8534400" cy="5105400"/>
          </a:xfrm>
        </p:spPr>
        <p:txBody>
          <a:bodyPr>
            <a:normAutofit fontScale="85000" lnSpcReduction="20000"/>
          </a:bodyPr>
          <a:lstStyle/>
          <a:p>
            <a:pPr marL="0" indent="0">
              <a:lnSpc>
                <a:spcPct val="110000"/>
              </a:lnSpc>
              <a:spcBef>
                <a:spcPts val="0"/>
              </a:spcBef>
              <a:buNone/>
            </a:pPr>
            <a:r>
              <a:rPr lang="en-US" sz="3500" dirty="0">
                <a:latin typeface="+mj-lt"/>
                <a:ea typeface="ＭＳ Ｐゴシック" pitchFamily="34" charset="-128"/>
              </a:rPr>
              <a:t>How many PACT </a:t>
            </a:r>
            <a:r>
              <a:rPr lang="en-US" sz="3500" dirty="0" err="1">
                <a:latin typeface="+mj-lt"/>
                <a:ea typeface="ＭＳ Ｐゴシック" pitchFamily="34" charset="-128"/>
              </a:rPr>
              <a:t>teamlet</a:t>
            </a:r>
            <a:r>
              <a:rPr lang="en-US" sz="3500" dirty="0">
                <a:latin typeface="+mj-lt"/>
                <a:ea typeface="ＭＳ Ｐゴシック" pitchFamily="34" charset="-128"/>
              </a:rPr>
              <a:t> members who have created schedules to address their daily tasks find them helpful</a:t>
            </a:r>
            <a:r>
              <a:rPr lang="en-US" sz="3500" dirty="0" smtClean="0">
                <a:latin typeface="+mj-lt"/>
                <a:ea typeface="ＭＳ Ｐゴシック" pitchFamily="34" charset="-128"/>
              </a:rPr>
              <a:t>?</a:t>
            </a:r>
          </a:p>
          <a:p>
            <a:pPr marL="0" indent="0">
              <a:lnSpc>
                <a:spcPct val="90000"/>
              </a:lnSpc>
              <a:buNone/>
            </a:pPr>
            <a:endParaRPr lang="en-US" sz="4000" dirty="0">
              <a:latin typeface="+mj-lt"/>
              <a:ea typeface="ＭＳ Ｐゴシック" pitchFamily="34" charset="-128"/>
            </a:endParaRPr>
          </a:p>
          <a:p>
            <a:pPr marL="1314450" lvl="2" indent="-514350">
              <a:buFont typeface="+mj-lt"/>
              <a:buAutoNum type="alphaUcPeriod"/>
            </a:pPr>
            <a:r>
              <a:rPr lang="en-US" sz="3600" dirty="0" smtClean="0"/>
              <a:t>I have created a schedule, and find it very helpful to keep on top of things.</a:t>
            </a:r>
          </a:p>
          <a:p>
            <a:pPr marL="1314450" lvl="2" indent="-514350">
              <a:buFont typeface="+mj-lt"/>
              <a:buAutoNum type="alphaUcPeriod"/>
            </a:pPr>
            <a:r>
              <a:rPr lang="en-US" sz="3600" dirty="0" smtClean="0"/>
              <a:t>I have created a schedule, and find it somewhat helpful.</a:t>
            </a:r>
          </a:p>
          <a:p>
            <a:pPr marL="1314450" lvl="2" indent="-514350">
              <a:buFont typeface="+mj-lt"/>
              <a:buAutoNum type="alphaUcPeriod"/>
            </a:pPr>
            <a:r>
              <a:rPr lang="en-US" sz="3600" dirty="0" smtClean="0"/>
              <a:t>I have created a schedule, but it’s impossible to stick to</a:t>
            </a:r>
          </a:p>
          <a:p>
            <a:pPr marL="1314450" lvl="2" indent="-514350">
              <a:buFont typeface="+mj-lt"/>
              <a:buAutoNum type="alphaUcPeriod"/>
            </a:pPr>
            <a:r>
              <a:rPr lang="en-US" sz="3600" dirty="0" smtClean="0"/>
              <a:t>I have never created a schedule.</a:t>
            </a:r>
            <a:endParaRPr lang="en-US" sz="3600" dirty="0"/>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245678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3048000"/>
            <a:ext cx="4419600" cy="3657600"/>
          </a:xfrm>
        </p:spPr>
        <p:txBody>
          <a:bodyPr>
            <a:noAutofit/>
          </a:bodyPr>
          <a:lstStyle/>
          <a:p>
            <a:pPr marL="1314450" lvl="2" indent="-514350">
              <a:buFont typeface="+mj-lt"/>
              <a:buAutoNum type="alphaUcPeriod"/>
            </a:pPr>
            <a:r>
              <a:rPr lang="en-US" sz="2800" dirty="0"/>
              <a:t>The Primary Care Almanac Cohort report</a:t>
            </a:r>
          </a:p>
          <a:p>
            <a:pPr marL="1314450" lvl="2" indent="-514350">
              <a:buFont typeface="+mj-lt"/>
              <a:buAutoNum type="alphaUcPeriod"/>
            </a:pPr>
            <a:r>
              <a:rPr lang="en-US" sz="2800" dirty="0" smtClean="0"/>
              <a:t>It’s in </a:t>
            </a:r>
            <a:r>
              <a:rPr lang="en-US" sz="2800" dirty="0"/>
              <a:t>the Compass Facility Summary</a:t>
            </a:r>
          </a:p>
          <a:p>
            <a:pPr marL="1314450" lvl="2" indent="-514350">
              <a:buFont typeface="+mj-lt"/>
              <a:buAutoNum type="alphaUcPeriod"/>
            </a:pPr>
            <a:r>
              <a:rPr lang="en-US" sz="2800" dirty="0"/>
              <a:t>I’m not sure where it’s located</a:t>
            </a:r>
          </a:p>
        </p:txBody>
      </p:sp>
      <p:sp>
        <p:nvSpPr>
          <p:cNvPr id="3" name="Rectangle 2" descr="With Flu season coming up nurse 1 would like to know which of her patients have not had their flu shot, where would she look for that information?&#10;"/>
          <p:cNvSpPr/>
          <p:nvPr/>
        </p:nvSpPr>
        <p:spPr>
          <a:xfrm>
            <a:off x="304800" y="918389"/>
            <a:ext cx="8153400" cy="1877437"/>
          </a:xfrm>
          <a:prstGeom prst="rect">
            <a:avLst/>
          </a:prstGeom>
        </p:spPr>
        <p:txBody>
          <a:bodyPr wrap="square">
            <a:spAutoFit/>
          </a:bodyPr>
          <a:lstStyle/>
          <a:p>
            <a:pPr marL="0" indent="0">
              <a:buNone/>
            </a:pPr>
            <a:r>
              <a:rPr lang="en-US" sz="2800" dirty="0">
                <a:latin typeface="+mj-lt"/>
              </a:rPr>
              <a:t>With Flu season coming up nurse 1 would like to know which of her patients have not had their flu shot, where would she look for that information?</a:t>
            </a:r>
          </a:p>
          <a:p>
            <a:endParaRPr lang="en-US" sz="3200" dirty="0">
              <a:latin typeface="+mj-lt"/>
            </a:endParaRPr>
          </a:p>
        </p:txBody>
      </p:sp>
      <p:sp>
        <p:nvSpPr>
          <p:cNvPr id="4" name="Title 3"/>
          <p:cNvSpPr>
            <a:spLocks noGrp="1"/>
          </p:cNvSpPr>
          <p:nvPr>
            <p:ph type="title"/>
          </p:nvPr>
        </p:nvSpPr>
        <p:spPr>
          <a:xfrm>
            <a:off x="914400" y="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1524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70567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3048000"/>
            <a:ext cx="4419600" cy="3657600"/>
          </a:xfrm>
        </p:spPr>
        <p:txBody>
          <a:bodyPr>
            <a:noAutofit/>
          </a:bodyPr>
          <a:lstStyle/>
          <a:p>
            <a:pPr marL="1314450" lvl="2" indent="-514350">
              <a:buFont typeface="+mj-lt"/>
              <a:buAutoNum type="alphaUcPeriod"/>
            </a:pPr>
            <a:r>
              <a:rPr lang="en-US" sz="2800" dirty="0"/>
              <a:t>The Primary Care Almanac Cohort report</a:t>
            </a:r>
          </a:p>
          <a:p>
            <a:pPr marL="1314450" lvl="2" indent="-514350">
              <a:buFont typeface="+mj-lt"/>
              <a:buAutoNum type="alphaUcPeriod"/>
            </a:pPr>
            <a:r>
              <a:rPr lang="en-US" sz="2800" dirty="0" smtClean="0"/>
              <a:t>It’s in </a:t>
            </a:r>
            <a:r>
              <a:rPr lang="en-US" sz="2800" dirty="0"/>
              <a:t>the Compass Facility Summary</a:t>
            </a:r>
          </a:p>
          <a:p>
            <a:pPr marL="1314450" lvl="2" indent="-514350">
              <a:buFont typeface="+mj-lt"/>
              <a:buAutoNum type="alphaUcPeriod"/>
            </a:pPr>
            <a:r>
              <a:rPr lang="en-US" sz="2800" dirty="0"/>
              <a:t>I’m not sure where it’s located</a:t>
            </a:r>
          </a:p>
        </p:txBody>
      </p:sp>
      <p:sp>
        <p:nvSpPr>
          <p:cNvPr id="4" name="Title 3"/>
          <p:cNvSpPr>
            <a:spLocks noGrp="1"/>
          </p:cNvSpPr>
          <p:nvPr>
            <p:ph type="title"/>
          </p:nvPr>
        </p:nvSpPr>
        <p:spPr>
          <a:xfrm>
            <a:off x="914400" y="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4600" y="1524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28214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VSSC main national VA data page.  Clicking a provider panel number a list of all of the provider’s patients appears - including names, and when they were last seen.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199" y="533399"/>
            <a:ext cx="8382001" cy="6200105"/>
          </a:xfrm>
          <a:prstGeom prst="rect">
            <a:avLst/>
          </a:prstGeom>
        </p:spPr>
      </p:pic>
      <p:sp>
        <p:nvSpPr>
          <p:cNvPr id="30721" name="Title 1"/>
          <p:cNvSpPr>
            <a:spLocks noGrp="1"/>
          </p:cNvSpPr>
          <p:nvPr>
            <p:ph type="title"/>
          </p:nvPr>
        </p:nvSpPr>
        <p:spPr>
          <a:xfrm>
            <a:off x="0" y="-76200"/>
            <a:ext cx="9144000" cy="766312"/>
          </a:xfrm>
        </p:spPr>
        <p:txBody>
          <a:bodyPr rtlCol="0">
            <a:noAutofit/>
          </a:bodyPr>
          <a:lstStyle/>
          <a:p>
            <a:pPr eaLnBrk="1" fontAlgn="auto" hangingPunct="1">
              <a:spcAft>
                <a:spcPts val="0"/>
              </a:spcAft>
              <a:defRPr/>
            </a:pPr>
            <a:r>
              <a:rPr lang="en-US" sz="3600" dirty="0" smtClean="0">
                <a:ea typeface="+mj-ea"/>
              </a:rPr>
              <a:t>VSSC  - http</a:t>
            </a:r>
            <a:r>
              <a:rPr lang="en-US" sz="3600" dirty="0">
                <a:ea typeface="+mj-ea"/>
              </a:rPr>
              <a:t>://</a:t>
            </a:r>
            <a:r>
              <a:rPr lang="en-US" sz="3600" dirty="0" smtClean="0">
                <a:ea typeface="+mj-ea"/>
              </a:rPr>
              <a:t>vssc.med.va.gov</a:t>
            </a:r>
            <a:endParaRPr lang="en-US" sz="3600" dirty="0" smtClean="0">
              <a:ea typeface="+mj-ea"/>
            </a:endParaRPr>
          </a:p>
        </p:txBody>
      </p:sp>
    </p:spTree>
    <p:extLst>
      <p:ext uri="{BB962C8B-B14F-4D97-AF65-F5344CB8AC3E}">
        <p14:creationId xmlns="" xmlns:p14="http://schemas.microsoft.com/office/powerpoint/2010/main" val="3138527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of VSSC database view of  patients who have more than one provider in the complete VA system"/>
          <p:cNvPicPr>
            <a:picLocks noChangeAspect="1"/>
          </p:cNvPicPr>
          <p:nvPr/>
        </p:nvPicPr>
        <p:blipFill>
          <a:blip r:embed="rId3" cstate="print">
            <a:extLst>
              <a:ext uri="{28A0092B-C50C-407E-A947-70E740481C1C}">
                <a14:useLocalDpi xmlns="" xmlns:a14="http://schemas.microsoft.com/office/drawing/2010/main" val="0"/>
              </a:ext>
            </a:extLst>
          </a:blip>
          <a:srcRect l="-8"/>
          <a:stretch>
            <a:fillRect/>
          </a:stretch>
        </p:blipFill>
        <p:spPr>
          <a:xfrm>
            <a:off x="76200" y="966052"/>
            <a:ext cx="8915400" cy="4986269"/>
          </a:xfrm>
          <a:prstGeom prst="rect">
            <a:avLst/>
          </a:prstGeom>
        </p:spPr>
      </p:pic>
      <p:sp>
        <p:nvSpPr>
          <p:cNvPr id="8" name="Title 1"/>
          <p:cNvSpPr>
            <a:spLocks noGrp="1"/>
          </p:cNvSpPr>
          <p:nvPr>
            <p:ph type="title"/>
          </p:nvPr>
        </p:nvSpPr>
        <p:spPr>
          <a:xfrm>
            <a:off x="0" y="228600"/>
            <a:ext cx="9144000" cy="762000"/>
          </a:xfrm>
        </p:spPr>
        <p:txBody>
          <a:bodyPr rtlCol="0">
            <a:noAutofit/>
          </a:bodyPr>
          <a:lstStyle/>
          <a:p>
            <a:pPr eaLnBrk="1" fontAlgn="auto" hangingPunct="1">
              <a:spcAft>
                <a:spcPts val="0"/>
              </a:spcAft>
              <a:defRPr/>
            </a:pPr>
            <a:r>
              <a:rPr lang="en-US" sz="3600" dirty="0">
                <a:ea typeface="+mj-ea"/>
              </a:rPr>
              <a:t>VSSC</a:t>
            </a:r>
            <a:br>
              <a:rPr lang="en-US" sz="3600" dirty="0">
                <a:ea typeface="+mj-ea"/>
              </a:rPr>
            </a:br>
            <a:endParaRPr lang="en-US" sz="3600" dirty="0" smtClean="0">
              <a:ea typeface="+mj-ea"/>
            </a:endParaRPr>
          </a:p>
        </p:txBody>
      </p:sp>
    </p:spTree>
    <p:extLst>
      <p:ext uri="{BB962C8B-B14F-4D97-AF65-F5344CB8AC3E}">
        <p14:creationId xmlns="" xmlns:p14="http://schemas.microsoft.com/office/powerpoint/2010/main" val="11047766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descr="bar chart displaying: 2011 and early 2012, our inpatient admission rate hovered between.13-.14.  In the last year and a half- In May of 2012, Oakland started using CAN to address our high risk patients.&#10;In November of 2012, Oakland was able to try to contact all of their Veterans for a 2 day discharge call (situated with 3 VA Medical Centers within a 90 mile radius of our clinic- patients were often hospitalized and we were not aware of it) thanks to the national 2 day discharge contact list.&#10;A slight increase in October 2012 due to abrupt staffing concerns.&#10;By June 2013 inpatient  admission was down to 0.08.&#10;&#10;"/>
          <p:cNvGraphicFramePr>
            <a:graphicFrameLocks noGrp="1"/>
          </p:cNvGraphicFramePr>
          <p:nvPr>
            <p:ph idx="1"/>
            <p:extLst>
              <p:ext uri="{D42A27DB-BD31-4B8C-83A1-F6EECF244321}">
                <p14:modId xmlns="" xmlns:p14="http://schemas.microsoft.com/office/powerpoint/2010/main" val="2972995543"/>
              </p:ext>
            </p:extLst>
          </p:nvPr>
        </p:nvGraphicFramePr>
        <p:xfrm>
          <a:off x="76200" y="952500"/>
          <a:ext cx="8915400" cy="5753100"/>
        </p:xfrm>
        <a:graphic>
          <a:graphicData uri="http://schemas.openxmlformats.org/drawingml/2006/chart">
            <c:chart xmlns:c="http://schemas.openxmlformats.org/drawingml/2006/chart" xmlns:r="http://schemas.openxmlformats.org/officeDocument/2006/relationships" r:id="rId3"/>
          </a:graphicData>
        </a:graphic>
      </p:graphicFrame>
      <p:sp>
        <p:nvSpPr>
          <p:cNvPr id="25602" name="Title 1"/>
          <p:cNvSpPr>
            <a:spLocks noGrp="1"/>
          </p:cNvSpPr>
          <p:nvPr>
            <p:ph type="title"/>
          </p:nvPr>
        </p:nvSpPr>
        <p:spPr>
          <a:xfrm>
            <a:off x="0" y="-76200"/>
            <a:ext cx="9144000" cy="1143000"/>
          </a:xfrm>
        </p:spPr>
        <p:txBody>
          <a:bodyPr>
            <a:normAutofit/>
          </a:bodyPr>
          <a:lstStyle/>
          <a:p>
            <a:pPr eaLnBrk="1" hangingPunct="1"/>
            <a:r>
              <a:rPr lang="en-US" sz="4000" dirty="0" smtClean="0">
                <a:ea typeface="ＭＳ Ｐゴシック" pitchFamily="34" charset="-128"/>
              </a:rPr>
              <a:t>VA Oakland Outpatient Clinic</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image of e-mail con"/>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798637" y="808037"/>
            <a:ext cx="5516563" cy="5516563"/>
          </a:xfrm>
        </p:spPr>
      </p:pic>
      <p:sp>
        <p:nvSpPr>
          <p:cNvPr id="26626" name="Title 1"/>
          <p:cNvSpPr>
            <a:spLocks noGrp="1"/>
          </p:cNvSpPr>
          <p:nvPr>
            <p:ph type="title"/>
          </p:nvPr>
        </p:nvSpPr>
        <p:spPr>
          <a:xfrm>
            <a:off x="0" y="0"/>
            <a:ext cx="9144000" cy="914400"/>
          </a:xfrm>
        </p:spPr>
        <p:txBody>
          <a:bodyPr>
            <a:normAutofit/>
          </a:bodyPr>
          <a:lstStyle/>
          <a:p>
            <a:pPr eaLnBrk="1" hangingPunct="1"/>
            <a:r>
              <a:rPr lang="en-US" sz="4000" dirty="0" smtClean="0">
                <a:ea typeface="ＭＳ Ｐゴシック" pitchFamily="34" charset="-128"/>
              </a:rPr>
              <a:t>Email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CT logo, a stylized human stick figure with arms up and the letter PACT to the right, with text Patient Aligned Care Team below"/>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134" t="4695" r="6340" b="7779"/>
          <a:stretch/>
        </p:blipFill>
        <p:spPr bwMode="auto">
          <a:xfrm>
            <a:off x="0" y="304799"/>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314" name="Subtitle 2" descr="VA Sierra Foothills CBOC Case Study&#10;"/>
          <p:cNvSpPr>
            <a:spLocks noGrp="1"/>
          </p:cNvSpPr>
          <p:nvPr>
            <p:ph type="subTitle" idx="1"/>
          </p:nvPr>
        </p:nvSpPr>
        <p:spPr>
          <a:xfrm>
            <a:off x="0" y="5943600"/>
            <a:ext cx="9144000" cy="1600200"/>
          </a:xfrm>
        </p:spPr>
        <p:txBody>
          <a:bodyPr rtlCol="0">
            <a:normAutofit/>
          </a:bodyPr>
          <a:lstStyle/>
          <a:p>
            <a:pPr eaLnBrk="1" fontAlgn="auto" hangingPunct="1">
              <a:spcAft>
                <a:spcPts val="0"/>
              </a:spcAft>
              <a:buFont typeface="Arial"/>
              <a:buNone/>
              <a:defRPr/>
            </a:pPr>
            <a:r>
              <a:rPr lang="en-US" sz="4400" dirty="0" smtClean="0">
                <a:solidFill>
                  <a:schemeClr val="tx2">
                    <a:lumMod val="75000"/>
                  </a:schemeClr>
                </a:solidFill>
                <a:latin typeface="+mj-lt"/>
              </a:rPr>
              <a:t>VA Sierra Foothills CBOC Case Study</a:t>
            </a:r>
          </a:p>
        </p:txBody>
      </p:sp>
      <p:sp>
        <p:nvSpPr>
          <p:cNvPr id="28674" name="Title 1"/>
          <p:cNvSpPr>
            <a:spLocks noGrp="1"/>
          </p:cNvSpPr>
          <p:nvPr>
            <p:ph type="ctrTitle"/>
          </p:nvPr>
        </p:nvSpPr>
        <p:spPr>
          <a:xfrm>
            <a:off x="0" y="304800"/>
            <a:ext cx="9144000" cy="1470025"/>
          </a:xfrm>
        </p:spPr>
        <p:txBody>
          <a:bodyPr>
            <a:normAutofit/>
          </a:bodyPr>
          <a:lstStyle/>
          <a:p>
            <a:pPr eaLnBrk="1" hangingPunct="1"/>
            <a:r>
              <a:rPr lang="en-US" sz="6000" dirty="0" smtClean="0">
                <a:solidFill>
                  <a:schemeClr val="tx2"/>
                </a:solidFill>
                <a:ea typeface="ＭＳ Ｐゴシック" pitchFamily="34" charset="-128"/>
              </a:rPr>
              <a:t>Pact RN Can Plan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Video Clip </a:t>
            </a:r>
            <a:endParaRPr lang="en-US" dirty="0"/>
          </a:p>
        </p:txBody>
      </p:sp>
    </p:spTree>
    <p:extLst>
      <p:ext uri="{BB962C8B-B14F-4D97-AF65-F5344CB8AC3E}">
        <p14:creationId xmlns="" xmlns:p14="http://schemas.microsoft.com/office/powerpoint/2010/main" val="36035832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219200"/>
            <a:ext cx="8534400" cy="5105400"/>
          </a:xfrm>
        </p:spPr>
        <p:txBody>
          <a:bodyPr>
            <a:normAutofit/>
          </a:bodyPr>
          <a:lstStyle/>
          <a:p>
            <a:pPr marL="0" indent="0">
              <a:buNone/>
            </a:pPr>
            <a:r>
              <a:rPr lang="en-US" sz="3600" dirty="0" smtClean="0"/>
              <a:t>Have you accessed the </a:t>
            </a:r>
            <a:r>
              <a:rPr lang="en-US" sz="3600" dirty="0"/>
              <a:t>veteran patient panel on the Almanac?</a:t>
            </a:r>
          </a:p>
          <a:p>
            <a:pPr marL="0" indent="0">
              <a:lnSpc>
                <a:spcPct val="90000"/>
              </a:lnSpc>
              <a:buNone/>
            </a:pPr>
            <a:endParaRPr lang="en-US" sz="4000" dirty="0">
              <a:latin typeface="+mj-lt"/>
              <a:ea typeface="ＭＳ Ｐゴシック" pitchFamily="34" charset="-128"/>
            </a:endParaRPr>
          </a:p>
          <a:p>
            <a:pPr marL="1314450" lvl="2" indent="-514350">
              <a:buFont typeface="+mj-lt"/>
              <a:buAutoNum type="alphaUcPeriod"/>
            </a:pPr>
            <a:r>
              <a:rPr lang="en-US" sz="3600" dirty="0"/>
              <a:t> </a:t>
            </a:r>
            <a:r>
              <a:rPr lang="en-US" sz="3600" dirty="0" smtClean="0"/>
              <a:t>No, I have never used it</a:t>
            </a:r>
          </a:p>
          <a:p>
            <a:pPr marL="1314450" lvl="2" indent="-514350">
              <a:buFont typeface="+mj-lt"/>
              <a:buAutoNum type="alphaUcPeriod"/>
            </a:pPr>
            <a:r>
              <a:rPr lang="en-US" sz="3600" dirty="0"/>
              <a:t> </a:t>
            </a:r>
            <a:r>
              <a:rPr lang="en-US" sz="3600" dirty="0" smtClean="0"/>
              <a:t>Yes, just out of curiosity or interest</a:t>
            </a:r>
          </a:p>
          <a:p>
            <a:pPr marL="1314450" lvl="2" indent="-514350">
              <a:buFont typeface="+mj-lt"/>
              <a:buAutoNum type="alphaUcPeriod"/>
            </a:pPr>
            <a:r>
              <a:rPr lang="en-US" sz="3600" dirty="0"/>
              <a:t> </a:t>
            </a:r>
            <a:r>
              <a:rPr lang="en-US" sz="3600" dirty="0" smtClean="0"/>
              <a:t>Yes, on a weekly or monthly basis</a:t>
            </a:r>
          </a:p>
          <a:p>
            <a:pPr marL="1314450" lvl="2" indent="-514350">
              <a:buFont typeface="+mj-lt"/>
              <a:buAutoNum type="alphaUcPeriod"/>
            </a:pPr>
            <a:r>
              <a:rPr lang="en-US" sz="3600" dirty="0" smtClean="0"/>
              <a:t>Yes, regularly or daily</a:t>
            </a:r>
            <a:endParaRPr lang="en-US" sz="3600" dirty="0"/>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856485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of two smiling nurses at a workstation"/>
          <p:cNvPicPr>
            <a:picLocks noChangeAspect="1"/>
          </p:cNvPicPr>
          <p:nvPr/>
        </p:nvPicPr>
        <p:blipFill rotWithShape="1">
          <a:blip r:embed="rId3" cstate="print">
            <a:extLst>
              <a:ext uri="{28A0092B-C50C-407E-A947-70E740481C1C}">
                <a14:useLocalDpi xmlns="" xmlns:a14="http://schemas.microsoft.com/office/drawing/2010/main" val="0"/>
              </a:ext>
            </a:extLst>
          </a:blip>
          <a:srcRect/>
          <a:stretch/>
        </p:blipFill>
        <p:spPr>
          <a:xfrm>
            <a:off x="-37985" y="0"/>
            <a:ext cx="9219969" cy="6149720"/>
          </a:xfrm>
          <a:prstGeom prst="rect">
            <a:avLst/>
          </a:prstGeom>
        </p:spPr>
      </p:pic>
      <p:sp>
        <p:nvSpPr>
          <p:cNvPr id="3" name="Rectangle 2" descr="The nurses at Auburn CBOC want to share their satisfaction and successful experience in using the CAN tool&#10;"/>
          <p:cNvSpPr/>
          <p:nvPr/>
        </p:nvSpPr>
        <p:spPr>
          <a:xfrm>
            <a:off x="-37985" y="5181600"/>
            <a:ext cx="9219969" cy="1676400"/>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Aft>
                <a:spcPts val="0"/>
              </a:spcAft>
              <a:buFont typeface="Arial"/>
              <a:buNone/>
              <a:defRPr/>
            </a:pPr>
            <a:r>
              <a:rPr lang="en-US" sz="3200" dirty="0">
                <a:solidFill>
                  <a:schemeClr val="bg1"/>
                </a:solidFill>
              </a:rPr>
              <a:t>The nurses at Auburn CBOC want to share their satisfaction and successful experience in using the CAN tool</a:t>
            </a:r>
          </a:p>
        </p:txBody>
      </p:sp>
      <p:sp>
        <p:nvSpPr>
          <p:cNvPr id="29698" name="Rectangle 2"/>
          <p:cNvSpPr>
            <a:spLocks noGrp="1"/>
          </p:cNvSpPr>
          <p:nvPr>
            <p:ph type="ctrTitle"/>
          </p:nvPr>
        </p:nvSpPr>
        <p:spPr>
          <a:xfrm>
            <a:off x="-3048000" y="228600"/>
            <a:ext cx="9144000" cy="685800"/>
          </a:xfrm>
        </p:spPr>
        <p:txBody>
          <a:bodyPr>
            <a:normAutofit fontScale="90000"/>
          </a:bodyPr>
          <a:lstStyle/>
          <a:p>
            <a:pPr eaLnBrk="1" hangingPunct="1"/>
            <a:r>
              <a:rPr lang="en-US" b="1" dirty="0" smtClean="0">
                <a:solidFill>
                  <a:schemeClr val="accent2"/>
                </a:solidFill>
                <a:ea typeface="ＭＳ Ｐゴシック" pitchFamily="34" charset="-128"/>
              </a:rPr>
              <a:t>Our Purpose</a:t>
            </a:r>
            <a:br>
              <a:rPr lang="en-US" b="1" dirty="0" smtClean="0">
                <a:solidFill>
                  <a:schemeClr val="accent2"/>
                </a:solidFill>
                <a:ea typeface="ＭＳ Ｐゴシック" pitchFamily="34" charset="-128"/>
              </a:rPr>
            </a:br>
            <a:endParaRPr lang="en-US" b="1" dirty="0" smtClean="0">
              <a:solidFill>
                <a:schemeClr val="accent2"/>
              </a:solidFill>
              <a:ea typeface="ＭＳ Ｐゴシック" pitchFamily="34"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Content Placeholder 3" descr="background image of schedule"/>
          <p:cNvPicPr>
            <a:picLocks noGrp="1" noChangeAspect="1"/>
          </p:cNvPicPr>
          <p:nvPr>
            <p:ph idx="1"/>
          </p:nvPr>
        </p:nvPicPr>
        <p:blipFill>
          <a:blip r:embed="rId3" cstate="print">
            <a:extLst>
              <a:ext uri="{BEBA8EAE-BF5A-486C-A8C5-ECC9F3942E4B}">
                <a14:imgProps xmlns="" xmlns:a14="http://schemas.microsoft.com/office/drawing/2010/main">
                  <a14:imgLayer r:embed="rId4">
                    <a14:imgEffect>
                      <a14:artisticBlur/>
                    </a14:imgEffect>
                  </a14:imgLayer>
                </a14:imgProps>
              </a:ext>
              <a:ext uri="{28A0092B-C50C-407E-A947-70E740481C1C}">
                <a14:useLocalDpi xmlns="" xmlns:a14="http://schemas.microsoft.com/office/drawing/2010/main" val="0"/>
              </a:ext>
            </a:extLst>
          </a:blip>
          <a:srcRect t="-12488" b="-12488"/>
          <a:stretch>
            <a:fillRect/>
          </a:stretch>
        </p:blipFill>
        <p:spPr>
          <a:xfrm>
            <a:off x="99067" y="909638"/>
            <a:ext cx="8816333" cy="5186362"/>
          </a:xfrm>
        </p:spPr>
      </p:pic>
      <p:pic>
        <p:nvPicPr>
          <p:cNvPr id="4" name="Content Placeholder 3" descr="image of a schedule. in the morning, with a review of data from various sources – our “morning Report”- the National 2 day Discharge List, an UC list of patients who were seen the previous day that we get from our CAC, and a list of patients in non-VA and a DoD partner facility that we get from our Fee Base department to see which of my patients may need follow up review, plans, or calls.  &#10;"/>
          <p:cNvPicPr>
            <a:picLocks noChangeAspect="1"/>
          </p:cNvPicPr>
          <p:nvPr/>
        </p:nvPicPr>
        <p:blipFill rotWithShape="1">
          <a:blip r:embed="rId5" cstate="print">
            <a:extLst>
              <a:ext uri="{28A0092B-C50C-407E-A947-70E740481C1C}">
                <a14:useLocalDpi xmlns="" xmlns:a14="http://schemas.microsoft.com/office/drawing/2010/main" val="0"/>
              </a:ext>
            </a:extLst>
          </a:blip>
          <a:srcRect t="-717" r="59378" b="126"/>
          <a:stretch/>
        </p:blipFill>
        <p:spPr>
          <a:xfrm>
            <a:off x="1981200" y="698910"/>
            <a:ext cx="5181600" cy="6039608"/>
          </a:xfrm>
          <a:prstGeom prst="rect">
            <a:avLst/>
          </a:prstGeom>
          <a:effectLst>
            <a:outerShdw blurRad="50800" dist="38100" algn="l" rotWithShape="0">
              <a:prstClr val="black">
                <a:alpha val="40000"/>
              </a:prstClr>
            </a:outerShdw>
          </a:effectLst>
        </p:spPr>
      </p:pic>
      <p:sp>
        <p:nvSpPr>
          <p:cNvPr id="6146" name="Title 1"/>
          <p:cNvSpPr>
            <a:spLocks noGrp="1"/>
          </p:cNvSpPr>
          <p:nvPr>
            <p:ph type="title"/>
          </p:nvPr>
        </p:nvSpPr>
        <p:spPr>
          <a:xfrm>
            <a:off x="0" y="0"/>
            <a:ext cx="9144000" cy="914400"/>
          </a:xfrm>
        </p:spPr>
        <p:txBody>
          <a:bodyPr>
            <a:normAutofit/>
          </a:bodyPr>
          <a:lstStyle/>
          <a:p>
            <a:pPr eaLnBrk="1" hangingPunct="1"/>
            <a:r>
              <a:rPr lang="en-US" sz="4000" dirty="0" smtClean="0">
                <a:ea typeface="ＭＳ Ｐゴシック" pitchFamily="34" charset="-128"/>
              </a:rPr>
              <a:t>Schedule Example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photo of four healthcare professional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905" t="7972" r="13768" b="-1"/>
          <a:stretch/>
        </p:blipFill>
        <p:spPr bwMode="auto">
          <a:xfrm>
            <a:off x="4359966" y="967409"/>
            <a:ext cx="4784034" cy="5923408"/>
          </a:xfrm>
          <a:prstGeom prst="rect">
            <a:avLst/>
          </a:prstGeom>
          <a:noFill/>
          <a:ln>
            <a:solidFill>
              <a:schemeClr val="tx2"/>
            </a:solidFill>
          </a:ln>
          <a:effectLst>
            <a:outerShdw blurRad="50800" dist="38100" dir="10800000" algn="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4" name="Rectangle 3" descr="blue rectangle as divider"/>
          <p:cNvSpPr/>
          <p:nvPr/>
        </p:nvSpPr>
        <p:spPr>
          <a:xfrm>
            <a:off x="4114800" y="950843"/>
            <a:ext cx="306458" cy="5983357"/>
          </a:xfrm>
          <a:prstGeom prst="rect">
            <a:avLst/>
          </a:prstGeom>
          <a:solidFill>
            <a:schemeClr val="tx2"/>
          </a:solidFill>
          <a:ln>
            <a:no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p:cNvGraphicFramePr>
            <a:graphicFrameLocks noGrp="1"/>
          </p:cNvGraphicFramePr>
          <p:nvPr>
            <p:ph idx="1"/>
            <p:extLst>
              <p:ext uri="{D42A27DB-BD31-4B8C-83A1-F6EECF244321}">
                <p14:modId xmlns="" xmlns:p14="http://schemas.microsoft.com/office/powerpoint/2010/main" val="2578081500"/>
              </p:ext>
            </p:extLst>
          </p:nvPr>
        </p:nvGraphicFramePr>
        <p:xfrm>
          <a:off x="152400" y="967408"/>
          <a:ext cx="3962400" cy="57381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0722" name="Title 1"/>
          <p:cNvSpPr>
            <a:spLocks noGrp="1"/>
          </p:cNvSpPr>
          <p:nvPr>
            <p:ph type="title"/>
          </p:nvPr>
        </p:nvSpPr>
        <p:spPr>
          <a:xfrm>
            <a:off x="0" y="0"/>
            <a:ext cx="9144000" cy="914400"/>
          </a:xfrm>
        </p:spPr>
        <p:txBody>
          <a:bodyPr/>
          <a:lstStyle/>
          <a:p>
            <a:pPr eaLnBrk="1" hangingPunct="1"/>
            <a:r>
              <a:rPr lang="en-US" sz="3600" dirty="0" smtClean="0">
                <a:solidFill>
                  <a:schemeClr val="tx2"/>
                </a:solidFill>
                <a:ea typeface="ＭＳ Ｐゴシック" pitchFamily="34" charset="-128"/>
              </a:rPr>
              <a:t>First Steps following Sheila</a:t>
            </a:r>
            <a:r>
              <a:rPr lang="ja-JP" altLang="en-US" sz="3600" dirty="0" smtClean="0">
                <a:solidFill>
                  <a:schemeClr val="tx2"/>
                </a:solidFill>
                <a:ea typeface="ＭＳ Ｐゴシック" pitchFamily="34" charset="-128"/>
              </a:rPr>
              <a:t>’</a:t>
            </a:r>
            <a:r>
              <a:rPr lang="en-US" altLang="ja-JP" sz="3600" dirty="0" smtClean="0">
                <a:solidFill>
                  <a:schemeClr val="tx2"/>
                </a:solidFill>
                <a:ea typeface="ＭＳ Ｐゴシック" pitchFamily="34" charset="-128"/>
              </a:rPr>
              <a:t>s Call …</a:t>
            </a:r>
            <a:endParaRPr lang="en-US" sz="3600" dirty="0" smtClean="0">
              <a:solidFill>
                <a:schemeClr val="tx2"/>
              </a:solidFill>
              <a:ea typeface="ＭＳ Ｐゴシック" pitchFamily="34"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demographic map of U.S. displaying Probability of a patient being admitted within one year by county (patient’s probability aggregated to the county level). Dark red represents the counties with the highest probability (top 20%) and dark blue represents the counties with the lowest probability (bottom 20%). Counties with less than 5 patients are excluded. The county with the lowest probability is Aleutians West, AK (1.86%—not shown) and the highest is Roberts County, TX (17%). Average probability for all counties is 7.5%.&#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95250" y="1090613"/>
            <a:ext cx="526415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5" descr="demographic map of U.S. demographic map of U.S. displaying Probability of a patient being admitted within one year by county (patient’s probability aggregated to the county level). Dark red represents the counties with the highest probability (top 20%) and dark blue represents the counties with the lowest probability (bottom 20%). Counties with less than 5 patients are excluded. The county with the lowest probability is Aleutians West, AK (1.86%—not shown) and the highest is Roberts County, TX (17%). Average probability for all counties is 7.5%.&#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102100" y="3311525"/>
            <a:ext cx="5197475" cy="339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TextBox 3" descr="Dynamic &#10;Geospatial Mapping&#10;"/>
          <p:cNvSpPr txBox="1">
            <a:spLocks noChangeArrowheads="1"/>
          </p:cNvSpPr>
          <p:nvPr/>
        </p:nvSpPr>
        <p:spPr bwMode="auto">
          <a:xfrm>
            <a:off x="2354263" y="4710113"/>
            <a:ext cx="201295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2800" dirty="0"/>
              <a:t>Dynamic </a:t>
            </a:r>
          </a:p>
          <a:p>
            <a:pPr eaLnBrk="1" hangingPunct="1"/>
            <a:r>
              <a:rPr lang="en-US" sz="2800" dirty="0"/>
              <a:t>Geospatial Mapping</a:t>
            </a:r>
          </a:p>
        </p:txBody>
      </p:sp>
      <p:grpSp>
        <p:nvGrpSpPr>
          <p:cNvPr id="18438" name="Group 16"/>
          <p:cNvGrpSpPr>
            <a:grpSpLocks/>
          </p:cNvGrpSpPr>
          <p:nvPr/>
        </p:nvGrpSpPr>
        <p:grpSpPr bwMode="auto">
          <a:xfrm>
            <a:off x="219075" y="3567113"/>
            <a:ext cx="2047875" cy="1720850"/>
            <a:chOff x="305526" y="4270373"/>
            <a:chExt cx="2398712" cy="1720341"/>
          </a:xfrm>
        </p:grpSpPr>
        <p:sp>
          <p:nvSpPr>
            <p:cNvPr id="18454" name="TextBox 1"/>
            <p:cNvSpPr txBox="1">
              <a:spLocks noChangeArrowheads="1"/>
            </p:cNvSpPr>
            <p:nvPr/>
          </p:nvSpPr>
          <p:spPr bwMode="auto">
            <a:xfrm>
              <a:off x="305526" y="4270373"/>
              <a:ext cx="239871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400"/>
                <a:t>1-yr likelihood </a:t>
              </a:r>
            </a:p>
            <a:p>
              <a:pPr eaLnBrk="1" hangingPunct="1"/>
              <a:r>
                <a:rPr lang="en-US" sz="1400"/>
                <a:t>of admission</a:t>
              </a:r>
            </a:p>
          </p:txBody>
        </p:sp>
        <p:grpSp>
          <p:nvGrpSpPr>
            <p:cNvPr id="18455" name="Group 4"/>
            <p:cNvGrpSpPr>
              <a:grpSpLocks noChangeAspect="1"/>
            </p:cNvGrpSpPr>
            <p:nvPr/>
          </p:nvGrpSpPr>
          <p:grpSpPr bwMode="auto">
            <a:xfrm>
              <a:off x="306388" y="4786626"/>
              <a:ext cx="1437596" cy="1204088"/>
              <a:chOff x="193" y="2957"/>
              <a:chExt cx="708" cy="593"/>
            </a:xfrm>
          </p:grpSpPr>
          <p:sp>
            <p:nvSpPr>
              <p:cNvPr id="18456" name="AutoShape 3"/>
              <p:cNvSpPr>
                <a:spLocks noChangeAspect="1" noChangeArrowheads="1" noTextEdit="1"/>
              </p:cNvSpPr>
              <p:nvPr/>
            </p:nvSpPr>
            <p:spPr bwMode="auto">
              <a:xfrm>
                <a:off x="193" y="2957"/>
                <a:ext cx="696" cy="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57" name="Rectangle 5"/>
              <p:cNvSpPr>
                <a:spLocks noChangeArrowheads="1"/>
              </p:cNvSpPr>
              <p:nvPr/>
            </p:nvSpPr>
            <p:spPr bwMode="auto">
              <a:xfrm>
                <a:off x="193" y="2960"/>
                <a:ext cx="183" cy="91"/>
              </a:xfrm>
              <a:prstGeom prst="rect">
                <a:avLst/>
              </a:prstGeom>
              <a:solidFill>
                <a:srgbClr val="4575B5"/>
              </a:solidFill>
              <a:ln w="3">
                <a:solidFill>
                  <a:srgbClr val="6E6E6E"/>
                </a:solidFill>
                <a:miter lim="800000"/>
                <a:headEnd/>
                <a:tailEnd/>
              </a:ln>
            </p:spPr>
            <p:txBody>
              <a:bodyPr/>
              <a:lstStyle/>
              <a:p>
                <a:endParaRPr lang="en-US" sz="1100"/>
              </a:p>
            </p:txBody>
          </p:sp>
          <p:sp>
            <p:nvSpPr>
              <p:cNvPr id="18458" name="Rectangle 6"/>
              <p:cNvSpPr>
                <a:spLocks noChangeArrowheads="1"/>
              </p:cNvSpPr>
              <p:nvPr/>
            </p:nvSpPr>
            <p:spPr bwMode="auto">
              <a:xfrm>
                <a:off x="408" y="2971"/>
                <a:ext cx="454" cy="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1.86% - 5.93%</a:t>
                </a:r>
              </a:p>
            </p:txBody>
          </p:sp>
          <p:sp>
            <p:nvSpPr>
              <p:cNvPr id="18459" name="Rectangle 7"/>
              <p:cNvSpPr>
                <a:spLocks noChangeArrowheads="1"/>
              </p:cNvSpPr>
              <p:nvPr/>
            </p:nvSpPr>
            <p:spPr bwMode="auto">
              <a:xfrm>
                <a:off x="193" y="3083"/>
                <a:ext cx="183" cy="92"/>
              </a:xfrm>
              <a:prstGeom prst="rect">
                <a:avLst/>
              </a:prstGeom>
              <a:solidFill>
                <a:srgbClr val="A2B4BD"/>
              </a:solidFill>
              <a:ln w="3">
                <a:solidFill>
                  <a:srgbClr val="6E6E6E"/>
                </a:solidFill>
                <a:miter lim="800000"/>
                <a:headEnd/>
                <a:tailEnd/>
              </a:ln>
            </p:spPr>
            <p:txBody>
              <a:bodyPr/>
              <a:lstStyle/>
              <a:p>
                <a:endParaRPr lang="en-US" sz="1100"/>
              </a:p>
            </p:txBody>
          </p:sp>
          <p:sp>
            <p:nvSpPr>
              <p:cNvPr id="18460" name="Rectangle 8"/>
              <p:cNvSpPr>
                <a:spLocks noChangeArrowheads="1"/>
              </p:cNvSpPr>
              <p:nvPr/>
            </p:nvSpPr>
            <p:spPr bwMode="auto">
              <a:xfrm>
                <a:off x="408" y="3095"/>
                <a:ext cx="454" cy="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5.94% - 7.00%</a:t>
                </a:r>
              </a:p>
            </p:txBody>
          </p:sp>
          <p:sp>
            <p:nvSpPr>
              <p:cNvPr id="18461" name="Rectangle 9"/>
              <p:cNvSpPr>
                <a:spLocks noChangeArrowheads="1"/>
              </p:cNvSpPr>
              <p:nvPr/>
            </p:nvSpPr>
            <p:spPr bwMode="auto">
              <a:xfrm>
                <a:off x="193" y="3208"/>
                <a:ext cx="183" cy="91"/>
              </a:xfrm>
              <a:prstGeom prst="rect">
                <a:avLst/>
              </a:prstGeom>
              <a:solidFill>
                <a:srgbClr val="FFFFBF"/>
              </a:solidFill>
              <a:ln w="3">
                <a:solidFill>
                  <a:srgbClr val="6E6E6E"/>
                </a:solidFill>
                <a:miter lim="800000"/>
                <a:headEnd/>
                <a:tailEnd/>
              </a:ln>
            </p:spPr>
            <p:txBody>
              <a:bodyPr/>
              <a:lstStyle/>
              <a:p>
                <a:endParaRPr lang="en-US" sz="1100"/>
              </a:p>
            </p:txBody>
          </p:sp>
          <p:sp>
            <p:nvSpPr>
              <p:cNvPr id="18462" name="Rectangle 10"/>
              <p:cNvSpPr>
                <a:spLocks noChangeArrowheads="1"/>
              </p:cNvSpPr>
              <p:nvPr/>
            </p:nvSpPr>
            <p:spPr bwMode="auto">
              <a:xfrm>
                <a:off x="408" y="3218"/>
                <a:ext cx="454" cy="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7.01% - 7.97%</a:t>
                </a:r>
              </a:p>
            </p:txBody>
          </p:sp>
          <p:sp>
            <p:nvSpPr>
              <p:cNvPr id="18463" name="Rectangle 11"/>
              <p:cNvSpPr>
                <a:spLocks noChangeArrowheads="1"/>
              </p:cNvSpPr>
              <p:nvPr/>
            </p:nvSpPr>
            <p:spPr bwMode="auto">
              <a:xfrm>
                <a:off x="193" y="3332"/>
                <a:ext cx="183" cy="91"/>
              </a:xfrm>
              <a:prstGeom prst="rect">
                <a:avLst/>
              </a:prstGeom>
              <a:solidFill>
                <a:srgbClr val="F59869"/>
              </a:solidFill>
              <a:ln w="3">
                <a:solidFill>
                  <a:srgbClr val="6E6E6E"/>
                </a:solidFill>
                <a:miter lim="800000"/>
                <a:headEnd/>
                <a:tailEnd/>
              </a:ln>
            </p:spPr>
            <p:txBody>
              <a:bodyPr/>
              <a:lstStyle/>
              <a:p>
                <a:endParaRPr lang="en-US" sz="1100"/>
              </a:p>
            </p:txBody>
          </p:sp>
          <p:sp>
            <p:nvSpPr>
              <p:cNvPr id="18464" name="Rectangle 12"/>
              <p:cNvSpPr>
                <a:spLocks noChangeArrowheads="1"/>
              </p:cNvSpPr>
              <p:nvPr/>
            </p:nvSpPr>
            <p:spPr bwMode="auto">
              <a:xfrm>
                <a:off x="408" y="3343"/>
                <a:ext cx="454" cy="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7.98% - 9.21%</a:t>
                </a:r>
              </a:p>
            </p:txBody>
          </p:sp>
          <p:sp>
            <p:nvSpPr>
              <p:cNvPr id="18465" name="Rectangle 13"/>
              <p:cNvSpPr>
                <a:spLocks noChangeArrowheads="1"/>
              </p:cNvSpPr>
              <p:nvPr/>
            </p:nvSpPr>
            <p:spPr bwMode="auto">
              <a:xfrm>
                <a:off x="193" y="3456"/>
                <a:ext cx="183" cy="91"/>
              </a:xfrm>
              <a:prstGeom prst="rect">
                <a:avLst/>
              </a:prstGeom>
              <a:solidFill>
                <a:srgbClr val="D62F27"/>
              </a:solidFill>
              <a:ln w="3">
                <a:solidFill>
                  <a:srgbClr val="6E6E6E"/>
                </a:solidFill>
                <a:miter lim="800000"/>
                <a:headEnd/>
                <a:tailEnd/>
              </a:ln>
            </p:spPr>
            <p:txBody>
              <a:bodyPr/>
              <a:lstStyle/>
              <a:p>
                <a:endParaRPr lang="en-US" sz="1100"/>
              </a:p>
            </p:txBody>
          </p:sp>
          <p:sp>
            <p:nvSpPr>
              <p:cNvPr id="18466" name="Rectangle 14"/>
              <p:cNvSpPr>
                <a:spLocks noChangeArrowheads="1"/>
              </p:cNvSpPr>
              <p:nvPr/>
            </p:nvSpPr>
            <p:spPr bwMode="auto">
              <a:xfrm>
                <a:off x="408" y="3467"/>
                <a:ext cx="493" cy="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9.22% - 16.99%</a:t>
                </a:r>
              </a:p>
            </p:txBody>
          </p:sp>
        </p:grpSp>
      </p:grpSp>
      <p:grpSp>
        <p:nvGrpSpPr>
          <p:cNvPr id="18439" name="Group 29"/>
          <p:cNvGrpSpPr>
            <a:grpSpLocks/>
          </p:cNvGrpSpPr>
          <p:nvPr/>
        </p:nvGrpSpPr>
        <p:grpSpPr bwMode="auto">
          <a:xfrm>
            <a:off x="6124575" y="2266950"/>
            <a:ext cx="3048000" cy="1343025"/>
            <a:chOff x="6766196" y="2159615"/>
            <a:chExt cx="2209800" cy="1343978"/>
          </a:xfrm>
        </p:grpSpPr>
        <p:sp>
          <p:nvSpPr>
            <p:cNvPr id="18441" name="TextBox 8"/>
            <p:cNvSpPr txBox="1">
              <a:spLocks noChangeArrowheads="1"/>
            </p:cNvSpPr>
            <p:nvPr/>
          </p:nvSpPr>
          <p:spPr bwMode="auto">
            <a:xfrm>
              <a:off x="6766196" y="2159615"/>
              <a:ext cx="22098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400" dirty="0"/>
                <a:t>1-yr likelihood of admission or death</a:t>
              </a:r>
            </a:p>
          </p:txBody>
        </p:sp>
        <p:grpSp>
          <p:nvGrpSpPr>
            <p:cNvPr id="18442" name="Group 17"/>
            <p:cNvGrpSpPr>
              <a:grpSpLocks noChangeAspect="1"/>
            </p:cNvGrpSpPr>
            <p:nvPr/>
          </p:nvGrpSpPr>
          <p:grpSpPr bwMode="auto">
            <a:xfrm>
              <a:off x="6884991" y="2527280"/>
              <a:ext cx="1420813" cy="976313"/>
              <a:chOff x="4677" y="1574"/>
              <a:chExt cx="895" cy="615"/>
            </a:xfrm>
          </p:grpSpPr>
          <p:sp>
            <p:nvSpPr>
              <p:cNvPr id="18443" name="AutoShape 16"/>
              <p:cNvSpPr>
                <a:spLocks noChangeAspect="1" noChangeArrowheads="1" noTextEdit="1"/>
              </p:cNvSpPr>
              <p:nvPr/>
            </p:nvSpPr>
            <p:spPr bwMode="auto">
              <a:xfrm>
                <a:off x="4677" y="1574"/>
                <a:ext cx="732" cy="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44" name="Rectangle 18"/>
              <p:cNvSpPr>
                <a:spLocks noChangeArrowheads="1"/>
              </p:cNvSpPr>
              <p:nvPr/>
            </p:nvSpPr>
            <p:spPr bwMode="auto">
              <a:xfrm>
                <a:off x="4677" y="1574"/>
                <a:ext cx="182" cy="92"/>
              </a:xfrm>
              <a:prstGeom prst="rect">
                <a:avLst/>
              </a:prstGeom>
              <a:solidFill>
                <a:srgbClr val="4575B5"/>
              </a:solidFill>
              <a:ln w="3">
                <a:solidFill>
                  <a:srgbClr val="6E6E6E"/>
                </a:solidFill>
                <a:miter lim="800000"/>
                <a:headEnd/>
                <a:tailEnd/>
              </a:ln>
            </p:spPr>
            <p:txBody>
              <a:bodyPr/>
              <a:lstStyle/>
              <a:p>
                <a:endParaRPr lang="en-US" sz="1100"/>
              </a:p>
            </p:txBody>
          </p:sp>
          <p:sp>
            <p:nvSpPr>
              <p:cNvPr id="18445" name="Rectangle 19"/>
              <p:cNvSpPr>
                <a:spLocks noChangeArrowheads="1"/>
              </p:cNvSpPr>
              <p:nvPr/>
            </p:nvSpPr>
            <p:spPr bwMode="auto">
              <a:xfrm>
                <a:off x="4892" y="1585"/>
                <a:ext cx="58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2.37% - 9.03%</a:t>
                </a:r>
              </a:p>
            </p:txBody>
          </p:sp>
          <p:sp>
            <p:nvSpPr>
              <p:cNvPr id="18446" name="Rectangle 20"/>
              <p:cNvSpPr>
                <a:spLocks noChangeArrowheads="1"/>
              </p:cNvSpPr>
              <p:nvPr/>
            </p:nvSpPr>
            <p:spPr bwMode="auto">
              <a:xfrm>
                <a:off x="4677" y="1698"/>
                <a:ext cx="182" cy="92"/>
              </a:xfrm>
              <a:prstGeom prst="rect">
                <a:avLst/>
              </a:prstGeom>
              <a:solidFill>
                <a:srgbClr val="A2B4BD"/>
              </a:solidFill>
              <a:ln w="3">
                <a:solidFill>
                  <a:srgbClr val="6E6E6E"/>
                </a:solidFill>
                <a:miter lim="800000"/>
                <a:headEnd/>
                <a:tailEnd/>
              </a:ln>
            </p:spPr>
            <p:txBody>
              <a:bodyPr/>
              <a:lstStyle/>
              <a:p>
                <a:endParaRPr lang="en-US" sz="1100"/>
              </a:p>
            </p:txBody>
          </p:sp>
          <p:sp>
            <p:nvSpPr>
              <p:cNvPr id="18447" name="Rectangle 21"/>
              <p:cNvSpPr>
                <a:spLocks noChangeArrowheads="1"/>
              </p:cNvSpPr>
              <p:nvPr/>
            </p:nvSpPr>
            <p:spPr bwMode="auto">
              <a:xfrm>
                <a:off x="4892" y="1710"/>
                <a:ext cx="630"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9.04% - 10.01%</a:t>
                </a:r>
              </a:p>
            </p:txBody>
          </p:sp>
          <p:sp>
            <p:nvSpPr>
              <p:cNvPr id="18448" name="Rectangle 22"/>
              <p:cNvSpPr>
                <a:spLocks noChangeArrowheads="1"/>
              </p:cNvSpPr>
              <p:nvPr/>
            </p:nvSpPr>
            <p:spPr bwMode="auto">
              <a:xfrm>
                <a:off x="4677" y="1823"/>
                <a:ext cx="182" cy="90"/>
              </a:xfrm>
              <a:prstGeom prst="rect">
                <a:avLst/>
              </a:prstGeom>
              <a:solidFill>
                <a:srgbClr val="FFFFBF"/>
              </a:solidFill>
              <a:ln w="3">
                <a:solidFill>
                  <a:srgbClr val="6E6E6E"/>
                </a:solidFill>
                <a:miter lim="800000"/>
                <a:headEnd/>
                <a:tailEnd/>
              </a:ln>
            </p:spPr>
            <p:txBody>
              <a:bodyPr/>
              <a:lstStyle/>
              <a:p>
                <a:endParaRPr lang="en-US" sz="1100"/>
              </a:p>
            </p:txBody>
          </p:sp>
          <p:sp>
            <p:nvSpPr>
              <p:cNvPr id="18449" name="Rectangle 23"/>
              <p:cNvSpPr>
                <a:spLocks noChangeArrowheads="1"/>
              </p:cNvSpPr>
              <p:nvPr/>
            </p:nvSpPr>
            <p:spPr bwMode="auto">
              <a:xfrm>
                <a:off x="4892" y="1833"/>
                <a:ext cx="680"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10.02% - 10.96%</a:t>
                </a:r>
              </a:p>
            </p:txBody>
          </p:sp>
          <p:sp>
            <p:nvSpPr>
              <p:cNvPr id="18450" name="Rectangle 24"/>
              <p:cNvSpPr>
                <a:spLocks noChangeArrowheads="1"/>
              </p:cNvSpPr>
              <p:nvPr/>
            </p:nvSpPr>
            <p:spPr bwMode="auto">
              <a:xfrm>
                <a:off x="4677" y="1946"/>
                <a:ext cx="182" cy="92"/>
              </a:xfrm>
              <a:prstGeom prst="rect">
                <a:avLst/>
              </a:prstGeom>
              <a:solidFill>
                <a:srgbClr val="F59869"/>
              </a:solidFill>
              <a:ln w="3">
                <a:solidFill>
                  <a:srgbClr val="6E6E6E"/>
                </a:solidFill>
                <a:miter lim="800000"/>
                <a:headEnd/>
                <a:tailEnd/>
              </a:ln>
            </p:spPr>
            <p:txBody>
              <a:bodyPr/>
              <a:lstStyle/>
              <a:p>
                <a:endParaRPr lang="en-US" sz="1100"/>
              </a:p>
            </p:txBody>
          </p:sp>
          <p:sp>
            <p:nvSpPr>
              <p:cNvPr id="18451" name="Rectangle 25"/>
              <p:cNvSpPr>
                <a:spLocks noChangeArrowheads="1"/>
              </p:cNvSpPr>
              <p:nvPr/>
            </p:nvSpPr>
            <p:spPr bwMode="auto">
              <a:xfrm>
                <a:off x="4892" y="1957"/>
                <a:ext cx="680"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10.97% - 12.18%</a:t>
                </a:r>
              </a:p>
            </p:txBody>
          </p:sp>
          <p:sp>
            <p:nvSpPr>
              <p:cNvPr id="18452" name="Rectangle 26"/>
              <p:cNvSpPr>
                <a:spLocks noChangeArrowheads="1"/>
              </p:cNvSpPr>
              <p:nvPr/>
            </p:nvSpPr>
            <p:spPr bwMode="auto">
              <a:xfrm>
                <a:off x="4677" y="2070"/>
                <a:ext cx="182" cy="92"/>
              </a:xfrm>
              <a:prstGeom prst="rect">
                <a:avLst/>
              </a:prstGeom>
              <a:solidFill>
                <a:srgbClr val="D62F27"/>
              </a:solidFill>
              <a:ln w="3">
                <a:solidFill>
                  <a:srgbClr val="6E6E6E"/>
                </a:solidFill>
                <a:miter lim="800000"/>
                <a:headEnd/>
                <a:tailEnd/>
              </a:ln>
            </p:spPr>
            <p:txBody>
              <a:bodyPr/>
              <a:lstStyle/>
              <a:p>
                <a:endParaRPr lang="en-US" sz="1100"/>
              </a:p>
            </p:txBody>
          </p:sp>
          <p:sp>
            <p:nvSpPr>
              <p:cNvPr id="18453" name="Rectangle 27"/>
              <p:cNvSpPr>
                <a:spLocks noChangeArrowheads="1"/>
              </p:cNvSpPr>
              <p:nvPr/>
            </p:nvSpPr>
            <p:spPr bwMode="auto">
              <a:xfrm>
                <a:off x="4892" y="2082"/>
                <a:ext cx="680"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100">
                    <a:cs typeface="Arial" pitchFamily="34" charset="0"/>
                  </a:rPr>
                  <a:t>12.19% - 19.34%</a:t>
                </a:r>
              </a:p>
            </p:txBody>
          </p:sp>
        </p:grpSp>
      </p:grpSp>
      <p:sp>
        <p:nvSpPr>
          <p:cNvPr id="35" name="Title 1" descr="Broad view of CAN Score&#10;"/>
          <p:cNvSpPr txBox="1">
            <a:spLocks/>
          </p:cNvSpPr>
          <p:nvPr/>
        </p:nvSpPr>
        <p:spPr>
          <a:xfrm>
            <a:off x="0" y="0"/>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ea typeface="ＭＳ Ｐゴシック" pitchFamily="34" charset="-128"/>
              </a:rPr>
              <a:t>Broad view of CAN Score</a:t>
            </a:r>
          </a:p>
        </p:txBody>
      </p:sp>
    </p:spTree>
    <p:extLst>
      <p:ext uri="{BB962C8B-B14F-4D97-AF65-F5344CB8AC3E}">
        <p14:creationId xmlns="" xmlns:p14="http://schemas.microsoft.com/office/powerpoint/2010/main" val="17147624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419600" cy="3657600"/>
          </a:xfrm>
        </p:spPr>
        <p:txBody>
          <a:bodyPr>
            <a:normAutofit fontScale="77500" lnSpcReduction="20000"/>
          </a:bodyPr>
          <a:lstStyle/>
          <a:p>
            <a:pPr marL="1314450" lvl="2" indent="-514350">
              <a:buFont typeface="+mj-lt"/>
              <a:buAutoNum type="alphaUcPeriod"/>
            </a:pPr>
            <a:r>
              <a:rPr lang="en-US" sz="3600" dirty="0"/>
              <a:t>No, I have never used it</a:t>
            </a:r>
          </a:p>
          <a:p>
            <a:pPr marL="1314450" lvl="2" indent="-514350">
              <a:buFont typeface="+mj-lt"/>
              <a:buAutoNum type="alphaUcPeriod"/>
            </a:pPr>
            <a:r>
              <a:rPr lang="en-US" sz="3600" dirty="0"/>
              <a:t> Yes, just out of curiosity or interest</a:t>
            </a:r>
          </a:p>
          <a:p>
            <a:pPr marL="1314450" lvl="2" indent="-514350">
              <a:buFont typeface="+mj-lt"/>
              <a:buAutoNum type="alphaUcPeriod"/>
            </a:pPr>
            <a:r>
              <a:rPr lang="en-US" sz="3600" dirty="0"/>
              <a:t> Yes, on a weekly or monthly basis</a:t>
            </a:r>
          </a:p>
          <a:p>
            <a:pPr marL="1314450" lvl="2" indent="-514350">
              <a:buFont typeface="+mj-lt"/>
              <a:buAutoNum type="alphaUcPeriod"/>
            </a:pPr>
            <a:r>
              <a:rPr lang="en-US" sz="3600" dirty="0"/>
              <a:t>Yes, regularly or daily</a:t>
            </a:r>
          </a:p>
        </p:txBody>
      </p:sp>
      <p:sp>
        <p:nvSpPr>
          <p:cNvPr id="3" name="Rectangle 2" descr="Have you accessed the veteran patient panel on the Almanac?&#10;"/>
          <p:cNvSpPr/>
          <p:nvPr/>
        </p:nvSpPr>
        <p:spPr>
          <a:xfrm>
            <a:off x="304800" y="1132344"/>
            <a:ext cx="8153400" cy="1446550"/>
          </a:xfrm>
          <a:prstGeom prst="rect">
            <a:avLst/>
          </a:prstGeom>
        </p:spPr>
        <p:txBody>
          <a:bodyPr wrap="square">
            <a:spAutoFit/>
          </a:bodyPr>
          <a:lstStyle/>
          <a:p>
            <a:pPr marL="0" indent="0">
              <a:buNone/>
            </a:pPr>
            <a:r>
              <a:rPr lang="en-US" sz="2800" dirty="0">
                <a:latin typeface="+mj-lt"/>
              </a:rPr>
              <a:t>Have you accessed the veteran patient panel on the Almanac?</a:t>
            </a:r>
          </a:p>
          <a:p>
            <a:endParaRPr lang="en-US" sz="3200" dirty="0">
              <a:latin typeface="+mj-lt"/>
            </a:endParaRP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26298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419600" cy="3657600"/>
          </a:xfrm>
        </p:spPr>
        <p:txBody>
          <a:bodyPr>
            <a:normAutofit fontScale="77500" lnSpcReduction="20000"/>
          </a:bodyPr>
          <a:lstStyle/>
          <a:p>
            <a:pPr marL="1314450" lvl="2" indent="-514350">
              <a:buFont typeface="+mj-lt"/>
              <a:buAutoNum type="alphaUcPeriod"/>
            </a:pPr>
            <a:r>
              <a:rPr lang="en-US" sz="3600" dirty="0"/>
              <a:t>No, I have never used it</a:t>
            </a:r>
          </a:p>
          <a:p>
            <a:pPr marL="1314450" lvl="2" indent="-514350">
              <a:buFont typeface="+mj-lt"/>
              <a:buAutoNum type="alphaUcPeriod"/>
            </a:pPr>
            <a:r>
              <a:rPr lang="en-US" sz="3600" dirty="0"/>
              <a:t> Yes, just out of curiosity or interest</a:t>
            </a:r>
          </a:p>
          <a:p>
            <a:pPr marL="1314450" lvl="2" indent="-514350">
              <a:buFont typeface="+mj-lt"/>
              <a:buAutoNum type="alphaUcPeriod"/>
            </a:pPr>
            <a:r>
              <a:rPr lang="en-US" sz="3600" dirty="0"/>
              <a:t> Yes, on a weekly or monthly basis</a:t>
            </a:r>
          </a:p>
          <a:p>
            <a:pPr marL="1314450" lvl="2" indent="-514350">
              <a:buFont typeface="+mj-lt"/>
              <a:buAutoNum type="alphaUcPeriod"/>
            </a:pPr>
            <a:r>
              <a:rPr lang="en-US" sz="3600" dirty="0"/>
              <a:t>Yes, regularly or daily</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51195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an American flag, stethescope, dog tags, and camo uniform"/>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400" y="695554"/>
            <a:ext cx="8839200" cy="5895746"/>
          </a:xfrm>
          <a:prstGeom prst="rect">
            <a:avLst/>
          </a:prstGeom>
        </p:spPr>
      </p:pic>
      <p:sp>
        <p:nvSpPr>
          <p:cNvPr id="5" name="Title 1" descr="High risk Veterans Care Manager’s selection&#10;"/>
          <p:cNvSpPr txBox="1">
            <a:spLocks/>
          </p:cNvSpPr>
          <p:nvPr/>
        </p:nvSpPr>
        <p:spPr>
          <a:xfrm>
            <a:off x="0" y="0"/>
            <a:ext cx="9144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High </a:t>
            </a:r>
            <a:r>
              <a:rPr lang="en-US" sz="2800" dirty="0"/>
              <a:t>risk </a:t>
            </a:r>
            <a:r>
              <a:rPr lang="en-US" sz="2800" dirty="0" smtClean="0"/>
              <a:t>Veterans Care </a:t>
            </a:r>
            <a:r>
              <a:rPr lang="en-US" sz="2800" dirty="0"/>
              <a:t>Manager</a:t>
            </a:r>
            <a:r>
              <a:rPr lang="ja-JP" altLang="en-US" sz="2800" dirty="0"/>
              <a:t>’</a:t>
            </a:r>
            <a:r>
              <a:rPr lang="en-US" altLang="ja-JP" sz="2800" dirty="0"/>
              <a:t>s selection</a:t>
            </a:r>
            <a:endParaRPr lang="en-US" sz="2800" dirty="0" smtClean="0">
              <a:ea typeface="ＭＳ Ｐゴシック" pitchFamily="34" charset="-128"/>
            </a:endParaRPr>
          </a:p>
        </p:txBody>
      </p:sp>
    </p:spTree>
    <p:extLst>
      <p:ext uri="{BB962C8B-B14F-4D97-AF65-F5344CB8AC3E}">
        <p14:creationId xmlns="" xmlns:p14="http://schemas.microsoft.com/office/powerpoint/2010/main" val="774770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descr="What can CAN do?&#10;CAN PLAN:  Use CAN Score to identify high-risk Veterans (CHF); engage in proactive outreach to offer CCHT support.&#10; &#10;CAN DO:  &#10;       *Ensure RN access to Almanac and CAN Score data&#10;       *Target CCHT&#10;       *Meet with Key stakeholders&#10;       *Utilize RN phone appointments and templates&#10; &#10;CAN STUDY:  Measure outcome – access to CCHT over three month period.&#10; &#10;CAN ACT:  Adopt  outcomes that have improved.  Make adjustments on the outcomes that have made no change or not improved, then re-study after a set period of time.&#10;"/>
          <p:cNvSpPr txBox="1">
            <a:spLocks noChangeArrowheads="1"/>
          </p:cNvSpPr>
          <p:nvPr/>
        </p:nvSpPr>
        <p:spPr bwMode="auto">
          <a:xfrm>
            <a:off x="228600" y="-20299"/>
            <a:ext cx="8915400" cy="6878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sz="2800" b="1" dirty="0" smtClean="0">
                <a:latin typeface="+mj-lt"/>
              </a:rPr>
              <a:t>What can </a:t>
            </a:r>
            <a:r>
              <a:rPr lang="en-US" sz="2800" b="1" u="sng" dirty="0" err="1" smtClean="0">
                <a:solidFill>
                  <a:schemeClr val="accent1"/>
                </a:solidFill>
                <a:latin typeface="+mj-lt"/>
              </a:rPr>
              <a:t>CAN</a:t>
            </a:r>
            <a:r>
              <a:rPr lang="en-US" sz="2800" b="1" dirty="0" smtClean="0">
                <a:solidFill>
                  <a:srgbClr val="FF0000"/>
                </a:solidFill>
                <a:latin typeface="+mj-lt"/>
              </a:rPr>
              <a:t> </a:t>
            </a:r>
            <a:r>
              <a:rPr lang="en-US" sz="2800" b="1" dirty="0" smtClean="0">
                <a:latin typeface="+mj-lt"/>
              </a:rPr>
              <a:t>do?</a:t>
            </a:r>
            <a:endParaRPr lang="en-US" sz="2800" dirty="0" smtClean="0">
              <a:latin typeface="+mj-lt"/>
            </a:endParaRPr>
          </a:p>
          <a:p>
            <a:pPr eaLnBrk="1" hangingPunct="1"/>
            <a:r>
              <a:rPr lang="en-US" sz="2700" b="1" dirty="0" smtClean="0">
                <a:latin typeface="+mj-lt"/>
              </a:rPr>
              <a:t>CAN </a:t>
            </a:r>
            <a:r>
              <a:rPr lang="en-US" sz="2700" b="1" u="sng" dirty="0" smtClean="0">
                <a:solidFill>
                  <a:schemeClr val="accent1"/>
                </a:solidFill>
                <a:latin typeface="+mj-lt"/>
              </a:rPr>
              <a:t>PLAN:</a:t>
            </a:r>
            <a:r>
              <a:rPr lang="en-US" sz="2700" b="1" dirty="0" smtClean="0">
                <a:solidFill>
                  <a:schemeClr val="accent1"/>
                </a:solidFill>
                <a:latin typeface="+mj-lt"/>
              </a:rPr>
              <a:t>  </a:t>
            </a:r>
            <a:r>
              <a:rPr lang="en-US" sz="2700" dirty="0" smtClean="0">
                <a:latin typeface="+mj-lt"/>
              </a:rPr>
              <a:t>Use CAN Score to identify high-risk Veterans (CHF); engage in proactive outreach to offer CCHT support.</a:t>
            </a:r>
          </a:p>
          <a:p>
            <a:pPr eaLnBrk="1" hangingPunct="1"/>
            <a:r>
              <a:rPr lang="en-US" sz="2700" dirty="0" smtClean="0">
                <a:latin typeface="+mj-lt"/>
              </a:rPr>
              <a:t> </a:t>
            </a:r>
          </a:p>
          <a:p>
            <a:pPr eaLnBrk="1" hangingPunct="1"/>
            <a:r>
              <a:rPr lang="en-US" sz="2700" b="1" dirty="0" smtClean="0">
                <a:latin typeface="+mj-lt"/>
              </a:rPr>
              <a:t>CAN </a:t>
            </a:r>
            <a:r>
              <a:rPr lang="en-US" sz="2700" b="1" u="sng" dirty="0" smtClean="0">
                <a:solidFill>
                  <a:schemeClr val="accent1"/>
                </a:solidFill>
                <a:latin typeface="+mj-lt"/>
              </a:rPr>
              <a:t>DO:</a:t>
            </a:r>
            <a:r>
              <a:rPr lang="en-US" sz="2700" dirty="0" smtClean="0">
                <a:solidFill>
                  <a:schemeClr val="accent1"/>
                </a:solidFill>
                <a:latin typeface="+mj-lt"/>
              </a:rPr>
              <a:t>  </a:t>
            </a:r>
          </a:p>
          <a:p>
            <a:pPr eaLnBrk="1" hangingPunct="1"/>
            <a:r>
              <a:rPr lang="en-US" sz="2700" dirty="0" smtClean="0">
                <a:solidFill>
                  <a:srgbClr val="FF0000"/>
                </a:solidFill>
                <a:latin typeface="+mj-lt"/>
              </a:rPr>
              <a:t>       </a:t>
            </a:r>
            <a:r>
              <a:rPr lang="en-US" sz="2700" dirty="0" smtClean="0">
                <a:latin typeface="+mj-lt"/>
              </a:rPr>
              <a:t>*Ensure RN access to Almanac and CAN Score data</a:t>
            </a:r>
          </a:p>
          <a:p>
            <a:pPr eaLnBrk="1" hangingPunct="1"/>
            <a:r>
              <a:rPr lang="en-US" sz="2700" dirty="0" smtClean="0">
                <a:latin typeface="+mj-lt"/>
              </a:rPr>
              <a:t>       *Target CCHT</a:t>
            </a:r>
          </a:p>
          <a:p>
            <a:pPr eaLnBrk="1" hangingPunct="1"/>
            <a:r>
              <a:rPr lang="en-US" sz="2700" dirty="0" smtClean="0">
                <a:latin typeface="+mj-lt"/>
              </a:rPr>
              <a:t>       *Meet with Key stakeholders</a:t>
            </a:r>
          </a:p>
          <a:p>
            <a:pPr eaLnBrk="1" hangingPunct="1"/>
            <a:r>
              <a:rPr lang="en-US" sz="2700" dirty="0" smtClean="0">
                <a:latin typeface="+mj-lt"/>
              </a:rPr>
              <a:t>       *Utilize RN phone appointments and templates</a:t>
            </a:r>
          </a:p>
          <a:p>
            <a:pPr eaLnBrk="1" hangingPunct="1"/>
            <a:r>
              <a:rPr lang="en-US" sz="2700" dirty="0" smtClean="0">
                <a:latin typeface="+mj-lt"/>
              </a:rPr>
              <a:t> </a:t>
            </a:r>
          </a:p>
          <a:p>
            <a:pPr eaLnBrk="1" hangingPunct="1"/>
            <a:r>
              <a:rPr lang="en-US" sz="2700" b="1" dirty="0" smtClean="0">
                <a:latin typeface="+mj-lt"/>
              </a:rPr>
              <a:t>CAN </a:t>
            </a:r>
            <a:r>
              <a:rPr lang="en-US" sz="2700" b="1" u="sng" dirty="0" smtClean="0">
                <a:solidFill>
                  <a:schemeClr val="accent1"/>
                </a:solidFill>
                <a:latin typeface="+mj-lt"/>
              </a:rPr>
              <a:t>STUDY:</a:t>
            </a:r>
            <a:r>
              <a:rPr lang="en-US" sz="2700" b="1" dirty="0" smtClean="0">
                <a:solidFill>
                  <a:schemeClr val="accent1"/>
                </a:solidFill>
                <a:latin typeface="+mj-lt"/>
              </a:rPr>
              <a:t>  </a:t>
            </a:r>
            <a:r>
              <a:rPr lang="en-US" sz="2700" dirty="0" smtClean="0">
                <a:latin typeface="+mj-lt"/>
              </a:rPr>
              <a:t>Measure outcome – access to CCHT over three month period.</a:t>
            </a:r>
          </a:p>
          <a:p>
            <a:pPr eaLnBrk="1" hangingPunct="1"/>
            <a:r>
              <a:rPr lang="en-US" sz="2700" dirty="0" smtClean="0">
                <a:latin typeface="+mj-lt"/>
              </a:rPr>
              <a:t> </a:t>
            </a:r>
          </a:p>
          <a:p>
            <a:pPr eaLnBrk="1" hangingPunct="1"/>
            <a:r>
              <a:rPr lang="en-US" sz="2700" b="1" dirty="0" smtClean="0">
                <a:latin typeface="+mj-lt"/>
              </a:rPr>
              <a:t>CAN </a:t>
            </a:r>
            <a:r>
              <a:rPr lang="en-US" sz="2700" b="1" u="sng" dirty="0" smtClean="0">
                <a:solidFill>
                  <a:schemeClr val="accent1"/>
                </a:solidFill>
                <a:latin typeface="+mj-lt"/>
              </a:rPr>
              <a:t>ACT:</a:t>
            </a:r>
            <a:r>
              <a:rPr lang="en-US" sz="2700" b="1" dirty="0" smtClean="0">
                <a:solidFill>
                  <a:schemeClr val="accent1"/>
                </a:solidFill>
                <a:latin typeface="+mj-lt"/>
              </a:rPr>
              <a:t>  </a:t>
            </a:r>
            <a:r>
              <a:rPr lang="en-US" sz="2700" dirty="0" smtClean="0">
                <a:latin typeface="+mj-lt"/>
              </a:rPr>
              <a:t>Adopt  outcomes that have improved.  Make adjustments on the outcomes that have made no change or not improved, then re-study after a set period of time.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CAN Score  &gt; 95  = 23 Veterans&#10;15% - 45% probability of event  in 90 days&#10;&#10;CHF 8  CCHT = 0&#10;IHD  9&#10;HTN 18"/>
          <p:cNvGrpSpPr/>
          <p:nvPr/>
        </p:nvGrpSpPr>
        <p:grpSpPr>
          <a:xfrm>
            <a:off x="1041400" y="1307886"/>
            <a:ext cx="6959600" cy="5550114"/>
            <a:chOff x="1041400" y="1143000"/>
            <a:chExt cx="6959600" cy="5550114"/>
          </a:xfrm>
        </p:grpSpPr>
        <p:pic>
          <p:nvPicPr>
            <p:cNvPr id="4" name="Picture 6" descr="&quot; &quot;"/>
            <p:cNvPicPr>
              <a:picLocks noChangeAspect="1"/>
            </p:cNvPicPr>
            <p:nvPr/>
          </p:nvPicPr>
          <p:blipFill>
            <a:blip r:embed="rId3" cstate="print">
              <a:duotone>
                <a:prstClr val="black"/>
                <a:schemeClr val="tx2">
                  <a:tint val="45000"/>
                  <a:satMod val="400000"/>
                </a:schemeClr>
              </a:duotone>
              <a:extLst>
                <a:ext uri="{28A0092B-C50C-407E-A947-70E740481C1C}">
                  <a14:useLocalDpi xmlns="" xmlns:a14="http://schemas.microsoft.com/office/drawing/2010/main" val="0"/>
                </a:ext>
              </a:extLst>
            </a:blip>
            <a:srcRect/>
            <a:stretch>
              <a:fillRect/>
            </a:stretch>
          </p:blipFill>
          <p:spPr bwMode="auto">
            <a:xfrm>
              <a:off x="1041400" y="1143000"/>
              <a:ext cx="6959600" cy="5550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1905000" y="1981200"/>
              <a:ext cx="5334000" cy="41148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a:buChar char="•"/>
                <a:defRPr/>
              </a:pPr>
              <a:r>
                <a:rPr lang="en-US" sz="3600" dirty="0" smtClean="0">
                  <a:latin typeface="+mj-lt"/>
                </a:rPr>
                <a:t>CAN Score  &gt; 95  = 23 Veterans</a:t>
              </a:r>
            </a:p>
            <a:p>
              <a:pPr fontAlgn="auto">
                <a:spcAft>
                  <a:spcPts val="0"/>
                </a:spcAft>
                <a:buFont typeface="Arial"/>
                <a:buChar char="•"/>
                <a:defRPr/>
              </a:pPr>
              <a:r>
                <a:rPr lang="en-US" sz="3600" dirty="0" smtClean="0">
                  <a:latin typeface="+mj-lt"/>
                </a:rPr>
                <a:t>15% - 45% probability of event  in 90 days</a:t>
              </a:r>
            </a:p>
            <a:p>
              <a:pPr fontAlgn="auto">
                <a:spcAft>
                  <a:spcPts val="0"/>
                </a:spcAft>
                <a:buFont typeface="Arial"/>
                <a:buChar char="•"/>
                <a:defRPr/>
              </a:pPr>
              <a:endParaRPr lang="en-US" sz="3600" dirty="0" smtClean="0">
                <a:latin typeface="+mj-lt"/>
              </a:endParaRPr>
            </a:p>
            <a:p>
              <a:pPr fontAlgn="auto">
                <a:spcAft>
                  <a:spcPts val="0"/>
                </a:spcAft>
                <a:buFont typeface="Arial"/>
                <a:buChar char="•"/>
                <a:defRPr/>
              </a:pPr>
              <a:r>
                <a:rPr lang="en-US" sz="3600" dirty="0" smtClean="0">
                  <a:latin typeface="+mj-lt"/>
                </a:rPr>
                <a:t>CHF 8		</a:t>
              </a:r>
              <a:r>
                <a:rPr lang="en-US" sz="4000" b="1" dirty="0" smtClean="0">
                  <a:solidFill>
                    <a:schemeClr val="accent1">
                      <a:lumMod val="50000"/>
                    </a:schemeClr>
                  </a:solidFill>
                  <a:latin typeface="+mj-lt"/>
                </a:rPr>
                <a:t>CCHT = 0</a:t>
              </a:r>
            </a:p>
            <a:p>
              <a:pPr fontAlgn="auto">
                <a:spcAft>
                  <a:spcPts val="0"/>
                </a:spcAft>
                <a:buFont typeface="Arial"/>
                <a:buChar char="•"/>
                <a:defRPr/>
              </a:pPr>
              <a:r>
                <a:rPr lang="en-US" sz="3600" dirty="0" smtClean="0">
                  <a:latin typeface="+mj-lt"/>
                </a:rPr>
                <a:t>IHD  9</a:t>
              </a:r>
            </a:p>
            <a:p>
              <a:pPr fontAlgn="auto">
                <a:spcAft>
                  <a:spcPts val="0"/>
                </a:spcAft>
                <a:buFont typeface="Arial"/>
                <a:buChar char="•"/>
                <a:defRPr/>
              </a:pPr>
              <a:r>
                <a:rPr lang="en-US" sz="3600" dirty="0" smtClean="0">
                  <a:latin typeface="+mj-lt"/>
                </a:rPr>
                <a:t>HTN 18</a:t>
              </a:r>
            </a:p>
            <a:p>
              <a:pPr fontAlgn="auto">
                <a:spcAft>
                  <a:spcPts val="0"/>
                </a:spcAft>
                <a:buFont typeface="Arial"/>
                <a:buChar char="•"/>
                <a:defRPr/>
              </a:pPr>
              <a:endParaRPr lang="en-US" sz="3600" dirty="0" smtClean="0">
                <a:latin typeface="+mj-lt"/>
              </a:endParaRPr>
            </a:p>
            <a:p>
              <a:pPr fontAlgn="auto">
                <a:spcAft>
                  <a:spcPts val="0"/>
                </a:spcAft>
                <a:buFont typeface="Arial"/>
                <a:buChar char="•"/>
                <a:defRPr/>
              </a:pPr>
              <a:endParaRPr lang="en-US" sz="3600" dirty="0" smtClean="0">
                <a:latin typeface="+mj-lt"/>
              </a:endParaRPr>
            </a:p>
          </p:txBody>
        </p:sp>
      </p:grpSp>
      <p:sp>
        <p:nvSpPr>
          <p:cNvPr id="6" name="Title 5"/>
          <p:cNvSpPr>
            <a:spLocks noGrp="1"/>
          </p:cNvSpPr>
          <p:nvPr>
            <p:ph type="title"/>
          </p:nvPr>
        </p:nvSpPr>
        <p:spPr>
          <a:xfrm>
            <a:off x="0" y="76200"/>
            <a:ext cx="9144000" cy="1143000"/>
          </a:xfrm>
        </p:spPr>
        <p:txBody>
          <a:bodyPr>
            <a:normAutofit fontScale="90000"/>
          </a:bodyPr>
          <a:lstStyle/>
          <a:p>
            <a:r>
              <a:rPr lang="en-US" dirty="0"/>
              <a:t>What did the report allow us to see</a:t>
            </a:r>
            <a:br>
              <a:rPr lang="en-US" dirty="0"/>
            </a:br>
            <a:r>
              <a:rPr lang="en-US" sz="3600" dirty="0"/>
              <a:t>for Auburn PACT Team D</a:t>
            </a:r>
            <a:endParaRPr lang="en-US" dirty="0"/>
          </a:p>
        </p:txBody>
      </p:sp>
    </p:spTree>
    <p:extLst>
      <p:ext uri="{BB962C8B-B14F-4D97-AF65-F5344CB8AC3E}">
        <p14:creationId xmlns="" xmlns:p14="http://schemas.microsoft.com/office/powerpoint/2010/main" val="14663485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heathcare professional and patient with radiology report"/>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400" y="762000"/>
            <a:ext cx="8839200" cy="5895746"/>
          </a:xfrm>
          <a:prstGeom prst="rect">
            <a:avLst/>
          </a:prstGeom>
        </p:spPr>
      </p:pic>
      <p:sp>
        <p:nvSpPr>
          <p:cNvPr id="35842" name="Title 1"/>
          <p:cNvSpPr>
            <a:spLocks noGrp="1"/>
          </p:cNvSpPr>
          <p:nvPr>
            <p:ph type="title"/>
          </p:nvPr>
        </p:nvSpPr>
        <p:spPr>
          <a:xfrm>
            <a:off x="0" y="0"/>
            <a:ext cx="9144000" cy="1020762"/>
          </a:xfrm>
        </p:spPr>
        <p:txBody>
          <a:bodyPr/>
          <a:lstStyle/>
          <a:p>
            <a:pPr eaLnBrk="1" hangingPunct="1"/>
            <a:r>
              <a:rPr lang="en-US" dirty="0" smtClean="0">
                <a:ea typeface="ＭＳ Ｐゴシック" pitchFamily="34" charset="-128"/>
              </a:rPr>
              <a:t>Case Study#1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 xmlns:p14="http://schemas.microsoft.com/office/powerpoint/2010/main" val="3032425406"/>
              </p:ext>
            </p:extLst>
          </p:nvPr>
        </p:nvGraphicFramePr>
        <p:xfrm>
          <a:off x="228600" y="914400"/>
          <a:ext cx="8686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descr="Case Study#1&#10;"/>
          <p:cNvSpPr txBox="1">
            <a:spLocks/>
          </p:cNvSpPr>
          <p:nvPr/>
        </p:nvSpPr>
        <p:spPr>
          <a:xfrm>
            <a:off x="0" y="0"/>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ea typeface="ＭＳ Ｐゴシック" pitchFamily="34" charset="-128"/>
              </a:rPr>
              <a:t>Case Study#1</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a woman provider consulting with a man patient"/>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400" y="812824"/>
            <a:ext cx="8834746" cy="5892776"/>
          </a:xfrm>
          <a:prstGeom prst="rect">
            <a:avLst/>
          </a:prstGeom>
        </p:spPr>
      </p:pic>
      <p:sp>
        <p:nvSpPr>
          <p:cNvPr id="4" name="Title 1" descr="Case Study#2&#10;"/>
          <p:cNvSpPr txBox="1">
            <a:spLocks/>
          </p:cNvSpPr>
          <p:nvPr/>
        </p:nvSpPr>
        <p:spPr>
          <a:xfrm>
            <a:off x="0" y="0"/>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ea typeface="ＭＳ Ｐゴシック" pitchFamily="34" charset="-128"/>
              </a:rPr>
              <a:t>Case Study#2</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descr="I have created a schedule, and find it very helpful to keep on top of things.&#10;I have created a schedule, and find it somewhat helpful.&#10;I have created a schedule, but it’s impossible to stick to&#10;I have never created a schedule.&#10;"/>
          <p:cNvSpPr>
            <a:spLocks noGrp="1"/>
          </p:cNvSpPr>
          <p:nvPr>
            <p:ph idx="1"/>
          </p:nvPr>
        </p:nvSpPr>
        <p:spPr>
          <a:xfrm>
            <a:off x="-152400" y="1981200"/>
            <a:ext cx="4686300" cy="4038600"/>
          </a:xfrm>
        </p:spPr>
        <p:txBody>
          <a:bodyPr>
            <a:noAutofit/>
          </a:bodyPr>
          <a:lstStyle/>
          <a:p>
            <a:pPr marL="1314450" lvl="2" indent="-514350">
              <a:buFont typeface="+mj-lt"/>
              <a:buAutoNum type="alphaUcPeriod"/>
            </a:pPr>
            <a:r>
              <a:rPr lang="en-US" dirty="0"/>
              <a:t>I have created a schedule, and find it very helpful to keep on top of things.</a:t>
            </a:r>
          </a:p>
          <a:p>
            <a:pPr marL="1314450" lvl="2" indent="-514350">
              <a:buFont typeface="+mj-lt"/>
              <a:buAutoNum type="alphaUcPeriod"/>
            </a:pPr>
            <a:r>
              <a:rPr lang="en-US" dirty="0"/>
              <a:t>I have created a schedule, and find it somewhat helpful.</a:t>
            </a:r>
          </a:p>
          <a:p>
            <a:pPr marL="1314450" lvl="2" indent="-514350">
              <a:buFont typeface="+mj-lt"/>
              <a:buAutoNum type="alphaUcPeriod"/>
            </a:pPr>
            <a:r>
              <a:rPr lang="en-US" dirty="0"/>
              <a:t>I have created a schedule, but it’s impossible to stick to</a:t>
            </a:r>
          </a:p>
          <a:p>
            <a:pPr marL="1314450" lvl="2" indent="-514350">
              <a:buFont typeface="+mj-lt"/>
              <a:buAutoNum type="alphaUcPeriod"/>
            </a:pPr>
            <a:r>
              <a:rPr lang="en-US" dirty="0"/>
              <a:t>I have never created a schedule.</a:t>
            </a:r>
          </a:p>
        </p:txBody>
      </p:sp>
      <p:sp>
        <p:nvSpPr>
          <p:cNvPr id="3" name="Rectangle 2" descr="How many PACT teamlet members who have created schedules to address their daily tasks find them helpful?&#10;"/>
          <p:cNvSpPr/>
          <p:nvPr/>
        </p:nvSpPr>
        <p:spPr>
          <a:xfrm>
            <a:off x="457200" y="1066800"/>
            <a:ext cx="8153400" cy="884538"/>
          </a:xfrm>
          <a:prstGeom prst="rect">
            <a:avLst/>
          </a:prstGeom>
        </p:spPr>
        <p:txBody>
          <a:bodyPr wrap="square">
            <a:spAutoFit/>
          </a:bodyPr>
          <a:lstStyle/>
          <a:p>
            <a:pPr marL="0" indent="0">
              <a:lnSpc>
                <a:spcPct val="110000"/>
              </a:lnSpc>
              <a:spcBef>
                <a:spcPts val="0"/>
              </a:spcBef>
              <a:buNone/>
            </a:pPr>
            <a:r>
              <a:rPr lang="en-US" sz="2400" dirty="0">
                <a:latin typeface="+mj-lt"/>
              </a:rPr>
              <a:t>How many PACT </a:t>
            </a:r>
            <a:r>
              <a:rPr lang="en-US" sz="2400" dirty="0" err="1">
                <a:latin typeface="+mj-lt"/>
              </a:rPr>
              <a:t>teamlet</a:t>
            </a:r>
            <a:r>
              <a:rPr lang="en-US" sz="2400" dirty="0">
                <a:latin typeface="+mj-lt"/>
              </a:rPr>
              <a:t> members who have created schedules to address their daily tasks find them helpful?</a:t>
            </a:r>
          </a:p>
        </p:txBody>
      </p:sp>
      <p:sp>
        <p:nvSpPr>
          <p:cNvPr id="4" name="Title 3"/>
          <p:cNvSpPr>
            <a:spLocks noGrp="1"/>
          </p:cNvSpPr>
          <p:nvPr>
            <p:ph type="title"/>
          </p:nvPr>
        </p:nvSpPr>
        <p:spPr>
          <a:xfrm>
            <a:off x="914400" y="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1524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394693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 xmlns:p14="http://schemas.microsoft.com/office/powerpoint/2010/main" val="439345925"/>
              </p:ext>
            </p:extLst>
          </p:nvPr>
        </p:nvGraphicFramePr>
        <p:xfrm>
          <a:off x="228600" y="914400"/>
          <a:ext cx="8686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descr="Case Study#2&#10;"/>
          <p:cNvSpPr txBox="1">
            <a:spLocks/>
          </p:cNvSpPr>
          <p:nvPr/>
        </p:nvSpPr>
        <p:spPr>
          <a:xfrm>
            <a:off x="0" y="0"/>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ea typeface="ＭＳ Ｐゴシック" pitchFamily="34" charset="-128"/>
              </a:rPr>
              <a:t>Case Study#2</a:t>
            </a:r>
          </a:p>
        </p:txBody>
      </p:sp>
    </p:spTree>
    <p:extLst>
      <p:ext uri="{BB962C8B-B14F-4D97-AF65-F5344CB8AC3E}">
        <p14:creationId xmlns="" xmlns:p14="http://schemas.microsoft.com/office/powerpoint/2010/main" val="17937632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woman healthcare provider with woman patient"/>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8600" y="762000"/>
            <a:ext cx="8839200" cy="5895746"/>
          </a:xfrm>
          <a:prstGeom prst="rect">
            <a:avLst/>
          </a:prstGeom>
        </p:spPr>
      </p:pic>
      <p:sp>
        <p:nvSpPr>
          <p:cNvPr id="4" name="Title 1" descr="Case Study#3&#10;"/>
          <p:cNvSpPr txBox="1">
            <a:spLocks/>
          </p:cNvSpPr>
          <p:nvPr/>
        </p:nvSpPr>
        <p:spPr>
          <a:xfrm>
            <a:off x="0" y="0"/>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ea typeface="ＭＳ Ｐゴシック" pitchFamily="34" charset="-128"/>
              </a:rPr>
              <a:t>Case Study#3</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p:cNvGraphicFramePr>
            <a:graphicFrameLocks/>
          </p:cNvGraphicFramePr>
          <p:nvPr>
            <p:extLst>
              <p:ext uri="{D42A27DB-BD31-4B8C-83A1-F6EECF244321}">
                <p14:modId xmlns="" xmlns:p14="http://schemas.microsoft.com/office/powerpoint/2010/main" val="1601384847"/>
              </p:ext>
            </p:extLst>
          </p:nvPr>
        </p:nvGraphicFramePr>
        <p:xfrm>
          <a:off x="0" y="838200"/>
          <a:ext cx="9067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descr="Case Study#3&#10;"/>
          <p:cNvSpPr txBox="1">
            <a:spLocks/>
          </p:cNvSpPr>
          <p:nvPr/>
        </p:nvSpPr>
        <p:spPr>
          <a:xfrm>
            <a:off x="0" y="0"/>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ea typeface="ＭＳ Ｐゴシック" pitchFamily="34" charset="-128"/>
              </a:rPr>
              <a:t>Case Study#3</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e each of blue, green, purple, and yellow word bubble"/>
          <p:cNvPicPr>
            <a:picLocks noChangeAspect="1"/>
          </p:cNvPicPr>
          <p:nvPr/>
        </p:nvPicPr>
        <p:blipFill rotWithShape="1">
          <a:blip r:embed="rId3" cstate="print">
            <a:extLst>
              <a:ext uri="{28A0092B-C50C-407E-A947-70E740481C1C}">
                <a14:useLocalDpi xmlns="" xmlns:a14="http://schemas.microsoft.com/office/drawing/2010/main" val="0"/>
              </a:ext>
            </a:extLst>
          </a:blip>
          <a:srcRect l="4493" t="4211" r="4493" b="5502"/>
          <a:stretch/>
        </p:blipFill>
        <p:spPr>
          <a:xfrm>
            <a:off x="228600" y="609600"/>
            <a:ext cx="8683448" cy="5867399"/>
          </a:xfrm>
          <a:prstGeom prst="rect">
            <a:avLst/>
          </a:prstGeom>
        </p:spPr>
      </p:pic>
      <p:sp>
        <p:nvSpPr>
          <p:cNvPr id="8" name="TextBox 7" descr="Wow – the VA has really stepped up the care!&#10;"/>
          <p:cNvSpPr txBox="1"/>
          <p:nvPr/>
        </p:nvSpPr>
        <p:spPr>
          <a:xfrm>
            <a:off x="5310144" y="4406207"/>
            <a:ext cx="3305297" cy="1384995"/>
          </a:xfrm>
          <a:prstGeom prst="rect">
            <a:avLst/>
          </a:prstGeom>
          <a:noFill/>
        </p:spPr>
        <p:txBody>
          <a:bodyPr wrap="square" rtlCol="0">
            <a:spAutoFit/>
          </a:bodyPr>
          <a:lstStyle/>
          <a:p>
            <a:r>
              <a:rPr lang="en-US" sz="2800" i="1" dirty="0" smtClean="0">
                <a:solidFill>
                  <a:schemeClr val="bg1"/>
                </a:solidFill>
                <a:latin typeface="+mj-lt"/>
              </a:rPr>
              <a:t>Wow – the VA has really stepped up the care!</a:t>
            </a:r>
            <a:endParaRPr lang="en-US" sz="2800" i="1" dirty="0">
              <a:solidFill>
                <a:schemeClr val="bg1"/>
              </a:solidFill>
              <a:latin typeface="+mj-lt"/>
            </a:endParaRPr>
          </a:p>
        </p:txBody>
      </p:sp>
      <p:sp>
        <p:nvSpPr>
          <p:cNvPr id="7" name="TextBox 6" descr="That’s perfect! Just what I’ve been looking for.&#10;"/>
          <p:cNvSpPr txBox="1"/>
          <p:nvPr/>
        </p:nvSpPr>
        <p:spPr>
          <a:xfrm>
            <a:off x="509544" y="4406207"/>
            <a:ext cx="3305297" cy="1384995"/>
          </a:xfrm>
          <a:prstGeom prst="rect">
            <a:avLst/>
          </a:prstGeom>
          <a:noFill/>
        </p:spPr>
        <p:txBody>
          <a:bodyPr wrap="square" rtlCol="0">
            <a:spAutoFit/>
          </a:bodyPr>
          <a:lstStyle/>
          <a:p>
            <a:r>
              <a:rPr lang="en-US" sz="2800" i="1" dirty="0" smtClean="0">
                <a:solidFill>
                  <a:schemeClr val="bg1"/>
                </a:solidFill>
                <a:latin typeface="+mj-lt"/>
              </a:rPr>
              <a:t>That’s perfect! Just what I’ve been looking for.</a:t>
            </a:r>
            <a:endParaRPr lang="en-US" sz="2800" i="1" dirty="0">
              <a:solidFill>
                <a:schemeClr val="bg1"/>
              </a:solidFill>
              <a:latin typeface="+mj-lt"/>
            </a:endParaRPr>
          </a:p>
        </p:txBody>
      </p:sp>
      <p:sp>
        <p:nvSpPr>
          <p:cNvPr id="6" name="TextBox 5" descr="I would be interested, have them call me with more details.&#10;"/>
          <p:cNvSpPr txBox="1"/>
          <p:nvPr/>
        </p:nvSpPr>
        <p:spPr>
          <a:xfrm>
            <a:off x="5233944" y="1205807"/>
            <a:ext cx="3305297" cy="1384995"/>
          </a:xfrm>
          <a:prstGeom prst="rect">
            <a:avLst/>
          </a:prstGeom>
          <a:noFill/>
        </p:spPr>
        <p:txBody>
          <a:bodyPr wrap="square" rtlCol="0">
            <a:spAutoFit/>
          </a:bodyPr>
          <a:lstStyle/>
          <a:p>
            <a:r>
              <a:rPr lang="en-US" sz="2800" i="1" dirty="0" smtClean="0">
                <a:solidFill>
                  <a:schemeClr val="bg1"/>
                </a:solidFill>
                <a:latin typeface="+mj-lt"/>
              </a:rPr>
              <a:t>I would be interested, have them call me with more details.</a:t>
            </a:r>
            <a:endParaRPr lang="en-US" sz="2800" i="1" dirty="0">
              <a:solidFill>
                <a:schemeClr val="bg1"/>
              </a:solidFill>
              <a:latin typeface="+mj-lt"/>
            </a:endParaRPr>
          </a:p>
        </p:txBody>
      </p:sp>
      <p:sp>
        <p:nvSpPr>
          <p:cNvPr id="3" name="TextBox 2" descr="That sounds great!&#10;&#10;Definitely! Sign me up.&#10;"/>
          <p:cNvSpPr txBox="1"/>
          <p:nvPr/>
        </p:nvSpPr>
        <p:spPr>
          <a:xfrm>
            <a:off x="433344" y="1053407"/>
            <a:ext cx="3305297" cy="1815882"/>
          </a:xfrm>
          <a:prstGeom prst="rect">
            <a:avLst/>
          </a:prstGeom>
          <a:noFill/>
        </p:spPr>
        <p:txBody>
          <a:bodyPr wrap="square" rtlCol="0">
            <a:spAutoFit/>
          </a:bodyPr>
          <a:lstStyle/>
          <a:p>
            <a:r>
              <a:rPr lang="en-US" sz="2800" i="1" dirty="0" smtClean="0">
                <a:solidFill>
                  <a:schemeClr val="bg1"/>
                </a:solidFill>
                <a:latin typeface="+mj-lt"/>
              </a:rPr>
              <a:t>That sounds great!</a:t>
            </a:r>
          </a:p>
          <a:p>
            <a:endParaRPr lang="en-US" sz="2800" i="1" dirty="0">
              <a:solidFill>
                <a:schemeClr val="bg1"/>
              </a:solidFill>
              <a:latin typeface="+mj-lt"/>
            </a:endParaRPr>
          </a:p>
          <a:p>
            <a:r>
              <a:rPr lang="en-US" sz="2800" i="1" dirty="0" smtClean="0">
                <a:solidFill>
                  <a:schemeClr val="bg1"/>
                </a:solidFill>
                <a:latin typeface="+mj-lt"/>
              </a:rPr>
              <a:t>Definitely! Sign me up.</a:t>
            </a:r>
            <a:endParaRPr lang="en-US" sz="2800" i="1" dirty="0">
              <a:solidFill>
                <a:schemeClr val="bg1"/>
              </a:solidFill>
              <a:latin typeface="+mj-lt"/>
            </a:endParaRPr>
          </a:p>
        </p:txBody>
      </p:sp>
      <p:sp>
        <p:nvSpPr>
          <p:cNvPr id="41986" name="Rectangle 2"/>
          <p:cNvSpPr>
            <a:spLocks noGrp="1"/>
          </p:cNvSpPr>
          <p:nvPr>
            <p:ph type="title"/>
          </p:nvPr>
        </p:nvSpPr>
        <p:spPr>
          <a:xfrm>
            <a:off x="328200" y="0"/>
            <a:ext cx="8439055" cy="723101"/>
          </a:xfrm>
        </p:spPr>
        <p:txBody>
          <a:bodyPr>
            <a:normAutofit/>
          </a:bodyPr>
          <a:lstStyle/>
          <a:p>
            <a:pPr eaLnBrk="1" hangingPunct="1"/>
            <a:r>
              <a:rPr lang="en-US" sz="4000" dirty="0" smtClean="0">
                <a:ea typeface="ＭＳ Ｐゴシック" pitchFamily="34" charset="-128"/>
              </a:rPr>
              <a:t>Voice of the Veteran</a:t>
            </a:r>
          </a:p>
        </p:txBody>
      </p:sp>
      <p:pic>
        <p:nvPicPr>
          <p:cNvPr id="9" name="Picture 8" descr="one each of blue, green, purple, and yellow word bubble"/>
          <p:cNvPicPr>
            <a:picLocks noChangeAspect="1"/>
          </p:cNvPicPr>
          <p:nvPr/>
        </p:nvPicPr>
        <p:blipFill rotWithShape="1">
          <a:blip r:embed="rId3" cstate="print">
            <a:extLst>
              <a:ext uri="{28A0092B-C50C-407E-A947-70E740481C1C}">
                <a14:useLocalDpi xmlns="" xmlns:a14="http://schemas.microsoft.com/office/drawing/2010/main" val="0"/>
              </a:ext>
            </a:extLst>
          </a:blip>
          <a:srcRect l="4493" t="4211" r="4493" b="5502"/>
          <a:stretch/>
        </p:blipFill>
        <p:spPr>
          <a:xfrm>
            <a:off x="228600" y="609601"/>
            <a:ext cx="8683448" cy="5867399"/>
          </a:xfrm>
          <a:prstGeom prst="rect">
            <a:avLst/>
          </a:prstGeom>
        </p:spPr>
      </p:pic>
      <p:sp>
        <p:nvSpPr>
          <p:cNvPr id="10" name="TextBox 9" descr="Wow – the VA has really stepped up the care!&#10;"/>
          <p:cNvSpPr txBox="1"/>
          <p:nvPr/>
        </p:nvSpPr>
        <p:spPr>
          <a:xfrm>
            <a:off x="5310144" y="4406208"/>
            <a:ext cx="3305297" cy="1384995"/>
          </a:xfrm>
          <a:prstGeom prst="rect">
            <a:avLst/>
          </a:prstGeom>
          <a:noFill/>
        </p:spPr>
        <p:txBody>
          <a:bodyPr wrap="square" rtlCol="0">
            <a:spAutoFit/>
          </a:bodyPr>
          <a:lstStyle/>
          <a:p>
            <a:r>
              <a:rPr lang="en-US" sz="2800" i="1" dirty="0" smtClean="0">
                <a:solidFill>
                  <a:schemeClr val="bg1"/>
                </a:solidFill>
                <a:latin typeface="+mj-lt"/>
              </a:rPr>
              <a:t>Wow – the VA has really stepped up the care!</a:t>
            </a:r>
            <a:endParaRPr lang="en-US" sz="2800" i="1" dirty="0">
              <a:solidFill>
                <a:schemeClr val="bg1"/>
              </a:solidFill>
              <a:latin typeface="+mj-lt"/>
            </a:endParaRPr>
          </a:p>
        </p:txBody>
      </p:sp>
      <p:sp>
        <p:nvSpPr>
          <p:cNvPr id="11" name="TextBox 10" descr="That’s perfect! Just what I’ve been looking for.&#10;"/>
          <p:cNvSpPr txBox="1"/>
          <p:nvPr/>
        </p:nvSpPr>
        <p:spPr>
          <a:xfrm>
            <a:off x="509544" y="4406208"/>
            <a:ext cx="3305297" cy="1384995"/>
          </a:xfrm>
          <a:prstGeom prst="rect">
            <a:avLst/>
          </a:prstGeom>
          <a:noFill/>
        </p:spPr>
        <p:txBody>
          <a:bodyPr wrap="square" rtlCol="0">
            <a:spAutoFit/>
          </a:bodyPr>
          <a:lstStyle/>
          <a:p>
            <a:r>
              <a:rPr lang="en-US" sz="2800" i="1" dirty="0" smtClean="0">
                <a:solidFill>
                  <a:schemeClr val="bg1"/>
                </a:solidFill>
                <a:latin typeface="+mj-lt"/>
              </a:rPr>
              <a:t>That’s perfect! Just what I’ve been looking for.</a:t>
            </a:r>
            <a:endParaRPr lang="en-US" sz="2800" i="1" dirty="0">
              <a:solidFill>
                <a:schemeClr val="bg1"/>
              </a:solidFill>
              <a:latin typeface="+mj-lt"/>
            </a:endParaRPr>
          </a:p>
        </p:txBody>
      </p:sp>
      <p:sp>
        <p:nvSpPr>
          <p:cNvPr id="12" name="TextBox 11" descr="I would be interested, have them call me with more details.&#10;"/>
          <p:cNvSpPr txBox="1"/>
          <p:nvPr/>
        </p:nvSpPr>
        <p:spPr>
          <a:xfrm>
            <a:off x="5233944" y="1205808"/>
            <a:ext cx="3305297" cy="1384995"/>
          </a:xfrm>
          <a:prstGeom prst="rect">
            <a:avLst/>
          </a:prstGeom>
          <a:noFill/>
        </p:spPr>
        <p:txBody>
          <a:bodyPr wrap="square" rtlCol="0">
            <a:spAutoFit/>
          </a:bodyPr>
          <a:lstStyle/>
          <a:p>
            <a:r>
              <a:rPr lang="en-US" sz="2800" i="1" dirty="0" smtClean="0">
                <a:solidFill>
                  <a:schemeClr val="bg1"/>
                </a:solidFill>
                <a:latin typeface="+mj-lt"/>
              </a:rPr>
              <a:t>I would be interested, have them call me with more details.</a:t>
            </a:r>
            <a:endParaRPr lang="en-US" sz="2800" i="1" dirty="0">
              <a:solidFill>
                <a:schemeClr val="bg1"/>
              </a:solidFill>
              <a:latin typeface="+mj-lt"/>
            </a:endParaRPr>
          </a:p>
        </p:txBody>
      </p:sp>
      <p:sp>
        <p:nvSpPr>
          <p:cNvPr id="13" name="TextBox 12" descr="That sounds great!&#10;&#10;Definitely! Sign me up.&#10;"/>
          <p:cNvSpPr txBox="1"/>
          <p:nvPr/>
        </p:nvSpPr>
        <p:spPr>
          <a:xfrm>
            <a:off x="433344" y="1053408"/>
            <a:ext cx="3305297" cy="1815882"/>
          </a:xfrm>
          <a:prstGeom prst="rect">
            <a:avLst/>
          </a:prstGeom>
          <a:noFill/>
        </p:spPr>
        <p:txBody>
          <a:bodyPr wrap="square" rtlCol="0">
            <a:spAutoFit/>
          </a:bodyPr>
          <a:lstStyle/>
          <a:p>
            <a:r>
              <a:rPr lang="en-US" sz="2800" i="1" dirty="0" smtClean="0">
                <a:solidFill>
                  <a:schemeClr val="bg1"/>
                </a:solidFill>
                <a:latin typeface="+mj-lt"/>
              </a:rPr>
              <a:t>That sounds great!</a:t>
            </a:r>
          </a:p>
          <a:p>
            <a:endParaRPr lang="en-US" sz="2800" i="1" dirty="0">
              <a:solidFill>
                <a:schemeClr val="bg1"/>
              </a:solidFill>
              <a:latin typeface="+mj-lt"/>
            </a:endParaRPr>
          </a:p>
          <a:p>
            <a:r>
              <a:rPr lang="en-US" sz="2800" i="1" dirty="0" smtClean="0">
                <a:solidFill>
                  <a:schemeClr val="bg1"/>
                </a:solidFill>
                <a:latin typeface="+mj-lt"/>
              </a:rPr>
              <a:t>Definitely! Sign me up.</a:t>
            </a:r>
            <a:endParaRPr lang="en-US" sz="2800" i="1" dirty="0">
              <a:solidFill>
                <a:schemeClr val="bg1"/>
              </a:solidFill>
              <a:latin typeface="+mj-lt"/>
            </a:endParaRPr>
          </a:p>
        </p:txBody>
      </p:sp>
      <p:sp>
        <p:nvSpPr>
          <p:cNvPr id="14" name="Rectangle 2"/>
          <p:cNvSpPr txBox="1">
            <a:spLocks/>
          </p:cNvSpPr>
          <p:nvPr/>
        </p:nvSpPr>
        <p:spPr>
          <a:xfrm>
            <a:off x="0" y="1"/>
            <a:ext cx="9144000" cy="72310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smtClean="0">
                <a:ln>
                  <a:noFill/>
                </a:ln>
                <a:solidFill>
                  <a:schemeClr val="tx1"/>
                </a:solidFill>
                <a:effectLst/>
                <a:uLnTx/>
                <a:uFillTx/>
                <a:latin typeface="+mj-lt"/>
                <a:ea typeface="ＭＳ Ｐゴシック" pitchFamily="34" charset="-128"/>
                <a:cs typeface="+mj-cs"/>
              </a:rPr>
              <a:t>Voice of the Veteran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ne each of blue, green, purple, and yellow word bubble"/>
          <p:cNvPicPr>
            <a:picLocks noChangeAspect="1"/>
          </p:cNvPicPr>
          <p:nvPr/>
        </p:nvPicPr>
        <p:blipFill rotWithShape="1">
          <a:blip r:embed="rId3" cstate="print">
            <a:extLst>
              <a:ext uri="{28A0092B-C50C-407E-A947-70E740481C1C}">
                <a14:useLocalDpi xmlns="" xmlns:a14="http://schemas.microsoft.com/office/drawing/2010/main" val="0"/>
              </a:ext>
            </a:extLst>
          </a:blip>
          <a:srcRect l="4493" t="4211" r="4493" b="5502"/>
          <a:stretch/>
        </p:blipFill>
        <p:spPr>
          <a:xfrm>
            <a:off x="235007" y="609600"/>
            <a:ext cx="8683449" cy="5867400"/>
          </a:xfrm>
          <a:prstGeom prst="rect">
            <a:avLst/>
          </a:prstGeom>
        </p:spPr>
      </p:pic>
      <p:sp>
        <p:nvSpPr>
          <p:cNvPr id="12" name="TextBox 11" descr="I appreciate the extended team support with my high risk patients. &#10;"/>
          <p:cNvSpPr txBox="1"/>
          <p:nvPr/>
        </p:nvSpPr>
        <p:spPr>
          <a:xfrm>
            <a:off x="5271135" y="4038600"/>
            <a:ext cx="3237643" cy="1836398"/>
          </a:xfrm>
          <a:prstGeom prst="rect">
            <a:avLst/>
          </a:prstGeom>
          <a:noFill/>
        </p:spPr>
        <p:txBody>
          <a:bodyPr wrap="square" rtlCol="0">
            <a:spAutoFit/>
          </a:bodyPr>
          <a:lstStyle/>
          <a:p>
            <a:r>
              <a:rPr lang="en-US" sz="2800" i="1" dirty="0" smtClean="0">
                <a:solidFill>
                  <a:schemeClr val="bg1"/>
                </a:solidFill>
                <a:latin typeface="+mj-lt"/>
              </a:rPr>
              <a:t>I appreciate the extended team support with my high risk patients. </a:t>
            </a:r>
            <a:endParaRPr lang="en-US" sz="2800" i="1" dirty="0">
              <a:solidFill>
                <a:schemeClr val="bg1"/>
              </a:solidFill>
              <a:latin typeface="+mj-lt"/>
            </a:endParaRPr>
          </a:p>
        </p:txBody>
      </p:sp>
      <p:sp>
        <p:nvSpPr>
          <p:cNvPr id="11" name="TextBox 10" descr="The vets appreciate that I thought of them and called them personally&#10;"/>
          <p:cNvSpPr txBox="1"/>
          <p:nvPr/>
        </p:nvSpPr>
        <p:spPr>
          <a:xfrm>
            <a:off x="470535" y="4038600"/>
            <a:ext cx="3237643" cy="1836398"/>
          </a:xfrm>
          <a:prstGeom prst="rect">
            <a:avLst/>
          </a:prstGeom>
          <a:noFill/>
        </p:spPr>
        <p:txBody>
          <a:bodyPr wrap="square" rtlCol="0">
            <a:spAutoFit/>
          </a:bodyPr>
          <a:lstStyle/>
          <a:p>
            <a:r>
              <a:rPr lang="en-US" sz="2800" i="1" dirty="0" smtClean="0">
                <a:solidFill>
                  <a:schemeClr val="bg1"/>
                </a:solidFill>
                <a:latin typeface="+mj-lt"/>
              </a:rPr>
              <a:t>The vets appreciate that I thought of them and called them personally</a:t>
            </a:r>
            <a:endParaRPr lang="en-US" sz="2800" i="1" dirty="0">
              <a:solidFill>
                <a:schemeClr val="bg1"/>
              </a:solidFill>
              <a:latin typeface="+mj-lt"/>
            </a:endParaRPr>
          </a:p>
        </p:txBody>
      </p:sp>
      <p:sp>
        <p:nvSpPr>
          <p:cNvPr id="10" name="TextBox 9" descr="The veterans seem to feel like they have a “guardian angel” watching over them&#10;"/>
          <p:cNvSpPr txBox="1"/>
          <p:nvPr/>
        </p:nvSpPr>
        <p:spPr>
          <a:xfrm>
            <a:off x="5194935" y="990600"/>
            <a:ext cx="3237643" cy="1836398"/>
          </a:xfrm>
          <a:prstGeom prst="rect">
            <a:avLst/>
          </a:prstGeom>
          <a:noFill/>
        </p:spPr>
        <p:txBody>
          <a:bodyPr wrap="square" rtlCol="0">
            <a:spAutoFit/>
          </a:bodyPr>
          <a:lstStyle/>
          <a:p>
            <a:r>
              <a:rPr lang="en-US" sz="2800" i="1" dirty="0" smtClean="0">
                <a:solidFill>
                  <a:schemeClr val="bg1"/>
                </a:solidFill>
                <a:latin typeface="+mj-lt"/>
              </a:rPr>
              <a:t>The veterans seem to feel like they have a “guardian angel” watching over them</a:t>
            </a:r>
            <a:endParaRPr lang="en-US" sz="2800" i="1" dirty="0">
              <a:solidFill>
                <a:schemeClr val="bg1"/>
              </a:solidFill>
              <a:latin typeface="+mj-lt"/>
            </a:endParaRPr>
          </a:p>
        </p:txBody>
      </p:sp>
      <p:sp>
        <p:nvSpPr>
          <p:cNvPr id="9" name="TextBox 8" descr="I love giving even better care to high risk patients.&#10;"/>
          <p:cNvSpPr txBox="1"/>
          <p:nvPr/>
        </p:nvSpPr>
        <p:spPr>
          <a:xfrm>
            <a:off x="394335" y="1053405"/>
            <a:ext cx="3237643" cy="1400643"/>
          </a:xfrm>
          <a:prstGeom prst="rect">
            <a:avLst/>
          </a:prstGeom>
          <a:noFill/>
        </p:spPr>
        <p:txBody>
          <a:bodyPr wrap="square" rtlCol="0">
            <a:spAutoFit/>
          </a:bodyPr>
          <a:lstStyle/>
          <a:p>
            <a:r>
              <a:rPr lang="en-US" sz="2800" i="1" dirty="0" smtClean="0">
                <a:solidFill>
                  <a:schemeClr val="bg1"/>
                </a:solidFill>
                <a:latin typeface="+mj-lt"/>
              </a:rPr>
              <a:t>I love giving even better care to high risk patients.</a:t>
            </a:r>
            <a:endParaRPr lang="en-US" sz="2800" i="1" dirty="0">
              <a:solidFill>
                <a:schemeClr val="bg1"/>
              </a:solidFill>
              <a:latin typeface="+mj-lt"/>
            </a:endParaRPr>
          </a:p>
        </p:txBody>
      </p:sp>
      <p:sp>
        <p:nvSpPr>
          <p:cNvPr id="7" name="Rectangle 2" descr="Voice of the Nurse&#10;"/>
          <p:cNvSpPr txBox="1">
            <a:spLocks/>
          </p:cNvSpPr>
          <p:nvPr/>
        </p:nvSpPr>
        <p:spPr>
          <a:xfrm>
            <a:off x="0" y="-1"/>
            <a:ext cx="9144000" cy="77060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smtClean="0">
                <a:ea typeface="ＭＳ Ｐゴシック" pitchFamily="34" charset="-128"/>
              </a:rPr>
              <a:t>Voice of the Nurse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a doctor introducing a nurse to another doctor"/>
          <p:cNvPicPr>
            <a:picLocks noChangeAspect="1"/>
          </p:cNvPicPr>
          <p:nvPr/>
        </p:nvPicPr>
        <p:blipFill rotWithShape="1">
          <a:blip r:embed="rId3" cstate="print">
            <a:extLst>
              <a:ext uri="{28A0092B-C50C-407E-A947-70E740481C1C}">
                <a14:useLocalDpi xmlns="" xmlns:a14="http://schemas.microsoft.com/office/drawing/2010/main" val="0"/>
              </a:ext>
            </a:extLst>
          </a:blip>
          <a:srcRect t="3041" r="4615"/>
          <a:stretch/>
        </p:blipFill>
        <p:spPr>
          <a:xfrm>
            <a:off x="5862" y="1425468"/>
            <a:ext cx="7995138" cy="5420809"/>
          </a:xfrm>
          <a:prstGeom prst="rect">
            <a:avLst/>
          </a:prstGeom>
        </p:spPr>
      </p:pic>
      <p:sp>
        <p:nvSpPr>
          <p:cNvPr id="2" name="Title 1"/>
          <p:cNvSpPr>
            <a:spLocks noGrp="1"/>
          </p:cNvSpPr>
          <p:nvPr>
            <p:ph type="title"/>
          </p:nvPr>
        </p:nvSpPr>
        <p:spPr/>
        <p:txBody>
          <a:bodyPr>
            <a:normAutofit fontScale="90000"/>
          </a:bodyPr>
          <a:lstStyle/>
          <a:p>
            <a:r>
              <a:rPr lang="en-US" dirty="0" smtClean="0"/>
              <a:t>Voice of an extended team member </a:t>
            </a:r>
            <a:r>
              <a:rPr lang="en-US" dirty="0" err="1" smtClean="0"/>
              <a:t>PharmD</a:t>
            </a:r>
            <a:endParaRPr lang="en-US" dirty="0"/>
          </a:p>
        </p:txBody>
      </p:sp>
    </p:spTree>
    <p:extLst>
      <p:ext uri="{BB962C8B-B14F-4D97-AF65-F5344CB8AC3E}">
        <p14:creationId xmlns="" xmlns:p14="http://schemas.microsoft.com/office/powerpoint/2010/main" val="34486762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Content Placeholder 12" descr="photo of cork bulletin board titled &quot;The CAN Plan&quot;"/>
          <p:cNvPicPr>
            <a:picLocks noGrp="1" noChangeAspect="1"/>
          </p:cNvPicPr>
          <p:nvPr>
            <p:ph sz="half" idx="1"/>
          </p:nvPr>
        </p:nvPicPr>
        <p:blipFill>
          <a:blip r:embed="rId3" cstate="print">
            <a:extLst>
              <a:ext uri="{28A0092B-C50C-407E-A947-70E740481C1C}">
                <a14:useLocalDpi xmlns="" xmlns:a14="http://schemas.microsoft.com/office/drawing/2010/main" val="0"/>
              </a:ext>
            </a:extLst>
          </a:blip>
          <a:stretch>
            <a:fillRect/>
          </a:stretch>
        </p:blipFill>
        <p:spPr>
          <a:xfrm>
            <a:off x="76200" y="1143000"/>
            <a:ext cx="4434201" cy="4572000"/>
          </a:xfrm>
          <a:effectLst>
            <a:outerShdw blurRad="50800" dist="38100" algn="l" rotWithShape="0">
              <a:prstClr val="black">
                <a:alpha val="40000"/>
              </a:prstClr>
            </a:outerShdw>
          </a:effectLst>
        </p:spPr>
      </p:pic>
      <p:graphicFrame>
        <p:nvGraphicFramePr>
          <p:cNvPr id="2" name="Diagram 1"/>
          <p:cNvGraphicFramePr/>
          <p:nvPr>
            <p:extLst>
              <p:ext uri="{D42A27DB-BD31-4B8C-83A1-F6EECF244321}">
                <p14:modId xmlns="" xmlns:p14="http://schemas.microsoft.com/office/powerpoint/2010/main" val="2846362047"/>
              </p:ext>
            </p:extLst>
          </p:nvPr>
        </p:nvGraphicFramePr>
        <p:xfrm>
          <a:off x="4572000" y="838200"/>
          <a:ext cx="4403035" cy="6096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4034" name="Title 4"/>
          <p:cNvSpPr>
            <a:spLocks noGrp="1"/>
          </p:cNvSpPr>
          <p:nvPr>
            <p:ph type="title"/>
          </p:nvPr>
        </p:nvSpPr>
        <p:spPr>
          <a:xfrm>
            <a:off x="0" y="0"/>
            <a:ext cx="9144000" cy="838200"/>
          </a:xfrm>
        </p:spPr>
        <p:txBody>
          <a:bodyPr/>
          <a:lstStyle/>
          <a:p>
            <a:pPr eaLnBrk="1" hangingPunct="1"/>
            <a:r>
              <a:rPr lang="en-US" dirty="0" smtClean="0">
                <a:ea typeface="ＭＳ Ｐゴシック" pitchFamily="34" charset="-128"/>
              </a:rPr>
              <a:t>You CAN plan too!</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bar chart of sustained improvement; increase from 0.2 % in October of FY13 to 2.)% in Jun of FY13, with dramtic inrease in April FY13"/>
          <p:cNvGraphicFramePr>
            <a:graphicFrameLocks/>
          </p:cNvGraphicFramePr>
          <p:nvPr>
            <p:extLst>
              <p:ext uri="{D42A27DB-BD31-4B8C-83A1-F6EECF244321}">
                <p14:modId xmlns="" xmlns:p14="http://schemas.microsoft.com/office/powerpoint/2010/main" val="493923508"/>
              </p:ext>
            </p:extLst>
          </p:nvPr>
        </p:nvGraphicFramePr>
        <p:xfrm>
          <a:off x="114300" y="685800"/>
          <a:ext cx="88011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76200"/>
            <a:ext cx="9144000" cy="914400"/>
          </a:xfrm>
        </p:spPr>
        <p:txBody>
          <a:bodyPr/>
          <a:lstStyle/>
          <a:p>
            <a:r>
              <a:rPr lang="en-US" dirty="0" smtClean="0"/>
              <a:t>Sustained </a:t>
            </a:r>
            <a:endParaRPr lang="en-US" dirty="0"/>
          </a:p>
        </p:txBody>
      </p:sp>
    </p:spTree>
    <p:extLst>
      <p:ext uri="{BB962C8B-B14F-4D97-AF65-F5344CB8AC3E}">
        <p14:creationId xmlns="" xmlns:p14="http://schemas.microsoft.com/office/powerpoint/2010/main" val="885945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bar chart of improvement in the PACT RN 2-day post discharge call measure for three physicians, forom between 24% and 43% in Oct FY13 to 100% in June FY13"/>
          <p:cNvGraphicFramePr>
            <a:graphicFrameLocks/>
          </p:cNvGraphicFramePr>
          <p:nvPr>
            <p:extLst>
              <p:ext uri="{D42A27DB-BD31-4B8C-83A1-F6EECF244321}">
                <p14:modId xmlns="" xmlns:p14="http://schemas.microsoft.com/office/powerpoint/2010/main" val="1995115966"/>
              </p:ext>
            </p:extLst>
          </p:nvPr>
        </p:nvGraphicFramePr>
        <p:xfrm>
          <a:off x="228600" y="685800"/>
          <a:ext cx="8686800" cy="6019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228600"/>
            <a:ext cx="9144000" cy="1143000"/>
          </a:xfrm>
        </p:spPr>
        <p:txBody>
          <a:bodyPr/>
          <a:lstStyle/>
          <a:p>
            <a:r>
              <a:rPr lang="en-US" dirty="0" smtClean="0"/>
              <a:t>Sustaining </a:t>
            </a:r>
            <a:endParaRPr lang="en-US" dirty="0"/>
          </a:p>
        </p:txBody>
      </p:sp>
    </p:spTree>
    <p:extLst>
      <p:ext uri="{BB962C8B-B14F-4D97-AF65-F5344CB8AC3E}">
        <p14:creationId xmlns="" xmlns:p14="http://schemas.microsoft.com/office/powerpoint/2010/main" val="31835622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bar chart for MyHealtheVet, from 450 in Aug FY12 to over 900 in July FY13."/>
          <p:cNvGraphicFramePr>
            <a:graphicFrameLocks/>
          </p:cNvGraphicFramePr>
          <p:nvPr>
            <p:extLst>
              <p:ext uri="{D42A27DB-BD31-4B8C-83A1-F6EECF244321}">
                <p14:modId xmlns="" xmlns:p14="http://schemas.microsoft.com/office/powerpoint/2010/main" val="776973872"/>
              </p:ext>
            </p:extLst>
          </p:nvPr>
        </p:nvGraphicFramePr>
        <p:xfrm>
          <a:off x="0" y="685800"/>
          <a:ext cx="9144000" cy="6172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76200"/>
            <a:ext cx="9144000" cy="838200"/>
          </a:xfrm>
        </p:spPr>
        <p:txBody>
          <a:bodyPr/>
          <a:lstStyle/>
          <a:p>
            <a:r>
              <a:rPr lang="en-US" dirty="0" err="1" smtClean="0"/>
              <a:t>MyHealtheVet</a:t>
            </a:r>
            <a:endParaRPr lang="en-US" dirty="0"/>
          </a:p>
        </p:txBody>
      </p:sp>
    </p:spTree>
    <p:extLst>
      <p:ext uri="{BB962C8B-B14F-4D97-AF65-F5344CB8AC3E}">
        <p14:creationId xmlns="" xmlns:p14="http://schemas.microsoft.com/office/powerpoint/2010/main" val="244160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descr="I have created a schedule, and find it very helpful to keep on top of things.&#10;I have created a schedule, and find it somewhat helpful.&#10;I have created a schedule, but it’s impossible to stick to&#10;I have never created a schedule.&#10;"/>
          <p:cNvSpPr>
            <a:spLocks noGrp="1"/>
          </p:cNvSpPr>
          <p:nvPr>
            <p:ph idx="1"/>
          </p:nvPr>
        </p:nvSpPr>
        <p:spPr>
          <a:xfrm>
            <a:off x="-152400" y="1981200"/>
            <a:ext cx="4686300" cy="4038600"/>
          </a:xfrm>
        </p:spPr>
        <p:txBody>
          <a:bodyPr>
            <a:noAutofit/>
          </a:bodyPr>
          <a:lstStyle/>
          <a:p>
            <a:pPr marL="1314450" lvl="2" indent="-514350">
              <a:buFont typeface="+mj-lt"/>
              <a:buAutoNum type="alphaUcPeriod"/>
            </a:pPr>
            <a:r>
              <a:rPr lang="en-US" dirty="0"/>
              <a:t>I have created a schedule, and find it very helpful to keep on top of things.</a:t>
            </a:r>
          </a:p>
          <a:p>
            <a:pPr marL="1314450" lvl="2" indent="-514350">
              <a:buFont typeface="+mj-lt"/>
              <a:buAutoNum type="alphaUcPeriod"/>
            </a:pPr>
            <a:r>
              <a:rPr lang="en-US" dirty="0"/>
              <a:t>I have created a schedule, and find it somewhat helpful.</a:t>
            </a:r>
          </a:p>
          <a:p>
            <a:pPr marL="1314450" lvl="2" indent="-514350">
              <a:buFont typeface="+mj-lt"/>
              <a:buAutoNum type="alphaUcPeriod"/>
            </a:pPr>
            <a:r>
              <a:rPr lang="en-US" dirty="0"/>
              <a:t>I have created a schedule, but it’s impossible to stick to</a:t>
            </a:r>
          </a:p>
          <a:p>
            <a:pPr marL="1314450" lvl="2" indent="-514350">
              <a:buFont typeface="+mj-lt"/>
              <a:buAutoNum type="alphaUcPeriod"/>
            </a:pPr>
            <a:r>
              <a:rPr lang="en-US" dirty="0"/>
              <a:t>I have never created a schedule.</a:t>
            </a:r>
          </a:p>
        </p:txBody>
      </p:sp>
      <p:sp>
        <p:nvSpPr>
          <p:cNvPr id="4" name="Title 3"/>
          <p:cNvSpPr>
            <a:spLocks noGrp="1"/>
          </p:cNvSpPr>
          <p:nvPr>
            <p:ph type="title"/>
          </p:nvPr>
        </p:nvSpPr>
        <p:spPr>
          <a:xfrm>
            <a:off x="914400" y="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1524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39469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 xmlns:p14="http://schemas.microsoft.com/office/powerpoint/2010/main" val="1523266133"/>
              </p:ext>
            </p:extLst>
          </p:nvPr>
        </p:nvGraphicFramePr>
        <p:xfrm>
          <a:off x="152400" y="609600"/>
          <a:ext cx="88392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058" name="Rectangle 2"/>
          <p:cNvSpPr>
            <a:spLocks noGrp="1"/>
          </p:cNvSpPr>
          <p:nvPr>
            <p:ph type="title"/>
          </p:nvPr>
        </p:nvSpPr>
        <p:spPr>
          <a:xfrm>
            <a:off x="0" y="0"/>
            <a:ext cx="9144000" cy="1143000"/>
          </a:xfrm>
        </p:spPr>
        <p:txBody>
          <a:bodyPr/>
          <a:lstStyle/>
          <a:p>
            <a:pPr eaLnBrk="1" hangingPunct="1"/>
            <a:r>
              <a:rPr lang="en-US" dirty="0" smtClean="0">
                <a:ea typeface="ＭＳ Ｐゴシック" pitchFamily="34" charset="-128"/>
              </a:rPr>
              <a:t>What CAN we do tomorrow?</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descr="background image of a bar chart, no associated data"/>
          <p:cNvGraphicFramePr/>
          <p:nvPr>
            <p:extLst>
              <p:ext uri="{D42A27DB-BD31-4B8C-83A1-F6EECF244321}">
                <p14:modId xmlns="" xmlns:p14="http://schemas.microsoft.com/office/powerpoint/2010/main" val="3457176609"/>
              </p:ext>
            </p:extLst>
          </p:nvPr>
        </p:nvGraphicFramePr>
        <p:xfrm>
          <a:off x="457200" y="1143000"/>
          <a:ext cx="8382000" cy="4699000"/>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descr="transparent green oval"/>
          <p:cNvSpPr/>
          <p:nvPr/>
        </p:nvSpPr>
        <p:spPr>
          <a:xfrm>
            <a:off x="7848600" y="914400"/>
            <a:ext cx="1066800" cy="1066800"/>
          </a:xfrm>
          <a:prstGeom prst="ellipse">
            <a:avLst/>
          </a:prstGeom>
          <a:gradFill>
            <a:gsLst>
              <a:gs pos="0">
                <a:schemeClr val="accent3">
                  <a:tint val="100000"/>
                  <a:shade val="100000"/>
                  <a:satMod val="130000"/>
                  <a:alpha val="20000"/>
                </a:schemeClr>
              </a:gs>
              <a:gs pos="100000">
                <a:schemeClr val="accent3">
                  <a:tint val="50000"/>
                  <a:shade val="100000"/>
                  <a:satMod val="350000"/>
                  <a:alpha val="15000"/>
                </a:schemeClr>
              </a:gs>
            </a:gsLst>
          </a:gradFill>
          <a:ln w="3810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8" name="Picture 7" descr="image of silhouetted patients, with four in red."/>
          <p:cNvPicPr>
            <a:picLocks noChangeAspect="1"/>
          </p:cNvPicPr>
          <p:nvPr/>
        </p:nvPicPr>
        <p:blipFill>
          <a:blip r:embed="rId4" cstate="email"/>
          <a:stretch>
            <a:fillRect/>
          </a:stretch>
        </p:blipFill>
        <p:spPr>
          <a:xfrm>
            <a:off x="0" y="4267200"/>
            <a:ext cx="9144000" cy="3056769"/>
          </a:xfrm>
          <a:prstGeom prst="rect">
            <a:avLst/>
          </a:prstGeom>
        </p:spPr>
      </p:pic>
      <p:grpSp>
        <p:nvGrpSpPr>
          <p:cNvPr id="17" name="Group 16"/>
          <p:cNvGrpSpPr/>
          <p:nvPr/>
        </p:nvGrpSpPr>
        <p:grpSpPr>
          <a:xfrm>
            <a:off x="2362201" y="1824971"/>
            <a:ext cx="5642629" cy="3432829"/>
            <a:chOff x="2362201" y="1824971"/>
            <a:chExt cx="5642629" cy="3432829"/>
          </a:xfrm>
        </p:grpSpPr>
        <p:cxnSp>
          <p:nvCxnSpPr>
            <p:cNvPr id="10" name="Straight Arrow Connector 9" descr="green arrow"/>
            <p:cNvCxnSpPr>
              <a:stCxn id="7" idx="3"/>
            </p:cNvCxnSpPr>
            <p:nvPr/>
          </p:nvCxnSpPr>
          <p:spPr>
            <a:xfrm rot="5400000">
              <a:off x="6553201" y="3272771"/>
              <a:ext cx="2899429" cy="3829"/>
            </a:xfrm>
            <a:prstGeom prst="straightConnector1">
              <a:avLst/>
            </a:prstGeom>
            <a:ln w="38100">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12" name="Straight Arrow Connector 11" descr="green arrow"/>
            <p:cNvCxnSpPr>
              <a:stCxn id="7" idx="3"/>
            </p:cNvCxnSpPr>
            <p:nvPr/>
          </p:nvCxnSpPr>
          <p:spPr>
            <a:xfrm rot="5400000">
              <a:off x="5295901" y="2548871"/>
              <a:ext cx="3432829" cy="1985029"/>
            </a:xfrm>
            <a:prstGeom prst="straightConnector1">
              <a:avLst/>
            </a:prstGeom>
            <a:ln w="38100">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14" name="Straight Arrow Connector 13" descr="green arrow"/>
            <p:cNvCxnSpPr>
              <a:stCxn id="7" idx="3"/>
            </p:cNvCxnSpPr>
            <p:nvPr/>
          </p:nvCxnSpPr>
          <p:spPr>
            <a:xfrm rot="5400000">
              <a:off x="4267201" y="1062971"/>
              <a:ext cx="2975629" cy="4499629"/>
            </a:xfrm>
            <a:prstGeom prst="straightConnector1">
              <a:avLst/>
            </a:prstGeom>
            <a:ln w="38100">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16" name="Straight Arrow Connector 15" descr="green arrow"/>
            <p:cNvCxnSpPr>
              <a:stCxn id="7" idx="3"/>
            </p:cNvCxnSpPr>
            <p:nvPr/>
          </p:nvCxnSpPr>
          <p:spPr>
            <a:xfrm rot="5400000">
              <a:off x="3581401" y="605771"/>
              <a:ext cx="3204229" cy="5642629"/>
            </a:xfrm>
            <a:prstGeom prst="straightConnector1">
              <a:avLst/>
            </a:prstGeom>
            <a:ln w="38100">
              <a:headEnd type="oval" w="med" len="med"/>
              <a:tailEnd type="triangle" w="med" len="med"/>
            </a:ln>
          </p:spPr>
          <p:style>
            <a:lnRef idx="2">
              <a:schemeClr val="accent3"/>
            </a:lnRef>
            <a:fillRef idx="0">
              <a:schemeClr val="accent3"/>
            </a:fillRef>
            <a:effectRef idx="1">
              <a:schemeClr val="accent3"/>
            </a:effectRef>
            <a:fontRef idx="minor">
              <a:schemeClr val="tx1"/>
            </a:fontRef>
          </p:style>
        </p:cxnSp>
      </p:grpSp>
      <p:sp>
        <p:nvSpPr>
          <p:cNvPr id="3" name="Title 2" descr="High Risk Patient Identification"/>
          <p:cNvSpPr>
            <a:spLocks noGrp="1"/>
          </p:cNvSpPr>
          <p:nvPr>
            <p:ph type="title"/>
          </p:nvPr>
        </p:nvSpPr>
        <p:spPr>
          <a:noFill/>
          <a:ln w="9525">
            <a:noFill/>
            <a:miter lim="800000"/>
            <a:headEnd/>
            <a:tailEnd/>
          </a:ln>
        </p:spPr>
        <p:txBody>
          <a:bodyPr vert="horz" wrap="square" lIns="91440" tIns="45720" rIns="91440" bIns="45720" numCol="1" anchor="b" anchorCtr="0" compatLnSpc="1">
            <a:prstTxWarp prst="textNoShape">
              <a:avLst/>
            </a:prstTxWarp>
            <a:normAutofit/>
          </a:bodyPr>
          <a:lstStyle/>
          <a:p>
            <a:r>
              <a:rPr lang="en-US" sz="3600" b="1" dirty="0" smtClean="0">
                <a:solidFill>
                  <a:srgbClr val="0070C0"/>
                </a:solidFill>
              </a:rPr>
              <a:t>High Risk Patient Identification</a:t>
            </a:r>
          </a:p>
        </p:txBody>
      </p:sp>
    </p:spTree>
    <p:extLst>
      <p:ext uri="{BB962C8B-B14F-4D97-AF65-F5344CB8AC3E}">
        <p14:creationId xmlns="" xmlns:p14="http://schemas.microsoft.com/office/powerpoint/2010/main" val="175399325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descr="The Patient Care Assessment System is a &#10;web-based application &#10;to provide &#10;Patient Aligned Care Teams (PACT) &#10;with &#10;tools to &#10;identify, manage, and coordinate care&#10;for their paneled patients.  &#10;&#10;Special emphasis is given to high risk patients. &#10;"/>
          <p:cNvSpPr txBox="1">
            <a:spLocks/>
          </p:cNvSpPr>
          <p:nvPr/>
        </p:nvSpPr>
        <p:spPr bwMode="auto">
          <a:xfrm>
            <a:off x="381000" y="1295400"/>
            <a:ext cx="82296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600" b="0" i="0" u="none" strike="noStrike" kern="1200" cap="none" spc="0" normalizeH="0" baseline="0" noProof="0" dirty="0" smtClean="0">
                <a:ln>
                  <a:noFill/>
                </a:ln>
                <a:solidFill>
                  <a:schemeClr val="tx1"/>
                </a:solidFill>
                <a:effectLst/>
                <a:uLnTx/>
                <a:uFillTx/>
                <a:latin typeface="+mn-lt"/>
                <a:ea typeface="Georgia" pitchFamily="18" charset="0"/>
                <a:cs typeface="Georgia"/>
              </a:rPr>
              <a:t>The </a:t>
            </a:r>
            <a:r>
              <a:rPr kumimoji="0" lang="en-US" sz="3600" b="1" i="0" u="none" strike="noStrike" kern="1200" cap="none" spc="0" normalizeH="0" baseline="0" noProof="0" dirty="0" smtClean="0">
                <a:ln>
                  <a:noFill/>
                </a:ln>
                <a:solidFill>
                  <a:schemeClr val="accent1"/>
                </a:solidFill>
                <a:effectLst/>
                <a:uLnTx/>
                <a:uFillTx/>
                <a:latin typeface="+mn-lt"/>
                <a:ea typeface="Georgia" pitchFamily="18" charset="0"/>
                <a:cs typeface="Georgia"/>
              </a:rPr>
              <a:t>Patient Care Assessment System </a:t>
            </a:r>
            <a:r>
              <a:rPr kumimoji="0" lang="en-US" sz="3600" b="0" i="0" u="none" strike="noStrike" kern="1200" cap="none" spc="0" normalizeH="0" baseline="0" noProof="0" dirty="0" smtClean="0">
                <a:ln>
                  <a:noFill/>
                </a:ln>
                <a:solidFill>
                  <a:schemeClr val="tx1"/>
                </a:solidFill>
                <a:effectLst/>
                <a:uLnTx/>
                <a:uFillTx/>
                <a:latin typeface="+mn-lt"/>
                <a:ea typeface="Georgia" pitchFamily="18" charset="0"/>
                <a:cs typeface="Georgia"/>
              </a:rPr>
              <a:t>is a </a:t>
            </a:r>
            <a:br>
              <a:rPr kumimoji="0" lang="en-US" sz="3600" b="0" i="0" u="none" strike="noStrike" kern="1200" cap="none" spc="0" normalizeH="0" baseline="0" noProof="0" dirty="0" smtClean="0">
                <a:ln>
                  <a:noFill/>
                </a:ln>
                <a:solidFill>
                  <a:schemeClr val="tx1"/>
                </a:solidFill>
                <a:effectLst/>
                <a:uLnTx/>
                <a:uFillTx/>
                <a:latin typeface="+mn-lt"/>
                <a:ea typeface="Georgia" pitchFamily="18" charset="0"/>
                <a:cs typeface="Georgia"/>
              </a:rPr>
            </a:br>
            <a:r>
              <a:rPr kumimoji="0" lang="en-US" sz="3600" b="1" i="0" u="none" strike="noStrike" kern="1200" cap="none" spc="0" normalizeH="0" baseline="0" noProof="0" dirty="0" smtClean="0">
                <a:ln>
                  <a:noFill/>
                </a:ln>
                <a:solidFill>
                  <a:schemeClr val="tx1"/>
                </a:solidFill>
                <a:effectLst/>
                <a:uLnTx/>
                <a:uFillTx/>
                <a:latin typeface="+mn-lt"/>
                <a:ea typeface="Georgia" pitchFamily="18" charset="0"/>
                <a:cs typeface="Georgia"/>
              </a:rPr>
              <a:t>web-based application </a:t>
            </a:r>
            <a:r>
              <a:rPr kumimoji="0" lang="en-US" sz="2800" b="0" i="0" u="none" strike="noStrike" kern="1200" cap="none" spc="0" normalizeH="0" baseline="0" noProof="0" dirty="0" smtClean="0">
                <a:ln>
                  <a:noFill/>
                </a:ln>
                <a:solidFill>
                  <a:schemeClr val="tx1"/>
                </a:solidFill>
                <a:effectLst/>
                <a:uLnTx/>
                <a:uFillTx/>
                <a:latin typeface="+mn-lt"/>
                <a:ea typeface="Georgia" pitchFamily="18" charset="0"/>
                <a:cs typeface="Georgia"/>
              </a:rPr>
              <a:t/>
            </a:r>
            <a:br>
              <a:rPr kumimoji="0" lang="en-US" sz="2800" b="0" i="0" u="none" strike="noStrike" kern="1200" cap="none" spc="0" normalizeH="0" baseline="0" noProof="0" dirty="0" smtClean="0">
                <a:ln>
                  <a:noFill/>
                </a:ln>
                <a:solidFill>
                  <a:schemeClr val="tx1"/>
                </a:solidFill>
                <a:effectLst/>
                <a:uLnTx/>
                <a:uFillTx/>
                <a:latin typeface="+mn-lt"/>
                <a:ea typeface="Georgia" pitchFamily="18" charset="0"/>
                <a:cs typeface="Georgia"/>
              </a:rPr>
            </a:br>
            <a:r>
              <a:rPr kumimoji="0" lang="en-US" sz="2800" b="0" i="0" u="none" strike="noStrike" kern="1200" cap="none" spc="0" normalizeH="0" baseline="0" noProof="0" dirty="0" smtClean="0">
                <a:ln>
                  <a:noFill/>
                </a:ln>
                <a:solidFill>
                  <a:schemeClr val="tx1"/>
                </a:solidFill>
                <a:effectLst/>
                <a:uLnTx/>
                <a:uFillTx/>
                <a:latin typeface="+mn-lt"/>
                <a:ea typeface="Georgia" pitchFamily="18" charset="0"/>
                <a:cs typeface="Georgia"/>
              </a:rPr>
              <a:t>to provide </a:t>
            </a:r>
            <a:br>
              <a:rPr kumimoji="0" lang="en-US" sz="2800" b="0" i="0" u="none" strike="noStrike" kern="1200" cap="none" spc="0" normalizeH="0" baseline="0" noProof="0" dirty="0" smtClean="0">
                <a:ln>
                  <a:noFill/>
                </a:ln>
                <a:solidFill>
                  <a:schemeClr val="tx1"/>
                </a:solidFill>
                <a:effectLst/>
                <a:uLnTx/>
                <a:uFillTx/>
                <a:latin typeface="+mn-lt"/>
                <a:ea typeface="Georgia" pitchFamily="18" charset="0"/>
                <a:cs typeface="Georgia"/>
              </a:rPr>
            </a:br>
            <a:r>
              <a:rPr kumimoji="0" lang="en-US" sz="3600" b="1" i="0" u="none" strike="noStrike" kern="1200" cap="none" spc="0" normalizeH="0" baseline="0" noProof="0" dirty="0" smtClean="0">
                <a:ln>
                  <a:noFill/>
                </a:ln>
                <a:solidFill>
                  <a:schemeClr val="accent1"/>
                </a:solidFill>
                <a:effectLst/>
                <a:uLnTx/>
                <a:uFillTx/>
                <a:latin typeface="+mn-lt"/>
                <a:ea typeface="Georgia" pitchFamily="18" charset="0"/>
                <a:cs typeface="Georgia"/>
              </a:rPr>
              <a:t>Patient Aligned Care Teams (PACT) </a:t>
            </a:r>
            <a:r>
              <a:rPr kumimoji="0" lang="en-US" sz="2800" b="0" i="0" u="none" strike="noStrike" kern="1200" cap="none" spc="0" normalizeH="0" baseline="0" noProof="0" dirty="0" smtClean="0">
                <a:ln>
                  <a:noFill/>
                </a:ln>
                <a:solidFill>
                  <a:schemeClr val="tx1"/>
                </a:solidFill>
                <a:effectLst/>
                <a:uLnTx/>
                <a:uFillTx/>
                <a:latin typeface="+mn-lt"/>
                <a:ea typeface="Georgia" pitchFamily="18" charset="0"/>
                <a:cs typeface="Georgia"/>
              </a:rPr>
              <a:t/>
            </a:r>
            <a:br>
              <a:rPr kumimoji="0" lang="en-US" sz="2800" b="0" i="0" u="none" strike="noStrike" kern="1200" cap="none" spc="0" normalizeH="0" baseline="0" noProof="0" dirty="0" smtClean="0">
                <a:ln>
                  <a:noFill/>
                </a:ln>
                <a:solidFill>
                  <a:schemeClr val="tx1"/>
                </a:solidFill>
                <a:effectLst/>
                <a:uLnTx/>
                <a:uFillTx/>
                <a:latin typeface="+mn-lt"/>
                <a:ea typeface="Georgia" pitchFamily="18" charset="0"/>
                <a:cs typeface="Georgia"/>
              </a:rPr>
            </a:br>
            <a:r>
              <a:rPr kumimoji="0" lang="en-US" sz="2800" b="0" i="0" u="none" strike="noStrike" kern="1200" cap="none" spc="0" normalizeH="0" baseline="0" noProof="0" dirty="0" smtClean="0">
                <a:ln>
                  <a:noFill/>
                </a:ln>
                <a:solidFill>
                  <a:schemeClr val="tx1"/>
                </a:solidFill>
                <a:effectLst/>
                <a:uLnTx/>
                <a:uFillTx/>
                <a:latin typeface="+mn-lt"/>
                <a:ea typeface="Georgia" pitchFamily="18" charset="0"/>
                <a:cs typeface="Georgia"/>
              </a:rPr>
              <a:t>with </a:t>
            </a:r>
            <a:br>
              <a:rPr kumimoji="0" lang="en-US" sz="2800" b="0" i="0" u="none" strike="noStrike" kern="1200" cap="none" spc="0" normalizeH="0" baseline="0" noProof="0" dirty="0" smtClean="0">
                <a:ln>
                  <a:noFill/>
                </a:ln>
                <a:solidFill>
                  <a:schemeClr val="tx1"/>
                </a:solidFill>
                <a:effectLst/>
                <a:uLnTx/>
                <a:uFillTx/>
                <a:latin typeface="+mn-lt"/>
                <a:ea typeface="Georgia" pitchFamily="18" charset="0"/>
                <a:cs typeface="Georgia"/>
              </a:rPr>
            </a:br>
            <a:r>
              <a:rPr kumimoji="0" lang="en-US" sz="3200" b="0" i="0" u="none" strike="noStrike" kern="1200" cap="none" spc="0" normalizeH="0" baseline="0" noProof="0" dirty="0" smtClean="0">
                <a:ln>
                  <a:noFill/>
                </a:ln>
                <a:solidFill>
                  <a:schemeClr val="tx1"/>
                </a:solidFill>
                <a:effectLst/>
                <a:uLnTx/>
                <a:uFillTx/>
                <a:latin typeface="+mn-lt"/>
                <a:ea typeface="Georgia" pitchFamily="18" charset="0"/>
                <a:cs typeface="Georgia"/>
              </a:rPr>
              <a:t>tools to </a:t>
            </a:r>
            <a:endParaRPr kumimoji="0" lang="en-US" sz="2800" b="0" i="0" u="none" strike="noStrike" kern="1200" cap="none" spc="0" normalizeH="0" baseline="0" noProof="0" dirty="0" smtClean="0">
              <a:ln>
                <a:noFill/>
              </a:ln>
              <a:solidFill>
                <a:schemeClr val="tx1"/>
              </a:solidFill>
              <a:effectLst/>
              <a:uLnTx/>
              <a:uFillTx/>
              <a:latin typeface="+mn-lt"/>
              <a:ea typeface="Georgia" pitchFamily="18" charset="0"/>
              <a:cs typeface="Georgia"/>
            </a:endParaRP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smtClean="0">
                <a:ln>
                  <a:noFill/>
                </a:ln>
                <a:solidFill>
                  <a:schemeClr val="tx1"/>
                </a:solidFill>
                <a:effectLst/>
                <a:uLnTx/>
                <a:uFillTx/>
                <a:latin typeface="+mn-lt"/>
                <a:ea typeface="Georgia" pitchFamily="18" charset="0"/>
                <a:cs typeface="Georgia"/>
              </a:rPr>
              <a:t>identify, manage, and coordinate care</a:t>
            </a:r>
            <a:r>
              <a:rPr kumimoji="0" lang="en-US" sz="3600" b="0" i="0" u="none" strike="noStrike" kern="1200" cap="none" spc="0" normalizeH="0" baseline="0" noProof="0" dirty="0" smtClean="0">
                <a:ln>
                  <a:noFill/>
                </a:ln>
                <a:solidFill>
                  <a:schemeClr val="tx1"/>
                </a:solidFill>
                <a:effectLst/>
                <a:uLnTx/>
                <a:uFillTx/>
                <a:latin typeface="+mn-lt"/>
                <a:ea typeface="Georgia" pitchFamily="18" charset="0"/>
                <a:cs typeface="Georgia"/>
              </a:rPr>
              <a:t/>
            </a:r>
            <a:br>
              <a:rPr kumimoji="0" lang="en-US" sz="3600" b="0" i="0" u="none" strike="noStrike" kern="1200" cap="none" spc="0" normalizeH="0" baseline="0" noProof="0" dirty="0" smtClean="0">
                <a:ln>
                  <a:noFill/>
                </a:ln>
                <a:solidFill>
                  <a:schemeClr val="tx1"/>
                </a:solidFill>
                <a:effectLst/>
                <a:uLnTx/>
                <a:uFillTx/>
                <a:latin typeface="+mn-lt"/>
                <a:ea typeface="Georgia" pitchFamily="18" charset="0"/>
                <a:cs typeface="Georgia"/>
              </a:rPr>
            </a:br>
            <a:r>
              <a:rPr kumimoji="0" lang="en-US" sz="3200" b="0" i="0" u="none" strike="noStrike" kern="1200" cap="none" spc="0" normalizeH="0" baseline="0" noProof="0" dirty="0" smtClean="0">
                <a:ln>
                  <a:noFill/>
                </a:ln>
                <a:solidFill>
                  <a:schemeClr val="tx1"/>
                </a:solidFill>
                <a:effectLst/>
                <a:uLnTx/>
                <a:uFillTx/>
                <a:latin typeface="+mn-lt"/>
                <a:ea typeface="Georgia" pitchFamily="18" charset="0"/>
                <a:cs typeface="Georgia"/>
              </a:rPr>
              <a:t>for their paneled patients.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Georgia" pitchFamily="18" charset="0"/>
              <a:cs typeface="Georgia"/>
            </a:endParaRPr>
          </a:p>
          <a:p>
            <a:pPr marL="0" marR="0" lvl="0" indent="0" algn="ctr" defTabSz="457200" rtl="0" eaLnBrk="1" fontAlgn="base" latinLnBrk="0" hangingPunct="1">
              <a:lnSpc>
                <a:spcPct val="100000"/>
              </a:lnSpc>
              <a:spcBef>
                <a:spcPct val="20000"/>
              </a:spcBef>
              <a:spcAft>
                <a:spcPct val="0"/>
              </a:spcAft>
              <a:buClrTx/>
              <a:buSzTx/>
              <a:buFont typeface="Wingdings" pitchFamily="2" charset="2"/>
              <a:buChar char=""/>
              <a:tabLst/>
              <a:defRPr/>
            </a:pPr>
            <a:r>
              <a:rPr kumimoji="0" lang="en-US" sz="2800" b="0" i="0" u="none" strike="noStrike" kern="1200" cap="none" spc="0" normalizeH="0" baseline="0" noProof="0" dirty="0" smtClean="0">
                <a:ln>
                  <a:noFill/>
                </a:ln>
                <a:solidFill>
                  <a:schemeClr val="accent3"/>
                </a:solidFill>
                <a:effectLst/>
                <a:uLnTx/>
                <a:uFillTx/>
                <a:latin typeface="+mn-lt"/>
                <a:ea typeface="Georgia" pitchFamily="18" charset="0"/>
                <a:cs typeface="Georgia"/>
              </a:rPr>
              <a:t>Special emphasis is given to high risk patients. </a:t>
            </a:r>
          </a:p>
        </p:txBody>
      </p:sp>
      <p:sp>
        <p:nvSpPr>
          <p:cNvPr id="3" name="Title 2"/>
          <p:cNvSpPr>
            <a:spLocks noGrp="1"/>
          </p:cNvSpPr>
          <p:nvPr>
            <p:ph type="title"/>
          </p:nvPr>
        </p:nvSpPr>
        <p:spPr>
          <a:noFill/>
          <a:ln w="9525">
            <a:noFill/>
            <a:miter lim="800000"/>
            <a:headEnd/>
            <a:tailEnd/>
          </a:ln>
        </p:spPr>
        <p:txBody>
          <a:bodyPr vert="horz" wrap="square" lIns="91440" tIns="45720" rIns="91440" bIns="45720" numCol="1" anchor="b" anchorCtr="0" compatLnSpc="1">
            <a:prstTxWarp prst="textNoShape">
              <a:avLst/>
            </a:prstTxWarp>
            <a:normAutofit/>
          </a:bodyPr>
          <a:lstStyle/>
          <a:p>
            <a:r>
              <a:rPr lang="en-US" sz="3600" b="1" dirty="0" smtClean="0"/>
              <a:t>OUR MISSION</a:t>
            </a:r>
          </a:p>
        </p:txBody>
      </p:sp>
    </p:spTree>
    <p:extLst>
      <p:ext uri="{BB962C8B-B14F-4D97-AF65-F5344CB8AC3E}">
        <p14:creationId xmlns="" xmlns:p14="http://schemas.microsoft.com/office/powerpoint/2010/main" val="205274137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Round, connected flow chart to show that PCAS derives data from a number of VA data sources including VISTA, DSS, CDW, the Care Assessment and Needs Score, and many others.&#10;"/>
          <p:cNvGraphicFramePr/>
          <p:nvPr/>
        </p:nvGraphicFramePr>
        <p:xfrm>
          <a:off x="304800" y="1295400"/>
          <a:ext cx="8534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0"/>
            <a:ext cx="8229600" cy="1143000"/>
          </a:xfrm>
          <a:noFill/>
          <a:ln w="9525">
            <a:noFill/>
            <a:miter lim="800000"/>
            <a:headEnd/>
            <a:tailEnd/>
          </a:ln>
        </p:spPr>
        <p:txBody>
          <a:bodyPr vert="horz" wrap="square" lIns="91440" tIns="45720" rIns="91440" bIns="45720" numCol="1" anchor="b" anchorCtr="0" compatLnSpc="1">
            <a:prstTxWarp prst="textNoShape">
              <a:avLst/>
            </a:prstTxWarp>
            <a:normAutofit/>
          </a:bodyPr>
          <a:lstStyle/>
          <a:p>
            <a:r>
              <a:rPr lang="en-US" sz="3600" b="1" dirty="0" smtClean="0">
                <a:solidFill>
                  <a:srgbClr val="0070C0"/>
                </a:solidFill>
              </a:rPr>
              <a:t>Patient Care Assessment System (PCAS)</a:t>
            </a:r>
          </a:p>
        </p:txBody>
      </p:sp>
    </p:spTree>
    <p:extLst>
      <p:ext uri="{BB962C8B-B14F-4D97-AF65-F5344CB8AC3E}">
        <p14:creationId xmlns="" xmlns:p14="http://schemas.microsoft.com/office/powerpoint/2010/main" val="112787130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4" descr="CAN&#10;PACT PROVIDERS&#10;CAN Scores&#10;Key risk data&#10;Dashboard format&#10;&#10;PCAS&#10;PACT RN CARE MANAGERS&#10;CAN Scores&#10;Key risk data&#10;PACT Team Management&#10;Patient and Team Notifications&#10;Clinical data&#10;Care planning&#10;"/>
          <p:cNvGraphicFramePr>
            <a:graphicFrameLocks/>
          </p:cNvGraphicFramePr>
          <p:nvPr>
            <p:extLst>
              <p:ext uri="{D42A27DB-BD31-4B8C-83A1-F6EECF244321}">
                <p14:modId xmlns="" xmlns:p14="http://schemas.microsoft.com/office/powerpoint/2010/main" val="3160591675"/>
              </p:ext>
            </p:extLst>
          </p:nvPr>
        </p:nvGraphicFramePr>
        <p:xfrm>
          <a:off x="304800" y="1219200"/>
          <a:ext cx="8610600" cy="5370266"/>
        </p:xfrm>
        <a:graphic>
          <a:graphicData uri="http://schemas.openxmlformats.org/drawingml/2006/table">
            <a:tbl>
              <a:tblPr firstRow="1" bandRow="1">
                <a:tableStyleId>{5C22544A-7EE6-4342-B048-85BDC9FD1C3A}</a:tableStyleId>
              </a:tblPr>
              <a:tblGrid>
                <a:gridCol w="1789818"/>
                <a:gridCol w="229914"/>
                <a:gridCol w="3584883"/>
                <a:gridCol w="3005985"/>
              </a:tblGrid>
              <a:tr h="913113">
                <a:tc>
                  <a:txBody>
                    <a:bodyPr/>
                    <a:lstStyle/>
                    <a:p>
                      <a:endParaRPr lang="en-US" sz="2800" dirty="0"/>
                    </a:p>
                  </a:txBody>
                  <a:tcPr>
                    <a:noFill/>
                  </a:tcPr>
                </a:tc>
                <a:tc>
                  <a:txBody>
                    <a:bodyPr/>
                    <a:lstStyle/>
                    <a:p>
                      <a:endParaRPr lang="en-US" sz="2800" dirty="0"/>
                    </a:p>
                  </a:txBody>
                  <a:tcPr>
                    <a:noFill/>
                  </a:tcPr>
                </a:tc>
                <a:tc>
                  <a:txBody>
                    <a:bodyPr/>
                    <a:lstStyle/>
                    <a:p>
                      <a:pPr algn="ctr"/>
                      <a:r>
                        <a:rPr lang="en-US" sz="3600" baseline="0" dirty="0" smtClean="0"/>
                        <a:t>CAN</a:t>
                      </a:r>
                      <a:endParaRPr lang="en-US" sz="3600" dirty="0"/>
                    </a:p>
                  </a:txBody>
                  <a:tcPr/>
                </a:tc>
                <a:tc>
                  <a:txBody>
                    <a:bodyPr/>
                    <a:lstStyle/>
                    <a:p>
                      <a:pPr algn="ctr"/>
                      <a:r>
                        <a:rPr lang="en-US" sz="3600" dirty="0" smtClean="0"/>
                        <a:t>PCAS</a:t>
                      </a:r>
                      <a:endParaRPr lang="en-US" sz="3600" dirty="0"/>
                    </a:p>
                  </a:txBody>
                  <a:tcPr/>
                </a:tc>
              </a:tr>
              <a:tr h="946382">
                <a:tc>
                  <a:txBody>
                    <a:bodyPr/>
                    <a:lstStyle/>
                    <a:p>
                      <a:pPr algn="r"/>
                      <a:r>
                        <a:rPr lang="en-US" sz="2800" b="1" dirty="0" smtClean="0"/>
                        <a:t>PRIMARY AUDIENCE</a:t>
                      </a:r>
                      <a:endParaRPr lang="en-US" sz="2800" b="1" dirty="0"/>
                    </a:p>
                  </a:txBody>
                  <a:tcPr>
                    <a:lnR w="38100" cap="flat" cmpd="sng" algn="ctr">
                      <a:solidFill>
                        <a:srgbClr val="CBD9E8"/>
                      </a:solidFill>
                      <a:prstDash val="solid"/>
                      <a:round/>
                      <a:headEnd type="none" w="med" len="med"/>
                      <a:tailEnd type="none" w="med" len="med"/>
                    </a:lnR>
                    <a:noFill/>
                  </a:tcPr>
                </a:tc>
                <a:tc>
                  <a:txBody>
                    <a:bodyPr/>
                    <a:lstStyle/>
                    <a:p>
                      <a:pPr algn="r"/>
                      <a:endParaRPr lang="en-US" sz="2800" b="1" dirty="0"/>
                    </a:p>
                  </a:txBody>
                  <a:tcPr>
                    <a:lnL w="38100" cap="flat" cmpd="sng" algn="ctr">
                      <a:solidFill>
                        <a:srgbClr val="CBD9E8"/>
                      </a:solidFill>
                      <a:prstDash val="solid"/>
                      <a:round/>
                      <a:headEnd type="none" w="med" len="med"/>
                      <a:tailEnd type="none" w="med" len="med"/>
                    </a:lnL>
                    <a:noFill/>
                  </a:tcPr>
                </a:tc>
                <a:tc>
                  <a:txBody>
                    <a:bodyPr/>
                    <a:lstStyle/>
                    <a:p>
                      <a:r>
                        <a:rPr lang="en-US" sz="2800" dirty="0" smtClean="0"/>
                        <a:t>PACT PROVIDERS</a:t>
                      </a:r>
                      <a:endParaRPr lang="en-US" sz="2800" dirty="0"/>
                    </a:p>
                  </a:txBody>
                  <a:tcPr/>
                </a:tc>
                <a:tc>
                  <a:txBody>
                    <a:bodyPr/>
                    <a:lstStyle/>
                    <a:p>
                      <a:r>
                        <a:rPr lang="en-US" sz="2800" dirty="0" smtClean="0"/>
                        <a:t>PACT RN CARE MANAGERS</a:t>
                      </a:r>
                      <a:endParaRPr lang="en-US" sz="2800" dirty="0"/>
                    </a:p>
                  </a:txBody>
                  <a:tcPr/>
                </a:tc>
              </a:tr>
              <a:tr h="3510771">
                <a:tc>
                  <a:txBody>
                    <a:bodyPr/>
                    <a:lstStyle/>
                    <a:p>
                      <a:pPr algn="r"/>
                      <a:r>
                        <a:rPr lang="en-US" sz="2800" b="1" dirty="0" smtClean="0"/>
                        <a:t>ROLE</a:t>
                      </a:r>
                      <a:endParaRPr lang="en-US" sz="2800" b="1" dirty="0"/>
                    </a:p>
                  </a:txBody>
                  <a:tcPr>
                    <a:lnR w="38100" cap="flat" cmpd="sng" algn="ctr">
                      <a:solidFill>
                        <a:srgbClr val="CBD9E8"/>
                      </a:solidFill>
                      <a:prstDash val="solid"/>
                      <a:round/>
                      <a:headEnd type="none" w="med" len="med"/>
                      <a:tailEnd type="none" w="med" len="med"/>
                    </a:lnR>
                    <a:noFill/>
                  </a:tcPr>
                </a:tc>
                <a:tc>
                  <a:txBody>
                    <a:bodyPr/>
                    <a:lstStyle/>
                    <a:p>
                      <a:pPr algn="r"/>
                      <a:endParaRPr lang="en-US" sz="2800" b="1" dirty="0"/>
                    </a:p>
                  </a:txBody>
                  <a:tcPr>
                    <a:lnL w="38100" cap="flat" cmpd="sng" algn="ctr">
                      <a:solidFill>
                        <a:srgbClr val="CBD9E8"/>
                      </a:solidFill>
                      <a:prstDash val="solid"/>
                      <a:round/>
                      <a:headEnd type="none" w="med" len="med"/>
                      <a:tailEnd type="none" w="med" len="med"/>
                    </a:lnL>
                    <a:noFill/>
                  </a:tcPr>
                </a:tc>
                <a:tc>
                  <a:txBody>
                    <a:bodyPr/>
                    <a:lstStyle/>
                    <a:p>
                      <a:r>
                        <a:rPr lang="en-US" sz="2800" dirty="0" smtClean="0"/>
                        <a:t>CAN</a:t>
                      </a:r>
                      <a:r>
                        <a:rPr lang="en-US" sz="2800" baseline="0" dirty="0" smtClean="0"/>
                        <a:t> Scores</a:t>
                      </a:r>
                      <a:br>
                        <a:rPr lang="en-US" sz="2800" baseline="0" dirty="0" smtClean="0"/>
                      </a:br>
                      <a:r>
                        <a:rPr lang="en-US" sz="2800" baseline="0" dirty="0" smtClean="0"/>
                        <a:t>Key risk data</a:t>
                      </a:r>
                    </a:p>
                    <a:p>
                      <a:r>
                        <a:rPr lang="en-US" sz="2800" baseline="0" dirty="0" smtClean="0"/>
                        <a:t>Dashboard format</a:t>
                      </a:r>
                      <a:endParaRPr lang="en-US" sz="2800" dirty="0"/>
                    </a:p>
                  </a:txBody>
                  <a:tcPr/>
                </a:tc>
                <a:tc>
                  <a:txBody>
                    <a:bodyPr/>
                    <a:lstStyle/>
                    <a:p>
                      <a:r>
                        <a:rPr lang="en-US" sz="2800" dirty="0" smtClean="0"/>
                        <a:t>CAN Scores</a:t>
                      </a:r>
                    </a:p>
                    <a:p>
                      <a:r>
                        <a:rPr lang="en-US" sz="2800" dirty="0" smtClean="0"/>
                        <a:t>Key</a:t>
                      </a:r>
                      <a:r>
                        <a:rPr lang="en-US" sz="2800" baseline="0" dirty="0" smtClean="0"/>
                        <a:t> risk data</a:t>
                      </a:r>
                    </a:p>
                    <a:p>
                      <a:r>
                        <a:rPr lang="en-US" sz="2800" baseline="0" dirty="0" smtClean="0"/>
                        <a:t>PACT Team Management</a:t>
                      </a:r>
                    </a:p>
                    <a:p>
                      <a:r>
                        <a:rPr lang="en-US" sz="2800" baseline="0" dirty="0" smtClean="0"/>
                        <a:t>Patient and Team Notifications</a:t>
                      </a:r>
                    </a:p>
                    <a:p>
                      <a:r>
                        <a:rPr lang="en-US" sz="2800" dirty="0" smtClean="0"/>
                        <a:t>Clinical data</a:t>
                      </a:r>
                      <a:endParaRPr lang="en-US" sz="2800" baseline="0" dirty="0" smtClean="0"/>
                    </a:p>
                    <a:p>
                      <a:r>
                        <a:rPr lang="en-US" sz="2800" baseline="0" dirty="0" smtClean="0"/>
                        <a:t>Care planning</a:t>
                      </a:r>
                    </a:p>
                  </a:txBody>
                  <a:tcPr/>
                </a:tc>
              </a:tr>
            </a:tbl>
          </a:graphicData>
        </a:graphic>
      </p:graphicFrame>
      <p:sp>
        <p:nvSpPr>
          <p:cNvPr id="10" name="Title 1" descr="Tools for Identifying and Coordinating Care&#10;"/>
          <p:cNvSpPr txBox="1">
            <a:spLocks/>
          </p:cNvSpPr>
          <p:nvPr/>
        </p:nvSpPr>
        <p:spPr>
          <a:xfrm>
            <a:off x="228600" y="274639"/>
            <a:ext cx="8686800"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70C0"/>
                </a:solidFill>
                <a:effectLst/>
                <a:uLnTx/>
                <a:uFillTx/>
                <a:latin typeface="+mj-lt"/>
                <a:ea typeface="Georgia" pitchFamily="18" charset="0"/>
                <a:cs typeface="Georgia"/>
              </a:rPr>
              <a:t>Tools for</a:t>
            </a:r>
            <a:r>
              <a:rPr kumimoji="0" lang="en-US" sz="3600" b="1" i="0" u="none" strike="noStrike" kern="1200" cap="none" spc="0" normalizeH="0" noProof="0" dirty="0" smtClean="0">
                <a:ln>
                  <a:noFill/>
                </a:ln>
                <a:solidFill>
                  <a:srgbClr val="0070C0"/>
                </a:solidFill>
                <a:effectLst/>
                <a:uLnTx/>
                <a:uFillTx/>
                <a:latin typeface="+mj-lt"/>
                <a:ea typeface="Georgia" pitchFamily="18" charset="0"/>
                <a:cs typeface="Georgia"/>
              </a:rPr>
              <a:t> Identifying and Coordinating Care</a:t>
            </a:r>
            <a:endParaRPr kumimoji="0" lang="en-US" sz="3600" b="1" i="0" u="none" strike="noStrike" kern="1200" cap="none" spc="0" normalizeH="0" baseline="0" noProof="0" dirty="0">
              <a:ln>
                <a:noFill/>
              </a:ln>
              <a:solidFill>
                <a:srgbClr val="0070C0"/>
              </a:solidFill>
              <a:effectLst/>
              <a:uLnTx/>
              <a:uFillTx/>
              <a:latin typeface="+mj-lt"/>
              <a:ea typeface="Georgia" pitchFamily="18" charset="0"/>
              <a:cs typeface="Georgia"/>
            </a:endParaRPr>
          </a:p>
        </p:txBody>
      </p:sp>
    </p:spTree>
    <p:extLst>
      <p:ext uri="{BB962C8B-B14F-4D97-AF65-F5344CB8AC3E}">
        <p14:creationId xmlns="" xmlns:p14="http://schemas.microsoft.com/office/powerpoint/2010/main" val="18636284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ray rectangle"/>
          <p:cNvPicPr>
            <a:picLocks noChangeAspect="1" noChangeArrowheads="1"/>
          </p:cNvPicPr>
          <p:nvPr/>
        </p:nvPicPr>
        <p:blipFill>
          <a:blip r:embed="rId3" cstate="email"/>
          <a:srcRect/>
          <a:stretch>
            <a:fillRect/>
          </a:stretch>
        </p:blipFill>
        <p:spPr bwMode="auto">
          <a:xfrm>
            <a:off x="0" y="0"/>
            <a:ext cx="9144000" cy="457200"/>
          </a:xfrm>
          <a:prstGeom prst="rect">
            <a:avLst/>
          </a:prstGeom>
          <a:noFill/>
          <a:ln w="9525">
            <a:noFill/>
            <a:miter lim="800000"/>
            <a:headEnd/>
            <a:tailEnd/>
          </a:ln>
          <a:effectLst/>
        </p:spPr>
      </p:pic>
      <p:pic>
        <p:nvPicPr>
          <p:cNvPr id="2050" name="Picture 2" descr="screen shot of the Patient Care Assessment System Manage Patients screen"/>
          <p:cNvPicPr>
            <a:picLocks noChangeAspect="1" noChangeArrowheads="1"/>
          </p:cNvPicPr>
          <p:nvPr/>
        </p:nvPicPr>
        <p:blipFill>
          <a:blip r:embed="rId4" cstate="email"/>
          <a:srcRect/>
          <a:stretch>
            <a:fillRect/>
          </a:stretch>
        </p:blipFill>
        <p:spPr bwMode="auto">
          <a:xfrm>
            <a:off x="-3175" y="122238"/>
            <a:ext cx="9151938" cy="6507162"/>
          </a:xfrm>
          <a:prstGeom prst="rect">
            <a:avLst/>
          </a:prstGeom>
          <a:noFill/>
          <a:ln w="9525">
            <a:noFill/>
            <a:miter lim="800000"/>
            <a:headEnd/>
            <a:tailEnd/>
          </a:ln>
          <a:effectLst/>
        </p:spPr>
      </p:pic>
      <p:grpSp>
        <p:nvGrpSpPr>
          <p:cNvPr id="2" name="Group 10"/>
          <p:cNvGrpSpPr/>
          <p:nvPr/>
        </p:nvGrpSpPr>
        <p:grpSpPr>
          <a:xfrm>
            <a:off x="0" y="0"/>
            <a:ext cx="3021134" cy="381000"/>
            <a:chOff x="0" y="-207038"/>
            <a:chExt cx="3021134" cy="381000"/>
          </a:xfrm>
        </p:grpSpPr>
        <p:pic>
          <p:nvPicPr>
            <p:cNvPr id="9" name="Picture 3" descr="gray rectangle"/>
            <p:cNvPicPr>
              <a:picLocks noChangeAspect="1" noChangeArrowheads="1"/>
            </p:cNvPicPr>
            <p:nvPr/>
          </p:nvPicPr>
          <p:blipFill>
            <a:blip r:embed="rId3" cstate="email"/>
            <a:srcRect/>
            <a:stretch>
              <a:fillRect/>
            </a:stretch>
          </p:blipFill>
          <p:spPr bwMode="auto">
            <a:xfrm>
              <a:off x="0" y="0"/>
              <a:ext cx="2971800" cy="173962"/>
            </a:xfrm>
            <a:prstGeom prst="rect">
              <a:avLst/>
            </a:prstGeom>
            <a:noFill/>
            <a:ln w="9525">
              <a:noFill/>
              <a:miter lim="800000"/>
              <a:headEnd/>
              <a:tailEnd/>
            </a:ln>
            <a:effectLst/>
          </p:spPr>
        </p:pic>
        <p:sp>
          <p:nvSpPr>
            <p:cNvPr id="10" name="TextBox 9" descr="Patient Care Assessment System&#10;"/>
            <p:cNvSpPr txBox="1"/>
            <p:nvPr/>
          </p:nvSpPr>
          <p:spPr>
            <a:xfrm>
              <a:off x="0" y="-207038"/>
              <a:ext cx="3021134" cy="338554"/>
            </a:xfrm>
            <a:prstGeom prst="rect">
              <a:avLst/>
            </a:prstGeom>
            <a:noFill/>
          </p:spPr>
          <p:txBody>
            <a:bodyPr wrap="squar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2" name="Rectangle 11" descr="transparent rectangle with green border"/>
          <p:cNvSpPr/>
          <p:nvPr/>
        </p:nvSpPr>
        <p:spPr>
          <a:xfrm>
            <a:off x="0" y="990600"/>
            <a:ext cx="5181600" cy="2057400"/>
          </a:xfrm>
          <a:prstGeom prst="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1" name="Picture 2" descr="screen shot of Manage Patients text box"/>
          <p:cNvPicPr>
            <a:picLocks noChangeAspect="1" noChangeArrowheads="1"/>
          </p:cNvPicPr>
          <p:nvPr/>
        </p:nvPicPr>
        <p:blipFill>
          <a:blip r:embed="rId5" cstate="email"/>
          <a:srcRect/>
          <a:stretch>
            <a:fillRect/>
          </a:stretch>
        </p:blipFill>
        <p:spPr bwMode="auto">
          <a:xfrm>
            <a:off x="381000" y="1600200"/>
            <a:ext cx="821909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61062737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ray rectangle"/>
          <p:cNvPicPr>
            <a:picLocks noChangeAspect="1" noChangeArrowheads="1"/>
          </p:cNvPicPr>
          <p:nvPr/>
        </p:nvPicPr>
        <p:blipFill>
          <a:blip r:embed="rId3" cstate="email"/>
          <a:srcRect/>
          <a:stretch>
            <a:fillRect/>
          </a:stretch>
        </p:blipFill>
        <p:spPr bwMode="auto">
          <a:xfrm>
            <a:off x="0" y="0"/>
            <a:ext cx="9144000" cy="457200"/>
          </a:xfrm>
          <a:prstGeom prst="rect">
            <a:avLst/>
          </a:prstGeom>
          <a:noFill/>
          <a:ln w="9525">
            <a:noFill/>
            <a:miter lim="800000"/>
            <a:headEnd/>
            <a:tailEnd/>
          </a:ln>
          <a:effectLst/>
        </p:spPr>
      </p:pic>
      <p:pic>
        <p:nvPicPr>
          <p:cNvPr id="2050" name="Picture 2" descr="screen shot of the Patient Care Assessment System Manage Patients screen"/>
          <p:cNvPicPr>
            <a:picLocks noChangeAspect="1" noChangeArrowheads="1"/>
          </p:cNvPicPr>
          <p:nvPr/>
        </p:nvPicPr>
        <p:blipFill>
          <a:blip r:embed="rId4" cstate="email"/>
          <a:srcRect/>
          <a:stretch>
            <a:fillRect/>
          </a:stretch>
        </p:blipFill>
        <p:spPr bwMode="auto">
          <a:xfrm>
            <a:off x="-3175" y="122238"/>
            <a:ext cx="9151938" cy="6507162"/>
          </a:xfrm>
          <a:prstGeom prst="rect">
            <a:avLst/>
          </a:prstGeom>
          <a:noFill/>
          <a:ln w="9525">
            <a:noFill/>
            <a:miter lim="800000"/>
            <a:headEnd/>
            <a:tailEnd/>
          </a:ln>
          <a:effectLst/>
        </p:spPr>
      </p:pic>
      <p:grpSp>
        <p:nvGrpSpPr>
          <p:cNvPr id="2" name="Group 10" descr="Patient Care Assessment System&#10;"/>
          <p:cNvGrpSpPr/>
          <p:nvPr/>
        </p:nvGrpSpPr>
        <p:grpSpPr>
          <a:xfrm>
            <a:off x="0" y="0"/>
            <a:ext cx="3021134" cy="381000"/>
            <a:chOff x="0" y="-207038"/>
            <a:chExt cx="3021134" cy="381000"/>
          </a:xfrm>
        </p:grpSpPr>
        <p:pic>
          <p:nvPicPr>
            <p:cNvPr id="9" name="Picture 3" descr="gray rectangle"/>
            <p:cNvPicPr>
              <a:picLocks noChangeAspect="1" noChangeArrowheads="1"/>
            </p:cNvPicPr>
            <p:nvPr/>
          </p:nvPicPr>
          <p:blipFill>
            <a:blip r:embed="rId3" cstate="email"/>
            <a:srcRect/>
            <a:stretch>
              <a:fillRect/>
            </a:stretch>
          </p:blipFill>
          <p:spPr bwMode="auto">
            <a:xfrm>
              <a:off x="0" y="0"/>
              <a:ext cx="2971800" cy="173962"/>
            </a:xfrm>
            <a:prstGeom prst="rect">
              <a:avLst/>
            </a:prstGeom>
            <a:noFill/>
            <a:ln w="9525">
              <a:noFill/>
              <a:miter lim="800000"/>
              <a:headEnd/>
              <a:tailEnd/>
            </a:ln>
            <a:effectLst/>
          </p:spPr>
        </p:pic>
        <p:sp>
          <p:nvSpPr>
            <p:cNvPr id="10" name="TextBox 9" descr="Patient Care Assessment System&#10;"/>
            <p:cNvSpPr txBox="1"/>
            <p:nvPr/>
          </p:nvSpPr>
          <p:spPr>
            <a:xfrm>
              <a:off x="0" y="-207038"/>
              <a:ext cx="3021134" cy="338554"/>
            </a:xfrm>
            <a:prstGeom prst="rect">
              <a:avLst/>
            </a:prstGeom>
            <a:noFill/>
          </p:spPr>
          <p:txBody>
            <a:bodyPr wrap="squar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2" name="Rectangle 11" descr="green bordered transparent rectangle"/>
          <p:cNvSpPr/>
          <p:nvPr/>
        </p:nvSpPr>
        <p:spPr>
          <a:xfrm>
            <a:off x="304800" y="2971800"/>
            <a:ext cx="6172200" cy="1600200"/>
          </a:xfrm>
          <a:prstGeom prst="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3" name="Picture 2" descr="close up screen shot of manage patients "/>
          <p:cNvPicPr>
            <a:picLocks noChangeAspect="1" noChangeArrowheads="1"/>
          </p:cNvPicPr>
          <p:nvPr/>
        </p:nvPicPr>
        <p:blipFill>
          <a:blip r:embed="rId5" cstate="email"/>
          <a:srcRect/>
          <a:stretch>
            <a:fillRect/>
          </a:stretch>
        </p:blipFill>
        <p:spPr bwMode="auto">
          <a:xfrm>
            <a:off x="152400" y="2743200"/>
            <a:ext cx="8763000" cy="2397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51959999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ay rectangle"/>
          <p:cNvPicPr>
            <a:picLocks noChangeAspect="1" noChangeArrowheads="1"/>
          </p:cNvPicPr>
          <p:nvPr/>
        </p:nvPicPr>
        <p:blipFill>
          <a:blip r:embed="rId3" cstate="email"/>
          <a:srcRect/>
          <a:stretch>
            <a:fillRect/>
          </a:stretch>
        </p:blipFill>
        <p:spPr bwMode="auto">
          <a:xfrm>
            <a:off x="0" y="438911"/>
            <a:ext cx="9144000" cy="399289"/>
          </a:xfrm>
          <a:prstGeom prst="rect">
            <a:avLst/>
          </a:prstGeom>
          <a:noFill/>
          <a:ln w="9525">
            <a:noFill/>
            <a:miter lim="800000"/>
            <a:headEnd/>
            <a:tailEnd/>
          </a:ln>
          <a:effectLst/>
        </p:spPr>
      </p:pic>
      <p:pic>
        <p:nvPicPr>
          <p:cNvPr id="3074" name="Picture 2" descr="screen shot of the Patient Care Assessment Risk Characteristics screen"/>
          <p:cNvPicPr>
            <a:picLocks noChangeAspect="1" noChangeArrowheads="1"/>
          </p:cNvPicPr>
          <p:nvPr/>
        </p:nvPicPr>
        <p:blipFill>
          <a:blip r:embed="rId4" cstate="email"/>
          <a:srcRect/>
          <a:stretch>
            <a:fillRect/>
          </a:stretch>
        </p:blipFill>
        <p:spPr bwMode="auto">
          <a:xfrm>
            <a:off x="1" y="101172"/>
            <a:ext cx="9144000" cy="6528227"/>
          </a:xfrm>
          <a:prstGeom prst="rect">
            <a:avLst/>
          </a:prstGeom>
          <a:noFill/>
          <a:ln w="9525">
            <a:noFill/>
            <a:miter lim="800000"/>
            <a:headEnd/>
            <a:tailEnd/>
          </a:ln>
          <a:effectLst/>
        </p:spPr>
      </p:pic>
      <p:pic>
        <p:nvPicPr>
          <p:cNvPr id="6"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14" name="Group 13"/>
          <p:cNvGrpSpPr/>
          <p:nvPr/>
        </p:nvGrpSpPr>
        <p:grpSpPr>
          <a:xfrm>
            <a:off x="0" y="0"/>
            <a:ext cx="3021134" cy="402562"/>
            <a:chOff x="0" y="0"/>
            <a:chExt cx="3021134" cy="402562"/>
          </a:xfrm>
        </p:grpSpPr>
        <p:pic>
          <p:nvPicPr>
            <p:cNvPr id="15"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16" name="TextBox 15"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7" name="TextBox 16" descr="Risk Characteristics&#10;Patient Demographics&#10;Team Information&#10;Discharges&#10;Encounters&#10;Diagnosis List&#10;Clinical Data&#10;Medications&#10;Consults&#10;Tasks/Notifications&#10;"/>
          <p:cNvSpPr txBox="1"/>
          <p:nvPr/>
        </p:nvSpPr>
        <p:spPr>
          <a:xfrm>
            <a:off x="3048000" y="2209800"/>
            <a:ext cx="3733800" cy="4401205"/>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smtClean="0">
                <a:solidFill>
                  <a:schemeClr val="bg1"/>
                </a:solidFill>
              </a:rPr>
              <a:t>Risk Characteristics</a:t>
            </a:r>
          </a:p>
          <a:p>
            <a:r>
              <a:rPr lang="en-US" sz="2800" dirty="0" smtClean="0">
                <a:solidFill>
                  <a:schemeClr val="bg1"/>
                </a:solidFill>
              </a:rPr>
              <a:t>Patient Demographics</a:t>
            </a:r>
          </a:p>
          <a:p>
            <a:r>
              <a:rPr lang="en-US" sz="2800" dirty="0" smtClean="0">
                <a:solidFill>
                  <a:schemeClr val="bg1"/>
                </a:solidFill>
              </a:rPr>
              <a:t>Team Information</a:t>
            </a:r>
          </a:p>
          <a:p>
            <a:r>
              <a:rPr lang="en-US" sz="2800" dirty="0" smtClean="0">
                <a:solidFill>
                  <a:schemeClr val="bg1"/>
                </a:solidFill>
              </a:rPr>
              <a:t>Discharges</a:t>
            </a:r>
          </a:p>
          <a:p>
            <a:r>
              <a:rPr lang="en-US" sz="2800" dirty="0" smtClean="0">
                <a:solidFill>
                  <a:schemeClr val="bg1"/>
                </a:solidFill>
              </a:rPr>
              <a:t>Encounters</a:t>
            </a:r>
          </a:p>
          <a:p>
            <a:r>
              <a:rPr lang="en-US" sz="2800" dirty="0" smtClean="0">
                <a:solidFill>
                  <a:schemeClr val="bg1"/>
                </a:solidFill>
              </a:rPr>
              <a:t>Diagnosis List</a:t>
            </a:r>
          </a:p>
          <a:p>
            <a:r>
              <a:rPr lang="en-US" sz="2800" dirty="0" smtClean="0">
                <a:solidFill>
                  <a:schemeClr val="bg1"/>
                </a:solidFill>
              </a:rPr>
              <a:t>Clinical Data</a:t>
            </a:r>
          </a:p>
          <a:p>
            <a:r>
              <a:rPr lang="en-US" sz="2800" dirty="0" smtClean="0">
                <a:solidFill>
                  <a:schemeClr val="bg1"/>
                </a:solidFill>
              </a:rPr>
              <a:t>Medications</a:t>
            </a:r>
          </a:p>
          <a:p>
            <a:r>
              <a:rPr lang="en-US" sz="2800" dirty="0" smtClean="0">
                <a:solidFill>
                  <a:schemeClr val="bg1"/>
                </a:solidFill>
              </a:rPr>
              <a:t>Consults</a:t>
            </a:r>
          </a:p>
          <a:p>
            <a:r>
              <a:rPr lang="en-US" sz="2800" dirty="0" smtClean="0">
                <a:solidFill>
                  <a:schemeClr val="bg1"/>
                </a:solidFill>
              </a:rPr>
              <a:t>Tasks/Notifications</a:t>
            </a:r>
            <a:endParaRPr lang="en-US" sz="2800" dirty="0">
              <a:solidFill>
                <a:schemeClr val="bg1"/>
              </a:solidFill>
            </a:endParaRPr>
          </a:p>
        </p:txBody>
      </p:sp>
      <p:sp>
        <p:nvSpPr>
          <p:cNvPr id="20" name="Rectangle 19"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21" name="Rectangle 20" descr="Help&#10;"/>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
        <p:nvSpPr>
          <p:cNvPr id="22" name="Rectangle 21" descr="green bordered transparent rectangle"/>
          <p:cNvSpPr/>
          <p:nvPr/>
        </p:nvSpPr>
        <p:spPr>
          <a:xfrm>
            <a:off x="0" y="1219200"/>
            <a:ext cx="1600200" cy="2590800"/>
          </a:xfrm>
          <a:prstGeom prst="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23939291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ay rectangle"/>
          <p:cNvPicPr>
            <a:picLocks noChangeAspect="1" noChangeArrowheads="1"/>
          </p:cNvPicPr>
          <p:nvPr/>
        </p:nvPicPr>
        <p:blipFill>
          <a:blip r:embed="rId3" cstate="email"/>
          <a:srcRect/>
          <a:stretch>
            <a:fillRect/>
          </a:stretch>
        </p:blipFill>
        <p:spPr bwMode="auto">
          <a:xfrm>
            <a:off x="0" y="438911"/>
            <a:ext cx="9144000" cy="399289"/>
          </a:xfrm>
          <a:prstGeom prst="rect">
            <a:avLst/>
          </a:prstGeom>
          <a:noFill/>
          <a:ln w="9525">
            <a:noFill/>
            <a:miter lim="800000"/>
            <a:headEnd/>
            <a:tailEnd/>
          </a:ln>
          <a:effectLst/>
        </p:spPr>
      </p:pic>
      <p:pic>
        <p:nvPicPr>
          <p:cNvPr id="3074" name="Picture 2" descr="screen shot of the Patient Care Assessment Risk Characteristics screen"/>
          <p:cNvPicPr>
            <a:picLocks noChangeAspect="1" noChangeArrowheads="1"/>
          </p:cNvPicPr>
          <p:nvPr/>
        </p:nvPicPr>
        <p:blipFill>
          <a:blip r:embed="rId4" cstate="email"/>
          <a:srcRect/>
          <a:stretch>
            <a:fillRect/>
          </a:stretch>
        </p:blipFill>
        <p:spPr bwMode="auto">
          <a:xfrm>
            <a:off x="1" y="101172"/>
            <a:ext cx="9144000" cy="6528227"/>
          </a:xfrm>
          <a:prstGeom prst="rect">
            <a:avLst/>
          </a:prstGeom>
          <a:noFill/>
          <a:ln w="9525">
            <a:noFill/>
            <a:miter lim="800000"/>
            <a:headEnd/>
            <a:tailEnd/>
          </a:ln>
          <a:effectLst/>
        </p:spPr>
      </p:pic>
      <p:pic>
        <p:nvPicPr>
          <p:cNvPr id="6"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13"/>
          <p:cNvGrpSpPr/>
          <p:nvPr/>
        </p:nvGrpSpPr>
        <p:grpSpPr>
          <a:xfrm>
            <a:off x="0" y="0"/>
            <a:ext cx="3021134" cy="402562"/>
            <a:chOff x="0" y="0"/>
            <a:chExt cx="3021134" cy="402562"/>
          </a:xfrm>
        </p:grpSpPr>
        <p:pic>
          <p:nvPicPr>
            <p:cNvPr id="15"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16" name="TextBox 15"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20" name="Rectangle 19"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21" name="Rectangle 20" descr="Help"/>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
        <p:nvSpPr>
          <p:cNvPr id="22" name="Rectangle 21" descr="green bordered transparent rectangle"/>
          <p:cNvSpPr/>
          <p:nvPr/>
        </p:nvSpPr>
        <p:spPr>
          <a:xfrm>
            <a:off x="1752600" y="1981200"/>
            <a:ext cx="6553200" cy="1676400"/>
          </a:xfrm>
          <a:prstGeom prst="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TextBox 16" descr="RISK INDICATORS&#10;&#10;CAN Scores (all models; 0-99)&#10;CAN Score Graph Over Time&#10;Clinical Priority (0-10)&#10;Manual High Risk Flag&#10;Risk Type&#10;"/>
          <p:cNvSpPr txBox="1"/>
          <p:nvPr/>
        </p:nvSpPr>
        <p:spPr>
          <a:xfrm>
            <a:off x="228600" y="533400"/>
            <a:ext cx="4953000" cy="3231654"/>
          </a:xfrm>
          <a:prstGeom prst="rect">
            <a:avLst/>
          </a:prstGeom>
          <a:ln w="571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b="1" dirty="0" smtClean="0">
                <a:solidFill>
                  <a:schemeClr val="bg1"/>
                </a:solidFill>
              </a:rPr>
              <a:t>RISK INDICATORS</a:t>
            </a:r>
          </a:p>
          <a:p>
            <a:endParaRPr lang="en-US" sz="3200" b="1" dirty="0" smtClean="0">
              <a:solidFill>
                <a:schemeClr val="bg1"/>
              </a:solidFill>
            </a:endParaRPr>
          </a:p>
          <a:p>
            <a:r>
              <a:rPr lang="en-US" sz="2800" dirty="0" smtClean="0">
                <a:solidFill>
                  <a:schemeClr val="bg1"/>
                </a:solidFill>
              </a:rPr>
              <a:t>CAN Scores (all models; 0-99)</a:t>
            </a:r>
          </a:p>
          <a:p>
            <a:r>
              <a:rPr lang="en-US" sz="2800" dirty="0" smtClean="0">
                <a:solidFill>
                  <a:schemeClr val="bg1"/>
                </a:solidFill>
              </a:rPr>
              <a:t>CAN Score Graph Over Time</a:t>
            </a:r>
          </a:p>
          <a:p>
            <a:r>
              <a:rPr lang="en-US" sz="2800" dirty="0" smtClean="0">
                <a:solidFill>
                  <a:schemeClr val="bg2">
                    <a:lumMod val="90000"/>
                  </a:schemeClr>
                </a:solidFill>
              </a:rPr>
              <a:t>Clinical Priority (0-10)</a:t>
            </a:r>
          </a:p>
          <a:p>
            <a:r>
              <a:rPr lang="en-US" sz="2800" dirty="0" smtClean="0">
                <a:solidFill>
                  <a:schemeClr val="bg2">
                    <a:lumMod val="90000"/>
                  </a:schemeClr>
                </a:solidFill>
              </a:rPr>
              <a:t>Manual High Risk Flag</a:t>
            </a:r>
          </a:p>
          <a:p>
            <a:r>
              <a:rPr lang="en-US" sz="2800" dirty="0" smtClean="0">
                <a:solidFill>
                  <a:schemeClr val="bg2">
                    <a:lumMod val="90000"/>
                  </a:schemeClr>
                </a:solidFill>
              </a:rPr>
              <a:t>Risk Type</a:t>
            </a:r>
          </a:p>
        </p:txBody>
      </p:sp>
      <p:grpSp>
        <p:nvGrpSpPr>
          <p:cNvPr id="18" name="Group 17"/>
          <p:cNvGrpSpPr/>
          <p:nvPr/>
        </p:nvGrpSpPr>
        <p:grpSpPr>
          <a:xfrm>
            <a:off x="3886200" y="1295400"/>
            <a:ext cx="5029200" cy="5262979"/>
            <a:chOff x="3886200" y="1295400"/>
            <a:chExt cx="5029200" cy="5262979"/>
          </a:xfrm>
        </p:grpSpPr>
        <p:sp>
          <p:nvSpPr>
            <p:cNvPr id="13" name="TextBox 12" descr="Statistical High Risk&#10;High Intensity Medical Management&#10;Suicide Risk&#10;Homeless&#10;Frequent ER User&#10;Polypharmacy&#10;Frequent PCP Visits&#10;Frequent Admissions&#10;Medication Non-Adherence (MUET)&#10;OID/OIF/OND High Risk&#10;"/>
            <p:cNvSpPr txBox="1"/>
            <p:nvPr/>
          </p:nvSpPr>
          <p:spPr>
            <a:xfrm>
              <a:off x="4876800" y="1295400"/>
              <a:ext cx="4038600" cy="526297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234950" indent="-234950">
                <a:buFont typeface="Arial" pitchFamily="34" charset="0"/>
                <a:buChar char="•"/>
              </a:pPr>
              <a:r>
                <a:rPr lang="en-US" sz="2800" dirty="0" smtClean="0">
                  <a:solidFill>
                    <a:schemeClr val="tx1"/>
                  </a:solidFill>
                </a:rPr>
                <a:t>Statistical </a:t>
              </a:r>
              <a:r>
                <a:rPr lang="en-US" sz="2800" dirty="0">
                  <a:solidFill>
                    <a:schemeClr val="tx1"/>
                  </a:solidFill>
                </a:rPr>
                <a:t>High Risk</a:t>
              </a:r>
            </a:p>
            <a:p>
              <a:pPr marL="234950" indent="-234950">
                <a:buFont typeface="Arial" pitchFamily="34" charset="0"/>
                <a:buChar char="•"/>
              </a:pPr>
              <a:r>
                <a:rPr lang="en-US" sz="2800" dirty="0">
                  <a:solidFill>
                    <a:schemeClr val="tx1"/>
                  </a:solidFill>
                </a:rPr>
                <a:t>High Intensity Medical Management</a:t>
              </a:r>
            </a:p>
            <a:p>
              <a:pPr marL="234950" indent="-234950">
                <a:buFont typeface="Arial" pitchFamily="34" charset="0"/>
                <a:buChar char="•"/>
              </a:pPr>
              <a:r>
                <a:rPr lang="en-US" sz="2800" dirty="0" smtClean="0">
                  <a:solidFill>
                    <a:schemeClr val="tx1"/>
                  </a:solidFill>
                </a:rPr>
                <a:t>Suicide </a:t>
              </a:r>
              <a:r>
                <a:rPr lang="en-US" sz="2800" dirty="0">
                  <a:solidFill>
                    <a:schemeClr val="tx1"/>
                  </a:solidFill>
                </a:rPr>
                <a:t>Risk</a:t>
              </a:r>
            </a:p>
            <a:p>
              <a:pPr marL="234950" indent="-234950">
                <a:buFont typeface="Arial" pitchFamily="34" charset="0"/>
                <a:buChar char="•"/>
              </a:pPr>
              <a:r>
                <a:rPr lang="en-US" sz="2800" dirty="0">
                  <a:solidFill>
                    <a:schemeClr val="tx1"/>
                  </a:solidFill>
                </a:rPr>
                <a:t>Homeless</a:t>
              </a:r>
            </a:p>
            <a:p>
              <a:pPr marL="234950" indent="-234950">
                <a:buFont typeface="Arial" pitchFamily="34" charset="0"/>
                <a:buChar char="•"/>
              </a:pPr>
              <a:r>
                <a:rPr lang="en-US" sz="2800" dirty="0">
                  <a:solidFill>
                    <a:schemeClr val="tx1"/>
                  </a:solidFill>
                </a:rPr>
                <a:t>Frequent ER User</a:t>
              </a:r>
            </a:p>
            <a:p>
              <a:pPr marL="234950" indent="-234950">
                <a:buFont typeface="Arial" pitchFamily="34" charset="0"/>
                <a:buChar char="•"/>
              </a:pPr>
              <a:r>
                <a:rPr lang="en-US" sz="2800" dirty="0" err="1">
                  <a:solidFill>
                    <a:schemeClr val="tx1"/>
                  </a:solidFill>
                </a:rPr>
                <a:t>Polypharmacy</a:t>
              </a:r>
              <a:endParaRPr lang="en-US" sz="2800" dirty="0">
                <a:solidFill>
                  <a:schemeClr val="tx1"/>
                </a:solidFill>
              </a:endParaRPr>
            </a:p>
            <a:p>
              <a:pPr marL="234950" indent="-234950">
                <a:buFont typeface="Arial" pitchFamily="34" charset="0"/>
                <a:buChar char="•"/>
              </a:pPr>
              <a:r>
                <a:rPr lang="en-US" sz="2800" dirty="0">
                  <a:solidFill>
                    <a:schemeClr val="tx1"/>
                  </a:solidFill>
                </a:rPr>
                <a:t>Frequent PCP Visits</a:t>
              </a:r>
            </a:p>
            <a:p>
              <a:pPr marL="234950" indent="-234950">
                <a:buFont typeface="Arial" pitchFamily="34" charset="0"/>
                <a:buChar char="•"/>
              </a:pPr>
              <a:r>
                <a:rPr lang="en-US" sz="2800" dirty="0">
                  <a:solidFill>
                    <a:schemeClr val="tx1"/>
                  </a:solidFill>
                </a:rPr>
                <a:t>Frequent Admissions</a:t>
              </a:r>
            </a:p>
            <a:p>
              <a:pPr marL="234950" indent="-234950">
                <a:buFont typeface="Arial" pitchFamily="34" charset="0"/>
                <a:buChar char="•"/>
              </a:pPr>
              <a:r>
                <a:rPr lang="en-US" sz="2800" dirty="0">
                  <a:solidFill>
                    <a:schemeClr val="tx1"/>
                  </a:solidFill>
                </a:rPr>
                <a:t>Medication Non-Adherence (MUET)</a:t>
              </a:r>
            </a:p>
            <a:p>
              <a:pPr marL="234950" indent="-234950">
                <a:buFont typeface="Arial" pitchFamily="34" charset="0"/>
                <a:buChar char="•"/>
              </a:pPr>
              <a:r>
                <a:rPr lang="en-US" sz="2800" dirty="0">
                  <a:solidFill>
                    <a:schemeClr val="tx1"/>
                  </a:solidFill>
                </a:rPr>
                <a:t>OID/OIF/OND High </a:t>
              </a:r>
              <a:r>
                <a:rPr lang="en-US" sz="2800" dirty="0" smtClean="0">
                  <a:solidFill>
                    <a:schemeClr val="tx1"/>
                  </a:solidFill>
                </a:rPr>
                <a:t>Risk</a:t>
              </a:r>
              <a:endParaRPr lang="en-US" sz="2800" dirty="0">
                <a:solidFill>
                  <a:schemeClr val="tx1"/>
                </a:solidFill>
              </a:endParaRPr>
            </a:p>
          </p:txBody>
        </p:sp>
        <p:sp>
          <p:nvSpPr>
            <p:cNvPr id="14" name="Right Arrow Callout 13" descr="light purple right arrow callout"/>
            <p:cNvSpPr/>
            <p:nvPr/>
          </p:nvSpPr>
          <p:spPr>
            <a:xfrm>
              <a:off x="3886200" y="2514600"/>
              <a:ext cx="914400" cy="990600"/>
            </a:xfrm>
            <a:prstGeom prst="rightArrowCallout">
              <a:avLst>
                <a:gd name="adj1" fmla="val 25000"/>
                <a:gd name="adj2" fmla="val 25000"/>
                <a:gd name="adj3" fmla="val 25000"/>
                <a:gd name="adj4" fmla="val 219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schemeClr val="tx1"/>
                </a:solidFill>
              </a:endParaRPr>
            </a:p>
          </p:txBody>
        </p:sp>
      </p:grpSp>
    </p:spTree>
    <p:extLst>
      <p:ext uri="{BB962C8B-B14F-4D97-AF65-F5344CB8AC3E}">
        <p14:creationId xmlns="" xmlns:p14="http://schemas.microsoft.com/office/powerpoint/2010/main" val="164662672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ay rectangle"/>
          <p:cNvPicPr>
            <a:picLocks noChangeAspect="1" noChangeArrowheads="1"/>
          </p:cNvPicPr>
          <p:nvPr/>
        </p:nvPicPr>
        <p:blipFill>
          <a:blip r:embed="rId3" cstate="email"/>
          <a:srcRect/>
          <a:stretch>
            <a:fillRect/>
          </a:stretch>
        </p:blipFill>
        <p:spPr bwMode="auto">
          <a:xfrm>
            <a:off x="0" y="438911"/>
            <a:ext cx="9144000" cy="399289"/>
          </a:xfrm>
          <a:prstGeom prst="rect">
            <a:avLst/>
          </a:prstGeom>
          <a:noFill/>
          <a:ln w="9525">
            <a:noFill/>
            <a:miter lim="800000"/>
            <a:headEnd/>
            <a:tailEnd/>
          </a:ln>
          <a:effectLst/>
        </p:spPr>
      </p:pic>
      <p:pic>
        <p:nvPicPr>
          <p:cNvPr id="3074" name="Picture 2" descr="screen shot of the Patient Care Assessment Risk Characteristics screen"/>
          <p:cNvPicPr>
            <a:picLocks noChangeAspect="1" noChangeArrowheads="1"/>
          </p:cNvPicPr>
          <p:nvPr/>
        </p:nvPicPr>
        <p:blipFill>
          <a:blip r:embed="rId4" cstate="email"/>
          <a:srcRect/>
          <a:stretch>
            <a:fillRect/>
          </a:stretch>
        </p:blipFill>
        <p:spPr bwMode="auto">
          <a:xfrm>
            <a:off x="1" y="76200"/>
            <a:ext cx="9144000" cy="6528227"/>
          </a:xfrm>
          <a:prstGeom prst="rect">
            <a:avLst/>
          </a:prstGeom>
          <a:noFill/>
          <a:ln w="9525">
            <a:noFill/>
            <a:miter lim="800000"/>
            <a:headEnd/>
            <a:tailEnd/>
          </a:ln>
          <a:effectLst/>
        </p:spPr>
      </p:pic>
      <p:pic>
        <p:nvPicPr>
          <p:cNvPr id="6"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13"/>
          <p:cNvGrpSpPr/>
          <p:nvPr/>
        </p:nvGrpSpPr>
        <p:grpSpPr>
          <a:xfrm>
            <a:off x="0" y="0"/>
            <a:ext cx="3021134" cy="402562"/>
            <a:chOff x="0" y="0"/>
            <a:chExt cx="3021134" cy="402562"/>
          </a:xfrm>
        </p:grpSpPr>
        <p:pic>
          <p:nvPicPr>
            <p:cNvPr id="15"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16" name="TextBox 15"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20" name="Rectangle 19"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21" name="Rectangle 20" descr="Help"/>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
        <p:nvSpPr>
          <p:cNvPr id="22" name="Rectangle 21" descr="green bordered transparent rectangle"/>
          <p:cNvSpPr/>
          <p:nvPr/>
        </p:nvSpPr>
        <p:spPr>
          <a:xfrm>
            <a:off x="1676400" y="3810000"/>
            <a:ext cx="5410200" cy="1828800"/>
          </a:xfrm>
          <a:prstGeom prst="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TextBox 16" descr="KEY CLINICAL &amp; COST RISK FACTORS&#10;(past 12 mos)&#10;&#10;Number of ER Visits&#10;Number of Discharges&#10;DSS Cost&#10;National BDOC&#10;Fee Cost&#10;VERA Classifications&#10;Polypharmacy&#10;Pain Scale&#10;"/>
          <p:cNvSpPr txBox="1"/>
          <p:nvPr/>
        </p:nvSpPr>
        <p:spPr>
          <a:xfrm>
            <a:off x="2057400" y="1219200"/>
            <a:ext cx="5791200" cy="4832092"/>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b="1" dirty="0" smtClean="0">
                <a:solidFill>
                  <a:schemeClr val="bg1"/>
                </a:solidFill>
              </a:rPr>
              <a:t>KEY CLINICAL &amp; COST RISK FACTORS</a:t>
            </a:r>
            <a:r>
              <a:rPr lang="en-US" sz="2800" dirty="0" smtClean="0">
                <a:solidFill>
                  <a:schemeClr val="bg1"/>
                </a:solidFill>
              </a:rPr>
              <a:t/>
            </a:r>
            <a:br>
              <a:rPr lang="en-US" sz="2800" dirty="0" smtClean="0">
                <a:solidFill>
                  <a:schemeClr val="bg1"/>
                </a:solidFill>
              </a:rPr>
            </a:br>
            <a:r>
              <a:rPr lang="en-US" sz="2800" dirty="0" smtClean="0">
                <a:solidFill>
                  <a:schemeClr val="bg1"/>
                </a:solidFill>
              </a:rPr>
              <a:t>(past 12 </a:t>
            </a:r>
            <a:r>
              <a:rPr lang="en-US" sz="2800" dirty="0" err="1" smtClean="0">
                <a:solidFill>
                  <a:schemeClr val="bg1"/>
                </a:solidFill>
              </a:rPr>
              <a:t>mos</a:t>
            </a:r>
            <a:r>
              <a:rPr lang="en-US" sz="2800" dirty="0" smtClean="0">
                <a:solidFill>
                  <a:schemeClr val="bg1"/>
                </a:solidFill>
              </a:rPr>
              <a:t>)</a:t>
            </a:r>
          </a:p>
          <a:p>
            <a:endParaRPr lang="en-US" sz="2800" dirty="0" smtClean="0">
              <a:solidFill>
                <a:schemeClr val="bg1"/>
              </a:solidFill>
            </a:endParaRPr>
          </a:p>
          <a:p>
            <a:r>
              <a:rPr lang="en-US" sz="2800" dirty="0" smtClean="0">
                <a:solidFill>
                  <a:schemeClr val="bg1"/>
                </a:solidFill>
              </a:rPr>
              <a:t>Number of ER Visits</a:t>
            </a:r>
          </a:p>
          <a:p>
            <a:r>
              <a:rPr lang="en-US" sz="2800" dirty="0" smtClean="0">
                <a:solidFill>
                  <a:schemeClr val="bg1"/>
                </a:solidFill>
              </a:rPr>
              <a:t>Number of Discharges</a:t>
            </a:r>
          </a:p>
          <a:p>
            <a:r>
              <a:rPr lang="en-US" sz="2800" dirty="0" smtClean="0">
                <a:solidFill>
                  <a:schemeClr val="bg1"/>
                </a:solidFill>
              </a:rPr>
              <a:t>DSS Cost</a:t>
            </a:r>
          </a:p>
          <a:p>
            <a:r>
              <a:rPr lang="en-US" sz="2800" dirty="0" smtClean="0">
                <a:solidFill>
                  <a:schemeClr val="bg1"/>
                </a:solidFill>
              </a:rPr>
              <a:t>National BDOC</a:t>
            </a:r>
          </a:p>
          <a:p>
            <a:r>
              <a:rPr lang="en-US" sz="2800" dirty="0" smtClean="0">
                <a:solidFill>
                  <a:schemeClr val="bg1"/>
                </a:solidFill>
              </a:rPr>
              <a:t>Fee Cost</a:t>
            </a:r>
          </a:p>
          <a:p>
            <a:r>
              <a:rPr lang="en-US" sz="2800" dirty="0" smtClean="0">
                <a:solidFill>
                  <a:schemeClr val="bg1"/>
                </a:solidFill>
              </a:rPr>
              <a:t>VERA Classifications</a:t>
            </a:r>
          </a:p>
          <a:p>
            <a:r>
              <a:rPr lang="en-US" sz="2800" dirty="0" err="1" smtClean="0">
                <a:solidFill>
                  <a:schemeClr val="bg1"/>
                </a:solidFill>
              </a:rPr>
              <a:t>Polypharmacy</a:t>
            </a:r>
            <a:endParaRPr lang="en-US" sz="2800" dirty="0" smtClean="0">
              <a:solidFill>
                <a:schemeClr val="bg1"/>
              </a:solidFill>
            </a:endParaRPr>
          </a:p>
          <a:p>
            <a:r>
              <a:rPr lang="en-US" sz="2800" dirty="0" smtClean="0">
                <a:solidFill>
                  <a:schemeClr val="bg1"/>
                </a:solidFill>
              </a:rPr>
              <a:t>Pain Scale</a:t>
            </a:r>
            <a:endParaRPr lang="en-US" sz="2800" dirty="0">
              <a:solidFill>
                <a:schemeClr val="bg1"/>
              </a:solidFill>
            </a:endParaRPr>
          </a:p>
        </p:txBody>
      </p:sp>
    </p:spTree>
    <p:extLst>
      <p:ext uri="{BB962C8B-B14F-4D97-AF65-F5344CB8AC3E}">
        <p14:creationId xmlns="" xmlns:p14="http://schemas.microsoft.com/office/powerpoint/2010/main" val="239516101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of CPRS Tools menu drop down menu, Primary Care Almanac selected"/>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950" y="683224"/>
            <a:ext cx="9070099" cy="5717576"/>
          </a:xfrm>
          <a:prstGeom prst="rect">
            <a:avLst/>
          </a:prstGeom>
        </p:spPr>
      </p:pic>
      <p:sp>
        <p:nvSpPr>
          <p:cNvPr id="7170" name="Title 1"/>
          <p:cNvSpPr>
            <a:spLocks noGrp="1"/>
          </p:cNvSpPr>
          <p:nvPr>
            <p:ph type="title"/>
          </p:nvPr>
        </p:nvSpPr>
        <p:spPr>
          <a:xfrm>
            <a:off x="0" y="0"/>
            <a:ext cx="9144000" cy="838200"/>
          </a:xfrm>
        </p:spPr>
        <p:txBody>
          <a:bodyPr>
            <a:normAutofit/>
          </a:bodyPr>
          <a:lstStyle/>
          <a:p>
            <a:pPr eaLnBrk="1" hangingPunct="1"/>
            <a:r>
              <a:rPr lang="en-US" sz="3600" dirty="0" smtClean="0">
                <a:ea typeface="ＭＳ Ｐゴシック" pitchFamily="34" charset="-128"/>
              </a:rPr>
              <a:t>The Primary Care Almanac</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ay rectangle"/>
          <p:cNvPicPr>
            <a:picLocks noChangeAspect="1" noChangeArrowheads="1"/>
          </p:cNvPicPr>
          <p:nvPr/>
        </p:nvPicPr>
        <p:blipFill>
          <a:blip r:embed="rId3" cstate="email"/>
          <a:srcRect/>
          <a:stretch>
            <a:fillRect/>
          </a:stretch>
        </p:blipFill>
        <p:spPr bwMode="auto">
          <a:xfrm>
            <a:off x="0" y="438911"/>
            <a:ext cx="9144000" cy="399289"/>
          </a:xfrm>
          <a:prstGeom prst="rect">
            <a:avLst/>
          </a:prstGeom>
          <a:noFill/>
          <a:ln w="9525">
            <a:noFill/>
            <a:miter lim="800000"/>
            <a:headEnd/>
            <a:tailEnd/>
          </a:ln>
          <a:effectLst/>
        </p:spPr>
      </p:pic>
      <p:pic>
        <p:nvPicPr>
          <p:cNvPr id="3074" name="Picture 2" descr="screen shot of the Patient Care Assessment Risk Characteristics screen"/>
          <p:cNvPicPr>
            <a:picLocks noChangeAspect="1" noChangeArrowheads="1"/>
          </p:cNvPicPr>
          <p:nvPr/>
        </p:nvPicPr>
        <p:blipFill>
          <a:blip r:embed="rId4" cstate="email"/>
          <a:srcRect/>
          <a:stretch>
            <a:fillRect/>
          </a:stretch>
        </p:blipFill>
        <p:spPr bwMode="auto">
          <a:xfrm>
            <a:off x="1" y="76200"/>
            <a:ext cx="9144000" cy="6528227"/>
          </a:xfrm>
          <a:prstGeom prst="rect">
            <a:avLst/>
          </a:prstGeom>
          <a:noFill/>
          <a:ln w="9525">
            <a:noFill/>
            <a:miter lim="800000"/>
            <a:headEnd/>
            <a:tailEnd/>
          </a:ln>
          <a:effectLst/>
        </p:spPr>
      </p:pic>
      <p:pic>
        <p:nvPicPr>
          <p:cNvPr id="6"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13"/>
          <p:cNvGrpSpPr/>
          <p:nvPr/>
        </p:nvGrpSpPr>
        <p:grpSpPr>
          <a:xfrm>
            <a:off x="0" y="0"/>
            <a:ext cx="3021134" cy="402562"/>
            <a:chOff x="0" y="0"/>
            <a:chExt cx="3021134" cy="402562"/>
          </a:xfrm>
        </p:grpSpPr>
        <p:pic>
          <p:nvPicPr>
            <p:cNvPr id="15"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16" name="TextBox 15"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7" name="TextBox 16" descr="CARE &amp; CASE MANAGEMENT&#10;&#10;High-Level Primary Care Management&#10;Primary Care RN Case Manager&#10;Primary Care MSW Case Manager&#10;Other Case Manager Activity&#10;"/>
          <p:cNvSpPr txBox="1"/>
          <p:nvPr/>
        </p:nvSpPr>
        <p:spPr>
          <a:xfrm>
            <a:off x="2057400" y="2133600"/>
            <a:ext cx="5791200" cy="2677656"/>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b="1" dirty="0" smtClean="0">
                <a:solidFill>
                  <a:schemeClr val="bg1"/>
                </a:solidFill>
              </a:rPr>
              <a:t>CARE &amp; CASE MANAGEMENT</a:t>
            </a:r>
            <a:r>
              <a:rPr lang="en-US" sz="2800" dirty="0" smtClean="0">
                <a:solidFill>
                  <a:schemeClr val="bg1"/>
                </a:solidFill>
              </a:rPr>
              <a:t/>
            </a:r>
            <a:br>
              <a:rPr lang="en-US" sz="2800" dirty="0" smtClean="0">
                <a:solidFill>
                  <a:schemeClr val="bg1"/>
                </a:solidFill>
              </a:rPr>
            </a:br>
            <a:endParaRPr lang="en-US" sz="2800" dirty="0" smtClean="0">
              <a:solidFill>
                <a:schemeClr val="bg1"/>
              </a:solidFill>
            </a:endParaRPr>
          </a:p>
          <a:p>
            <a:r>
              <a:rPr lang="en-US" sz="2800" dirty="0" smtClean="0">
                <a:solidFill>
                  <a:schemeClr val="bg1"/>
                </a:solidFill>
              </a:rPr>
              <a:t>High-Level Primary Care Management</a:t>
            </a:r>
          </a:p>
          <a:p>
            <a:r>
              <a:rPr lang="en-US" sz="2800" dirty="0" smtClean="0">
                <a:solidFill>
                  <a:schemeClr val="bg1"/>
                </a:solidFill>
              </a:rPr>
              <a:t>Primary Care RN Case Manager</a:t>
            </a:r>
          </a:p>
          <a:p>
            <a:r>
              <a:rPr lang="en-US" sz="2800" dirty="0" smtClean="0">
                <a:solidFill>
                  <a:schemeClr val="bg1"/>
                </a:solidFill>
              </a:rPr>
              <a:t>Primary Care MSW Case Manager</a:t>
            </a:r>
          </a:p>
          <a:p>
            <a:r>
              <a:rPr lang="en-US" sz="2800" dirty="0" smtClean="0">
                <a:solidFill>
                  <a:schemeClr val="bg1"/>
                </a:solidFill>
              </a:rPr>
              <a:t>Other Case Manager Activity</a:t>
            </a:r>
            <a:endParaRPr lang="en-US" sz="2800" dirty="0">
              <a:solidFill>
                <a:schemeClr val="bg1"/>
              </a:solidFill>
            </a:endParaRPr>
          </a:p>
        </p:txBody>
      </p:sp>
      <p:sp>
        <p:nvSpPr>
          <p:cNvPr id="20" name="Rectangle 19"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21" name="Rectangle 20" descr="Help&#10;"/>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
        <p:nvSpPr>
          <p:cNvPr id="22" name="Rectangle 21" descr="green bordered transparent rectangle"/>
          <p:cNvSpPr/>
          <p:nvPr/>
        </p:nvSpPr>
        <p:spPr>
          <a:xfrm>
            <a:off x="1752600" y="5562600"/>
            <a:ext cx="5410200" cy="914400"/>
          </a:xfrm>
          <a:prstGeom prst="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202444709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ray rectangle"/>
          <p:cNvPicPr>
            <a:picLocks noChangeAspect="1" noChangeArrowheads="1"/>
          </p:cNvPicPr>
          <p:nvPr/>
        </p:nvPicPr>
        <p:blipFill>
          <a:blip r:embed="rId3" cstate="email"/>
          <a:srcRect/>
          <a:stretch>
            <a:fillRect/>
          </a:stretch>
        </p:blipFill>
        <p:spPr bwMode="auto">
          <a:xfrm>
            <a:off x="0" y="438911"/>
            <a:ext cx="9144000" cy="475489"/>
          </a:xfrm>
          <a:prstGeom prst="rect">
            <a:avLst/>
          </a:prstGeom>
          <a:noFill/>
          <a:ln w="9525">
            <a:noFill/>
            <a:miter lim="800000"/>
            <a:headEnd/>
            <a:tailEnd/>
          </a:ln>
          <a:effectLst/>
        </p:spPr>
      </p:pic>
      <p:pic>
        <p:nvPicPr>
          <p:cNvPr id="14" name="Picture 13" descr="screen shot of the Patient Care Assessment Team Information screen"/>
          <p:cNvPicPr>
            <a:picLocks noChangeAspect="1"/>
          </p:cNvPicPr>
          <p:nvPr/>
        </p:nvPicPr>
        <p:blipFill>
          <a:blip r:embed="rId4" cstate="email"/>
          <a:stretch>
            <a:fillRect/>
          </a:stretch>
        </p:blipFill>
        <p:spPr>
          <a:xfrm>
            <a:off x="52474" y="42406"/>
            <a:ext cx="9091526" cy="6815594"/>
          </a:xfrm>
          <a:prstGeom prst="rect">
            <a:avLst/>
          </a:prstGeom>
        </p:spPr>
      </p:pic>
      <p:pic>
        <p:nvPicPr>
          <p:cNvPr id="11"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pic>
        <p:nvPicPr>
          <p:cNvPr id="7"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sp>
        <p:nvSpPr>
          <p:cNvPr id="12" name="Rectangle 11"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3" name="Rectangle 12" descr="Help"/>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grpSp>
        <p:nvGrpSpPr>
          <p:cNvPr id="2" name="Group 7"/>
          <p:cNvGrpSpPr/>
          <p:nvPr/>
        </p:nvGrpSpPr>
        <p:grpSpPr>
          <a:xfrm>
            <a:off x="0" y="0"/>
            <a:ext cx="3021134" cy="402562"/>
            <a:chOff x="0" y="0"/>
            <a:chExt cx="3021134" cy="402562"/>
          </a:xfrm>
        </p:grpSpPr>
        <p:pic>
          <p:nvPicPr>
            <p:cNvPr id="9"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10" name="TextBox 9"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6" name="TextBox 15" descr="TEAM MANAGEMENT&#10;&#10;All PCMM Team Members – any location&#10;Expanded Team Members&#10;Home/Community Providers&#10;"/>
          <p:cNvSpPr txBox="1"/>
          <p:nvPr/>
        </p:nvSpPr>
        <p:spPr>
          <a:xfrm>
            <a:off x="1143000" y="2133600"/>
            <a:ext cx="6781800" cy="2246769"/>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b="1" dirty="0" smtClean="0">
                <a:solidFill>
                  <a:schemeClr val="bg1"/>
                </a:solidFill>
              </a:rPr>
              <a:t>TEAM MANAGEMENT</a:t>
            </a:r>
            <a:br>
              <a:rPr lang="en-US" sz="2800" b="1" dirty="0" smtClean="0">
                <a:solidFill>
                  <a:schemeClr val="bg1"/>
                </a:solidFill>
              </a:rPr>
            </a:br>
            <a:endParaRPr lang="en-US" sz="2800" b="1" dirty="0" smtClean="0">
              <a:solidFill>
                <a:schemeClr val="bg1"/>
              </a:solidFill>
            </a:endParaRPr>
          </a:p>
          <a:p>
            <a:r>
              <a:rPr lang="en-US" sz="2800" dirty="0" smtClean="0">
                <a:solidFill>
                  <a:schemeClr val="bg1"/>
                </a:solidFill>
              </a:rPr>
              <a:t>All PCMM Team Members – any location</a:t>
            </a:r>
          </a:p>
          <a:p>
            <a:r>
              <a:rPr lang="en-US" sz="2800" dirty="0" smtClean="0">
                <a:solidFill>
                  <a:schemeClr val="bg1"/>
                </a:solidFill>
              </a:rPr>
              <a:t>Expanded Team Members</a:t>
            </a:r>
          </a:p>
          <a:p>
            <a:r>
              <a:rPr lang="en-US" sz="2800" dirty="0" smtClean="0">
                <a:solidFill>
                  <a:schemeClr val="bg1"/>
                </a:solidFill>
              </a:rPr>
              <a:t>Home/Community Providers</a:t>
            </a:r>
            <a:endParaRPr lang="en-US" sz="2800" dirty="0">
              <a:solidFill>
                <a:schemeClr val="bg1"/>
              </a:solidFill>
            </a:endParaRPr>
          </a:p>
        </p:txBody>
      </p:sp>
    </p:spTree>
    <p:extLst>
      <p:ext uri="{BB962C8B-B14F-4D97-AF65-F5344CB8AC3E}">
        <p14:creationId xmlns="" xmlns:p14="http://schemas.microsoft.com/office/powerpoint/2010/main" val="79819028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y rectangle"/>
          <p:cNvPicPr>
            <a:picLocks noChangeAspect="1" noChangeArrowheads="1"/>
          </p:cNvPicPr>
          <p:nvPr/>
        </p:nvPicPr>
        <p:blipFill>
          <a:blip r:embed="rId3" cstate="email"/>
          <a:srcRect/>
          <a:stretch>
            <a:fillRect/>
          </a:stretch>
        </p:blipFill>
        <p:spPr bwMode="auto">
          <a:xfrm>
            <a:off x="1" y="304800"/>
            <a:ext cx="9143999" cy="609600"/>
          </a:xfrm>
          <a:prstGeom prst="rect">
            <a:avLst/>
          </a:prstGeom>
          <a:noFill/>
          <a:ln w="9525">
            <a:noFill/>
            <a:miter lim="800000"/>
            <a:headEnd/>
            <a:tailEnd/>
          </a:ln>
          <a:effectLst/>
        </p:spPr>
      </p:pic>
      <p:pic>
        <p:nvPicPr>
          <p:cNvPr id="6147" name="Picture 3" descr="screen shot of the Patient Care Assessment Clinical Data screen"/>
          <p:cNvPicPr>
            <a:picLocks noChangeAspect="1" noChangeArrowheads="1"/>
          </p:cNvPicPr>
          <p:nvPr/>
        </p:nvPicPr>
        <p:blipFill>
          <a:blip r:embed="rId4" cstate="email"/>
          <a:srcRect/>
          <a:stretch>
            <a:fillRect/>
          </a:stretch>
        </p:blipFill>
        <p:spPr bwMode="auto">
          <a:xfrm>
            <a:off x="160338" y="76200"/>
            <a:ext cx="8823325" cy="6724650"/>
          </a:xfrm>
          <a:prstGeom prst="rect">
            <a:avLst/>
          </a:prstGeom>
          <a:noFill/>
          <a:ln w="9525">
            <a:noFill/>
            <a:miter lim="800000"/>
            <a:headEnd/>
            <a:tailEnd/>
          </a:ln>
          <a:effectLst/>
        </p:spPr>
      </p:pic>
      <p:pic>
        <p:nvPicPr>
          <p:cNvPr id="6" name="Picture 3" descr="gray rectangle"/>
          <p:cNvPicPr>
            <a:picLocks noChangeAspect="1" noChangeArrowheads="1"/>
          </p:cNvPicPr>
          <p:nvPr/>
        </p:nvPicPr>
        <p:blipFill>
          <a:blip r:embed="rId5" cstate="email"/>
          <a:srcRect/>
          <a:stretch>
            <a:fillRect/>
          </a:stretch>
        </p:blipFill>
        <p:spPr bwMode="auto">
          <a:xfrm>
            <a:off x="-1" y="0"/>
            <a:ext cx="9144001" cy="466344"/>
          </a:xfrm>
          <a:prstGeom prst="rect">
            <a:avLst/>
          </a:prstGeom>
          <a:noFill/>
          <a:ln w="9525">
            <a:noFill/>
            <a:miter lim="800000"/>
            <a:headEnd/>
            <a:tailEnd/>
          </a:ln>
          <a:effectLst/>
        </p:spPr>
      </p:pic>
      <p:grpSp>
        <p:nvGrpSpPr>
          <p:cNvPr id="2" name="Group 6"/>
          <p:cNvGrpSpPr/>
          <p:nvPr/>
        </p:nvGrpSpPr>
        <p:grpSpPr>
          <a:xfrm>
            <a:off x="0" y="0"/>
            <a:ext cx="3021134" cy="402562"/>
            <a:chOff x="0" y="0"/>
            <a:chExt cx="3021134" cy="402562"/>
          </a:xfrm>
        </p:grpSpPr>
        <p:pic>
          <p:nvPicPr>
            <p:cNvPr id="8"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9" name="TextBox 8"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2" name="Rectangle 11"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3" name="Rectangle 12" descr="Help"/>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
        <p:nvSpPr>
          <p:cNvPr id="14" name="TextBox 13" descr="CLINICAL DATA&#10;10 Most Recent Diagnoses (last 24 months)&#10;Immunizations (last 2 years)&#10;Lab Values (with extended filter capability)&#10;Community Labs&#10;"/>
          <p:cNvSpPr txBox="1"/>
          <p:nvPr/>
        </p:nvSpPr>
        <p:spPr>
          <a:xfrm>
            <a:off x="1600200" y="2133600"/>
            <a:ext cx="6553200" cy="2246769"/>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b="1" dirty="0" smtClean="0">
                <a:solidFill>
                  <a:schemeClr val="bg1"/>
                </a:solidFill>
              </a:rPr>
              <a:t>CLINICAL DATA</a:t>
            </a:r>
            <a:br>
              <a:rPr lang="en-US" sz="2800" b="1" dirty="0" smtClean="0">
                <a:solidFill>
                  <a:schemeClr val="bg1"/>
                </a:solidFill>
              </a:rPr>
            </a:br>
            <a:r>
              <a:rPr lang="en-US" sz="2800" dirty="0">
                <a:solidFill>
                  <a:schemeClr val="bg1"/>
                </a:solidFill>
              </a:rPr>
              <a:t>10 Most </a:t>
            </a:r>
            <a:r>
              <a:rPr lang="en-US" sz="2800" dirty="0" smtClean="0">
                <a:solidFill>
                  <a:schemeClr val="bg1"/>
                </a:solidFill>
              </a:rPr>
              <a:t>Recent Diagnoses </a:t>
            </a:r>
            <a:r>
              <a:rPr lang="en-US" sz="2800" dirty="0">
                <a:solidFill>
                  <a:schemeClr val="bg1"/>
                </a:solidFill>
              </a:rPr>
              <a:t>(last 24 months)</a:t>
            </a:r>
          </a:p>
          <a:p>
            <a:r>
              <a:rPr lang="en-US" sz="2800" dirty="0" smtClean="0">
                <a:solidFill>
                  <a:schemeClr val="bg1"/>
                </a:solidFill>
              </a:rPr>
              <a:t>Immunizations (last 2 years)</a:t>
            </a:r>
          </a:p>
          <a:p>
            <a:r>
              <a:rPr lang="en-US" sz="2800" dirty="0" smtClean="0">
                <a:solidFill>
                  <a:schemeClr val="bg1"/>
                </a:solidFill>
              </a:rPr>
              <a:t>Lab Values (with extended filter capability)</a:t>
            </a:r>
          </a:p>
          <a:p>
            <a:r>
              <a:rPr lang="en-US" sz="2800" dirty="0" smtClean="0">
                <a:solidFill>
                  <a:schemeClr val="bg1"/>
                </a:solidFill>
              </a:rPr>
              <a:t>Community Labs</a:t>
            </a:r>
          </a:p>
        </p:txBody>
      </p:sp>
    </p:spTree>
    <p:extLst>
      <p:ext uri="{BB962C8B-B14F-4D97-AF65-F5344CB8AC3E}">
        <p14:creationId xmlns="" xmlns:p14="http://schemas.microsoft.com/office/powerpoint/2010/main" val="54281673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ray rectangle"/>
          <p:cNvPicPr>
            <a:picLocks noChangeAspect="1" noChangeArrowheads="1"/>
          </p:cNvPicPr>
          <p:nvPr/>
        </p:nvPicPr>
        <p:blipFill>
          <a:blip r:embed="rId3" cstate="email"/>
          <a:srcRect/>
          <a:stretch>
            <a:fillRect/>
          </a:stretch>
        </p:blipFill>
        <p:spPr bwMode="auto">
          <a:xfrm>
            <a:off x="0" y="438911"/>
            <a:ext cx="9144000" cy="475489"/>
          </a:xfrm>
          <a:prstGeom prst="rect">
            <a:avLst/>
          </a:prstGeom>
          <a:noFill/>
          <a:ln w="9525">
            <a:noFill/>
            <a:miter lim="800000"/>
            <a:headEnd/>
            <a:tailEnd/>
          </a:ln>
          <a:effectLst/>
        </p:spPr>
      </p:pic>
      <p:pic>
        <p:nvPicPr>
          <p:cNvPr id="5122" name="Picture 2" descr="screen shot of the Patient Care Assessment Encounters screen"/>
          <p:cNvPicPr>
            <a:picLocks noChangeAspect="1" noChangeArrowheads="1"/>
          </p:cNvPicPr>
          <p:nvPr/>
        </p:nvPicPr>
        <p:blipFill>
          <a:blip r:embed="rId4" cstate="email"/>
          <a:srcRect/>
          <a:stretch>
            <a:fillRect/>
          </a:stretch>
        </p:blipFill>
        <p:spPr bwMode="auto">
          <a:xfrm>
            <a:off x="31750" y="0"/>
            <a:ext cx="9078913" cy="6559550"/>
          </a:xfrm>
          <a:prstGeom prst="rect">
            <a:avLst/>
          </a:prstGeom>
          <a:noFill/>
          <a:ln w="9525">
            <a:noFill/>
            <a:miter lim="800000"/>
            <a:headEnd/>
            <a:tailEnd/>
          </a:ln>
          <a:effectLst/>
        </p:spPr>
      </p:pic>
      <p:pic>
        <p:nvPicPr>
          <p:cNvPr id="7"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8"/>
          <p:cNvGrpSpPr/>
          <p:nvPr/>
        </p:nvGrpSpPr>
        <p:grpSpPr>
          <a:xfrm>
            <a:off x="0" y="0"/>
            <a:ext cx="3021134" cy="402562"/>
            <a:chOff x="0" y="0"/>
            <a:chExt cx="3021134" cy="402562"/>
          </a:xfrm>
        </p:grpSpPr>
        <p:pic>
          <p:nvPicPr>
            <p:cNvPr id="10"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11" name="TextBox 10"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4" name="Rectangle 13"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5" name="Rectangle 14" descr="Help"/>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
        <p:nvSpPr>
          <p:cNvPr id="16" name="TextBox 15" descr="Encounters&#10;10 Most Recent&#10;"/>
          <p:cNvSpPr txBox="1"/>
          <p:nvPr/>
        </p:nvSpPr>
        <p:spPr>
          <a:xfrm>
            <a:off x="1752600" y="1295400"/>
            <a:ext cx="1166281" cy="523220"/>
          </a:xfrm>
          <a:prstGeom prst="rect">
            <a:avLst/>
          </a:prstGeom>
          <a:noFill/>
        </p:spPr>
        <p:txBody>
          <a:bodyPr wrap="none" rtlCol="0">
            <a:spAutoFit/>
          </a:bodyPr>
          <a:lstStyle/>
          <a:p>
            <a:r>
              <a:rPr lang="en-US" sz="1600" b="1" dirty="0" smtClean="0"/>
              <a:t>Encounters</a:t>
            </a:r>
            <a:r>
              <a:rPr lang="en-US" dirty="0" smtClean="0"/>
              <a:t/>
            </a:r>
            <a:br>
              <a:rPr lang="en-US" dirty="0" smtClean="0"/>
            </a:br>
            <a:r>
              <a:rPr lang="en-US" sz="1200" dirty="0" smtClean="0"/>
              <a:t>10 Most Recent</a:t>
            </a:r>
            <a:endParaRPr lang="en-US" sz="1200" dirty="0"/>
          </a:p>
        </p:txBody>
      </p:sp>
      <p:graphicFrame>
        <p:nvGraphicFramePr>
          <p:cNvPr id="17" name="Table 16" descr="table of dates, encounter with, encounter type, facility, clinic name, primary stop code, diagnosis"/>
          <p:cNvGraphicFramePr>
            <a:graphicFrameLocks noGrp="1"/>
          </p:cNvGraphicFramePr>
          <p:nvPr>
            <p:extLst>
              <p:ext uri="{D42A27DB-BD31-4B8C-83A1-F6EECF244321}">
                <p14:modId xmlns="" xmlns:p14="http://schemas.microsoft.com/office/powerpoint/2010/main" val="286626402"/>
              </p:ext>
            </p:extLst>
          </p:nvPr>
        </p:nvGraphicFramePr>
        <p:xfrm>
          <a:off x="1828800" y="2057400"/>
          <a:ext cx="6934200" cy="1259840"/>
        </p:xfrm>
        <a:graphic>
          <a:graphicData uri="http://schemas.openxmlformats.org/drawingml/2006/table">
            <a:tbl>
              <a:tblPr firstRow="1" bandRow="1">
                <a:tableStyleId>{793D81CF-94F2-401A-BA57-92F5A7B2D0C5}</a:tableStyleId>
              </a:tblPr>
              <a:tblGrid>
                <a:gridCol w="990600"/>
                <a:gridCol w="990600"/>
                <a:gridCol w="990600"/>
                <a:gridCol w="990600"/>
                <a:gridCol w="990600"/>
                <a:gridCol w="990600"/>
                <a:gridCol w="990600"/>
              </a:tblGrid>
              <a:tr h="370840">
                <a:tc>
                  <a:txBody>
                    <a:bodyPr/>
                    <a:lstStyle/>
                    <a:p>
                      <a:r>
                        <a:rPr lang="en-US" sz="1400" b="1" dirty="0" smtClean="0">
                          <a:solidFill>
                            <a:schemeClr val="tx1"/>
                          </a:solidFill>
                        </a:rPr>
                        <a:t>Scheduled Date</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400" b="1" dirty="0" smtClean="0">
                          <a:solidFill>
                            <a:schemeClr val="tx1"/>
                          </a:solidFill>
                        </a:rPr>
                        <a:t>Encounter With</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400" b="1" dirty="0" smtClean="0">
                          <a:solidFill>
                            <a:schemeClr val="tx1"/>
                          </a:solidFill>
                        </a:rPr>
                        <a:t>Encounter</a:t>
                      </a:r>
                      <a:r>
                        <a:rPr lang="en-US" sz="1400" b="1" baseline="0" dirty="0" smtClean="0">
                          <a:solidFill>
                            <a:schemeClr val="tx1"/>
                          </a:solidFill>
                        </a:rPr>
                        <a:t> Type</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400" b="1" dirty="0" smtClean="0">
                          <a:solidFill>
                            <a:schemeClr val="tx1"/>
                          </a:solidFill>
                        </a:rPr>
                        <a:t>Facility</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400" b="1" dirty="0" smtClean="0">
                          <a:solidFill>
                            <a:schemeClr val="tx1"/>
                          </a:solidFill>
                        </a:rPr>
                        <a:t>Clinic</a:t>
                      </a:r>
                      <a:r>
                        <a:rPr lang="en-US" sz="1400" b="1" baseline="0" dirty="0" smtClean="0">
                          <a:solidFill>
                            <a:schemeClr val="tx1"/>
                          </a:solidFill>
                        </a:rPr>
                        <a:t> Name</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400" b="1" dirty="0" smtClean="0">
                          <a:solidFill>
                            <a:schemeClr val="tx1"/>
                          </a:solidFill>
                        </a:rPr>
                        <a:t>Primary</a:t>
                      </a:r>
                      <a:r>
                        <a:rPr lang="en-US" sz="1400" b="1" baseline="0" dirty="0" smtClean="0">
                          <a:solidFill>
                            <a:schemeClr val="tx1"/>
                          </a:solidFill>
                        </a:rPr>
                        <a:t> Stop Code</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400" b="1" dirty="0" smtClean="0">
                          <a:solidFill>
                            <a:schemeClr val="tx1"/>
                          </a:solidFill>
                        </a:rPr>
                        <a:t>Diagnosis</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 name="TextBox 12" descr="ENCOUNTERS&#10;&#10;Date&#10;Provider Name&#10;Type&#10;Facility&#10;&#10;&#10;Clinic Name&#10;Stop Code&#10;Diagnosis&#10;"/>
          <p:cNvSpPr txBox="1"/>
          <p:nvPr/>
        </p:nvSpPr>
        <p:spPr>
          <a:xfrm>
            <a:off x="1828800" y="3429000"/>
            <a:ext cx="6172200" cy="2743200"/>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numCol="2" rtlCol="0">
            <a:spAutoFit/>
          </a:bodyPr>
          <a:lstStyle/>
          <a:p>
            <a:r>
              <a:rPr lang="en-US" sz="2800" b="1" dirty="0" smtClean="0">
                <a:solidFill>
                  <a:schemeClr val="bg1"/>
                </a:solidFill>
              </a:rPr>
              <a:t>ENCOUNTERS</a:t>
            </a:r>
            <a:br>
              <a:rPr lang="en-US" sz="2800" b="1" dirty="0" smtClean="0">
                <a:solidFill>
                  <a:schemeClr val="bg1"/>
                </a:solidFill>
              </a:rPr>
            </a:br>
            <a:endParaRPr lang="en-US" sz="2800" dirty="0" smtClean="0">
              <a:solidFill>
                <a:schemeClr val="bg1"/>
              </a:solidFill>
            </a:endParaRPr>
          </a:p>
          <a:p>
            <a:r>
              <a:rPr lang="en-US" sz="2800" dirty="0" smtClean="0">
                <a:solidFill>
                  <a:schemeClr val="bg1"/>
                </a:solidFill>
              </a:rPr>
              <a:t>Date</a:t>
            </a:r>
          </a:p>
          <a:p>
            <a:r>
              <a:rPr lang="en-US" sz="2800" dirty="0" smtClean="0">
                <a:solidFill>
                  <a:schemeClr val="bg1"/>
                </a:solidFill>
              </a:rPr>
              <a:t>Provider Name</a:t>
            </a:r>
          </a:p>
          <a:p>
            <a:r>
              <a:rPr lang="en-US" sz="2800" dirty="0" smtClean="0">
                <a:solidFill>
                  <a:schemeClr val="bg1"/>
                </a:solidFill>
              </a:rPr>
              <a:t>Type</a:t>
            </a:r>
          </a:p>
          <a:p>
            <a:r>
              <a:rPr lang="en-US" sz="2800" dirty="0" smtClean="0">
                <a:solidFill>
                  <a:schemeClr val="bg1"/>
                </a:solidFill>
              </a:rPr>
              <a:t>Facility</a:t>
            </a:r>
          </a:p>
          <a:p>
            <a:endParaRPr lang="en-US" sz="2800" dirty="0" smtClean="0">
              <a:solidFill>
                <a:schemeClr val="bg1"/>
              </a:solidFill>
            </a:endParaRPr>
          </a:p>
          <a:p>
            <a:endParaRPr lang="en-US" sz="2800" dirty="0" smtClean="0">
              <a:solidFill>
                <a:schemeClr val="bg1"/>
              </a:solidFill>
            </a:endParaRPr>
          </a:p>
          <a:p>
            <a:r>
              <a:rPr lang="en-US" sz="2800" dirty="0" smtClean="0">
                <a:solidFill>
                  <a:schemeClr val="bg1"/>
                </a:solidFill>
              </a:rPr>
              <a:t>Clinic Name</a:t>
            </a:r>
          </a:p>
          <a:p>
            <a:r>
              <a:rPr lang="en-US" sz="2800" dirty="0" smtClean="0">
                <a:solidFill>
                  <a:schemeClr val="bg1"/>
                </a:solidFill>
              </a:rPr>
              <a:t>Stop Code</a:t>
            </a:r>
          </a:p>
          <a:p>
            <a:r>
              <a:rPr lang="en-US" sz="2800" dirty="0" smtClean="0">
                <a:solidFill>
                  <a:schemeClr val="bg1"/>
                </a:solidFill>
              </a:rPr>
              <a:t>Diagnosis</a:t>
            </a:r>
            <a:endParaRPr lang="en-US" sz="2800" dirty="0">
              <a:solidFill>
                <a:schemeClr val="bg1"/>
              </a:solidFill>
            </a:endParaRPr>
          </a:p>
        </p:txBody>
      </p:sp>
    </p:spTree>
    <p:extLst>
      <p:ext uri="{BB962C8B-B14F-4D97-AF65-F5344CB8AC3E}">
        <p14:creationId xmlns="" xmlns:p14="http://schemas.microsoft.com/office/powerpoint/2010/main" val="1665328876"/>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ray rectangle"/>
          <p:cNvPicPr>
            <a:picLocks noChangeAspect="1" noChangeArrowheads="1"/>
          </p:cNvPicPr>
          <p:nvPr/>
        </p:nvPicPr>
        <p:blipFill>
          <a:blip r:embed="rId3" cstate="email"/>
          <a:srcRect/>
          <a:stretch>
            <a:fillRect/>
          </a:stretch>
        </p:blipFill>
        <p:spPr bwMode="auto">
          <a:xfrm>
            <a:off x="0" y="438911"/>
            <a:ext cx="9144000" cy="475489"/>
          </a:xfrm>
          <a:prstGeom prst="rect">
            <a:avLst/>
          </a:prstGeom>
          <a:noFill/>
          <a:ln w="9525">
            <a:noFill/>
            <a:miter lim="800000"/>
            <a:headEnd/>
            <a:tailEnd/>
          </a:ln>
          <a:effectLst/>
        </p:spPr>
      </p:pic>
      <p:pic>
        <p:nvPicPr>
          <p:cNvPr id="7170" name="Picture 2" descr="screen shot of the Patient Care Assessment Task and Notifications screen"/>
          <p:cNvPicPr>
            <a:picLocks noChangeAspect="1" noChangeArrowheads="1"/>
          </p:cNvPicPr>
          <p:nvPr/>
        </p:nvPicPr>
        <p:blipFill>
          <a:blip r:embed="rId4" cstate="email"/>
          <a:srcRect/>
          <a:stretch>
            <a:fillRect/>
          </a:stretch>
        </p:blipFill>
        <p:spPr bwMode="auto">
          <a:xfrm>
            <a:off x="71438" y="-3175"/>
            <a:ext cx="8999537" cy="6864350"/>
          </a:xfrm>
          <a:prstGeom prst="rect">
            <a:avLst/>
          </a:prstGeom>
          <a:noFill/>
          <a:ln w="9525">
            <a:noFill/>
            <a:miter lim="800000"/>
            <a:headEnd/>
            <a:tailEnd/>
          </a:ln>
          <a:effectLst/>
        </p:spPr>
      </p:pic>
      <p:pic>
        <p:nvPicPr>
          <p:cNvPr id="7"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7"/>
          <p:cNvGrpSpPr/>
          <p:nvPr/>
        </p:nvGrpSpPr>
        <p:grpSpPr>
          <a:xfrm>
            <a:off x="0" y="0"/>
            <a:ext cx="3021134" cy="402562"/>
            <a:chOff x="0" y="0"/>
            <a:chExt cx="3021134" cy="402562"/>
          </a:xfrm>
        </p:grpSpPr>
        <p:pic>
          <p:nvPicPr>
            <p:cNvPr id="9"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10" name="TextBox 9"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1" name="Rectangle 10"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2" name="Rectangle 11" descr="Help"/>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
        <p:nvSpPr>
          <p:cNvPr id="13" name="TextBox 12" descr="TASKS &amp; NOTIFICATIONS&#10;&#10;Team &amp; patient-related&#10;Scheduling&#10;Reminders&#10;Priorities&#10;Historical Tracking&#10;"/>
          <p:cNvSpPr txBox="1"/>
          <p:nvPr/>
        </p:nvSpPr>
        <p:spPr>
          <a:xfrm>
            <a:off x="1828800" y="1905000"/>
            <a:ext cx="6172200" cy="3108543"/>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numCol="1" rtlCol="0">
            <a:spAutoFit/>
          </a:bodyPr>
          <a:lstStyle/>
          <a:p>
            <a:r>
              <a:rPr lang="en-US" sz="2800" b="1" dirty="0" smtClean="0">
                <a:solidFill>
                  <a:schemeClr val="bg1"/>
                </a:solidFill>
              </a:rPr>
              <a:t>TASKS &amp; NOTIFICATIONS</a:t>
            </a:r>
            <a:br>
              <a:rPr lang="en-US" sz="2800" b="1" dirty="0" smtClean="0">
                <a:solidFill>
                  <a:schemeClr val="bg1"/>
                </a:solidFill>
              </a:rPr>
            </a:br>
            <a:endParaRPr lang="en-US" sz="2800" dirty="0" smtClean="0">
              <a:solidFill>
                <a:schemeClr val="bg1"/>
              </a:solidFill>
            </a:endParaRPr>
          </a:p>
          <a:p>
            <a:r>
              <a:rPr lang="en-US" sz="2800" dirty="0" smtClean="0">
                <a:solidFill>
                  <a:schemeClr val="bg1"/>
                </a:solidFill>
              </a:rPr>
              <a:t>Team &amp; patient-related</a:t>
            </a:r>
          </a:p>
          <a:p>
            <a:r>
              <a:rPr lang="en-US" sz="2800" dirty="0" smtClean="0">
                <a:solidFill>
                  <a:schemeClr val="bg1"/>
                </a:solidFill>
              </a:rPr>
              <a:t>Scheduling</a:t>
            </a:r>
          </a:p>
          <a:p>
            <a:r>
              <a:rPr lang="en-US" sz="2800" dirty="0" smtClean="0">
                <a:solidFill>
                  <a:schemeClr val="bg1"/>
                </a:solidFill>
              </a:rPr>
              <a:t>Reminders</a:t>
            </a:r>
          </a:p>
          <a:p>
            <a:r>
              <a:rPr lang="en-US" sz="2800" dirty="0" smtClean="0">
                <a:solidFill>
                  <a:schemeClr val="bg1"/>
                </a:solidFill>
              </a:rPr>
              <a:t>Priorities</a:t>
            </a:r>
          </a:p>
          <a:p>
            <a:r>
              <a:rPr lang="en-US" sz="2800" dirty="0" smtClean="0">
                <a:solidFill>
                  <a:schemeClr val="bg1"/>
                </a:solidFill>
              </a:rPr>
              <a:t>Historical Tracking</a:t>
            </a:r>
            <a:endParaRPr lang="en-US" sz="2800" dirty="0">
              <a:solidFill>
                <a:schemeClr val="bg1"/>
              </a:solidFill>
            </a:endParaRPr>
          </a:p>
        </p:txBody>
      </p:sp>
    </p:spTree>
    <p:extLst>
      <p:ext uri="{BB962C8B-B14F-4D97-AF65-F5344CB8AC3E}">
        <p14:creationId xmlns="" xmlns:p14="http://schemas.microsoft.com/office/powerpoint/2010/main" val="3097354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9" presetClass="emph" presetSubtype="0" nodeType="withEffect">
                                  <p:stCondLst>
                                    <p:cond delay="0"/>
                                  </p:stCondLst>
                                  <p:childTnLst>
                                    <p:set>
                                      <p:cBhvr rctx="PPT">
                                        <p:cTn id="9" dur="indefinite"/>
                                        <p:tgtEl>
                                          <p:spTgt spid="7170"/>
                                        </p:tgtEl>
                                        <p:attrNameLst>
                                          <p:attrName>style.opacity</p:attrName>
                                        </p:attrNameLst>
                                      </p:cBhvr>
                                      <p:to>
                                        <p:strVal val="0.5"/>
                                      </p:to>
                                    </p:set>
                                    <p:animEffect filter="image" prLst="opacity: 0.5">
                                      <p:cBhvr rctx="IE">
                                        <p:cTn id="10" dur="indefinite"/>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ray rectangle"/>
          <p:cNvPicPr>
            <a:picLocks noChangeAspect="1" noChangeArrowheads="1"/>
          </p:cNvPicPr>
          <p:nvPr/>
        </p:nvPicPr>
        <p:blipFill>
          <a:blip r:embed="rId3" cstate="email"/>
          <a:srcRect/>
          <a:stretch>
            <a:fillRect/>
          </a:stretch>
        </p:blipFill>
        <p:spPr bwMode="auto">
          <a:xfrm>
            <a:off x="0" y="438911"/>
            <a:ext cx="9144000" cy="475489"/>
          </a:xfrm>
          <a:prstGeom prst="rect">
            <a:avLst/>
          </a:prstGeom>
          <a:noFill/>
          <a:ln w="9525">
            <a:noFill/>
            <a:miter lim="800000"/>
            <a:headEnd/>
            <a:tailEnd/>
          </a:ln>
          <a:effectLst/>
        </p:spPr>
      </p:pic>
      <p:grpSp>
        <p:nvGrpSpPr>
          <p:cNvPr id="15" name="Group 14" descr="screen shot of the Patient Care Assessment Patient Consults screen"/>
          <p:cNvGrpSpPr/>
          <p:nvPr/>
        </p:nvGrpSpPr>
        <p:grpSpPr>
          <a:xfrm>
            <a:off x="71438" y="457200"/>
            <a:ext cx="9001124" cy="6071836"/>
            <a:chOff x="71438" y="457200"/>
            <a:chExt cx="9001124" cy="6071836"/>
          </a:xfrm>
        </p:grpSpPr>
        <p:pic>
          <p:nvPicPr>
            <p:cNvPr id="11266" name="Picture 2" descr="screen shot of the Patient Care Assessment Patient Consults screen"/>
            <p:cNvPicPr>
              <a:picLocks noChangeAspect="1" noChangeArrowheads="1"/>
            </p:cNvPicPr>
            <p:nvPr/>
          </p:nvPicPr>
          <p:blipFill>
            <a:blip r:embed="rId4" cstate="email"/>
            <a:srcRect/>
            <a:stretch>
              <a:fillRect/>
            </a:stretch>
          </p:blipFill>
          <p:spPr bwMode="auto">
            <a:xfrm>
              <a:off x="1676400" y="1066800"/>
              <a:ext cx="6172200" cy="5462236"/>
            </a:xfrm>
            <a:prstGeom prst="rect">
              <a:avLst/>
            </a:prstGeom>
            <a:noFill/>
            <a:ln w="9525">
              <a:noFill/>
              <a:miter lim="800000"/>
              <a:headEnd/>
              <a:tailEnd/>
            </a:ln>
            <a:effectLst/>
          </p:spPr>
        </p:pic>
        <p:pic>
          <p:nvPicPr>
            <p:cNvPr id="7170" name="Picture 2" descr="screen shot of Patient Information and Care Plan side bar"/>
            <p:cNvPicPr>
              <a:picLocks noChangeAspect="1" noChangeArrowheads="1"/>
            </p:cNvPicPr>
            <p:nvPr/>
          </p:nvPicPr>
          <p:blipFill>
            <a:blip r:embed="rId5" cstate="email"/>
            <a:srcRect/>
            <a:stretch>
              <a:fillRect/>
            </a:stretch>
          </p:blipFill>
          <p:spPr bwMode="auto">
            <a:xfrm>
              <a:off x="71438" y="1066800"/>
              <a:ext cx="1528762" cy="5410200"/>
            </a:xfrm>
            <a:prstGeom prst="rect">
              <a:avLst/>
            </a:prstGeom>
            <a:noFill/>
            <a:ln w="9525">
              <a:noFill/>
              <a:miter lim="800000"/>
              <a:headEnd/>
              <a:tailEnd/>
            </a:ln>
            <a:effectLst/>
          </p:spPr>
        </p:pic>
        <p:pic>
          <p:nvPicPr>
            <p:cNvPr id="14" name="Picture 2" descr="gray rectangle"/>
            <p:cNvPicPr>
              <a:picLocks noChangeAspect="1" noChangeArrowheads="1"/>
            </p:cNvPicPr>
            <p:nvPr/>
          </p:nvPicPr>
          <p:blipFill>
            <a:blip r:embed="rId6" cstate="email"/>
            <a:srcRect/>
            <a:stretch>
              <a:fillRect/>
            </a:stretch>
          </p:blipFill>
          <p:spPr bwMode="auto">
            <a:xfrm>
              <a:off x="152400" y="457200"/>
              <a:ext cx="8920162" cy="457200"/>
            </a:xfrm>
            <a:prstGeom prst="rect">
              <a:avLst/>
            </a:prstGeom>
            <a:noFill/>
            <a:ln w="9525">
              <a:noFill/>
              <a:miter lim="800000"/>
              <a:headEnd/>
              <a:tailEnd/>
            </a:ln>
            <a:effectLst/>
          </p:spPr>
        </p:pic>
      </p:grpSp>
      <p:pic>
        <p:nvPicPr>
          <p:cNvPr id="7" name="Picture 3" descr="gray rectangle"/>
          <p:cNvPicPr>
            <a:picLocks noChangeAspect="1" noChangeArrowheads="1"/>
          </p:cNvPicPr>
          <p:nvPr/>
        </p:nvPicPr>
        <p:blipFill>
          <a:blip r:embed="rId7"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7"/>
          <p:cNvGrpSpPr/>
          <p:nvPr/>
        </p:nvGrpSpPr>
        <p:grpSpPr>
          <a:xfrm>
            <a:off x="0" y="0"/>
            <a:ext cx="3021134" cy="402562"/>
            <a:chOff x="0" y="0"/>
            <a:chExt cx="3021134" cy="402562"/>
          </a:xfrm>
        </p:grpSpPr>
        <p:pic>
          <p:nvPicPr>
            <p:cNvPr id="9" name="Picture 3" descr="gray rectangle"/>
            <p:cNvPicPr>
              <a:picLocks noChangeAspect="1" noChangeArrowheads="1"/>
            </p:cNvPicPr>
            <p:nvPr/>
          </p:nvPicPr>
          <p:blipFill>
            <a:blip r:embed="rId7" cstate="email"/>
            <a:srcRect/>
            <a:stretch>
              <a:fillRect/>
            </a:stretch>
          </p:blipFill>
          <p:spPr bwMode="auto">
            <a:xfrm>
              <a:off x="0" y="0"/>
              <a:ext cx="2971800" cy="381000"/>
            </a:xfrm>
            <a:prstGeom prst="rect">
              <a:avLst/>
            </a:prstGeom>
            <a:noFill/>
            <a:ln w="9525">
              <a:noFill/>
              <a:miter lim="800000"/>
              <a:headEnd/>
              <a:tailEnd/>
            </a:ln>
            <a:effectLst/>
          </p:spPr>
        </p:pic>
        <p:sp>
          <p:nvSpPr>
            <p:cNvPr id="10" name="TextBox 9"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1" name="Rectangle 10"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2" name="Rectangle 11" descr="Help"/>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
        <p:nvSpPr>
          <p:cNvPr id="13" name="TextBox 12" descr="CONSULT TRACKING&#10;&#10;Full Panel Overview &#10;Search/filter – date range, patient, status&#10;Per-Patient Consult Report&#10;Per-Consult Details&#10;"/>
          <p:cNvSpPr txBox="1"/>
          <p:nvPr/>
        </p:nvSpPr>
        <p:spPr>
          <a:xfrm>
            <a:off x="1828800" y="1905000"/>
            <a:ext cx="6172200" cy="2677656"/>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numCol="1" rtlCol="0">
            <a:spAutoFit/>
          </a:bodyPr>
          <a:lstStyle/>
          <a:p>
            <a:r>
              <a:rPr lang="en-US" sz="2800" b="1" dirty="0" smtClean="0">
                <a:solidFill>
                  <a:schemeClr val="bg1"/>
                </a:solidFill>
              </a:rPr>
              <a:t>CONSULT TRACKING</a:t>
            </a:r>
          </a:p>
          <a:p>
            <a:endParaRPr lang="en-US" sz="2800" dirty="0" smtClean="0">
              <a:solidFill>
                <a:schemeClr val="bg1"/>
              </a:solidFill>
            </a:endParaRPr>
          </a:p>
          <a:p>
            <a:r>
              <a:rPr lang="en-US" sz="2800" dirty="0" smtClean="0">
                <a:solidFill>
                  <a:schemeClr val="bg1"/>
                </a:solidFill>
              </a:rPr>
              <a:t>Full Panel Overview </a:t>
            </a:r>
          </a:p>
          <a:p>
            <a:r>
              <a:rPr lang="en-US" sz="2800" dirty="0" smtClean="0">
                <a:solidFill>
                  <a:schemeClr val="bg1"/>
                </a:solidFill>
              </a:rPr>
              <a:t>Search/filter – date range, patient, status</a:t>
            </a:r>
          </a:p>
          <a:p>
            <a:r>
              <a:rPr lang="en-US" sz="2800" dirty="0" smtClean="0">
                <a:solidFill>
                  <a:schemeClr val="bg1"/>
                </a:solidFill>
              </a:rPr>
              <a:t>Per-Patient Consult Report</a:t>
            </a:r>
          </a:p>
          <a:p>
            <a:r>
              <a:rPr lang="en-US" sz="2800" dirty="0" smtClean="0">
                <a:solidFill>
                  <a:schemeClr val="bg1"/>
                </a:solidFill>
              </a:rPr>
              <a:t>Per-Consult Details</a:t>
            </a:r>
            <a:endParaRPr lang="en-US" sz="2800" dirty="0">
              <a:solidFill>
                <a:schemeClr val="bg1"/>
              </a:solidFill>
            </a:endParaRPr>
          </a:p>
        </p:txBody>
      </p:sp>
    </p:spTree>
    <p:extLst>
      <p:ext uri="{BB962C8B-B14F-4D97-AF65-F5344CB8AC3E}">
        <p14:creationId xmlns="" xmlns:p14="http://schemas.microsoft.com/office/powerpoint/2010/main" val="684555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9" presetClass="emph" presetSubtype="0" nodeType="withEffect">
                                  <p:stCondLst>
                                    <p:cond delay="0"/>
                                  </p:stCondLst>
                                  <p:childTnLst>
                                    <p:set>
                                      <p:cBhvr rctx="PPT">
                                        <p:cTn id="9" dur="indefinite"/>
                                        <p:tgtEl>
                                          <p:spTgt spid="15"/>
                                        </p:tgtEl>
                                        <p:attrNameLst>
                                          <p:attrName>style.opacity</p:attrName>
                                        </p:attrNameLst>
                                      </p:cBhvr>
                                      <p:to>
                                        <p:strVal val="0.5"/>
                                      </p:to>
                                    </p:set>
                                    <p:animEffect filter="image" prLst="opacity: 0.5">
                                      <p:cBhvr rctx="IE">
                                        <p:cTn id="10"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ray rectangle"/>
          <p:cNvPicPr>
            <a:picLocks noChangeAspect="1" noChangeArrowheads="1"/>
          </p:cNvPicPr>
          <p:nvPr/>
        </p:nvPicPr>
        <p:blipFill>
          <a:blip r:embed="rId3" cstate="email"/>
          <a:srcRect/>
          <a:stretch>
            <a:fillRect/>
          </a:stretch>
        </p:blipFill>
        <p:spPr bwMode="auto">
          <a:xfrm>
            <a:off x="0" y="457200"/>
            <a:ext cx="9144000" cy="551689"/>
          </a:xfrm>
          <a:prstGeom prst="rect">
            <a:avLst/>
          </a:prstGeom>
          <a:noFill/>
          <a:ln w="9525">
            <a:noFill/>
            <a:miter lim="800000"/>
            <a:headEnd/>
            <a:tailEnd/>
          </a:ln>
          <a:effectLst/>
        </p:spPr>
      </p:pic>
      <p:pic>
        <p:nvPicPr>
          <p:cNvPr id="8194" name="Picture 2" descr="screen shot of the Patient Care Assessment Assessment and Goals screen"/>
          <p:cNvPicPr>
            <a:picLocks noChangeAspect="1" noChangeArrowheads="1"/>
          </p:cNvPicPr>
          <p:nvPr/>
        </p:nvPicPr>
        <p:blipFill>
          <a:blip r:embed="rId4" cstate="email"/>
          <a:srcRect/>
          <a:stretch>
            <a:fillRect/>
          </a:stretch>
        </p:blipFill>
        <p:spPr bwMode="auto">
          <a:xfrm>
            <a:off x="111125" y="0"/>
            <a:ext cx="8920163" cy="6858000"/>
          </a:xfrm>
          <a:prstGeom prst="rect">
            <a:avLst/>
          </a:prstGeom>
          <a:noFill/>
          <a:ln w="9525">
            <a:noFill/>
            <a:miter lim="800000"/>
            <a:headEnd/>
            <a:tailEnd/>
          </a:ln>
          <a:effectLst/>
        </p:spPr>
      </p:pic>
      <p:pic>
        <p:nvPicPr>
          <p:cNvPr id="7"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7"/>
          <p:cNvGrpSpPr/>
          <p:nvPr/>
        </p:nvGrpSpPr>
        <p:grpSpPr>
          <a:xfrm>
            <a:off x="0" y="0"/>
            <a:ext cx="3021134" cy="457200"/>
            <a:chOff x="0" y="0"/>
            <a:chExt cx="3021134" cy="381000"/>
          </a:xfrm>
        </p:grpSpPr>
        <p:pic>
          <p:nvPicPr>
            <p:cNvPr id="9"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10" name="TextBox 9" descr="Patient Care Assessment System&#10;"/>
            <p:cNvSpPr txBox="1"/>
            <p:nvPr/>
          </p:nvSpPr>
          <p:spPr>
            <a:xfrm>
              <a:off x="152400" y="64008"/>
              <a:ext cx="2868734" cy="255510"/>
            </a:xfrm>
            <a:prstGeom prst="rect">
              <a:avLst/>
            </a:prstGeom>
            <a:noFill/>
          </p:spPr>
          <p:txBody>
            <a:bodyPr wrap="squar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1" name="Rectangle 10" descr="green bordered transparent rectangle around Care Plan link side bar"/>
          <p:cNvSpPr/>
          <p:nvPr/>
        </p:nvSpPr>
        <p:spPr>
          <a:xfrm>
            <a:off x="76200" y="4191000"/>
            <a:ext cx="1524000" cy="2514600"/>
          </a:xfrm>
          <a:prstGeom prst="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TextBox 13" descr="CARE PLANNING&#10;&#10;Situation/Background&#10;Learning Preferences&#10;Assessment/Goals&#10;Planning/Implementing&#10;Evaluation &amp; Monitoring/Plan Update&#10;PACT Interdisciplinary Care Plan Note&#10;&#10;PACT RN Care Manager Note&#10;"/>
          <p:cNvSpPr txBox="1"/>
          <p:nvPr/>
        </p:nvSpPr>
        <p:spPr>
          <a:xfrm>
            <a:off x="1905000" y="1600200"/>
            <a:ext cx="6172200" cy="4401205"/>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numCol="1" rtlCol="0">
            <a:spAutoFit/>
          </a:bodyPr>
          <a:lstStyle/>
          <a:p>
            <a:r>
              <a:rPr lang="en-US" sz="2800" b="1" dirty="0" smtClean="0">
                <a:solidFill>
                  <a:schemeClr val="bg1"/>
                </a:solidFill>
              </a:rPr>
              <a:t>CARE PLANNING</a:t>
            </a:r>
          </a:p>
          <a:p>
            <a:endParaRPr lang="en-US" sz="2800" dirty="0" smtClean="0">
              <a:solidFill>
                <a:schemeClr val="bg1"/>
              </a:solidFill>
            </a:endParaRPr>
          </a:p>
          <a:p>
            <a:r>
              <a:rPr lang="en-US" sz="2800" dirty="0" smtClean="0">
                <a:solidFill>
                  <a:schemeClr val="bg1"/>
                </a:solidFill>
              </a:rPr>
              <a:t>Situation/Background</a:t>
            </a:r>
          </a:p>
          <a:p>
            <a:r>
              <a:rPr lang="en-US" sz="2800" dirty="0" smtClean="0">
                <a:solidFill>
                  <a:schemeClr val="bg1"/>
                </a:solidFill>
              </a:rPr>
              <a:t>Learning Preferences</a:t>
            </a:r>
          </a:p>
          <a:p>
            <a:r>
              <a:rPr lang="en-US" sz="2800" dirty="0" smtClean="0">
                <a:solidFill>
                  <a:schemeClr val="bg1"/>
                </a:solidFill>
              </a:rPr>
              <a:t>Assessment/Goals</a:t>
            </a:r>
          </a:p>
          <a:p>
            <a:r>
              <a:rPr lang="en-US" sz="2800" dirty="0" smtClean="0">
                <a:solidFill>
                  <a:schemeClr val="bg1"/>
                </a:solidFill>
              </a:rPr>
              <a:t>Planning/Implementing</a:t>
            </a:r>
          </a:p>
          <a:p>
            <a:r>
              <a:rPr lang="en-US" sz="2800" dirty="0" smtClean="0">
                <a:solidFill>
                  <a:schemeClr val="bg1"/>
                </a:solidFill>
              </a:rPr>
              <a:t>Evaluation &amp; Monitoring/Plan Update</a:t>
            </a:r>
          </a:p>
          <a:p>
            <a:r>
              <a:rPr lang="en-US" sz="2800" dirty="0" smtClean="0">
                <a:solidFill>
                  <a:schemeClr val="bg1"/>
                </a:solidFill>
              </a:rPr>
              <a:t>PACT Interdisciplinary Care Plan Note</a:t>
            </a:r>
          </a:p>
          <a:p>
            <a:endParaRPr lang="en-US" sz="2800" dirty="0" smtClean="0">
              <a:solidFill>
                <a:schemeClr val="bg1"/>
              </a:solidFill>
            </a:endParaRPr>
          </a:p>
          <a:p>
            <a:r>
              <a:rPr lang="en-US" sz="2800" i="1" dirty="0" smtClean="0">
                <a:solidFill>
                  <a:schemeClr val="bg1"/>
                </a:solidFill>
              </a:rPr>
              <a:t>PACT RN Care Manager Note</a:t>
            </a:r>
            <a:endParaRPr lang="en-US" sz="2800" i="1" dirty="0">
              <a:solidFill>
                <a:schemeClr val="bg1"/>
              </a:solidFill>
            </a:endParaRPr>
          </a:p>
        </p:txBody>
      </p:sp>
      <p:sp>
        <p:nvSpPr>
          <p:cNvPr id="15" name="Rectangle 14"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6" name="Rectangle 15" descr="Help"/>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Tree>
    <p:extLst>
      <p:ext uri="{BB962C8B-B14F-4D97-AF65-F5344CB8AC3E}">
        <p14:creationId xmlns="" xmlns:p14="http://schemas.microsoft.com/office/powerpoint/2010/main" val="48088664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ray rectangle"/>
          <p:cNvPicPr>
            <a:picLocks noChangeAspect="1" noChangeArrowheads="1"/>
          </p:cNvPicPr>
          <p:nvPr/>
        </p:nvPicPr>
        <p:blipFill>
          <a:blip r:embed="rId3" cstate="email"/>
          <a:srcRect/>
          <a:stretch>
            <a:fillRect/>
          </a:stretch>
        </p:blipFill>
        <p:spPr bwMode="auto">
          <a:xfrm>
            <a:off x="0" y="457200"/>
            <a:ext cx="9144000" cy="551689"/>
          </a:xfrm>
          <a:prstGeom prst="rect">
            <a:avLst/>
          </a:prstGeom>
          <a:noFill/>
          <a:ln w="9525">
            <a:noFill/>
            <a:miter lim="800000"/>
            <a:headEnd/>
            <a:tailEnd/>
          </a:ln>
          <a:effectLst/>
        </p:spPr>
      </p:pic>
      <p:pic>
        <p:nvPicPr>
          <p:cNvPr id="8194" name="Picture 2" descr="screen shot of the Patient Care Assessment Assessment and Goals screen"/>
          <p:cNvPicPr>
            <a:picLocks noChangeAspect="1" noChangeArrowheads="1"/>
          </p:cNvPicPr>
          <p:nvPr/>
        </p:nvPicPr>
        <p:blipFill>
          <a:blip r:embed="rId4" cstate="email"/>
          <a:srcRect/>
          <a:stretch>
            <a:fillRect/>
          </a:stretch>
        </p:blipFill>
        <p:spPr bwMode="auto">
          <a:xfrm>
            <a:off x="150018" y="2146"/>
            <a:ext cx="8920163" cy="6858000"/>
          </a:xfrm>
          <a:prstGeom prst="rect">
            <a:avLst/>
          </a:prstGeom>
          <a:noFill/>
          <a:ln w="9525">
            <a:noFill/>
            <a:miter lim="800000"/>
            <a:headEnd/>
            <a:tailEnd/>
          </a:ln>
          <a:effectLst/>
        </p:spPr>
      </p:pic>
      <p:pic>
        <p:nvPicPr>
          <p:cNvPr id="7"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7"/>
          <p:cNvGrpSpPr/>
          <p:nvPr/>
        </p:nvGrpSpPr>
        <p:grpSpPr>
          <a:xfrm>
            <a:off x="0" y="0"/>
            <a:ext cx="3021134" cy="457200"/>
            <a:chOff x="0" y="0"/>
            <a:chExt cx="3021134" cy="402562"/>
          </a:xfrm>
        </p:grpSpPr>
        <p:pic>
          <p:nvPicPr>
            <p:cNvPr id="9"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10" name="TextBox 9"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14" name="TextBox 13" descr="ASSESSMENT &amp; GOALS&#10;&#10;Case Management Report&#10;Problem Identification&#10;Functional Status Assessments&#10;"/>
          <p:cNvSpPr txBox="1"/>
          <p:nvPr/>
        </p:nvSpPr>
        <p:spPr>
          <a:xfrm>
            <a:off x="1524000" y="2362200"/>
            <a:ext cx="6172200" cy="2246769"/>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numCol="1" rtlCol="0">
            <a:spAutoFit/>
          </a:bodyPr>
          <a:lstStyle/>
          <a:p>
            <a:r>
              <a:rPr lang="en-US" sz="2800" b="1" dirty="0" smtClean="0">
                <a:solidFill>
                  <a:schemeClr val="bg1"/>
                </a:solidFill>
              </a:rPr>
              <a:t>ASSESSMENT &amp; GOALS</a:t>
            </a:r>
          </a:p>
          <a:p>
            <a:endParaRPr lang="en-US" sz="2800" dirty="0" smtClean="0">
              <a:solidFill>
                <a:schemeClr val="bg1"/>
              </a:solidFill>
            </a:endParaRPr>
          </a:p>
          <a:p>
            <a:r>
              <a:rPr lang="en-US" sz="2800" dirty="0" smtClean="0">
                <a:solidFill>
                  <a:schemeClr val="bg1"/>
                </a:solidFill>
              </a:rPr>
              <a:t>Case Management Report</a:t>
            </a:r>
          </a:p>
          <a:p>
            <a:r>
              <a:rPr lang="en-US" sz="2800" dirty="0" smtClean="0">
                <a:solidFill>
                  <a:schemeClr val="bg1"/>
                </a:solidFill>
              </a:rPr>
              <a:t>Problem Identification</a:t>
            </a:r>
          </a:p>
          <a:p>
            <a:r>
              <a:rPr lang="en-US" sz="2800" dirty="0" smtClean="0">
                <a:solidFill>
                  <a:schemeClr val="bg1"/>
                </a:solidFill>
              </a:rPr>
              <a:t>Functional Status Assessments</a:t>
            </a:r>
            <a:endParaRPr lang="en-US" sz="2800" dirty="0">
              <a:solidFill>
                <a:schemeClr val="bg1"/>
              </a:solidFill>
            </a:endParaRPr>
          </a:p>
        </p:txBody>
      </p:sp>
      <p:sp>
        <p:nvSpPr>
          <p:cNvPr id="15" name="Rectangle 14"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6" name="Rectangle 15" descr="Help"/>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Tree>
    <p:extLst>
      <p:ext uri="{BB962C8B-B14F-4D97-AF65-F5344CB8AC3E}">
        <p14:creationId xmlns="" xmlns:p14="http://schemas.microsoft.com/office/powerpoint/2010/main" val="1373230974"/>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y rectangle"/>
          <p:cNvPicPr>
            <a:picLocks noChangeAspect="1" noChangeArrowheads="1"/>
          </p:cNvPicPr>
          <p:nvPr/>
        </p:nvPicPr>
        <p:blipFill>
          <a:blip r:embed="rId3" cstate="email"/>
          <a:srcRect/>
          <a:stretch>
            <a:fillRect/>
          </a:stretch>
        </p:blipFill>
        <p:spPr bwMode="auto">
          <a:xfrm>
            <a:off x="0" y="438911"/>
            <a:ext cx="9144000" cy="475489"/>
          </a:xfrm>
          <a:prstGeom prst="rect">
            <a:avLst/>
          </a:prstGeom>
          <a:noFill/>
          <a:ln w="9525">
            <a:noFill/>
            <a:miter lim="800000"/>
            <a:headEnd/>
            <a:tailEnd/>
          </a:ln>
          <a:effectLst/>
        </p:spPr>
      </p:pic>
      <p:pic>
        <p:nvPicPr>
          <p:cNvPr id="9219" name="Picture 3" descr="screen shot of the Patient Care Assessment Planning and Implementing screen"/>
          <p:cNvPicPr>
            <a:picLocks noChangeAspect="1" noChangeArrowheads="1"/>
          </p:cNvPicPr>
          <p:nvPr/>
        </p:nvPicPr>
        <p:blipFill>
          <a:blip r:embed="rId4" cstate="email"/>
          <a:srcRect/>
          <a:stretch>
            <a:fillRect/>
          </a:stretch>
        </p:blipFill>
        <p:spPr bwMode="auto">
          <a:xfrm>
            <a:off x="120650" y="17463"/>
            <a:ext cx="8902700" cy="6821487"/>
          </a:xfrm>
          <a:prstGeom prst="rect">
            <a:avLst/>
          </a:prstGeom>
          <a:noFill/>
          <a:ln w="9525">
            <a:noFill/>
            <a:miter lim="800000"/>
            <a:headEnd/>
            <a:tailEnd/>
          </a:ln>
          <a:effectLst/>
        </p:spPr>
      </p:pic>
      <p:pic>
        <p:nvPicPr>
          <p:cNvPr id="4"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4"/>
          <p:cNvGrpSpPr/>
          <p:nvPr/>
        </p:nvGrpSpPr>
        <p:grpSpPr>
          <a:xfrm>
            <a:off x="0" y="0"/>
            <a:ext cx="3021134" cy="402562"/>
            <a:chOff x="0" y="0"/>
            <a:chExt cx="3021134" cy="402562"/>
          </a:xfrm>
        </p:grpSpPr>
        <p:pic>
          <p:nvPicPr>
            <p:cNvPr id="6"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7" name="TextBox 6"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8" name="TextBox 7" descr="PLANNING &amp; IMPLEMENTING&#10;&#10;VA Case Management Services&#10;Home/Community Services&#10;"/>
          <p:cNvSpPr txBox="1"/>
          <p:nvPr/>
        </p:nvSpPr>
        <p:spPr>
          <a:xfrm>
            <a:off x="1600200" y="2667000"/>
            <a:ext cx="6172200" cy="1815882"/>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numCol="1" rtlCol="0">
            <a:spAutoFit/>
          </a:bodyPr>
          <a:lstStyle/>
          <a:p>
            <a:r>
              <a:rPr lang="en-US" sz="2800" b="1" dirty="0" smtClean="0">
                <a:solidFill>
                  <a:schemeClr val="bg1"/>
                </a:solidFill>
              </a:rPr>
              <a:t>PLANNING &amp; IMPLEMENTING</a:t>
            </a:r>
          </a:p>
          <a:p>
            <a:endParaRPr lang="en-US" sz="2800" dirty="0" smtClean="0">
              <a:solidFill>
                <a:schemeClr val="bg1"/>
              </a:solidFill>
            </a:endParaRPr>
          </a:p>
          <a:p>
            <a:r>
              <a:rPr lang="en-US" sz="2800" dirty="0" smtClean="0">
                <a:solidFill>
                  <a:schemeClr val="bg1"/>
                </a:solidFill>
              </a:rPr>
              <a:t>VA Case Management Services</a:t>
            </a:r>
          </a:p>
          <a:p>
            <a:r>
              <a:rPr lang="en-US" sz="2800" dirty="0" smtClean="0">
                <a:solidFill>
                  <a:schemeClr val="bg1"/>
                </a:solidFill>
              </a:rPr>
              <a:t>Home/Community Services</a:t>
            </a:r>
          </a:p>
        </p:txBody>
      </p:sp>
      <p:sp>
        <p:nvSpPr>
          <p:cNvPr id="10" name="Rectangle 9"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1" name="Rectangle 10" descr="Help"/>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Tree>
    <p:extLst>
      <p:ext uri="{BB962C8B-B14F-4D97-AF65-F5344CB8AC3E}">
        <p14:creationId xmlns="" xmlns:p14="http://schemas.microsoft.com/office/powerpoint/2010/main" val="386520427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y rectangle"/>
          <p:cNvPicPr>
            <a:picLocks noChangeAspect="1" noChangeArrowheads="1"/>
          </p:cNvPicPr>
          <p:nvPr/>
        </p:nvPicPr>
        <p:blipFill>
          <a:blip r:embed="rId3" cstate="email"/>
          <a:srcRect/>
          <a:stretch>
            <a:fillRect/>
          </a:stretch>
        </p:blipFill>
        <p:spPr bwMode="auto">
          <a:xfrm>
            <a:off x="0" y="438911"/>
            <a:ext cx="9144000" cy="475489"/>
          </a:xfrm>
          <a:prstGeom prst="rect">
            <a:avLst/>
          </a:prstGeom>
          <a:noFill/>
          <a:ln w="9525">
            <a:noFill/>
            <a:miter lim="800000"/>
            <a:headEnd/>
            <a:tailEnd/>
          </a:ln>
          <a:effectLst/>
        </p:spPr>
      </p:pic>
      <p:pic>
        <p:nvPicPr>
          <p:cNvPr id="10242" name="Picture 2" descr="screen shot of the Patient Care Assessment PACT Interdisciplinary Care Plan Note screen"/>
          <p:cNvPicPr>
            <a:picLocks noChangeAspect="1" noChangeArrowheads="1"/>
          </p:cNvPicPr>
          <p:nvPr/>
        </p:nvPicPr>
        <p:blipFill>
          <a:blip r:embed="rId4" cstate="email"/>
          <a:srcRect/>
          <a:stretch>
            <a:fillRect/>
          </a:stretch>
        </p:blipFill>
        <p:spPr bwMode="auto">
          <a:xfrm>
            <a:off x="34925" y="66675"/>
            <a:ext cx="9072563" cy="6724650"/>
          </a:xfrm>
          <a:prstGeom prst="rect">
            <a:avLst/>
          </a:prstGeom>
          <a:noFill/>
          <a:ln w="9525">
            <a:noFill/>
            <a:miter lim="800000"/>
            <a:headEnd/>
            <a:tailEnd/>
          </a:ln>
          <a:effectLst/>
        </p:spPr>
      </p:pic>
      <p:pic>
        <p:nvPicPr>
          <p:cNvPr id="4"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4"/>
          <p:cNvGrpSpPr/>
          <p:nvPr/>
        </p:nvGrpSpPr>
        <p:grpSpPr>
          <a:xfrm>
            <a:off x="0" y="0"/>
            <a:ext cx="3021134" cy="402562"/>
            <a:chOff x="0" y="0"/>
            <a:chExt cx="3021134" cy="402562"/>
          </a:xfrm>
        </p:grpSpPr>
        <p:pic>
          <p:nvPicPr>
            <p:cNvPr id="6"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7" name="TextBox 6"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9" name="TextBox 8" descr="PACT Interdisciplinary Care Plan Note&#10;&#10;Dynamically created&#10;Include specific Care Plan sections if changed&#10;Include any option patient information&#10;"/>
          <p:cNvSpPr txBox="1"/>
          <p:nvPr/>
        </p:nvSpPr>
        <p:spPr>
          <a:xfrm>
            <a:off x="1600200" y="2667000"/>
            <a:ext cx="6781800" cy="2246769"/>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numCol="1" rtlCol="0">
            <a:spAutoFit/>
          </a:bodyPr>
          <a:lstStyle/>
          <a:p>
            <a:r>
              <a:rPr lang="en-US" sz="2800" b="1" dirty="0" smtClean="0">
                <a:solidFill>
                  <a:schemeClr val="bg1"/>
                </a:solidFill>
              </a:rPr>
              <a:t>PACT Interdisciplinary Care Plan Note</a:t>
            </a:r>
          </a:p>
          <a:p>
            <a:endParaRPr lang="en-US" sz="2800" dirty="0" smtClean="0">
              <a:solidFill>
                <a:schemeClr val="bg1"/>
              </a:solidFill>
            </a:endParaRPr>
          </a:p>
          <a:p>
            <a:r>
              <a:rPr lang="en-US" sz="2800" dirty="0" smtClean="0">
                <a:solidFill>
                  <a:schemeClr val="bg1"/>
                </a:solidFill>
              </a:rPr>
              <a:t>Dynamically created</a:t>
            </a:r>
          </a:p>
          <a:p>
            <a:r>
              <a:rPr lang="en-US" sz="2800" dirty="0" smtClean="0">
                <a:solidFill>
                  <a:schemeClr val="bg1"/>
                </a:solidFill>
              </a:rPr>
              <a:t>Include specific Care Plan sections if changed</a:t>
            </a:r>
          </a:p>
          <a:p>
            <a:r>
              <a:rPr lang="en-US" sz="2800" dirty="0" smtClean="0">
                <a:solidFill>
                  <a:schemeClr val="bg1"/>
                </a:solidFill>
              </a:rPr>
              <a:t>Include any option patient information</a:t>
            </a:r>
          </a:p>
        </p:txBody>
      </p:sp>
      <p:sp>
        <p:nvSpPr>
          <p:cNvPr id="10" name="Rectangle 9"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1" name="Rectangle 10" descr="Help&#10;"/>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Tree>
    <p:extLst>
      <p:ext uri="{BB962C8B-B14F-4D97-AF65-F5344CB8AC3E}">
        <p14:creationId xmlns="" xmlns:p14="http://schemas.microsoft.com/office/powerpoint/2010/main" val="241125570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Content Placeholder 4" descr="screen shot of Primary Care Almanac main page, a dashboard application"/>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2" t="1033" r="14983" b="656"/>
          <a:stretch/>
        </p:blipFill>
        <p:spPr>
          <a:xfrm>
            <a:off x="0" y="76200"/>
            <a:ext cx="9144000" cy="7176052"/>
          </a:xfrm>
          <a:ln>
            <a:no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y rectangle"/>
          <p:cNvPicPr>
            <a:picLocks noChangeAspect="1" noChangeArrowheads="1"/>
          </p:cNvPicPr>
          <p:nvPr/>
        </p:nvPicPr>
        <p:blipFill>
          <a:blip r:embed="rId3" cstate="email"/>
          <a:srcRect/>
          <a:stretch>
            <a:fillRect/>
          </a:stretch>
        </p:blipFill>
        <p:spPr bwMode="auto">
          <a:xfrm>
            <a:off x="0" y="438911"/>
            <a:ext cx="9144000" cy="475489"/>
          </a:xfrm>
          <a:prstGeom prst="rect">
            <a:avLst/>
          </a:prstGeom>
          <a:noFill/>
          <a:ln w="9525">
            <a:noFill/>
            <a:miter lim="800000"/>
            <a:headEnd/>
            <a:tailEnd/>
          </a:ln>
          <a:effectLst/>
        </p:spPr>
      </p:pic>
      <p:pic>
        <p:nvPicPr>
          <p:cNvPr id="37890" name="Picture 2" descr="screen shot of the Patient Care Assessment Query Criteria screen and example query criteria screen is displayed"/>
          <p:cNvPicPr>
            <a:picLocks noChangeAspect="1" noChangeArrowheads="1"/>
          </p:cNvPicPr>
          <p:nvPr/>
        </p:nvPicPr>
        <p:blipFill>
          <a:blip r:embed="rId4" cstate="email"/>
          <a:srcRect/>
          <a:stretch>
            <a:fillRect/>
          </a:stretch>
        </p:blipFill>
        <p:spPr bwMode="auto">
          <a:xfrm>
            <a:off x="76200" y="1"/>
            <a:ext cx="9015807" cy="6781800"/>
          </a:xfrm>
          <a:prstGeom prst="rect">
            <a:avLst/>
          </a:prstGeom>
          <a:noFill/>
          <a:ln w="9525">
            <a:noFill/>
            <a:miter lim="800000"/>
            <a:headEnd/>
            <a:tailEnd/>
          </a:ln>
        </p:spPr>
      </p:pic>
      <p:pic>
        <p:nvPicPr>
          <p:cNvPr id="4"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4"/>
          <p:cNvGrpSpPr/>
          <p:nvPr/>
        </p:nvGrpSpPr>
        <p:grpSpPr>
          <a:xfrm>
            <a:off x="0" y="0"/>
            <a:ext cx="3021134" cy="402562"/>
            <a:chOff x="0" y="0"/>
            <a:chExt cx="3021134" cy="402562"/>
          </a:xfrm>
        </p:grpSpPr>
        <p:pic>
          <p:nvPicPr>
            <p:cNvPr id="6"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7" name="TextBox 6"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8" name="Rectangle 7" descr="transparent rectangle with red border around Query and Reports tab"/>
          <p:cNvSpPr/>
          <p:nvPr/>
        </p:nvSpPr>
        <p:spPr>
          <a:xfrm>
            <a:off x="2971800" y="533400"/>
            <a:ext cx="2971800" cy="45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0" name="Rectangle 9" descr="Help&#10;"/>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
        <p:nvSpPr>
          <p:cNvPr id="11" name="TextBox 10" descr="QUERY FUNCTIONALITY&#10;&#10;Appointment Range&#10;Risk Types&#10;Risk Categories&#10;Care Plan Evaluation&#10;"/>
          <p:cNvSpPr txBox="1"/>
          <p:nvPr/>
        </p:nvSpPr>
        <p:spPr>
          <a:xfrm>
            <a:off x="1066800" y="1676400"/>
            <a:ext cx="6858000" cy="2677656"/>
          </a:xfrm>
          <a:prstGeom prst="rect">
            <a:avLst/>
          </a:prstGeom>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numCol="1" rtlCol="0">
            <a:spAutoFit/>
          </a:bodyPr>
          <a:lstStyle/>
          <a:p>
            <a:r>
              <a:rPr lang="en-US" sz="2800" b="1" dirty="0" smtClean="0">
                <a:solidFill>
                  <a:schemeClr val="bg1"/>
                </a:solidFill>
              </a:rPr>
              <a:t>QUERY FUNCTIONALITY</a:t>
            </a:r>
          </a:p>
          <a:p>
            <a:endParaRPr lang="en-US" sz="2800" dirty="0" smtClean="0">
              <a:solidFill>
                <a:schemeClr val="bg1"/>
              </a:solidFill>
            </a:endParaRPr>
          </a:p>
          <a:p>
            <a:r>
              <a:rPr lang="en-US" sz="2800" dirty="0" smtClean="0">
                <a:solidFill>
                  <a:schemeClr val="bg1"/>
                </a:solidFill>
              </a:rPr>
              <a:t>Appointment Range</a:t>
            </a:r>
          </a:p>
          <a:p>
            <a:r>
              <a:rPr lang="en-US" sz="2800" dirty="0" smtClean="0">
                <a:solidFill>
                  <a:schemeClr val="bg1"/>
                </a:solidFill>
              </a:rPr>
              <a:t>Risk Types</a:t>
            </a:r>
          </a:p>
          <a:p>
            <a:r>
              <a:rPr lang="en-US" sz="2800" dirty="0" smtClean="0">
                <a:solidFill>
                  <a:schemeClr val="bg1"/>
                </a:solidFill>
              </a:rPr>
              <a:t>Risk Categories</a:t>
            </a:r>
          </a:p>
          <a:p>
            <a:r>
              <a:rPr lang="en-US" sz="2800" dirty="0" smtClean="0">
                <a:solidFill>
                  <a:schemeClr val="bg1"/>
                </a:solidFill>
              </a:rPr>
              <a:t>Care Plan Evaluation</a:t>
            </a:r>
          </a:p>
        </p:txBody>
      </p:sp>
    </p:spTree>
    <p:extLst>
      <p:ext uri="{BB962C8B-B14F-4D97-AF65-F5344CB8AC3E}">
        <p14:creationId xmlns="" xmlns:p14="http://schemas.microsoft.com/office/powerpoint/2010/main" val="1324048811"/>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y rectangle"/>
          <p:cNvPicPr>
            <a:picLocks noChangeAspect="1" noChangeArrowheads="1"/>
          </p:cNvPicPr>
          <p:nvPr/>
        </p:nvPicPr>
        <p:blipFill>
          <a:blip r:embed="rId3" cstate="email"/>
          <a:srcRect/>
          <a:stretch>
            <a:fillRect/>
          </a:stretch>
        </p:blipFill>
        <p:spPr bwMode="auto">
          <a:xfrm>
            <a:off x="0" y="438911"/>
            <a:ext cx="9144000" cy="475489"/>
          </a:xfrm>
          <a:prstGeom prst="rect">
            <a:avLst/>
          </a:prstGeom>
          <a:noFill/>
          <a:ln w="9525">
            <a:noFill/>
            <a:miter lim="800000"/>
            <a:headEnd/>
            <a:tailEnd/>
          </a:ln>
          <a:effectLst/>
        </p:spPr>
      </p:pic>
      <p:pic>
        <p:nvPicPr>
          <p:cNvPr id="38914" name="Picture 2" descr="Some examples of possible reports are shown, such as a Case Management report, upcoming PC appointments reports, and user-defined ad hoc reports."/>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152401" y="76200"/>
            <a:ext cx="9020392" cy="6467394"/>
          </a:xfrm>
          <a:prstGeom prst="rect">
            <a:avLst/>
          </a:prstGeom>
          <a:noFill/>
          <a:ln w="9525">
            <a:noFill/>
            <a:miter lim="800000"/>
            <a:headEnd/>
            <a:tailEnd/>
          </a:ln>
        </p:spPr>
      </p:pic>
      <p:pic>
        <p:nvPicPr>
          <p:cNvPr id="4" name="Picture 3" descr="gray rectangle"/>
          <p:cNvPicPr>
            <a:picLocks noChangeAspect="1" noChangeArrowheads="1"/>
          </p:cNvPicPr>
          <p:nvPr/>
        </p:nvPicPr>
        <p:blipFill>
          <a:blip r:embed="rId5" cstate="email"/>
          <a:srcRect/>
          <a:stretch>
            <a:fillRect/>
          </a:stretch>
        </p:blipFill>
        <p:spPr bwMode="auto">
          <a:xfrm>
            <a:off x="-1" y="0"/>
            <a:ext cx="9144000" cy="457200"/>
          </a:xfrm>
          <a:prstGeom prst="rect">
            <a:avLst/>
          </a:prstGeom>
          <a:noFill/>
          <a:ln w="9525">
            <a:noFill/>
            <a:miter lim="800000"/>
            <a:headEnd/>
            <a:tailEnd/>
          </a:ln>
          <a:effectLst/>
        </p:spPr>
      </p:pic>
      <p:grpSp>
        <p:nvGrpSpPr>
          <p:cNvPr id="2" name="Group 4"/>
          <p:cNvGrpSpPr/>
          <p:nvPr/>
        </p:nvGrpSpPr>
        <p:grpSpPr>
          <a:xfrm>
            <a:off x="0" y="0"/>
            <a:ext cx="3021134" cy="402562"/>
            <a:chOff x="0" y="0"/>
            <a:chExt cx="3021134" cy="402562"/>
          </a:xfrm>
        </p:grpSpPr>
        <p:pic>
          <p:nvPicPr>
            <p:cNvPr id="6" name="Picture 3" descr="gray rectangle"/>
            <p:cNvPicPr>
              <a:picLocks noChangeAspect="1" noChangeArrowheads="1"/>
            </p:cNvPicPr>
            <p:nvPr/>
          </p:nvPicPr>
          <p:blipFill>
            <a:blip r:embed="rId5" cstate="email"/>
            <a:srcRect/>
            <a:stretch>
              <a:fillRect/>
            </a:stretch>
          </p:blipFill>
          <p:spPr bwMode="auto">
            <a:xfrm>
              <a:off x="0" y="0"/>
              <a:ext cx="2971800" cy="381000"/>
            </a:xfrm>
            <a:prstGeom prst="rect">
              <a:avLst/>
            </a:prstGeom>
            <a:noFill/>
            <a:ln w="9525">
              <a:noFill/>
              <a:miter lim="800000"/>
              <a:headEnd/>
              <a:tailEnd/>
            </a:ln>
            <a:effectLst/>
          </p:spPr>
        </p:pic>
        <p:sp>
          <p:nvSpPr>
            <p:cNvPr id="7" name="TextBox 6" descr="Patient Care Assessment System&#10;"/>
            <p:cNvSpPr txBox="1"/>
            <p:nvPr/>
          </p:nvSpPr>
          <p:spPr>
            <a:xfrm>
              <a:off x="152400" y="64008"/>
              <a:ext cx="2868734" cy="338554"/>
            </a:xfrm>
            <a:prstGeom prst="rect">
              <a:avLst/>
            </a:prstGeom>
            <a:noFill/>
          </p:spPr>
          <p:txBody>
            <a:bodyPr wrap="none" rtlCol="0">
              <a:spAutoFit/>
            </a:bodyPr>
            <a:lstStyle/>
            <a:p>
              <a:r>
                <a:rPr lang="en-US" sz="1600" dirty="0" smtClean="0">
                  <a:solidFill>
                    <a:srgbClr val="FFC000"/>
                  </a:solidFill>
                  <a:effectLst>
                    <a:outerShdw blurRad="38100" dist="38100" dir="2700000" algn="tl">
                      <a:srgbClr val="000000">
                        <a:alpha val="43137"/>
                      </a:srgbClr>
                    </a:outerShdw>
                  </a:effectLst>
                </a:rPr>
                <a:t>Patient Care Assessment System</a:t>
              </a:r>
              <a:endParaRPr lang="en-US" sz="1600" dirty="0">
                <a:solidFill>
                  <a:srgbClr val="FFC000"/>
                </a:solidFill>
                <a:effectLst>
                  <a:outerShdw blurRad="38100" dist="38100" dir="2700000" algn="tl">
                    <a:srgbClr val="000000">
                      <a:alpha val="43137"/>
                    </a:srgbClr>
                  </a:outerShdw>
                </a:effectLst>
              </a:endParaRPr>
            </a:p>
          </p:txBody>
        </p:sp>
      </p:grpSp>
      <p:sp>
        <p:nvSpPr>
          <p:cNvPr id="8" name="TextBox 7" descr="orange bordered transparent rectangle with text&quot; Nationally-Standardized Reports&#10;&#10;Clinic Overall Summary&#10;Case Management&#10;Upcoming PC Appointments&#10;Intensive Care Management&#10;Functional Status Trends&#10;Open Consults&#10;&#10;MY REPORTS&#10;&#10;Standardized Ad Hoc #1&#10;Standardized Ad Hoc #2&#10;"/>
          <p:cNvSpPr txBox="1"/>
          <p:nvPr/>
        </p:nvSpPr>
        <p:spPr>
          <a:xfrm>
            <a:off x="152400" y="990600"/>
            <a:ext cx="8610600" cy="569386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b="1" dirty="0" smtClean="0">
                <a:solidFill>
                  <a:schemeClr val="tx1"/>
                </a:solidFill>
              </a:rPr>
              <a:t>Nationally-Standardized Reports</a:t>
            </a:r>
          </a:p>
          <a:p>
            <a:endParaRPr lang="en-US" sz="2800" dirty="0" smtClean="0">
              <a:solidFill>
                <a:schemeClr val="tx1"/>
              </a:solidFill>
            </a:endParaRPr>
          </a:p>
          <a:p>
            <a:r>
              <a:rPr lang="en-US" sz="2800" dirty="0" smtClean="0">
                <a:solidFill>
                  <a:schemeClr val="tx1"/>
                </a:solidFill>
              </a:rPr>
              <a:t>Clinic Overall Summary</a:t>
            </a:r>
            <a:br>
              <a:rPr lang="en-US" sz="2800" dirty="0" smtClean="0">
                <a:solidFill>
                  <a:schemeClr val="tx1"/>
                </a:solidFill>
              </a:rPr>
            </a:br>
            <a:r>
              <a:rPr lang="en-US" sz="2800" dirty="0" smtClean="0">
                <a:solidFill>
                  <a:schemeClr val="tx1"/>
                </a:solidFill>
              </a:rPr>
              <a:t>Case Management</a:t>
            </a:r>
            <a:br>
              <a:rPr lang="en-US" sz="2800" dirty="0" smtClean="0">
                <a:solidFill>
                  <a:schemeClr val="tx1"/>
                </a:solidFill>
              </a:rPr>
            </a:br>
            <a:r>
              <a:rPr lang="en-US" sz="2800" dirty="0" smtClean="0">
                <a:solidFill>
                  <a:schemeClr val="tx1"/>
                </a:solidFill>
              </a:rPr>
              <a:t>Upcoming PC Appointments</a:t>
            </a:r>
            <a:br>
              <a:rPr lang="en-US" sz="2800" dirty="0" smtClean="0">
                <a:solidFill>
                  <a:schemeClr val="tx1"/>
                </a:solidFill>
              </a:rPr>
            </a:br>
            <a:r>
              <a:rPr lang="en-US" sz="2800" dirty="0" smtClean="0">
                <a:solidFill>
                  <a:schemeClr val="tx1"/>
                </a:solidFill>
              </a:rPr>
              <a:t>Intensive Care Management</a:t>
            </a:r>
            <a:br>
              <a:rPr lang="en-US" sz="2800" dirty="0" smtClean="0">
                <a:solidFill>
                  <a:schemeClr val="tx1"/>
                </a:solidFill>
              </a:rPr>
            </a:br>
            <a:r>
              <a:rPr lang="en-US" sz="2800" dirty="0" smtClean="0">
                <a:solidFill>
                  <a:schemeClr val="tx1"/>
                </a:solidFill>
              </a:rPr>
              <a:t>Functional Status Trends</a:t>
            </a:r>
            <a:br>
              <a:rPr lang="en-US" sz="2800" dirty="0" smtClean="0">
                <a:solidFill>
                  <a:schemeClr val="tx1"/>
                </a:solidFill>
              </a:rPr>
            </a:br>
            <a:r>
              <a:rPr lang="en-US" sz="2800" dirty="0" smtClean="0">
                <a:solidFill>
                  <a:schemeClr val="tx1"/>
                </a:solidFill>
              </a:rPr>
              <a:t>Open Consults</a:t>
            </a:r>
          </a:p>
          <a:p>
            <a:endParaRPr lang="en-US" sz="2800" b="1" dirty="0" smtClean="0">
              <a:solidFill>
                <a:schemeClr val="tx1"/>
              </a:solidFill>
            </a:endParaRPr>
          </a:p>
          <a:p>
            <a:r>
              <a:rPr lang="en-US" sz="2800" b="1" dirty="0" smtClean="0">
                <a:solidFill>
                  <a:schemeClr val="tx1"/>
                </a:solidFill>
              </a:rPr>
              <a:t>MY REPORTS</a:t>
            </a:r>
          </a:p>
          <a:p>
            <a:endParaRPr lang="en-US" sz="2800" dirty="0" smtClean="0">
              <a:solidFill>
                <a:schemeClr val="tx1"/>
              </a:solidFill>
            </a:endParaRPr>
          </a:p>
          <a:p>
            <a:r>
              <a:rPr lang="en-US" sz="2800" dirty="0" smtClean="0">
                <a:solidFill>
                  <a:schemeClr val="tx1"/>
                </a:solidFill>
              </a:rPr>
              <a:t>Standardized Ad Hoc #1</a:t>
            </a:r>
            <a:br>
              <a:rPr lang="en-US" sz="2800" dirty="0" smtClean="0">
                <a:solidFill>
                  <a:schemeClr val="tx1"/>
                </a:solidFill>
              </a:rPr>
            </a:br>
            <a:r>
              <a:rPr lang="en-US" sz="2800" dirty="0" smtClean="0">
                <a:solidFill>
                  <a:schemeClr val="tx1"/>
                </a:solidFill>
              </a:rPr>
              <a:t>Standardized Ad Hoc #2</a:t>
            </a:r>
            <a:endParaRPr lang="en-US" sz="2800" dirty="0">
              <a:solidFill>
                <a:schemeClr val="tx1"/>
              </a:solidFill>
            </a:endParaRPr>
          </a:p>
        </p:txBody>
      </p:sp>
      <p:sp>
        <p:nvSpPr>
          <p:cNvPr id="9" name="Rectangle 8" descr="Username / Clinic Location  [ROLE]&#10;"/>
          <p:cNvSpPr/>
          <p:nvPr/>
        </p:nvSpPr>
        <p:spPr>
          <a:xfrm>
            <a:off x="3581400" y="119390"/>
            <a:ext cx="2162772" cy="261610"/>
          </a:xfrm>
          <a:prstGeom prst="rect">
            <a:avLst/>
          </a:prstGeom>
        </p:spPr>
        <p:txBody>
          <a:bodyPr wrap="none">
            <a:spAutoFit/>
          </a:bodyPr>
          <a:lstStyle/>
          <a:p>
            <a:r>
              <a:rPr lang="en-US" sz="1100" dirty="0" smtClean="0">
                <a:solidFill>
                  <a:schemeClr val="bg1"/>
                </a:solidFill>
              </a:rPr>
              <a:t>Username / Clinic Location  [ROLE]</a:t>
            </a:r>
            <a:endParaRPr lang="en-US" sz="1100" dirty="0">
              <a:solidFill>
                <a:schemeClr val="bg1"/>
              </a:solidFill>
            </a:endParaRPr>
          </a:p>
        </p:txBody>
      </p:sp>
      <p:sp>
        <p:nvSpPr>
          <p:cNvPr id="10" name="Rectangle 9" descr="Help&#10;"/>
          <p:cNvSpPr/>
          <p:nvPr/>
        </p:nvSpPr>
        <p:spPr>
          <a:xfrm>
            <a:off x="8618638" y="119390"/>
            <a:ext cx="449162" cy="261610"/>
          </a:xfrm>
          <a:prstGeom prst="rect">
            <a:avLst/>
          </a:prstGeom>
        </p:spPr>
        <p:txBody>
          <a:bodyPr wrap="none">
            <a:spAutoFit/>
          </a:bodyPr>
          <a:lstStyle/>
          <a:p>
            <a:r>
              <a:rPr lang="en-US" sz="1100" u="sng" dirty="0" smtClean="0">
                <a:solidFill>
                  <a:schemeClr val="bg1"/>
                </a:solidFill>
              </a:rPr>
              <a:t>Help</a:t>
            </a:r>
            <a:endParaRPr lang="en-US" sz="1100" u="sng" dirty="0">
              <a:solidFill>
                <a:schemeClr val="bg1"/>
              </a:solidFill>
            </a:endParaRPr>
          </a:p>
        </p:txBody>
      </p:sp>
    </p:spTree>
    <p:extLst>
      <p:ext uri="{BB962C8B-B14F-4D97-AF65-F5344CB8AC3E}">
        <p14:creationId xmlns="" xmlns:p14="http://schemas.microsoft.com/office/powerpoint/2010/main" val="389426166"/>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1752600"/>
            <a:ext cx="4724400" cy="3809513"/>
          </a:xfrm>
        </p:spPr>
        <p:txBody>
          <a:bodyPr>
            <a:noAutofit/>
          </a:bodyPr>
          <a:lstStyle/>
          <a:p>
            <a:pPr marL="457200" indent="-457200">
              <a:lnSpc>
                <a:spcPts val="2800"/>
              </a:lnSpc>
            </a:pPr>
            <a:r>
              <a:rPr lang="en-US" dirty="0" smtClean="0"/>
              <a:t>Implementation</a:t>
            </a:r>
          </a:p>
          <a:p>
            <a:pPr marL="457200" indent="-457200">
              <a:lnSpc>
                <a:spcPts val="2800"/>
              </a:lnSpc>
            </a:pPr>
            <a:r>
              <a:rPr lang="en-US" dirty="0" smtClean="0"/>
              <a:t>Standards of care</a:t>
            </a:r>
          </a:p>
          <a:p>
            <a:pPr marL="457200" indent="-457200">
              <a:lnSpc>
                <a:spcPts val="2800"/>
              </a:lnSpc>
            </a:pPr>
            <a:r>
              <a:rPr lang="en-US" dirty="0" smtClean="0"/>
              <a:t>High risk ambulatory patient evaluation</a:t>
            </a:r>
          </a:p>
          <a:p>
            <a:pPr marL="457200" indent="-457200">
              <a:lnSpc>
                <a:spcPts val="2800"/>
              </a:lnSpc>
            </a:pPr>
            <a:endParaRPr lang="en-US" b="1" dirty="0" smtClean="0">
              <a:solidFill>
                <a:srgbClr val="0070C0"/>
              </a:solidFill>
            </a:endParaRPr>
          </a:p>
          <a:p>
            <a:pPr marL="457200" indent="-457200">
              <a:lnSpc>
                <a:spcPts val="2800"/>
              </a:lnSpc>
            </a:pPr>
            <a:r>
              <a:rPr lang="en-US" b="1" dirty="0" smtClean="0">
                <a:solidFill>
                  <a:srgbClr val="0070C0"/>
                </a:solidFill>
              </a:rPr>
              <a:t>Primary Care Services</a:t>
            </a:r>
          </a:p>
          <a:p>
            <a:pPr marL="457200" indent="-457200">
              <a:lnSpc>
                <a:spcPts val="2800"/>
              </a:lnSpc>
            </a:pPr>
            <a:r>
              <a:rPr lang="en-US" b="1" dirty="0" smtClean="0">
                <a:solidFill>
                  <a:srgbClr val="0070C0"/>
                </a:solidFill>
              </a:rPr>
              <a:t>Office of Nursing Services</a:t>
            </a:r>
          </a:p>
        </p:txBody>
      </p:sp>
      <p:pic>
        <p:nvPicPr>
          <p:cNvPr id="1027" name="Picture 3" descr="image of a computer showing the manage patients screen."/>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2971800"/>
            <a:ext cx="5334000" cy="3747162"/>
          </a:xfrm>
          <a:prstGeom prst="rect">
            <a:avLst/>
          </a:prstGeom>
          <a:noFill/>
          <a:ln w="9525">
            <a:noFill/>
            <a:miter lim="800000"/>
            <a:headEnd/>
            <a:tailEnd/>
          </a:ln>
          <a:effectLst/>
        </p:spPr>
      </p:pic>
      <p:sp>
        <p:nvSpPr>
          <p:cNvPr id="2" name="Title 1" descr="Ongoing Evaluation"/>
          <p:cNvSpPr>
            <a:spLocks noGrp="1"/>
          </p:cNvSpPr>
          <p:nvPr>
            <p:ph type="title"/>
          </p:nvPr>
        </p:nvSpPr>
        <p:spPr>
          <a:xfrm>
            <a:off x="457200" y="-76200"/>
            <a:ext cx="8229600" cy="1143000"/>
          </a:xfrm>
          <a:noFill/>
          <a:ln w="9525">
            <a:noFill/>
            <a:miter lim="800000"/>
            <a:headEnd/>
            <a:tailEnd/>
          </a:ln>
        </p:spPr>
        <p:txBody>
          <a:bodyPr vert="horz" wrap="square" lIns="91440" tIns="45720" rIns="91440" bIns="45720" numCol="1" anchor="b" anchorCtr="0" compatLnSpc="1">
            <a:prstTxWarp prst="textNoShape">
              <a:avLst/>
            </a:prstTxWarp>
            <a:normAutofit/>
          </a:bodyPr>
          <a:lstStyle/>
          <a:p>
            <a:r>
              <a:rPr lang="en-US" sz="4000" b="1" dirty="0" smtClean="0">
                <a:solidFill>
                  <a:srgbClr val="0070C0"/>
                </a:solidFill>
              </a:rPr>
              <a:t>Ongoing Evaluation</a:t>
            </a:r>
            <a:endParaRPr lang="en-US" sz="4000" b="1" dirty="0">
              <a:solidFill>
                <a:srgbClr val="0070C0"/>
              </a:solidFill>
            </a:endParaRPr>
          </a:p>
        </p:txBody>
      </p:sp>
    </p:spTree>
    <p:extLst>
      <p:ext uri="{BB962C8B-B14F-4D97-AF65-F5344CB8AC3E}">
        <p14:creationId xmlns="" xmlns:p14="http://schemas.microsoft.com/office/powerpoint/2010/main" val="3991971306"/>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yellow divider line"/>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600" y="3621088"/>
            <a:ext cx="7761288"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4" descr="Image of the My VeHU Campus &quot;Ask The Presenter&quot; Icon"/>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57400" y="2130425"/>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57400" y="2148010"/>
            <a:ext cx="7086600" cy="1143000"/>
          </a:xfrm>
        </p:spPr>
        <p:txBody>
          <a:bodyPr/>
          <a:lstStyle/>
          <a:p>
            <a:r>
              <a:rPr lang="en-US" dirty="0" smtClean="0"/>
              <a:t>Ask the Presenter</a:t>
            </a:r>
            <a:endParaRPr lang="en-US" dirty="0"/>
          </a:p>
        </p:txBody>
      </p:sp>
    </p:spTree>
    <p:extLst>
      <p:ext uri="{BB962C8B-B14F-4D97-AF65-F5344CB8AC3E}">
        <p14:creationId xmlns="" xmlns:p14="http://schemas.microsoft.com/office/powerpoint/2010/main" val="1430262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session number_class name_presenter name_v1_ligh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C4AC843BB2C341AAE087BEC6972632" ma:contentTypeVersion="0" ma:contentTypeDescription="Create a new document." ma:contentTypeScope="" ma:versionID="d484883fbbad0fcef313b5a468430b6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2D80A18-A5D0-4F6F-AB78-83522A55DF97}">
  <ds:schemaRefs>
    <ds:schemaRef ds:uri="http://purl.org/dc/elements/1.1/"/>
    <ds:schemaRef ds:uri="http://schemas.openxmlformats.org/package/2006/metadata/core-properties"/>
    <ds:schemaRef ds:uri="http://purl.org/dc/dcmitype/"/>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61B9D685-F707-44C7-BD9F-517643D24EAC}">
  <ds:schemaRefs>
    <ds:schemaRef ds:uri="http://schemas.microsoft.com/sharepoint/v3/contenttype/forms"/>
  </ds:schemaRefs>
</ds:datastoreItem>
</file>

<file path=customXml/itemProps3.xml><?xml version="1.0" encoding="utf-8"?>
<ds:datastoreItem xmlns:ds="http://schemas.openxmlformats.org/officeDocument/2006/customXml" ds:itemID="{D10CAD61-CD12-4664-8884-BD392CE88B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session number_class name_presenter name_v1_light 1</Template>
  <TotalTime>6702</TotalTime>
  <Words>7732</Words>
  <Application>Microsoft Office PowerPoint</Application>
  <PresentationFormat>On-screen Show (4:3)</PresentationFormat>
  <Paragraphs>929</Paragraphs>
  <Slides>93</Slides>
  <Notes>90</Notes>
  <HiddenSlides>1</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session number_class name_presenter name_v1_light 1</vt:lpstr>
      <vt:lpstr>Care Management Prioritizing and Planning Navigating the Data</vt:lpstr>
      <vt:lpstr>VA Changing Roles</vt:lpstr>
      <vt:lpstr>Staff Changes</vt:lpstr>
      <vt:lpstr>Poll Question</vt:lpstr>
      <vt:lpstr>Schedule Example</vt:lpstr>
      <vt:lpstr>Poll Results</vt:lpstr>
      <vt:lpstr>Poll Results</vt:lpstr>
      <vt:lpstr>The Primary Care Almanac</vt:lpstr>
      <vt:lpstr>Slide 9</vt:lpstr>
      <vt:lpstr>The Primary Care Almanac</vt:lpstr>
      <vt:lpstr>Slide 11</vt:lpstr>
      <vt:lpstr>Slide 12</vt:lpstr>
      <vt:lpstr>Slide 13</vt:lpstr>
      <vt:lpstr>Slide 14</vt:lpstr>
      <vt:lpstr>Slide 15</vt:lpstr>
      <vt:lpstr>Slide 16</vt:lpstr>
      <vt:lpstr>Slide 17</vt:lpstr>
      <vt:lpstr>Poll Question</vt:lpstr>
      <vt:lpstr>Slide 19</vt:lpstr>
      <vt:lpstr>Top 10 VHA Discharge Diagnoses 2008</vt:lpstr>
      <vt:lpstr>Slide 21</vt:lpstr>
      <vt:lpstr>Modeling Strategy </vt:lpstr>
      <vt:lpstr>Modeling Strategy </vt:lpstr>
      <vt:lpstr>Slide 24</vt:lpstr>
      <vt:lpstr>Care Assessment Need (CAN) Score</vt:lpstr>
      <vt:lpstr>Slide 26</vt:lpstr>
      <vt:lpstr>Use of High Level Analytic Data for Population  Management and Resource Planning</vt:lpstr>
      <vt:lpstr>High Number of Health Care  Providers per Patient by CAN Score</vt:lpstr>
      <vt:lpstr>High Number of Different Drugs per Patient by CAN Score</vt:lpstr>
      <vt:lpstr>Mental Health Diagnoses according to CAN Score</vt:lpstr>
      <vt:lpstr>Bed Days - Per Patient, Average</vt:lpstr>
      <vt:lpstr>Few Patients with High Scores Referred to Coordination Programs: Telehealth, HBPC, Palliative Care, and Hospice</vt:lpstr>
      <vt:lpstr>Can CAN scores help?</vt:lpstr>
      <vt:lpstr>How might a care manager or  provider use the tool?</vt:lpstr>
      <vt:lpstr>CAN Scores</vt:lpstr>
      <vt:lpstr>The PACT Compass</vt:lpstr>
      <vt:lpstr>Slide 37</vt:lpstr>
      <vt:lpstr>Slide 38</vt:lpstr>
      <vt:lpstr>Slide 39</vt:lpstr>
      <vt:lpstr>Poll Results</vt:lpstr>
      <vt:lpstr>Poll Results</vt:lpstr>
      <vt:lpstr>VSSC  - http://vssc.med.va.gov</vt:lpstr>
      <vt:lpstr>VSSC </vt:lpstr>
      <vt:lpstr>VA Oakland Outpatient Clinic</vt:lpstr>
      <vt:lpstr>Email</vt:lpstr>
      <vt:lpstr>Pact RN Can Plan</vt:lpstr>
      <vt:lpstr>Slide 47</vt:lpstr>
      <vt:lpstr>Poll Question</vt:lpstr>
      <vt:lpstr>Our Purpose </vt:lpstr>
      <vt:lpstr>First Steps following Sheila’s Call …</vt:lpstr>
      <vt:lpstr>Slide 51</vt:lpstr>
      <vt:lpstr>Poll Results</vt:lpstr>
      <vt:lpstr>Poll Results</vt:lpstr>
      <vt:lpstr>Slide 54</vt:lpstr>
      <vt:lpstr>Slide 55</vt:lpstr>
      <vt:lpstr>What did the report allow us to see for Auburn PACT Team D</vt:lpstr>
      <vt:lpstr>Case Study#1</vt:lpstr>
      <vt:lpstr>Slide 58</vt:lpstr>
      <vt:lpstr>Slide 59</vt:lpstr>
      <vt:lpstr>Slide 60</vt:lpstr>
      <vt:lpstr>Slide 61</vt:lpstr>
      <vt:lpstr>Slide 62</vt:lpstr>
      <vt:lpstr>Voice of the Veteran</vt:lpstr>
      <vt:lpstr>Slide 64</vt:lpstr>
      <vt:lpstr>Voice of an extended team member PharmD</vt:lpstr>
      <vt:lpstr>You CAN plan too!</vt:lpstr>
      <vt:lpstr>Sustained </vt:lpstr>
      <vt:lpstr>Sustaining </vt:lpstr>
      <vt:lpstr>MyHealtheVet</vt:lpstr>
      <vt:lpstr>What CAN we do tomorrow?</vt:lpstr>
      <vt:lpstr>High Risk Patient Identification</vt:lpstr>
      <vt:lpstr>OUR MISSION</vt:lpstr>
      <vt:lpstr>Patient Care Assessment System (PCAS)</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Ongoing Evaluation</vt:lpstr>
      <vt:lpstr>Ask the Presenter</vt:lpstr>
    </vt:vector>
  </TitlesOfParts>
  <Company>Department of Veterans Affairs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Informatics and Data in PACT</dc:title>
  <dc:creator>VHA OIA Training Strategy</dc:creator>
  <cp:lastModifiedBy>presenter</cp:lastModifiedBy>
  <cp:revision>564</cp:revision>
  <dcterms:created xsi:type="dcterms:W3CDTF">2013-04-05T17:21:07Z</dcterms:created>
  <dcterms:modified xsi:type="dcterms:W3CDTF">2013-09-10T21:40:57Z</dcterms:modified>
</cp:coreProperties>
</file>