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87" r:id="rId5"/>
    <p:sldId id="280" r:id="rId6"/>
    <p:sldId id="281" r:id="rId7"/>
    <p:sldId id="268" r:id="rId8"/>
    <p:sldId id="299" r:id="rId9"/>
    <p:sldId id="298" r:id="rId10"/>
    <p:sldId id="297" r:id="rId11"/>
    <p:sldId id="285" r:id="rId12"/>
    <p:sldId id="291" r:id="rId13"/>
    <p:sldId id="284" r:id="rId14"/>
    <p:sldId id="283" r:id="rId15"/>
    <p:sldId id="303" r:id="rId16"/>
    <p:sldId id="302" r:id="rId17"/>
    <p:sldId id="301" r:id="rId18"/>
    <p:sldId id="282" r:id="rId19"/>
    <p:sldId id="278" r:id="rId20"/>
    <p:sldId id="286" r:id="rId21"/>
    <p:sldId id="312" r:id="rId22"/>
    <p:sldId id="313" r:id="rId23"/>
    <p:sldId id="314" r:id="rId24"/>
    <p:sldId id="276" r:id="rId25"/>
    <p:sldId id="260" r:id="rId26"/>
    <p:sldId id="289" r:id="rId27"/>
    <p:sldId id="288" r:id="rId28"/>
    <p:sldId id="315"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CCFF33"/>
    <a:srgbClr val="1A3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7" autoAdjust="0"/>
    <p:restoredTop sz="72743" autoAdjust="0"/>
  </p:normalViewPr>
  <p:slideViewPr>
    <p:cSldViewPr>
      <p:cViewPr>
        <p:scale>
          <a:sx n="60" d="100"/>
          <a:sy n="60" d="100"/>
        </p:scale>
        <p:origin x="-2124" y="-156"/>
      </p:cViewPr>
      <p:guideLst>
        <p:guide orient="horz" pos="2160"/>
        <p:guide pos="2880"/>
      </p:guideLst>
    </p:cSldViewPr>
  </p:slideViewPr>
  <p:outlineViewPr>
    <p:cViewPr>
      <p:scale>
        <a:sx n="33" d="100"/>
        <a:sy n="33" d="100"/>
      </p:scale>
      <p:origin x="0" y="3540"/>
    </p:cViewPr>
  </p:outlineViewPr>
  <p:notesTextViewPr>
    <p:cViewPr>
      <p:scale>
        <a:sx n="1" d="1"/>
        <a:sy n="1" d="1"/>
      </p:scale>
      <p:origin x="0" y="0"/>
    </p:cViewPr>
  </p:notesTextViewPr>
  <p:sorterViewPr>
    <p:cViewPr>
      <p:scale>
        <a:sx n="100" d="100"/>
        <a:sy n="100" d="100"/>
      </p:scale>
      <p:origin x="0" y="1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BCFCC-F620-4FD1-96CC-B11A98BA4D88}" type="doc">
      <dgm:prSet loTypeId="urn:microsoft.com/office/officeart/2005/8/layout/hierarchy4" loCatId="list" qsTypeId="urn:microsoft.com/office/officeart/2005/8/quickstyle/3d2" qsCatId="3D" csTypeId="urn:microsoft.com/office/officeart/2005/8/colors/colorful4" csCatId="colorful" phldr="1"/>
      <dgm:spPr/>
      <dgm:t>
        <a:bodyPr/>
        <a:lstStyle/>
        <a:p>
          <a:endParaRPr lang="en-US"/>
        </a:p>
      </dgm:t>
    </dgm:pt>
    <dgm:pt modelId="{50866E4A-C20F-486E-8395-EA0FE3B25AB3}">
      <dgm:prSet phldrT="[Text]"/>
      <dgm:spPr>
        <a:solidFill>
          <a:srgbClr val="92D050"/>
        </a:solidFill>
      </dgm:spPr>
      <dgm:t>
        <a:bodyPr/>
        <a:lstStyle/>
        <a:p>
          <a:r>
            <a:rPr lang="en-US" dirty="0" smtClean="0"/>
            <a:t>Data Distribution System (DDS)</a:t>
          </a:r>
          <a:endParaRPr lang="en-US" dirty="0"/>
        </a:p>
      </dgm:t>
      <dgm:extLst>
        <a:ext uri="{E40237B7-FDA0-4F09-8148-C483321AD2D9}">
          <dgm14:cNvPr xmlns:dgm14="http://schemas.microsoft.com/office/drawing/2010/diagram" id="0" name="" descr="Data Distribution System (DDS)&#10; VISN Data Warehouse Databases (VDW)&#10;  xDW Work Databases and Views&#10; Regional Data Warehouse Databases (RDW)&#10;  SPV Database and Views&#10; Corporate Data Warehouse Databases (CDW)&#10;  LSV Database and Views&#10;"/>
        </a:ext>
      </dgm:extLst>
    </dgm:pt>
    <dgm:pt modelId="{B4ED13CF-EA41-4AF0-8142-B9B39102A1EA}" type="parTrans" cxnId="{8AE7FEBC-3FEF-483B-8DD2-32602CE196B7}">
      <dgm:prSet/>
      <dgm:spPr/>
      <dgm:t>
        <a:bodyPr/>
        <a:lstStyle/>
        <a:p>
          <a:endParaRPr lang="en-US"/>
        </a:p>
      </dgm:t>
    </dgm:pt>
    <dgm:pt modelId="{D30BBC77-39C6-473F-9DBC-68BD79E5D6B2}" type="sibTrans" cxnId="{8AE7FEBC-3FEF-483B-8DD2-32602CE196B7}">
      <dgm:prSet/>
      <dgm:spPr/>
      <dgm:t>
        <a:bodyPr/>
        <a:lstStyle/>
        <a:p>
          <a:endParaRPr lang="en-US"/>
        </a:p>
      </dgm:t>
    </dgm:pt>
    <dgm:pt modelId="{CB3C25C3-499A-41C8-A6FB-599F4748A758}">
      <dgm:prSet phldrT="[Text]"/>
      <dgm:spPr/>
      <dgm:t>
        <a:bodyPr/>
        <a:lstStyle/>
        <a:p>
          <a:r>
            <a:rPr lang="en-US" dirty="0" smtClean="0"/>
            <a:t>VISN Data Warehouse Databases (VDW)</a:t>
          </a:r>
          <a:endParaRPr lang="en-US" dirty="0"/>
        </a:p>
      </dgm:t>
      <dgm:extLst>
        <a:ext uri="{E40237B7-FDA0-4F09-8148-C483321AD2D9}">
          <dgm14:cNvPr xmlns:dgm14="http://schemas.microsoft.com/office/drawing/2010/diagram" id="0" name="" descr="Data Distribution System (DDS)&#10; VISN Data Warehouse Databases (VDW)&#10;  xDW Work Databases and Views&#10; Regional Data Warehouse Databases (RDW)&#10;  SPV Database and Views&#10; Corporate Data Warehouse Databases (CDW)&#10;  LSV Database and Views&#10;"/>
        </a:ext>
      </dgm:extLst>
    </dgm:pt>
    <dgm:pt modelId="{00D834C2-B7EE-4EA2-B00F-2BE90365317A}" type="parTrans" cxnId="{60EC7EE5-95C7-4633-A456-1E51C7736677}">
      <dgm:prSet/>
      <dgm:spPr/>
      <dgm:t>
        <a:bodyPr/>
        <a:lstStyle/>
        <a:p>
          <a:endParaRPr lang="en-US"/>
        </a:p>
      </dgm:t>
    </dgm:pt>
    <dgm:pt modelId="{1C5405FF-E2B8-4CAB-81DB-A362651D0D43}" type="sibTrans" cxnId="{60EC7EE5-95C7-4633-A456-1E51C7736677}">
      <dgm:prSet/>
      <dgm:spPr/>
      <dgm:t>
        <a:bodyPr/>
        <a:lstStyle/>
        <a:p>
          <a:endParaRPr lang="en-US"/>
        </a:p>
      </dgm:t>
    </dgm:pt>
    <dgm:pt modelId="{1B109C69-B2C2-4E27-96C2-DA31C5CB80CC}">
      <dgm:prSet phldrT="[Text]"/>
      <dgm:spPr/>
      <dgm:t>
        <a:bodyPr/>
        <a:lstStyle/>
        <a:p>
          <a:r>
            <a:rPr lang="en-US" dirty="0" smtClean="0"/>
            <a:t>Regional Data Warehouse Databases (RDW)</a:t>
          </a:r>
          <a:endParaRPr lang="en-US" dirty="0"/>
        </a:p>
      </dgm:t>
      <dgm:extLst>
        <a:ext uri="{E40237B7-FDA0-4F09-8148-C483321AD2D9}">
          <dgm14:cNvPr xmlns:dgm14="http://schemas.microsoft.com/office/drawing/2010/diagram" id="0" name="" descr="Data Distribution System (DDS)&#10; VISN Data Warehouse Databases (VDW)&#10;  xDW Work Databases and Views&#10; Regional Data Warehouse Databases (RDW)&#10;  SPV Database and Views&#10; Corporate Data Warehouse Databases (CDW)&#10;  LSV Database and Views&#10;"/>
        </a:ext>
      </dgm:extLst>
    </dgm:pt>
    <dgm:pt modelId="{3263BCA1-978B-4E60-A3E4-E19D4D1EFEBB}" type="parTrans" cxnId="{46EEEB34-8F32-4107-B9F0-C41F732F2A02}">
      <dgm:prSet/>
      <dgm:spPr/>
      <dgm:t>
        <a:bodyPr/>
        <a:lstStyle/>
        <a:p>
          <a:endParaRPr lang="en-US"/>
        </a:p>
      </dgm:t>
    </dgm:pt>
    <dgm:pt modelId="{052B4C57-F4FB-4F43-8364-1F575922C917}" type="sibTrans" cxnId="{46EEEB34-8F32-4107-B9F0-C41F732F2A02}">
      <dgm:prSet/>
      <dgm:spPr/>
      <dgm:t>
        <a:bodyPr/>
        <a:lstStyle/>
        <a:p>
          <a:endParaRPr lang="en-US"/>
        </a:p>
      </dgm:t>
    </dgm:pt>
    <dgm:pt modelId="{88C7143E-EA0F-4E0D-9ACC-B6ACE107DD30}">
      <dgm:prSet phldrT="[Text]"/>
      <dgm:spPr>
        <a:solidFill>
          <a:srgbClr val="92D050"/>
        </a:solidFill>
      </dgm:spPr>
      <dgm:t>
        <a:bodyPr/>
        <a:lstStyle/>
        <a:p>
          <a:r>
            <a:rPr lang="en-US" dirty="0" smtClean="0"/>
            <a:t>LSV Database and Views</a:t>
          </a:r>
          <a:endParaRPr lang="en-US" dirty="0"/>
        </a:p>
      </dgm:t>
      <dgm:extLst>
        <a:ext uri="{E40237B7-FDA0-4F09-8148-C483321AD2D9}">
          <dgm14:cNvPr xmlns:dgm14="http://schemas.microsoft.com/office/drawing/2010/diagram" id="0" name="" descr="Data Distribution System (DDS)&#10; VISN Data Warehouse Databases (VDW)&#10;  xDW Work Databases and Views&#10; Regional Data Warehouse Databases (RDW)&#10;  SPV Database and Views&#10; Corporate Data Warehouse Databases (CDW)&#10;  LSV Database and Views&#10;"/>
        </a:ext>
      </dgm:extLst>
    </dgm:pt>
    <dgm:pt modelId="{933AB5C4-EDAE-4014-8E82-A1BFADAC0121}" type="parTrans" cxnId="{2D1C954F-8BBD-4C03-9AAE-E1A345C2E9CF}">
      <dgm:prSet/>
      <dgm:spPr/>
      <dgm:t>
        <a:bodyPr/>
        <a:lstStyle/>
        <a:p>
          <a:endParaRPr lang="en-US"/>
        </a:p>
      </dgm:t>
    </dgm:pt>
    <dgm:pt modelId="{7948A038-3E5E-493B-87CC-8A8FC17D847D}" type="sibTrans" cxnId="{2D1C954F-8BBD-4C03-9AAE-E1A345C2E9CF}">
      <dgm:prSet/>
      <dgm:spPr/>
      <dgm:t>
        <a:bodyPr/>
        <a:lstStyle/>
        <a:p>
          <a:endParaRPr lang="en-US"/>
        </a:p>
      </dgm:t>
    </dgm:pt>
    <dgm:pt modelId="{EAC1AA31-46A0-4008-8132-B7B618DB7AD1}">
      <dgm:prSet phldrT="[Text]"/>
      <dgm:spPr>
        <a:solidFill>
          <a:srgbClr val="92D050"/>
        </a:solidFill>
      </dgm:spPr>
      <dgm:t>
        <a:bodyPr/>
        <a:lstStyle/>
        <a:p>
          <a:r>
            <a:rPr lang="en-US" dirty="0" smtClean="0"/>
            <a:t>SPV Database and Views</a:t>
          </a:r>
          <a:endParaRPr lang="en-US" dirty="0"/>
        </a:p>
      </dgm:t>
      <dgm:extLst>
        <a:ext uri="{E40237B7-FDA0-4F09-8148-C483321AD2D9}">
          <dgm14:cNvPr xmlns:dgm14="http://schemas.microsoft.com/office/drawing/2010/diagram" id="0" name="" descr="Data Distribution System (DDS)&#10; VISN Data Warehouse Databases (VDW)&#10;  xDW Work Databases and Views&#10; Regional Data Warehouse Databases (RDW)&#10;  SPV Database and Views&#10; Corporate Data Warehouse Databases (CDW)&#10;  LSV Database and Views&#10;"/>
        </a:ext>
      </dgm:extLst>
    </dgm:pt>
    <dgm:pt modelId="{82EEDC70-F4AC-4C98-8E3F-F94A05B565F0}" type="parTrans" cxnId="{6B2AF4C9-4307-442F-AE6F-26B78182D70C}">
      <dgm:prSet/>
      <dgm:spPr/>
      <dgm:t>
        <a:bodyPr/>
        <a:lstStyle/>
        <a:p>
          <a:endParaRPr lang="en-US"/>
        </a:p>
      </dgm:t>
    </dgm:pt>
    <dgm:pt modelId="{98790B6B-DAF4-4E39-AEF2-BCE8DF819168}" type="sibTrans" cxnId="{6B2AF4C9-4307-442F-AE6F-26B78182D70C}">
      <dgm:prSet/>
      <dgm:spPr/>
      <dgm:t>
        <a:bodyPr/>
        <a:lstStyle/>
        <a:p>
          <a:endParaRPr lang="en-US"/>
        </a:p>
      </dgm:t>
    </dgm:pt>
    <dgm:pt modelId="{C3A32CC8-8199-49FC-B2EE-8CADA800907D}">
      <dgm:prSet phldrT="[Text]"/>
      <dgm:spPr/>
      <dgm:t>
        <a:bodyPr/>
        <a:lstStyle/>
        <a:p>
          <a:r>
            <a:rPr lang="en-US" dirty="0" smtClean="0"/>
            <a:t>Corporate Data Warehouse Databases (CDW)</a:t>
          </a:r>
          <a:endParaRPr lang="en-US" dirty="0"/>
        </a:p>
      </dgm:t>
      <dgm:extLst>
        <a:ext uri="{E40237B7-FDA0-4F09-8148-C483321AD2D9}">
          <dgm14:cNvPr xmlns:dgm14="http://schemas.microsoft.com/office/drawing/2010/diagram" id="0" name="" descr="Data Distribution System (DDS)&#10; VISN Data Warehouse Databases (VDW)&#10;  xDW Work Databases and Views&#10; Regional Data Warehouse Databases (RDW)&#10;  SPV Database and Views&#10; Corporate Data Warehouse Databases (CDW)&#10;  LSV Database and Views&#10;"/>
        </a:ext>
      </dgm:extLst>
    </dgm:pt>
    <dgm:pt modelId="{48EB941D-355D-4FA2-B006-9E5D58B3B8E6}" type="parTrans" cxnId="{83A2F602-AAE8-4F1C-B8B3-D8EF00587A99}">
      <dgm:prSet/>
      <dgm:spPr/>
      <dgm:t>
        <a:bodyPr/>
        <a:lstStyle/>
        <a:p>
          <a:endParaRPr lang="en-US"/>
        </a:p>
      </dgm:t>
    </dgm:pt>
    <dgm:pt modelId="{E9929247-E13E-4F9A-897C-DDE738DBDE28}" type="sibTrans" cxnId="{83A2F602-AAE8-4F1C-B8B3-D8EF00587A99}">
      <dgm:prSet/>
      <dgm:spPr/>
      <dgm:t>
        <a:bodyPr/>
        <a:lstStyle/>
        <a:p>
          <a:endParaRPr lang="en-US"/>
        </a:p>
      </dgm:t>
    </dgm:pt>
    <dgm:pt modelId="{4B092C43-7316-45B7-9D9D-E32EF797E2A9}">
      <dgm:prSet phldrT="[Text]"/>
      <dgm:spPr>
        <a:solidFill>
          <a:srgbClr val="92D050"/>
        </a:solidFill>
      </dgm:spPr>
      <dgm:t>
        <a:bodyPr/>
        <a:lstStyle/>
        <a:p>
          <a:r>
            <a:rPr lang="en-US" dirty="0" smtClean="0"/>
            <a:t>xDW Work Databases and Views</a:t>
          </a:r>
          <a:endParaRPr lang="en-US" dirty="0"/>
        </a:p>
      </dgm:t>
      <dgm:extLst>
        <a:ext uri="{E40237B7-FDA0-4F09-8148-C483321AD2D9}">
          <dgm14:cNvPr xmlns:dgm14="http://schemas.microsoft.com/office/drawing/2010/diagram" id="0" name="" descr="Data Distribution System (DDS)&#10; VISN Data Warehouse Databases (VDW)&#10;  xDW Work Databases and Views&#10; Regional Data Warehouse Databases (RDW)&#10;  SPV Database and Views&#10; Corporate Data Warehouse Databases (CDW)&#10;  LSV Database and Views&#10;"/>
        </a:ext>
      </dgm:extLst>
    </dgm:pt>
    <dgm:pt modelId="{978351B8-0D2D-4517-AF43-8751FCD0F6CD}" type="parTrans" cxnId="{AFEC4B85-10EE-4076-878E-80C72253CFC2}">
      <dgm:prSet/>
      <dgm:spPr/>
      <dgm:t>
        <a:bodyPr/>
        <a:lstStyle/>
        <a:p>
          <a:endParaRPr lang="en-US"/>
        </a:p>
      </dgm:t>
    </dgm:pt>
    <dgm:pt modelId="{30BDF58D-E9E9-4A9A-8BE2-387A480B8D72}" type="sibTrans" cxnId="{AFEC4B85-10EE-4076-878E-80C72253CFC2}">
      <dgm:prSet/>
      <dgm:spPr/>
      <dgm:t>
        <a:bodyPr/>
        <a:lstStyle/>
        <a:p>
          <a:endParaRPr lang="en-US"/>
        </a:p>
      </dgm:t>
    </dgm:pt>
    <dgm:pt modelId="{404575EB-1FD9-4B3A-B3C7-9354ADFB9D35}" type="pres">
      <dgm:prSet presAssocID="{690BCFCC-F620-4FD1-96CC-B11A98BA4D88}" presName="Name0" presStyleCnt="0">
        <dgm:presLayoutVars>
          <dgm:chPref val="1"/>
          <dgm:dir/>
          <dgm:animOne val="branch"/>
          <dgm:animLvl val="lvl"/>
          <dgm:resizeHandles/>
        </dgm:presLayoutVars>
      </dgm:prSet>
      <dgm:spPr/>
      <dgm:t>
        <a:bodyPr/>
        <a:lstStyle/>
        <a:p>
          <a:endParaRPr lang="en-US"/>
        </a:p>
      </dgm:t>
    </dgm:pt>
    <dgm:pt modelId="{44F3F806-FF87-438F-9A8E-59069A189DE9}" type="pres">
      <dgm:prSet presAssocID="{50866E4A-C20F-486E-8395-EA0FE3B25AB3}" presName="vertOne" presStyleCnt="0"/>
      <dgm:spPr/>
      <dgm:t>
        <a:bodyPr/>
        <a:lstStyle/>
        <a:p>
          <a:endParaRPr lang="en-US"/>
        </a:p>
      </dgm:t>
    </dgm:pt>
    <dgm:pt modelId="{0AEB7943-B38D-4C32-912C-84FE4D5F82BE}" type="pres">
      <dgm:prSet presAssocID="{50866E4A-C20F-486E-8395-EA0FE3B25AB3}" presName="txOne" presStyleLbl="node0" presStyleIdx="0" presStyleCnt="1">
        <dgm:presLayoutVars>
          <dgm:chPref val="3"/>
        </dgm:presLayoutVars>
      </dgm:prSet>
      <dgm:spPr/>
      <dgm:t>
        <a:bodyPr/>
        <a:lstStyle/>
        <a:p>
          <a:endParaRPr lang="en-US"/>
        </a:p>
      </dgm:t>
    </dgm:pt>
    <dgm:pt modelId="{9481740E-155D-4020-B82C-4863072388ED}" type="pres">
      <dgm:prSet presAssocID="{50866E4A-C20F-486E-8395-EA0FE3B25AB3}" presName="parTransOne" presStyleCnt="0"/>
      <dgm:spPr/>
      <dgm:t>
        <a:bodyPr/>
        <a:lstStyle/>
        <a:p>
          <a:endParaRPr lang="en-US"/>
        </a:p>
      </dgm:t>
    </dgm:pt>
    <dgm:pt modelId="{AA4DDD1D-B4F4-4919-A2C4-37194F9DD3E4}" type="pres">
      <dgm:prSet presAssocID="{50866E4A-C20F-486E-8395-EA0FE3B25AB3}" presName="horzOne" presStyleCnt="0"/>
      <dgm:spPr/>
      <dgm:t>
        <a:bodyPr/>
        <a:lstStyle/>
        <a:p>
          <a:endParaRPr lang="en-US"/>
        </a:p>
      </dgm:t>
    </dgm:pt>
    <dgm:pt modelId="{D644754E-0610-4139-B133-2CA2DA87C7B6}" type="pres">
      <dgm:prSet presAssocID="{CB3C25C3-499A-41C8-A6FB-599F4748A758}" presName="vertTwo" presStyleCnt="0"/>
      <dgm:spPr/>
      <dgm:t>
        <a:bodyPr/>
        <a:lstStyle/>
        <a:p>
          <a:endParaRPr lang="en-US"/>
        </a:p>
      </dgm:t>
    </dgm:pt>
    <dgm:pt modelId="{D1807C50-3FD9-41D1-8489-19602E111140}" type="pres">
      <dgm:prSet presAssocID="{CB3C25C3-499A-41C8-A6FB-599F4748A758}" presName="txTwo" presStyleLbl="node2" presStyleIdx="0" presStyleCnt="3">
        <dgm:presLayoutVars>
          <dgm:chPref val="3"/>
        </dgm:presLayoutVars>
      </dgm:prSet>
      <dgm:spPr/>
      <dgm:t>
        <a:bodyPr/>
        <a:lstStyle/>
        <a:p>
          <a:endParaRPr lang="en-US"/>
        </a:p>
      </dgm:t>
    </dgm:pt>
    <dgm:pt modelId="{1C281822-2FD2-4B48-AD48-D9AFE3C95F0F}" type="pres">
      <dgm:prSet presAssocID="{CB3C25C3-499A-41C8-A6FB-599F4748A758}" presName="parTransTwo" presStyleCnt="0"/>
      <dgm:spPr/>
      <dgm:t>
        <a:bodyPr/>
        <a:lstStyle/>
        <a:p>
          <a:endParaRPr lang="en-US"/>
        </a:p>
      </dgm:t>
    </dgm:pt>
    <dgm:pt modelId="{A4D2FA1A-B49D-4AB1-94A8-2606DC0295BB}" type="pres">
      <dgm:prSet presAssocID="{CB3C25C3-499A-41C8-A6FB-599F4748A758}" presName="horzTwo" presStyleCnt="0"/>
      <dgm:spPr/>
      <dgm:t>
        <a:bodyPr/>
        <a:lstStyle/>
        <a:p>
          <a:endParaRPr lang="en-US"/>
        </a:p>
      </dgm:t>
    </dgm:pt>
    <dgm:pt modelId="{1E2F2372-42E1-483D-B36B-ABFCD1254E78}" type="pres">
      <dgm:prSet presAssocID="{4B092C43-7316-45B7-9D9D-E32EF797E2A9}" presName="vertThree" presStyleCnt="0"/>
      <dgm:spPr/>
      <dgm:t>
        <a:bodyPr/>
        <a:lstStyle/>
        <a:p>
          <a:endParaRPr lang="en-US"/>
        </a:p>
      </dgm:t>
    </dgm:pt>
    <dgm:pt modelId="{EEFB5E1A-4B5F-4AFE-832B-7C2D39B2A464}" type="pres">
      <dgm:prSet presAssocID="{4B092C43-7316-45B7-9D9D-E32EF797E2A9}" presName="txThree" presStyleLbl="node3" presStyleIdx="0" presStyleCnt="3">
        <dgm:presLayoutVars>
          <dgm:chPref val="3"/>
        </dgm:presLayoutVars>
      </dgm:prSet>
      <dgm:spPr/>
      <dgm:t>
        <a:bodyPr/>
        <a:lstStyle/>
        <a:p>
          <a:endParaRPr lang="en-US"/>
        </a:p>
      </dgm:t>
    </dgm:pt>
    <dgm:pt modelId="{C96F834A-0C9A-49B2-9861-48A791B8928C}" type="pres">
      <dgm:prSet presAssocID="{4B092C43-7316-45B7-9D9D-E32EF797E2A9}" presName="horzThree" presStyleCnt="0"/>
      <dgm:spPr/>
      <dgm:t>
        <a:bodyPr/>
        <a:lstStyle/>
        <a:p>
          <a:endParaRPr lang="en-US"/>
        </a:p>
      </dgm:t>
    </dgm:pt>
    <dgm:pt modelId="{6E2C09CA-A0E9-46FB-B6A9-1E8D514367DB}" type="pres">
      <dgm:prSet presAssocID="{1C5405FF-E2B8-4CAB-81DB-A362651D0D43}" presName="sibSpaceTwo" presStyleCnt="0"/>
      <dgm:spPr/>
      <dgm:t>
        <a:bodyPr/>
        <a:lstStyle/>
        <a:p>
          <a:endParaRPr lang="en-US"/>
        </a:p>
      </dgm:t>
    </dgm:pt>
    <dgm:pt modelId="{D557FEC4-E161-4908-82D6-C8FF9C2198E4}" type="pres">
      <dgm:prSet presAssocID="{1B109C69-B2C2-4E27-96C2-DA31C5CB80CC}" presName="vertTwo" presStyleCnt="0"/>
      <dgm:spPr/>
      <dgm:t>
        <a:bodyPr/>
        <a:lstStyle/>
        <a:p>
          <a:endParaRPr lang="en-US"/>
        </a:p>
      </dgm:t>
    </dgm:pt>
    <dgm:pt modelId="{B64BEBF7-9280-40B9-B97B-98E9A51C77B5}" type="pres">
      <dgm:prSet presAssocID="{1B109C69-B2C2-4E27-96C2-DA31C5CB80CC}" presName="txTwo" presStyleLbl="node2" presStyleIdx="1" presStyleCnt="3">
        <dgm:presLayoutVars>
          <dgm:chPref val="3"/>
        </dgm:presLayoutVars>
      </dgm:prSet>
      <dgm:spPr/>
      <dgm:t>
        <a:bodyPr/>
        <a:lstStyle/>
        <a:p>
          <a:endParaRPr lang="en-US"/>
        </a:p>
      </dgm:t>
    </dgm:pt>
    <dgm:pt modelId="{273A73E9-B208-4AC3-AD69-AF8F647992E0}" type="pres">
      <dgm:prSet presAssocID="{1B109C69-B2C2-4E27-96C2-DA31C5CB80CC}" presName="parTransTwo" presStyleCnt="0"/>
      <dgm:spPr/>
      <dgm:t>
        <a:bodyPr/>
        <a:lstStyle/>
        <a:p>
          <a:endParaRPr lang="en-US"/>
        </a:p>
      </dgm:t>
    </dgm:pt>
    <dgm:pt modelId="{50434AEB-9B0D-4BDB-ADBA-0BD9D4190336}" type="pres">
      <dgm:prSet presAssocID="{1B109C69-B2C2-4E27-96C2-DA31C5CB80CC}" presName="horzTwo" presStyleCnt="0"/>
      <dgm:spPr/>
      <dgm:t>
        <a:bodyPr/>
        <a:lstStyle/>
        <a:p>
          <a:endParaRPr lang="en-US"/>
        </a:p>
      </dgm:t>
    </dgm:pt>
    <dgm:pt modelId="{4D10F5C8-7263-46AE-A961-435C07944E8A}" type="pres">
      <dgm:prSet presAssocID="{EAC1AA31-46A0-4008-8132-B7B618DB7AD1}" presName="vertThree" presStyleCnt="0"/>
      <dgm:spPr/>
      <dgm:t>
        <a:bodyPr/>
        <a:lstStyle/>
        <a:p>
          <a:endParaRPr lang="en-US"/>
        </a:p>
      </dgm:t>
    </dgm:pt>
    <dgm:pt modelId="{0B2EA782-B9A6-456F-960C-53DED84AA8D2}" type="pres">
      <dgm:prSet presAssocID="{EAC1AA31-46A0-4008-8132-B7B618DB7AD1}" presName="txThree" presStyleLbl="node3" presStyleIdx="1" presStyleCnt="3">
        <dgm:presLayoutVars>
          <dgm:chPref val="3"/>
        </dgm:presLayoutVars>
      </dgm:prSet>
      <dgm:spPr/>
      <dgm:t>
        <a:bodyPr/>
        <a:lstStyle/>
        <a:p>
          <a:endParaRPr lang="en-US"/>
        </a:p>
      </dgm:t>
    </dgm:pt>
    <dgm:pt modelId="{3087068C-3F10-49B0-AD57-2EE71E982188}" type="pres">
      <dgm:prSet presAssocID="{EAC1AA31-46A0-4008-8132-B7B618DB7AD1}" presName="horzThree" presStyleCnt="0"/>
      <dgm:spPr/>
      <dgm:t>
        <a:bodyPr/>
        <a:lstStyle/>
        <a:p>
          <a:endParaRPr lang="en-US"/>
        </a:p>
      </dgm:t>
    </dgm:pt>
    <dgm:pt modelId="{98743922-E87A-4D22-B324-C05C358EF05F}" type="pres">
      <dgm:prSet presAssocID="{052B4C57-F4FB-4F43-8364-1F575922C917}" presName="sibSpaceTwo" presStyleCnt="0"/>
      <dgm:spPr/>
      <dgm:t>
        <a:bodyPr/>
        <a:lstStyle/>
        <a:p>
          <a:endParaRPr lang="en-US"/>
        </a:p>
      </dgm:t>
    </dgm:pt>
    <dgm:pt modelId="{43630B55-CE9F-4A92-914A-CA9AC9CB4976}" type="pres">
      <dgm:prSet presAssocID="{C3A32CC8-8199-49FC-B2EE-8CADA800907D}" presName="vertTwo" presStyleCnt="0"/>
      <dgm:spPr/>
      <dgm:t>
        <a:bodyPr/>
        <a:lstStyle/>
        <a:p>
          <a:endParaRPr lang="en-US"/>
        </a:p>
      </dgm:t>
    </dgm:pt>
    <dgm:pt modelId="{4D7382A3-6CF0-48AE-A71B-18E719B8F5FD}" type="pres">
      <dgm:prSet presAssocID="{C3A32CC8-8199-49FC-B2EE-8CADA800907D}" presName="txTwo" presStyleLbl="node2" presStyleIdx="2" presStyleCnt="3">
        <dgm:presLayoutVars>
          <dgm:chPref val="3"/>
        </dgm:presLayoutVars>
      </dgm:prSet>
      <dgm:spPr/>
      <dgm:t>
        <a:bodyPr/>
        <a:lstStyle/>
        <a:p>
          <a:endParaRPr lang="en-US"/>
        </a:p>
      </dgm:t>
    </dgm:pt>
    <dgm:pt modelId="{0E11DA6E-71F8-4D33-84F4-2BAB7BC43FFF}" type="pres">
      <dgm:prSet presAssocID="{C3A32CC8-8199-49FC-B2EE-8CADA800907D}" presName="parTransTwo" presStyleCnt="0"/>
      <dgm:spPr/>
      <dgm:t>
        <a:bodyPr/>
        <a:lstStyle/>
        <a:p>
          <a:endParaRPr lang="en-US"/>
        </a:p>
      </dgm:t>
    </dgm:pt>
    <dgm:pt modelId="{1AC24846-9C43-4DB7-AA7B-8A6E36DCACD1}" type="pres">
      <dgm:prSet presAssocID="{C3A32CC8-8199-49FC-B2EE-8CADA800907D}" presName="horzTwo" presStyleCnt="0"/>
      <dgm:spPr/>
      <dgm:t>
        <a:bodyPr/>
        <a:lstStyle/>
        <a:p>
          <a:endParaRPr lang="en-US"/>
        </a:p>
      </dgm:t>
    </dgm:pt>
    <dgm:pt modelId="{63E3E8FE-923A-47AE-9004-08A7C2023F6A}" type="pres">
      <dgm:prSet presAssocID="{88C7143E-EA0F-4E0D-9ACC-B6ACE107DD30}" presName="vertThree" presStyleCnt="0"/>
      <dgm:spPr/>
      <dgm:t>
        <a:bodyPr/>
        <a:lstStyle/>
        <a:p>
          <a:endParaRPr lang="en-US"/>
        </a:p>
      </dgm:t>
    </dgm:pt>
    <dgm:pt modelId="{22AF3F6C-8E51-4583-B456-987C42AC9682}" type="pres">
      <dgm:prSet presAssocID="{88C7143E-EA0F-4E0D-9ACC-B6ACE107DD30}" presName="txThree" presStyleLbl="node3" presStyleIdx="2" presStyleCnt="3">
        <dgm:presLayoutVars>
          <dgm:chPref val="3"/>
        </dgm:presLayoutVars>
      </dgm:prSet>
      <dgm:spPr/>
      <dgm:t>
        <a:bodyPr/>
        <a:lstStyle/>
        <a:p>
          <a:endParaRPr lang="en-US"/>
        </a:p>
      </dgm:t>
    </dgm:pt>
    <dgm:pt modelId="{D488BAE5-7394-421E-936A-FFDD8977BB0C}" type="pres">
      <dgm:prSet presAssocID="{88C7143E-EA0F-4E0D-9ACC-B6ACE107DD30}" presName="horzThree" presStyleCnt="0"/>
      <dgm:spPr/>
      <dgm:t>
        <a:bodyPr/>
        <a:lstStyle/>
        <a:p>
          <a:endParaRPr lang="en-US"/>
        </a:p>
      </dgm:t>
    </dgm:pt>
  </dgm:ptLst>
  <dgm:cxnLst>
    <dgm:cxn modelId="{D30B8CAA-F958-4CFA-8E05-1E589E884597}" type="presOf" srcId="{C3A32CC8-8199-49FC-B2EE-8CADA800907D}" destId="{4D7382A3-6CF0-48AE-A71B-18E719B8F5FD}" srcOrd="0" destOrd="0" presId="urn:microsoft.com/office/officeart/2005/8/layout/hierarchy4"/>
    <dgm:cxn modelId="{2D1C954F-8BBD-4C03-9AAE-E1A345C2E9CF}" srcId="{C3A32CC8-8199-49FC-B2EE-8CADA800907D}" destId="{88C7143E-EA0F-4E0D-9ACC-B6ACE107DD30}" srcOrd="0" destOrd="0" parTransId="{933AB5C4-EDAE-4014-8E82-A1BFADAC0121}" sibTransId="{7948A038-3E5E-493B-87CC-8A8FC17D847D}"/>
    <dgm:cxn modelId="{60EC7EE5-95C7-4633-A456-1E51C7736677}" srcId="{50866E4A-C20F-486E-8395-EA0FE3B25AB3}" destId="{CB3C25C3-499A-41C8-A6FB-599F4748A758}" srcOrd="0" destOrd="0" parTransId="{00D834C2-B7EE-4EA2-B00F-2BE90365317A}" sibTransId="{1C5405FF-E2B8-4CAB-81DB-A362651D0D43}"/>
    <dgm:cxn modelId="{8AE7FEBC-3FEF-483B-8DD2-32602CE196B7}" srcId="{690BCFCC-F620-4FD1-96CC-B11A98BA4D88}" destId="{50866E4A-C20F-486E-8395-EA0FE3B25AB3}" srcOrd="0" destOrd="0" parTransId="{B4ED13CF-EA41-4AF0-8142-B9B39102A1EA}" sibTransId="{D30BBC77-39C6-473F-9DBC-68BD79E5D6B2}"/>
    <dgm:cxn modelId="{AFEC4B85-10EE-4076-878E-80C72253CFC2}" srcId="{CB3C25C3-499A-41C8-A6FB-599F4748A758}" destId="{4B092C43-7316-45B7-9D9D-E32EF797E2A9}" srcOrd="0" destOrd="0" parTransId="{978351B8-0D2D-4517-AF43-8751FCD0F6CD}" sibTransId="{30BDF58D-E9E9-4A9A-8BE2-387A480B8D72}"/>
    <dgm:cxn modelId="{59E72384-6534-4282-9608-3C1074A57358}" type="presOf" srcId="{CB3C25C3-499A-41C8-A6FB-599F4748A758}" destId="{D1807C50-3FD9-41D1-8489-19602E111140}" srcOrd="0" destOrd="0" presId="urn:microsoft.com/office/officeart/2005/8/layout/hierarchy4"/>
    <dgm:cxn modelId="{6201AEBA-1665-42C6-9084-FF49FAB858E3}" type="presOf" srcId="{50866E4A-C20F-486E-8395-EA0FE3B25AB3}" destId="{0AEB7943-B38D-4C32-912C-84FE4D5F82BE}" srcOrd="0" destOrd="0" presId="urn:microsoft.com/office/officeart/2005/8/layout/hierarchy4"/>
    <dgm:cxn modelId="{C3471605-38BB-4FBE-BB71-EE64EFEA4F3F}" type="presOf" srcId="{EAC1AA31-46A0-4008-8132-B7B618DB7AD1}" destId="{0B2EA782-B9A6-456F-960C-53DED84AA8D2}" srcOrd="0" destOrd="0" presId="urn:microsoft.com/office/officeart/2005/8/layout/hierarchy4"/>
    <dgm:cxn modelId="{32E27427-A1E1-47FC-A2C2-79387D72C9E0}" type="presOf" srcId="{88C7143E-EA0F-4E0D-9ACC-B6ACE107DD30}" destId="{22AF3F6C-8E51-4583-B456-987C42AC9682}" srcOrd="0" destOrd="0" presId="urn:microsoft.com/office/officeart/2005/8/layout/hierarchy4"/>
    <dgm:cxn modelId="{830D5EF8-6AA2-4C47-9338-99E0983C4915}" type="presOf" srcId="{690BCFCC-F620-4FD1-96CC-B11A98BA4D88}" destId="{404575EB-1FD9-4B3A-B3C7-9354ADFB9D35}" srcOrd="0" destOrd="0" presId="urn:microsoft.com/office/officeart/2005/8/layout/hierarchy4"/>
    <dgm:cxn modelId="{6B2AF4C9-4307-442F-AE6F-26B78182D70C}" srcId="{1B109C69-B2C2-4E27-96C2-DA31C5CB80CC}" destId="{EAC1AA31-46A0-4008-8132-B7B618DB7AD1}" srcOrd="0" destOrd="0" parTransId="{82EEDC70-F4AC-4C98-8E3F-F94A05B565F0}" sibTransId="{98790B6B-DAF4-4E39-AEF2-BCE8DF819168}"/>
    <dgm:cxn modelId="{BB9E2986-1E8C-4DEB-86D0-6C3A9F6F9602}" type="presOf" srcId="{1B109C69-B2C2-4E27-96C2-DA31C5CB80CC}" destId="{B64BEBF7-9280-40B9-B97B-98E9A51C77B5}" srcOrd="0" destOrd="0" presId="urn:microsoft.com/office/officeart/2005/8/layout/hierarchy4"/>
    <dgm:cxn modelId="{19057F5D-F56E-46D2-AE8B-814856B5678D}" type="presOf" srcId="{4B092C43-7316-45B7-9D9D-E32EF797E2A9}" destId="{EEFB5E1A-4B5F-4AFE-832B-7C2D39B2A464}" srcOrd="0" destOrd="0" presId="urn:microsoft.com/office/officeart/2005/8/layout/hierarchy4"/>
    <dgm:cxn modelId="{83A2F602-AAE8-4F1C-B8B3-D8EF00587A99}" srcId="{50866E4A-C20F-486E-8395-EA0FE3B25AB3}" destId="{C3A32CC8-8199-49FC-B2EE-8CADA800907D}" srcOrd="2" destOrd="0" parTransId="{48EB941D-355D-4FA2-B006-9E5D58B3B8E6}" sibTransId="{E9929247-E13E-4F9A-897C-DDE738DBDE28}"/>
    <dgm:cxn modelId="{46EEEB34-8F32-4107-B9F0-C41F732F2A02}" srcId="{50866E4A-C20F-486E-8395-EA0FE3B25AB3}" destId="{1B109C69-B2C2-4E27-96C2-DA31C5CB80CC}" srcOrd="1" destOrd="0" parTransId="{3263BCA1-978B-4E60-A3E4-E19D4D1EFEBB}" sibTransId="{052B4C57-F4FB-4F43-8364-1F575922C917}"/>
    <dgm:cxn modelId="{59F55D49-11AD-4C24-93D1-C5CC88CE8E0B}" type="presParOf" srcId="{404575EB-1FD9-4B3A-B3C7-9354ADFB9D35}" destId="{44F3F806-FF87-438F-9A8E-59069A189DE9}" srcOrd="0" destOrd="0" presId="urn:microsoft.com/office/officeart/2005/8/layout/hierarchy4"/>
    <dgm:cxn modelId="{0E65675A-A884-4C37-ABA9-C08895139C75}" type="presParOf" srcId="{44F3F806-FF87-438F-9A8E-59069A189DE9}" destId="{0AEB7943-B38D-4C32-912C-84FE4D5F82BE}" srcOrd="0" destOrd="0" presId="urn:microsoft.com/office/officeart/2005/8/layout/hierarchy4"/>
    <dgm:cxn modelId="{706B9BEE-FD75-4B7E-AA90-F23ABF496039}" type="presParOf" srcId="{44F3F806-FF87-438F-9A8E-59069A189DE9}" destId="{9481740E-155D-4020-B82C-4863072388ED}" srcOrd="1" destOrd="0" presId="urn:microsoft.com/office/officeart/2005/8/layout/hierarchy4"/>
    <dgm:cxn modelId="{F99A144C-9B52-4629-A219-6D591EEDBC6E}" type="presParOf" srcId="{44F3F806-FF87-438F-9A8E-59069A189DE9}" destId="{AA4DDD1D-B4F4-4919-A2C4-37194F9DD3E4}" srcOrd="2" destOrd="0" presId="urn:microsoft.com/office/officeart/2005/8/layout/hierarchy4"/>
    <dgm:cxn modelId="{DD103B59-B12C-4B75-BFB5-98DCDE6A71EC}" type="presParOf" srcId="{AA4DDD1D-B4F4-4919-A2C4-37194F9DD3E4}" destId="{D644754E-0610-4139-B133-2CA2DA87C7B6}" srcOrd="0" destOrd="0" presId="urn:microsoft.com/office/officeart/2005/8/layout/hierarchy4"/>
    <dgm:cxn modelId="{27AD3F39-7600-4872-BD8D-C56F03C70E6B}" type="presParOf" srcId="{D644754E-0610-4139-B133-2CA2DA87C7B6}" destId="{D1807C50-3FD9-41D1-8489-19602E111140}" srcOrd="0" destOrd="0" presId="urn:microsoft.com/office/officeart/2005/8/layout/hierarchy4"/>
    <dgm:cxn modelId="{34D21C70-0F4A-4E67-A9A3-D17415CB34F4}" type="presParOf" srcId="{D644754E-0610-4139-B133-2CA2DA87C7B6}" destId="{1C281822-2FD2-4B48-AD48-D9AFE3C95F0F}" srcOrd="1" destOrd="0" presId="urn:microsoft.com/office/officeart/2005/8/layout/hierarchy4"/>
    <dgm:cxn modelId="{75124413-2002-48F1-A10A-75E7C9E953A6}" type="presParOf" srcId="{D644754E-0610-4139-B133-2CA2DA87C7B6}" destId="{A4D2FA1A-B49D-4AB1-94A8-2606DC0295BB}" srcOrd="2" destOrd="0" presId="urn:microsoft.com/office/officeart/2005/8/layout/hierarchy4"/>
    <dgm:cxn modelId="{6C327AC3-ECDC-4CE8-AFFE-E0F7585473B4}" type="presParOf" srcId="{A4D2FA1A-B49D-4AB1-94A8-2606DC0295BB}" destId="{1E2F2372-42E1-483D-B36B-ABFCD1254E78}" srcOrd="0" destOrd="0" presId="urn:microsoft.com/office/officeart/2005/8/layout/hierarchy4"/>
    <dgm:cxn modelId="{FFB6F977-3FFA-4C14-8D8A-486A4A6BDAED}" type="presParOf" srcId="{1E2F2372-42E1-483D-B36B-ABFCD1254E78}" destId="{EEFB5E1A-4B5F-4AFE-832B-7C2D39B2A464}" srcOrd="0" destOrd="0" presId="urn:microsoft.com/office/officeart/2005/8/layout/hierarchy4"/>
    <dgm:cxn modelId="{98DC1634-1943-4F49-8061-7E49FFA6CC40}" type="presParOf" srcId="{1E2F2372-42E1-483D-B36B-ABFCD1254E78}" destId="{C96F834A-0C9A-49B2-9861-48A791B8928C}" srcOrd="1" destOrd="0" presId="urn:microsoft.com/office/officeart/2005/8/layout/hierarchy4"/>
    <dgm:cxn modelId="{65A5C4DA-71C7-4BEF-BE5A-26F679652577}" type="presParOf" srcId="{AA4DDD1D-B4F4-4919-A2C4-37194F9DD3E4}" destId="{6E2C09CA-A0E9-46FB-B6A9-1E8D514367DB}" srcOrd="1" destOrd="0" presId="urn:microsoft.com/office/officeart/2005/8/layout/hierarchy4"/>
    <dgm:cxn modelId="{1C37CF8C-34F2-46CB-8AD9-FA252A2D4DCC}" type="presParOf" srcId="{AA4DDD1D-B4F4-4919-A2C4-37194F9DD3E4}" destId="{D557FEC4-E161-4908-82D6-C8FF9C2198E4}" srcOrd="2" destOrd="0" presId="urn:microsoft.com/office/officeart/2005/8/layout/hierarchy4"/>
    <dgm:cxn modelId="{708F03ED-7333-446B-842B-6EC886A5BF96}" type="presParOf" srcId="{D557FEC4-E161-4908-82D6-C8FF9C2198E4}" destId="{B64BEBF7-9280-40B9-B97B-98E9A51C77B5}" srcOrd="0" destOrd="0" presId="urn:microsoft.com/office/officeart/2005/8/layout/hierarchy4"/>
    <dgm:cxn modelId="{7B31548D-4796-4307-A36A-FCC96EF83753}" type="presParOf" srcId="{D557FEC4-E161-4908-82D6-C8FF9C2198E4}" destId="{273A73E9-B208-4AC3-AD69-AF8F647992E0}" srcOrd="1" destOrd="0" presId="urn:microsoft.com/office/officeart/2005/8/layout/hierarchy4"/>
    <dgm:cxn modelId="{67E8E389-E853-4F76-B2A5-A3B9FA3E1BBE}" type="presParOf" srcId="{D557FEC4-E161-4908-82D6-C8FF9C2198E4}" destId="{50434AEB-9B0D-4BDB-ADBA-0BD9D4190336}" srcOrd="2" destOrd="0" presId="urn:microsoft.com/office/officeart/2005/8/layout/hierarchy4"/>
    <dgm:cxn modelId="{79E9B8C2-26E7-4136-A0B8-96680EFD0285}" type="presParOf" srcId="{50434AEB-9B0D-4BDB-ADBA-0BD9D4190336}" destId="{4D10F5C8-7263-46AE-A961-435C07944E8A}" srcOrd="0" destOrd="0" presId="urn:microsoft.com/office/officeart/2005/8/layout/hierarchy4"/>
    <dgm:cxn modelId="{C89E53B9-0FB4-4BF5-9534-E23BAE134FAB}" type="presParOf" srcId="{4D10F5C8-7263-46AE-A961-435C07944E8A}" destId="{0B2EA782-B9A6-456F-960C-53DED84AA8D2}" srcOrd="0" destOrd="0" presId="urn:microsoft.com/office/officeart/2005/8/layout/hierarchy4"/>
    <dgm:cxn modelId="{DDEC71F3-C850-408C-BBDC-EFCC15C97DC6}" type="presParOf" srcId="{4D10F5C8-7263-46AE-A961-435C07944E8A}" destId="{3087068C-3F10-49B0-AD57-2EE71E982188}" srcOrd="1" destOrd="0" presId="urn:microsoft.com/office/officeart/2005/8/layout/hierarchy4"/>
    <dgm:cxn modelId="{8547143B-DFD6-4486-852C-6C97459228CC}" type="presParOf" srcId="{AA4DDD1D-B4F4-4919-A2C4-37194F9DD3E4}" destId="{98743922-E87A-4D22-B324-C05C358EF05F}" srcOrd="3" destOrd="0" presId="urn:microsoft.com/office/officeart/2005/8/layout/hierarchy4"/>
    <dgm:cxn modelId="{F3BCC356-A7F8-4005-9569-E6C3C79757BD}" type="presParOf" srcId="{AA4DDD1D-B4F4-4919-A2C4-37194F9DD3E4}" destId="{43630B55-CE9F-4A92-914A-CA9AC9CB4976}" srcOrd="4" destOrd="0" presId="urn:microsoft.com/office/officeart/2005/8/layout/hierarchy4"/>
    <dgm:cxn modelId="{4CF1A148-99B7-4B03-8BD6-61E003EE6597}" type="presParOf" srcId="{43630B55-CE9F-4A92-914A-CA9AC9CB4976}" destId="{4D7382A3-6CF0-48AE-A71B-18E719B8F5FD}" srcOrd="0" destOrd="0" presId="urn:microsoft.com/office/officeart/2005/8/layout/hierarchy4"/>
    <dgm:cxn modelId="{33D467F4-0EB0-42B1-9B20-664661C1BB6A}" type="presParOf" srcId="{43630B55-CE9F-4A92-914A-CA9AC9CB4976}" destId="{0E11DA6E-71F8-4D33-84F4-2BAB7BC43FFF}" srcOrd="1" destOrd="0" presId="urn:microsoft.com/office/officeart/2005/8/layout/hierarchy4"/>
    <dgm:cxn modelId="{5F751A2E-EF8E-4207-9739-B8A39CE2D3D9}" type="presParOf" srcId="{43630B55-CE9F-4A92-914A-CA9AC9CB4976}" destId="{1AC24846-9C43-4DB7-AA7B-8A6E36DCACD1}" srcOrd="2" destOrd="0" presId="urn:microsoft.com/office/officeart/2005/8/layout/hierarchy4"/>
    <dgm:cxn modelId="{E0F9AE5E-9C36-43DE-82DC-0C62CE10FA1C}" type="presParOf" srcId="{1AC24846-9C43-4DB7-AA7B-8A6E36DCACD1}" destId="{63E3E8FE-923A-47AE-9004-08A7C2023F6A}" srcOrd="0" destOrd="0" presId="urn:microsoft.com/office/officeart/2005/8/layout/hierarchy4"/>
    <dgm:cxn modelId="{A130D826-4326-42AD-927B-A8D886EAF50C}" type="presParOf" srcId="{63E3E8FE-923A-47AE-9004-08A7C2023F6A}" destId="{22AF3F6C-8E51-4583-B456-987C42AC9682}" srcOrd="0" destOrd="0" presId="urn:microsoft.com/office/officeart/2005/8/layout/hierarchy4"/>
    <dgm:cxn modelId="{89723EE2-4EF5-4935-9C6B-FAAC9CC56F72}" type="presParOf" srcId="{63E3E8FE-923A-47AE-9004-08A7C2023F6A}" destId="{D488BAE5-7394-421E-936A-FFDD8977BB0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E8E73-9121-43D6-8BD7-04DDBF194262}"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CF4B5C46-7B51-4991-9F79-FCF79B5FE84A}">
      <dgm:prSet phldrT="[Text]" custT="1"/>
      <dgm:spPr>
        <a:solidFill>
          <a:srgbClr val="92D050"/>
        </a:solidFill>
        <a:ln>
          <a:noFill/>
        </a:ln>
      </dgm:spPr>
      <dgm:t>
        <a:bodyPr/>
        <a:lstStyle/>
        <a:p>
          <a:r>
            <a:rPr lang="en-US" sz="3200" b="1" dirty="0" smtClean="0"/>
            <a:t>Business Question</a:t>
          </a:r>
          <a:endParaRPr lang="en-US" sz="3200" b="1" dirty="0"/>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5053B1CA-4B8E-492C-A26D-E830FE91684C}" type="parTrans" cxnId="{BFF7A6C6-D82B-47CD-B2C9-9CB6E82E8E0E}">
      <dgm:prSet/>
      <dgm:spPr/>
      <dgm:t>
        <a:bodyPr/>
        <a:lstStyle/>
        <a:p>
          <a:endParaRPr lang="en-US"/>
        </a:p>
      </dgm:t>
    </dgm:pt>
    <dgm:pt modelId="{98B92547-9807-41F0-B56C-6AFC120F343A}" type="sibTrans" cxnId="{BFF7A6C6-D82B-47CD-B2C9-9CB6E82E8E0E}">
      <dgm:prSet/>
      <dgm:spPr>
        <a:ln w="25400"/>
      </dgm:spPr>
      <dgm:t>
        <a:bodyPr/>
        <a:lstStyle/>
        <a:p>
          <a:endParaRPr lang="en-US"/>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1F460A62-132A-45BA-A3EE-819AF275ED93}">
      <dgm:prSet phldrT="[Text]" custT="1"/>
      <dgm:spPr>
        <a:solidFill>
          <a:srgbClr val="92D050"/>
        </a:solidFill>
        <a:ln>
          <a:noFill/>
        </a:ln>
      </dgm:spPr>
      <dgm:t>
        <a:bodyPr/>
        <a:lstStyle/>
        <a:p>
          <a:r>
            <a:rPr lang="en-US" sz="3200" b="1" dirty="0" smtClean="0"/>
            <a:t>Gather Requirements</a:t>
          </a:r>
          <a:endParaRPr lang="en-US" sz="3200" b="1" dirty="0"/>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87721027-03C7-48F9-945C-381F4D184278}" type="parTrans" cxnId="{F17EC962-101A-4E0C-A7F0-0EC2021025A6}">
      <dgm:prSet/>
      <dgm:spPr/>
      <dgm:t>
        <a:bodyPr/>
        <a:lstStyle/>
        <a:p>
          <a:endParaRPr lang="en-US"/>
        </a:p>
      </dgm:t>
    </dgm:pt>
    <dgm:pt modelId="{E09BC395-00FD-488F-B086-506386F3472A}" type="sibTrans" cxnId="{F17EC962-101A-4E0C-A7F0-0EC2021025A6}">
      <dgm:prSet/>
      <dgm:spPr>
        <a:ln w="25400"/>
      </dgm:spPr>
      <dgm:t>
        <a:bodyPr/>
        <a:lstStyle/>
        <a:p>
          <a:endParaRPr lang="en-US"/>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97B4E592-5CA2-493F-8659-CB0B0B427623}">
      <dgm:prSet phldrT="[Text]" custT="1"/>
      <dgm:spPr>
        <a:solidFill>
          <a:srgbClr val="92D050"/>
        </a:solidFill>
        <a:ln>
          <a:noFill/>
        </a:ln>
      </dgm:spPr>
      <dgm:t>
        <a:bodyPr/>
        <a:lstStyle/>
        <a:p>
          <a:r>
            <a:rPr lang="en-US" sz="3200" b="1" dirty="0" smtClean="0"/>
            <a:t>Develop Product</a:t>
          </a:r>
          <a:endParaRPr lang="en-US" sz="3200" b="1" dirty="0"/>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6E52D85F-9017-4AD5-B92F-0B905733EFFD}" type="parTrans" cxnId="{B58682D3-9AE9-4651-BFC2-45C4E7739AA6}">
      <dgm:prSet/>
      <dgm:spPr/>
      <dgm:t>
        <a:bodyPr/>
        <a:lstStyle/>
        <a:p>
          <a:endParaRPr lang="en-US"/>
        </a:p>
      </dgm:t>
    </dgm:pt>
    <dgm:pt modelId="{CDEA5CAB-1E11-46B7-A6D5-95AE7B9E2CDA}" type="sibTrans" cxnId="{B58682D3-9AE9-4651-BFC2-45C4E7739AA6}">
      <dgm:prSet/>
      <dgm:spPr>
        <a:ln w="25400"/>
      </dgm:spPr>
      <dgm:t>
        <a:bodyPr/>
        <a:lstStyle/>
        <a:p>
          <a:endParaRPr lang="en-US"/>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ED401251-0296-4052-8576-FD3DD9852BE8}">
      <dgm:prSet phldrT="[Text]" custT="1"/>
      <dgm:spPr>
        <a:solidFill>
          <a:srgbClr val="92D050"/>
        </a:solidFill>
        <a:ln>
          <a:noFill/>
        </a:ln>
      </dgm:spPr>
      <dgm:t>
        <a:bodyPr/>
        <a:lstStyle/>
        <a:p>
          <a:r>
            <a:rPr lang="en-US" sz="3200" b="1" dirty="0" smtClean="0"/>
            <a:t>Deploy Product</a:t>
          </a:r>
          <a:endParaRPr lang="en-US" sz="3200" b="1" dirty="0"/>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20DE6E33-F262-4438-A829-31A6F319396C}" type="parTrans" cxnId="{E99B23A5-9660-4E28-8F3C-06B5938009EE}">
      <dgm:prSet/>
      <dgm:spPr/>
      <dgm:t>
        <a:bodyPr/>
        <a:lstStyle/>
        <a:p>
          <a:endParaRPr lang="en-US"/>
        </a:p>
      </dgm:t>
    </dgm:pt>
    <dgm:pt modelId="{39FF76CB-CD19-49B7-BCD8-5FCB6EA8465A}" type="sibTrans" cxnId="{E99B23A5-9660-4E28-8F3C-06B5938009EE}">
      <dgm:prSet/>
      <dgm:spPr>
        <a:ln w="25400"/>
      </dgm:spPr>
      <dgm:t>
        <a:bodyPr/>
        <a:lstStyle/>
        <a:p>
          <a:endParaRPr lang="en-US"/>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321396C1-60A7-4A95-BE1E-B018E05E5892}">
      <dgm:prSet phldrT="[Text]" custT="1"/>
      <dgm:spPr>
        <a:solidFill>
          <a:srgbClr val="92D050"/>
        </a:solidFill>
        <a:ln>
          <a:noFill/>
        </a:ln>
      </dgm:spPr>
      <dgm:t>
        <a:bodyPr/>
        <a:lstStyle/>
        <a:p>
          <a:r>
            <a:rPr lang="en-US" sz="3200" b="1" dirty="0" smtClean="0"/>
            <a:t>Manage Product</a:t>
          </a:r>
          <a:endParaRPr lang="en-US" sz="3200" b="1" dirty="0"/>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A18F7236-6187-4BE0-B9DE-48A93C0A1508}" type="parTrans" cxnId="{C114AC81-8202-438F-B1AD-D3921567FD23}">
      <dgm:prSet/>
      <dgm:spPr/>
      <dgm:t>
        <a:bodyPr/>
        <a:lstStyle/>
        <a:p>
          <a:endParaRPr lang="en-US"/>
        </a:p>
      </dgm:t>
    </dgm:pt>
    <dgm:pt modelId="{205CD057-9B31-4D52-9604-009776EFAFAF}" type="sibTrans" cxnId="{C114AC81-8202-438F-B1AD-D3921567FD23}">
      <dgm:prSet/>
      <dgm:spPr>
        <a:ln w="25400"/>
      </dgm:spPr>
      <dgm:t>
        <a:bodyPr/>
        <a:lstStyle/>
        <a:p>
          <a:endParaRPr lang="en-US"/>
        </a:p>
      </dgm:t>
      <dgm:extLst>
        <a:ext uri="{E40237B7-FDA0-4F09-8148-C483321AD2D9}">
          <dgm14:cNvPr xmlns:dgm14="http://schemas.microsoft.com/office/drawing/2010/diagram" id="0" name="" descr="cycle diagram clockwise from top:&#10;&#10;Business Question&#10;Gather Requirements&#10;Develop Product&#10;Deploy Product&#10;Manage Product&#10;"/>
        </a:ext>
      </dgm:extLst>
    </dgm:pt>
    <dgm:pt modelId="{53E5C3BD-DAE1-4EC6-9388-8C8F7CA854D2}" type="pres">
      <dgm:prSet presAssocID="{453E8E73-9121-43D6-8BD7-04DDBF194262}" presName="cycle" presStyleCnt="0">
        <dgm:presLayoutVars>
          <dgm:dir/>
          <dgm:resizeHandles val="exact"/>
        </dgm:presLayoutVars>
      </dgm:prSet>
      <dgm:spPr/>
      <dgm:t>
        <a:bodyPr/>
        <a:lstStyle/>
        <a:p>
          <a:endParaRPr lang="en-US"/>
        </a:p>
      </dgm:t>
    </dgm:pt>
    <dgm:pt modelId="{F84251A5-C813-45E1-B027-536CF78B78F7}" type="pres">
      <dgm:prSet presAssocID="{CF4B5C46-7B51-4991-9F79-FCF79B5FE84A}" presName="node" presStyleLbl="node1" presStyleIdx="0" presStyleCnt="5" custScaleX="130476" custScaleY="113787" custRadScaleRad="95012">
        <dgm:presLayoutVars>
          <dgm:bulletEnabled val="1"/>
        </dgm:presLayoutVars>
      </dgm:prSet>
      <dgm:spPr>
        <a:prstGeom prst="roundRect">
          <a:avLst/>
        </a:prstGeom>
      </dgm:spPr>
      <dgm:t>
        <a:bodyPr/>
        <a:lstStyle/>
        <a:p>
          <a:endParaRPr lang="en-US"/>
        </a:p>
      </dgm:t>
    </dgm:pt>
    <dgm:pt modelId="{71629CF5-C301-4017-82A2-E3FC467EFABD}" type="pres">
      <dgm:prSet presAssocID="{CF4B5C46-7B51-4991-9F79-FCF79B5FE84A}" presName="spNode" presStyleCnt="0"/>
      <dgm:spPr/>
      <dgm:t>
        <a:bodyPr/>
        <a:lstStyle/>
        <a:p>
          <a:endParaRPr lang="en-US"/>
        </a:p>
      </dgm:t>
    </dgm:pt>
    <dgm:pt modelId="{3D07FB92-4D76-4DC2-892B-AA452829FCBC}" type="pres">
      <dgm:prSet presAssocID="{98B92547-9807-41F0-B56C-6AFC120F343A}" presName="sibTrans" presStyleLbl="sibTrans1D1" presStyleIdx="0" presStyleCnt="5"/>
      <dgm:spPr/>
      <dgm:t>
        <a:bodyPr/>
        <a:lstStyle/>
        <a:p>
          <a:endParaRPr lang="en-US"/>
        </a:p>
      </dgm:t>
    </dgm:pt>
    <dgm:pt modelId="{3CBB5622-9224-4924-8EBD-C646BBAA3702}" type="pres">
      <dgm:prSet presAssocID="{1F460A62-132A-45BA-A3EE-819AF275ED93}" presName="node" presStyleLbl="node1" presStyleIdx="1" presStyleCnt="5" custScaleX="143263" custScaleY="113787" custRadScaleRad="97295" custRadScaleInc="24256">
        <dgm:presLayoutVars>
          <dgm:bulletEnabled val="1"/>
        </dgm:presLayoutVars>
      </dgm:prSet>
      <dgm:spPr/>
      <dgm:t>
        <a:bodyPr/>
        <a:lstStyle/>
        <a:p>
          <a:endParaRPr lang="en-US"/>
        </a:p>
      </dgm:t>
    </dgm:pt>
    <dgm:pt modelId="{B0384173-2A6E-4386-ABCF-17B5A29DDEF6}" type="pres">
      <dgm:prSet presAssocID="{1F460A62-132A-45BA-A3EE-819AF275ED93}" presName="spNode" presStyleCnt="0"/>
      <dgm:spPr/>
      <dgm:t>
        <a:bodyPr/>
        <a:lstStyle/>
        <a:p>
          <a:endParaRPr lang="en-US"/>
        </a:p>
      </dgm:t>
    </dgm:pt>
    <dgm:pt modelId="{6356E36D-7F02-4FDA-BE48-89000885F1C8}" type="pres">
      <dgm:prSet presAssocID="{E09BC395-00FD-488F-B086-506386F3472A}" presName="sibTrans" presStyleLbl="sibTrans1D1" presStyleIdx="1" presStyleCnt="5"/>
      <dgm:spPr/>
      <dgm:t>
        <a:bodyPr/>
        <a:lstStyle/>
        <a:p>
          <a:endParaRPr lang="en-US"/>
        </a:p>
      </dgm:t>
    </dgm:pt>
    <dgm:pt modelId="{4A667E87-8763-4A20-B055-BA1A9DDDF5DB}" type="pres">
      <dgm:prSet presAssocID="{97B4E592-5CA2-493F-8659-CB0B0B427623}" presName="node" presStyleLbl="node1" presStyleIdx="2" presStyleCnt="5" custScaleX="130476" custScaleY="113787" custRadScaleRad="96757" custRadScaleInc="-36232">
        <dgm:presLayoutVars>
          <dgm:bulletEnabled val="1"/>
        </dgm:presLayoutVars>
      </dgm:prSet>
      <dgm:spPr/>
      <dgm:t>
        <a:bodyPr/>
        <a:lstStyle/>
        <a:p>
          <a:endParaRPr lang="en-US"/>
        </a:p>
      </dgm:t>
    </dgm:pt>
    <dgm:pt modelId="{009E28C7-A624-423E-B1EA-A23F0CEE5526}" type="pres">
      <dgm:prSet presAssocID="{97B4E592-5CA2-493F-8659-CB0B0B427623}" presName="spNode" presStyleCnt="0"/>
      <dgm:spPr/>
      <dgm:t>
        <a:bodyPr/>
        <a:lstStyle/>
        <a:p>
          <a:endParaRPr lang="en-US"/>
        </a:p>
      </dgm:t>
    </dgm:pt>
    <dgm:pt modelId="{CEA6F50F-AA93-4EDF-982C-513E7E171BE5}" type="pres">
      <dgm:prSet presAssocID="{CDEA5CAB-1E11-46B7-A6D5-95AE7B9E2CDA}" presName="sibTrans" presStyleLbl="sibTrans1D1" presStyleIdx="2" presStyleCnt="5"/>
      <dgm:spPr/>
      <dgm:t>
        <a:bodyPr/>
        <a:lstStyle/>
        <a:p>
          <a:endParaRPr lang="en-US"/>
        </a:p>
      </dgm:t>
    </dgm:pt>
    <dgm:pt modelId="{91A3FDE5-862B-42D5-9CF1-FDDE6D6D7EB7}" type="pres">
      <dgm:prSet presAssocID="{ED401251-0296-4052-8576-FD3DD9852BE8}" presName="node" presStyleLbl="node1" presStyleIdx="3" presStyleCnt="5" custScaleX="130476" custScaleY="113787" custRadScaleRad="95199" custRadScaleInc="32255">
        <dgm:presLayoutVars>
          <dgm:bulletEnabled val="1"/>
        </dgm:presLayoutVars>
      </dgm:prSet>
      <dgm:spPr/>
      <dgm:t>
        <a:bodyPr/>
        <a:lstStyle/>
        <a:p>
          <a:endParaRPr lang="en-US"/>
        </a:p>
      </dgm:t>
    </dgm:pt>
    <dgm:pt modelId="{A30155D3-E6CC-474A-ABCA-A7203E006B3A}" type="pres">
      <dgm:prSet presAssocID="{ED401251-0296-4052-8576-FD3DD9852BE8}" presName="spNode" presStyleCnt="0"/>
      <dgm:spPr/>
      <dgm:t>
        <a:bodyPr/>
        <a:lstStyle/>
        <a:p>
          <a:endParaRPr lang="en-US"/>
        </a:p>
      </dgm:t>
    </dgm:pt>
    <dgm:pt modelId="{95C82DEA-839D-43BF-A7A8-B81F847A46B7}" type="pres">
      <dgm:prSet presAssocID="{39FF76CB-CD19-49B7-BCD8-5FCB6EA8465A}" presName="sibTrans" presStyleLbl="sibTrans1D1" presStyleIdx="3" presStyleCnt="5"/>
      <dgm:spPr/>
      <dgm:t>
        <a:bodyPr/>
        <a:lstStyle/>
        <a:p>
          <a:endParaRPr lang="en-US"/>
        </a:p>
      </dgm:t>
    </dgm:pt>
    <dgm:pt modelId="{53C879AC-7131-4C6C-948E-2192DA791077}" type="pres">
      <dgm:prSet presAssocID="{321396C1-60A7-4A95-BE1E-B018E05E5892}" presName="node" presStyleLbl="node1" presStyleIdx="4" presStyleCnt="5" custScaleX="130476" custScaleY="113787" custRadScaleRad="97295" custRadScaleInc="-24256">
        <dgm:presLayoutVars>
          <dgm:bulletEnabled val="1"/>
        </dgm:presLayoutVars>
      </dgm:prSet>
      <dgm:spPr/>
      <dgm:t>
        <a:bodyPr/>
        <a:lstStyle/>
        <a:p>
          <a:endParaRPr lang="en-US"/>
        </a:p>
      </dgm:t>
    </dgm:pt>
    <dgm:pt modelId="{4E42DBF5-8E4C-4CC6-9438-ED41550F5681}" type="pres">
      <dgm:prSet presAssocID="{321396C1-60A7-4A95-BE1E-B018E05E5892}" presName="spNode" presStyleCnt="0"/>
      <dgm:spPr/>
      <dgm:t>
        <a:bodyPr/>
        <a:lstStyle/>
        <a:p>
          <a:endParaRPr lang="en-US"/>
        </a:p>
      </dgm:t>
    </dgm:pt>
    <dgm:pt modelId="{E49497CD-EED5-4D4E-8A90-634E7C18B15B}" type="pres">
      <dgm:prSet presAssocID="{205CD057-9B31-4D52-9604-009776EFAFAF}" presName="sibTrans" presStyleLbl="sibTrans1D1" presStyleIdx="4" presStyleCnt="5"/>
      <dgm:spPr/>
      <dgm:t>
        <a:bodyPr/>
        <a:lstStyle/>
        <a:p>
          <a:endParaRPr lang="en-US"/>
        </a:p>
      </dgm:t>
    </dgm:pt>
  </dgm:ptLst>
  <dgm:cxnLst>
    <dgm:cxn modelId="{66485AC9-30EC-426D-B09C-74DD0AF57406}" type="presOf" srcId="{321396C1-60A7-4A95-BE1E-B018E05E5892}" destId="{53C879AC-7131-4C6C-948E-2192DA791077}" srcOrd="0" destOrd="0" presId="urn:microsoft.com/office/officeart/2005/8/layout/cycle5"/>
    <dgm:cxn modelId="{4FF0C955-4A2B-4717-A608-FA14B4C01A2D}" type="presOf" srcId="{98B92547-9807-41F0-B56C-6AFC120F343A}" destId="{3D07FB92-4D76-4DC2-892B-AA452829FCBC}" srcOrd="0" destOrd="0" presId="urn:microsoft.com/office/officeart/2005/8/layout/cycle5"/>
    <dgm:cxn modelId="{E99B23A5-9660-4E28-8F3C-06B5938009EE}" srcId="{453E8E73-9121-43D6-8BD7-04DDBF194262}" destId="{ED401251-0296-4052-8576-FD3DD9852BE8}" srcOrd="3" destOrd="0" parTransId="{20DE6E33-F262-4438-A829-31A6F319396C}" sibTransId="{39FF76CB-CD19-49B7-BCD8-5FCB6EA8465A}"/>
    <dgm:cxn modelId="{BFF7A6C6-D82B-47CD-B2C9-9CB6E82E8E0E}" srcId="{453E8E73-9121-43D6-8BD7-04DDBF194262}" destId="{CF4B5C46-7B51-4991-9F79-FCF79B5FE84A}" srcOrd="0" destOrd="0" parTransId="{5053B1CA-4B8E-492C-A26D-E830FE91684C}" sibTransId="{98B92547-9807-41F0-B56C-6AFC120F343A}"/>
    <dgm:cxn modelId="{DAC44832-7DE9-4CE4-AD38-F64D540AEBE0}" type="presOf" srcId="{ED401251-0296-4052-8576-FD3DD9852BE8}" destId="{91A3FDE5-862B-42D5-9CF1-FDDE6D6D7EB7}" srcOrd="0" destOrd="0" presId="urn:microsoft.com/office/officeart/2005/8/layout/cycle5"/>
    <dgm:cxn modelId="{9D6148D9-6EE8-4EB6-A9A2-8F726710E6AF}" type="presOf" srcId="{97B4E592-5CA2-493F-8659-CB0B0B427623}" destId="{4A667E87-8763-4A20-B055-BA1A9DDDF5DB}" srcOrd="0" destOrd="0" presId="urn:microsoft.com/office/officeart/2005/8/layout/cycle5"/>
    <dgm:cxn modelId="{ED2B0C35-10CF-4878-88F8-80EDCD58F959}" type="presOf" srcId="{453E8E73-9121-43D6-8BD7-04DDBF194262}" destId="{53E5C3BD-DAE1-4EC6-9388-8C8F7CA854D2}" srcOrd="0" destOrd="0" presId="urn:microsoft.com/office/officeart/2005/8/layout/cycle5"/>
    <dgm:cxn modelId="{78A83C03-0035-4DF2-B6D8-B299F9689854}" type="presOf" srcId="{39FF76CB-CD19-49B7-BCD8-5FCB6EA8465A}" destId="{95C82DEA-839D-43BF-A7A8-B81F847A46B7}" srcOrd="0" destOrd="0" presId="urn:microsoft.com/office/officeart/2005/8/layout/cycle5"/>
    <dgm:cxn modelId="{1148D759-31CE-4BDB-B032-23E545BEE17C}" type="presOf" srcId="{205CD057-9B31-4D52-9604-009776EFAFAF}" destId="{E49497CD-EED5-4D4E-8A90-634E7C18B15B}" srcOrd="0" destOrd="0" presId="urn:microsoft.com/office/officeart/2005/8/layout/cycle5"/>
    <dgm:cxn modelId="{D6B526BC-95FC-492C-8FAE-52C07F7A1991}" type="presOf" srcId="{1F460A62-132A-45BA-A3EE-819AF275ED93}" destId="{3CBB5622-9224-4924-8EBD-C646BBAA3702}" srcOrd="0" destOrd="0" presId="urn:microsoft.com/office/officeart/2005/8/layout/cycle5"/>
    <dgm:cxn modelId="{2C44E2AC-1958-4B19-9321-E762F95FCAF9}" type="presOf" srcId="{E09BC395-00FD-488F-B086-506386F3472A}" destId="{6356E36D-7F02-4FDA-BE48-89000885F1C8}" srcOrd="0" destOrd="0" presId="urn:microsoft.com/office/officeart/2005/8/layout/cycle5"/>
    <dgm:cxn modelId="{B58682D3-9AE9-4651-BFC2-45C4E7739AA6}" srcId="{453E8E73-9121-43D6-8BD7-04DDBF194262}" destId="{97B4E592-5CA2-493F-8659-CB0B0B427623}" srcOrd="2" destOrd="0" parTransId="{6E52D85F-9017-4AD5-B92F-0B905733EFFD}" sibTransId="{CDEA5CAB-1E11-46B7-A6D5-95AE7B9E2CDA}"/>
    <dgm:cxn modelId="{B8BC283C-FB2B-4391-B468-AFD8EF9EDF46}" type="presOf" srcId="{CF4B5C46-7B51-4991-9F79-FCF79B5FE84A}" destId="{F84251A5-C813-45E1-B027-536CF78B78F7}" srcOrd="0" destOrd="0" presId="urn:microsoft.com/office/officeart/2005/8/layout/cycle5"/>
    <dgm:cxn modelId="{F17EC962-101A-4E0C-A7F0-0EC2021025A6}" srcId="{453E8E73-9121-43D6-8BD7-04DDBF194262}" destId="{1F460A62-132A-45BA-A3EE-819AF275ED93}" srcOrd="1" destOrd="0" parTransId="{87721027-03C7-48F9-945C-381F4D184278}" sibTransId="{E09BC395-00FD-488F-B086-506386F3472A}"/>
    <dgm:cxn modelId="{CB181FA8-73C0-4F49-BD79-3F2087A88EDE}" type="presOf" srcId="{CDEA5CAB-1E11-46B7-A6D5-95AE7B9E2CDA}" destId="{CEA6F50F-AA93-4EDF-982C-513E7E171BE5}" srcOrd="0" destOrd="0" presId="urn:microsoft.com/office/officeart/2005/8/layout/cycle5"/>
    <dgm:cxn modelId="{C114AC81-8202-438F-B1AD-D3921567FD23}" srcId="{453E8E73-9121-43D6-8BD7-04DDBF194262}" destId="{321396C1-60A7-4A95-BE1E-B018E05E5892}" srcOrd="4" destOrd="0" parTransId="{A18F7236-6187-4BE0-B9DE-48A93C0A1508}" sibTransId="{205CD057-9B31-4D52-9604-009776EFAFAF}"/>
    <dgm:cxn modelId="{A73C2278-DEEA-4325-ACD1-EFD9C41B0F36}" type="presParOf" srcId="{53E5C3BD-DAE1-4EC6-9388-8C8F7CA854D2}" destId="{F84251A5-C813-45E1-B027-536CF78B78F7}" srcOrd="0" destOrd="0" presId="urn:microsoft.com/office/officeart/2005/8/layout/cycle5"/>
    <dgm:cxn modelId="{B5107972-BF50-4CC4-8935-A229AD95B684}" type="presParOf" srcId="{53E5C3BD-DAE1-4EC6-9388-8C8F7CA854D2}" destId="{71629CF5-C301-4017-82A2-E3FC467EFABD}" srcOrd="1" destOrd="0" presId="urn:microsoft.com/office/officeart/2005/8/layout/cycle5"/>
    <dgm:cxn modelId="{4DD09030-9492-4507-B380-7EA617E56445}" type="presParOf" srcId="{53E5C3BD-DAE1-4EC6-9388-8C8F7CA854D2}" destId="{3D07FB92-4D76-4DC2-892B-AA452829FCBC}" srcOrd="2" destOrd="0" presId="urn:microsoft.com/office/officeart/2005/8/layout/cycle5"/>
    <dgm:cxn modelId="{DB8CC514-31C8-4DC7-AD3B-BF0D6C7F036C}" type="presParOf" srcId="{53E5C3BD-DAE1-4EC6-9388-8C8F7CA854D2}" destId="{3CBB5622-9224-4924-8EBD-C646BBAA3702}" srcOrd="3" destOrd="0" presId="urn:microsoft.com/office/officeart/2005/8/layout/cycle5"/>
    <dgm:cxn modelId="{304E292A-642B-431E-9D33-8086E471D7E2}" type="presParOf" srcId="{53E5C3BD-DAE1-4EC6-9388-8C8F7CA854D2}" destId="{B0384173-2A6E-4386-ABCF-17B5A29DDEF6}" srcOrd="4" destOrd="0" presId="urn:microsoft.com/office/officeart/2005/8/layout/cycle5"/>
    <dgm:cxn modelId="{DCB090B2-5DE1-42ED-8EA5-CD1FA7C60E94}" type="presParOf" srcId="{53E5C3BD-DAE1-4EC6-9388-8C8F7CA854D2}" destId="{6356E36D-7F02-4FDA-BE48-89000885F1C8}" srcOrd="5" destOrd="0" presId="urn:microsoft.com/office/officeart/2005/8/layout/cycle5"/>
    <dgm:cxn modelId="{8587A9A2-28D6-48E5-A2B4-7F1328B2271E}" type="presParOf" srcId="{53E5C3BD-DAE1-4EC6-9388-8C8F7CA854D2}" destId="{4A667E87-8763-4A20-B055-BA1A9DDDF5DB}" srcOrd="6" destOrd="0" presId="urn:microsoft.com/office/officeart/2005/8/layout/cycle5"/>
    <dgm:cxn modelId="{36B4BBB7-CF63-48F3-B1FB-FDC79C5B6FF0}" type="presParOf" srcId="{53E5C3BD-DAE1-4EC6-9388-8C8F7CA854D2}" destId="{009E28C7-A624-423E-B1EA-A23F0CEE5526}" srcOrd="7" destOrd="0" presId="urn:microsoft.com/office/officeart/2005/8/layout/cycle5"/>
    <dgm:cxn modelId="{4D5F5400-E407-4C16-8B33-12B125209159}" type="presParOf" srcId="{53E5C3BD-DAE1-4EC6-9388-8C8F7CA854D2}" destId="{CEA6F50F-AA93-4EDF-982C-513E7E171BE5}" srcOrd="8" destOrd="0" presId="urn:microsoft.com/office/officeart/2005/8/layout/cycle5"/>
    <dgm:cxn modelId="{E44CD8F5-BE6E-4811-90A3-E479D722C5D9}" type="presParOf" srcId="{53E5C3BD-DAE1-4EC6-9388-8C8F7CA854D2}" destId="{91A3FDE5-862B-42D5-9CF1-FDDE6D6D7EB7}" srcOrd="9" destOrd="0" presId="urn:microsoft.com/office/officeart/2005/8/layout/cycle5"/>
    <dgm:cxn modelId="{6F3F3FFC-A29E-4819-BEAF-CE4C58477A17}" type="presParOf" srcId="{53E5C3BD-DAE1-4EC6-9388-8C8F7CA854D2}" destId="{A30155D3-E6CC-474A-ABCA-A7203E006B3A}" srcOrd="10" destOrd="0" presId="urn:microsoft.com/office/officeart/2005/8/layout/cycle5"/>
    <dgm:cxn modelId="{AD705543-2F37-4DE5-A7C0-E9AFD2EAAFAA}" type="presParOf" srcId="{53E5C3BD-DAE1-4EC6-9388-8C8F7CA854D2}" destId="{95C82DEA-839D-43BF-A7A8-B81F847A46B7}" srcOrd="11" destOrd="0" presId="urn:microsoft.com/office/officeart/2005/8/layout/cycle5"/>
    <dgm:cxn modelId="{B89E9C09-D55F-4BDB-B78D-B004726CAAD0}" type="presParOf" srcId="{53E5C3BD-DAE1-4EC6-9388-8C8F7CA854D2}" destId="{53C879AC-7131-4C6C-948E-2192DA791077}" srcOrd="12" destOrd="0" presId="urn:microsoft.com/office/officeart/2005/8/layout/cycle5"/>
    <dgm:cxn modelId="{A2EED4C9-5D3E-4B23-88C4-3984A9D40F2C}" type="presParOf" srcId="{53E5C3BD-DAE1-4EC6-9388-8C8F7CA854D2}" destId="{4E42DBF5-8E4C-4CC6-9438-ED41550F5681}" srcOrd="13" destOrd="0" presId="urn:microsoft.com/office/officeart/2005/8/layout/cycle5"/>
    <dgm:cxn modelId="{DF295EB4-CA59-4EDF-87CB-F0B7EC41C83F}" type="presParOf" srcId="{53E5C3BD-DAE1-4EC6-9388-8C8F7CA854D2}" destId="{E49497CD-EED5-4D4E-8A90-634E7C18B15B}"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15324-F99C-4D52-ABAB-7E28569618BF}" type="datetimeFigureOut">
              <a:rPr lang="en-US" smtClean="0"/>
              <a:t>8/21/2013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84479-659D-40DA-8543-5CE0E6AEBD35}" type="slidenum">
              <a:rPr lang="en-US" smtClean="0"/>
              <a:t>‹#›</a:t>
            </a:fld>
            <a:endParaRPr lang="en-US" dirty="0"/>
          </a:p>
        </p:txBody>
      </p:sp>
    </p:spTree>
    <p:extLst>
      <p:ext uri="{BB962C8B-B14F-4D97-AF65-F5344CB8AC3E}">
        <p14:creationId xmlns:p14="http://schemas.microsoft.com/office/powerpoint/2010/main" val="276093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(moderator name)!  I am happy to be here today to talk</a:t>
            </a:r>
            <a:r>
              <a:rPr lang="en-US" baseline="0" dirty="0" smtClean="0"/>
              <a:t> about Regional Data Warehouses.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a:t>
            </a:fld>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the DW get the Data?</a:t>
            </a:r>
          </a:p>
          <a:p>
            <a:endParaRPr lang="en-US" dirty="0" smtClean="0"/>
          </a:p>
          <a:p>
            <a:r>
              <a:rPr lang="en-US" dirty="0" smtClean="0"/>
              <a:t>Provide</a:t>
            </a:r>
            <a:r>
              <a:rPr lang="en-US" baseline="0" dirty="0" smtClean="0"/>
              <a:t> a general overview of how the data warehouse can be populated at the RDW, CDW, and VDW levels</a:t>
            </a:r>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10</a:t>
            </a:fld>
            <a:endParaRPr lang="en-US" dirty="0"/>
          </a:p>
        </p:txBody>
      </p:sp>
    </p:spTree>
    <p:extLst>
      <p:ext uri="{BB962C8B-B14F-4D97-AF65-F5344CB8AC3E}">
        <p14:creationId xmlns:p14="http://schemas.microsoft.com/office/powerpoint/2010/main" val="323086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the data ware</a:t>
            </a:r>
            <a:r>
              <a:rPr lang="en-US" baseline="0" dirty="0" smtClean="0"/>
              <a:t>house get it data and what are the data warehouse layers?</a:t>
            </a:r>
            <a:endParaRPr lang="en-US" dirty="0" smtClean="0"/>
          </a:p>
          <a:p>
            <a:endParaRPr lang="en-US" dirty="0" smtClean="0"/>
          </a:p>
          <a:p>
            <a:r>
              <a:rPr lang="en-US" dirty="0" smtClean="0"/>
              <a:t>Detailed</a:t>
            </a:r>
            <a:r>
              <a:rPr lang="en-US" baseline="0" dirty="0" smtClean="0"/>
              <a:t> overview of the Data Warehouse layers.</a:t>
            </a:r>
            <a:endParaRPr lang="en-US" dirty="0" smtClean="0"/>
          </a:p>
          <a:p>
            <a:r>
              <a:rPr lang="en-US" dirty="0" smtClean="0"/>
              <a:t>From Dave Fackler’s blog post (5/7/2013):</a:t>
            </a:r>
          </a:p>
          <a:p>
            <a:endParaRPr lang="en-US" dirty="0" smtClean="0"/>
          </a:p>
          <a:p>
            <a:pPr lvl="0"/>
            <a:r>
              <a:rPr lang="en-US" sz="1200" b="1" kern="1200" dirty="0" smtClean="0">
                <a:solidFill>
                  <a:schemeClr val="tx1"/>
                </a:solidFill>
                <a:effectLst/>
                <a:latin typeface="+mn-lt"/>
                <a:ea typeface="+mn-ea"/>
                <a:cs typeface="+mn-cs"/>
              </a:rPr>
              <a:t>Shadow Servers and Cache Shadows</a:t>
            </a:r>
            <a:r>
              <a:rPr lang="en-US" sz="1200" kern="1200" dirty="0" smtClean="0">
                <a:solidFill>
                  <a:schemeClr val="tx1"/>
                </a:solidFill>
                <a:effectLst/>
                <a:latin typeface="+mn-lt"/>
                <a:ea typeface="+mn-ea"/>
                <a:cs typeface="+mn-cs"/>
              </a:rPr>
              <a:t>.  This is technically the bottom layer of our data warehouse environment and is a fundamental cog in the gears that provide data to the various data warehouse servers.  We maintain our own set of shadow servers and Vista shadow databases in each region.</a:t>
            </a:r>
          </a:p>
        </p:txBody>
      </p:sp>
      <p:sp>
        <p:nvSpPr>
          <p:cNvPr id="4" name="Slide Number Placeholder 3"/>
          <p:cNvSpPr>
            <a:spLocks noGrp="1"/>
          </p:cNvSpPr>
          <p:nvPr>
            <p:ph type="sldNum" sz="quarter" idx="10"/>
          </p:nvPr>
        </p:nvSpPr>
        <p:spPr/>
        <p:txBody>
          <a:bodyPr/>
          <a:lstStyle/>
          <a:p>
            <a:fld id="{D0084479-659D-40DA-8543-5CE0E6AEBD35}" type="slidenum">
              <a:rPr lang="en-US" smtClean="0"/>
              <a:t>11</a:t>
            </a:fld>
            <a:endParaRPr lang="en-US" dirty="0"/>
          </a:p>
        </p:txBody>
      </p:sp>
    </p:spTree>
    <p:extLst>
      <p:ext uri="{BB962C8B-B14F-4D97-AF65-F5344CB8AC3E}">
        <p14:creationId xmlns:p14="http://schemas.microsoft.com/office/powerpoint/2010/main" val="369911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Journal Readers and Filers</a:t>
            </a:r>
            <a:r>
              <a:rPr lang="en-US" sz="1200" kern="1200" dirty="0" smtClean="0">
                <a:solidFill>
                  <a:schemeClr val="tx1"/>
                </a:solidFill>
                <a:effectLst/>
                <a:latin typeface="+mn-lt"/>
                <a:ea typeface="+mn-ea"/>
                <a:cs typeface="+mn-cs"/>
              </a:rPr>
              <a:t>.  This application layer consists of a set of applications that run on our shadow servers.  The Journal Readers cull through the journal files supporting each of our Vista shadow databases and look for “transactions” of interest (i.e., something that changed with regards to a Vista file we are monitoring for data).  Changes that we find are queued and then the Filers move through that queue and copy the changes to the next layer up (next bullet point).</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084479-659D-40DA-8543-5CE0E6AEBD35}" type="slidenum">
              <a:rPr lang="en-US" smtClean="0"/>
              <a:t>12</a:t>
            </a:fld>
            <a:endParaRPr lang="en-US" dirty="0"/>
          </a:p>
        </p:txBody>
      </p:sp>
    </p:spTree>
    <p:extLst>
      <p:ext uri="{BB962C8B-B14F-4D97-AF65-F5344CB8AC3E}">
        <p14:creationId xmlns:p14="http://schemas.microsoft.com/office/powerpoint/2010/main" val="369911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Feeder Data Warehouse (FDW) Databases</a:t>
            </a:r>
            <a:r>
              <a:rPr lang="en-US" sz="1200" kern="1200" dirty="0" smtClean="0">
                <a:solidFill>
                  <a:schemeClr val="tx1"/>
                </a:solidFill>
                <a:effectLst/>
                <a:latin typeface="+mn-lt"/>
                <a:ea typeface="+mn-ea"/>
                <a:cs typeface="+mn-cs"/>
              </a:rPr>
              <a:t>.  These databases exist as SQL Server databases and are housed on our primary regional data warehouse servers.  The Filers that find queued up changes handle the insert or update of records in the FDW databases.  In general, we have an FDW database in each region that houses dimension tables and several FDW databases in each region that house fact tables.  We spread the fact tables out into multiple databases to keep the size of any given database manageable (backups, files and filegroup sizes, and the like).</a:t>
            </a:r>
          </a:p>
        </p:txBody>
      </p:sp>
      <p:sp>
        <p:nvSpPr>
          <p:cNvPr id="4" name="Slide Number Placeholder 3"/>
          <p:cNvSpPr>
            <a:spLocks noGrp="1"/>
          </p:cNvSpPr>
          <p:nvPr>
            <p:ph type="sldNum" sz="quarter" idx="10"/>
          </p:nvPr>
        </p:nvSpPr>
        <p:spPr/>
        <p:txBody>
          <a:bodyPr/>
          <a:lstStyle/>
          <a:p>
            <a:fld id="{D0084479-659D-40DA-8543-5CE0E6AEBD35}" type="slidenum">
              <a:rPr lang="en-US" smtClean="0"/>
              <a:t>13</a:t>
            </a:fld>
            <a:endParaRPr lang="en-US" dirty="0"/>
          </a:p>
        </p:txBody>
      </p:sp>
    </p:spTree>
    <p:extLst>
      <p:ext uri="{BB962C8B-B14F-4D97-AF65-F5344CB8AC3E}">
        <p14:creationId xmlns:p14="http://schemas.microsoft.com/office/powerpoint/2010/main" val="369911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ETL Process</a:t>
            </a:r>
            <a:r>
              <a:rPr lang="en-US" sz="1200" kern="1200" dirty="0" smtClean="0">
                <a:solidFill>
                  <a:schemeClr val="tx1"/>
                </a:solidFill>
                <a:effectLst/>
                <a:latin typeface="+mn-lt"/>
                <a:ea typeface="+mn-ea"/>
                <a:cs typeface="+mn-cs"/>
              </a:rPr>
              <a:t>.  This application layer consists of a (large) set of SSIS packages that are responsible for taking data from the FDW databases and loading that data into the next layer of our data warehouse environment.  Our ETL process currently runs on a nightly basis and issues incremental queries against each of the tables in the FDW databases (it knows what data was returned the prior night, so it knows how to construct a query that only returns newly inserted or updated records).  The process then does any transformations required – sometimes very little (such as assigning surrogate keys and filling in foreign keys) and sometimes a whole lot (such as un-pivoting data or completely changing its structure as with the PCMM tables) – and loads the data into the next layer up (next bullet point).</a:t>
            </a:r>
          </a:p>
        </p:txBody>
      </p:sp>
      <p:sp>
        <p:nvSpPr>
          <p:cNvPr id="4" name="Slide Number Placeholder 3"/>
          <p:cNvSpPr>
            <a:spLocks noGrp="1"/>
          </p:cNvSpPr>
          <p:nvPr>
            <p:ph type="sldNum" sz="quarter" idx="10"/>
          </p:nvPr>
        </p:nvSpPr>
        <p:spPr/>
        <p:txBody>
          <a:bodyPr/>
          <a:lstStyle/>
          <a:p>
            <a:fld id="{D0084479-659D-40DA-8543-5CE0E6AEBD35}" type="slidenum">
              <a:rPr lang="en-US" smtClean="0"/>
              <a:t>14</a:t>
            </a:fld>
            <a:endParaRPr lang="en-US" dirty="0"/>
          </a:p>
        </p:txBody>
      </p:sp>
    </p:spTree>
    <p:extLst>
      <p:ext uri="{BB962C8B-B14F-4D97-AF65-F5344CB8AC3E}">
        <p14:creationId xmlns:p14="http://schemas.microsoft.com/office/powerpoint/2010/main" val="369911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Warehouse Layers cont.:</a:t>
            </a:r>
          </a:p>
          <a:p>
            <a:endParaRPr lang="en-US" dirty="0" smtClean="0"/>
          </a:p>
          <a:p>
            <a:pPr lvl="0"/>
            <a:r>
              <a:rPr lang="en-US" sz="1200" b="1" kern="1200" dirty="0" smtClean="0">
                <a:solidFill>
                  <a:schemeClr val="tx1"/>
                </a:solidFill>
                <a:effectLst/>
                <a:latin typeface="+mn-lt"/>
                <a:ea typeface="+mn-ea"/>
                <a:cs typeface="+mn-cs"/>
              </a:rPr>
              <a:t>Regional Data Warehouse (RDW) Databases</a:t>
            </a:r>
            <a:r>
              <a:rPr lang="en-US" sz="1200" kern="1200" dirty="0" smtClean="0">
                <a:solidFill>
                  <a:schemeClr val="tx1"/>
                </a:solidFill>
                <a:effectLst/>
                <a:latin typeface="+mn-lt"/>
                <a:ea typeface="+mn-ea"/>
                <a:cs typeface="+mn-cs"/>
              </a:rPr>
              <a:t>.  This set of databases also exist as SQL Server databases and are housed on the same primary regional data warehouse servers as the FDW databases (although the FDW databases might move at some point in the near future).  On a nightly basis, an ETL process (mentioned above) loads data into these databases in an incremental, batched fashion.  As with the FDW databases, we have an RDW database in each region that houses dimension tables and several RDW databases in each region that house fact tables.  Again, we spread the fact tables out into multiple databases to keep the size of any given database manageable.  As records are loaded into the RDW databases, each is assigned a surrogate key (the SID column) based on an identity column value with specific seed values so that no records in any RDW table (regardless of origin) will ever have the same SID value.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Data Distribution System (DDS)</a:t>
            </a:r>
            <a:r>
              <a:rPr lang="en-US" sz="1200" kern="1200" dirty="0" smtClean="0">
                <a:solidFill>
                  <a:schemeClr val="tx1"/>
                </a:solidFill>
                <a:effectLst/>
                <a:latin typeface="+mn-lt"/>
                <a:ea typeface="+mn-ea"/>
                <a:cs typeface="+mn-cs"/>
              </a:rPr>
              <a:t>.  This application layer consists of a set of stored procedures and automatically generated SQL Server Agent jobs on each of the primary regional data warehouse servers.  As a batch of data gets loaded into any given RDW table, a SQL Server Agent job is spawned that is responsible for distributing that batch of data from the RDW environment to the other data warehouse environments at the corporate and VISN levels (next bullet points).  The DDS process simply copies and merges batches of data from a given RDW table to all destinations that are registered and required in each region.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Corporate Data Warehouse (CDW) Databases</a:t>
            </a:r>
            <a:r>
              <a:rPr lang="en-US" sz="1200" kern="1200" dirty="0" smtClean="0">
                <a:solidFill>
                  <a:schemeClr val="tx1"/>
                </a:solidFill>
                <a:effectLst/>
                <a:latin typeface="+mn-lt"/>
                <a:ea typeface="+mn-ea"/>
                <a:cs typeface="+mn-cs"/>
              </a:rPr>
              <a:t>.  This set of SQL Server databases contain the consolidation of data from each regional set of RDW databases.  At present, we maintain two copies of CDW databases – one for operational use (for VHA users, project teams, national program offices, etc.) and one for research use (for VINCI clientele).  Both copies contain all data from each region as the DDS process in each region pushes batches of data to each CDW copy.</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VISN Data Warehouse (VDW) Databases</a:t>
            </a:r>
            <a:r>
              <a:rPr lang="en-US" sz="1200" kern="1200" dirty="0" smtClean="0">
                <a:solidFill>
                  <a:schemeClr val="tx1"/>
                </a:solidFill>
                <a:effectLst/>
                <a:latin typeface="+mn-lt"/>
                <a:ea typeface="+mn-ea"/>
                <a:cs typeface="+mn-cs"/>
              </a:rPr>
              <a:t>.  Each VISN within each region has a specific data warehouse server provisioned for them by the BISL teams.  On each of these servers, a VDW database exists within SQL Server that houses that particular VISN’s “slice” of the data from that region’s RDW databases.  The VDW databases are different from the RDW databases in that a single database houses all dimension and fact tables.  Beyond that, the structures of the tables themselves are the same.  Thus, the DDS process splits the data from each RDW table into the slice belonging to each VISN (based on Sta3n) and pushes that slice to each VDW database within the region.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xDWWork Databases and Views</a:t>
            </a:r>
            <a:r>
              <a:rPr lang="en-US" sz="1200" kern="1200" dirty="0" smtClean="0">
                <a:solidFill>
                  <a:schemeClr val="tx1"/>
                </a:solidFill>
                <a:effectLst/>
                <a:latin typeface="+mn-lt"/>
                <a:ea typeface="+mn-ea"/>
                <a:cs typeface="+mn-cs"/>
              </a:rPr>
              <a:t>.  At the RDW, CDW, and VDW levels, we maintain a database generically referred to as the xDWWork database.  At the RDW level, the database is named RDWWork, at the CDW level it is named CDWWork, and at the VDW level it is named VDWWork.  These databases house views that correspond to all of our dimension and fact tables (housed in either the RDW, CDW, or VDW databases accordingly).  These views filter the dimension and fact data so that records marked as deleted are not shown.  Thus, the xDWWork databases provide somewhat of a WYSIWYG view of the data similar to what you might see within Vista (i.e., if a record is deleted from Vista and marked as deleted within the data warehouse environment, you won’t see that record via the xDWWork database views).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SPV Database and Views</a:t>
            </a:r>
            <a:r>
              <a:rPr lang="en-US" sz="1200" kern="1200" dirty="0" smtClean="0">
                <a:solidFill>
                  <a:schemeClr val="tx1"/>
                </a:solidFill>
                <a:effectLst/>
                <a:latin typeface="+mn-lt"/>
                <a:ea typeface="+mn-ea"/>
                <a:cs typeface="+mn-cs"/>
              </a:rPr>
              <a:t>.  Alongside the xDWWork databases, we also maintain an SPV database with views that correspond to all of the dimension and fact tables.  These views act exactly like the views in the xDWWork databases except that they do not filter out deleted records.  All records are shown.  Thus, while report developers may or may not want to refer to these views, ETL developers maintaining downstream data marts or other reporting databases may want to use these views so that they can know about and handle records that are marked as deleted (I’ll explain how we do that in a future post on OpCode values).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LSV Database and Views</a:t>
            </a:r>
            <a:r>
              <a:rPr lang="en-US" sz="1200" kern="1200" dirty="0" smtClean="0">
                <a:solidFill>
                  <a:schemeClr val="tx1"/>
                </a:solidFill>
                <a:effectLst/>
                <a:latin typeface="+mn-lt"/>
                <a:ea typeface="+mn-ea"/>
                <a:cs typeface="+mn-cs"/>
              </a:rPr>
              <a:t>.  Finally, alongside the xDWWork databases, we also maintain another database named LSV with views that correspond to all of the dimension and fact tables.  These views, however, filter based on the set of Sta3n values that any given user is authorized to see.  An application available within the CDW SharePoint environment allows regional and VISN resources to request and be authorized access to specific Sta3n’s.  As these authorizations are made, data related to those Sta3n’s can then be viewed by the given authorized user through the LSV database views.</a:t>
            </a:r>
          </a:p>
          <a:p>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15</a:t>
            </a:fld>
            <a:endParaRPr lang="en-US" dirty="0"/>
          </a:p>
        </p:txBody>
      </p:sp>
    </p:spTree>
    <p:extLst>
      <p:ext uri="{BB962C8B-B14F-4D97-AF65-F5344CB8AC3E}">
        <p14:creationId xmlns:p14="http://schemas.microsoft.com/office/powerpoint/2010/main" val="360600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Translate VistA Logic into SQL Logic</a:t>
            </a:r>
          </a:p>
          <a:p>
            <a:endParaRPr lang="en-US" dirty="0" smtClean="0"/>
          </a:p>
          <a:p>
            <a:r>
              <a:rPr lang="en-US" dirty="0" smtClean="0"/>
              <a:t>Explain</a:t>
            </a:r>
            <a:r>
              <a:rPr lang="en-US" baseline="0" dirty="0" smtClean="0"/>
              <a:t> the difference between how VistA uses Business logic and stores its data via Transactions from the Electronic Healthcare Record System (CPRS, VistA packages, etc.) . Explain how developers must translate business logic from the transaction system to analytical logic using SQL in the data warehouse. This knowledge is needed for all phases of the data warehouse – ETL for domains and analytical SQL for customer products. </a:t>
            </a:r>
          </a:p>
        </p:txBody>
      </p:sp>
      <p:sp>
        <p:nvSpPr>
          <p:cNvPr id="4" name="Slide Number Placeholder 3"/>
          <p:cNvSpPr>
            <a:spLocks noGrp="1"/>
          </p:cNvSpPr>
          <p:nvPr>
            <p:ph type="sldNum" sz="quarter" idx="10"/>
          </p:nvPr>
        </p:nvSpPr>
        <p:spPr/>
        <p:txBody>
          <a:bodyPr/>
          <a:lstStyle/>
          <a:p>
            <a:fld id="{D0084479-659D-40DA-8543-5CE0E6AEBD35}" type="slidenum">
              <a:rPr lang="en-US" smtClean="0"/>
              <a:t>16</a:t>
            </a:fld>
            <a:endParaRPr lang="en-US" dirty="0"/>
          </a:p>
        </p:txBody>
      </p:sp>
    </p:spTree>
    <p:extLst>
      <p:ext uri="{BB962C8B-B14F-4D97-AF65-F5344CB8AC3E}">
        <p14:creationId xmlns:p14="http://schemas.microsoft.com/office/powerpoint/2010/main" val="30167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VHA Business</a:t>
            </a:r>
            <a:r>
              <a:rPr lang="en-US" baseline="0" dirty="0" smtClean="0"/>
              <a:t> Owners/SMEs</a:t>
            </a:r>
            <a:endParaRPr lang="en-US" dirty="0" smtClean="0"/>
          </a:p>
          <a:p>
            <a:endParaRPr lang="en-US" dirty="0" smtClean="0"/>
          </a:p>
          <a:p>
            <a:r>
              <a:rPr lang="en-US" dirty="0" smtClean="0"/>
              <a:t>CDW Governance:</a:t>
            </a:r>
          </a:p>
          <a:p>
            <a:endParaRPr lang="en-US" dirty="0" smtClean="0"/>
          </a:p>
          <a:p>
            <a:r>
              <a:rPr lang="en-US" dirty="0" smtClean="0"/>
              <a:t>What Kind of Data?</a:t>
            </a:r>
          </a:p>
          <a:p>
            <a:endParaRPr lang="en-US" dirty="0" smtClean="0"/>
          </a:p>
          <a:p>
            <a:r>
              <a:rPr lang="en-US" dirty="0" smtClean="0"/>
              <a:t>Provide a general overview of</a:t>
            </a:r>
            <a:r>
              <a:rPr lang="en-US" baseline="0" dirty="0" smtClean="0"/>
              <a:t> the data warehouse governance. Meet the needs of the organization. Get together with our business partners to prioritize domains and resources. </a:t>
            </a:r>
          </a:p>
          <a:p>
            <a:endParaRPr lang="en-US" baseline="0" dirty="0" smtClean="0"/>
          </a:p>
          <a:p>
            <a:r>
              <a:rPr lang="en-US" dirty="0" smtClean="0"/>
              <a:t>CDW Governance Board</a:t>
            </a:r>
          </a:p>
          <a:p>
            <a:pPr lvl="1"/>
            <a:r>
              <a:rPr lang="en-US" dirty="0" smtClean="0"/>
              <a:t>Determines priorities for new data domains in CDW</a:t>
            </a:r>
          </a:p>
          <a:p>
            <a:pPr lvl="1"/>
            <a:r>
              <a:rPr lang="en-US" dirty="0" smtClean="0"/>
              <a:t>Establishes business rules and definitions for processing data</a:t>
            </a:r>
          </a:p>
          <a:p>
            <a:r>
              <a:rPr lang="en-US" dirty="0" smtClean="0"/>
              <a:t>Regional Data Warehouse Steering Committees</a:t>
            </a:r>
          </a:p>
          <a:p>
            <a:pPr lvl="1"/>
            <a:r>
              <a:rPr lang="en-US" dirty="0" smtClean="0"/>
              <a:t>Determines priorities for regional projects </a:t>
            </a:r>
          </a:p>
          <a:p>
            <a:pPr lvl="1"/>
            <a:r>
              <a:rPr lang="en-US" dirty="0" smtClean="0"/>
              <a:t>Establishes business rules and definitions not addressed by CDWGB</a:t>
            </a:r>
          </a:p>
          <a:p>
            <a:pPr lvl="1"/>
            <a:endParaRPr lang="en-US" dirty="0" smtClean="0"/>
          </a:p>
          <a:p>
            <a:pPr lvl="1"/>
            <a:r>
              <a:rPr lang="en-US" dirty="0" smtClean="0"/>
              <a:t>VISN</a:t>
            </a:r>
            <a:r>
              <a:rPr lang="en-US" baseline="0" dirty="0" smtClean="0"/>
              <a:t>s have governance boards based on specific needs of VISN. Example VISN 8: </a:t>
            </a:r>
          </a:p>
          <a:p>
            <a:pPr lvl="1"/>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 Sunshine Healthcare Network (VISN 8) Data Warehouse (VDW) Subcommittee will have the authority to establish processes and prioritize projects and reports to ensure that the VISN 8 Data Warehouse, and Business Intelligence Service Line is responsive to the clinical and administrative business needs of Veterans Health Administration end users in VISN 8.</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 DATA</a:t>
            </a:r>
            <a:r>
              <a:rPr lang="en-US" sz="1200" kern="1200" baseline="0" dirty="0" smtClean="0">
                <a:solidFill>
                  <a:schemeClr val="tx1"/>
                </a:solidFill>
                <a:effectLst/>
                <a:latin typeface="+mn-lt"/>
                <a:ea typeface="+mn-ea"/>
                <a:cs typeface="+mn-cs"/>
              </a:rPr>
              <a:t> DOMAINS (partial list):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600" dirty="0" smtClean="0"/>
              <a:t>Patient	</a:t>
            </a:r>
          </a:p>
          <a:p>
            <a:r>
              <a:rPr lang="en-US" sz="1600" dirty="0" smtClean="0"/>
              <a:t>Staff		</a:t>
            </a:r>
          </a:p>
          <a:p>
            <a:r>
              <a:rPr lang="en-US" sz="1600" dirty="0" smtClean="0"/>
              <a:t>Consults	</a:t>
            </a:r>
          </a:p>
          <a:p>
            <a:r>
              <a:rPr lang="en-US" sz="1600" dirty="0" smtClean="0"/>
              <a:t>Health Factors	</a:t>
            </a:r>
          </a:p>
          <a:p>
            <a:r>
              <a:rPr lang="en-US" sz="1600" dirty="0" smtClean="0"/>
              <a:t>Immunizations	</a:t>
            </a:r>
          </a:p>
          <a:p>
            <a:r>
              <a:rPr lang="en-US" sz="1600" dirty="0" smtClean="0"/>
              <a:t>Lab, Chemistry	</a:t>
            </a:r>
          </a:p>
          <a:p>
            <a:r>
              <a:rPr lang="en-US" sz="1600" dirty="0" smtClean="0"/>
              <a:t>Primary Care Assignments	</a:t>
            </a:r>
          </a:p>
          <a:p>
            <a:r>
              <a:rPr lang="en-US" sz="1600" dirty="0" smtClean="0"/>
              <a:t>Pharmacy, Outpatient	</a:t>
            </a:r>
          </a:p>
          <a:p>
            <a:r>
              <a:rPr lang="en-US" sz="1600" dirty="0" smtClean="0"/>
              <a:t>Vital Signs	</a:t>
            </a:r>
          </a:p>
          <a:p>
            <a:r>
              <a:rPr lang="en-US" sz="1600" dirty="0" smtClean="0"/>
              <a:t>Appointments	</a:t>
            </a:r>
          </a:p>
          <a:p>
            <a:r>
              <a:rPr lang="en-US" sz="1600" dirty="0" smtClean="0"/>
              <a:t>Mental Health Assessment	</a:t>
            </a:r>
          </a:p>
          <a:p>
            <a:r>
              <a:rPr lang="en-US" sz="1600" dirty="0" smtClean="0"/>
              <a:t>Outpatient Encounters	</a:t>
            </a:r>
          </a:p>
          <a:p>
            <a:r>
              <a:rPr lang="en-US" sz="1600" dirty="0" smtClean="0"/>
              <a:t>Clinical Orders	</a:t>
            </a:r>
          </a:p>
          <a:p>
            <a:r>
              <a:rPr lang="en-US" sz="1600" dirty="0" smtClean="0"/>
              <a:t>Inpatient Admissions	</a:t>
            </a:r>
          </a:p>
          <a:p>
            <a:r>
              <a:rPr lang="en-US" sz="1600" dirty="0" smtClean="0"/>
              <a:t>Barcode Med Administration	</a:t>
            </a:r>
          </a:p>
          <a:p>
            <a:r>
              <a:rPr lang="en-US" sz="1600" dirty="0" smtClean="0"/>
              <a:t>Inpatient Unit Dose	</a:t>
            </a:r>
          </a:p>
          <a:p>
            <a:r>
              <a:rPr lang="en-US" sz="1600" dirty="0" smtClean="0"/>
              <a:t>Intravenous Medications	</a:t>
            </a:r>
          </a:p>
          <a:p>
            <a:r>
              <a:rPr lang="en-US" sz="1600" dirty="0" smtClean="0"/>
              <a:t>Microbiology	</a:t>
            </a:r>
          </a:p>
          <a:p>
            <a:r>
              <a:rPr lang="en-US" sz="1600" dirty="0" smtClean="0"/>
              <a:t>Clinical Text Notes	</a:t>
            </a:r>
          </a:p>
          <a:p>
            <a:r>
              <a:rPr lang="en-US" sz="1600" dirty="0" smtClean="0"/>
              <a:t>Accounts Receivable	</a:t>
            </a:r>
          </a:p>
          <a:p>
            <a:r>
              <a:rPr lang="en-US" sz="1600" dirty="0" smtClean="0"/>
              <a:t>Purchased Care	</a:t>
            </a:r>
          </a:p>
          <a:p>
            <a:r>
              <a:rPr lang="en-US" sz="1600" dirty="0" smtClean="0"/>
              <a:t>Radiology	</a:t>
            </a:r>
          </a:p>
          <a:p>
            <a:r>
              <a:rPr lang="en-US" sz="1600" dirty="0" smtClean="0"/>
              <a:t>Beneficiary Travel	</a:t>
            </a:r>
          </a:p>
          <a:p>
            <a:r>
              <a:rPr lang="en-US" sz="1600" dirty="0" smtClean="0"/>
              <a:t>Compensation &amp; Pension Exams</a:t>
            </a:r>
          </a:p>
          <a:p>
            <a:r>
              <a:rPr lang="en-US" sz="1600" dirty="0" smtClean="0"/>
              <a:t>Non VA Meds	</a:t>
            </a:r>
          </a:p>
          <a:p>
            <a:r>
              <a:rPr lang="en-US" sz="1600" dirty="0" smtClean="0"/>
              <a:t>MyHealtheVet Secure Messaging	</a:t>
            </a:r>
          </a:p>
          <a:p>
            <a:r>
              <a:rPr lang="en-US" sz="1600" dirty="0" smtClean="0"/>
              <a:t>Surgical procedures	</a:t>
            </a:r>
          </a:p>
          <a:p>
            <a:r>
              <a:rPr lang="en-US" sz="1600" dirty="0" smtClean="0"/>
              <a:t>Prosthetics	</a:t>
            </a:r>
          </a:p>
          <a:p>
            <a:r>
              <a:rPr lang="en-US" sz="1600" dirty="0" smtClean="0"/>
              <a:t>Equipment Inventory	</a:t>
            </a:r>
          </a:p>
          <a:p>
            <a:r>
              <a:rPr lang="en-US" sz="1600" dirty="0" smtClean="0"/>
              <a:t>Engineering work orders	</a:t>
            </a:r>
          </a:p>
          <a:p>
            <a:r>
              <a:rPr lang="en-US" sz="1600" dirty="0" smtClean="0"/>
              <a:t>Emergency Department	</a:t>
            </a:r>
          </a:p>
          <a:p>
            <a:r>
              <a:rPr lang="en-US" sz="1600" dirty="0" smtClean="0"/>
              <a:t>Allergies	</a:t>
            </a: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17</a:t>
            </a:fld>
            <a:endParaRPr lang="en-US" dirty="0"/>
          </a:p>
        </p:txBody>
      </p:sp>
    </p:spTree>
    <p:extLst>
      <p:ext uri="{BB962C8B-B14F-4D97-AF65-F5344CB8AC3E}">
        <p14:creationId xmlns:p14="http://schemas.microsoft.com/office/powerpoint/2010/main" val="823289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CDW Governance Board</a:t>
            </a:r>
          </a:p>
          <a:p>
            <a:endParaRPr lang="en-US" dirty="0" smtClean="0"/>
          </a:p>
          <a:p>
            <a:r>
              <a:rPr lang="en-US" dirty="0" smtClean="0"/>
              <a:t>CDW Governance:</a:t>
            </a:r>
          </a:p>
          <a:p>
            <a:endParaRPr lang="en-US" dirty="0" smtClean="0"/>
          </a:p>
          <a:p>
            <a:r>
              <a:rPr lang="en-US" dirty="0" smtClean="0"/>
              <a:t>What Kind of Data?</a:t>
            </a:r>
          </a:p>
          <a:p>
            <a:endParaRPr lang="en-US" dirty="0" smtClean="0"/>
          </a:p>
          <a:p>
            <a:r>
              <a:rPr lang="en-US" dirty="0" smtClean="0"/>
              <a:t>Provide a general overview of</a:t>
            </a:r>
            <a:r>
              <a:rPr lang="en-US" baseline="0" dirty="0" smtClean="0"/>
              <a:t> the data warehouse governance. Meet the needs of the organization. Get together with our business partners to prioritize domains and resources. </a:t>
            </a:r>
          </a:p>
          <a:p>
            <a:endParaRPr lang="en-US" baseline="0" dirty="0" smtClean="0"/>
          </a:p>
          <a:p>
            <a:r>
              <a:rPr lang="en-US" dirty="0" smtClean="0"/>
              <a:t>CDW Governance Board</a:t>
            </a:r>
          </a:p>
          <a:p>
            <a:pPr lvl="1"/>
            <a:r>
              <a:rPr lang="en-US" dirty="0" smtClean="0"/>
              <a:t>Determines priorities for new data domains in CDW</a:t>
            </a:r>
          </a:p>
          <a:p>
            <a:pPr lvl="1"/>
            <a:r>
              <a:rPr lang="en-US" dirty="0" smtClean="0"/>
              <a:t>Establishes business rules and definitions for processing data</a:t>
            </a:r>
          </a:p>
          <a:p>
            <a:r>
              <a:rPr lang="en-US" dirty="0" smtClean="0"/>
              <a:t>Regional Data Warehouse Steering Committees</a:t>
            </a:r>
          </a:p>
          <a:p>
            <a:pPr lvl="1"/>
            <a:r>
              <a:rPr lang="en-US" dirty="0" smtClean="0"/>
              <a:t>Determines priorities for regional projects </a:t>
            </a:r>
          </a:p>
          <a:p>
            <a:pPr lvl="1"/>
            <a:r>
              <a:rPr lang="en-US" dirty="0" smtClean="0"/>
              <a:t>Establishes business rules and definitions not addressed by CDWGB</a:t>
            </a:r>
          </a:p>
          <a:p>
            <a:pPr lvl="1"/>
            <a:endParaRPr lang="en-US" dirty="0" smtClean="0"/>
          </a:p>
          <a:p>
            <a:pPr lvl="1"/>
            <a:r>
              <a:rPr lang="en-US" dirty="0" smtClean="0"/>
              <a:t>VISN</a:t>
            </a:r>
            <a:r>
              <a:rPr lang="en-US" baseline="0" dirty="0" smtClean="0"/>
              <a:t>s have governance boards based on specific needs of VISN. Example VISN 8: </a:t>
            </a:r>
          </a:p>
          <a:p>
            <a:pPr lvl="1"/>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 Sunshine Healthcare Network (VISN 8) Data Warehouse (VDW) Subcommittee will have the authority to establish processes and prioritize projects and reports to ensure that the VISN 8 Data Warehouse, and Business Intelligence Service Line is responsive to the clinical and administrative business needs of Veterans Health Administration end users in VISN 8.</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 DATA</a:t>
            </a:r>
            <a:r>
              <a:rPr lang="en-US" sz="1200" kern="1200" baseline="0" dirty="0" smtClean="0">
                <a:solidFill>
                  <a:schemeClr val="tx1"/>
                </a:solidFill>
                <a:effectLst/>
                <a:latin typeface="+mn-lt"/>
                <a:ea typeface="+mn-ea"/>
                <a:cs typeface="+mn-cs"/>
              </a:rPr>
              <a:t> DOMAINS (partial list):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600" dirty="0" smtClean="0"/>
              <a:t>Patient	</a:t>
            </a:r>
          </a:p>
          <a:p>
            <a:r>
              <a:rPr lang="en-US" sz="1600" dirty="0" smtClean="0"/>
              <a:t>Staff		</a:t>
            </a:r>
          </a:p>
          <a:p>
            <a:r>
              <a:rPr lang="en-US" sz="1600" dirty="0" smtClean="0"/>
              <a:t>Consults	</a:t>
            </a:r>
          </a:p>
          <a:p>
            <a:r>
              <a:rPr lang="en-US" sz="1600" dirty="0" smtClean="0"/>
              <a:t>Health Factors	</a:t>
            </a:r>
          </a:p>
          <a:p>
            <a:r>
              <a:rPr lang="en-US" sz="1600" dirty="0" smtClean="0"/>
              <a:t>Immunizations	</a:t>
            </a:r>
          </a:p>
          <a:p>
            <a:r>
              <a:rPr lang="en-US" sz="1600" dirty="0" smtClean="0"/>
              <a:t>Lab, Chemistry	</a:t>
            </a:r>
          </a:p>
          <a:p>
            <a:r>
              <a:rPr lang="en-US" sz="1600" dirty="0" smtClean="0"/>
              <a:t>Primary Care Assignments	</a:t>
            </a:r>
          </a:p>
          <a:p>
            <a:r>
              <a:rPr lang="en-US" sz="1600" dirty="0" smtClean="0"/>
              <a:t>Pharmacy, Outpatient	</a:t>
            </a:r>
          </a:p>
          <a:p>
            <a:r>
              <a:rPr lang="en-US" sz="1600" dirty="0" smtClean="0"/>
              <a:t>Vital Signs	</a:t>
            </a:r>
          </a:p>
          <a:p>
            <a:r>
              <a:rPr lang="en-US" sz="1600" dirty="0" smtClean="0"/>
              <a:t>Appointments	</a:t>
            </a:r>
          </a:p>
          <a:p>
            <a:r>
              <a:rPr lang="en-US" sz="1600" dirty="0" smtClean="0"/>
              <a:t>Mental Health Assessment	</a:t>
            </a:r>
          </a:p>
          <a:p>
            <a:r>
              <a:rPr lang="en-US" sz="1600" dirty="0" smtClean="0"/>
              <a:t>Outpatient Encounters	</a:t>
            </a:r>
          </a:p>
          <a:p>
            <a:r>
              <a:rPr lang="en-US" sz="1600" dirty="0" smtClean="0"/>
              <a:t>Clinical Orders	</a:t>
            </a:r>
          </a:p>
          <a:p>
            <a:r>
              <a:rPr lang="en-US" sz="1600" dirty="0" smtClean="0"/>
              <a:t>Inpatient Admissions	</a:t>
            </a:r>
          </a:p>
          <a:p>
            <a:r>
              <a:rPr lang="en-US" sz="1600" dirty="0" smtClean="0"/>
              <a:t>Barcode Med Administration	</a:t>
            </a:r>
          </a:p>
          <a:p>
            <a:r>
              <a:rPr lang="en-US" sz="1600" dirty="0" smtClean="0"/>
              <a:t>Inpatient Unit Dose	</a:t>
            </a:r>
          </a:p>
          <a:p>
            <a:r>
              <a:rPr lang="en-US" sz="1600" dirty="0" smtClean="0"/>
              <a:t>Intravenous Medications	</a:t>
            </a:r>
          </a:p>
          <a:p>
            <a:r>
              <a:rPr lang="en-US" sz="1600" dirty="0" smtClean="0"/>
              <a:t>Microbiology	</a:t>
            </a:r>
          </a:p>
          <a:p>
            <a:r>
              <a:rPr lang="en-US" sz="1600" dirty="0" smtClean="0"/>
              <a:t>Clinical Text Notes	</a:t>
            </a:r>
          </a:p>
          <a:p>
            <a:r>
              <a:rPr lang="en-US" sz="1600" dirty="0" smtClean="0"/>
              <a:t>Accounts Receivable	</a:t>
            </a:r>
          </a:p>
          <a:p>
            <a:r>
              <a:rPr lang="en-US" sz="1600" dirty="0" smtClean="0"/>
              <a:t>Purchased Care	</a:t>
            </a:r>
          </a:p>
          <a:p>
            <a:r>
              <a:rPr lang="en-US" sz="1600" dirty="0" smtClean="0"/>
              <a:t>Radiology	</a:t>
            </a:r>
          </a:p>
          <a:p>
            <a:r>
              <a:rPr lang="en-US" sz="1600" dirty="0" smtClean="0"/>
              <a:t>Beneficiary Travel	</a:t>
            </a:r>
          </a:p>
          <a:p>
            <a:r>
              <a:rPr lang="en-US" sz="1600" dirty="0" smtClean="0"/>
              <a:t>Compensation &amp; Pension Exams</a:t>
            </a:r>
          </a:p>
          <a:p>
            <a:r>
              <a:rPr lang="en-US" sz="1600" dirty="0" smtClean="0"/>
              <a:t>Non VA Meds	</a:t>
            </a:r>
          </a:p>
          <a:p>
            <a:r>
              <a:rPr lang="en-US" sz="1600" dirty="0" smtClean="0"/>
              <a:t>MyHealtheVet Secure Messaging	</a:t>
            </a:r>
          </a:p>
          <a:p>
            <a:r>
              <a:rPr lang="en-US" sz="1600" dirty="0" smtClean="0"/>
              <a:t>Surgical procedures	</a:t>
            </a:r>
          </a:p>
          <a:p>
            <a:r>
              <a:rPr lang="en-US" sz="1600" dirty="0" smtClean="0"/>
              <a:t>Prosthetics	</a:t>
            </a:r>
          </a:p>
          <a:p>
            <a:r>
              <a:rPr lang="en-US" sz="1600" dirty="0" smtClean="0"/>
              <a:t>Equipment Inventory	</a:t>
            </a:r>
          </a:p>
          <a:p>
            <a:r>
              <a:rPr lang="en-US" sz="1600" dirty="0" smtClean="0"/>
              <a:t>Engineering work orders	</a:t>
            </a:r>
          </a:p>
          <a:p>
            <a:r>
              <a:rPr lang="en-US" sz="1600" dirty="0" smtClean="0"/>
              <a:t>Emergency Department	</a:t>
            </a:r>
          </a:p>
          <a:p>
            <a:r>
              <a:rPr lang="en-US" sz="1600" dirty="0" smtClean="0"/>
              <a:t>Allergies	</a:t>
            </a: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18</a:t>
            </a:fld>
            <a:endParaRPr lang="en-US" dirty="0"/>
          </a:p>
        </p:txBody>
      </p:sp>
    </p:spTree>
    <p:extLst>
      <p:ext uri="{BB962C8B-B14F-4D97-AF65-F5344CB8AC3E}">
        <p14:creationId xmlns:p14="http://schemas.microsoft.com/office/powerpoint/2010/main" val="82328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OI&amp;T</a:t>
            </a:r>
            <a:r>
              <a:rPr lang="en-US" baseline="0" dirty="0" smtClean="0"/>
              <a:t> Corporate Data Warehouse</a:t>
            </a:r>
            <a:endParaRPr lang="en-US" dirty="0" smtClean="0"/>
          </a:p>
          <a:p>
            <a:r>
              <a:rPr lang="en-US" dirty="0" smtClean="0"/>
              <a:t>CDW Governance:</a:t>
            </a:r>
          </a:p>
          <a:p>
            <a:endParaRPr lang="en-US" dirty="0" smtClean="0"/>
          </a:p>
          <a:p>
            <a:r>
              <a:rPr lang="en-US" dirty="0" smtClean="0"/>
              <a:t>What Kind of Data?</a:t>
            </a:r>
          </a:p>
          <a:p>
            <a:endParaRPr lang="en-US" dirty="0" smtClean="0"/>
          </a:p>
          <a:p>
            <a:r>
              <a:rPr lang="en-US" dirty="0" smtClean="0"/>
              <a:t>Provide a general overview of</a:t>
            </a:r>
            <a:r>
              <a:rPr lang="en-US" baseline="0" dirty="0" smtClean="0"/>
              <a:t> the data warehouse governance. Meet the needs of the organization. Get together with our business partners to prioritize domains and resources. </a:t>
            </a:r>
          </a:p>
          <a:p>
            <a:endParaRPr lang="en-US" baseline="0" dirty="0" smtClean="0"/>
          </a:p>
          <a:p>
            <a:r>
              <a:rPr lang="en-US" dirty="0" smtClean="0"/>
              <a:t>CDW Governance Board</a:t>
            </a:r>
          </a:p>
          <a:p>
            <a:pPr lvl="1"/>
            <a:r>
              <a:rPr lang="en-US" dirty="0" smtClean="0"/>
              <a:t>Determines priorities for new data domains in CDW</a:t>
            </a:r>
          </a:p>
          <a:p>
            <a:pPr lvl="1"/>
            <a:r>
              <a:rPr lang="en-US" dirty="0" smtClean="0"/>
              <a:t>Establishes business rules and definitions for processing data</a:t>
            </a:r>
          </a:p>
          <a:p>
            <a:r>
              <a:rPr lang="en-US" dirty="0" smtClean="0"/>
              <a:t>Regional Data Warehouse Steering Committees</a:t>
            </a:r>
          </a:p>
          <a:p>
            <a:pPr lvl="1"/>
            <a:r>
              <a:rPr lang="en-US" dirty="0" smtClean="0"/>
              <a:t>Determines priorities for regional projects </a:t>
            </a:r>
          </a:p>
          <a:p>
            <a:pPr lvl="1"/>
            <a:r>
              <a:rPr lang="en-US" dirty="0" smtClean="0"/>
              <a:t>Establishes business rules and definitions not addressed by CDWGB</a:t>
            </a:r>
          </a:p>
          <a:p>
            <a:pPr lvl="1"/>
            <a:endParaRPr lang="en-US" dirty="0" smtClean="0"/>
          </a:p>
          <a:p>
            <a:pPr lvl="1"/>
            <a:r>
              <a:rPr lang="en-US" dirty="0" smtClean="0"/>
              <a:t>VISN</a:t>
            </a:r>
            <a:r>
              <a:rPr lang="en-US" baseline="0" dirty="0" smtClean="0"/>
              <a:t>s have governance boards based on specific needs of VISN. Example VISN 8: </a:t>
            </a:r>
          </a:p>
          <a:p>
            <a:pPr lvl="1"/>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 Sunshine Healthcare Network (VISN 8) Data Warehouse (VDW) Subcommittee will have the authority to establish processes and prioritize projects and reports to ensure that the VISN 8 Data Warehouse, and Business Intelligence Service Line is responsive to the clinical and administrative business needs of Veterans Health Administration end users in VISN 8.</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 DATA</a:t>
            </a:r>
            <a:r>
              <a:rPr lang="en-US" sz="1200" kern="1200" baseline="0" dirty="0" smtClean="0">
                <a:solidFill>
                  <a:schemeClr val="tx1"/>
                </a:solidFill>
                <a:effectLst/>
                <a:latin typeface="+mn-lt"/>
                <a:ea typeface="+mn-ea"/>
                <a:cs typeface="+mn-cs"/>
              </a:rPr>
              <a:t> DOMAINS (partial list):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600" dirty="0" smtClean="0"/>
              <a:t>Patient	</a:t>
            </a:r>
          </a:p>
          <a:p>
            <a:r>
              <a:rPr lang="en-US" sz="1600" dirty="0" smtClean="0"/>
              <a:t>Staff		</a:t>
            </a:r>
          </a:p>
          <a:p>
            <a:r>
              <a:rPr lang="en-US" sz="1600" dirty="0" smtClean="0"/>
              <a:t>Consults	</a:t>
            </a:r>
          </a:p>
          <a:p>
            <a:r>
              <a:rPr lang="en-US" sz="1600" dirty="0" smtClean="0"/>
              <a:t>Health Factors	</a:t>
            </a:r>
          </a:p>
          <a:p>
            <a:r>
              <a:rPr lang="en-US" sz="1600" dirty="0" smtClean="0"/>
              <a:t>Immunizations	</a:t>
            </a:r>
          </a:p>
          <a:p>
            <a:r>
              <a:rPr lang="en-US" sz="1600" dirty="0" smtClean="0"/>
              <a:t>Lab, Chemistry	</a:t>
            </a:r>
          </a:p>
          <a:p>
            <a:r>
              <a:rPr lang="en-US" sz="1600" dirty="0" smtClean="0"/>
              <a:t>Primary Care Assignments	</a:t>
            </a:r>
          </a:p>
          <a:p>
            <a:r>
              <a:rPr lang="en-US" sz="1600" dirty="0" smtClean="0"/>
              <a:t>Pharmacy, Outpatient	</a:t>
            </a:r>
          </a:p>
          <a:p>
            <a:r>
              <a:rPr lang="en-US" sz="1600" dirty="0" smtClean="0"/>
              <a:t>Vital Signs	</a:t>
            </a:r>
          </a:p>
          <a:p>
            <a:r>
              <a:rPr lang="en-US" sz="1600" dirty="0" smtClean="0"/>
              <a:t>Appointments	</a:t>
            </a:r>
          </a:p>
          <a:p>
            <a:r>
              <a:rPr lang="en-US" sz="1600" dirty="0" smtClean="0"/>
              <a:t>Mental Health Assessment	</a:t>
            </a:r>
          </a:p>
          <a:p>
            <a:r>
              <a:rPr lang="en-US" sz="1600" dirty="0" smtClean="0"/>
              <a:t>Outpatient Encounters	</a:t>
            </a:r>
          </a:p>
          <a:p>
            <a:r>
              <a:rPr lang="en-US" sz="1600" dirty="0" smtClean="0"/>
              <a:t>Clinical Orders	</a:t>
            </a:r>
          </a:p>
          <a:p>
            <a:r>
              <a:rPr lang="en-US" sz="1600" dirty="0" smtClean="0"/>
              <a:t>Inpatient Admissions	</a:t>
            </a:r>
          </a:p>
          <a:p>
            <a:r>
              <a:rPr lang="en-US" sz="1600" dirty="0" smtClean="0"/>
              <a:t>Barcode Med Administration	</a:t>
            </a:r>
          </a:p>
          <a:p>
            <a:r>
              <a:rPr lang="en-US" sz="1600" dirty="0" smtClean="0"/>
              <a:t>Inpatient Unit Dose	</a:t>
            </a:r>
          </a:p>
          <a:p>
            <a:r>
              <a:rPr lang="en-US" sz="1600" dirty="0" smtClean="0"/>
              <a:t>Intravenous Medications	</a:t>
            </a:r>
          </a:p>
          <a:p>
            <a:r>
              <a:rPr lang="en-US" sz="1600" dirty="0" smtClean="0"/>
              <a:t>Microbiology	</a:t>
            </a:r>
          </a:p>
          <a:p>
            <a:r>
              <a:rPr lang="en-US" sz="1600" dirty="0" smtClean="0"/>
              <a:t>Clinical Text Notes	</a:t>
            </a:r>
          </a:p>
          <a:p>
            <a:r>
              <a:rPr lang="en-US" sz="1600" dirty="0" smtClean="0"/>
              <a:t>Accounts Receivable	</a:t>
            </a:r>
          </a:p>
          <a:p>
            <a:r>
              <a:rPr lang="en-US" sz="1600" dirty="0" smtClean="0"/>
              <a:t>Purchased Care	</a:t>
            </a:r>
          </a:p>
          <a:p>
            <a:r>
              <a:rPr lang="en-US" sz="1600" dirty="0" smtClean="0"/>
              <a:t>Radiology	</a:t>
            </a:r>
          </a:p>
          <a:p>
            <a:r>
              <a:rPr lang="en-US" sz="1600" dirty="0" smtClean="0"/>
              <a:t>Beneficiary Travel	</a:t>
            </a:r>
          </a:p>
          <a:p>
            <a:r>
              <a:rPr lang="en-US" sz="1600" dirty="0" smtClean="0"/>
              <a:t>Compensation &amp; Pension Exams</a:t>
            </a:r>
          </a:p>
          <a:p>
            <a:r>
              <a:rPr lang="en-US" sz="1600" dirty="0" smtClean="0"/>
              <a:t>Non VA Meds	</a:t>
            </a:r>
          </a:p>
          <a:p>
            <a:r>
              <a:rPr lang="en-US" sz="1600" dirty="0" smtClean="0"/>
              <a:t>MyHealtheVet Secure Messaging	</a:t>
            </a:r>
          </a:p>
          <a:p>
            <a:r>
              <a:rPr lang="en-US" sz="1600" dirty="0" smtClean="0"/>
              <a:t>Surgical procedures	</a:t>
            </a:r>
          </a:p>
          <a:p>
            <a:r>
              <a:rPr lang="en-US" sz="1600" dirty="0" smtClean="0"/>
              <a:t>Prosthetics	</a:t>
            </a:r>
          </a:p>
          <a:p>
            <a:r>
              <a:rPr lang="en-US" sz="1600" dirty="0" smtClean="0"/>
              <a:t>Equipment Inventory	</a:t>
            </a:r>
          </a:p>
          <a:p>
            <a:r>
              <a:rPr lang="en-US" sz="1600" dirty="0" smtClean="0"/>
              <a:t>Engineering work orders	</a:t>
            </a:r>
          </a:p>
          <a:p>
            <a:r>
              <a:rPr lang="en-US" sz="1600" dirty="0" smtClean="0"/>
              <a:t>Emergency Department	</a:t>
            </a:r>
          </a:p>
          <a:p>
            <a:r>
              <a:rPr lang="en-US" sz="1600" dirty="0" smtClean="0"/>
              <a:t>Allergies	</a:t>
            </a: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19</a:t>
            </a:fld>
            <a:endParaRPr lang="en-US" dirty="0"/>
          </a:p>
        </p:txBody>
      </p:sp>
    </p:spTree>
    <p:extLst>
      <p:ext uri="{BB962C8B-B14F-4D97-AF65-F5344CB8AC3E}">
        <p14:creationId xmlns:p14="http://schemas.microsoft.com/office/powerpoint/2010/main" val="82328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Data Warehouse?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Stephen Anderson Draft (3/11/2013): “</a:t>
            </a:r>
            <a:r>
              <a:rPr lang="en-US" sz="1200" kern="1200" dirty="0" smtClean="0">
                <a:solidFill>
                  <a:schemeClr val="tx1"/>
                </a:solidFill>
                <a:effectLst/>
                <a:latin typeface="+mn-lt"/>
                <a:ea typeface="+mn-ea"/>
                <a:cs typeface="+mn-cs"/>
              </a:rPr>
              <a:t>Manual for Data Warehouse Customers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Policies, Guidelines and Best Practices”:</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Business Intelligence Service Line (BISL) is the section of the Office of Information and Technology (OI&amp;T) that maintains a set of servers and other IT resources that provide clinical and other data to VA for analytical purposes.  Each server contains a national data set (CDW), a regional data set (RDW) or a VISN data set (VDW). The servers contain the same data model (same table structures), are loaded by the same processes and the regional and national environments have the same permissions model.  Therefore the term “Corporate Data Warehouse” is often used to mean the system overall as the metadata and other documentation apply to all environments. </a:t>
            </a:r>
          </a:p>
          <a:p>
            <a:r>
              <a:rPr lang="en-US" sz="1200" kern="1200" dirty="0" smtClean="0">
                <a:solidFill>
                  <a:schemeClr val="tx1"/>
                </a:solidFill>
                <a:effectLst/>
                <a:latin typeface="+mn-lt"/>
                <a:ea typeface="+mn-ea"/>
                <a:cs typeface="+mn-cs"/>
              </a:rPr>
              <a:t>The data maintained on the servers are in large relational databases organized by logical data domain, e.g. pharmacy, lab chemistry, etc.  The data comes from the source systems (mostly Vista) without “scrubbing”, filtering and without business logic applied.  The data is not optimized for any particular use but rather it is fairly normalized to allow its use by varied types of queries for analyses and reports.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a:t>
            </a:fld>
            <a:endParaRPr lang="en-US" dirty="0"/>
          </a:p>
        </p:txBody>
      </p:sp>
    </p:spTree>
    <p:extLst>
      <p:ext uri="{BB962C8B-B14F-4D97-AF65-F5344CB8AC3E}">
        <p14:creationId xmlns:p14="http://schemas.microsoft.com/office/powerpoint/2010/main" val="606890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Data Quality</a:t>
            </a:r>
          </a:p>
          <a:p>
            <a:endParaRPr lang="en-US" dirty="0" smtClean="0"/>
          </a:p>
          <a:p>
            <a:r>
              <a:rPr lang="en-US" dirty="0" smtClean="0"/>
              <a:t>CDW Governance:</a:t>
            </a:r>
          </a:p>
          <a:p>
            <a:endParaRPr lang="en-US" dirty="0" smtClean="0"/>
          </a:p>
          <a:p>
            <a:r>
              <a:rPr lang="en-US" dirty="0" smtClean="0"/>
              <a:t>What Kind of Data?</a:t>
            </a:r>
          </a:p>
          <a:p>
            <a:endParaRPr lang="en-US" dirty="0" smtClean="0"/>
          </a:p>
          <a:p>
            <a:r>
              <a:rPr lang="en-US" dirty="0" smtClean="0"/>
              <a:t>Provide a general overview of</a:t>
            </a:r>
            <a:r>
              <a:rPr lang="en-US" baseline="0" dirty="0" smtClean="0"/>
              <a:t> the data warehouse governance. Meet the needs of the organization. Get together with our business partners to prioritize domains and resources. </a:t>
            </a:r>
          </a:p>
          <a:p>
            <a:endParaRPr lang="en-US" baseline="0" dirty="0" smtClean="0"/>
          </a:p>
          <a:p>
            <a:r>
              <a:rPr lang="en-US" dirty="0" smtClean="0"/>
              <a:t>CDW Governance Board</a:t>
            </a:r>
          </a:p>
          <a:p>
            <a:pPr lvl="1"/>
            <a:r>
              <a:rPr lang="en-US" dirty="0" smtClean="0"/>
              <a:t>Determines priorities for new data domains in CDW</a:t>
            </a:r>
          </a:p>
          <a:p>
            <a:pPr lvl="1"/>
            <a:r>
              <a:rPr lang="en-US" dirty="0" smtClean="0"/>
              <a:t>Establishes business rules and definitions for processing data</a:t>
            </a:r>
          </a:p>
          <a:p>
            <a:r>
              <a:rPr lang="en-US" dirty="0" smtClean="0"/>
              <a:t>Regional Data Warehouse Steering Committees</a:t>
            </a:r>
          </a:p>
          <a:p>
            <a:pPr lvl="1"/>
            <a:r>
              <a:rPr lang="en-US" dirty="0" smtClean="0"/>
              <a:t>Determines priorities for regional projects </a:t>
            </a:r>
          </a:p>
          <a:p>
            <a:pPr lvl="1"/>
            <a:r>
              <a:rPr lang="en-US" dirty="0" smtClean="0"/>
              <a:t>Establishes business rules and definitions not addressed by CDWGB</a:t>
            </a:r>
          </a:p>
          <a:p>
            <a:pPr lvl="1"/>
            <a:endParaRPr lang="en-US" dirty="0" smtClean="0"/>
          </a:p>
          <a:p>
            <a:pPr lvl="1"/>
            <a:r>
              <a:rPr lang="en-US" dirty="0" smtClean="0"/>
              <a:t>VISN</a:t>
            </a:r>
            <a:r>
              <a:rPr lang="en-US" baseline="0" dirty="0" smtClean="0"/>
              <a:t>s have governance boards based on specific needs of VISN. Example VISN 8: </a:t>
            </a:r>
          </a:p>
          <a:p>
            <a:pPr lvl="1"/>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 Sunshine Healthcare Network (VISN 8) Data Warehouse (VDW) Subcommittee will have the authority to establish processes and prioritize projects and reports to ensure that the VISN 8 Data Warehouse, and Business Intelligence Service Line is responsive to the clinical and administrative business needs of Veterans Health Administration end users in VISN 8.</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 DATA</a:t>
            </a:r>
            <a:r>
              <a:rPr lang="en-US" sz="1200" kern="1200" baseline="0" dirty="0" smtClean="0">
                <a:solidFill>
                  <a:schemeClr val="tx1"/>
                </a:solidFill>
                <a:effectLst/>
                <a:latin typeface="+mn-lt"/>
                <a:ea typeface="+mn-ea"/>
                <a:cs typeface="+mn-cs"/>
              </a:rPr>
              <a:t> DOMAINS (partial list):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600" dirty="0" smtClean="0"/>
              <a:t>Patient	</a:t>
            </a:r>
          </a:p>
          <a:p>
            <a:r>
              <a:rPr lang="en-US" sz="1600" dirty="0" smtClean="0"/>
              <a:t>Staff		</a:t>
            </a:r>
          </a:p>
          <a:p>
            <a:r>
              <a:rPr lang="en-US" sz="1600" dirty="0" smtClean="0"/>
              <a:t>Consults	</a:t>
            </a:r>
          </a:p>
          <a:p>
            <a:r>
              <a:rPr lang="en-US" sz="1600" dirty="0" smtClean="0"/>
              <a:t>Health Factors	</a:t>
            </a:r>
          </a:p>
          <a:p>
            <a:r>
              <a:rPr lang="en-US" sz="1600" dirty="0" smtClean="0"/>
              <a:t>Immunizations	</a:t>
            </a:r>
          </a:p>
          <a:p>
            <a:r>
              <a:rPr lang="en-US" sz="1600" dirty="0" smtClean="0"/>
              <a:t>Lab, Chemistry	</a:t>
            </a:r>
          </a:p>
          <a:p>
            <a:r>
              <a:rPr lang="en-US" sz="1600" dirty="0" smtClean="0"/>
              <a:t>Primary Care Assignments	</a:t>
            </a:r>
          </a:p>
          <a:p>
            <a:r>
              <a:rPr lang="en-US" sz="1600" dirty="0" smtClean="0"/>
              <a:t>Pharmacy, Outpatient	</a:t>
            </a:r>
          </a:p>
          <a:p>
            <a:r>
              <a:rPr lang="en-US" sz="1600" dirty="0" smtClean="0"/>
              <a:t>Vital Signs	</a:t>
            </a:r>
          </a:p>
          <a:p>
            <a:r>
              <a:rPr lang="en-US" sz="1600" dirty="0" smtClean="0"/>
              <a:t>Appointments	</a:t>
            </a:r>
          </a:p>
          <a:p>
            <a:r>
              <a:rPr lang="en-US" sz="1600" dirty="0" smtClean="0"/>
              <a:t>Mental Health Assessment	</a:t>
            </a:r>
          </a:p>
          <a:p>
            <a:r>
              <a:rPr lang="en-US" sz="1600" dirty="0" smtClean="0"/>
              <a:t>Outpatient Encounters	</a:t>
            </a:r>
          </a:p>
          <a:p>
            <a:r>
              <a:rPr lang="en-US" sz="1600" dirty="0" smtClean="0"/>
              <a:t>Clinical Orders	</a:t>
            </a:r>
          </a:p>
          <a:p>
            <a:r>
              <a:rPr lang="en-US" sz="1600" dirty="0" smtClean="0"/>
              <a:t>Inpatient Admissions	</a:t>
            </a:r>
          </a:p>
          <a:p>
            <a:r>
              <a:rPr lang="en-US" sz="1600" dirty="0" smtClean="0"/>
              <a:t>Barcode Med Administration	</a:t>
            </a:r>
          </a:p>
          <a:p>
            <a:r>
              <a:rPr lang="en-US" sz="1600" dirty="0" smtClean="0"/>
              <a:t>Inpatient Unit Dose	</a:t>
            </a:r>
          </a:p>
          <a:p>
            <a:r>
              <a:rPr lang="en-US" sz="1600" dirty="0" smtClean="0"/>
              <a:t>Intravenous Medications	</a:t>
            </a:r>
          </a:p>
          <a:p>
            <a:r>
              <a:rPr lang="en-US" sz="1600" dirty="0" smtClean="0"/>
              <a:t>Microbiology	</a:t>
            </a:r>
          </a:p>
          <a:p>
            <a:r>
              <a:rPr lang="en-US" sz="1600" dirty="0" smtClean="0"/>
              <a:t>Clinical Text Notes	</a:t>
            </a:r>
          </a:p>
          <a:p>
            <a:r>
              <a:rPr lang="en-US" sz="1600" dirty="0" smtClean="0"/>
              <a:t>Accounts Receivable	</a:t>
            </a:r>
          </a:p>
          <a:p>
            <a:r>
              <a:rPr lang="en-US" sz="1600" dirty="0" smtClean="0"/>
              <a:t>Purchased Care	</a:t>
            </a:r>
          </a:p>
          <a:p>
            <a:r>
              <a:rPr lang="en-US" sz="1600" dirty="0" smtClean="0"/>
              <a:t>Radiology	</a:t>
            </a:r>
          </a:p>
          <a:p>
            <a:r>
              <a:rPr lang="en-US" sz="1600" dirty="0" smtClean="0"/>
              <a:t>Beneficiary Travel	</a:t>
            </a:r>
          </a:p>
          <a:p>
            <a:r>
              <a:rPr lang="en-US" sz="1600" dirty="0" smtClean="0"/>
              <a:t>Compensation &amp; Pension Exams</a:t>
            </a:r>
          </a:p>
          <a:p>
            <a:r>
              <a:rPr lang="en-US" sz="1600" dirty="0" smtClean="0"/>
              <a:t>Non VA Meds	</a:t>
            </a:r>
          </a:p>
          <a:p>
            <a:r>
              <a:rPr lang="en-US" sz="1600" dirty="0" smtClean="0"/>
              <a:t>MyHealtheVet Secure Messaging	</a:t>
            </a:r>
          </a:p>
          <a:p>
            <a:r>
              <a:rPr lang="en-US" sz="1600" dirty="0" smtClean="0"/>
              <a:t>Surgical procedures	</a:t>
            </a:r>
          </a:p>
          <a:p>
            <a:r>
              <a:rPr lang="en-US" sz="1600" dirty="0" smtClean="0"/>
              <a:t>Prosthetics	</a:t>
            </a:r>
          </a:p>
          <a:p>
            <a:r>
              <a:rPr lang="en-US" sz="1600" dirty="0" smtClean="0"/>
              <a:t>Equipment Inventory	</a:t>
            </a:r>
          </a:p>
          <a:p>
            <a:r>
              <a:rPr lang="en-US" sz="1600" dirty="0" smtClean="0"/>
              <a:t>Engineering work orders	</a:t>
            </a:r>
          </a:p>
          <a:p>
            <a:r>
              <a:rPr lang="en-US" sz="1600" dirty="0" smtClean="0"/>
              <a:t>Emergency Department	</a:t>
            </a:r>
          </a:p>
          <a:p>
            <a:r>
              <a:rPr lang="en-US" sz="1600" dirty="0" smtClean="0"/>
              <a:t>Allergies	</a:t>
            </a: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20</a:t>
            </a:fld>
            <a:endParaRPr lang="en-US" dirty="0"/>
          </a:p>
        </p:txBody>
      </p:sp>
    </p:spTree>
    <p:extLst>
      <p:ext uri="{BB962C8B-B14F-4D97-AF65-F5344CB8AC3E}">
        <p14:creationId xmlns:p14="http://schemas.microsoft.com/office/powerpoint/2010/main" val="823289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and Use the DW:</a:t>
            </a:r>
          </a:p>
          <a:p>
            <a:endParaRPr lang="en-US" dirty="0" smtClean="0"/>
          </a:p>
          <a:p>
            <a:r>
              <a:rPr lang="en-US" dirty="0" smtClean="0"/>
              <a:t>Explain the access controls and tools required to use the data</a:t>
            </a:r>
            <a:r>
              <a:rPr lang="en-US" baseline="0" dirty="0" smtClean="0"/>
              <a:t> warehouse. Emphasize information security. VA s response to security. We are fully aware of the sensitivity of this data. </a:t>
            </a:r>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21</a:t>
            </a:fld>
            <a:endParaRPr lang="en-US" dirty="0"/>
          </a:p>
        </p:txBody>
      </p:sp>
    </p:spTree>
    <p:extLst>
      <p:ext uri="{BB962C8B-B14F-4D97-AF65-F5344CB8AC3E}">
        <p14:creationId xmlns:p14="http://schemas.microsoft.com/office/powerpoint/2010/main" val="26036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the DW Benefit the Customers?</a:t>
            </a:r>
          </a:p>
          <a:p>
            <a:endParaRPr lang="en-US" dirty="0" smtClean="0"/>
          </a:p>
          <a:p>
            <a:r>
              <a:rPr lang="en-US" dirty="0" smtClean="0"/>
              <a:t>Overview</a:t>
            </a:r>
            <a:r>
              <a:rPr lang="en-US" baseline="0" dirty="0" smtClean="0"/>
              <a:t> of how the data warehouse can be used to benefit all VA customers. Examples would include Reports, Dashboards, etc. </a:t>
            </a:r>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22</a:t>
            </a:fld>
            <a:endParaRPr lang="en-US" dirty="0"/>
          </a:p>
        </p:txBody>
      </p:sp>
    </p:spTree>
    <p:extLst>
      <p:ext uri="{BB962C8B-B14F-4D97-AF65-F5344CB8AC3E}">
        <p14:creationId xmlns:p14="http://schemas.microsoft.com/office/powerpoint/2010/main" val="1356726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Business Intelligence Product Life</a:t>
            </a:r>
            <a:r>
              <a:rPr lang="en-US" baseline="0" dirty="0" smtClean="0"/>
              <a:t> Cycle</a:t>
            </a:r>
          </a:p>
          <a:p>
            <a:endParaRPr lang="en-US" baseline="0" dirty="0" smtClean="0"/>
          </a:p>
          <a:p>
            <a:r>
              <a:rPr lang="en-US" baseline="0" dirty="0" smtClean="0"/>
              <a:t>Use the following as an example: </a:t>
            </a:r>
          </a:p>
          <a:p>
            <a:endParaRPr lang="en-US" baseline="0" dirty="0" smtClean="0"/>
          </a:p>
          <a:p>
            <a:r>
              <a:rPr lang="en-US" baseline="0" dirty="0" smtClean="0"/>
              <a:t>Natural and Structured example (can easily build relationships based on documentation): </a:t>
            </a:r>
          </a:p>
          <a:p>
            <a:endParaRPr lang="en-US" baseline="0" dirty="0" smtClean="0"/>
          </a:p>
          <a:p>
            <a:r>
              <a:rPr lang="en-US" sz="1200" kern="1200" dirty="0" smtClean="0">
                <a:solidFill>
                  <a:schemeClr val="tx1"/>
                </a:solidFill>
                <a:latin typeface="+mn-lt"/>
                <a:ea typeface="+mn-ea"/>
                <a:cs typeface="+mn-cs"/>
              </a:rPr>
              <a:t>Developing a product</a:t>
            </a:r>
            <a:r>
              <a:rPr lang="en-US" sz="1200" kern="1200" baseline="0" dirty="0" smtClean="0">
                <a:solidFill>
                  <a:schemeClr val="tx1"/>
                </a:solidFill>
                <a:latin typeface="+mn-lt"/>
                <a:ea typeface="+mn-ea"/>
                <a:cs typeface="+mn-cs"/>
              </a:rPr>
              <a:t> to </a:t>
            </a:r>
            <a:r>
              <a:rPr lang="en-US" sz="1200" kern="1200" dirty="0" smtClean="0">
                <a:solidFill>
                  <a:schemeClr val="tx1"/>
                </a:solidFill>
                <a:latin typeface="+mn-lt"/>
                <a:ea typeface="+mn-ea"/>
                <a:cs typeface="+mn-cs"/>
              </a:rPr>
              <a:t>meet the "Mental Health Care Transitions (mht1, mht11)"</a:t>
            </a:r>
          </a:p>
          <a:p>
            <a:r>
              <a:rPr lang="en-US" sz="1200" kern="1200" dirty="0" smtClean="0">
                <a:solidFill>
                  <a:schemeClr val="tx1"/>
                </a:solidFill>
                <a:latin typeface="+mn-lt"/>
                <a:ea typeface="+mn-ea"/>
                <a:cs typeface="+mn-cs"/>
              </a:rPr>
              <a:t>Mental Health Inpatient 7 Day Follow-Up Monitor" per Documentation – VA Performance Measure Manual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Unnatural</a:t>
            </a:r>
            <a:r>
              <a:rPr lang="en-US" sz="1200" kern="1200" baseline="0" dirty="0" smtClean="0">
                <a:solidFill>
                  <a:schemeClr val="tx1"/>
                </a:solidFill>
                <a:latin typeface="+mn-lt"/>
                <a:ea typeface="+mn-ea"/>
                <a:cs typeface="+mn-cs"/>
              </a:rPr>
              <a:t> example – cannot easily relate to documentation: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Appointments associated with CPRS Orders – fabricate a relationship. </a:t>
            </a:r>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23</a:t>
            </a:fld>
            <a:endParaRPr lang="en-US" dirty="0"/>
          </a:p>
        </p:txBody>
      </p:sp>
    </p:spTree>
    <p:extLst>
      <p:ext uri="{BB962C8B-B14F-4D97-AF65-F5344CB8AC3E}">
        <p14:creationId xmlns:p14="http://schemas.microsoft.com/office/powerpoint/2010/main" val="2120727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process</a:t>
            </a:r>
            <a:r>
              <a:rPr lang="en-US" baseline="0" dirty="0" smtClean="0"/>
              <a:t> of developing and publishing a product in the data warehouse</a:t>
            </a:r>
          </a:p>
          <a:p>
            <a:endParaRPr lang="en-US" baseline="0" dirty="0" smtClean="0"/>
          </a:p>
          <a:p>
            <a:pPr lvl="0"/>
            <a:r>
              <a:rPr lang="en-US" sz="2800" dirty="0" smtClean="0"/>
              <a:t>Code SQL</a:t>
            </a:r>
          </a:p>
          <a:p>
            <a:pPr lvl="1"/>
            <a:r>
              <a:rPr lang="en-US" sz="2800" dirty="0" smtClean="0"/>
              <a:t>Validate</a:t>
            </a:r>
          </a:p>
          <a:p>
            <a:pPr lvl="1"/>
            <a:r>
              <a:rPr lang="en-US" sz="2800" dirty="0" smtClean="0"/>
              <a:t>Test</a:t>
            </a:r>
          </a:p>
          <a:p>
            <a:pPr lvl="0"/>
            <a:r>
              <a:rPr lang="en-US" sz="2800" dirty="0" smtClean="0"/>
              <a:t>Build Report</a:t>
            </a:r>
          </a:p>
          <a:p>
            <a:pPr lvl="1"/>
            <a:r>
              <a:rPr lang="en-US" sz="2800" dirty="0" smtClean="0"/>
              <a:t>Customer Review</a:t>
            </a:r>
          </a:p>
          <a:p>
            <a:pPr lvl="1"/>
            <a:r>
              <a:rPr lang="en-US" sz="2800" dirty="0" smtClean="0"/>
              <a:t>Modify if needed</a:t>
            </a:r>
          </a:p>
          <a:p>
            <a:pPr lvl="0"/>
            <a:r>
              <a:rPr lang="en-US" sz="2800" dirty="0" smtClean="0"/>
              <a:t>Publish to SharePoint</a:t>
            </a:r>
          </a:p>
          <a:p>
            <a:pPr lvl="1"/>
            <a:r>
              <a:rPr lang="en-US" sz="2800" dirty="0" smtClean="0"/>
              <a:t>Inform Customer</a:t>
            </a:r>
          </a:p>
          <a:p>
            <a:pPr lvl="1"/>
            <a:r>
              <a:rPr lang="en-US" sz="2800" dirty="0" smtClean="0"/>
              <a:t>Customer Markets Product</a:t>
            </a:r>
          </a:p>
          <a:p>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24</a:t>
            </a:fld>
            <a:endParaRPr lang="en-US" dirty="0"/>
          </a:p>
        </p:txBody>
      </p:sp>
    </p:spTree>
    <p:extLst>
      <p:ext uri="{BB962C8B-B14F-4D97-AF65-F5344CB8AC3E}">
        <p14:creationId xmlns:p14="http://schemas.microsoft.com/office/powerpoint/2010/main" val="2245848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Shareable VISN Products</a:t>
            </a:r>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25</a:t>
            </a:fld>
            <a:endParaRPr lang="en-US" dirty="0"/>
          </a:p>
        </p:txBody>
      </p:sp>
    </p:spTree>
    <p:extLst>
      <p:ext uri="{BB962C8B-B14F-4D97-AF65-F5344CB8AC3E}">
        <p14:creationId xmlns:p14="http://schemas.microsoft.com/office/powerpoint/2010/main" val="18549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a:t>
            </a:r>
            <a:r>
              <a:rPr lang="en-US" baseline="0" dirty="0" smtClean="0"/>
              <a:t> questions at this time.</a:t>
            </a:r>
            <a:endParaRPr lang="en-US" dirty="0" smtClean="0"/>
          </a:p>
          <a:p>
            <a:endParaRPr lang="en-US" baseline="0" dirty="0" smtClean="0"/>
          </a:p>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[erase these notes and add your own!]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26</a:t>
            </a:fld>
            <a:endParaRPr lang="en-US" dirty="0"/>
          </a:p>
        </p:txBody>
      </p:sp>
    </p:spTree>
    <p:extLst>
      <p:ext uri="{BB962C8B-B14F-4D97-AF65-F5344CB8AC3E}">
        <p14:creationId xmlns:p14="http://schemas.microsoft.com/office/powerpoint/2010/main" val="176127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is your experience with the Data Warehouse?</a:t>
            </a:r>
          </a:p>
          <a:p>
            <a:endParaRPr lang="en-US" dirty="0" smtClean="0"/>
          </a:p>
          <a:p>
            <a:pPr marL="914400" lvl="1" indent="-514350">
              <a:buFont typeface="+mj-lt"/>
              <a:buAutoNum type="alphaUcPeriod"/>
            </a:pPr>
            <a:r>
              <a:rPr lang="en-US" dirty="0" smtClean="0"/>
              <a:t>Never used it</a:t>
            </a:r>
          </a:p>
          <a:p>
            <a:pPr marL="914400" lvl="1" indent="-514350">
              <a:buFont typeface="+mj-lt"/>
              <a:buAutoNum type="alphaUcPeriod"/>
            </a:pPr>
            <a:r>
              <a:rPr lang="en-US" dirty="0" smtClean="0"/>
              <a:t>Very Little</a:t>
            </a:r>
          </a:p>
          <a:p>
            <a:pPr marL="914400" lvl="1" indent="-514350">
              <a:buFont typeface="+mj-lt"/>
              <a:buAutoNum type="alphaUcPeriod"/>
            </a:pPr>
            <a:r>
              <a:rPr lang="en-US" dirty="0" smtClean="0"/>
              <a:t>Moderate experience</a:t>
            </a:r>
          </a:p>
          <a:p>
            <a:pPr marL="914400" lvl="1" indent="-514350">
              <a:buFont typeface="+mj-lt"/>
              <a:buAutoNum type="alphaUcPeriod"/>
            </a:pPr>
            <a:r>
              <a:rPr lang="en-US" dirty="0" smtClean="0"/>
              <a:t>Advanced experience</a:t>
            </a:r>
          </a:p>
          <a:p>
            <a:endParaRPr lang="en-US" dirty="0" smtClean="0"/>
          </a:p>
          <a:p>
            <a:r>
              <a:rPr lang="en-US" dirty="0" smtClean="0"/>
              <a:t>To answer this question, use the blue polling</a:t>
            </a:r>
            <a:r>
              <a:rPr lang="en-US" baseline="0" dirty="0" smtClean="0"/>
              <a:t> icon above my head.  We’ll move on and come back to your results a bit later.</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am trying to get a broad idea of the experience the audience has with the data warehouse.</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a general overview of our BISL infrastructure</a:t>
            </a:r>
          </a:p>
          <a:p>
            <a:endParaRPr lang="en-US" baseline="0" dirty="0" smtClean="0"/>
          </a:p>
          <a:p>
            <a:r>
              <a:rPr lang="en-US" baseline="0" dirty="0" smtClean="0"/>
              <a:t>From Jim Malpass (Director, Region 3 Data Warehouse) slide presentation given 6/24/2013 titled, “VA Data Warehousing &amp; Business Intelligence”:</a:t>
            </a:r>
          </a:p>
          <a:p>
            <a:endParaRPr lang="en-US" baseline="0" dirty="0" smtClean="0"/>
          </a:p>
          <a:p>
            <a:r>
              <a:rPr lang="en-US" dirty="0" smtClean="0"/>
              <a:t>Business Intelligence Service Line (BISL) – OIT component</a:t>
            </a:r>
          </a:p>
          <a:p>
            <a:pPr lvl="1"/>
            <a:r>
              <a:rPr lang="en-US" dirty="0" smtClean="0"/>
              <a:t>Design, develop, deploy &amp; maintain the database and infrastructure</a:t>
            </a:r>
          </a:p>
          <a:p>
            <a:pPr lvl="1"/>
            <a:r>
              <a:rPr lang="en-US" dirty="0" smtClean="0"/>
              <a:t>Technical support</a:t>
            </a:r>
          </a:p>
          <a:p>
            <a:pPr lvl="1"/>
            <a:r>
              <a:rPr lang="en-US" dirty="0" smtClean="0"/>
              <a:t>Training </a:t>
            </a:r>
          </a:p>
          <a:p>
            <a:pPr lvl="1"/>
            <a:r>
              <a:rPr lang="en-US" dirty="0" smtClean="0"/>
              <a:t>Collaboration</a:t>
            </a:r>
          </a:p>
          <a:p>
            <a:pPr lvl="1"/>
            <a:endParaRPr lang="en-US" dirty="0" smtClean="0"/>
          </a:p>
          <a:p>
            <a:r>
              <a:rPr lang="en-US" dirty="0" smtClean="0"/>
              <a:t>Office of Informatics and Analytics (OIA) – VHA component</a:t>
            </a:r>
          </a:p>
          <a:p>
            <a:pPr lvl="1"/>
            <a:r>
              <a:rPr lang="en-US" dirty="0" smtClean="0"/>
              <a:t>Business knowledge and insight</a:t>
            </a:r>
          </a:p>
          <a:p>
            <a:pPr lvl="1"/>
            <a:r>
              <a:rPr lang="en-US" dirty="0" smtClean="0"/>
              <a:t>Identify business needs</a:t>
            </a:r>
          </a:p>
          <a:p>
            <a:pPr lvl="1"/>
            <a:r>
              <a:rPr lang="en-US" dirty="0" smtClean="0"/>
              <a:t>Define terms and business rules</a:t>
            </a:r>
          </a:p>
          <a:p>
            <a:pPr lvl="1"/>
            <a:r>
              <a:rPr lang="en-US" dirty="0" smtClean="0"/>
              <a:t>Design reports</a:t>
            </a:r>
          </a:p>
          <a:p>
            <a:pPr lvl="1"/>
            <a:r>
              <a:rPr lang="en-US" dirty="0" smtClean="0"/>
              <a:t>Ad hoc queries</a:t>
            </a:r>
          </a:p>
          <a:p>
            <a:pPr lvl="1"/>
            <a:endParaRPr lang="en-US" dirty="0" smtClean="0"/>
          </a:p>
          <a:p>
            <a:r>
              <a:rPr lang="en-US" dirty="0" smtClean="0"/>
              <a:t>Field-level VHA Staff</a:t>
            </a:r>
          </a:p>
          <a:p>
            <a:pPr lvl="1"/>
            <a:r>
              <a:rPr lang="en-US" dirty="0" smtClean="0"/>
              <a:t>Data analyst</a:t>
            </a:r>
          </a:p>
          <a:p>
            <a:pPr lvl="1"/>
            <a:r>
              <a:rPr lang="en-US" dirty="0" smtClean="0"/>
              <a:t>DSS staff</a:t>
            </a:r>
          </a:p>
          <a:p>
            <a:pPr lvl="1"/>
            <a:r>
              <a:rPr lang="en-US" dirty="0" smtClean="0"/>
              <a:t>Etc.</a:t>
            </a:r>
          </a:p>
          <a:p>
            <a:pPr lvl="1"/>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4</a:t>
            </a:fld>
            <a:endParaRPr lang="en-US" dirty="0"/>
          </a:p>
        </p:txBody>
      </p:sp>
    </p:spTree>
    <p:extLst>
      <p:ext uri="{BB962C8B-B14F-4D97-AF65-F5344CB8AC3E}">
        <p14:creationId xmlns:p14="http://schemas.microsoft.com/office/powerpoint/2010/main" val="395941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a general overview of our BISL infrastructure</a:t>
            </a:r>
          </a:p>
          <a:p>
            <a:endParaRPr lang="en-US" baseline="0" dirty="0" smtClean="0"/>
          </a:p>
          <a:p>
            <a:r>
              <a:rPr lang="en-US" baseline="0" dirty="0" smtClean="0"/>
              <a:t>From Jim Malpass (Director, Region 3 Data Warehouse) slide presentation given 6/24/2013 titled, “VA Data Warehousing &amp; Business Intelligence”:</a:t>
            </a:r>
          </a:p>
          <a:p>
            <a:endParaRPr lang="en-US" baseline="0" dirty="0" smtClean="0"/>
          </a:p>
          <a:p>
            <a:r>
              <a:rPr lang="en-US" dirty="0" smtClean="0"/>
              <a:t>Business Intelligence Service Line (BISL) – OIT component</a:t>
            </a:r>
          </a:p>
          <a:p>
            <a:pPr lvl="1"/>
            <a:r>
              <a:rPr lang="en-US" dirty="0" smtClean="0"/>
              <a:t>Design, develop, deploy &amp; maintain the database and infrastructure</a:t>
            </a:r>
          </a:p>
          <a:p>
            <a:pPr lvl="1"/>
            <a:r>
              <a:rPr lang="en-US" dirty="0" smtClean="0"/>
              <a:t>Technical support</a:t>
            </a:r>
          </a:p>
          <a:p>
            <a:pPr lvl="1"/>
            <a:r>
              <a:rPr lang="en-US" dirty="0" smtClean="0"/>
              <a:t>Training </a:t>
            </a:r>
          </a:p>
          <a:p>
            <a:pPr lvl="1"/>
            <a:r>
              <a:rPr lang="en-US" dirty="0" smtClean="0"/>
              <a:t>Collaboration</a:t>
            </a:r>
          </a:p>
          <a:p>
            <a:pPr lvl="1"/>
            <a:endParaRPr lang="en-US" dirty="0" smtClean="0"/>
          </a:p>
          <a:p>
            <a:r>
              <a:rPr lang="en-US" dirty="0" smtClean="0"/>
              <a:t>Office of Informatics and Analytics (OIA) – VHA component</a:t>
            </a:r>
          </a:p>
          <a:p>
            <a:pPr lvl="1"/>
            <a:r>
              <a:rPr lang="en-US" dirty="0" smtClean="0"/>
              <a:t>Business knowledge and insight</a:t>
            </a:r>
          </a:p>
          <a:p>
            <a:pPr lvl="1"/>
            <a:r>
              <a:rPr lang="en-US" dirty="0" smtClean="0"/>
              <a:t>Identify business needs</a:t>
            </a:r>
          </a:p>
          <a:p>
            <a:pPr lvl="1"/>
            <a:r>
              <a:rPr lang="en-US" dirty="0" smtClean="0"/>
              <a:t>Define terms and business rules</a:t>
            </a:r>
          </a:p>
          <a:p>
            <a:pPr lvl="1"/>
            <a:r>
              <a:rPr lang="en-US" dirty="0" smtClean="0"/>
              <a:t>Design reports</a:t>
            </a:r>
          </a:p>
          <a:p>
            <a:pPr lvl="1"/>
            <a:r>
              <a:rPr lang="en-US" dirty="0" smtClean="0"/>
              <a:t>Ad hoc queries</a:t>
            </a:r>
          </a:p>
          <a:p>
            <a:pPr lvl="1"/>
            <a:endParaRPr lang="en-US" dirty="0" smtClean="0"/>
          </a:p>
          <a:p>
            <a:r>
              <a:rPr lang="en-US" dirty="0" smtClean="0"/>
              <a:t>Field-level VHA Staff</a:t>
            </a:r>
          </a:p>
          <a:p>
            <a:pPr lvl="1"/>
            <a:r>
              <a:rPr lang="en-US" dirty="0" smtClean="0"/>
              <a:t>Data analyst</a:t>
            </a:r>
          </a:p>
          <a:p>
            <a:pPr lvl="1"/>
            <a:r>
              <a:rPr lang="en-US" dirty="0" smtClean="0"/>
              <a:t>DSS staff</a:t>
            </a:r>
          </a:p>
          <a:p>
            <a:pPr lvl="1"/>
            <a:r>
              <a:rPr lang="en-US" dirty="0" smtClean="0"/>
              <a:t>Etc.</a:t>
            </a:r>
          </a:p>
          <a:p>
            <a:pPr lvl="1"/>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5</a:t>
            </a:fld>
            <a:endParaRPr lang="en-US" dirty="0"/>
          </a:p>
        </p:txBody>
      </p:sp>
    </p:spTree>
    <p:extLst>
      <p:ext uri="{BB962C8B-B14F-4D97-AF65-F5344CB8AC3E}">
        <p14:creationId xmlns:p14="http://schemas.microsoft.com/office/powerpoint/2010/main" val="395941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a general overview of our BISL infrastructure</a:t>
            </a:r>
          </a:p>
          <a:p>
            <a:endParaRPr lang="en-US" baseline="0" dirty="0" smtClean="0"/>
          </a:p>
          <a:p>
            <a:r>
              <a:rPr lang="en-US" baseline="0" dirty="0" smtClean="0"/>
              <a:t>From Jim Malpass (Director, Region 3 Data Warehouse) slide presentation given 6/24/2013 titled, “VA Data Warehousing &amp; Business Intelligence”:</a:t>
            </a:r>
          </a:p>
          <a:p>
            <a:endParaRPr lang="en-US" baseline="0" dirty="0" smtClean="0"/>
          </a:p>
          <a:p>
            <a:r>
              <a:rPr lang="en-US" dirty="0" smtClean="0"/>
              <a:t>Business Intelligence Service Line (BISL) – OIT component</a:t>
            </a:r>
          </a:p>
          <a:p>
            <a:pPr lvl="1"/>
            <a:r>
              <a:rPr lang="en-US" dirty="0" smtClean="0"/>
              <a:t>Design, develop, deploy &amp; maintain the database and infrastructure</a:t>
            </a:r>
          </a:p>
          <a:p>
            <a:pPr lvl="1"/>
            <a:r>
              <a:rPr lang="en-US" dirty="0" smtClean="0"/>
              <a:t>Technical support</a:t>
            </a:r>
          </a:p>
          <a:p>
            <a:pPr lvl="1"/>
            <a:r>
              <a:rPr lang="en-US" dirty="0" smtClean="0"/>
              <a:t>Training </a:t>
            </a:r>
          </a:p>
          <a:p>
            <a:pPr lvl="1"/>
            <a:r>
              <a:rPr lang="en-US" dirty="0" smtClean="0"/>
              <a:t>Collaboration</a:t>
            </a:r>
          </a:p>
          <a:p>
            <a:pPr lvl="1"/>
            <a:endParaRPr lang="en-US" dirty="0" smtClean="0"/>
          </a:p>
          <a:p>
            <a:r>
              <a:rPr lang="en-US" dirty="0" smtClean="0"/>
              <a:t>Office of Informatics and Analytics (OIA) – VHA component</a:t>
            </a:r>
          </a:p>
          <a:p>
            <a:pPr lvl="1"/>
            <a:r>
              <a:rPr lang="en-US" dirty="0" smtClean="0"/>
              <a:t>Business knowledge and insight</a:t>
            </a:r>
          </a:p>
          <a:p>
            <a:pPr lvl="1"/>
            <a:r>
              <a:rPr lang="en-US" dirty="0" smtClean="0"/>
              <a:t>Identify business needs</a:t>
            </a:r>
          </a:p>
          <a:p>
            <a:pPr lvl="1"/>
            <a:r>
              <a:rPr lang="en-US" dirty="0" smtClean="0"/>
              <a:t>Define terms and business rules</a:t>
            </a:r>
          </a:p>
          <a:p>
            <a:pPr lvl="1"/>
            <a:r>
              <a:rPr lang="en-US" dirty="0" smtClean="0"/>
              <a:t>Design reports</a:t>
            </a:r>
          </a:p>
          <a:p>
            <a:pPr lvl="1"/>
            <a:r>
              <a:rPr lang="en-US" dirty="0" smtClean="0"/>
              <a:t>Ad hoc queries</a:t>
            </a:r>
          </a:p>
          <a:p>
            <a:pPr lvl="1"/>
            <a:endParaRPr lang="en-US" dirty="0" smtClean="0"/>
          </a:p>
          <a:p>
            <a:r>
              <a:rPr lang="en-US" dirty="0" smtClean="0"/>
              <a:t>Field-level VHA Staff</a:t>
            </a:r>
          </a:p>
          <a:p>
            <a:pPr lvl="1"/>
            <a:r>
              <a:rPr lang="en-US" dirty="0" smtClean="0"/>
              <a:t>Data analyst</a:t>
            </a:r>
          </a:p>
          <a:p>
            <a:pPr lvl="1"/>
            <a:r>
              <a:rPr lang="en-US" dirty="0" smtClean="0"/>
              <a:t>DSS staff</a:t>
            </a:r>
          </a:p>
          <a:p>
            <a:pPr lvl="1"/>
            <a:r>
              <a:rPr lang="en-US" dirty="0" smtClean="0"/>
              <a:t>Etc.</a:t>
            </a:r>
          </a:p>
          <a:p>
            <a:pPr lvl="1"/>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6</a:t>
            </a:fld>
            <a:endParaRPr lang="en-US" dirty="0"/>
          </a:p>
        </p:txBody>
      </p:sp>
    </p:spTree>
    <p:extLst>
      <p:ext uri="{BB962C8B-B14F-4D97-AF65-F5344CB8AC3E}">
        <p14:creationId xmlns:p14="http://schemas.microsoft.com/office/powerpoint/2010/main" val="395941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a general overview of our BISL infrastructure</a:t>
            </a:r>
          </a:p>
          <a:p>
            <a:endParaRPr lang="en-US" baseline="0" dirty="0" smtClean="0"/>
          </a:p>
          <a:p>
            <a:r>
              <a:rPr lang="en-US" baseline="0" dirty="0" smtClean="0"/>
              <a:t>From Jim Malpass (Director, Region 3 Data Warehouse) slide presentation given 6/24/2013 titled, “VA Data Warehousing &amp; Business Intelligence”:</a:t>
            </a:r>
          </a:p>
          <a:p>
            <a:endParaRPr lang="en-US" baseline="0" dirty="0" smtClean="0"/>
          </a:p>
          <a:p>
            <a:r>
              <a:rPr lang="en-US" dirty="0" smtClean="0"/>
              <a:t>Business Intelligence Service Line (BISL) – OIT component</a:t>
            </a:r>
          </a:p>
          <a:p>
            <a:pPr lvl="1"/>
            <a:r>
              <a:rPr lang="en-US" dirty="0" smtClean="0"/>
              <a:t>Design, develop, deploy &amp; maintain the database and infrastructure</a:t>
            </a:r>
          </a:p>
          <a:p>
            <a:pPr lvl="1"/>
            <a:r>
              <a:rPr lang="en-US" dirty="0" smtClean="0"/>
              <a:t>Technical support</a:t>
            </a:r>
          </a:p>
          <a:p>
            <a:pPr lvl="1"/>
            <a:r>
              <a:rPr lang="en-US" dirty="0" smtClean="0"/>
              <a:t>Training </a:t>
            </a:r>
          </a:p>
          <a:p>
            <a:pPr lvl="1"/>
            <a:r>
              <a:rPr lang="en-US" dirty="0" smtClean="0"/>
              <a:t>Collaboration</a:t>
            </a:r>
          </a:p>
          <a:p>
            <a:pPr lvl="1"/>
            <a:endParaRPr lang="en-US" dirty="0" smtClean="0"/>
          </a:p>
          <a:p>
            <a:r>
              <a:rPr lang="en-US" dirty="0" smtClean="0"/>
              <a:t>Office of Informatics and Analytics (OIA) – VHA component</a:t>
            </a:r>
          </a:p>
          <a:p>
            <a:pPr lvl="1"/>
            <a:r>
              <a:rPr lang="en-US" dirty="0" smtClean="0"/>
              <a:t>Business knowledge and insight</a:t>
            </a:r>
          </a:p>
          <a:p>
            <a:pPr lvl="1"/>
            <a:r>
              <a:rPr lang="en-US" dirty="0" smtClean="0"/>
              <a:t>Identify business needs</a:t>
            </a:r>
          </a:p>
          <a:p>
            <a:pPr lvl="1"/>
            <a:r>
              <a:rPr lang="en-US" dirty="0" smtClean="0"/>
              <a:t>Define terms and business rules</a:t>
            </a:r>
          </a:p>
          <a:p>
            <a:pPr lvl="1"/>
            <a:r>
              <a:rPr lang="en-US" dirty="0" smtClean="0"/>
              <a:t>Design reports</a:t>
            </a:r>
          </a:p>
          <a:p>
            <a:pPr lvl="1"/>
            <a:r>
              <a:rPr lang="en-US" dirty="0" smtClean="0"/>
              <a:t>Ad hoc queries</a:t>
            </a:r>
          </a:p>
          <a:p>
            <a:pPr lvl="1"/>
            <a:endParaRPr lang="en-US" dirty="0" smtClean="0"/>
          </a:p>
          <a:p>
            <a:r>
              <a:rPr lang="en-US" dirty="0" smtClean="0"/>
              <a:t>Field-level VHA Staff</a:t>
            </a:r>
          </a:p>
          <a:p>
            <a:pPr lvl="1"/>
            <a:r>
              <a:rPr lang="en-US" dirty="0" smtClean="0"/>
              <a:t>Data analyst</a:t>
            </a:r>
          </a:p>
          <a:p>
            <a:pPr lvl="1"/>
            <a:r>
              <a:rPr lang="en-US" dirty="0" smtClean="0"/>
              <a:t>DSS staff</a:t>
            </a:r>
          </a:p>
          <a:p>
            <a:pPr lvl="1"/>
            <a:r>
              <a:rPr lang="en-US" dirty="0" smtClean="0"/>
              <a:t>Etc.</a:t>
            </a:r>
          </a:p>
          <a:p>
            <a:pPr lvl="1"/>
            <a:endParaRPr lang="en-US" dirty="0"/>
          </a:p>
        </p:txBody>
      </p:sp>
      <p:sp>
        <p:nvSpPr>
          <p:cNvPr id="4" name="Slide Number Placeholder 3"/>
          <p:cNvSpPr>
            <a:spLocks noGrp="1"/>
          </p:cNvSpPr>
          <p:nvPr>
            <p:ph type="sldNum" sz="quarter" idx="10"/>
          </p:nvPr>
        </p:nvSpPr>
        <p:spPr/>
        <p:txBody>
          <a:bodyPr/>
          <a:lstStyle/>
          <a:p>
            <a:fld id="{D0084479-659D-40DA-8543-5CE0E6AEBD35}" type="slidenum">
              <a:rPr lang="en-US" smtClean="0"/>
              <a:t>7</a:t>
            </a:fld>
            <a:endParaRPr lang="en-US" dirty="0"/>
          </a:p>
        </p:txBody>
      </p:sp>
    </p:spTree>
    <p:extLst>
      <p:ext uri="{BB962C8B-B14F-4D97-AF65-F5344CB8AC3E}">
        <p14:creationId xmlns:p14="http://schemas.microsoft.com/office/powerpoint/2010/main" val="395941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your poll results.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 was…</a:t>
            </a:r>
            <a:r>
              <a:rPr lang="en-US" sz="1200" dirty="0" smtClean="0"/>
              <a:t>What is your experience with the Data Warehouse?</a:t>
            </a:r>
          </a:p>
          <a:p>
            <a:pPr marL="914400" lvl="1" indent="-514350">
              <a:buFont typeface="+mj-lt"/>
              <a:buAutoNum type="alphaUcPeriod"/>
            </a:pPr>
            <a:r>
              <a:rPr lang="en-US" dirty="0" smtClean="0"/>
              <a:t>Never used it</a:t>
            </a:r>
          </a:p>
          <a:p>
            <a:pPr marL="914400" lvl="1" indent="-514350">
              <a:buFont typeface="+mj-lt"/>
              <a:buAutoNum type="alphaUcPeriod"/>
            </a:pPr>
            <a:r>
              <a:rPr lang="en-US" dirty="0" smtClean="0"/>
              <a:t>Very Little</a:t>
            </a:r>
          </a:p>
          <a:p>
            <a:pPr marL="914400" lvl="1" indent="-514350">
              <a:buFont typeface="+mj-lt"/>
              <a:buAutoNum type="alphaUcPeriod"/>
            </a:pPr>
            <a:r>
              <a:rPr lang="en-US" dirty="0" smtClean="0"/>
              <a:t>Moderate experience</a:t>
            </a:r>
          </a:p>
          <a:p>
            <a:pPr marL="914400" lvl="1" indent="-514350">
              <a:buFont typeface="+mj-lt"/>
              <a:buAutoNum type="alphaUcPeriod"/>
            </a:pPr>
            <a:r>
              <a:rPr lang="en-US" dirty="0" smtClean="0"/>
              <a:t>Advanced experience</a:t>
            </a:r>
          </a:p>
          <a:p>
            <a:endParaRPr lang="en-US"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dirty="0"/>
          </a:p>
        </p:txBody>
      </p:sp>
    </p:spTree>
    <p:extLst>
      <p:ext uri="{BB962C8B-B14F-4D97-AF65-F5344CB8AC3E}">
        <p14:creationId xmlns:p14="http://schemas.microsoft.com/office/powerpoint/2010/main" val="50855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18952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227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39224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7247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242911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79063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312525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346589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245305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294591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7D3DB-92A7-48F3-80CA-F6ACE163AEBD}" type="datetimeFigureOut">
              <a:rPr lang="en-US" smtClean="0"/>
              <a:t>8/21/2013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C51A-AF63-49B6-A19C-C6E7A5ECAD95}" type="slidenum">
              <a:rPr lang="en-US" smtClean="0"/>
              <a:t>‹#›</a:t>
            </a:fld>
            <a:endParaRPr lang="en-US" dirty="0"/>
          </a:p>
        </p:txBody>
      </p:sp>
    </p:spTree>
    <p:extLst>
      <p:ext uri="{BB962C8B-B14F-4D97-AF65-F5344CB8AC3E}">
        <p14:creationId xmlns:p14="http://schemas.microsoft.com/office/powerpoint/2010/main" val="240618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7D3DB-92A7-48F3-80CA-F6ACE163AEBD}" type="datetimeFigureOut">
              <a:rPr lang="en-US" smtClean="0"/>
              <a:t>8/21/2013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5C51A-AF63-49B6-A19C-C6E7A5ECAD95}" type="slidenum">
              <a:rPr lang="en-US" smtClean="0"/>
              <a:t>‹#›</a:t>
            </a:fld>
            <a:endParaRPr lang="en-US" dirty="0"/>
          </a:p>
        </p:txBody>
      </p:sp>
    </p:spTree>
    <p:extLst>
      <p:ext uri="{BB962C8B-B14F-4D97-AF65-F5344CB8AC3E}">
        <p14:creationId xmlns:p14="http://schemas.microsoft.com/office/powerpoint/2010/main" val="390017217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Clinton Daniel, IT Specialist (Data Management) – OI&amp;T Business Intelligence Service Line</a:t>
            </a:r>
            <a:endParaRPr lang="en-US" dirty="0"/>
          </a:p>
        </p:txBody>
      </p:sp>
      <p:pic>
        <p:nvPicPr>
          <p:cNvPr id="4" name="Picture 3" descr="yellow divider l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5587"/>
            <a:ext cx="7772400" cy="1470025"/>
          </a:xfrm>
        </p:spPr>
        <p:txBody>
          <a:bodyPr/>
          <a:lstStyle/>
          <a:p>
            <a:r>
              <a:rPr lang="en-US" dirty="0" smtClean="0"/>
              <a:t>Regional Data Warehouses</a:t>
            </a:r>
            <a:endParaRPr lang="en-US" dirty="0"/>
          </a:p>
        </p:txBody>
      </p:sp>
    </p:spTree>
    <p:extLst>
      <p:ext uri="{BB962C8B-B14F-4D97-AF65-F5344CB8AC3E}">
        <p14:creationId xmlns:p14="http://schemas.microsoft.com/office/powerpoint/2010/main" val="52787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s of three gears against a blue cloud drawi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667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descr="VistA&#10;DW Layers&#10;VDW&#10;RDW&#10;CDW&#10;"/>
          <p:cNvSpPr/>
          <p:nvPr/>
        </p:nvSpPr>
        <p:spPr>
          <a:xfrm>
            <a:off x="266700" y="3514725"/>
            <a:ext cx="4038600" cy="3114675"/>
          </a:xfrm>
          <a:prstGeom prst="rect">
            <a:avLst/>
          </a:prstGeom>
          <a:solidFill>
            <a:schemeClr val="tx1">
              <a:alpha val="9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accent1"/>
              </a:solidFill>
            </a:endParaRPr>
          </a:p>
          <a:p>
            <a:pPr algn="ctr"/>
            <a:r>
              <a:rPr lang="en-US" sz="3600" b="1" dirty="0" smtClean="0">
                <a:solidFill>
                  <a:schemeClr val="accent1"/>
                </a:solidFill>
              </a:rPr>
              <a:t>VistA</a:t>
            </a:r>
          </a:p>
          <a:p>
            <a:pPr algn="ctr"/>
            <a:r>
              <a:rPr lang="en-US" sz="3600" b="1" dirty="0" smtClean="0">
                <a:solidFill>
                  <a:schemeClr val="accent1"/>
                </a:solidFill>
              </a:rPr>
              <a:t>DW Layers</a:t>
            </a:r>
          </a:p>
          <a:p>
            <a:pPr algn="ctr"/>
            <a:r>
              <a:rPr lang="en-US" sz="3600" b="1" dirty="0" smtClean="0">
                <a:solidFill>
                  <a:schemeClr val="accent1"/>
                </a:solidFill>
              </a:rPr>
              <a:t>VDW</a:t>
            </a:r>
          </a:p>
          <a:p>
            <a:pPr algn="ctr"/>
            <a:r>
              <a:rPr lang="en-US" sz="3600" b="1" dirty="0" smtClean="0">
                <a:solidFill>
                  <a:schemeClr val="accent1"/>
                </a:solidFill>
              </a:rPr>
              <a:t>RDW</a:t>
            </a:r>
          </a:p>
          <a:p>
            <a:pPr algn="ctr"/>
            <a:r>
              <a:rPr lang="en-US" sz="3600" b="1" dirty="0" smtClean="0">
                <a:solidFill>
                  <a:schemeClr val="accent1"/>
                </a:solidFill>
              </a:rPr>
              <a:t>CDW</a:t>
            </a:r>
          </a:p>
          <a:p>
            <a:pPr algn="ctr"/>
            <a:endParaRPr lang="en-US" dirty="0"/>
          </a:p>
        </p:txBody>
      </p:sp>
    </p:spTree>
    <p:extLst>
      <p:ext uri="{BB962C8B-B14F-4D97-AF65-F5344CB8AC3E}">
        <p14:creationId xmlns:p14="http://schemas.microsoft.com/office/powerpoint/2010/main" val="57812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of a world globe with file folders in orbit around the equato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0087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the text Shadow Servers and Cache Shadows against a blue rectanglar box&#10;"/>
          <p:cNvGrpSpPr/>
          <p:nvPr/>
        </p:nvGrpSpPr>
        <p:grpSpPr>
          <a:xfrm>
            <a:off x="12995" y="5008796"/>
            <a:ext cx="9131005" cy="1849204"/>
            <a:chOff x="4353" y="0"/>
            <a:chExt cx="8906693" cy="1548705"/>
          </a:xfrm>
          <a:scene3d>
            <a:camera prst="orthographicFront"/>
            <a:lightRig rig="threePt" dir="t">
              <a:rot lat="0" lon="0" rev="7500000"/>
            </a:lightRig>
          </a:scene3d>
        </p:grpSpPr>
        <p:sp>
          <p:nvSpPr>
            <p:cNvPr id="6" name="Rounded Rectangle 5"/>
            <p:cNvSpPr/>
            <p:nvPr/>
          </p:nvSpPr>
          <p:spPr>
            <a:xfrm>
              <a:off x="4353" y="0"/>
              <a:ext cx="8906693" cy="1548705"/>
            </a:xfrm>
            <a:prstGeom prst="rect">
              <a:avLst/>
            </a:prstGeom>
          </p:spPr>
          <p:style>
            <a:lnRef idx="2">
              <a:schemeClr val="accent5">
                <a:shade val="50000"/>
              </a:schemeClr>
            </a:lnRef>
            <a:fillRef idx="1">
              <a:schemeClr val="accent5"/>
            </a:fillRef>
            <a:effectRef idx="0">
              <a:schemeClr val="accent5"/>
            </a:effectRef>
            <a:fontRef idx="minor">
              <a:schemeClr val="lt1"/>
            </a:fontRef>
          </p:style>
        </p:sp>
        <p:sp>
          <p:nvSpPr>
            <p:cNvPr id="7" name="Rounded Rectangle 4"/>
            <p:cNvSpPr/>
            <p:nvPr/>
          </p:nvSpPr>
          <p:spPr>
            <a:xfrm>
              <a:off x="49713" y="45360"/>
              <a:ext cx="8815973" cy="14579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5400" b="1" kern="1200" dirty="0" smtClean="0"/>
                <a:t>Shadow Servers and Cache Shadows</a:t>
              </a:r>
              <a:endParaRPr lang="en-US" sz="5400" b="1" kern="1200" dirty="0"/>
            </a:p>
          </p:txBody>
        </p:sp>
      </p:grpSp>
    </p:spTree>
    <p:extLst>
      <p:ext uri="{BB962C8B-B14F-4D97-AF65-F5344CB8AC3E}">
        <p14:creationId xmlns:p14="http://schemas.microsoft.com/office/powerpoint/2010/main" val="338995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of a stack of file folders flying into a laptop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0" y="0"/>
            <a:ext cx="9133990" cy="1905000"/>
            <a:chOff x="4353" y="0"/>
            <a:chExt cx="8906693" cy="1548705"/>
          </a:xfrm>
          <a:solidFill>
            <a:srgbClr val="92D050"/>
          </a:solidFill>
          <a:scene3d>
            <a:camera prst="orthographicFront"/>
            <a:lightRig rig="threePt" dir="t">
              <a:rot lat="0" lon="0" rev="7500000"/>
            </a:lightRig>
          </a:scene3d>
        </p:grpSpPr>
        <p:sp>
          <p:nvSpPr>
            <p:cNvPr id="9" name="Rounded Rectangle 5"/>
            <p:cNvSpPr/>
            <p:nvPr/>
          </p:nvSpPr>
          <p:spPr>
            <a:xfrm>
              <a:off x="4353" y="0"/>
              <a:ext cx="8906693" cy="1548705"/>
            </a:xfrm>
            <a:prstGeom prst="rect">
              <a:avLst/>
            </a:prstGeom>
            <a:grp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sp>
        <p:sp>
          <p:nvSpPr>
            <p:cNvPr id="10" name="Rounded Rectangle 4" descr="the text Journal Readers and Filers in a green rectangle&#10;"/>
            <p:cNvSpPr/>
            <p:nvPr/>
          </p:nvSpPr>
          <p:spPr>
            <a:xfrm>
              <a:off x="49713" y="45360"/>
              <a:ext cx="8815973" cy="1457985"/>
            </a:xfrm>
            <a:prstGeom prst="rect">
              <a:avLst/>
            </a:prstGeom>
            <a:grp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6000" b="1" kern="1200" dirty="0" smtClean="0"/>
                <a:t>Journal Readers and Filers</a:t>
              </a:r>
              <a:endParaRPr lang="en-US" sz="6000" b="1" kern="1200" dirty="0"/>
            </a:p>
          </p:txBody>
        </p:sp>
      </p:grpSp>
    </p:spTree>
    <p:extLst>
      <p:ext uri="{BB962C8B-B14F-4D97-AF65-F5344CB8AC3E}">
        <p14:creationId xmlns:p14="http://schemas.microsoft.com/office/powerpoint/2010/main" val="30473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of a laptop connected by wires to a server, which is connected to a tree structure of file folder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3398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984" y="4800599"/>
            <a:ext cx="9131006" cy="2057401"/>
            <a:chOff x="4353" y="0"/>
            <a:chExt cx="8906693" cy="1548705"/>
          </a:xfrm>
          <a:solidFill>
            <a:schemeClr val="accent6"/>
          </a:solidFill>
          <a:scene3d>
            <a:camera prst="orthographicFront"/>
            <a:lightRig rig="threePt" dir="t">
              <a:rot lat="0" lon="0" rev="7500000"/>
            </a:lightRig>
          </a:scene3d>
        </p:grpSpPr>
        <p:sp>
          <p:nvSpPr>
            <p:cNvPr id="7" name="Rounded Rectangle 5"/>
            <p:cNvSpPr/>
            <p:nvPr/>
          </p:nvSpPr>
          <p:spPr>
            <a:xfrm>
              <a:off x="4353" y="0"/>
              <a:ext cx="8906693" cy="1548705"/>
            </a:xfrm>
            <a:prstGeom prst="rect">
              <a:avLst/>
            </a:prstGeom>
            <a:grp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sp>
        <p:sp>
          <p:nvSpPr>
            <p:cNvPr id="11" name="Rounded Rectangle 4" descr="the text Feeder Data Warehouse (FDW) Databases in am orange rectangle&#10;"/>
            <p:cNvSpPr/>
            <p:nvPr/>
          </p:nvSpPr>
          <p:spPr>
            <a:xfrm>
              <a:off x="49713" y="45360"/>
              <a:ext cx="8815973" cy="1457985"/>
            </a:xfrm>
            <a:prstGeom prst="rect">
              <a:avLst/>
            </a:prstGeom>
            <a:grp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5400" b="1" kern="1200" dirty="0" smtClean="0"/>
                <a:t>Feeder Data Warehouse (FDW) Databases</a:t>
              </a:r>
              <a:endParaRPr lang="en-US" sz="5400" b="1" kern="1200" dirty="0"/>
            </a:p>
          </p:txBody>
        </p:sp>
      </p:grpSp>
    </p:spTree>
    <p:extLst>
      <p:ext uri="{BB962C8B-B14F-4D97-AF65-F5344CB8AC3E}">
        <p14:creationId xmlns:p14="http://schemas.microsoft.com/office/powerpoint/2010/main" val="2607890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ic of multi-colored file folder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0" y="1"/>
            <a:ext cx="9163050" cy="713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733800" y="1981200"/>
            <a:ext cx="4953000" cy="2158305"/>
            <a:chOff x="4353" y="0"/>
            <a:chExt cx="8906693" cy="1548705"/>
          </a:xfrm>
          <a:solidFill>
            <a:srgbClr val="FFC000"/>
          </a:solidFill>
          <a:scene3d>
            <a:camera prst="orthographicFront"/>
            <a:lightRig rig="threePt" dir="t">
              <a:rot lat="0" lon="0" rev="7500000"/>
            </a:lightRig>
          </a:scene3d>
        </p:grpSpPr>
        <p:sp>
          <p:nvSpPr>
            <p:cNvPr id="9" name="Rounded Rectangle 5"/>
            <p:cNvSpPr/>
            <p:nvPr/>
          </p:nvSpPr>
          <p:spPr>
            <a:xfrm>
              <a:off x="4353" y="0"/>
              <a:ext cx="8906693" cy="1548705"/>
            </a:xfrm>
            <a:prstGeom prst="rect">
              <a:avLst/>
            </a:prstGeom>
            <a:grpFill/>
            <a:ln>
              <a:solidFill>
                <a:srgbClr val="FFFF66"/>
              </a:solidFill>
            </a:ln>
          </p:spPr>
          <p:style>
            <a:lnRef idx="2">
              <a:schemeClr val="accent5">
                <a:shade val="50000"/>
              </a:schemeClr>
            </a:lnRef>
            <a:fillRef idx="1">
              <a:schemeClr val="accent5"/>
            </a:fillRef>
            <a:effectRef idx="0">
              <a:schemeClr val="accent5"/>
            </a:effectRef>
            <a:fontRef idx="minor">
              <a:schemeClr val="lt1"/>
            </a:fontRef>
          </p:style>
        </p:sp>
        <p:sp>
          <p:nvSpPr>
            <p:cNvPr id="10" name="Rounded Rectangle 4" descr="the text ETL Process in and orange rectangle&#10;"/>
            <p:cNvSpPr/>
            <p:nvPr/>
          </p:nvSpPr>
          <p:spPr>
            <a:xfrm>
              <a:off x="49713" y="45360"/>
              <a:ext cx="8815973" cy="1457985"/>
            </a:xfrm>
            <a:prstGeom prst="rect">
              <a:avLst/>
            </a:prstGeom>
            <a:grpFill/>
            <a:ln>
              <a:solidFill>
                <a:srgbClr val="FFFF66"/>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7200" b="1" kern="1200" dirty="0" smtClean="0"/>
                <a:t>ETL Process</a:t>
              </a:r>
              <a:endParaRPr lang="en-US" sz="7200" b="1" kern="1200" dirty="0"/>
            </a:p>
          </p:txBody>
        </p:sp>
      </p:grpSp>
    </p:spTree>
    <p:extLst>
      <p:ext uri="{BB962C8B-B14F-4D97-AF65-F5344CB8AC3E}">
        <p14:creationId xmlns:p14="http://schemas.microsoft.com/office/powerpoint/2010/main" val="1059712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1188306"/>
              </p:ext>
            </p:extLst>
          </p:nvPr>
        </p:nvGraphicFramePr>
        <p:xfrm>
          <a:off x="152400" y="1524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367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of a sheet of binary data as 1's and 0's, with a pair of glasses and a pencil laying on the shee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990600"/>
            <a:ext cx="9144000" cy="651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036" y="0"/>
            <a:ext cx="9140964" cy="1447800"/>
            <a:chOff x="4353" y="0"/>
            <a:chExt cx="8906693" cy="1548705"/>
          </a:xfrm>
          <a:solidFill>
            <a:srgbClr val="92D050"/>
          </a:solidFill>
          <a:scene3d>
            <a:camera prst="orthographicFront"/>
            <a:lightRig rig="threePt" dir="t">
              <a:rot lat="0" lon="0" rev="7500000"/>
            </a:lightRig>
          </a:scene3d>
        </p:grpSpPr>
        <p:sp>
          <p:nvSpPr>
            <p:cNvPr id="8" name="Rounded Rectangle 5"/>
            <p:cNvSpPr/>
            <p:nvPr/>
          </p:nvSpPr>
          <p:spPr>
            <a:xfrm>
              <a:off x="4353" y="0"/>
              <a:ext cx="8906693" cy="1548705"/>
            </a:xfrm>
            <a:prstGeom prst="rect">
              <a:avLst/>
            </a:prstGeom>
            <a:grp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sp>
        <p:sp>
          <p:nvSpPr>
            <p:cNvPr id="9" name="Rounded Rectangle 4" descr="the text Translate VistA Logic into SQL Logic in a green rectangle&#10;"/>
            <p:cNvSpPr/>
            <p:nvPr/>
          </p:nvSpPr>
          <p:spPr>
            <a:xfrm>
              <a:off x="49713" y="45360"/>
              <a:ext cx="8815973" cy="1457985"/>
            </a:xfrm>
            <a:prstGeom prst="rect">
              <a:avLst/>
            </a:prstGeom>
            <a:grp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400" b="1" kern="1200" dirty="0" smtClean="0"/>
                <a:t>Translate VistA Logic into SQL Logic</a:t>
              </a:r>
              <a:endParaRPr lang="en-US" sz="4400" b="1" kern="1200" dirty="0"/>
            </a:p>
          </p:txBody>
        </p:sp>
      </p:grpSp>
    </p:spTree>
    <p:extLst>
      <p:ext uri="{BB962C8B-B14F-4D97-AF65-F5344CB8AC3E}">
        <p14:creationId xmlns:p14="http://schemas.microsoft.com/office/powerpoint/2010/main" val="3241844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cycle graphic with four parts, clockwise from top: &#10;&#10;Sets/Monitors Domain, Work Priorities &amp; Completion&#10;Provides Business Logic Documentation/Clarification&#10;Organizes SMEs &amp; Data Stewards&#10;Communicates Organizational Priorities&#10;&#10;Communicates Organizational Priorities is the focus"/>
          <p:cNvGrpSpPr/>
          <p:nvPr/>
        </p:nvGrpSpPr>
        <p:grpSpPr>
          <a:xfrm>
            <a:off x="-228600" y="-609601"/>
            <a:ext cx="9753598" cy="8077200"/>
            <a:chOff x="-76198" y="-609601"/>
            <a:chExt cx="9524998" cy="8077200"/>
          </a:xfrm>
        </p:grpSpPr>
        <p:sp>
          <p:nvSpPr>
            <p:cNvPr id="3" name="Freeform 2"/>
            <p:cNvSpPr/>
            <p:nvPr/>
          </p:nvSpPr>
          <p:spPr>
            <a:xfrm>
              <a:off x="685795" y="222139"/>
              <a:ext cx="3761482" cy="2926468"/>
            </a:xfrm>
            <a:custGeom>
              <a:avLst/>
              <a:gdLst>
                <a:gd name="connsiteX0" fmla="*/ 0 w 3821666"/>
                <a:gd name="connsiteY0" fmla="*/ 3266465 h 3266465"/>
                <a:gd name="connsiteX1" fmla="*/ 3821666 w 3821666"/>
                <a:gd name="connsiteY1" fmla="*/ 0 h 3266465"/>
                <a:gd name="connsiteX2" fmla="*/ 3821666 w 3821666"/>
                <a:gd name="connsiteY2" fmla="*/ 3266465 h 3266465"/>
                <a:gd name="connsiteX3" fmla="*/ 0 w 3821666"/>
                <a:gd name="connsiteY3" fmla="*/ 3266465 h 3266465"/>
              </a:gdLst>
              <a:ahLst/>
              <a:cxnLst>
                <a:cxn ang="0">
                  <a:pos x="connsiteX0" y="connsiteY0"/>
                </a:cxn>
                <a:cxn ang="0">
                  <a:pos x="connsiteX1" y="connsiteY1"/>
                </a:cxn>
                <a:cxn ang="0">
                  <a:pos x="connsiteX2" y="connsiteY2"/>
                </a:cxn>
                <a:cxn ang="0">
                  <a:pos x="connsiteX3" y="connsiteY3"/>
                </a:cxn>
              </a:cxnLst>
              <a:rect l="l" t="t" r="r" b="b"/>
              <a:pathLst>
                <a:path w="3821666" h="3266465">
                  <a:moveTo>
                    <a:pt x="0" y="3266465"/>
                  </a:moveTo>
                  <a:cubicBezTo>
                    <a:pt x="0" y="1462446"/>
                    <a:pt x="1711018" y="0"/>
                    <a:pt x="3821666" y="0"/>
                  </a:cubicBezTo>
                  <a:lnTo>
                    <a:pt x="3821666" y="3266465"/>
                  </a:lnTo>
                  <a:lnTo>
                    <a:pt x="0" y="3266465"/>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318476" tIns="1155861"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Communicates Organizational Priorities</a:t>
              </a:r>
              <a:endParaRPr lang="en-US" sz="2800" kern="1200" dirty="0"/>
            </a:p>
          </p:txBody>
        </p:sp>
        <p:sp>
          <p:nvSpPr>
            <p:cNvPr id="4" name="Freeform 3"/>
            <p:cNvSpPr/>
            <p:nvPr/>
          </p:nvSpPr>
          <p:spPr>
            <a:xfrm>
              <a:off x="4800592" y="222139"/>
              <a:ext cx="3761483" cy="2926469"/>
            </a:xfrm>
            <a:custGeom>
              <a:avLst/>
              <a:gdLst>
                <a:gd name="connsiteX0" fmla="*/ 0 w 3266465"/>
                <a:gd name="connsiteY0" fmla="*/ 3821666 h 3821666"/>
                <a:gd name="connsiteX1" fmla="*/ 3266465 w 3266465"/>
                <a:gd name="connsiteY1" fmla="*/ 0 h 3821666"/>
                <a:gd name="connsiteX2" fmla="*/ 3266465 w 3266465"/>
                <a:gd name="connsiteY2" fmla="*/ 3821666 h 3821666"/>
                <a:gd name="connsiteX3" fmla="*/ 0 w 3266465"/>
                <a:gd name="connsiteY3" fmla="*/ 3821666 h 3821666"/>
              </a:gdLst>
              <a:ahLst/>
              <a:cxnLst>
                <a:cxn ang="0">
                  <a:pos x="connsiteX0" y="connsiteY0"/>
                </a:cxn>
                <a:cxn ang="0">
                  <a:pos x="connsiteX1" y="connsiteY1"/>
                </a:cxn>
                <a:cxn ang="0">
                  <a:pos x="connsiteX2" y="connsiteY2"/>
                </a:cxn>
                <a:cxn ang="0">
                  <a:pos x="connsiteX3" y="connsiteY3"/>
                </a:cxn>
              </a:cxnLst>
              <a:rect l="l" t="t" r="r" b="b"/>
              <a:pathLst>
                <a:path w="3266465" h="3821666">
                  <a:moveTo>
                    <a:pt x="0" y="1"/>
                  </a:moveTo>
                  <a:cubicBezTo>
                    <a:pt x="1804019" y="1"/>
                    <a:pt x="3266465" y="1711018"/>
                    <a:pt x="3266465" y="3821665"/>
                  </a:cubicBezTo>
                  <a:lnTo>
                    <a:pt x="0" y="3821665"/>
                  </a:lnTo>
                  <a:lnTo>
                    <a:pt x="0" y="1"/>
                  </a:lnTo>
                  <a:close/>
                </a:path>
              </a:pathLst>
            </a:cu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99137" tIns="1155862" rIns="1318476" bIns="199136" numCol="1" spcCol="1270" anchor="ctr" anchorCtr="0">
              <a:noAutofit/>
            </a:bodyPr>
            <a:lstStyle/>
            <a:p>
              <a:pPr lvl="0" algn="ctr" defTabSz="1244600">
                <a:lnSpc>
                  <a:spcPct val="90000"/>
                </a:lnSpc>
                <a:spcBef>
                  <a:spcPct val="0"/>
                </a:spcBef>
                <a:spcAft>
                  <a:spcPct val="35000"/>
                </a:spcAft>
              </a:pPr>
              <a:r>
                <a:rPr lang="en-US" sz="2800" kern="1200" dirty="0" smtClean="0"/>
                <a:t>Sets/Monitors Domain, Work Priorities &amp; Completion</a:t>
              </a:r>
              <a:endParaRPr lang="en-US" sz="2800" kern="1200" dirty="0"/>
            </a:p>
          </p:txBody>
        </p:sp>
        <p:sp>
          <p:nvSpPr>
            <p:cNvPr id="10" name="Freeform 9"/>
            <p:cNvSpPr/>
            <p:nvPr/>
          </p:nvSpPr>
          <p:spPr>
            <a:xfrm>
              <a:off x="4788931" y="3639479"/>
              <a:ext cx="3761482" cy="2926469"/>
            </a:xfrm>
            <a:custGeom>
              <a:avLst/>
              <a:gdLst>
                <a:gd name="connsiteX0" fmla="*/ 0 w 3821666"/>
                <a:gd name="connsiteY0" fmla="*/ 3266465 h 3266465"/>
                <a:gd name="connsiteX1" fmla="*/ 3821666 w 3821666"/>
                <a:gd name="connsiteY1" fmla="*/ 0 h 3266465"/>
                <a:gd name="connsiteX2" fmla="*/ 3821666 w 3821666"/>
                <a:gd name="connsiteY2" fmla="*/ 3266465 h 3266465"/>
                <a:gd name="connsiteX3" fmla="*/ 0 w 3821666"/>
                <a:gd name="connsiteY3" fmla="*/ 3266465 h 3266465"/>
              </a:gdLst>
              <a:ahLst/>
              <a:cxnLst>
                <a:cxn ang="0">
                  <a:pos x="connsiteX0" y="connsiteY0"/>
                </a:cxn>
                <a:cxn ang="0">
                  <a:pos x="connsiteX1" y="connsiteY1"/>
                </a:cxn>
                <a:cxn ang="0">
                  <a:pos x="connsiteX2" y="connsiteY2"/>
                </a:cxn>
                <a:cxn ang="0">
                  <a:pos x="connsiteX3" y="connsiteY3"/>
                </a:cxn>
              </a:cxnLst>
              <a:rect l="l" t="t" r="r" b="b"/>
              <a:pathLst>
                <a:path w="3821666" h="3266465">
                  <a:moveTo>
                    <a:pt x="3821666" y="0"/>
                  </a:moveTo>
                  <a:cubicBezTo>
                    <a:pt x="3821666" y="1804019"/>
                    <a:pt x="2110648" y="3266465"/>
                    <a:pt x="0" y="3266465"/>
                  </a:cubicBezTo>
                  <a:lnTo>
                    <a:pt x="0" y="0"/>
                  </a:lnTo>
                  <a:lnTo>
                    <a:pt x="3821666" y="0"/>
                  </a:lnTo>
                  <a:close/>
                </a:path>
              </a:pathLst>
            </a:cu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99136" tIns="199137" rIns="1318476" bIns="1155861" numCol="1" spcCol="1270" anchor="ctr" anchorCtr="0">
              <a:noAutofit/>
            </a:bodyPr>
            <a:lstStyle/>
            <a:p>
              <a:pPr lvl="0" algn="ctr" defTabSz="1244600">
                <a:lnSpc>
                  <a:spcPct val="90000"/>
                </a:lnSpc>
                <a:spcBef>
                  <a:spcPct val="0"/>
                </a:spcBef>
                <a:spcAft>
                  <a:spcPct val="35000"/>
                </a:spcAft>
              </a:pPr>
              <a:r>
                <a:rPr lang="en-US" sz="2800" kern="1200" dirty="0" smtClean="0"/>
                <a:t>Provides Business Logic Documentation/Clarification</a:t>
              </a:r>
              <a:endParaRPr lang="en-US" sz="2800" kern="1200" dirty="0"/>
            </a:p>
          </p:txBody>
        </p:sp>
        <p:sp>
          <p:nvSpPr>
            <p:cNvPr id="11" name="Freeform 10"/>
            <p:cNvSpPr/>
            <p:nvPr/>
          </p:nvSpPr>
          <p:spPr>
            <a:xfrm>
              <a:off x="685796" y="3639481"/>
              <a:ext cx="3761418" cy="2926468"/>
            </a:xfrm>
            <a:custGeom>
              <a:avLst/>
              <a:gdLst>
                <a:gd name="connsiteX0" fmla="*/ 0 w 3266465"/>
                <a:gd name="connsiteY0" fmla="*/ 3821601 h 3821601"/>
                <a:gd name="connsiteX1" fmla="*/ 3266465 w 3266465"/>
                <a:gd name="connsiteY1" fmla="*/ 0 h 3821601"/>
                <a:gd name="connsiteX2" fmla="*/ 3266465 w 3266465"/>
                <a:gd name="connsiteY2" fmla="*/ 3821601 h 3821601"/>
                <a:gd name="connsiteX3" fmla="*/ 0 w 3266465"/>
                <a:gd name="connsiteY3" fmla="*/ 3821601 h 3821601"/>
              </a:gdLst>
              <a:ahLst/>
              <a:cxnLst>
                <a:cxn ang="0">
                  <a:pos x="connsiteX0" y="connsiteY0"/>
                </a:cxn>
                <a:cxn ang="0">
                  <a:pos x="connsiteX1" y="connsiteY1"/>
                </a:cxn>
                <a:cxn ang="0">
                  <a:pos x="connsiteX2" y="connsiteY2"/>
                </a:cxn>
                <a:cxn ang="0">
                  <a:pos x="connsiteX3" y="connsiteY3"/>
                </a:cxn>
              </a:cxnLst>
              <a:rect l="l" t="t" r="r" b="b"/>
              <a:pathLst>
                <a:path w="3266465" h="3821601">
                  <a:moveTo>
                    <a:pt x="3266465" y="3821600"/>
                  </a:moveTo>
                  <a:cubicBezTo>
                    <a:pt x="1462446" y="3821600"/>
                    <a:pt x="0" y="2110612"/>
                    <a:pt x="0" y="1"/>
                  </a:cubicBezTo>
                  <a:lnTo>
                    <a:pt x="3266465" y="1"/>
                  </a:lnTo>
                  <a:lnTo>
                    <a:pt x="3266465" y="3821600"/>
                  </a:lnTo>
                  <a:close/>
                </a:path>
              </a:pathLst>
            </a:cu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318457" tIns="199136" rIns="199136" bIns="1155861" numCol="1" spcCol="1270" anchor="ctr" anchorCtr="0">
              <a:noAutofit/>
            </a:bodyPr>
            <a:lstStyle/>
            <a:p>
              <a:pPr lvl="0" algn="ctr" defTabSz="1244600">
                <a:lnSpc>
                  <a:spcPct val="90000"/>
                </a:lnSpc>
                <a:spcBef>
                  <a:spcPct val="0"/>
                </a:spcBef>
                <a:spcAft>
                  <a:spcPct val="35000"/>
                </a:spcAft>
              </a:pPr>
              <a:r>
                <a:rPr lang="en-US" sz="2800" kern="1200" dirty="0" smtClean="0"/>
                <a:t>Organizes SMEs &amp; Data Stewards</a:t>
              </a:r>
              <a:endParaRPr lang="en-US" sz="2800" kern="1200" dirty="0"/>
            </a:p>
          </p:txBody>
        </p:sp>
        <p:sp>
          <p:nvSpPr>
            <p:cNvPr id="13" name="Circular Arrow 12"/>
            <p:cNvSpPr/>
            <p:nvPr/>
          </p:nvSpPr>
          <p:spPr>
            <a:xfrm rot="10800000">
              <a:off x="-76198" y="-609601"/>
              <a:ext cx="9524998" cy="8077200"/>
            </a:xfrm>
            <a:prstGeom prst="circularArrow">
              <a:avLst>
                <a:gd name="adj1" fmla="val 5612"/>
                <a:gd name="adj2" fmla="val 1142319"/>
                <a:gd name="adj3" fmla="val 20407950"/>
                <a:gd name="adj4" fmla="val 95256"/>
                <a:gd name="adj5" fmla="val 10845"/>
              </a:avLst>
            </a:prstGeom>
            <a:solidFill>
              <a:srgbClr val="FFFF66"/>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2">
              <a:schemeClr val="accent6">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48978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cycle graphic with four parts, clockwise from top: &#10;&#10;Sets/Monitors Domain, Work Priorities &amp; Completion&#10;Provides Business Logic Documentation/Clarification&#10;Organizes SMEs &amp; Data Stewards&#10;Communicates Organizational Priorities&#10;&#10;Sets/Monitors Domain, Work Priorities &amp; Completion is the focus"/>
          <p:cNvGrpSpPr/>
          <p:nvPr/>
        </p:nvGrpSpPr>
        <p:grpSpPr>
          <a:xfrm>
            <a:off x="-228600" y="-609601"/>
            <a:ext cx="9753598" cy="8077200"/>
            <a:chOff x="-76198" y="-609601"/>
            <a:chExt cx="9524998" cy="8077200"/>
          </a:xfrm>
        </p:grpSpPr>
        <p:sp>
          <p:nvSpPr>
            <p:cNvPr id="3" name="Freeform 2"/>
            <p:cNvSpPr/>
            <p:nvPr/>
          </p:nvSpPr>
          <p:spPr>
            <a:xfrm>
              <a:off x="685795" y="222139"/>
              <a:ext cx="3761482" cy="2926468"/>
            </a:xfrm>
            <a:custGeom>
              <a:avLst/>
              <a:gdLst>
                <a:gd name="connsiteX0" fmla="*/ 0 w 3821666"/>
                <a:gd name="connsiteY0" fmla="*/ 3266465 h 3266465"/>
                <a:gd name="connsiteX1" fmla="*/ 3821666 w 3821666"/>
                <a:gd name="connsiteY1" fmla="*/ 0 h 3266465"/>
                <a:gd name="connsiteX2" fmla="*/ 3821666 w 3821666"/>
                <a:gd name="connsiteY2" fmla="*/ 3266465 h 3266465"/>
                <a:gd name="connsiteX3" fmla="*/ 0 w 3821666"/>
                <a:gd name="connsiteY3" fmla="*/ 3266465 h 3266465"/>
              </a:gdLst>
              <a:ahLst/>
              <a:cxnLst>
                <a:cxn ang="0">
                  <a:pos x="connsiteX0" y="connsiteY0"/>
                </a:cxn>
                <a:cxn ang="0">
                  <a:pos x="connsiteX1" y="connsiteY1"/>
                </a:cxn>
                <a:cxn ang="0">
                  <a:pos x="connsiteX2" y="connsiteY2"/>
                </a:cxn>
                <a:cxn ang="0">
                  <a:pos x="connsiteX3" y="connsiteY3"/>
                </a:cxn>
              </a:cxnLst>
              <a:rect l="l" t="t" r="r" b="b"/>
              <a:pathLst>
                <a:path w="3821666" h="3266465">
                  <a:moveTo>
                    <a:pt x="0" y="3266465"/>
                  </a:moveTo>
                  <a:cubicBezTo>
                    <a:pt x="0" y="1462446"/>
                    <a:pt x="1711018" y="0"/>
                    <a:pt x="3821666" y="0"/>
                  </a:cubicBezTo>
                  <a:lnTo>
                    <a:pt x="3821666" y="3266465"/>
                  </a:lnTo>
                  <a:lnTo>
                    <a:pt x="0" y="3266465"/>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318476" tIns="1155861"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Communicates Organizational Priorities</a:t>
              </a:r>
              <a:endParaRPr lang="en-US" sz="2800" kern="1200" dirty="0"/>
            </a:p>
          </p:txBody>
        </p:sp>
        <p:sp>
          <p:nvSpPr>
            <p:cNvPr id="4" name="Freeform 3"/>
            <p:cNvSpPr/>
            <p:nvPr/>
          </p:nvSpPr>
          <p:spPr>
            <a:xfrm>
              <a:off x="4800592" y="222139"/>
              <a:ext cx="3761483" cy="2926469"/>
            </a:xfrm>
            <a:custGeom>
              <a:avLst/>
              <a:gdLst>
                <a:gd name="connsiteX0" fmla="*/ 0 w 3266465"/>
                <a:gd name="connsiteY0" fmla="*/ 3821666 h 3821666"/>
                <a:gd name="connsiteX1" fmla="*/ 3266465 w 3266465"/>
                <a:gd name="connsiteY1" fmla="*/ 0 h 3821666"/>
                <a:gd name="connsiteX2" fmla="*/ 3266465 w 3266465"/>
                <a:gd name="connsiteY2" fmla="*/ 3821666 h 3821666"/>
                <a:gd name="connsiteX3" fmla="*/ 0 w 3266465"/>
                <a:gd name="connsiteY3" fmla="*/ 3821666 h 3821666"/>
              </a:gdLst>
              <a:ahLst/>
              <a:cxnLst>
                <a:cxn ang="0">
                  <a:pos x="connsiteX0" y="connsiteY0"/>
                </a:cxn>
                <a:cxn ang="0">
                  <a:pos x="connsiteX1" y="connsiteY1"/>
                </a:cxn>
                <a:cxn ang="0">
                  <a:pos x="connsiteX2" y="connsiteY2"/>
                </a:cxn>
                <a:cxn ang="0">
                  <a:pos x="connsiteX3" y="connsiteY3"/>
                </a:cxn>
              </a:cxnLst>
              <a:rect l="l" t="t" r="r" b="b"/>
              <a:pathLst>
                <a:path w="3266465" h="3821666">
                  <a:moveTo>
                    <a:pt x="0" y="1"/>
                  </a:moveTo>
                  <a:cubicBezTo>
                    <a:pt x="1804019" y="1"/>
                    <a:pt x="3266465" y="1711018"/>
                    <a:pt x="3266465" y="3821665"/>
                  </a:cubicBezTo>
                  <a:lnTo>
                    <a:pt x="0" y="3821665"/>
                  </a:lnTo>
                  <a:lnTo>
                    <a:pt x="0" y="1"/>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99137" tIns="1155862" rIns="1318476" bIns="199136" numCol="1" spcCol="1270" anchor="ctr" anchorCtr="0">
              <a:noAutofit/>
            </a:bodyPr>
            <a:lstStyle/>
            <a:p>
              <a:pPr lvl="0" algn="ctr" defTabSz="1244600">
                <a:lnSpc>
                  <a:spcPct val="90000"/>
                </a:lnSpc>
                <a:spcBef>
                  <a:spcPct val="0"/>
                </a:spcBef>
                <a:spcAft>
                  <a:spcPct val="35000"/>
                </a:spcAft>
              </a:pPr>
              <a:r>
                <a:rPr lang="en-US" sz="2800" kern="1200" dirty="0" smtClean="0"/>
                <a:t>Sets/Monitors Domain, Work Priorities &amp; Completion</a:t>
              </a:r>
              <a:endParaRPr lang="en-US" sz="2800" kern="1200" dirty="0"/>
            </a:p>
          </p:txBody>
        </p:sp>
        <p:sp>
          <p:nvSpPr>
            <p:cNvPr id="10" name="Freeform 9"/>
            <p:cNvSpPr/>
            <p:nvPr/>
          </p:nvSpPr>
          <p:spPr>
            <a:xfrm>
              <a:off x="4788931" y="3639479"/>
              <a:ext cx="3761482" cy="2926469"/>
            </a:xfrm>
            <a:custGeom>
              <a:avLst/>
              <a:gdLst>
                <a:gd name="connsiteX0" fmla="*/ 0 w 3821666"/>
                <a:gd name="connsiteY0" fmla="*/ 3266465 h 3266465"/>
                <a:gd name="connsiteX1" fmla="*/ 3821666 w 3821666"/>
                <a:gd name="connsiteY1" fmla="*/ 0 h 3266465"/>
                <a:gd name="connsiteX2" fmla="*/ 3821666 w 3821666"/>
                <a:gd name="connsiteY2" fmla="*/ 3266465 h 3266465"/>
                <a:gd name="connsiteX3" fmla="*/ 0 w 3821666"/>
                <a:gd name="connsiteY3" fmla="*/ 3266465 h 3266465"/>
              </a:gdLst>
              <a:ahLst/>
              <a:cxnLst>
                <a:cxn ang="0">
                  <a:pos x="connsiteX0" y="connsiteY0"/>
                </a:cxn>
                <a:cxn ang="0">
                  <a:pos x="connsiteX1" y="connsiteY1"/>
                </a:cxn>
                <a:cxn ang="0">
                  <a:pos x="connsiteX2" y="connsiteY2"/>
                </a:cxn>
                <a:cxn ang="0">
                  <a:pos x="connsiteX3" y="connsiteY3"/>
                </a:cxn>
              </a:cxnLst>
              <a:rect l="l" t="t" r="r" b="b"/>
              <a:pathLst>
                <a:path w="3821666" h="3266465">
                  <a:moveTo>
                    <a:pt x="3821666" y="0"/>
                  </a:moveTo>
                  <a:cubicBezTo>
                    <a:pt x="3821666" y="1804019"/>
                    <a:pt x="2110648" y="3266465"/>
                    <a:pt x="0" y="3266465"/>
                  </a:cubicBezTo>
                  <a:lnTo>
                    <a:pt x="0" y="0"/>
                  </a:lnTo>
                  <a:lnTo>
                    <a:pt x="3821666" y="0"/>
                  </a:lnTo>
                  <a:close/>
                </a:path>
              </a:pathLst>
            </a:cu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99136" tIns="199137" rIns="1318476" bIns="1155861" numCol="1" spcCol="1270" anchor="ctr" anchorCtr="0">
              <a:noAutofit/>
            </a:bodyPr>
            <a:lstStyle/>
            <a:p>
              <a:pPr lvl="0" algn="ctr" defTabSz="1244600">
                <a:lnSpc>
                  <a:spcPct val="90000"/>
                </a:lnSpc>
                <a:spcBef>
                  <a:spcPct val="0"/>
                </a:spcBef>
                <a:spcAft>
                  <a:spcPct val="35000"/>
                </a:spcAft>
              </a:pPr>
              <a:r>
                <a:rPr lang="en-US" sz="2800" kern="1200" dirty="0" smtClean="0"/>
                <a:t>Provides Business Logic Documentation/Clarification</a:t>
              </a:r>
              <a:endParaRPr lang="en-US" sz="2800" kern="1200" dirty="0"/>
            </a:p>
          </p:txBody>
        </p:sp>
        <p:sp>
          <p:nvSpPr>
            <p:cNvPr id="11" name="Freeform 10"/>
            <p:cNvSpPr/>
            <p:nvPr/>
          </p:nvSpPr>
          <p:spPr>
            <a:xfrm>
              <a:off x="685796" y="3639481"/>
              <a:ext cx="3761418" cy="2926468"/>
            </a:xfrm>
            <a:custGeom>
              <a:avLst/>
              <a:gdLst>
                <a:gd name="connsiteX0" fmla="*/ 0 w 3266465"/>
                <a:gd name="connsiteY0" fmla="*/ 3821601 h 3821601"/>
                <a:gd name="connsiteX1" fmla="*/ 3266465 w 3266465"/>
                <a:gd name="connsiteY1" fmla="*/ 0 h 3821601"/>
                <a:gd name="connsiteX2" fmla="*/ 3266465 w 3266465"/>
                <a:gd name="connsiteY2" fmla="*/ 3821601 h 3821601"/>
                <a:gd name="connsiteX3" fmla="*/ 0 w 3266465"/>
                <a:gd name="connsiteY3" fmla="*/ 3821601 h 3821601"/>
              </a:gdLst>
              <a:ahLst/>
              <a:cxnLst>
                <a:cxn ang="0">
                  <a:pos x="connsiteX0" y="connsiteY0"/>
                </a:cxn>
                <a:cxn ang="0">
                  <a:pos x="connsiteX1" y="connsiteY1"/>
                </a:cxn>
                <a:cxn ang="0">
                  <a:pos x="connsiteX2" y="connsiteY2"/>
                </a:cxn>
                <a:cxn ang="0">
                  <a:pos x="connsiteX3" y="connsiteY3"/>
                </a:cxn>
              </a:cxnLst>
              <a:rect l="l" t="t" r="r" b="b"/>
              <a:pathLst>
                <a:path w="3266465" h="3821601">
                  <a:moveTo>
                    <a:pt x="3266465" y="3821600"/>
                  </a:moveTo>
                  <a:cubicBezTo>
                    <a:pt x="1462446" y="3821600"/>
                    <a:pt x="0" y="2110612"/>
                    <a:pt x="0" y="1"/>
                  </a:cubicBezTo>
                  <a:lnTo>
                    <a:pt x="3266465" y="1"/>
                  </a:lnTo>
                  <a:lnTo>
                    <a:pt x="3266465" y="3821600"/>
                  </a:lnTo>
                  <a:close/>
                </a:path>
              </a:pathLst>
            </a:cu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318457" tIns="199136" rIns="199136" bIns="1155861" numCol="1" spcCol="1270" anchor="ctr" anchorCtr="0">
              <a:noAutofit/>
            </a:bodyPr>
            <a:lstStyle/>
            <a:p>
              <a:pPr lvl="0" algn="ctr" defTabSz="1244600">
                <a:lnSpc>
                  <a:spcPct val="90000"/>
                </a:lnSpc>
                <a:spcBef>
                  <a:spcPct val="0"/>
                </a:spcBef>
                <a:spcAft>
                  <a:spcPct val="35000"/>
                </a:spcAft>
              </a:pPr>
              <a:r>
                <a:rPr lang="en-US" sz="2800" kern="1200" dirty="0" smtClean="0"/>
                <a:t>Organizes SMEs &amp; Data Stewards</a:t>
              </a:r>
              <a:endParaRPr lang="en-US" sz="2800" kern="1200" dirty="0"/>
            </a:p>
          </p:txBody>
        </p:sp>
        <p:sp>
          <p:nvSpPr>
            <p:cNvPr id="13" name="Circular Arrow 12"/>
            <p:cNvSpPr/>
            <p:nvPr/>
          </p:nvSpPr>
          <p:spPr>
            <a:xfrm rot="10800000">
              <a:off x="-76198" y="-609601"/>
              <a:ext cx="9524998" cy="8077200"/>
            </a:xfrm>
            <a:prstGeom prst="circularArrow">
              <a:avLst>
                <a:gd name="adj1" fmla="val 5612"/>
                <a:gd name="adj2" fmla="val 1142319"/>
                <a:gd name="adj3" fmla="val 20407950"/>
                <a:gd name="adj4" fmla="val 95256"/>
                <a:gd name="adj5" fmla="val 10845"/>
              </a:avLst>
            </a:prstGeom>
            <a:solidFill>
              <a:srgbClr val="FFFF66"/>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2">
              <a:schemeClr val="accent6">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214434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cycle graphic with four parts, clockwise from top: &#10;&#10;Sets/Monitors Domain, Work Priorities &amp; Completion&#10;Provides Business Logic Documentation/Clarification&#10;Organizes SMEs &amp; Data Stewards&#10;Communicates Organizational Priorities&#10;&#10; Provides Business Logic Documentation/Clarification is the focus"/>
          <p:cNvGrpSpPr/>
          <p:nvPr/>
        </p:nvGrpSpPr>
        <p:grpSpPr>
          <a:xfrm>
            <a:off x="-228600" y="-609601"/>
            <a:ext cx="9753598" cy="8077200"/>
            <a:chOff x="-76198" y="-609601"/>
            <a:chExt cx="9524998" cy="8077200"/>
          </a:xfrm>
        </p:grpSpPr>
        <p:sp>
          <p:nvSpPr>
            <p:cNvPr id="3" name="Freeform 2"/>
            <p:cNvSpPr/>
            <p:nvPr/>
          </p:nvSpPr>
          <p:spPr>
            <a:xfrm>
              <a:off x="685795" y="222139"/>
              <a:ext cx="3761482" cy="2926468"/>
            </a:xfrm>
            <a:custGeom>
              <a:avLst/>
              <a:gdLst>
                <a:gd name="connsiteX0" fmla="*/ 0 w 3821666"/>
                <a:gd name="connsiteY0" fmla="*/ 3266465 h 3266465"/>
                <a:gd name="connsiteX1" fmla="*/ 3821666 w 3821666"/>
                <a:gd name="connsiteY1" fmla="*/ 0 h 3266465"/>
                <a:gd name="connsiteX2" fmla="*/ 3821666 w 3821666"/>
                <a:gd name="connsiteY2" fmla="*/ 3266465 h 3266465"/>
                <a:gd name="connsiteX3" fmla="*/ 0 w 3821666"/>
                <a:gd name="connsiteY3" fmla="*/ 3266465 h 3266465"/>
              </a:gdLst>
              <a:ahLst/>
              <a:cxnLst>
                <a:cxn ang="0">
                  <a:pos x="connsiteX0" y="connsiteY0"/>
                </a:cxn>
                <a:cxn ang="0">
                  <a:pos x="connsiteX1" y="connsiteY1"/>
                </a:cxn>
                <a:cxn ang="0">
                  <a:pos x="connsiteX2" y="connsiteY2"/>
                </a:cxn>
                <a:cxn ang="0">
                  <a:pos x="connsiteX3" y="connsiteY3"/>
                </a:cxn>
              </a:cxnLst>
              <a:rect l="l" t="t" r="r" b="b"/>
              <a:pathLst>
                <a:path w="3821666" h="3266465">
                  <a:moveTo>
                    <a:pt x="0" y="3266465"/>
                  </a:moveTo>
                  <a:cubicBezTo>
                    <a:pt x="0" y="1462446"/>
                    <a:pt x="1711018" y="0"/>
                    <a:pt x="3821666" y="0"/>
                  </a:cubicBezTo>
                  <a:lnTo>
                    <a:pt x="3821666" y="3266465"/>
                  </a:lnTo>
                  <a:lnTo>
                    <a:pt x="0" y="3266465"/>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318476" tIns="1155861"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Communicates Organizational Priorities</a:t>
              </a:r>
              <a:endParaRPr lang="en-US" sz="2800" kern="1200" dirty="0"/>
            </a:p>
          </p:txBody>
        </p:sp>
        <p:sp>
          <p:nvSpPr>
            <p:cNvPr id="4" name="Freeform 3"/>
            <p:cNvSpPr/>
            <p:nvPr/>
          </p:nvSpPr>
          <p:spPr>
            <a:xfrm>
              <a:off x="4800592" y="222139"/>
              <a:ext cx="3761483" cy="2926469"/>
            </a:xfrm>
            <a:custGeom>
              <a:avLst/>
              <a:gdLst>
                <a:gd name="connsiteX0" fmla="*/ 0 w 3266465"/>
                <a:gd name="connsiteY0" fmla="*/ 3821666 h 3821666"/>
                <a:gd name="connsiteX1" fmla="*/ 3266465 w 3266465"/>
                <a:gd name="connsiteY1" fmla="*/ 0 h 3821666"/>
                <a:gd name="connsiteX2" fmla="*/ 3266465 w 3266465"/>
                <a:gd name="connsiteY2" fmla="*/ 3821666 h 3821666"/>
                <a:gd name="connsiteX3" fmla="*/ 0 w 3266465"/>
                <a:gd name="connsiteY3" fmla="*/ 3821666 h 3821666"/>
              </a:gdLst>
              <a:ahLst/>
              <a:cxnLst>
                <a:cxn ang="0">
                  <a:pos x="connsiteX0" y="connsiteY0"/>
                </a:cxn>
                <a:cxn ang="0">
                  <a:pos x="connsiteX1" y="connsiteY1"/>
                </a:cxn>
                <a:cxn ang="0">
                  <a:pos x="connsiteX2" y="connsiteY2"/>
                </a:cxn>
                <a:cxn ang="0">
                  <a:pos x="connsiteX3" y="connsiteY3"/>
                </a:cxn>
              </a:cxnLst>
              <a:rect l="l" t="t" r="r" b="b"/>
              <a:pathLst>
                <a:path w="3266465" h="3821666">
                  <a:moveTo>
                    <a:pt x="0" y="1"/>
                  </a:moveTo>
                  <a:cubicBezTo>
                    <a:pt x="1804019" y="1"/>
                    <a:pt x="3266465" y="1711018"/>
                    <a:pt x="3266465" y="3821665"/>
                  </a:cubicBezTo>
                  <a:lnTo>
                    <a:pt x="0" y="3821665"/>
                  </a:lnTo>
                  <a:lnTo>
                    <a:pt x="0" y="1"/>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99137" tIns="1155862" rIns="1318476" bIns="199136" numCol="1" spcCol="1270" anchor="ctr" anchorCtr="0">
              <a:noAutofit/>
            </a:bodyPr>
            <a:lstStyle/>
            <a:p>
              <a:pPr lvl="0" algn="ctr" defTabSz="1244600">
                <a:lnSpc>
                  <a:spcPct val="90000"/>
                </a:lnSpc>
                <a:spcBef>
                  <a:spcPct val="0"/>
                </a:spcBef>
                <a:spcAft>
                  <a:spcPct val="35000"/>
                </a:spcAft>
              </a:pPr>
              <a:r>
                <a:rPr lang="en-US" sz="2800" kern="1200" dirty="0" smtClean="0"/>
                <a:t>Sets/Monitors Domain, Work Priorities &amp; Completion</a:t>
              </a:r>
              <a:endParaRPr lang="en-US" sz="2800" kern="1200" dirty="0"/>
            </a:p>
          </p:txBody>
        </p:sp>
        <p:sp>
          <p:nvSpPr>
            <p:cNvPr id="10" name="Freeform 9"/>
            <p:cNvSpPr/>
            <p:nvPr/>
          </p:nvSpPr>
          <p:spPr>
            <a:xfrm>
              <a:off x="4788931" y="3639479"/>
              <a:ext cx="3761482" cy="2926469"/>
            </a:xfrm>
            <a:custGeom>
              <a:avLst/>
              <a:gdLst>
                <a:gd name="connsiteX0" fmla="*/ 0 w 3821666"/>
                <a:gd name="connsiteY0" fmla="*/ 3266465 h 3266465"/>
                <a:gd name="connsiteX1" fmla="*/ 3821666 w 3821666"/>
                <a:gd name="connsiteY1" fmla="*/ 0 h 3266465"/>
                <a:gd name="connsiteX2" fmla="*/ 3821666 w 3821666"/>
                <a:gd name="connsiteY2" fmla="*/ 3266465 h 3266465"/>
                <a:gd name="connsiteX3" fmla="*/ 0 w 3821666"/>
                <a:gd name="connsiteY3" fmla="*/ 3266465 h 3266465"/>
              </a:gdLst>
              <a:ahLst/>
              <a:cxnLst>
                <a:cxn ang="0">
                  <a:pos x="connsiteX0" y="connsiteY0"/>
                </a:cxn>
                <a:cxn ang="0">
                  <a:pos x="connsiteX1" y="connsiteY1"/>
                </a:cxn>
                <a:cxn ang="0">
                  <a:pos x="connsiteX2" y="connsiteY2"/>
                </a:cxn>
                <a:cxn ang="0">
                  <a:pos x="connsiteX3" y="connsiteY3"/>
                </a:cxn>
              </a:cxnLst>
              <a:rect l="l" t="t" r="r" b="b"/>
              <a:pathLst>
                <a:path w="3821666" h="3266465">
                  <a:moveTo>
                    <a:pt x="3821666" y="0"/>
                  </a:moveTo>
                  <a:cubicBezTo>
                    <a:pt x="3821666" y="1804019"/>
                    <a:pt x="2110648" y="3266465"/>
                    <a:pt x="0" y="3266465"/>
                  </a:cubicBezTo>
                  <a:lnTo>
                    <a:pt x="0" y="0"/>
                  </a:lnTo>
                  <a:lnTo>
                    <a:pt x="3821666" y="0"/>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99136" tIns="199137" rIns="1318476" bIns="1155861" numCol="1" spcCol="1270" anchor="ctr" anchorCtr="0">
              <a:noAutofit/>
            </a:bodyPr>
            <a:lstStyle/>
            <a:p>
              <a:pPr lvl="0" algn="ctr" defTabSz="1244600">
                <a:lnSpc>
                  <a:spcPct val="90000"/>
                </a:lnSpc>
                <a:spcBef>
                  <a:spcPct val="0"/>
                </a:spcBef>
                <a:spcAft>
                  <a:spcPct val="35000"/>
                </a:spcAft>
              </a:pPr>
              <a:r>
                <a:rPr lang="en-US" sz="2800" kern="1200" dirty="0" smtClean="0"/>
                <a:t>Provides Business Logic Documentation/Clarification</a:t>
              </a:r>
              <a:endParaRPr lang="en-US" sz="2800" kern="1200" dirty="0"/>
            </a:p>
          </p:txBody>
        </p:sp>
        <p:sp>
          <p:nvSpPr>
            <p:cNvPr id="11" name="Freeform 10"/>
            <p:cNvSpPr/>
            <p:nvPr/>
          </p:nvSpPr>
          <p:spPr>
            <a:xfrm>
              <a:off x="685796" y="3639481"/>
              <a:ext cx="3761418" cy="2926468"/>
            </a:xfrm>
            <a:custGeom>
              <a:avLst/>
              <a:gdLst>
                <a:gd name="connsiteX0" fmla="*/ 0 w 3266465"/>
                <a:gd name="connsiteY0" fmla="*/ 3821601 h 3821601"/>
                <a:gd name="connsiteX1" fmla="*/ 3266465 w 3266465"/>
                <a:gd name="connsiteY1" fmla="*/ 0 h 3821601"/>
                <a:gd name="connsiteX2" fmla="*/ 3266465 w 3266465"/>
                <a:gd name="connsiteY2" fmla="*/ 3821601 h 3821601"/>
                <a:gd name="connsiteX3" fmla="*/ 0 w 3266465"/>
                <a:gd name="connsiteY3" fmla="*/ 3821601 h 3821601"/>
              </a:gdLst>
              <a:ahLst/>
              <a:cxnLst>
                <a:cxn ang="0">
                  <a:pos x="connsiteX0" y="connsiteY0"/>
                </a:cxn>
                <a:cxn ang="0">
                  <a:pos x="connsiteX1" y="connsiteY1"/>
                </a:cxn>
                <a:cxn ang="0">
                  <a:pos x="connsiteX2" y="connsiteY2"/>
                </a:cxn>
                <a:cxn ang="0">
                  <a:pos x="connsiteX3" y="connsiteY3"/>
                </a:cxn>
              </a:cxnLst>
              <a:rect l="l" t="t" r="r" b="b"/>
              <a:pathLst>
                <a:path w="3266465" h="3821601">
                  <a:moveTo>
                    <a:pt x="3266465" y="3821600"/>
                  </a:moveTo>
                  <a:cubicBezTo>
                    <a:pt x="1462446" y="3821600"/>
                    <a:pt x="0" y="2110612"/>
                    <a:pt x="0" y="1"/>
                  </a:cubicBezTo>
                  <a:lnTo>
                    <a:pt x="3266465" y="1"/>
                  </a:lnTo>
                  <a:lnTo>
                    <a:pt x="3266465" y="3821600"/>
                  </a:lnTo>
                  <a:close/>
                </a:path>
              </a:pathLst>
            </a:cu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318457" tIns="199136" rIns="199136" bIns="1155861" numCol="1" spcCol="1270" anchor="ctr" anchorCtr="0">
              <a:noAutofit/>
            </a:bodyPr>
            <a:lstStyle/>
            <a:p>
              <a:pPr lvl="0" algn="ctr" defTabSz="1244600">
                <a:lnSpc>
                  <a:spcPct val="90000"/>
                </a:lnSpc>
                <a:spcBef>
                  <a:spcPct val="0"/>
                </a:spcBef>
                <a:spcAft>
                  <a:spcPct val="35000"/>
                </a:spcAft>
              </a:pPr>
              <a:r>
                <a:rPr lang="en-US" sz="2800" kern="1200" dirty="0" smtClean="0"/>
                <a:t>Organizes SMEs &amp; Data Stewards</a:t>
              </a:r>
              <a:endParaRPr lang="en-US" sz="2800" kern="1200" dirty="0"/>
            </a:p>
          </p:txBody>
        </p:sp>
        <p:sp>
          <p:nvSpPr>
            <p:cNvPr id="13" name="Circular Arrow 12"/>
            <p:cNvSpPr/>
            <p:nvPr/>
          </p:nvSpPr>
          <p:spPr>
            <a:xfrm rot="10800000">
              <a:off x="-76198" y="-609601"/>
              <a:ext cx="9524998" cy="8077200"/>
            </a:xfrm>
            <a:prstGeom prst="circularArrow">
              <a:avLst>
                <a:gd name="adj1" fmla="val 5612"/>
                <a:gd name="adj2" fmla="val 1142319"/>
                <a:gd name="adj3" fmla="val 20407950"/>
                <a:gd name="adj4" fmla="val 95256"/>
                <a:gd name="adj5" fmla="val 10845"/>
              </a:avLst>
            </a:prstGeom>
            <a:solidFill>
              <a:srgbClr val="FFFF66"/>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2">
              <a:schemeClr val="accent6">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231376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diagram of comptuer server as hub with files folders as nodes around i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72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cycle graphic with four parts, clockwise from top: &#10;&#10;Sets/Monitors Domain, Work Priorities &amp; Completion&#10;Provides Business Logic Documentation/Clarification&#10;Organizes SMEs &amp; Data Stewards&#10;Communicates Organizational Priorities&#10;&#10;Organizes SMEs &amp; Data Stewards  is the focus&#10;"/>
          <p:cNvGrpSpPr/>
          <p:nvPr/>
        </p:nvGrpSpPr>
        <p:grpSpPr>
          <a:xfrm>
            <a:off x="-228600" y="-609601"/>
            <a:ext cx="9753598" cy="8077200"/>
            <a:chOff x="-76198" y="-609601"/>
            <a:chExt cx="9524998" cy="8077200"/>
          </a:xfrm>
        </p:grpSpPr>
        <p:sp>
          <p:nvSpPr>
            <p:cNvPr id="3" name="Freeform 2"/>
            <p:cNvSpPr/>
            <p:nvPr/>
          </p:nvSpPr>
          <p:spPr>
            <a:xfrm>
              <a:off x="685795" y="222139"/>
              <a:ext cx="3761482" cy="2926468"/>
            </a:xfrm>
            <a:custGeom>
              <a:avLst/>
              <a:gdLst>
                <a:gd name="connsiteX0" fmla="*/ 0 w 3821666"/>
                <a:gd name="connsiteY0" fmla="*/ 3266465 h 3266465"/>
                <a:gd name="connsiteX1" fmla="*/ 3821666 w 3821666"/>
                <a:gd name="connsiteY1" fmla="*/ 0 h 3266465"/>
                <a:gd name="connsiteX2" fmla="*/ 3821666 w 3821666"/>
                <a:gd name="connsiteY2" fmla="*/ 3266465 h 3266465"/>
                <a:gd name="connsiteX3" fmla="*/ 0 w 3821666"/>
                <a:gd name="connsiteY3" fmla="*/ 3266465 h 3266465"/>
              </a:gdLst>
              <a:ahLst/>
              <a:cxnLst>
                <a:cxn ang="0">
                  <a:pos x="connsiteX0" y="connsiteY0"/>
                </a:cxn>
                <a:cxn ang="0">
                  <a:pos x="connsiteX1" y="connsiteY1"/>
                </a:cxn>
                <a:cxn ang="0">
                  <a:pos x="connsiteX2" y="connsiteY2"/>
                </a:cxn>
                <a:cxn ang="0">
                  <a:pos x="connsiteX3" y="connsiteY3"/>
                </a:cxn>
              </a:cxnLst>
              <a:rect l="l" t="t" r="r" b="b"/>
              <a:pathLst>
                <a:path w="3821666" h="3266465">
                  <a:moveTo>
                    <a:pt x="0" y="3266465"/>
                  </a:moveTo>
                  <a:cubicBezTo>
                    <a:pt x="0" y="1462446"/>
                    <a:pt x="1711018" y="0"/>
                    <a:pt x="3821666" y="0"/>
                  </a:cubicBezTo>
                  <a:lnTo>
                    <a:pt x="3821666" y="3266465"/>
                  </a:lnTo>
                  <a:lnTo>
                    <a:pt x="0" y="3266465"/>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318476" tIns="1155861"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Communicates Organizational Priorities</a:t>
              </a:r>
              <a:endParaRPr lang="en-US" sz="2800" kern="1200" dirty="0"/>
            </a:p>
          </p:txBody>
        </p:sp>
        <p:sp>
          <p:nvSpPr>
            <p:cNvPr id="4" name="Freeform 3"/>
            <p:cNvSpPr/>
            <p:nvPr/>
          </p:nvSpPr>
          <p:spPr>
            <a:xfrm>
              <a:off x="4800592" y="222139"/>
              <a:ext cx="3761483" cy="2926469"/>
            </a:xfrm>
            <a:custGeom>
              <a:avLst/>
              <a:gdLst>
                <a:gd name="connsiteX0" fmla="*/ 0 w 3266465"/>
                <a:gd name="connsiteY0" fmla="*/ 3821666 h 3821666"/>
                <a:gd name="connsiteX1" fmla="*/ 3266465 w 3266465"/>
                <a:gd name="connsiteY1" fmla="*/ 0 h 3821666"/>
                <a:gd name="connsiteX2" fmla="*/ 3266465 w 3266465"/>
                <a:gd name="connsiteY2" fmla="*/ 3821666 h 3821666"/>
                <a:gd name="connsiteX3" fmla="*/ 0 w 3266465"/>
                <a:gd name="connsiteY3" fmla="*/ 3821666 h 3821666"/>
              </a:gdLst>
              <a:ahLst/>
              <a:cxnLst>
                <a:cxn ang="0">
                  <a:pos x="connsiteX0" y="connsiteY0"/>
                </a:cxn>
                <a:cxn ang="0">
                  <a:pos x="connsiteX1" y="connsiteY1"/>
                </a:cxn>
                <a:cxn ang="0">
                  <a:pos x="connsiteX2" y="connsiteY2"/>
                </a:cxn>
                <a:cxn ang="0">
                  <a:pos x="connsiteX3" y="connsiteY3"/>
                </a:cxn>
              </a:cxnLst>
              <a:rect l="l" t="t" r="r" b="b"/>
              <a:pathLst>
                <a:path w="3266465" h="3821666">
                  <a:moveTo>
                    <a:pt x="0" y="1"/>
                  </a:moveTo>
                  <a:cubicBezTo>
                    <a:pt x="1804019" y="1"/>
                    <a:pt x="3266465" y="1711018"/>
                    <a:pt x="3266465" y="3821665"/>
                  </a:cubicBezTo>
                  <a:lnTo>
                    <a:pt x="0" y="3821665"/>
                  </a:lnTo>
                  <a:lnTo>
                    <a:pt x="0" y="1"/>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99137" tIns="1155862" rIns="1318476" bIns="199136" numCol="1" spcCol="1270" anchor="ctr" anchorCtr="0">
              <a:noAutofit/>
            </a:bodyPr>
            <a:lstStyle/>
            <a:p>
              <a:pPr lvl="0" algn="ctr" defTabSz="1244600">
                <a:lnSpc>
                  <a:spcPct val="90000"/>
                </a:lnSpc>
                <a:spcBef>
                  <a:spcPct val="0"/>
                </a:spcBef>
                <a:spcAft>
                  <a:spcPct val="35000"/>
                </a:spcAft>
              </a:pPr>
              <a:r>
                <a:rPr lang="en-US" sz="2800" kern="1200" dirty="0" smtClean="0"/>
                <a:t>Sets/Monitors Domain, Work Priorities &amp; Completion</a:t>
              </a:r>
              <a:endParaRPr lang="en-US" sz="2800" kern="1200" dirty="0"/>
            </a:p>
          </p:txBody>
        </p:sp>
        <p:sp>
          <p:nvSpPr>
            <p:cNvPr id="10" name="Freeform 9"/>
            <p:cNvSpPr/>
            <p:nvPr/>
          </p:nvSpPr>
          <p:spPr>
            <a:xfrm>
              <a:off x="4788931" y="3639479"/>
              <a:ext cx="3761482" cy="2926469"/>
            </a:xfrm>
            <a:custGeom>
              <a:avLst/>
              <a:gdLst>
                <a:gd name="connsiteX0" fmla="*/ 0 w 3821666"/>
                <a:gd name="connsiteY0" fmla="*/ 3266465 h 3266465"/>
                <a:gd name="connsiteX1" fmla="*/ 3821666 w 3821666"/>
                <a:gd name="connsiteY1" fmla="*/ 0 h 3266465"/>
                <a:gd name="connsiteX2" fmla="*/ 3821666 w 3821666"/>
                <a:gd name="connsiteY2" fmla="*/ 3266465 h 3266465"/>
                <a:gd name="connsiteX3" fmla="*/ 0 w 3821666"/>
                <a:gd name="connsiteY3" fmla="*/ 3266465 h 3266465"/>
              </a:gdLst>
              <a:ahLst/>
              <a:cxnLst>
                <a:cxn ang="0">
                  <a:pos x="connsiteX0" y="connsiteY0"/>
                </a:cxn>
                <a:cxn ang="0">
                  <a:pos x="connsiteX1" y="connsiteY1"/>
                </a:cxn>
                <a:cxn ang="0">
                  <a:pos x="connsiteX2" y="connsiteY2"/>
                </a:cxn>
                <a:cxn ang="0">
                  <a:pos x="connsiteX3" y="connsiteY3"/>
                </a:cxn>
              </a:cxnLst>
              <a:rect l="l" t="t" r="r" b="b"/>
              <a:pathLst>
                <a:path w="3821666" h="3266465">
                  <a:moveTo>
                    <a:pt x="3821666" y="0"/>
                  </a:moveTo>
                  <a:cubicBezTo>
                    <a:pt x="3821666" y="1804019"/>
                    <a:pt x="2110648" y="3266465"/>
                    <a:pt x="0" y="3266465"/>
                  </a:cubicBezTo>
                  <a:lnTo>
                    <a:pt x="0" y="0"/>
                  </a:lnTo>
                  <a:lnTo>
                    <a:pt x="3821666" y="0"/>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99136" tIns="199137" rIns="1318476" bIns="1155861" numCol="1" spcCol="1270" anchor="ctr" anchorCtr="0">
              <a:noAutofit/>
            </a:bodyPr>
            <a:lstStyle/>
            <a:p>
              <a:pPr lvl="0" algn="ctr" defTabSz="1244600">
                <a:lnSpc>
                  <a:spcPct val="90000"/>
                </a:lnSpc>
                <a:spcBef>
                  <a:spcPct val="0"/>
                </a:spcBef>
                <a:spcAft>
                  <a:spcPct val="35000"/>
                </a:spcAft>
              </a:pPr>
              <a:r>
                <a:rPr lang="en-US" sz="2800" kern="1200" dirty="0" smtClean="0"/>
                <a:t>Provides Business Logic Documentation/Clarification</a:t>
              </a:r>
              <a:endParaRPr lang="en-US" sz="2800" kern="1200" dirty="0"/>
            </a:p>
          </p:txBody>
        </p:sp>
        <p:sp>
          <p:nvSpPr>
            <p:cNvPr id="11" name="Freeform 10"/>
            <p:cNvSpPr/>
            <p:nvPr/>
          </p:nvSpPr>
          <p:spPr>
            <a:xfrm>
              <a:off x="685796" y="3639481"/>
              <a:ext cx="3761418" cy="2926468"/>
            </a:xfrm>
            <a:custGeom>
              <a:avLst/>
              <a:gdLst>
                <a:gd name="connsiteX0" fmla="*/ 0 w 3266465"/>
                <a:gd name="connsiteY0" fmla="*/ 3821601 h 3821601"/>
                <a:gd name="connsiteX1" fmla="*/ 3266465 w 3266465"/>
                <a:gd name="connsiteY1" fmla="*/ 0 h 3821601"/>
                <a:gd name="connsiteX2" fmla="*/ 3266465 w 3266465"/>
                <a:gd name="connsiteY2" fmla="*/ 3821601 h 3821601"/>
                <a:gd name="connsiteX3" fmla="*/ 0 w 3266465"/>
                <a:gd name="connsiteY3" fmla="*/ 3821601 h 3821601"/>
              </a:gdLst>
              <a:ahLst/>
              <a:cxnLst>
                <a:cxn ang="0">
                  <a:pos x="connsiteX0" y="connsiteY0"/>
                </a:cxn>
                <a:cxn ang="0">
                  <a:pos x="connsiteX1" y="connsiteY1"/>
                </a:cxn>
                <a:cxn ang="0">
                  <a:pos x="connsiteX2" y="connsiteY2"/>
                </a:cxn>
                <a:cxn ang="0">
                  <a:pos x="connsiteX3" y="connsiteY3"/>
                </a:cxn>
              </a:cxnLst>
              <a:rect l="l" t="t" r="r" b="b"/>
              <a:pathLst>
                <a:path w="3266465" h="3821601">
                  <a:moveTo>
                    <a:pt x="3266465" y="3821600"/>
                  </a:moveTo>
                  <a:cubicBezTo>
                    <a:pt x="1462446" y="3821600"/>
                    <a:pt x="0" y="2110612"/>
                    <a:pt x="0" y="1"/>
                  </a:cubicBezTo>
                  <a:lnTo>
                    <a:pt x="3266465" y="1"/>
                  </a:lnTo>
                  <a:lnTo>
                    <a:pt x="3266465" y="3821600"/>
                  </a:lnTo>
                  <a:close/>
                </a:path>
              </a:pathLst>
            </a:cu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318457" tIns="199136" rIns="199136" bIns="1155861" numCol="1" spcCol="1270" anchor="ctr" anchorCtr="0">
              <a:noAutofit/>
            </a:bodyPr>
            <a:lstStyle/>
            <a:p>
              <a:pPr lvl="0" algn="ctr" defTabSz="1244600">
                <a:lnSpc>
                  <a:spcPct val="90000"/>
                </a:lnSpc>
                <a:spcBef>
                  <a:spcPct val="0"/>
                </a:spcBef>
                <a:spcAft>
                  <a:spcPct val="35000"/>
                </a:spcAft>
              </a:pPr>
              <a:r>
                <a:rPr lang="en-US" sz="2800" kern="1200" dirty="0" smtClean="0"/>
                <a:t>Organizes SMEs &amp; Data Stewards</a:t>
              </a:r>
              <a:endParaRPr lang="en-US" sz="2800" kern="1200" dirty="0"/>
            </a:p>
          </p:txBody>
        </p:sp>
        <p:sp>
          <p:nvSpPr>
            <p:cNvPr id="13" name="Circular Arrow 12"/>
            <p:cNvSpPr/>
            <p:nvPr/>
          </p:nvSpPr>
          <p:spPr>
            <a:xfrm rot="10800000">
              <a:off x="-76198" y="-609601"/>
              <a:ext cx="9524998" cy="8077200"/>
            </a:xfrm>
            <a:prstGeom prst="circularArrow">
              <a:avLst>
                <a:gd name="adj1" fmla="val 5612"/>
                <a:gd name="adj2" fmla="val 1142319"/>
                <a:gd name="adj3" fmla="val 20407950"/>
                <a:gd name="adj4" fmla="val 95256"/>
                <a:gd name="adj5" fmla="val 10845"/>
              </a:avLst>
            </a:prstGeom>
            <a:solidFill>
              <a:srgbClr val="FFFF66"/>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2">
              <a:schemeClr val="accent6">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6901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illustrates how the data warehouse will require secure access to view most of its data. Specificallly that data that resides in the LSV Membership databases. " title="Image of a Lock in front of a flat screen monitor"/>
          <p:cNvPicPr>
            <a:picLocks noChangeAspect="1" noChangeArrowheads="1"/>
          </p:cNvPicPr>
          <p:nvPr/>
        </p:nvPicPr>
        <p:blipFill rotWithShape="1">
          <a:blip r:embed="rId3">
            <a:extLst>
              <a:ext uri="{28A0092B-C50C-407E-A947-70E740481C1C}">
                <a14:useLocalDpi xmlns:a14="http://schemas.microsoft.com/office/drawing/2010/main" val="0"/>
              </a:ext>
            </a:extLst>
          </a:blip>
          <a:srcRect l="12795" r="12795" b="15365"/>
          <a:stretch/>
        </p:blipFill>
        <p:spPr bwMode="auto">
          <a:xfrm>
            <a:off x="1676400" y="16933"/>
            <a:ext cx="7543800" cy="69172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16200000">
            <a:off x="-2476500" y="2476502"/>
            <a:ext cx="6858002" cy="1904998"/>
            <a:chOff x="4353" y="0"/>
            <a:chExt cx="8906693" cy="1548705"/>
          </a:xfrm>
          <a:solidFill>
            <a:srgbClr val="92D050"/>
          </a:solidFill>
          <a:scene3d>
            <a:camera prst="orthographicFront"/>
            <a:lightRig rig="threePt" dir="t">
              <a:rot lat="0" lon="0" rev="7500000"/>
            </a:lightRig>
          </a:scene3d>
        </p:grpSpPr>
        <p:sp>
          <p:nvSpPr>
            <p:cNvPr id="5" name="Rounded Rectangle 5"/>
            <p:cNvSpPr/>
            <p:nvPr/>
          </p:nvSpPr>
          <p:spPr>
            <a:xfrm>
              <a:off x="4353" y="0"/>
              <a:ext cx="8906693" cy="1548705"/>
            </a:xfrm>
            <a:prstGeom prst="rect">
              <a:avLst/>
            </a:prstGeom>
            <a:grp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sp>
        <p:sp>
          <p:nvSpPr>
            <p:cNvPr id="6" name="Rounded Rectangle 4" descr="text Access and Use the DW in a green rectangle&#10;"/>
            <p:cNvSpPr/>
            <p:nvPr/>
          </p:nvSpPr>
          <p:spPr>
            <a:xfrm>
              <a:off x="49713" y="45360"/>
              <a:ext cx="8815973" cy="1457985"/>
            </a:xfrm>
            <a:prstGeom prst="rect">
              <a:avLst/>
            </a:prstGeom>
            <a:grp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800" b="1" kern="1200" dirty="0" smtClean="0"/>
                <a:t>Access and Use the DW</a:t>
              </a:r>
              <a:endParaRPr lang="en-US" sz="4800" b="1" kern="1200" dirty="0"/>
            </a:p>
          </p:txBody>
        </p:sp>
      </p:grpSp>
    </p:spTree>
    <p:extLst>
      <p:ext uri="{BB962C8B-B14F-4D97-AF65-F5344CB8AC3E}">
        <p14:creationId xmlns:p14="http://schemas.microsoft.com/office/powerpoint/2010/main" val="1769741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of a globe with file folders leaving it and going to a server, then going to a laptop"/>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93294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80488" y="0"/>
            <a:ext cx="9224487" cy="1905000"/>
            <a:chOff x="4353" y="0"/>
            <a:chExt cx="8952053" cy="1548705"/>
          </a:xfrm>
          <a:scene3d>
            <a:camera prst="orthographicFront"/>
            <a:lightRig rig="threePt" dir="t">
              <a:rot lat="0" lon="0" rev="7500000"/>
            </a:lightRig>
          </a:scene3d>
        </p:grpSpPr>
        <p:sp>
          <p:nvSpPr>
            <p:cNvPr id="5" name="Rounded Rectangle 5"/>
            <p:cNvSpPr/>
            <p:nvPr/>
          </p:nvSpPr>
          <p:spPr>
            <a:xfrm>
              <a:off x="4353" y="0"/>
              <a:ext cx="8906693" cy="1548705"/>
            </a:xfrm>
            <a:prstGeom prst="rect">
              <a:avLst/>
            </a:prstGeom>
          </p:spPr>
          <p:style>
            <a:lnRef idx="2">
              <a:schemeClr val="accent5">
                <a:shade val="50000"/>
              </a:schemeClr>
            </a:lnRef>
            <a:fillRef idx="1">
              <a:schemeClr val="accent5"/>
            </a:fillRef>
            <a:effectRef idx="0">
              <a:schemeClr val="accent5"/>
            </a:effectRef>
            <a:fontRef idx="minor">
              <a:schemeClr val="lt1"/>
            </a:fontRef>
          </p:style>
        </p:sp>
        <p:sp>
          <p:nvSpPr>
            <p:cNvPr id="6" name="Rounded Rectangle 4" descr="text How can the DW Benefit the Customers? in a blue rectangle&#10;"/>
            <p:cNvSpPr/>
            <p:nvPr/>
          </p:nvSpPr>
          <p:spPr>
            <a:xfrm>
              <a:off x="49712" y="45360"/>
              <a:ext cx="8906694" cy="14579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1450" tIns="171450" rIns="171450" bIns="171450" numCol="1" spcCol="1270" anchor="ctr" anchorCtr="0">
              <a:noAutofit/>
            </a:bodyPr>
            <a:lstStyle/>
            <a:p>
              <a:pPr algn="ctr"/>
              <a:r>
                <a:rPr lang="en-US" sz="5400" b="1" dirty="0"/>
                <a:t>How can the DW Benefit the Customers?</a:t>
              </a:r>
              <a:endParaRPr lang="en-US" sz="6600" b="1" dirty="0"/>
            </a:p>
          </p:txBody>
        </p:sp>
      </p:grpSp>
    </p:spTree>
    <p:extLst>
      <p:ext uri="{BB962C8B-B14F-4D97-AF65-F5344CB8AC3E}">
        <p14:creationId xmlns:p14="http://schemas.microsoft.com/office/powerpoint/2010/main" val="58873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a paper questionaire with checkmarks, a pencil, and a stethescope"/>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bwMode="auto">
          <a:xfrm>
            <a:off x="0" y="0"/>
            <a:ext cx="921543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093434722"/>
              </p:ext>
            </p:extLst>
          </p:nvPr>
        </p:nvGraphicFramePr>
        <p:xfrm>
          <a:off x="0" y="152400"/>
          <a:ext cx="9144000" cy="6629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1590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a construction crane lifting the Q in the acronym SQ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descr="text Code SQL, Build Report, Publish to SharePoint in green rectangle&#10;"/>
          <p:cNvSpPr txBox="1"/>
          <p:nvPr/>
        </p:nvSpPr>
        <p:spPr>
          <a:xfrm>
            <a:off x="-19050" y="4919008"/>
            <a:ext cx="9163050" cy="1938992"/>
          </a:xfrm>
          <a:prstGeom prst="rect">
            <a:avLst/>
          </a:prstGeom>
          <a:solidFill>
            <a:srgbClr val="92D050"/>
          </a:solidFill>
          <a:ln w="76200" cmpd="dbl">
            <a:solidFill>
              <a:srgbClr val="00B050"/>
            </a:solidFill>
          </a:ln>
        </p:spPr>
        <p:txBody>
          <a:bodyPr wrap="square" rtlCol="0">
            <a:spAutoFit/>
          </a:bodyPr>
          <a:lstStyle/>
          <a:p>
            <a:r>
              <a:rPr lang="en-US" sz="4000" b="1" dirty="0" smtClean="0"/>
              <a:t>Code SQL</a:t>
            </a:r>
          </a:p>
          <a:p>
            <a:r>
              <a:rPr lang="en-US" sz="4000" b="1" dirty="0" smtClean="0"/>
              <a:t>	Build Report</a:t>
            </a:r>
          </a:p>
          <a:p>
            <a:r>
              <a:rPr lang="en-US" sz="4000" b="1" dirty="0" smtClean="0"/>
              <a:t>		Publish to SharePoint</a:t>
            </a:r>
            <a:endParaRPr lang="en-US" sz="4000" b="1" dirty="0"/>
          </a:p>
        </p:txBody>
      </p:sp>
    </p:spTree>
    <p:extLst>
      <p:ext uri="{BB962C8B-B14F-4D97-AF65-F5344CB8AC3E}">
        <p14:creationId xmlns:p14="http://schemas.microsoft.com/office/powerpoint/2010/main" val="858785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an image that is displaying multiple Dashboards. There is not significance to the details seen in these images. The image is just simply being used to give the audience a visual effect to the discussion. Additionally, the emphasis of this image is to illustrate how VISNs can share products with each other as they are implemented. This saves work for others who are trying to achieve the same goal and prevents redundant work. " title="Shareable VISN Produc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930" y="152400"/>
            <a:ext cx="879774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928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yellow divider l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857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a:bodyPr>
          <a:lstStyle/>
          <a:p>
            <a:pPr marL="0" indent="0">
              <a:buNone/>
            </a:pPr>
            <a:r>
              <a:rPr lang="en-US" sz="4000" dirty="0" smtClean="0"/>
              <a:t>What is your experience with the Data Warehouse?</a:t>
            </a:r>
            <a:endParaRPr lang="en-US" sz="4000" dirty="0"/>
          </a:p>
          <a:p>
            <a:pPr marL="1314450" lvl="2" indent="-514350">
              <a:buFont typeface="+mj-lt"/>
              <a:buAutoNum type="alphaUcPeriod"/>
            </a:pPr>
            <a:r>
              <a:rPr lang="en-US" sz="3600" dirty="0" smtClean="0"/>
              <a:t>Never used it</a:t>
            </a:r>
          </a:p>
          <a:p>
            <a:pPr marL="1314450" lvl="2" indent="-514350">
              <a:buFont typeface="+mj-lt"/>
              <a:buAutoNum type="alphaUcPeriod"/>
            </a:pPr>
            <a:r>
              <a:rPr lang="en-US" sz="3600" dirty="0" smtClean="0"/>
              <a:t>Very little</a:t>
            </a:r>
          </a:p>
          <a:p>
            <a:pPr marL="1314450" lvl="2" indent="-514350">
              <a:buFont typeface="+mj-lt"/>
              <a:buAutoNum type="alphaUcPeriod"/>
            </a:pPr>
            <a:r>
              <a:rPr lang="en-US" sz="3600" dirty="0" smtClean="0"/>
              <a:t>Moderate experience </a:t>
            </a:r>
          </a:p>
          <a:p>
            <a:pPr marL="1314450" lvl="2" indent="-514350">
              <a:buFont typeface="+mj-lt"/>
              <a:buAutoNum type="alphaUcPeriod"/>
            </a:pPr>
            <a:r>
              <a:rPr lang="en-US" sz="3600" dirty="0" smtClean="0"/>
              <a:t>Advanced experience</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968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yellow rectangle"/>
          <p:cNvSpPr/>
          <p:nvPr/>
        </p:nvSpPr>
        <p:spPr>
          <a:xfrm>
            <a:off x="0" y="0"/>
            <a:ext cx="9144000" cy="838200"/>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5" descr="This is an image that illustrates and is labled the Business Intelligence Service Line Informatics and Analytics Ecosystem. The image is a general map of the Continental United States showing the VA divided into its 4 Regions. Each Region has an RDW (Regional Data Warehouse) with VISN Data Warehouses connected to it. In Region 2 within the state of Texas there is an illustration of the CDW with Several connected circles to include &quot;GIS, &quot;SAS Grid&quot;, &quot;VINCI&quot;, &quot;ePM&quot;, &quot;Ana Apps&quot;, and &quot;RPC Farm&quot;. In the lower left hand side of the graphs is a small table that has 6 rows of information and is labeled &quot;BI SharePoint Farm&quot; . Row one of the small table in hte lower left is &quot;Performance Point&quot;. Row two of the small table in hte lower left is &quot;Excel Services&quot;. Row three of the small table in hte lower left is &quot;Reporting Services&quot;. Row four of the small table in the lower left is &quot;Analysis Services&quot;. Row five of the small table in hte lower left is &quot;SharePoint Services&quot;. Row six of the small table in hte lower left is &quot;Team Foundation Services&quot;. Below the table in the lower left of the image are two labels labeled, &quot;CDW - Corporate Data Warehouse&quot; and &quot;RDW - Regional Data Warehouse&quot;. In the lower Right hand corner of the diagram is a small table of information labeled &quot;Hardware Stats&quot; with 3 rows of information. The first row of this table is &quot;411 Servers&quot;. The second row of this table is &quot;1.5 PB Storage&quot;. The third row of this table is &quot;54 Racks&quot;. " title="BISL Informatics and Analytics Ecosystem"/>
          <p:cNvPicPr>
            <a:picLocks noChangeAspect="1" noChangeArrowheads="1"/>
          </p:cNvPicPr>
          <p:nvPr/>
        </p:nvPicPr>
        <p:blipFill rotWithShape="1">
          <a:blip r:embed="rId3">
            <a:extLst>
              <a:ext uri="{28A0092B-C50C-407E-A947-70E740481C1C}">
                <a14:useLocalDpi xmlns:a14="http://schemas.microsoft.com/office/drawing/2010/main" val="0"/>
              </a:ext>
            </a:extLst>
          </a:blip>
          <a:srcRect t="206" b="1"/>
          <a:stretch/>
        </p:blipFill>
        <p:spPr bwMode="auto">
          <a:xfrm>
            <a:off x="0" y="1"/>
            <a:ext cx="9144000" cy="684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descr="Hardware stats&#10;411 Servers&#10;1.5 PB Storage&#10;54 Racks&#10;"/>
          <p:cNvSpPr txBox="1"/>
          <p:nvPr/>
        </p:nvSpPr>
        <p:spPr>
          <a:xfrm>
            <a:off x="7315200" y="5766605"/>
            <a:ext cx="1828800" cy="1077218"/>
          </a:xfrm>
          <a:prstGeom prst="rect">
            <a:avLst/>
          </a:prstGeom>
          <a:gradFill>
            <a:gsLst>
              <a:gs pos="11000">
                <a:schemeClr val="bg2">
                  <a:lumMod val="60000"/>
                  <a:lumOff val="40000"/>
                </a:schemeClr>
              </a:gs>
              <a:gs pos="86000">
                <a:srgbClr val="1A3F6C"/>
              </a:gs>
            </a:gsLst>
            <a:lin ang="5400000" scaled="0"/>
          </a:gradFill>
        </p:spPr>
        <p:txBody>
          <a:bodyPr wrap="square" rtlCol="0">
            <a:spAutoFit/>
          </a:bodyPr>
          <a:lstStyle/>
          <a:p>
            <a:r>
              <a:rPr lang="en-US" sz="1600" dirty="0" smtClean="0"/>
              <a:t>Hardware Stats</a:t>
            </a:r>
          </a:p>
          <a:p>
            <a:pPr marL="342900" indent="-342900">
              <a:buFont typeface="Arial" pitchFamily="34" charset="0"/>
              <a:buChar char="•"/>
            </a:pPr>
            <a:r>
              <a:rPr lang="en-US" sz="1600" dirty="0" smtClean="0"/>
              <a:t>411 Servers</a:t>
            </a:r>
          </a:p>
          <a:p>
            <a:pPr marL="342900" indent="-342900">
              <a:buFont typeface="Arial" pitchFamily="34" charset="0"/>
              <a:buChar char="•"/>
            </a:pPr>
            <a:r>
              <a:rPr lang="en-US" sz="1600" dirty="0" smtClean="0"/>
              <a:t>1.5 PB Storage</a:t>
            </a:r>
          </a:p>
          <a:p>
            <a:pPr marL="342900" indent="-342900">
              <a:buFont typeface="Arial" pitchFamily="34" charset="0"/>
              <a:buChar char="•"/>
            </a:pPr>
            <a:r>
              <a:rPr lang="en-US" sz="1600" dirty="0" smtClean="0"/>
              <a:t>54 Racks</a:t>
            </a:r>
            <a:endParaRPr lang="en-US" sz="1600" dirty="0"/>
          </a:p>
        </p:txBody>
      </p:sp>
      <p:sp>
        <p:nvSpPr>
          <p:cNvPr id="2" name="TextBox 1" descr="CDW Corporate Data Warehouse&#10;RDW Regional Data Warehouse"/>
          <p:cNvSpPr txBox="1"/>
          <p:nvPr/>
        </p:nvSpPr>
        <p:spPr>
          <a:xfrm>
            <a:off x="-21021" y="5997714"/>
            <a:ext cx="3962400" cy="707886"/>
          </a:xfrm>
          <a:prstGeom prst="rect">
            <a:avLst/>
          </a:prstGeom>
          <a:gradFill>
            <a:gsLst>
              <a:gs pos="11000">
                <a:schemeClr val="bg2">
                  <a:lumMod val="60000"/>
                  <a:lumOff val="40000"/>
                </a:schemeClr>
              </a:gs>
              <a:gs pos="86000">
                <a:srgbClr val="1A3F6C"/>
              </a:gs>
            </a:gsLst>
            <a:lin ang="5400000" scaled="0"/>
          </a:gradFill>
        </p:spPr>
        <p:txBody>
          <a:bodyPr wrap="square" rtlCol="0">
            <a:spAutoFit/>
          </a:bodyPr>
          <a:lstStyle/>
          <a:p>
            <a:r>
              <a:rPr lang="en-US" sz="2000" dirty="0" smtClean="0"/>
              <a:t>CDW – Corporate Data Warehouse</a:t>
            </a:r>
          </a:p>
          <a:p>
            <a:r>
              <a:rPr lang="en-US" sz="2000" dirty="0" smtClean="0"/>
              <a:t>RDW – Regional Data Warehouse</a:t>
            </a:r>
            <a:endParaRPr lang="en-US" sz="2000" dirty="0"/>
          </a:p>
        </p:txBody>
      </p:sp>
    </p:spTree>
    <p:extLst>
      <p:ext uri="{BB962C8B-B14F-4D97-AF65-F5344CB8AC3E}">
        <p14:creationId xmlns:p14="http://schemas.microsoft.com/office/powerpoint/2010/main" val="263657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his is an image that illustrates and is labled the Business Intelligence Service Line Informatics and Analytics Ecosystem. The image is a general map of the Continental United States showing the VA divided into its 4 Regions. Each Region has an RDW (Regional Data Warehouse) with VISN Data Warehouses connected to it. In Region 2 within the state of Texas there is an illustration of the CDW with Several connected circles to include &quot;GIS, &quot;SAS Grid&quot;, &quot;VINCI&quot;, &quot;ePM&quot;, &quot;Ana Apps&quot;, and &quot;RPC Farm&quot;. In the lower left hand side of the graphs is a small table that has 6 rows of information and is labeled &quot;BI SharePoint Farm&quot; . Row one of the small table in hte lower left is &quot;Performance Point&quot;. Row two of the small table in hte lower left is &quot;Excel Services&quot;. Row three of the small table in hte lower left is &quot;Reporting Services&quot;. Row four of the small table in the lower left is &quot;Analysis Services&quot;. Row five of the small table in hte lower left is &quot;SharePoint Services&quot;. Row six of the small table in hte lower left is &quot;Team Foundation Services&quot;. Below the table in the lower left of the image are two labels labeled, &quot;CDW - Corporate Data Warehouse&quot; and &quot;RDW - Regional Data Warehouse&quot;. In the lower Right hand corner of the diagram is a small table of information labeled &quot;Hardware Stats&quot; with 3 rows of information. The first row of this table is &quot;411 Servers&quot;. The second row of this table is &quot;1.5 PB Storage&quot;. The third row of this table is &quot;54 Racks&quot;. " title="BISL Informatics and Analytics Ecosystem"/>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t="11318"/>
          <a:stretch/>
        </p:blipFill>
        <p:spPr bwMode="auto">
          <a:xfrm>
            <a:off x="0" y="15949"/>
            <a:ext cx="9144000" cy="684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CDW Corporate Data Warehouse&#10;RDW Regional Data Warehouse"/>
          <p:cNvSpPr txBox="1"/>
          <p:nvPr/>
        </p:nvSpPr>
        <p:spPr>
          <a:xfrm>
            <a:off x="152400" y="6019800"/>
            <a:ext cx="3962400" cy="707886"/>
          </a:xfrm>
          <a:prstGeom prst="rect">
            <a:avLst/>
          </a:prstGeom>
          <a:gradFill>
            <a:gsLst>
              <a:gs pos="11000">
                <a:schemeClr val="bg2">
                  <a:lumMod val="60000"/>
                  <a:lumOff val="40000"/>
                </a:schemeClr>
              </a:gs>
              <a:gs pos="86000">
                <a:srgbClr val="1A3F6C"/>
              </a:gs>
            </a:gsLst>
            <a:lin ang="5400000" scaled="0"/>
          </a:gradFill>
        </p:spPr>
        <p:txBody>
          <a:bodyPr wrap="square" rtlCol="0">
            <a:spAutoFit/>
          </a:bodyPr>
          <a:lstStyle/>
          <a:p>
            <a:r>
              <a:rPr lang="en-US" sz="2000" dirty="0" smtClean="0"/>
              <a:t>CDW – Corporate Data Warehouse</a:t>
            </a:r>
          </a:p>
          <a:p>
            <a:r>
              <a:rPr lang="en-US" sz="2000" dirty="0" smtClean="0"/>
              <a:t>RDW – Regional Data Warehouse</a:t>
            </a:r>
            <a:endParaRPr lang="en-US" sz="2000" dirty="0"/>
          </a:p>
        </p:txBody>
      </p:sp>
      <p:sp>
        <p:nvSpPr>
          <p:cNvPr id="4" name="TextBox 3" descr="Hardware Stats&#10;411 Servers&#10;1.5 PB Storage&#10;54 Racks&#10;"/>
          <p:cNvSpPr txBox="1"/>
          <p:nvPr/>
        </p:nvSpPr>
        <p:spPr>
          <a:xfrm>
            <a:off x="7315200" y="5766605"/>
            <a:ext cx="1828800" cy="1077218"/>
          </a:xfrm>
          <a:prstGeom prst="rect">
            <a:avLst/>
          </a:prstGeom>
          <a:gradFill>
            <a:gsLst>
              <a:gs pos="11000">
                <a:schemeClr val="bg2">
                  <a:lumMod val="60000"/>
                  <a:lumOff val="40000"/>
                </a:schemeClr>
              </a:gs>
              <a:gs pos="86000">
                <a:srgbClr val="1A3F6C"/>
              </a:gs>
            </a:gsLst>
            <a:lin ang="5400000" scaled="0"/>
          </a:gradFill>
        </p:spPr>
        <p:txBody>
          <a:bodyPr wrap="square" rtlCol="0">
            <a:spAutoFit/>
          </a:bodyPr>
          <a:lstStyle/>
          <a:p>
            <a:r>
              <a:rPr lang="en-US" sz="1600" dirty="0" smtClean="0"/>
              <a:t>Hardware Stats</a:t>
            </a:r>
          </a:p>
          <a:p>
            <a:pPr marL="342900" indent="-342900">
              <a:buFont typeface="Arial" pitchFamily="34" charset="0"/>
              <a:buChar char="•"/>
            </a:pPr>
            <a:r>
              <a:rPr lang="en-US" sz="1600" dirty="0" smtClean="0"/>
              <a:t>411 Servers</a:t>
            </a:r>
          </a:p>
          <a:p>
            <a:pPr marL="342900" indent="-342900">
              <a:buFont typeface="Arial" pitchFamily="34" charset="0"/>
              <a:buChar char="•"/>
            </a:pPr>
            <a:r>
              <a:rPr lang="en-US" sz="1600" dirty="0" smtClean="0"/>
              <a:t>1.5 PB Storage</a:t>
            </a:r>
          </a:p>
          <a:p>
            <a:pPr marL="342900" indent="-342900">
              <a:buFont typeface="Arial" pitchFamily="34" charset="0"/>
              <a:buChar char="•"/>
            </a:pPr>
            <a:r>
              <a:rPr lang="en-US" sz="1600" dirty="0" smtClean="0"/>
              <a:t>54 Racks</a:t>
            </a:r>
            <a:endParaRPr lang="en-US" sz="1600" dirty="0"/>
          </a:p>
        </p:txBody>
      </p:sp>
      <p:sp>
        <p:nvSpPr>
          <p:cNvPr id="6" name="Rectangular Callout 5" descr="yellow retangular callout"/>
          <p:cNvSpPr/>
          <p:nvPr/>
        </p:nvSpPr>
        <p:spPr>
          <a:xfrm>
            <a:off x="762000" y="838200"/>
            <a:ext cx="4953000" cy="4928405"/>
          </a:xfrm>
          <a:prstGeom prst="wedgeRectCallout">
            <a:avLst>
              <a:gd name="adj1" fmla="val 82843"/>
              <a:gd name="adj2" fmla="val -21378"/>
            </a:avLst>
          </a:prstGeom>
          <a:solidFill>
            <a:srgbClr val="FFFF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descr="This is a close up image that illustrates and is labled the Business Intelligence Service Line Informatics and Analytics Ecosystem. The image is a close up of the Northeast region, region 4. The  Region has an RDW (Regional Data Warehouse) with VISN Data Warehouses connected to it. " title="BISL Informatics and Analytics Ecosystem"/>
          <p:cNvPicPr>
            <a:picLocks noChangeAspect="1" noChangeArrowheads="1"/>
          </p:cNvPicPr>
          <p:nvPr/>
        </p:nvPicPr>
        <p:blipFill rotWithShape="1">
          <a:blip r:embed="rId5">
            <a:extLst>
              <a:ext uri="{28A0092B-C50C-407E-A947-70E740481C1C}">
                <a14:useLocalDpi xmlns:a14="http://schemas.microsoft.com/office/drawing/2010/main" val="0"/>
              </a:ext>
            </a:extLst>
          </a:blip>
          <a:srcRect l="74819" t="22962" r="-1" b="46317"/>
          <a:stretch/>
        </p:blipFill>
        <p:spPr bwMode="auto">
          <a:xfrm>
            <a:off x="914400" y="1066800"/>
            <a:ext cx="5029200" cy="425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0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n image that illustrates and is labled the Business Intelligence Service Line Informatics and Analytics Ecosystem. The image is a general map of the Continental United States showing the VA divided into its 4 Regions. Each Region has an RDW (Regional Data Warehouse) with VISN Data Warehouses connected to it. In Region 2 within the state of Texas there is an illustration of the CDW with Several connected circles to include &quot;GIS, &quot;SAS Grid&quot;, &quot;VINCI&quot;, &quot;ePM&quot;, &quot;Ana Apps&quot;, and &quot;RPC Farm&quot;. In the lower left hand side of the graphs is a small table that has 6 rows of information and is labeled &quot;BI SharePoint Farm&quot; . Row one of the small table in hte lower left is &quot;Performance Point&quot;. Row two of the small table in hte lower left is &quot;Excel Services&quot;. Row three of the small table in hte lower left is &quot;Reporting Services&quot;. Row four of the small table in the lower left is &quot;Analysis Services&quot;. Row five of the small table in hte lower left is &quot;SharePoint Services&quot;. Row six of the small table in hte lower left is &quot;Team Foundation Services&quot;. Below the table in the lower left of the image are two labels labeled, &quot;CDW - Corporate Data Warehouse&quot; and &quot;RDW - Regional Data Warehouse&quot;. In the lower Right hand corner of the diagram is a small table of information labeled &quot;Hardware Stats&quot; with 3 rows of information. The first row of this table is &quot;411 Servers&quot;. The second row of this table is &quot;1.5 PB Storage&quot;. The third row of this table is &quot;54 Racks&quot;. " title="BISL Informatics and Analytics Ecosystem"/>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t="11318"/>
          <a:stretch/>
        </p:blipFill>
        <p:spPr bwMode="auto">
          <a:xfrm>
            <a:off x="0" y="15949"/>
            <a:ext cx="9144000" cy="684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CDW – Corporate Data Warehouse&#10;RDW – Regional Data Warehouse&#10;"/>
          <p:cNvSpPr txBox="1"/>
          <p:nvPr/>
        </p:nvSpPr>
        <p:spPr>
          <a:xfrm>
            <a:off x="152400" y="6019800"/>
            <a:ext cx="3962400" cy="707886"/>
          </a:xfrm>
          <a:prstGeom prst="rect">
            <a:avLst/>
          </a:prstGeom>
          <a:gradFill>
            <a:gsLst>
              <a:gs pos="11000">
                <a:schemeClr val="bg2">
                  <a:lumMod val="60000"/>
                  <a:lumOff val="40000"/>
                </a:schemeClr>
              </a:gs>
              <a:gs pos="86000">
                <a:srgbClr val="1A3F6C"/>
              </a:gs>
            </a:gsLst>
            <a:lin ang="5400000" scaled="0"/>
          </a:gradFill>
        </p:spPr>
        <p:txBody>
          <a:bodyPr wrap="square" rtlCol="0">
            <a:spAutoFit/>
          </a:bodyPr>
          <a:lstStyle/>
          <a:p>
            <a:r>
              <a:rPr lang="en-US" sz="2000" dirty="0" smtClean="0"/>
              <a:t>CDW – Corporate Data Warehouse</a:t>
            </a:r>
          </a:p>
          <a:p>
            <a:r>
              <a:rPr lang="en-US" sz="2000" dirty="0" smtClean="0"/>
              <a:t>RDW – Regional Data Warehouse</a:t>
            </a:r>
            <a:endParaRPr lang="en-US" sz="2000" dirty="0"/>
          </a:p>
        </p:txBody>
      </p:sp>
      <p:sp>
        <p:nvSpPr>
          <p:cNvPr id="4" name="TextBox 3" descr="Hardware Stats&#10;411 Servers&#10;1.5 PB Storage&#10;54 Racks&#10;"/>
          <p:cNvSpPr txBox="1"/>
          <p:nvPr/>
        </p:nvSpPr>
        <p:spPr>
          <a:xfrm>
            <a:off x="7315200" y="5766605"/>
            <a:ext cx="1828800" cy="1077218"/>
          </a:xfrm>
          <a:prstGeom prst="rect">
            <a:avLst/>
          </a:prstGeom>
          <a:gradFill>
            <a:gsLst>
              <a:gs pos="11000">
                <a:schemeClr val="bg2">
                  <a:lumMod val="60000"/>
                  <a:lumOff val="40000"/>
                </a:schemeClr>
              </a:gs>
              <a:gs pos="86000">
                <a:srgbClr val="1A3F6C"/>
              </a:gs>
            </a:gsLst>
            <a:lin ang="5400000" scaled="0"/>
          </a:gradFill>
        </p:spPr>
        <p:txBody>
          <a:bodyPr wrap="square" rtlCol="0">
            <a:spAutoFit/>
          </a:bodyPr>
          <a:lstStyle/>
          <a:p>
            <a:r>
              <a:rPr lang="en-US" sz="1600" dirty="0" smtClean="0"/>
              <a:t>Hardware Stats</a:t>
            </a:r>
          </a:p>
          <a:p>
            <a:pPr marL="342900" indent="-342900">
              <a:buFont typeface="Arial" pitchFamily="34" charset="0"/>
              <a:buChar char="•"/>
            </a:pPr>
            <a:r>
              <a:rPr lang="en-US" sz="1600" dirty="0" smtClean="0"/>
              <a:t>411 Servers</a:t>
            </a:r>
          </a:p>
          <a:p>
            <a:pPr marL="342900" indent="-342900">
              <a:buFont typeface="Arial" pitchFamily="34" charset="0"/>
              <a:buChar char="•"/>
            </a:pPr>
            <a:r>
              <a:rPr lang="en-US" sz="1600" dirty="0" smtClean="0"/>
              <a:t>1.5 PB Storage</a:t>
            </a:r>
          </a:p>
          <a:p>
            <a:pPr marL="342900" indent="-342900">
              <a:buFont typeface="Arial" pitchFamily="34" charset="0"/>
              <a:buChar char="•"/>
            </a:pPr>
            <a:r>
              <a:rPr lang="en-US" sz="1600" dirty="0" smtClean="0"/>
              <a:t>54 Racks</a:t>
            </a:r>
            <a:endParaRPr lang="en-US" sz="1600" dirty="0"/>
          </a:p>
        </p:txBody>
      </p:sp>
      <p:sp>
        <p:nvSpPr>
          <p:cNvPr id="7" name="Rectangular Callout 6" descr="rectangular yellow callout"/>
          <p:cNvSpPr/>
          <p:nvPr/>
        </p:nvSpPr>
        <p:spPr>
          <a:xfrm>
            <a:off x="304800" y="92149"/>
            <a:ext cx="5257800" cy="4098851"/>
          </a:xfrm>
          <a:prstGeom prst="wedgeRectCallout">
            <a:avLst>
              <a:gd name="adj1" fmla="val 37528"/>
              <a:gd name="adj2" fmla="val 64380"/>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descr=" Region 2 within the state of Texas there is an illustration of the CDW with Several connected circles to include &quot;GIS, &quot;SAS Grid&quot;, &quot;VINCI&quot;, &quot;ePM&quot;, &quot;Ana Apps&quot;, and &quot;RPC Farm&quot;." title="BISL Informatics and Analytics Ecosystem"/>
          <p:cNvPicPr>
            <a:picLocks noChangeAspect="1" noChangeArrowheads="1"/>
          </p:cNvPicPr>
          <p:nvPr/>
        </p:nvPicPr>
        <p:blipFill rotWithShape="1">
          <a:blip r:embed="rId5">
            <a:extLst>
              <a:ext uri="{28A0092B-C50C-407E-A947-70E740481C1C}">
                <a14:useLocalDpi xmlns:a14="http://schemas.microsoft.com/office/drawing/2010/main" val="0"/>
              </a:ext>
            </a:extLst>
          </a:blip>
          <a:srcRect l="41041" t="58673" r="33959" b="9075"/>
          <a:stretch/>
        </p:blipFill>
        <p:spPr bwMode="auto">
          <a:xfrm>
            <a:off x="808066" y="252506"/>
            <a:ext cx="4286250" cy="377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933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s an image that illustrates and is labled the Business Intelligence Service Line Informatics and Analytics Ecosystem. The image is a general map of the Continental United States showing the VA divided into its 4 Regions. Each Region has an RDW (Regional Data Warehouse) with VISN Data Warehouses connected to it. In Region 2 within the state of Texas there is an illustration of the CDW with Several connected circles to include &quot;GIS, &quot;SAS Grid&quot;, &quot;VINCI&quot;, &quot;ePM&quot;, &quot;Ana Apps&quot;, and &quot;RPC Farm&quot;. In the lower left hand side of the graphs is a small table that has 6 rows of information and is labeled &quot;BI SharePoint Farm&quot; . Row one of the small table in hte lower left is &quot;Performance Point&quot;. Row two of the small table in hte lower left is &quot;Excel Services&quot;. Row three of the small table in hte lower left is &quot;Reporting Services&quot;. Row four of the small table in the lower left is &quot;Analysis Services&quot;. Row five of the small table in hte lower left is &quot;SharePoint Services&quot;. Row six of the small table in hte lower left is &quot;Team Foundation Services&quot;. Below the table in the lower left of the image are two labels labeled, &quot;CDW - Corporate Data Warehouse&quot; and &quot;RDW - Regional Data Warehouse&quot;. In the lower Right hand corner of the diagram is a small table of information labeled &quot;Hardware Stats&quot; with 3 rows of information. The first row of this table is &quot;411 Servers&quot;. The second row of this table is &quot;1.5 PB Storage&quot;. The third row of this table is &quot;54 Racks&quot;. " title="BISL Informatics and Analytics Ecosystem"/>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t="11318"/>
          <a:stretch/>
        </p:blipFill>
        <p:spPr bwMode="auto">
          <a:xfrm>
            <a:off x="0" y="15949"/>
            <a:ext cx="9144000" cy="684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descr="yellow rectangular callout"/>
          <p:cNvSpPr/>
          <p:nvPr/>
        </p:nvSpPr>
        <p:spPr>
          <a:xfrm>
            <a:off x="2819400" y="228600"/>
            <a:ext cx="6096000" cy="5538005"/>
          </a:xfrm>
          <a:prstGeom prst="wedgeRectCallout">
            <a:avLst>
              <a:gd name="adj1" fmla="val -60521"/>
              <a:gd name="adj2" fmla="val 2053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5" descr=" table that has 6 rows of information and is labeled &quot;BI SharePoint Farm&quot; . Row one of the small table in hte lower left is &quot;Performance Point&quot;. Row two of the small table in the lower left is &quot;Excel Services&quot;. Row three of the small table in hte lower left is &quot;Reporting Services&quot;. Row four of the small table in the lower left is &quot;Analysis Services&quot;. Row five of the small table in the lower left is &quot;SharePoint Services&quot;. Row six of the small table in the lower left is &quot;Team Foundation Services&quot;. " title="BISL Informatics and Analytics Ecosystem"/>
          <p:cNvPicPr>
            <a:picLocks noChangeAspect="1" noChangeArrowheads="1"/>
          </p:cNvPicPr>
          <p:nvPr/>
        </p:nvPicPr>
        <p:blipFill rotWithShape="1">
          <a:blip r:embed="rId5">
            <a:extLst>
              <a:ext uri="{28A0092B-C50C-407E-A947-70E740481C1C}">
                <a14:useLocalDpi xmlns:a14="http://schemas.microsoft.com/office/drawing/2010/main" val="0"/>
              </a:ext>
            </a:extLst>
          </a:blip>
          <a:srcRect l="3333" t="59651" r="74792" b="14098"/>
          <a:stretch/>
        </p:blipFill>
        <p:spPr bwMode="auto">
          <a:xfrm>
            <a:off x="3352800" y="697129"/>
            <a:ext cx="5257800" cy="473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CDW – Corporate Data Warehouse&#10;RDW – Regional Data Warehouse&#10;"/>
          <p:cNvSpPr txBox="1"/>
          <p:nvPr/>
        </p:nvSpPr>
        <p:spPr>
          <a:xfrm>
            <a:off x="152400" y="6019800"/>
            <a:ext cx="3962400" cy="707886"/>
          </a:xfrm>
          <a:prstGeom prst="rect">
            <a:avLst/>
          </a:prstGeom>
          <a:gradFill>
            <a:gsLst>
              <a:gs pos="11000">
                <a:schemeClr val="bg2">
                  <a:lumMod val="60000"/>
                  <a:lumOff val="40000"/>
                </a:schemeClr>
              </a:gs>
              <a:gs pos="86000">
                <a:srgbClr val="1A3F6C"/>
              </a:gs>
            </a:gsLst>
            <a:lin ang="5400000" scaled="0"/>
          </a:gradFill>
        </p:spPr>
        <p:txBody>
          <a:bodyPr wrap="square" rtlCol="0">
            <a:spAutoFit/>
          </a:bodyPr>
          <a:lstStyle/>
          <a:p>
            <a:r>
              <a:rPr lang="en-US" sz="2000" dirty="0" smtClean="0"/>
              <a:t>CDW – Corporate Data Warehouse</a:t>
            </a:r>
          </a:p>
          <a:p>
            <a:r>
              <a:rPr lang="en-US" sz="2000" dirty="0" smtClean="0"/>
              <a:t>RDW – Regional Data Warehouse</a:t>
            </a:r>
            <a:endParaRPr lang="en-US" sz="2000" dirty="0"/>
          </a:p>
        </p:txBody>
      </p:sp>
      <p:sp>
        <p:nvSpPr>
          <p:cNvPr id="4" name="TextBox 3" descr="Hardware Stats&#10;411 Servers&#10;1.5 PB Storage&#10;54 Racks&#10;"/>
          <p:cNvSpPr txBox="1"/>
          <p:nvPr/>
        </p:nvSpPr>
        <p:spPr>
          <a:xfrm>
            <a:off x="7315200" y="5766605"/>
            <a:ext cx="1828800" cy="1077218"/>
          </a:xfrm>
          <a:prstGeom prst="rect">
            <a:avLst/>
          </a:prstGeom>
          <a:gradFill>
            <a:gsLst>
              <a:gs pos="11000">
                <a:schemeClr val="bg2">
                  <a:lumMod val="60000"/>
                  <a:lumOff val="40000"/>
                </a:schemeClr>
              </a:gs>
              <a:gs pos="86000">
                <a:srgbClr val="1A3F6C"/>
              </a:gs>
            </a:gsLst>
            <a:lin ang="5400000" scaled="0"/>
          </a:gradFill>
        </p:spPr>
        <p:txBody>
          <a:bodyPr wrap="square" rtlCol="0">
            <a:spAutoFit/>
          </a:bodyPr>
          <a:lstStyle/>
          <a:p>
            <a:r>
              <a:rPr lang="en-US" sz="1600" dirty="0" smtClean="0"/>
              <a:t>Hardware Stats</a:t>
            </a:r>
          </a:p>
          <a:p>
            <a:pPr marL="342900" indent="-342900">
              <a:buFont typeface="Arial" pitchFamily="34" charset="0"/>
              <a:buChar char="•"/>
            </a:pPr>
            <a:r>
              <a:rPr lang="en-US" sz="1600" dirty="0" smtClean="0"/>
              <a:t>411 Servers</a:t>
            </a:r>
          </a:p>
          <a:p>
            <a:pPr marL="342900" indent="-342900">
              <a:buFont typeface="Arial" pitchFamily="34" charset="0"/>
              <a:buChar char="•"/>
            </a:pPr>
            <a:r>
              <a:rPr lang="en-US" sz="1600" dirty="0" smtClean="0"/>
              <a:t>1.5 PB Storage</a:t>
            </a:r>
          </a:p>
          <a:p>
            <a:pPr marL="342900" indent="-342900">
              <a:buFont typeface="Arial" pitchFamily="34" charset="0"/>
              <a:buChar char="•"/>
            </a:pPr>
            <a:r>
              <a:rPr lang="en-US" sz="1600" dirty="0" smtClean="0"/>
              <a:t>54 Racks</a:t>
            </a:r>
            <a:endParaRPr lang="en-US" sz="1600" dirty="0"/>
          </a:p>
        </p:txBody>
      </p:sp>
    </p:spTree>
    <p:extLst>
      <p:ext uri="{BB962C8B-B14F-4D97-AF65-F5344CB8AC3E}">
        <p14:creationId xmlns:p14="http://schemas.microsoft.com/office/powerpoint/2010/main" val="2851074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514599"/>
            <a:ext cx="4267200" cy="3657601"/>
          </a:xfrm>
        </p:spPr>
        <p:txBody>
          <a:bodyPr>
            <a:normAutofit/>
          </a:bodyPr>
          <a:lstStyle/>
          <a:p>
            <a:pPr marL="914400" lvl="1" indent="-514350">
              <a:buFont typeface="+mj-lt"/>
              <a:buAutoNum type="alphaUcPeriod"/>
            </a:pPr>
            <a:r>
              <a:rPr lang="en-US" dirty="0" smtClean="0"/>
              <a:t>Never used it</a:t>
            </a:r>
          </a:p>
          <a:p>
            <a:pPr marL="914400" lvl="1" indent="-514350">
              <a:buFont typeface="+mj-lt"/>
              <a:buAutoNum type="alphaUcPeriod"/>
            </a:pPr>
            <a:r>
              <a:rPr lang="en-US" dirty="0" smtClean="0"/>
              <a:t>Very Little</a:t>
            </a:r>
          </a:p>
          <a:p>
            <a:pPr marL="914400" lvl="1" indent="-514350">
              <a:buFont typeface="+mj-lt"/>
              <a:buAutoNum type="alphaUcPeriod"/>
            </a:pPr>
            <a:r>
              <a:rPr lang="en-US" dirty="0" smtClean="0"/>
              <a:t>Moderate experience</a:t>
            </a:r>
          </a:p>
          <a:p>
            <a:pPr marL="914400" lvl="1" indent="-514350">
              <a:buFont typeface="+mj-lt"/>
              <a:buAutoNum type="alphaUcPeriod"/>
            </a:pPr>
            <a:r>
              <a:rPr lang="en-US" dirty="0" smtClean="0"/>
              <a:t>Advanced experience</a:t>
            </a:r>
            <a:endParaRPr lang="en-US" dirty="0"/>
          </a:p>
        </p:txBody>
      </p:sp>
      <p:sp>
        <p:nvSpPr>
          <p:cNvPr id="2" name="Rectangle 1" descr="transparent rectangle with blue border"/>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What is your experience with the Data Warehouse?&#10;"/>
          <p:cNvSpPr/>
          <p:nvPr/>
        </p:nvSpPr>
        <p:spPr>
          <a:xfrm>
            <a:off x="457200" y="1414790"/>
            <a:ext cx="8153400" cy="954107"/>
          </a:xfrm>
          <a:prstGeom prst="rect">
            <a:avLst/>
          </a:prstGeom>
        </p:spPr>
        <p:txBody>
          <a:bodyPr wrap="square">
            <a:spAutoFit/>
          </a:bodyPr>
          <a:lstStyle/>
          <a:p>
            <a:r>
              <a:rPr lang="en-US" sz="2800" dirty="0"/>
              <a:t>What is your experience with the Data Warehouse?</a:t>
            </a:r>
          </a:p>
          <a:p>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191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368897"/>
            <a:ext cx="4267200" cy="3803304"/>
          </a:xfrm>
        </p:spPr>
        <p:txBody>
          <a:bodyPr>
            <a:normAutofit/>
          </a:bodyPr>
          <a:lstStyle/>
          <a:p>
            <a:pPr marL="914400" lvl="1" indent="-514350">
              <a:buFont typeface="+mj-lt"/>
              <a:buAutoNum type="alphaUcPeriod"/>
            </a:pPr>
            <a:r>
              <a:rPr lang="en-US" dirty="0" smtClean="0"/>
              <a:t>Never used it</a:t>
            </a:r>
          </a:p>
          <a:p>
            <a:pPr marL="914400" lvl="1" indent="-514350">
              <a:buFont typeface="+mj-lt"/>
              <a:buAutoNum type="alphaUcPeriod"/>
            </a:pPr>
            <a:r>
              <a:rPr lang="en-US" dirty="0" smtClean="0"/>
              <a:t>Very Little</a:t>
            </a:r>
          </a:p>
          <a:p>
            <a:pPr marL="914400" lvl="1" indent="-514350">
              <a:buFont typeface="+mj-lt"/>
              <a:buAutoNum type="alphaUcPeriod"/>
            </a:pPr>
            <a:r>
              <a:rPr lang="en-US" dirty="0" smtClean="0"/>
              <a:t>Moderate experience</a:t>
            </a:r>
          </a:p>
          <a:p>
            <a:pPr marL="914400" lvl="1" indent="-514350">
              <a:buFont typeface="+mj-lt"/>
              <a:buAutoNum type="alphaUcPeriod"/>
            </a:pPr>
            <a:r>
              <a:rPr lang="en-US" dirty="0" smtClean="0"/>
              <a:t>Advanced experience</a:t>
            </a:r>
            <a:endParaRPr lang="en-US" dirty="0"/>
          </a:p>
        </p:txBody>
      </p:sp>
      <p:sp>
        <p:nvSpPr>
          <p:cNvPr id="2" name="Rectangle 1" descr="transparent rectangle with blue border"/>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What is your experience with the Data Warehouse?&#10;"/>
          <p:cNvSpPr/>
          <p:nvPr/>
        </p:nvSpPr>
        <p:spPr>
          <a:xfrm>
            <a:off x="457200" y="1414790"/>
            <a:ext cx="8153400" cy="954107"/>
          </a:xfrm>
          <a:prstGeom prst="rect">
            <a:avLst/>
          </a:prstGeom>
        </p:spPr>
        <p:txBody>
          <a:bodyPr wrap="square">
            <a:spAutoFit/>
          </a:bodyPr>
          <a:lstStyle/>
          <a:p>
            <a:r>
              <a:rPr lang="en-US" sz="2800" dirty="0"/>
              <a:t>What is your experience with the Data Warehouse?</a:t>
            </a:r>
          </a:p>
          <a:p>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128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4F8D5ADAC7B04298C4AC648AD16295" ma:contentTypeVersion="0" ma:contentTypeDescription="Create a new document." ma:contentTypeScope="" ma:versionID="b8d4a23e1aa1b24993bf36dbce82ee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44C18B0-8A85-4545-BF7C-BCF48F48A794}">
  <ds:schemaRefs>
    <ds:schemaRef ds:uri="http://schemas.microsoft.com/sharepoint/v3/contenttype/forms"/>
  </ds:schemaRefs>
</ds:datastoreItem>
</file>

<file path=customXml/itemProps2.xml><?xml version="1.0" encoding="utf-8"?>
<ds:datastoreItem xmlns:ds="http://schemas.openxmlformats.org/officeDocument/2006/customXml" ds:itemID="{1F4367D6-C7E5-41E2-BCC8-25D47A8E8161}">
  <ds:schemaRefs>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C92BEE2D-4DF9-4D62-A174-01CA56108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5838</TotalTime>
  <Words>1984</Words>
  <Application>Microsoft Office PowerPoint</Application>
  <PresentationFormat>On-screen Show (4:3)</PresentationFormat>
  <Paragraphs>510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Regional Data Warehouses</vt:lpstr>
      <vt:lpstr>PowerPoint Presentation</vt:lpstr>
      <vt:lpstr>Poll Question</vt:lpstr>
      <vt:lpstr>PowerPoint Presentation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the Presenter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Clinton E.</dc:creator>
  <cp:lastModifiedBy>Kimberly J Lyons</cp:lastModifiedBy>
  <cp:revision>138</cp:revision>
  <dcterms:created xsi:type="dcterms:W3CDTF">2013-06-13T20:05:44Z</dcterms:created>
  <dcterms:modified xsi:type="dcterms:W3CDTF">2013-08-21T20:14:27Z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0x010100854F8D5ADAC7B04298C4AC648AD16295</vt:lpwstr>
  </property>
</Properties>
</file>