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diagrams/quickStyle1.xml" ContentType="application/vnd.openxmlformats-officedocument.drawingml.diagramStyl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51"/>
  </p:notesMasterIdLst>
  <p:handoutMasterIdLst>
    <p:handoutMasterId r:id="rId52"/>
  </p:handoutMasterIdLst>
  <p:sldIdLst>
    <p:sldId id="256" r:id="rId6"/>
    <p:sldId id="257" r:id="rId7"/>
    <p:sldId id="258" r:id="rId8"/>
    <p:sldId id="259" r:id="rId9"/>
    <p:sldId id="260" r:id="rId10"/>
    <p:sldId id="261" r:id="rId11"/>
    <p:sldId id="310" r:id="rId12"/>
    <p:sldId id="311" r:id="rId13"/>
    <p:sldId id="262" r:id="rId14"/>
    <p:sldId id="263" r:id="rId15"/>
    <p:sldId id="264" r:id="rId16"/>
    <p:sldId id="295" r:id="rId17"/>
    <p:sldId id="296" r:id="rId18"/>
    <p:sldId id="297" r:id="rId19"/>
    <p:sldId id="265" r:id="rId20"/>
    <p:sldId id="266" r:id="rId21"/>
    <p:sldId id="267" r:id="rId22"/>
    <p:sldId id="272" r:id="rId23"/>
    <p:sldId id="268" r:id="rId24"/>
    <p:sldId id="298" r:id="rId25"/>
    <p:sldId id="271" r:id="rId26"/>
    <p:sldId id="273" r:id="rId27"/>
    <p:sldId id="274" r:id="rId28"/>
    <p:sldId id="275" r:id="rId29"/>
    <p:sldId id="276" r:id="rId30"/>
    <p:sldId id="302" r:id="rId31"/>
    <p:sldId id="303" r:id="rId32"/>
    <p:sldId id="304" r:id="rId33"/>
    <p:sldId id="277" r:id="rId34"/>
    <p:sldId id="278" r:id="rId35"/>
    <p:sldId id="305" r:id="rId36"/>
    <p:sldId id="306" r:id="rId37"/>
    <p:sldId id="279" r:id="rId38"/>
    <p:sldId id="280" r:id="rId39"/>
    <p:sldId id="281" r:id="rId40"/>
    <p:sldId id="282" r:id="rId41"/>
    <p:sldId id="299" r:id="rId42"/>
    <p:sldId id="285" r:id="rId43"/>
    <p:sldId id="286" r:id="rId44"/>
    <p:sldId id="300" r:id="rId45"/>
    <p:sldId id="289" r:id="rId46"/>
    <p:sldId id="290" r:id="rId47"/>
    <p:sldId id="291" r:id="rId48"/>
    <p:sldId id="292" r:id="rId49"/>
    <p:sldId id="293"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ECE7D9"/>
    <a:srgbClr val="724F99"/>
    <a:srgbClr val="964F35"/>
    <a:srgbClr val="A5A82E"/>
    <a:srgbClr val="68CF46"/>
    <a:srgbClr val="0B77DA"/>
    <a:srgbClr val="0C67BC"/>
    <a:srgbClr val="48C3F3"/>
    <a:srgbClr val="53D9E0"/>
    <a:srgbClr val="43B4B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71" autoAdjust="0"/>
    <p:restoredTop sz="45855" autoAdjust="0"/>
  </p:normalViewPr>
  <p:slideViewPr>
    <p:cSldViewPr snapToGrid="0" snapToObjects="1">
      <p:cViewPr varScale="1">
        <p:scale>
          <a:sx n="32" d="100"/>
          <a:sy n="32" d="100"/>
        </p:scale>
        <p:origin x="-1518" y="-84"/>
      </p:cViewPr>
      <p:guideLst>
        <p:guide orient="horz" pos="2160"/>
        <p:guide pos="2880"/>
      </p:guideLst>
    </p:cSldViewPr>
  </p:slideViewPr>
  <p:outlineViewPr>
    <p:cViewPr>
      <p:scale>
        <a:sx n="33" d="100"/>
        <a:sy n="33" d="100"/>
      </p:scale>
      <p:origin x="0" y="9408"/>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EE36BD-E1CB-4BF7-9F0E-1368F7E50315}" type="doc">
      <dgm:prSet loTypeId="urn:microsoft.com/office/officeart/2005/8/layout/StepDownProcess" loCatId="process" qsTypeId="urn:microsoft.com/office/officeart/2005/8/quickstyle/3d3" qsCatId="3D" csTypeId="urn:microsoft.com/office/officeart/2005/8/colors/colorful1#1" csCatId="colorful" phldr="1"/>
      <dgm:spPr/>
      <dgm:t>
        <a:bodyPr/>
        <a:lstStyle/>
        <a:p>
          <a:endParaRPr lang="en-US"/>
        </a:p>
      </dgm:t>
    </dgm:pt>
    <dgm:pt modelId="{91C4D472-D958-492B-B5A4-C1BFE701DDE1}">
      <dgm:prSet custT="1"/>
      <dgm:spPr>
        <a:solidFill>
          <a:schemeClr val="accent2">
            <a:lumMod val="75000"/>
          </a:schemeClr>
        </a:solidFill>
      </dgm:spPr>
      <dgm:t>
        <a:bodyPr/>
        <a:lstStyle/>
        <a:p>
          <a:pPr rtl="0"/>
          <a:r>
            <a:rPr lang="en-US" sz="2800" dirty="0" smtClean="0"/>
            <a:t>Identification</a:t>
          </a:r>
          <a:endParaRPr lang="en-US" sz="2800" dirty="0"/>
        </a:p>
      </dgm:t>
      <dgm:extLst>
        <a:ext uri="{E40237B7-FDA0-4F09-8148-C483321AD2D9}">
          <dgm14:cNvPr xmlns="" xmlns:dgm14="http://schemas.microsoft.com/office/drawing/2010/diagram" id="0" name="" descr="flow diagram from top to bottom:&#10;&#10;Identification&#10;Validation&#10;Action&#10;Reporting&#10;"/>
        </a:ext>
      </dgm:extLst>
    </dgm:pt>
    <dgm:pt modelId="{AFBB677F-E079-4C42-B3AE-CF343CA09874}" type="parTrans" cxnId="{9FBE5D85-3511-47FE-8307-8D99D471EB17}">
      <dgm:prSet/>
      <dgm:spPr/>
      <dgm:t>
        <a:bodyPr/>
        <a:lstStyle/>
        <a:p>
          <a:endParaRPr lang="en-US"/>
        </a:p>
      </dgm:t>
    </dgm:pt>
    <dgm:pt modelId="{8A6C0B32-580D-4AA4-BD89-1E8135A4A7F5}" type="sibTrans" cxnId="{9FBE5D85-3511-47FE-8307-8D99D471EB17}">
      <dgm:prSet/>
      <dgm:spPr/>
      <dgm:t>
        <a:bodyPr/>
        <a:lstStyle/>
        <a:p>
          <a:endParaRPr lang="en-US"/>
        </a:p>
      </dgm:t>
    </dgm:pt>
    <dgm:pt modelId="{EA14D543-26D1-4E9C-9EFA-693218B4C6AB}">
      <dgm:prSet custT="1"/>
      <dgm:spPr>
        <a:solidFill>
          <a:schemeClr val="accent3">
            <a:lumMod val="75000"/>
          </a:schemeClr>
        </a:solidFill>
      </dgm:spPr>
      <dgm:t>
        <a:bodyPr/>
        <a:lstStyle/>
        <a:p>
          <a:pPr rtl="0"/>
          <a:r>
            <a:rPr lang="en-US" sz="2800" dirty="0" smtClean="0"/>
            <a:t>Validation</a:t>
          </a:r>
          <a:endParaRPr lang="en-US" sz="2800" dirty="0"/>
        </a:p>
      </dgm:t>
      <dgm:extLst>
        <a:ext uri="{E40237B7-FDA0-4F09-8148-C483321AD2D9}">
          <dgm14:cNvPr xmlns="" xmlns:dgm14="http://schemas.microsoft.com/office/drawing/2010/diagram" id="0" name="" descr="flow diagram from top to bottom:&#10;&#10;Identification&#10;Validation&#10;Action&#10;Reporting&#10;"/>
        </a:ext>
      </dgm:extLst>
    </dgm:pt>
    <dgm:pt modelId="{F7841D74-E5A3-445B-A12F-0847CDE0D07F}" type="parTrans" cxnId="{B8E9BB9B-93E1-4705-9566-9F157F59E601}">
      <dgm:prSet/>
      <dgm:spPr/>
      <dgm:t>
        <a:bodyPr/>
        <a:lstStyle/>
        <a:p>
          <a:endParaRPr lang="en-US"/>
        </a:p>
      </dgm:t>
    </dgm:pt>
    <dgm:pt modelId="{DD9C894A-46A6-4366-BFAD-FFFA7C4BF29E}" type="sibTrans" cxnId="{B8E9BB9B-93E1-4705-9566-9F157F59E601}">
      <dgm:prSet/>
      <dgm:spPr/>
      <dgm:t>
        <a:bodyPr/>
        <a:lstStyle/>
        <a:p>
          <a:endParaRPr lang="en-US"/>
        </a:p>
      </dgm:t>
    </dgm:pt>
    <dgm:pt modelId="{27DF8AED-444D-4F9D-994A-8607B11F4366}">
      <dgm:prSet custT="1"/>
      <dgm:spPr>
        <a:solidFill>
          <a:schemeClr val="accent4">
            <a:lumMod val="75000"/>
          </a:schemeClr>
        </a:solidFill>
      </dgm:spPr>
      <dgm:t>
        <a:bodyPr/>
        <a:lstStyle/>
        <a:p>
          <a:pPr rtl="0"/>
          <a:r>
            <a:rPr lang="en-US" sz="2800" dirty="0" smtClean="0"/>
            <a:t>Action</a:t>
          </a:r>
          <a:endParaRPr lang="en-US" sz="2800" dirty="0"/>
        </a:p>
      </dgm:t>
      <dgm:extLst>
        <a:ext uri="{E40237B7-FDA0-4F09-8148-C483321AD2D9}">
          <dgm14:cNvPr xmlns="" xmlns:dgm14="http://schemas.microsoft.com/office/drawing/2010/diagram" id="0" name="" descr="flow diagram from top to bottom:&#10;&#10;Identification&#10;Validation&#10;Action&#10;Reporting&#10;"/>
        </a:ext>
      </dgm:extLst>
    </dgm:pt>
    <dgm:pt modelId="{659A1AC7-0D8A-42FF-8BE1-69EBC6F90CB2}" type="parTrans" cxnId="{4562BFE7-0436-4113-9D28-15F933EDD53F}">
      <dgm:prSet/>
      <dgm:spPr/>
      <dgm:t>
        <a:bodyPr/>
        <a:lstStyle/>
        <a:p>
          <a:endParaRPr lang="en-US"/>
        </a:p>
      </dgm:t>
    </dgm:pt>
    <dgm:pt modelId="{70ED2785-D4E7-42B0-9FFF-D214D829080A}" type="sibTrans" cxnId="{4562BFE7-0436-4113-9D28-15F933EDD53F}">
      <dgm:prSet/>
      <dgm:spPr/>
      <dgm:t>
        <a:bodyPr/>
        <a:lstStyle/>
        <a:p>
          <a:endParaRPr lang="en-US"/>
        </a:p>
      </dgm:t>
    </dgm:pt>
    <dgm:pt modelId="{CF306D98-541E-4570-A5E9-9D2DC2B1FF71}">
      <dgm:prSet custT="1"/>
      <dgm:spPr>
        <a:solidFill>
          <a:schemeClr val="accent5">
            <a:lumMod val="75000"/>
          </a:schemeClr>
        </a:solidFill>
      </dgm:spPr>
      <dgm:t>
        <a:bodyPr/>
        <a:lstStyle/>
        <a:p>
          <a:pPr rtl="0"/>
          <a:r>
            <a:rPr lang="en-US" sz="2800" dirty="0" smtClean="0"/>
            <a:t>Reporting</a:t>
          </a:r>
          <a:endParaRPr lang="en-US" sz="2800" dirty="0"/>
        </a:p>
      </dgm:t>
      <dgm:extLst>
        <a:ext uri="{E40237B7-FDA0-4F09-8148-C483321AD2D9}">
          <dgm14:cNvPr xmlns="" xmlns:dgm14="http://schemas.microsoft.com/office/drawing/2010/diagram" id="0" name="" descr="flow diagram from top to bottom:&#10;&#10;Identification&#10;Validation&#10;Action&#10;Reporting&#10;"/>
        </a:ext>
      </dgm:extLst>
    </dgm:pt>
    <dgm:pt modelId="{41FCAB37-D852-4D84-BA27-85E351AB7BA9}" type="parTrans" cxnId="{101AF1E8-DCEB-41F3-986B-F1A223004873}">
      <dgm:prSet/>
      <dgm:spPr/>
      <dgm:t>
        <a:bodyPr/>
        <a:lstStyle/>
        <a:p>
          <a:endParaRPr lang="en-US"/>
        </a:p>
      </dgm:t>
    </dgm:pt>
    <dgm:pt modelId="{D231DEAC-6717-4CBE-8AA3-B6DBCAB30DDA}" type="sibTrans" cxnId="{101AF1E8-DCEB-41F3-986B-F1A223004873}">
      <dgm:prSet/>
      <dgm:spPr/>
      <dgm:t>
        <a:bodyPr/>
        <a:lstStyle/>
        <a:p>
          <a:endParaRPr lang="en-US"/>
        </a:p>
      </dgm:t>
    </dgm:pt>
    <dgm:pt modelId="{67BFCE61-3D2E-4723-9838-3F4A25A03638}" type="pres">
      <dgm:prSet presAssocID="{ACEE36BD-E1CB-4BF7-9F0E-1368F7E50315}" presName="rootnode" presStyleCnt="0">
        <dgm:presLayoutVars>
          <dgm:chMax/>
          <dgm:chPref/>
          <dgm:dir/>
          <dgm:animLvl val="lvl"/>
        </dgm:presLayoutVars>
      </dgm:prSet>
      <dgm:spPr/>
      <dgm:t>
        <a:bodyPr/>
        <a:lstStyle/>
        <a:p>
          <a:endParaRPr lang="en-US"/>
        </a:p>
      </dgm:t>
    </dgm:pt>
    <dgm:pt modelId="{C3BB7C73-3BF5-4A65-9D0E-A763B7AAB7DA}" type="pres">
      <dgm:prSet presAssocID="{91C4D472-D958-492B-B5A4-C1BFE701DDE1}" presName="composite" presStyleCnt="0"/>
      <dgm:spPr/>
    </dgm:pt>
    <dgm:pt modelId="{232EDE62-400F-40CA-BF5B-947DF9B3293D}" type="pres">
      <dgm:prSet presAssocID="{91C4D472-D958-492B-B5A4-C1BFE701DDE1}" presName="bentUpArrow1" presStyleLbl="alignImgPlace1" presStyleIdx="0" presStyleCnt="3"/>
      <dgm:spPr/>
      <dgm:extLst>
        <a:ext uri="{E40237B7-FDA0-4F09-8148-C483321AD2D9}">
          <dgm14:cNvPr xmlns="" xmlns:dgm14="http://schemas.microsoft.com/office/drawing/2010/diagram" id="0" name="" descr="flow diagram from top to bottom:&#10;&#10;Identification&#10;Validation&#10;Action&#10;Reporting&#10;"/>
        </a:ext>
      </dgm:extLst>
    </dgm:pt>
    <dgm:pt modelId="{A310CBCD-9D8A-4A77-AF57-B43C6DDDC44D}" type="pres">
      <dgm:prSet presAssocID="{91C4D472-D958-492B-B5A4-C1BFE701DDE1}" presName="ParentText" presStyleLbl="node1" presStyleIdx="0" presStyleCnt="4" custScaleX="195680" custLinFactNeighborX="20576">
        <dgm:presLayoutVars>
          <dgm:chMax val="1"/>
          <dgm:chPref val="1"/>
          <dgm:bulletEnabled val="1"/>
        </dgm:presLayoutVars>
      </dgm:prSet>
      <dgm:spPr/>
      <dgm:t>
        <a:bodyPr/>
        <a:lstStyle/>
        <a:p>
          <a:endParaRPr lang="en-US"/>
        </a:p>
      </dgm:t>
    </dgm:pt>
    <dgm:pt modelId="{0B2FFA73-2832-47B3-B3A8-FC5A77EB0630}" type="pres">
      <dgm:prSet presAssocID="{91C4D472-D958-492B-B5A4-C1BFE701DDE1}" presName="ChildText" presStyleLbl="revTx" presStyleIdx="0" presStyleCnt="3">
        <dgm:presLayoutVars>
          <dgm:chMax val="0"/>
          <dgm:chPref val="0"/>
          <dgm:bulletEnabled val="1"/>
        </dgm:presLayoutVars>
      </dgm:prSet>
      <dgm:spPr/>
      <dgm:extLst>
        <a:ext uri="{E40237B7-FDA0-4F09-8148-C483321AD2D9}">
          <dgm14:cNvPr xmlns="" xmlns:dgm14="http://schemas.microsoft.com/office/drawing/2010/diagram" id="0" name="" descr="flow diagram from top to bottom:&#10;&#10;Identification&#10;Validation&#10;Action&#10;Reporting&#10;"/>
        </a:ext>
      </dgm:extLst>
    </dgm:pt>
    <dgm:pt modelId="{CACA46BD-3EE1-4DD1-BD12-A7F5D62FEC95}" type="pres">
      <dgm:prSet presAssocID="{8A6C0B32-580D-4AA4-BD89-1E8135A4A7F5}" presName="sibTrans" presStyleCnt="0"/>
      <dgm:spPr/>
    </dgm:pt>
    <dgm:pt modelId="{D5A8D71D-4C22-429D-B139-833555503C81}" type="pres">
      <dgm:prSet presAssocID="{EA14D543-26D1-4E9C-9EFA-693218B4C6AB}" presName="composite" presStyleCnt="0"/>
      <dgm:spPr/>
    </dgm:pt>
    <dgm:pt modelId="{6F0FE78D-7DBB-464A-9941-4DECD24AEEEF}" type="pres">
      <dgm:prSet presAssocID="{EA14D543-26D1-4E9C-9EFA-693218B4C6AB}" presName="bentUpArrow1" presStyleLbl="alignImgPlace1" presStyleIdx="1" presStyleCnt="3"/>
      <dgm:spPr/>
      <dgm:extLst>
        <a:ext uri="{E40237B7-FDA0-4F09-8148-C483321AD2D9}">
          <dgm14:cNvPr xmlns="" xmlns:dgm14="http://schemas.microsoft.com/office/drawing/2010/diagram" id="0" name="" descr="flow diagram from top to bottom:&#10;&#10;Identification&#10;Validation&#10;Action&#10;Reporting&#10;"/>
        </a:ext>
      </dgm:extLst>
    </dgm:pt>
    <dgm:pt modelId="{3D13CFD6-D41C-4699-822C-D71754E2768D}" type="pres">
      <dgm:prSet presAssocID="{EA14D543-26D1-4E9C-9EFA-693218B4C6AB}" presName="ParentText" presStyleLbl="node1" presStyleIdx="1" presStyleCnt="4" custScaleX="195680" custLinFactNeighborX="20576">
        <dgm:presLayoutVars>
          <dgm:chMax val="1"/>
          <dgm:chPref val="1"/>
          <dgm:bulletEnabled val="1"/>
        </dgm:presLayoutVars>
      </dgm:prSet>
      <dgm:spPr/>
      <dgm:t>
        <a:bodyPr/>
        <a:lstStyle/>
        <a:p>
          <a:endParaRPr lang="en-US"/>
        </a:p>
      </dgm:t>
    </dgm:pt>
    <dgm:pt modelId="{BD629EA0-0A7C-48D8-908C-AC664C7AAF16}" type="pres">
      <dgm:prSet presAssocID="{EA14D543-26D1-4E9C-9EFA-693218B4C6AB}" presName="ChildText" presStyleLbl="revTx" presStyleIdx="1" presStyleCnt="3">
        <dgm:presLayoutVars>
          <dgm:chMax val="0"/>
          <dgm:chPref val="0"/>
          <dgm:bulletEnabled val="1"/>
        </dgm:presLayoutVars>
      </dgm:prSet>
      <dgm:spPr/>
      <dgm:extLst>
        <a:ext uri="{E40237B7-FDA0-4F09-8148-C483321AD2D9}">
          <dgm14:cNvPr xmlns="" xmlns:dgm14="http://schemas.microsoft.com/office/drawing/2010/diagram" id="0" name="" descr="flow diagram from top to bottom:&#10;&#10;Identification&#10;Validation&#10;Action&#10;Reporting&#10;"/>
        </a:ext>
      </dgm:extLst>
    </dgm:pt>
    <dgm:pt modelId="{7E7A4C04-DC8F-420B-89CA-01998BC742C1}" type="pres">
      <dgm:prSet presAssocID="{DD9C894A-46A6-4366-BFAD-FFFA7C4BF29E}" presName="sibTrans" presStyleCnt="0"/>
      <dgm:spPr/>
    </dgm:pt>
    <dgm:pt modelId="{6C3D1B4A-BD06-4D98-99F7-548DB5FB7C80}" type="pres">
      <dgm:prSet presAssocID="{27DF8AED-444D-4F9D-994A-8607B11F4366}" presName="composite" presStyleCnt="0"/>
      <dgm:spPr/>
    </dgm:pt>
    <dgm:pt modelId="{FB76BC1D-6838-4C47-B7D2-17E3E64FBF22}" type="pres">
      <dgm:prSet presAssocID="{27DF8AED-444D-4F9D-994A-8607B11F4366}" presName="bentUpArrow1" presStyleLbl="alignImgPlace1" presStyleIdx="2" presStyleCnt="3"/>
      <dgm:spPr/>
      <dgm:extLst>
        <a:ext uri="{E40237B7-FDA0-4F09-8148-C483321AD2D9}">
          <dgm14:cNvPr xmlns="" xmlns:dgm14="http://schemas.microsoft.com/office/drawing/2010/diagram" id="0" name="" descr="flow diagram from top to bottom:&#10;&#10;Identification&#10;Validation&#10;Action&#10;Reporting&#10;"/>
        </a:ext>
      </dgm:extLst>
    </dgm:pt>
    <dgm:pt modelId="{C9758DF6-9B1F-498A-A6FA-EFE0035853CD}" type="pres">
      <dgm:prSet presAssocID="{27DF8AED-444D-4F9D-994A-8607B11F4366}" presName="ParentText" presStyleLbl="node1" presStyleIdx="2" presStyleCnt="4" custScaleX="195680" custLinFactNeighborX="20576">
        <dgm:presLayoutVars>
          <dgm:chMax val="1"/>
          <dgm:chPref val="1"/>
          <dgm:bulletEnabled val="1"/>
        </dgm:presLayoutVars>
      </dgm:prSet>
      <dgm:spPr/>
      <dgm:t>
        <a:bodyPr/>
        <a:lstStyle/>
        <a:p>
          <a:endParaRPr lang="en-US"/>
        </a:p>
      </dgm:t>
    </dgm:pt>
    <dgm:pt modelId="{C268BA91-E92B-42A5-AA32-CE13E6A7BD5B}" type="pres">
      <dgm:prSet presAssocID="{27DF8AED-444D-4F9D-994A-8607B11F4366}" presName="ChildText" presStyleLbl="revTx" presStyleIdx="2" presStyleCnt="3">
        <dgm:presLayoutVars>
          <dgm:chMax val="0"/>
          <dgm:chPref val="0"/>
          <dgm:bulletEnabled val="1"/>
        </dgm:presLayoutVars>
      </dgm:prSet>
      <dgm:spPr/>
      <dgm:extLst>
        <a:ext uri="{E40237B7-FDA0-4F09-8148-C483321AD2D9}">
          <dgm14:cNvPr xmlns="" xmlns:dgm14="http://schemas.microsoft.com/office/drawing/2010/diagram" id="0" name="" descr="flow diagram from top to bottom:&#10;&#10;Identification&#10;Validation&#10;Action&#10;Reporting&#10;"/>
        </a:ext>
      </dgm:extLst>
    </dgm:pt>
    <dgm:pt modelId="{1D1F30CD-70BF-470C-96E2-E26C9A3586D2}" type="pres">
      <dgm:prSet presAssocID="{70ED2785-D4E7-42B0-9FFF-D214D829080A}" presName="sibTrans" presStyleCnt="0"/>
      <dgm:spPr/>
    </dgm:pt>
    <dgm:pt modelId="{DEEEE53F-123E-423A-B9A7-A4352A292908}" type="pres">
      <dgm:prSet presAssocID="{CF306D98-541E-4570-A5E9-9D2DC2B1FF71}" presName="composite" presStyleCnt="0"/>
      <dgm:spPr/>
    </dgm:pt>
    <dgm:pt modelId="{14D528C2-AAFF-41C0-8672-827D635F90B2}" type="pres">
      <dgm:prSet presAssocID="{CF306D98-541E-4570-A5E9-9D2DC2B1FF71}" presName="ParentText" presStyleLbl="node1" presStyleIdx="3" presStyleCnt="4" custScaleX="195680" custLinFactNeighborX="20576">
        <dgm:presLayoutVars>
          <dgm:chMax val="1"/>
          <dgm:chPref val="1"/>
          <dgm:bulletEnabled val="1"/>
        </dgm:presLayoutVars>
      </dgm:prSet>
      <dgm:spPr/>
      <dgm:t>
        <a:bodyPr/>
        <a:lstStyle/>
        <a:p>
          <a:endParaRPr lang="en-US"/>
        </a:p>
      </dgm:t>
    </dgm:pt>
  </dgm:ptLst>
  <dgm:cxnLst>
    <dgm:cxn modelId="{101AF1E8-DCEB-41F3-986B-F1A223004873}" srcId="{ACEE36BD-E1CB-4BF7-9F0E-1368F7E50315}" destId="{CF306D98-541E-4570-A5E9-9D2DC2B1FF71}" srcOrd="3" destOrd="0" parTransId="{41FCAB37-D852-4D84-BA27-85E351AB7BA9}" sibTransId="{D231DEAC-6717-4CBE-8AA3-B6DBCAB30DDA}"/>
    <dgm:cxn modelId="{7C2F43C5-82EA-4823-8156-7BD19A1B14D0}" type="presOf" srcId="{91C4D472-D958-492B-B5A4-C1BFE701DDE1}" destId="{A310CBCD-9D8A-4A77-AF57-B43C6DDDC44D}" srcOrd="0" destOrd="0" presId="urn:microsoft.com/office/officeart/2005/8/layout/StepDownProcess"/>
    <dgm:cxn modelId="{4562BFE7-0436-4113-9D28-15F933EDD53F}" srcId="{ACEE36BD-E1CB-4BF7-9F0E-1368F7E50315}" destId="{27DF8AED-444D-4F9D-994A-8607B11F4366}" srcOrd="2" destOrd="0" parTransId="{659A1AC7-0D8A-42FF-8BE1-69EBC6F90CB2}" sibTransId="{70ED2785-D4E7-42B0-9FFF-D214D829080A}"/>
    <dgm:cxn modelId="{70A903E4-7B75-4BDA-975C-A5931733BC71}" type="presOf" srcId="{CF306D98-541E-4570-A5E9-9D2DC2B1FF71}" destId="{14D528C2-AAFF-41C0-8672-827D635F90B2}" srcOrd="0" destOrd="0" presId="urn:microsoft.com/office/officeart/2005/8/layout/StepDownProcess"/>
    <dgm:cxn modelId="{310954C5-055E-485A-9121-75CC52578F36}" type="presOf" srcId="{27DF8AED-444D-4F9D-994A-8607B11F4366}" destId="{C9758DF6-9B1F-498A-A6FA-EFE0035853CD}" srcOrd="0" destOrd="0" presId="urn:microsoft.com/office/officeart/2005/8/layout/StepDownProcess"/>
    <dgm:cxn modelId="{9FBE5D85-3511-47FE-8307-8D99D471EB17}" srcId="{ACEE36BD-E1CB-4BF7-9F0E-1368F7E50315}" destId="{91C4D472-D958-492B-B5A4-C1BFE701DDE1}" srcOrd="0" destOrd="0" parTransId="{AFBB677F-E079-4C42-B3AE-CF343CA09874}" sibTransId="{8A6C0B32-580D-4AA4-BD89-1E8135A4A7F5}"/>
    <dgm:cxn modelId="{88CD5AB4-B591-4BCE-929B-F3AAD912442D}" type="presOf" srcId="{ACEE36BD-E1CB-4BF7-9F0E-1368F7E50315}" destId="{67BFCE61-3D2E-4723-9838-3F4A25A03638}" srcOrd="0" destOrd="0" presId="urn:microsoft.com/office/officeart/2005/8/layout/StepDownProcess"/>
    <dgm:cxn modelId="{B8E9BB9B-93E1-4705-9566-9F157F59E601}" srcId="{ACEE36BD-E1CB-4BF7-9F0E-1368F7E50315}" destId="{EA14D543-26D1-4E9C-9EFA-693218B4C6AB}" srcOrd="1" destOrd="0" parTransId="{F7841D74-E5A3-445B-A12F-0847CDE0D07F}" sibTransId="{DD9C894A-46A6-4366-BFAD-FFFA7C4BF29E}"/>
    <dgm:cxn modelId="{2DED3901-21CB-4030-972F-3CBBC9A67755}" type="presOf" srcId="{EA14D543-26D1-4E9C-9EFA-693218B4C6AB}" destId="{3D13CFD6-D41C-4699-822C-D71754E2768D}" srcOrd="0" destOrd="0" presId="urn:microsoft.com/office/officeart/2005/8/layout/StepDownProcess"/>
    <dgm:cxn modelId="{2CF575C2-5C44-4DD2-AC40-8E26A25CC9C3}" type="presParOf" srcId="{67BFCE61-3D2E-4723-9838-3F4A25A03638}" destId="{C3BB7C73-3BF5-4A65-9D0E-A763B7AAB7DA}" srcOrd="0" destOrd="0" presId="urn:microsoft.com/office/officeart/2005/8/layout/StepDownProcess"/>
    <dgm:cxn modelId="{47F27877-29E1-48FC-BBCB-9F825777D69A}" type="presParOf" srcId="{C3BB7C73-3BF5-4A65-9D0E-A763B7AAB7DA}" destId="{232EDE62-400F-40CA-BF5B-947DF9B3293D}" srcOrd="0" destOrd="0" presId="urn:microsoft.com/office/officeart/2005/8/layout/StepDownProcess"/>
    <dgm:cxn modelId="{E099C9C8-644B-401C-B8B2-0AE4BF63DEAF}" type="presParOf" srcId="{C3BB7C73-3BF5-4A65-9D0E-A763B7AAB7DA}" destId="{A310CBCD-9D8A-4A77-AF57-B43C6DDDC44D}" srcOrd="1" destOrd="0" presId="urn:microsoft.com/office/officeart/2005/8/layout/StepDownProcess"/>
    <dgm:cxn modelId="{85B4402B-D62C-4580-A729-E0941D63CDA1}" type="presParOf" srcId="{C3BB7C73-3BF5-4A65-9D0E-A763B7AAB7DA}" destId="{0B2FFA73-2832-47B3-B3A8-FC5A77EB0630}" srcOrd="2" destOrd="0" presId="urn:microsoft.com/office/officeart/2005/8/layout/StepDownProcess"/>
    <dgm:cxn modelId="{78E0A7BB-913B-4057-843D-9D92784E19B4}" type="presParOf" srcId="{67BFCE61-3D2E-4723-9838-3F4A25A03638}" destId="{CACA46BD-3EE1-4DD1-BD12-A7F5D62FEC95}" srcOrd="1" destOrd="0" presId="urn:microsoft.com/office/officeart/2005/8/layout/StepDownProcess"/>
    <dgm:cxn modelId="{36F193B7-4C40-42E3-B00C-677748A0C388}" type="presParOf" srcId="{67BFCE61-3D2E-4723-9838-3F4A25A03638}" destId="{D5A8D71D-4C22-429D-B139-833555503C81}" srcOrd="2" destOrd="0" presId="urn:microsoft.com/office/officeart/2005/8/layout/StepDownProcess"/>
    <dgm:cxn modelId="{A9BF92D6-8561-423D-874E-6586792D7B4A}" type="presParOf" srcId="{D5A8D71D-4C22-429D-B139-833555503C81}" destId="{6F0FE78D-7DBB-464A-9941-4DECD24AEEEF}" srcOrd="0" destOrd="0" presId="urn:microsoft.com/office/officeart/2005/8/layout/StepDownProcess"/>
    <dgm:cxn modelId="{3F34F18E-46E6-4CB1-ABA1-CD3007779A9A}" type="presParOf" srcId="{D5A8D71D-4C22-429D-B139-833555503C81}" destId="{3D13CFD6-D41C-4699-822C-D71754E2768D}" srcOrd="1" destOrd="0" presId="urn:microsoft.com/office/officeart/2005/8/layout/StepDownProcess"/>
    <dgm:cxn modelId="{30247D40-8661-4546-8193-C6A014658533}" type="presParOf" srcId="{D5A8D71D-4C22-429D-B139-833555503C81}" destId="{BD629EA0-0A7C-48D8-908C-AC664C7AAF16}" srcOrd="2" destOrd="0" presId="urn:microsoft.com/office/officeart/2005/8/layout/StepDownProcess"/>
    <dgm:cxn modelId="{CA03ABA2-2552-4F71-B823-3585218961A5}" type="presParOf" srcId="{67BFCE61-3D2E-4723-9838-3F4A25A03638}" destId="{7E7A4C04-DC8F-420B-89CA-01998BC742C1}" srcOrd="3" destOrd="0" presId="urn:microsoft.com/office/officeart/2005/8/layout/StepDownProcess"/>
    <dgm:cxn modelId="{BF0D4A81-BDFF-4D39-B5E2-2A4E547477E1}" type="presParOf" srcId="{67BFCE61-3D2E-4723-9838-3F4A25A03638}" destId="{6C3D1B4A-BD06-4D98-99F7-548DB5FB7C80}" srcOrd="4" destOrd="0" presId="urn:microsoft.com/office/officeart/2005/8/layout/StepDownProcess"/>
    <dgm:cxn modelId="{FC333D57-706C-4570-8D93-A9B0204119F9}" type="presParOf" srcId="{6C3D1B4A-BD06-4D98-99F7-548DB5FB7C80}" destId="{FB76BC1D-6838-4C47-B7D2-17E3E64FBF22}" srcOrd="0" destOrd="0" presId="urn:microsoft.com/office/officeart/2005/8/layout/StepDownProcess"/>
    <dgm:cxn modelId="{AABB11D6-F482-4D7D-9393-70B7E5250E69}" type="presParOf" srcId="{6C3D1B4A-BD06-4D98-99F7-548DB5FB7C80}" destId="{C9758DF6-9B1F-498A-A6FA-EFE0035853CD}" srcOrd="1" destOrd="0" presId="urn:microsoft.com/office/officeart/2005/8/layout/StepDownProcess"/>
    <dgm:cxn modelId="{6F252F44-2D55-40A6-992E-D3C6B77D34FB}" type="presParOf" srcId="{6C3D1B4A-BD06-4D98-99F7-548DB5FB7C80}" destId="{C268BA91-E92B-42A5-AA32-CE13E6A7BD5B}" srcOrd="2" destOrd="0" presId="urn:microsoft.com/office/officeart/2005/8/layout/StepDownProcess"/>
    <dgm:cxn modelId="{3A3A031A-81F8-4C3D-9863-8AD6D3AD83ED}" type="presParOf" srcId="{67BFCE61-3D2E-4723-9838-3F4A25A03638}" destId="{1D1F30CD-70BF-470C-96E2-E26C9A3586D2}" srcOrd="5" destOrd="0" presId="urn:microsoft.com/office/officeart/2005/8/layout/StepDownProcess"/>
    <dgm:cxn modelId="{B9EEC361-59C0-4DA7-B9A0-2E26AE49D8EC}" type="presParOf" srcId="{67BFCE61-3D2E-4723-9838-3F4A25A03638}" destId="{DEEEE53F-123E-423A-B9A7-A4352A292908}" srcOrd="6" destOrd="0" presId="urn:microsoft.com/office/officeart/2005/8/layout/StepDownProcess"/>
    <dgm:cxn modelId="{0915AEC6-CCD0-4398-984D-F1804768B990}" type="presParOf" srcId="{DEEEE53F-123E-423A-B9A7-A4352A292908}" destId="{14D528C2-AAFF-41C0-8672-827D635F90B2}" srcOrd="0" destOrd="0" presId="urn:microsoft.com/office/officeart/2005/8/layout/StepDownProcess"/>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32EDE62-400F-40CA-BF5B-947DF9B3293D}">
      <dsp:nvSpPr>
        <dsp:cNvPr id="0" name=""/>
        <dsp:cNvSpPr/>
      </dsp:nvSpPr>
      <dsp:spPr>
        <a:xfrm rot="5400000">
          <a:off x="2363136" y="1118410"/>
          <a:ext cx="982207" cy="1118208"/>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57150" dist="38100" dir="5400000" algn="ctr" rotWithShape="0">
            <a:schemeClr val="accent1">
              <a:tint val="50000"/>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A310CBCD-9D8A-4A77-AF57-B43C6DDDC44D}">
      <dsp:nvSpPr>
        <dsp:cNvPr id="0" name=""/>
        <dsp:cNvSpPr/>
      </dsp:nvSpPr>
      <dsp:spPr>
        <a:xfrm>
          <a:off x="1652112" y="29613"/>
          <a:ext cx="3235488" cy="1157367"/>
        </a:xfrm>
        <a:prstGeom prst="roundRect">
          <a:avLst>
            <a:gd name="adj" fmla="val 16670"/>
          </a:avLst>
        </a:prstGeom>
        <a:solidFill>
          <a:schemeClr val="accent2">
            <a:lumMod val="75000"/>
          </a:schemeClr>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Identification</a:t>
          </a:r>
          <a:endParaRPr lang="en-US" sz="2800" kern="1200" dirty="0"/>
        </a:p>
      </dsp:txBody>
      <dsp:txXfrm>
        <a:off x="1652112" y="29613"/>
        <a:ext cx="3235488" cy="1157367"/>
      </dsp:txXfrm>
    </dsp:sp>
    <dsp:sp modelId="{0B2FFA73-2832-47B3-B3A8-FC5A77EB0630}">
      <dsp:nvSpPr>
        <dsp:cNvPr id="0" name=""/>
        <dsp:cNvSpPr/>
      </dsp:nvSpPr>
      <dsp:spPr>
        <a:xfrm>
          <a:off x="3756370" y="139995"/>
          <a:ext cx="1202568" cy="93543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F0FE78D-7DBB-464A-9941-4DECD24AEEEF}">
      <dsp:nvSpPr>
        <dsp:cNvPr id="0" name=""/>
        <dsp:cNvSpPr/>
      </dsp:nvSpPr>
      <dsp:spPr>
        <a:xfrm rot="5400000">
          <a:off x="4113716" y="2418515"/>
          <a:ext cx="982207" cy="1118208"/>
        </a:xfrm>
        <a:prstGeom prst="bentUpArrow">
          <a:avLst>
            <a:gd name="adj1" fmla="val 32840"/>
            <a:gd name="adj2" fmla="val 25000"/>
            <a:gd name="adj3" fmla="val 35780"/>
          </a:avLst>
        </a:prstGeom>
        <a:solidFill>
          <a:schemeClr val="accent1">
            <a:tint val="50000"/>
            <a:hueOff val="-351365"/>
            <a:satOff val="5410"/>
            <a:lumOff val="6113"/>
            <a:alphaOff val="0"/>
          </a:schemeClr>
        </a:solidFill>
        <a:ln>
          <a:noFill/>
        </a:ln>
        <a:effectLst>
          <a:outerShdw blurRad="57150" dist="38100" dir="5400000" algn="ctr" rotWithShape="0">
            <a:schemeClr val="accent1">
              <a:tint val="50000"/>
              <a:hueOff val="-351365"/>
              <a:satOff val="5410"/>
              <a:lumOff val="6113"/>
              <a:alphaOff val="0"/>
              <a:shade val="9000"/>
              <a:satMod val="105000"/>
              <a:alpha val="48000"/>
            </a:scheme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D13CFD6-D41C-4699-822C-D71754E2768D}">
      <dsp:nvSpPr>
        <dsp:cNvPr id="0" name=""/>
        <dsp:cNvSpPr/>
      </dsp:nvSpPr>
      <dsp:spPr>
        <a:xfrm>
          <a:off x="3402692" y="1329719"/>
          <a:ext cx="3235488" cy="1157367"/>
        </a:xfrm>
        <a:prstGeom prst="roundRect">
          <a:avLst>
            <a:gd name="adj" fmla="val 16670"/>
          </a:avLst>
        </a:prstGeom>
        <a:solidFill>
          <a:schemeClr val="accent3">
            <a:lumMod val="75000"/>
          </a:schemeClr>
        </a:solidFill>
        <a:ln>
          <a:noFill/>
        </a:ln>
        <a:effectLst>
          <a:outerShdw blurRad="57150" dist="38100" dir="5400000" algn="ctr" rotWithShape="0">
            <a:schemeClr val="accent3">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Validation</a:t>
          </a:r>
          <a:endParaRPr lang="en-US" sz="2800" kern="1200" dirty="0"/>
        </a:p>
      </dsp:txBody>
      <dsp:txXfrm>
        <a:off x="3402692" y="1329719"/>
        <a:ext cx="3235488" cy="1157367"/>
      </dsp:txXfrm>
    </dsp:sp>
    <dsp:sp modelId="{BD629EA0-0A7C-48D8-908C-AC664C7AAF16}">
      <dsp:nvSpPr>
        <dsp:cNvPr id="0" name=""/>
        <dsp:cNvSpPr/>
      </dsp:nvSpPr>
      <dsp:spPr>
        <a:xfrm>
          <a:off x="5506950" y="1440100"/>
          <a:ext cx="1202568" cy="93543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B76BC1D-6838-4C47-B7D2-17E3E64FBF22}">
      <dsp:nvSpPr>
        <dsp:cNvPr id="0" name=""/>
        <dsp:cNvSpPr/>
      </dsp:nvSpPr>
      <dsp:spPr>
        <a:xfrm rot="5400000">
          <a:off x="5864296" y="3718621"/>
          <a:ext cx="982207" cy="1118208"/>
        </a:xfrm>
        <a:prstGeom prst="bentUpArrow">
          <a:avLst>
            <a:gd name="adj1" fmla="val 32840"/>
            <a:gd name="adj2" fmla="val 25000"/>
            <a:gd name="adj3" fmla="val 35780"/>
          </a:avLst>
        </a:prstGeom>
        <a:solidFill>
          <a:schemeClr val="accent1">
            <a:tint val="50000"/>
            <a:hueOff val="-702729"/>
            <a:satOff val="10819"/>
            <a:lumOff val="12227"/>
            <a:alphaOff val="0"/>
          </a:schemeClr>
        </a:solidFill>
        <a:ln>
          <a:noFill/>
        </a:ln>
        <a:effectLst>
          <a:outerShdw blurRad="57150" dist="38100" dir="5400000" algn="ctr" rotWithShape="0">
            <a:schemeClr val="accent1">
              <a:tint val="50000"/>
              <a:hueOff val="-702729"/>
              <a:satOff val="10819"/>
              <a:lumOff val="12227"/>
              <a:alphaOff val="0"/>
              <a:shade val="9000"/>
              <a:satMod val="105000"/>
              <a:alpha val="48000"/>
            </a:scheme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C9758DF6-9B1F-498A-A6FA-EFE0035853CD}">
      <dsp:nvSpPr>
        <dsp:cNvPr id="0" name=""/>
        <dsp:cNvSpPr/>
      </dsp:nvSpPr>
      <dsp:spPr>
        <a:xfrm>
          <a:off x="5153272" y="2629825"/>
          <a:ext cx="3235488" cy="1157367"/>
        </a:xfrm>
        <a:prstGeom prst="roundRect">
          <a:avLst>
            <a:gd name="adj" fmla="val 16670"/>
          </a:avLst>
        </a:prstGeom>
        <a:solidFill>
          <a:schemeClr val="accent4">
            <a:lumMod val="7500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Action</a:t>
          </a:r>
          <a:endParaRPr lang="en-US" sz="2800" kern="1200" dirty="0"/>
        </a:p>
      </dsp:txBody>
      <dsp:txXfrm>
        <a:off x="5153272" y="2629825"/>
        <a:ext cx="3235488" cy="1157367"/>
      </dsp:txXfrm>
    </dsp:sp>
    <dsp:sp modelId="{C268BA91-E92B-42A5-AA32-CE13E6A7BD5B}">
      <dsp:nvSpPr>
        <dsp:cNvPr id="0" name=""/>
        <dsp:cNvSpPr/>
      </dsp:nvSpPr>
      <dsp:spPr>
        <a:xfrm>
          <a:off x="7257530" y="2740206"/>
          <a:ext cx="1202568" cy="93543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4D528C2-AAFF-41C0-8672-827D635F90B2}">
      <dsp:nvSpPr>
        <dsp:cNvPr id="0" name=""/>
        <dsp:cNvSpPr/>
      </dsp:nvSpPr>
      <dsp:spPr>
        <a:xfrm>
          <a:off x="6903852" y="3929930"/>
          <a:ext cx="3235488" cy="1157367"/>
        </a:xfrm>
        <a:prstGeom prst="roundRect">
          <a:avLst>
            <a:gd name="adj" fmla="val 16670"/>
          </a:avLst>
        </a:prstGeom>
        <a:solidFill>
          <a:schemeClr val="accent5">
            <a:lumMod val="7500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Reporting</a:t>
          </a:r>
          <a:endParaRPr lang="en-US" sz="2800" kern="1200" dirty="0"/>
        </a:p>
      </dsp:txBody>
      <dsp:txXfrm>
        <a:off x="6903852" y="3929930"/>
        <a:ext cx="3235488" cy="1157367"/>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1BD2E8F-CBF3-4C9B-BA81-C00D19BFE31C}" type="datetimeFigureOut">
              <a:rPr lang="en-US" smtClean="0"/>
              <a:pPr/>
              <a:t>7/22/2013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E5673E3-5F28-4662-BEDA-63ABA9D6E72B}" type="slidenum">
              <a:rPr lang="en-US" smtClean="0"/>
              <a:pPr/>
              <a:t>‹#›</a:t>
            </a:fld>
            <a:endParaRPr lang="en-US" dirty="0"/>
          </a:p>
        </p:txBody>
      </p:sp>
    </p:spTree>
    <p:extLst>
      <p:ext uri="{BB962C8B-B14F-4D97-AF65-F5344CB8AC3E}">
        <p14:creationId xmlns="" xmlns:p14="http://schemas.microsoft.com/office/powerpoint/2010/main" val="2834322246"/>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0726A2-8D46-0945-B9D5-5DC64F0B8A3E}" type="datetimeFigureOut">
              <a:rPr lang="en-US"/>
              <a:pPr/>
              <a:t>7/22/2013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19E0CDD-65C8-5446-9997-B2C9905324B0}" type="slidenum">
              <a:rPr/>
              <a:pPr/>
              <a:t>‹#›</a:t>
            </a:fld>
            <a:endParaRPr lang="en-US" dirty="0"/>
          </a:p>
        </p:txBody>
      </p:sp>
    </p:spTree>
    <p:extLst>
      <p:ext uri="{BB962C8B-B14F-4D97-AF65-F5344CB8AC3E}">
        <p14:creationId xmlns="" xmlns:p14="http://schemas.microsoft.com/office/powerpoint/2010/main" val="519399088"/>
      </p:ext>
    </p:extLst>
  </p:cSld>
  <p:clrMap bg1="lt1" tx1="dk1" bg2="lt2" tx2="dk2" accent1="accent1" accent2="accent2" accent3="accent3" accent4="accent4" accent5="accent5" accent6="accent6" hlink="hlink" folHlink="folHlink"/>
  <p:hf sldNum="0"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Thanks for the opportunity to talk today about the work we're doing in the area of population analytics for what is called the System-facin</a:t>
            </a:r>
            <a:r>
              <a:rPr lang="en-US" baseline="0" dirty="0" smtClean="0"/>
              <a:t>g Health Management Platform, which is part of the overall VA initiative called hi2, or the Health Informatics Initiative. My name is Michael Rubin, and I'm a physician trained in </a:t>
            </a:r>
            <a:r>
              <a:rPr lang="en-US" baseline="0" dirty="0" smtClean="0"/>
              <a:t>infectious </a:t>
            </a:r>
            <a:r>
              <a:rPr lang="en-US" baseline="0" dirty="0" smtClean="0"/>
              <a:t>diseases, </a:t>
            </a:r>
            <a:r>
              <a:rPr lang="en-US" baseline="0" dirty="0" smtClean="0"/>
              <a:t>epidemiology, and </a:t>
            </a:r>
            <a:r>
              <a:rPr lang="en-US" baseline="0" dirty="0" smtClean="0"/>
              <a:t>biomedical informatics. My role is the Clinical Lead of the System-facing HMP, and I'll be telling you a bit about what the Health Management Platform is, and more specifically, what the System-facing component of the HMP is all about.</a:t>
            </a:r>
            <a:endParaRPr lang="en-US" dirty="0" smtClean="0"/>
          </a:p>
          <a:p>
            <a:endParaRPr lang="en-US" dirty="0"/>
          </a:p>
        </p:txBody>
      </p:sp>
    </p:spTree>
    <p:extLst>
      <p:ext uri="{BB962C8B-B14F-4D97-AF65-F5344CB8AC3E}">
        <p14:creationId xmlns="" xmlns:p14="http://schemas.microsoft.com/office/powerpoint/2010/main" val="3386441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create</a:t>
            </a:r>
            <a:r>
              <a:rPr lang="en-US" baseline="0" dirty="0" smtClean="0"/>
              <a:t> this, we need to build a system that does all of the following things.</a:t>
            </a:r>
          </a:p>
          <a:p>
            <a:endParaRPr lang="en-US" baseline="0" dirty="0" smtClean="0"/>
          </a:p>
          <a:p>
            <a:endParaRPr lang="en-US" dirty="0"/>
          </a:p>
        </p:txBody>
      </p:sp>
    </p:spTree>
    <p:extLst>
      <p:ext uri="{BB962C8B-B14F-4D97-AF65-F5344CB8AC3E}">
        <p14:creationId xmlns="" xmlns:p14="http://schemas.microsoft.com/office/powerpoint/2010/main" val="2203095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enormous task, of course, and so the question then is, how are we going to do this? We're doing</a:t>
            </a:r>
            <a:r>
              <a:rPr lang="en-US" baseline="0" dirty="0" smtClean="0"/>
              <a:t> this by focusing our efforts in three areas.</a:t>
            </a:r>
          </a:p>
          <a:p>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1. </a:t>
            </a:r>
            <a:r>
              <a:rPr lang="en-US" sz="1200" kern="1200" dirty="0" smtClean="0"/>
              <a:t>Create new informatics tools and functionalities</a:t>
            </a:r>
            <a:r>
              <a:rPr lang="en-US" sz="1200" kern="1200" baseline="0" dirty="0" smtClean="0"/>
              <a:t> where currently none exist but are needed;</a:t>
            </a: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2. </a:t>
            </a:r>
            <a:r>
              <a:rPr lang="en-US" sz="1200" kern="1200" dirty="0" smtClean="0"/>
              <a:t>Leverage tools and services that currently</a:t>
            </a:r>
            <a:r>
              <a:rPr lang="en-US" sz="1200" kern="1200" baseline="0" dirty="0" smtClean="0"/>
              <a:t> exist or are in development at the local level, but which would benefit from expanded, national exposure; and</a:t>
            </a:r>
            <a:endParaRPr lang="en-US"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smtClean="0"/>
              <a:t>3. </a:t>
            </a:r>
            <a:r>
              <a:rPr lang="en-US" sz="1200" kern="1200" dirty="0" smtClean="0"/>
              <a:t>Act as a pipeline between research and operations,</a:t>
            </a:r>
            <a:r>
              <a:rPr lang="en-US" sz="1200" kern="1200" baseline="0" dirty="0" smtClean="0"/>
              <a:t> to get innovative new products of informatics research into the hands of our providers at the point of care,</a:t>
            </a:r>
            <a:endParaRPr lang="en-US" dirty="0" smtClean="0"/>
          </a:p>
          <a:p>
            <a:endParaRPr lang="en-US" dirty="0" smtClean="0"/>
          </a:p>
          <a:p>
            <a:r>
              <a:rPr lang="en-US" dirty="0" smtClean="0"/>
              <a:t>To do all of this means connecting with various groups and stakeholders throughout the VA who are connected with research and operations and who know what activities</a:t>
            </a:r>
            <a:r>
              <a:rPr lang="en-US" baseline="0" dirty="0" smtClean="0"/>
              <a:t> are ongoing and what activities are needed. </a:t>
            </a:r>
            <a:r>
              <a:rPr lang="en-US" dirty="0" smtClean="0"/>
              <a:t>We're interested in the really innovative stuff going on</a:t>
            </a:r>
            <a:r>
              <a:rPr lang="en-US" baseline="0" dirty="0" smtClean="0"/>
              <a:t> at the VA.</a:t>
            </a:r>
            <a:endParaRPr lang="en-US" dirty="0"/>
          </a:p>
        </p:txBody>
      </p:sp>
    </p:spTree>
    <p:extLst>
      <p:ext uri="{BB962C8B-B14F-4D97-AF65-F5344CB8AC3E}">
        <p14:creationId xmlns="" xmlns:p14="http://schemas.microsoft.com/office/powerpoint/2010/main" val="385915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begin to get a handle on all that</a:t>
            </a:r>
            <a:r>
              <a:rPr lang="en-US" baseline="0" dirty="0" smtClean="0"/>
              <a:t> this represents, we needed to get a sense of all of the different stakeholders throughout the VA that would have various needs addressed by population analytics and represented in the SF HMP. We started by identifying many of the different clinical stakeholders; that is, stakeholders that often provide direct patient care -- for instance.</a:t>
            </a:r>
            <a:endParaRPr lang="en-US" dirty="0"/>
          </a:p>
        </p:txBody>
      </p:sp>
      <p:sp>
        <p:nvSpPr>
          <p:cNvPr id="4" name="Slide Number Placeholder 3"/>
          <p:cNvSpPr>
            <a:spLocks noGrp="1"/>
          </p:cNvSpPr>
          <p:nvPr>
            <p:ph type="sldNum" sz="quarter" idx="10"/>
          </p:nvPr>
        </p:nvSpPr>
        <p:spPr/>
        <p:txBody>
          <a:bodyPr/>
          <a:lstStyle/>
          <a:p>
            <a:fld id="{AF278195-E7B8-E841-B609-62765FF255BD}" type="slidenum">
              <a:rPr lang="en-US"/>
              <a:pPr/>
              <a:t>12</a:t>
            </a:fld>
            <a:endParaRPr lang="en-US" dirty="0"/>
          </a:p>
        </p:txBody>
      </p:sp>
    </p:spTree>
    <p:extLst>
      <p:ext uri="{BB962C8B-B14F-4D97-AF65-F5344CB8AC3E}">
        <p14:creationId xmlns="" xmlns:p14="http://schemas.microsoft.com/office/powerpoint/2010/main" val="3120118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also looked to identify many of what we call our "business" stakeholders; that is, groups that more indirectly provide </a:t>
            </a:r>
            <a:r>
              <a:rPr lang="en-US" baseline="0" dirty="0" smtClean="0"/>
              <a:t>aspects of health care delivery, </a:t>
            </a:r>
            <a:r>
              <a:rPr lang="en-US" dirty="0" smtClean="0"/>
              <a:t>but still have needs addressed by </a:t>
            </a:r>
            <a:r>
              <a:rPr lang="en-US" dirty="0" smtClean="0"/>
              <a:t>population analytics,</a:t>
            </a:r>
            <a:r>
              <a:rPr lang="en-US" baseline="0" dirty="0" smtClean="0"/>
              <a:t> </a:t>
            </a:r>
            <a:r>
              <a:rPr lang="en-US" dirty="0" smtClean="0"/>
              <a:t>or </a:t>
            </a:r>
            <a:r>
              <a:rPr lang="en-US" dirty="0" smtClean="0"/>
              <a:t>have an important role </a:t>
            </a:r>
            <a:r>
              <a:rPr lang="en-US" dirty="0" smtClean="0"/>
              <a:t>in</a:t>
            </a:r>
            <a:r>
              <a:rPr lang="en-US" baseline="0" dirty="0" smtClean="0"/>
              <a:t> population-level data </a:t>
            </a:r>
            <a:r>
              <a:rPr lang="en-US" baseline="0" smtClean="0"/>
              <a:t>and</a:t>
            </a:r>
            <a:r>
              <a:rPr lang="en-US" smtClean="0"/>
              <a:t> analytics.</a:t>
            </a:r>
            <a:endParaRPr lang="en-US" dirty="0"/>
          </a:p>
        </p:txBody>
      </p:sp>
      <p:sp>
        <p:nvSpPr>
          <p:cNvPr id="4" name="Slide Number Placeholder 3"/>
          <p:cNvSpPr>
            <a:spLocks noGrp="1"/>
          </p:cNvSpPr>
          <p:nvPr>
            <p:ph type="sldNum" sz="quarter" idx="10"/>
          </p:nvPr>
        </p:nvSpPr>
        <p:spPr/>
        <p:txBody>
          <a:bodyPr/>
          <a:lstStyle/>
          <a:p>
            <a:fld id="{AF278195-E7B8-E841-B609-62765FF255BD}" type="slidenum">
              <a:rPr lang="en-US"/>
              <a:pPr/>
              <a:t>13</a:t>
            </a:fld>
            <a:endParaRPr lang="en-US" dirty="0"/>
          </a:p>
        </p:txBody>
      </p:sp>
    </p:spTree>
    <p:extLst>
      <p:ext uri="{BB962C8B-B14F-4D97-AF65-F5344CB8AC3E}">
        <p14:creationId xmlns="" xmlns:p14="http://schemas.microsoft.com/office/powerpoint/2010/main" val="312011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all of these clinical and business use stakeholders, we also had to identify all of the various data stakeholders that would play an important role in providing the electronic</a:t>
            </a:r>
            <a:r>
              <a:rPr lang="en-US" baseline="0" dirty="0" smtClean="0"/>
              <a:t> data needed for population analytics. So as a whole, </a:t>
            </a:r>
            <a:r>
              <a:rPr lang="en-US" dirty="0" smtClean="0"/>
              <a:t>this represents an enormous</a:t>
            </a:r>
            <a:r>
              <a:rPr lang="en-US" baseline="0" dirty="0" smtClean="0"/>
              <a:t> number of groups, and the needs of each of these groups potentially represents an infinite space. In order to accomplish our goals, we needed to get an understanding of what the various needs are of these groups, to take that infinite space and make it more finite. Our plan then was to engage each of these groups and identify a stakeholder representative from each to help us get a sense of what tools and functionalities are already out there, and what are still needed.</a:t>
            </a:r>
          </a:p>
          <a:p>
            <a:endParaRPr lang="en-US" dirty="0"/>
          </a:p>
        </p:txBody>
      </p:sp>
      <p:sp>
        <p:nvSpPr>
          <p:cNvPr id="4" name="Slide Number Placeholder 3"/>
          <p:cNvSpPr>
            <a:spLocks noGrp="1"/>
          </p:cNvSpPr>
          <p:nvPr>
            <p:ph type="sldNum" sz="quarter" idx="10"/>
          </p:nvPr>
        </p:nvSpPr>
        <p:spPr/>
        <p:txBody>
          <a:bodyPr/>
          <a:lstStyle/>
          <a:p>
            <a:fld id="{AF278195-E7B8-E841-B609-62765FF255BD}" type="slidenum">
              <a:rPr lang="en-US"/>
              <a:pPr/>
              <a:t>14</a:t>
            </a:fld>
            <a:endParaRPr lang="en-US" dirty="0"/>
          </a:p>
        </p:txBody>
      </p:sp>
    </p:spTree>
    <p:extLst>
      <p:ext uri="{BB962C8B-B14F-4D97-AF65-F5344CB8AC3E}">
        <p14:creationId xmlns="" xmlns:p14="http://schemas.microsoft.com/office/powerpoint/2010/main" val="31201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result of our initial work with these stakeholders is a gap analysis that we completed and</a:t>
            </a:r>
            <a:r>
              <a:rPr lang="en-US" baseline="0" dirty="0" smtClean="0"/>
              <a:t> published</a:t>
            </a:r>
            <a:r>
              <a:rPr lang="en-US" dirty="0" smtClean="0"/>
              <a:t> back in the</a:t>
            </a:r>
            <a:r>
              <a:rPr lang="en-US" baseline="0" dirty="0" smtClean="0"/>
              <a:t> fall of 2011. Within this document, we essentially review each of the various clinical and business domains I just discussed, and cover all of the various clinical functionalities, based on population analytics, that they feel are needed for optimal health care delivery, but which currently are not available or don’t exist within the current implementation of the electronic health record.</a:t>
            </a:r>
          </a:p>
        </p:txBody>
      </p:sp>
    </p:spTree>
    <p:extLst>
      <p:ext uri="{BB962C8B-B14F-4D97-AF65-F5344CB8AC3E}">
        <p14:creationId xmlns="" xmlns:p14="http://schemas.microsoft.com/office/powerpoint/2010/main" val="3512383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some </a:t>
            </a:r>
            <a:r>
              <a:rPr lang="en-US" dirty="0"/>
              <a:t>of the main </a:t>
            </a:r>
            <a:r>
              <a:rPr lang="en-US" dirty="0" smtClean="0"/>
              <a:t>clinical areas </a:t>
            </a:r>
            <a:r>
              <a:rPr lang="en-US" dirty="0"/>
              <a:t>that were identified by </a:t>
            </a:r>
            <a:r>
              <a:rPr lang="en-US" dirty="0" smtClean="0"/>
              <a:t>our </a:t>
            </a:r>
            <a:r>
              <a:rPr lang="en-US" dirty="0"/>
              <a:t>stakeholders as key for future </a:t>
            </a:r>
            <a:r>
              <a:rPr lang="en-US" dirty="0" smtClean="0"/>
              <a:t>development. This certainly doesn’t represent all of the important areas, but it’s to give you a sense of some</a:t>
            </a:r>
            <a:r>
              <a:rPr lang="en-US" baseline="0" dirty="0" smtClean="0"/>
              <a:t> of the areas they found to be critical for the development of a population analytic platform. (read)</a:t>
            </a:r>
            <a:endParaRPr lang="en-US" dirty="0" smtClean="0"/>
          </a:p>
          <a:p>
            <a:endParaRPr lang="en-US" dirty="0" smtClean="0"/>
          </a:p>
          <a:p>
            <a:r>
              <a:rPr lang="en-US" dirty="0" smtClean="0"/>
              <a:t>To </a:t>
            </a:r>
            <a:r>
              <a:rPr lang="en-US" dirty="0"/>
              <a:t>do all of this would take a large team of developers many</a:t>
            </a:r>
            <a:r>
              <a:rPr lang="en-US" baseline="0" dirty="0"/>
              <a:t> years. So, how do we make all of this possible</a:t>
            </a:r>
            <a:r>
              <a:rPr lang="en-US" baseline="0" dirty="0" smtClean="0"/>
              <a:t>?</a:t>
            </a:r>
          </a:p>
          <a:p>
            <a:endParaRPr lang="en-US" dirty="0"/>
          </a:p>
        </p:txBody>
      </p:sp>
    </p:spTree>
    <p:extLst>
      <p:ext uri="{BB962C8B-B14F-4D97-AF65-F5344CB8AC3E}">
        <p14:creationId xmlns="" xmlns:p14="http://schemas.microsoft.com/office/powerpoint/2010/main" val="38565259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cs typeface="Arial"/>
              </a:rPr>
              <a:t>The key to everything is partnerships. The System-Facing Platform consists primarily of individuals with clinical and technological expertise.</a:t>
            </a:r>
            <a:r>
              <a:rPr lang="en-US" baseline="0" dirty="0">
                <a:cs typeface="Arial"/>
              </a:rPr>
              <a:t> </a:t>
            </a:r>
            <a:r>
              <a:rPr lang="en-US" dirty="0">
                <a:cs typeface="Arial"/>
              </a:rPr>
              <a:t>What we don't </a:t>
            </a:r>
            <a:r>
              <a:rPr lang="en-US" dirty="0" smtClean="0">
                <a:cs typeface="Arial"/>
              </a:rPr>
              <a:t>really have </a:t>
            </a:r>
            <a:r>
              <a:rPr lang="en-US" dirty="0">
                <a:cs typeface="Arial"/>
              </a:rPr>
              <a:t>is an army of epidemiologic/data/statistical </a:t>
            </a:r>
            <a:r>
              <a:rPr lang="en-US" i="1" dirty="0">
                <a:cs typeface="Arial"/>
              </a:rPr>
              <a:t>analysts</a:t>
            </a:r>
            <a:r>
              <a:rPr lang="en-US" i="0" dirty="0">
                <a:cs typeface="Arial"/>
              </a:rPr>
              <a:t> at our disposal</a:t>
            </a:r>
            <a:r>
              <a:rPr lang="en-US" i="0" baseline="0" dirty="0">
                <a:cs typeface="Arial"/>
              </a:rPr>
              <a:t> to make everything that we want to make. Nor would we want to do this. There are already many groups out there doing these kinds of things; rather than repeating or replacing this, we need to partner with them and leverage existing/developing technologies and projects. We want to create collaborative partnerships that are advantageous for each of us. </a:t>
            </a:r>
            <a:r>
              <a:rPr lang="en-US" sz="1200" dirty="0">
                <a:cs typeface="Arial"/>
              </a:rPr>
              <a:t>We also need to create a clear </a:t>
            </a:r>
            <a:r>
              <a:rPr lang="en-US" sz="1200" b="1" i="1" dirty="0">
                <a:solidFill>
                  <a:schemeClr val="accent4"/>
                </a:solidFill>
                <a:cs typeface="Arial"/>
              </a:rPr>
              <a:t>pathway</a:t>
            </a:r>
            <a:r>
              <a:rPr lang="en-US" sz="1200" dirty="0">
                <a:cs typeface="Arial"/>
              </a:rPr>
              <a:t> for future partnerships and a </a:t>
            </a:r>
            <a:r>
              <a:rPr lang="en-US" sz="1200" b="1" i="1" dirty="0">
                <a:solidFill>
                  <a:schemeClr val="accent4"/>
                </a:solidFill>
                <a:cs typeface="Arial"/>
              </a:rPr>
              <a:t>framework</a:t>
            </a:r>
            <a:r>
              <a:rPr lang="en-US" sz="1200" dirty="0">
                <a:cs typeface="Arial"/>
              </a:rPr>
              <a:t> for incorporating new ideas, technologies, and partners as they arise</a:t>
            </a:r>
            <a:r>
              <a:rPr lang="en-US" sz="1200" dirty="0">
                <a:cs typeface="+mn-cs"/>
              </a:rPr>
              <a:t>.</a:t>
            </a:r>
            <a:endParaRPr lang="en-US" sz="1200" dirty="0">
              <a:cs typeface="Arial"/>
            </a:endParaRPr>
          </a:p>
        </p:txBody>
      </p:sp>
    </p:spTree>
    <p:extLst>
      <p:ext uri="{BB962C8B-B14F-4D97-AF65-F5344CB8AC3E}">
        <p14:creationId xmlns="" xmlns:p14="http://schemas.microsoft.com/office/powerpoint/2010/main" val="4995564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a:t>
            </a:r>
            <a:r>
              <a:rPr lang="en-US" baseline="0" dirty="0" smtClean="0"/>
              <a:t> working with these various stakeholder partners, we’re motivated by several factors to create the kind of useful informatics tools that fit user workflows and improve efficiency, and these factors operate at all stages of the design and development process.</a:t>
            </a:r>
            <a:endParaRPr lang="en-US" dirty="0"/>
          </a:p>
        </p:txBody>
      </p:sp>
    </p:spTree>
    <p:extLst>
      <p:ext uri="{BB962C8B-B14F-4D97-AF65-F5344CB8AC3E}">
        <p14:creationId xmlns="" xmlns:p14="http://schemas.microsoft.com/office/powerpoint/2010/main" val="4995564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1905266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I get into that, I want to clarify the Goals of this talk, as well as the agenda. In terms</a:t>
            </a:r>
            <a:r>
              <a:rPr lang="en-US" baseline="0" dirty="0" smtClean="0"/>
              <a:t> of the goals, I have two in mind.</a:t>
            </a:r>
          </a:p>
          <a:p>
            <a:endParaRPr lang="en-US" baseline="0" dirty="0" smtClean="0"/>
          </a:p>
          <a:p>
            <a:r>
              <a:rPr lang="en-US" baseline="0" dirty="0" smtClean="0"/>
              <a:t>As for the agenda, I've divided this talk into two parts: in the first part, I'll talk about what the System-facing HMP is, what our vision for it is, and the plan we have in place to achieve it. In part 2, I'll talk more specifically about some of the tools we're developing, and the partnerships we have in place to help make this all happen.</a:t>
            </a:r>
            <a:endParaRPr lang="en-US" dirty="0" smtClean="0"/>
          </a:p>
          <a:p>
            <a:endParaRPr lang="en-US" dirty="0"/>
          </a:p>
        </p:txBody>
      </p:sp>
    </p:spTree>
    <p:extLst>
      <p:ext uri="{BB962C8B-B14F-4D97-AF65-F5344CB8AC3E}">
        <p14:creationId xmlns="" xmlns:p14="http://schemas.microsoft.com/office/powerpoint/2010/main" val="34113923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So </a:t>
            </a:r>
            <a:r>
              <a:rPr lang="en-US" dirty="0" smtClean="0"/>
              <a:t>as I said </a:t>
            </a:r>
            <a:r>
              <a:rPr lang="en-US" dirty="0"/>
              <a:t>before, </a:t>
            </a:r>
            <a:r>
              <a:rPr lang="en-US" dirty="0" smtClean="0"/>
              <a:t>we are focusing our efforts in three general areas: (1</a:t>
            </a:r>
            <a:r>
              <a:rPr lang="en-US" dirty="0"/>
              <a:t>) creation of new tools, (2) working with teams</a:t>
            </a:r>
            <a:r>
              <a:rPr lang="en-US" baseline="0" dirty="0"/>
              <a:t> to extend and generalize existing tools beyond the local level, and (3) forming collaborative partnerships with research/development groups to integrate existing </a:t>
            </a:r>
            <a:r>
              <a:rPr lang="en-US" baseline="0" dirty="0" smtClean="0"/>
              <a:t>tools into our platform. </a:t>
            </a:r>
            <a:r>
              <a:rPr lang="en-US" baseline="0" dirty="0"/>
              <a:t>We're pursuing partnerships at each of these levels; this gives us the opportunity to maximize the involvement of the larger VA community in the creation of an ecosystem of tools to serve the various needs of all of the different stakeholders</a:t>
            </a:r>
            <a:r>
              <a:rPr lang="en-US" baseline="0" dirty="0" smtClean="0"/>
              <a:t>. I’ll begin now by discussing some of the tools and partnerships that address the first area, creating new tools and functionalities.</a:t>
            </a:r>
            <a:endParaRPr lang="en-US" baseline="0" dirty="0"/>
          </a:p>
        </p:txBody>
      </p:sp>
    </p:spTree>
    <p:extLst>
      <p:ext uri="{BB962C8B-B14F-4D97-AF65-F5344CB8AC3E}">
        <p14:creationId xmlns="" xmlns:p14="http://schemas.microsoft.com/office/powerpoint/2010/main" val="3859155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a:cs typeface="Arial"/>
              </a:rPr>
              <a:t>This slide gives a few examples of some</a:t>
            </a:r>
            <a:r>
              <a:rPr lang="en-US" baseline="0" dirty="0">
                <a:cs typeface="Arial"/>
              </a:rPr>
              <a:t> of our current strategic partnerships targeting different areas of clinical care. We have partnerships addressing antimicrobial stewardship (which monitors and improves the use of antibiotics), partnerships addressing C. difficile surveillance (which helps to monitor and control the spread of this organism in VA facilities), and partnerships addressing the management of congestive heart failure patients</a:t>
            </a:r>
            <a:r>
              <a:rPr lang="en-US" baseline="0" dirty="0" smtClean="0">
                <a:cs typeface="Arial"/>
              </a:rPr>
              <a:t>. Each of these represents a partnership between hi2 and various groups with research and operations who are responsible for those clinical areas. So for instance…</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baseline="0" dirty="0" smtClean="0">
              <a:cs typeface="Arial"/>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baseline="0" dirty="0" smtClean="0">
                <a:cs typeface="Arial"/>
              </a:rPr>
              <a:t>In </a:t>
            </a:r>
            <a:r>
              <a:rPr lang="en-US" baseline="0" dirty="0">
                <a:cs typeface="Arial"/>
              </a:rPr>
              <a:t>each case, these </a:t>
            </a:r>
            <a:r>
              <a:rPr lang="en-US" baseline="0" dirty="0" smtClean="0">
                <a:cs typeface="Arial"/>
              </a:rPr>
              <a:t>stakeholder groups </a:t>
            </a:r>
            <a:r>
              <a:rPr lang="en-US" baseline="0" dirty="0">
                <a:cs typeface="Arial"/>
              </a:rPr>
              <a:t>have identified datasets and epidemiologic analyses that support their various clinical activities, and our goal is to translate that work and provide a pathway for integrating it into the workflow of the electronic health record</a:t>
            </a:r>
            <a:r>
              <a:rPr lang="en-US" baseline="0" dirty="0" smtClean="0">
                <a:cs typeface="Arial"/>
              </a:rPr>
              <a:t>.</a:t>
            </a:r>
            <a:endParaRPr lang="en-US" dirty="0">
              <a:cs typeface="Arial"/>
            </a:endParaRPr>
          </a:p>
        </p:txBody>
      </p:sp>
    </p:spTree>
    <p:extLst>
      <p:ext uri="{BB962C8B-B14F-4D97-AF65-F5344CB8AC3E}">
        <p14:creationId xmlns="" xmlns:p14="http://schemas.microsoft.com/office/powerpoint/2010/main" val="26079193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 wanted to focus first</a:t>
            </a:r>
            <a:r>
              <a:rPr lang="en-US" baseline="0" dirty="0" smtClean="0"/>
              <a:t> on a tool that we’re creating for antimicrobial stewardship called IV to PO Interchange. The purpose of this tool is to identify those situations where a patient in the hospital is being given intravenously one of a particular set of antibiotics (like 6) that are equivalent in the IV form and the oral form, and to make sure they are switched to the oral form whenever possible. The reason for this…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In order to create this</a:t>
            </a:r>
            <a:r>
              <a:rPr lang="en-US" baseline="0" dirty="0" smtClean="0"/>
              <a:t> type of tool, we had to work with the stewards to understand the actual workflow involved in this process, so that the tool could be designed to fit their workflow.</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Identification</a:t>
            </a:r>
            <a:r>
              <a:rPr lang="en-US" dirty="0"/>
              <a:t>: Identify a set of candidate patients for conversion from IV to oral </a:t>
            </a:r>
            <a:r>
              <a:rPr lang="en-US" dirty="0" smtClean="0"/>
              <a:t>antibiotics (criteria)</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Validation: Validate the candidates should be converted based on review of information in their health records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Action: Perform the appropriate steps to convert the patients from IV to oral antibiotics (order, notes)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Reporting: Analyze data on IV to PO conversion rates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 xmlns:p14="http://schemas.microsoft.com/office/powerpoint/2010/main" val="4995564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So our goal was to…</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Assess patients and create lists of those who qualify for intervention</a:t>
            </a:r>
            <a:endParaRPr lang="en-US" sz="120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Allow interaction between population-level and patient-level views</a:t>
            </a:r>
            <a:endParaRPr lang="en-US" sz="120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Enable users to intervene/take action on patients</a:t>
            </a:r>
            <a:endParaRPr lang="en-US" sz="1200" kern="12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Create visualizations of population-level data for reports, evaluation, etc.</a:t>
            </a:r>
            <a:endParaRPr lang="en-US" sz="1200" kern="1200" dirty="0"/>
          </a:p>
          <a:p>
            <a:endParaRPr lang="en-US" dirty="0"/>
          </a:p>
          <a:p>
            <a:r>
              <a:rPr lang="en-US" dirty="0"/>
              <a:t>Note, however, that what is described here is actually a fairly generic template for potentially many different tools, not just tools for antimicrobial</a:t>
            </a:r>
            <a:r>
              <a:rPr lang="en-US" baseline="0" dirty="0"/>
              <a:t> stewardship.</a:t>
            </a:r>
            <a:endParaRPr lang="en-US" dirty="0"/>
          </a:p>
        </p:txBody>
      </p:sp>
    </p:spTree>
    <p:extLst>
      <p:ext uri="{BB962C8B-B14F-4D97-AF65-F5344CB8AC3E}">
        <p14:creationId xmlns="" xmlns:p14="http://schemas.microsoft.com/office/powerpoint/2010/main" val="16453147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The </a:t>
            </a:r>
            <a:r>
              <a:rPr lang="en-US" dirty="0" smtClean="0"/>
              <a:t>nice thing about this process is </a:t>
            </a:r>
            <a:r>
              <a:rPr lang="en-US" dirty="0"/>
              <a:t>that the stakeholders (ASTF) work out </a:t>
            </a:r>
            <a:r>
              <a:rPr lang="en-US" dirty="0" smtClean="0"/>
              <a:t>all the </a:t>
            </a:r>
            <a:r>
              <a:rPr lang="en-US" dirty="0"/>
              <a:t>details and requirements;</a:t>
            </a:r>
            <a:r>
              <a:rPr lang="en-US" baseline="0" dirty="0"/>
              <a:t> </a:t>
            </a:r>
            <a:r>
              <a:rPr lang="en-US" baseline="0" dirty="0" smtClean="0"/>
              <a:t>then it’s our job to work </a:t>
            </a:r>
            <a:r>
              <a:rPr lang="en-US" baseline="0" dirty="0"/>
              <a:t>out how to implement </a:t>
            </a:r>
            <a:r>
              <a:rPr lang="en-US" baseline="0" dirty="0" smtClean="0"/>
              <a:t>it using electronic data.</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a:p>
            <a:pPr lvl="0"/>
            <a:r>
              <a:rPr lang="en-US" sz="2800" b="1" u="sng" dirty="0" smtClean="0">
                <a:solidFill>
                  <a:prstClr val="black"/>
                </a:solidFill>
                <a:latin typeface="Candara"/>
                <a:cs typeface="Candara"/>
              </a:rPr>
              <a:t>Antimicrobials</a:t>
            </a:r>
            <a:endParaRPr lang="en-US" sz="2800" dirty="0" smtClean="0"/>
          </a:p>
          <a:p>
            <a:pPr lvl="1"/>
            <a:r>
              <a:rPr lang="en-US" sz="2800" dirty="0" smtClean="0">
                <a:solidFill>
                  <a:prstClr val="black"/>
                </a:solidFill>
                <a:latin typeface="Candara"/>
                <a:cs typeface="Candara"/>
              </a:rPr>
              <a:t>Azithromycin</a:t>
            </a:r>
          </a:p>
          <a:p>
            <a:pPr lvl="1"/>
            <a:r>
              <a:rPr lang="en-US" sz="2800" dirty="0" smtClean="0">
                <a:solidFill>
                  <a:prstClr val="black"/>
                </a:solidFill>
                <a:latin typeface="Candara"/>
                <a:cs typeface="Candara"/>
              </a:rPr>
              <a:t>Fluoroquinolones</a:t>
            </a:r>
          </a:p>
          <a:p>
            <a:pPr lvl="1"/>
            <a:r>
              <a:rPr lang="en-US" sz="2800" dirty="0" smtClean="0">
                <a:solidFill>
                  <a:prstClr val="black"/>
                </a:solidFill>
                <a:latin typeface="Candara"/>
                <a:cs typeface="Candara"/>
              </a:rPr>
              <a:t>Clindamycin</a:t>
            </a:r>
          </a:p>
          <a:p>
            <a:pPr lvl="1"/>
            <a:r>
              <a:rPr lang="en-US" sz="2800" dirty="0" smtClean="0">
                <a:solidFill>
                  <a:prstClr val="black"/>
                </a:solidFill>
                <a:latin typeface="Candara"/>
                <a:cs typeface="Candara"/>
              </a:rPr>
              <a:t>Fluconazole</a:t>
            </a:r>
          </a:p>
          <a:p>
            <a:pPr lvl="1"/>
            <a:r>
              <a:rPr lang="en-US" sz="2800" dirty="0" smtClean="0">
                <a:solidFill>
                  <a:prstClr val="black"/>
                </a:solidFill>
                <a:latin typeface="Candara"/>
                <a:cs typeface="Candara"/>
              </a:rPr>
              <a:t>Linezolid</a:t>
            </a:r>
          </a:p>
          <a:p>
            <a:pPr lvl="1"/>
            <a:r>
              <a:rPr lang="en-US" sz="2800" dirty="0" smtClean="0">
                <a:solidFill>
                  <a:prstClr val="black"/>
                </a:solidFill>
                <a:latin typeface="Candara"/>
                <a:cs typeface="Candara"/>
              </a:rPr>
              <a:t>Metronidazole</a:t>
            </a:r>
          </a:p>
          <a:p>
            <a:pPr lvl="0"/>
            <a:r>
              <a:rPr lang="en-US" sz="2800" b="1" u="sng" dirty="0" smtClean="0">
                <a:solidFill>
                  <a:prstClr val="black"/>
                </a:solidFill>
                <a:latin typeface="Candara"/>
                <a:cs typeface="Candara"/>
              </a:rPr>
              <a:t>Inclusion Criteria</a:t>
            </a:r>
            <a:endParaRPr lang="en-US" sz="2800" dirty="0" smtClean="0"/>
          </a:p>
          <a:p>
            <a:pPr lvl="1"/>
            <a:r>
              <a:rPr lang="en-US" sz="2800" dirty="0" smtClean="0">
                <a:solidFill>
                  <a:prstClr val="black"/>
                </a:solidFill>
                <a:latin typeface="Candara"/>
                <a:cs typeface="Candara"/>
              </a:rPr>
              <a:t>Afebrile x 24h</a:t>
            </a:r>
          </a:p>
          <a:p>
            <a:pPr lvl="1"/>
            <a:r>
              <a:rPr lang="en-US" sz="2800" dirty="0" smtClean="0">
                <a:solidFill>
                  <a:prstClr val="black"/>
                </a:solidFill>
                <a:latin typeface="Candara"/>
                <a:cs typeface="Candara"/>
              </a:rPr>
              <a:t>Any oral med in last 24h (not anti-emetics)</a:t>
            </a:r>
          </a:p>
          <a:p>
            <a:pPr lvl="1"/>
            <a:r>
              <a:rPr lang="en-US" sz="2800" dirty="0" smtClean="0">
                <a:solidFill>
                  <a:prstClr val="black"/>
                </a:solidFill>
                <a:latin typeface="Candara"/>
                <a:cs typeface="Candara"/>
              </a:rPr>
              <a:t>Hemodynamically stable</a:t>
            </a:r>
          </a:p>
          <a:p>
            <a:pPr lvl="0"/>
            <a:r>
              <a:rPr lang="en-US" sz="2800" b="1" u="sng" dirty="0" smtClean="0">
                <a:solidFill>
                  <a:prstClr val="black"/>
                </a:solidFill>
                <a:latin typeface="Candara"/>
                <a:cs typeface="Candara"/>
              </a:rPr>
              <a:t>Exclusion Criteria</a:t>
            </a:r>
            <a:endParaRPr lang="en-US" sz="2800" dirty="0" smtClean="0"/>
          </a:p>
          <a:p>
            <a:pPr lvl="1"/>
            <a:r>
              <a:rPr lang="en-US" sz="2800" dirty="0" smtClean="0">
                <a:solidFill>
                  <a:prstClr val="black"/>
                </a:solidFill>
                <a:latin typeface="Candara"/>
                <a:cs typeface="Candara"/>
              </a:rPr>
              <a:t>TPN in last 72h</a:t>
            </a:r>
          </a:p>
          <a:p>
            <a:pPr lvl="1"/>
            <a:r>
              <a:rPr lang="en-US" sz="2800" dirty="0" smtClean="0">
                <a:solidFill>
                  <a:prstClr val="black"/>
                </a:solidFill>
                <a:latin typeface="Candara"/>
                <a:cs typeface="Candara"/>
              </a:rPr>
              <a:t>ANC &lt;500 in last 48h</a:t>
            </a:r>
          </a:p>
          <a:p>
            <a:pPr lvl="0"/>
            <a:r>
              <a:rPr lang="en-US" sz="2800" b="1" u="sng" dirty="0" smtClean="0">
                <a:solidFill>
                  <a:prstClr val="black"/>
                </a:solidFill>
                <a:latin typeface="Candara"/>
                <a:cs typeface="Candara"/>
              </a:rPr>
              <a:t>Report Format</a:t>
            </a:r>
            <a:endParaRPr lang="en-US" sz="2800" dirty="0" smtClean="0">
              <a:solidFill>
                <a:prstClr val="black"/>
              </a:solidFill>
              <a:latin typeface="Candara"/>
              <a:cs typeface="Candara"/>
            </a:endParaRPr>
          </a:p>
          <a:p>
            <a:pPr lvl="1"/>
            <a:r>
              <a:rPr lang="en-US" sz="2800" dirty="0" smtClean="0">
                <a:solidFill>
                  <a:prstClr val="black"/>
                </a:solidFill>
                <a:latin typeface="Candara"/>
                <a:cs typeface="Candara"/>
              </a:rPr>
              <a:t>Patient Name</a:t>
            </a:r>
          </a:p>
          <a:p>
            <a:pPr lvl="1"/>
            <a:r>
              <a:rPr lang="en-US" sz="2800" dirty="0" smtClean="0">
                <a:solidFill>
                  <a:prstClr val="black"/>
                </a:solidFill>
                <a:latin typeface="Candara"/>
                <a:cs typeface="Candara"/>
              </a:rPr>
              <a:t>Ward</a:t>
            </a:r>
          </a:p>
          <a:p>
            <a:pPr lvl="1"/>
            <a:r>
              <a:rPr lang="en-US" sz="2800" dirty="0" smtClean="0">
                <a:solidFill>
                  <a:prstClr val="black"/>
                </a:solidFill>
                <a:latin typeface="Candara"/>
                <a:cs typeface="Candara"/>
              </a:rPr>
              <a:t>Drug, route, dose</a:t>
            </a:r>
          </a:p>
          <a:p>
            <a:pPr lvl="1"/>
            <a:r>
              <a:rPr lang="en-US" sz="2800" dirty="0" smtClean="0">
                <a:solidFill>
                  <a:prstClr val="black"/>
                </a:solidFill>
                <a:latin typeface="Candara"/>
                <a:cs typeface="Candara"/>
              </a:rPr>
              <a:t>Date started</a:t>
            </a:r>
          </a:p>
          <a:p>
            <a:pPr lvl="1"/>
            <a:r>
              <a:rPr lang="en-US" sz="2800" dirty="0" smtClean="0">
                <a:solidFill>
                  <a:prstClr val="black"/>
                </a:solidFill>
                <a:latin typeface="Candara"/>
                <a:cs typeface="Candara"/>
              </a:rPr>
              <a:t>Next dose due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 xmlns:p14="http://schemas.microsoft.com/office/powerpoint/2010/main" val="4995564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implement a platform that supports this kind of reusable tool development and deployment, we wanted to focus on creating a framework to define and support the four key components of the platform:</a:t>
            </a:r>
          </a:p>
          <a:p>
            <a:endParaRPr lang="en-US" dirty="0" smtClean="0"/>
          </a:p>
          <a:p>
            <a:r>
              <a:rPr lang="en-US" dirty="0" smtClean="0"/>
              <a:t>Data </a:t>
            </a:r>
            <a:r>
              <a:rPr lang="en-US" dirty="0"/>
              <a:t>services providing access to various data </a:t>
            </a:r>
            <a:r>
              <a:rPr lang="en-US" dirty="0" smtClean="0"/>
              <a:t>sources (CDW)</a:t>
            </a:r>
            <a:endParaRPr lang="en-US" dirty="0"/>
          </a:p>
          <a:p>
            <a:r>
              <a:rPr lang="en-US" dirty="0"/>
              <a:t>Analytic/Business Layer to </a:t>
            </a:r>
            <a:r>
              <a:rPr lang="en-US" dirty="0" smtClean="0"/>
              <a:t>manipulate/aggregate/analyze </a:t>
            </a:r>
            <a:r>
              <a:rPr lang="en-US" dirty="0"/>
              <a:t>data</a:t>
            </a:r>
          </a:p>
          <a:p>
            <a:r>
              <a:rPr lang="en-US" dirty="0"/>
              <a:t>Outputs of analysis formatted and delivered as services for consumption by clients</a:t>
            </a:r>
          </a:p>
          <a:p>
            <a:r>
              <a:rPr lang="en-US" dirty="0"/>
              <a:t>Workspace Environment for </a:t>
            </a:r>
            <a:r>
              <a:rPr lang="en-US" dirty="0" smtClean="0"/>
              <a:t>web-based creation/deployment </a:t>
            </a:r>
            <a:r>
              <a:rPr lang="en-US" dirty="0"/>
              <a:t>of </a:t>
            </a:r>
            <a:r>
              <a:rPr lang="en-US" dirty="0" smtClean="0"/>
              <a:t>apps (modules) </a:t>
            </a:r>
            <a:r>
              <a:rPr lang="en-US" dirty="0"/>
              <a:t>addressing particular use cases</a:t>
            </a:r>
          </a:p>
          <a:p>
            <a:endParaRPr lang="en-US" dirty="0"/>
          </a:p>
        </p:txBody>
      </p:sp>
    </p:spTree>
    <p:extLst>
      <p:ext uri="{BB962C8B-B14F-4D97-AF65-F5344CB8AC3E}">
        <p14:creationId xmlns="" xmlns:p14="http://schemas.microsoft.com/office/powerpoint/2010/main" val="341139231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shows</a:t>
            </a:r>
            <a:r>
              <a:rPr lang="en-US" baseline="0" dirty="0" smtClean="0"/>
              <a:t> a schematic representation of the system-facing HMP architecture and framework.</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notes)</a:t>
            </a:r>
          </a:p>
          <a:p>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(No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 xmlns:p14="http://schemas.microsoft.com/office/powerpoint/2010/main" val="3859155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really creative and innovative tool that uses a unique, visual interface</a:t>
            </a:r>
            <a:r>
              <a:rPr lang="en-US" baseline="0" dirty="0" smtClean="0"/>
              <a:t> and </a:t>
            </a:r>
            <a:r>
              <a:rPr lang="en-US" dirty="0" smtClean="0"/>
              <a:t>approach</a:t>
            </a:r>
            <a:r>
              <a:rPr lang="en-US" baseline="0" dirty="0" smtClean="0"/>
              <a:t> to data analysis related to any one of a number of clinical domains, such as C. </a:t>
            </a:r>
            <a:r>
              <a:rPr lang="en-US" baseline="0" dirty="0" err="1" smtClean="0"/>
              <a:t>difficile</a:t>
            </a:r>
            <a:r>
              <a:rPr lang="en-US" baseline="0" dirty="0" smtClean="0"/>
              <a:t> surveillance.</a:t>
            </a:r>
            <a:endParaRPr lang="en-US" dirty="0" smtClean="0"/>
          </a:p>
          <a:p>
            <a:r>
              <a:rPr lang="en-US" dirty="0" smtClean="0"/>
              <a:t>Automatically </a:t>
            </a:r>
            <a:r>
              <a:rPr lang="en-US" dirty="0"/>
              <a:t>extracts all relevant variables from VistA (structured and unstructured)</a:t>
            </a:r>
          </a:p>
          <a:p>
            <a:r>
              <a:rPr lang="en-US" dirty="0"/>
              <a:t>Graphical data exploration / comparison</a:t>
            </a:r>
          </a:p>
          <a:p>
            <a:r>
              <a:rPr lang="en-US" dirty="0"/>
              <a:t>"Learns" which variables are most influential</a:t>
            </a:r>
          </a:p>
          <a:p>
            <a:r>
              <a:rPr lang="en-US" dirty="0"/>
              <a:t>Models different interventions effects on outcomes</a:t>
            </a:r>
          </a:p>
          <a:p>
            <a:r>
              <a:rPr lang="en-US" dirty="0"/>
              <a:t>Ongoing monitoring of interventions</a:t>
            </a:r>
          </a:p>
          <a:p>
            <a:endParaRPr lang="en-US" dirty="0"/>
          </a:p>
        </p:txBody>
      </p:sp>
    </p:spTree>
    <p:extLst>
      <p:ext uri="{BB962C8B-B14F-4D97-AF65-F5344CB8AC3E}">
        <p14:creationId xmlns="" xmlns:p14="http://schemas.microsoft.com/office/powerpoint/2010/main" val="1107677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 xmlns:p14="http://schemas.microsoft.com/office/powerpoint/2010/main" val="31764606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Kaleid</a:t>
            </a:r>
            <a:r>
              <a:rPr lang="en-US" dirty="0" smtClean="0"/>
              <a:t> is being developed as a software package with its own back-end analytic engine, and its own web-based</a:t>
            </a:r>
            <a:r>
              <a:rPr lang="en-US" baseline="0" dirty="0" smtClean="0"/>
              <a:t> front end interface. This diagram shows how the </a:t>
            </a:r>
            <a:r>
              <a:rPr lang="en-US" baseline="0" dirty="0" err="1" smtClean="0"/>
              <a:t>Kaleid</a:t>
            </a:r>
            <a:r>
              <a:rPr lang="en-US" baseline="0" dirty="0" smtClean="0"/>
              <a:t> system will be integrated into the SF HMP, and should serve as a model for the integration of other packages developed by other groups.</a:t>
            </a:r>
          </a:p>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 notes)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 xmlns:p14="http://schemas.microsoft.com/office/powerpoint/2010/main" val="38591556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Helps providers make decisions in the absence of applicable recommendations from clinical trials or practice guidelines</a:t>
            </a:r>
          </a:p>
          <a:p>
            <a:r>
              <a:rPr lang="en-US" dirty="0"/>
              <a:t>Helps unlock evidence about best practice that is currently latent within VA data</a:t>
            </a:r>
          </a:p>
          <a:p>
            <a:r>
              <a:rPr lang="en-US" dirty="0"/>
              <a:t>Performs case-matched population queries to retrieve information on Veterans who are similar to the patient at hand based on features deemed relevant by the user</a:t>
            </a:r>
          </a:p>
          <a:p>
            <a:r>
              <a:rPr lang="en-US" dirty="0"/>
              <a:t>Explore previous decisions and outcomes</a:t>
            </a:r>
          </a:p>
          <a:p>
            <a:endParaRPr lang="en-US" dirty="0"/>
          </a:p>
        </p:txBody>
      </p:sp>
    </p:spTree>
    <p:extLst>
      <p:ext uri="{BB962C8B-B14F-4D97-AF65-F5344CB8AC3E}">
        <p14:creationId xmlns="" xmlns:p14="http://schemas.microsoft.com/office/powerpoint/2010/main" val="20432965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notes)</a:t>
            </a:r>
          </a:p>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Tx/>
            </a:pPr>
            <a:r>
              <a:rPr lang="en-US" dirty="0" smtClean="0">
                <a:cs typeface="Arial"/>
              </a:rPr>
              <a:t>So that summarizes some of the specific tools and partnerships that we have focused</a:t>
            </a:r>
            <a:r>
              <a:rPr lang="en-US" baseline="0" dirty="0" smtClean="0">
                <a:cs typeface="Arial"/>
              </a:rPr>
              <a:t> on thus far, and in terms of where we’re going from here and some of the pathways forward to achieving our goals, these are the main areas we are concentrating on:</a:t>
            </a:r>
            <a:endParaRPr lang="en-US" dirty="0" smtClean="0">
              <a:cs typeface="Arial"/>
            </a:endParaRPr>
          </a:p>
          <a:p>
            <a:pPr>
              <a:buClrTx/>
            </a:pPr>
            <a:endParaRPr lang="en-US" dirty="0" smtClean="0">
              <a:cs typeface="Arial"/>
            </a:endParaRPr>
          </a:p>
          <a:p>
            <a:pPr>
              <a:buClrTx/>
            </a:pPr>
            <a:r>
              <a:rPr lang="en-US" dirty="0" smtClean="0">
                <a:cs typeface="Arial"/>
              </a:rPr>
              <a:t>- Shared/distributed development – SDK (parameters, criteria, instructions)</a:t>
            </a:r>
          </a:p>
          <a:p>
            <a:pPr>
              <a:buClrTx/>
            </a:pPr>
            <a:r>
              <a:rPr lang="en-US" dirty="0" smtClean="0">
                <a:cs typeface="Arial"/>
              </a:rPr>
              <a:t>- Three specific development pathways:</a:t>
            </a:r>
          </a:p>
          <a:p>
            <a:pPr>
              <a:buClrTx/>
            </a:pPr>
            <a:r>
              <a:rPr lang="en-US" baseline="0" dirty="0" smtClean="0">
                <a:cs typeface="Arial"/>
              </a:rPr>
              <a:t>     </a:t>
            </a:r>
            <a:r>
              <a:rPr lang="en-US" dirty="0" smtClean="0">
                <a:cs typeface="Arial"/>
              </a:rPr>
              <a:t>The System-facing HMP workspace</a:t>
            </a:r>
          </a:p>
          <a:p>
            <a:pPr>
              <a:buClrTx/>
            </a:pPr>
            <a:r>
              <a:rPr lang="en-US" baseline="0" dirty="0" smtClean="0">
                <a:cs typeface="Arial"/>
              </a:rPr>
              <a:t>     </a:t>
            </a:r>
            <a:r>
              <a:rPr lang="en-US" dirty="0" smtClean="0">
                <a:cs typeface="Arial"/>
              </a:rPr>
              <a:t>Prototype modules for specific domains and use cases</a:t>
            </a:r>
          </a:p>
          <a:p>
            <a:pPr>
              <a:buClrTx/>
            </a:pPr>
            <a:r>
              <a:rPr lang="en-US" baseline="0" dirty="0" smtClean="0">
                <a:cs typeface="Arial"/>
              </a:rPr>
              <a:t>     </a:t>
            </a:r>
            <a:r>
              <a:rPr lang="en-US" dirty="0" err="1" smtClean="0"/>
              <a:t>Developin</a:t>
            </a:r>
            <a:r>
              <a:rPr lang="en-US" baseline="0" dirty="0" smtClean="0"/>
              <a:t> a platform that is</a:t>
            </a:r>
            <a:r>
              <a:rPr lang="en-US" dirty="0" smtClean="0"/>
              <a:t> scalable, extensible, and meets the needs of the short and long term growth of HMP</a:t>
            </a:r>
          </a:p>
          <a:p>
            <a:pPr marL="273050" lvl="1" indent="-273050">
              <a:buClrTx/>
              <a:buSzPct val="95000"/>
            </a:pPr>
            <a:r>
              <a:rPr lang="en-US" sz="2600" dirty="0" smtClean="0">
                <a:cs typeface="Arial"/>
              </a:rPr>
              <a:t>- Encourage external development</a:t>
            </a:r>
            <a:r>
              <a:rPr lang="en-US" sz="2600" baseline="0" dirty="0" smtClean="0">
                <a:cs typeface="Arial"/>
              </a:rPr>
              <a:t> </a:t>
            </a:r>
            <a:r>
              <a:rPr lang="en-US" sz="2600" dirty="0" smtClean="0">
                <a:cs typeface="Arial"/>
              </a:rPr>
              <a:t>of domain modules (by groups outside of hi2)</a:t>
            </a:r>
          </a:p>
          <a:p>
            <a:pPr marL="273050" lvl="1" indent="-273050">
              <a:buClrTx/>
              <a:buSzPct val="95000"/>
            </a:pPr>
            <a:r>
              <a:rPr lang="en-US" sz="2600" i="1" baseline="0" dirty="0" smtClean="0">
                <a:cs typeface="Arial"/>
              </a:rPr>
              <a:t>     </a:t>
            </a:r>
            <a:r>
              <a:rPr lang="en-US" i="1" dirty="0" smtClean="0">
                <a:cs typeface="Arial"/>
              </a:rPr>
              <a:t>Democratization of IT</a:t>
            </a:r>
          </a:p>
          <a:p>
            <a:pPr>
              <a:buClrTx/>
            </a:pPr>
            <a:r>
              <a:rPr lang="en-US" dirty="0" smtClean="0">
                <a:cs typeface="Arial"/>
              </a:rPr>
              <a:t>- Module Repository (centralized area</a:t>
            </a:r>
            <a:r>
              <a:rPr lang="en-US" baseline="0" dirty="0" smtClean="0">
                <a:cs typeface="Arial"/>
              </a:rPr>
              <a:t> for submitting and deploying modules)</a:t>
            </a:r>
            <a:endParaRPr lang="en-US" dirty="0" smtClean="0">
              <a:cs typeface="Arial"/>
            </a:endParaRPr>
          </a:p>
          <a:p>
            <a:endParaRPr lang="en-US" dirty="0"/>
          </a:p>
        </p:txBody>
      </p:sp>
    </p:spTree>
    <p:extLst>
      <p:ext uri="{BB962C8B-B14F-4D97-AF65-F5344CB8AC3E}">
        <p14:creationId xmlns="" xmlns:p14="http://schemas.microsoft.com/office/powerpoint/2010/main" val="1166332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for the main summary points, if there are three words that summarize</a:t>
            </a:r>
            <a:r>
              <a:rPr lang="en-US" baseline="0" dirty="0" smtClean="0"/>
              <a:t> the goals of the SF HMP, they would be innovation, collaboration, and democratization.</a:t>
            </a:r>
          </a:p>
          <a:p>
            <a:endParaRPr lang="en-US" dirty="0" smtClean="0"/>
          </a:p>
          <a:p>
            <a:r>
              <a:rPr lang="en-US" dirty="0" smtClean="0"/>
              <a:t>Our </a:t>
            </a:r>
            <a:r>
              <a:rPr lang="en-US" dirty="0"/>
              <a:t>goal is to create innovative tools that harness the power of population data</a:t>
            </a:r>
          </a:p>
          <a:p>
            <a:endParaRPr lang="en-US" dirty="0"/>
          </a:p>
          <a:p>
            <a:r>
              <a:rPr lang="en-US" dirty="0"/>
              <a:t>Collaborative partnerships and leveraging existing or developing technologies are the keys to our success</a:t>
            </a:r>
          </a:p>
          <a:p>
            <a:endParaRPr lang="en-US" dirty="0"/>
          </a:p>
          <a:p>
            <a:r>
              <a:rPr lang="en-US" dirty="0"/>
              <a:t>We want to democratize the development process to make it straightforward for others to operationalize their work and incorporate it into workflow</a:t>
            </a:r>
          </a:p>
          <a:p>
            <a:endParaRPr lang="en-US" dirty="0"/>
          </a:p>
        </p:txBody>
      </p:sp>
    </p:spTree>
    <p:extLst>
      <p:ext uri="{BB962C8B-B14F-4D97-AF65-F5344CB8AC3E}">
        <p14:creationId xmlns="" xmlns:p14="http://schemas.microsoft.com/office/powerpoint/2010/main" val="64356548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Pause now for a brief video, after which we’ll be back for questions &amp; answers (use the orange </a:t>
            </a:r>
            <a:r>
              <a:rPr lang="en-US" baseline="0" smtClean="0"/>
              <a:t>ATP icon)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Tree>
    <p:extLst>
      <p:ext uri="{BB962C8B-B14F-4D97-AF65-F5344CB8AC3E}">
        <p14:creationId xmlns="" xmlns:p14="http://schemas.microsoft.com/office/powerpoint/2010/main" val="38591556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helps illustrate w</a:t>
            </a:r>
            <a:r>
              <a:rPr lang="en-US" dirty="0" smtClean="0"/>
              <a:t>ho we are and how we fit into the hi2 organization.</a:t>
            </a:r>
            <a:r>
              <a:rPr lang="en-US" baseline="0" dirty="0" smtClean="0"/>
              <a:t> </a:t>
            </a:r>
            <a:r>
              <a:rPr lang="en-US" dirty="0" smtClean="0"/>
              <a:t>The goal of the Health Informatics Initiative, or hi2, is to transform healthcare delivery at the VA through informatics,</a:t>
            </a:r>
            <a:r>
              <a:rPr lang="en-US" baseline="0" dirty="0" smtClean="0"/>
              <a:t> in part through the development of the next-generation electronic health record that we call the Health Management Platform, or the HMP. </a:t>
            </a:r>
            <a:endParaRPr lang="en-US" dirty="0"/>
          </a:p>
        </p:txBody>
      </p:sp>
    </p:spTree>
    <p:extLst>
      <p:ext uri="{BB962C8B-B14F-4D97-AF65-F5344CB8AC3E}">
        <p14:creationId xmlns="" xmlns:p14="http://schemas.microsoft.com/office/powerpoint/2010/main" val="62895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we are more specifically</a:t>
            </a:r>
            <a:r>
              <a:rPr lang="en-US" dirty="0" smtClean="0"/>
              <a:t>. The SF</a:t>
            </a:r>
            <a:r>
              <a:rPr lang="en-US" baseline="0" dirty="0" smtClean="0"/>
              <a:t> HMP consists basically of two teams, a core team and a developer team. The core team is led by me and consists of a number of individuals with various clinical and informatics backgrounds, and the goal of this team is to manage the project, work with our stakeholders, and set development priorities. The developer team is the group responsible for software development, and consists of individuals with primarily IT backgrounds, such as computer programmers and data architects. By no means does this represent all of the individuals working in the SF HMP, and I won’t go through each of them individually, but I wanted to give you a sense of how the team is structured and what kinds of skills and expertise we utilize.</a:t>
            </a:r>
            <a:endParaRPr lang="en-US" dirty="0"/>
          </a:p>
        </p:txBody>
      </p:sp>
    </p:spTree>
    <p:extLst>
      <p:ext uri="{BB962C8B-B14F-4D97-AF65-F5344CB8AC3E}">
        <p14:creationId xmlns="" xmlns:p14="http://schemas.microsoft.com/office/powerpoint/2010/main" val="419401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now that I've introduced you to the Health Management</a:t>
            </a:r>
            <a:r>
              <a:rPr lang="en-US" baseline="0" dirty="0" smtClean="0"/>
              <a:t> Platform and who we are in the System-facing HMP, I'll talk a bit about what it is we are trying to create. Shown here are o</a:t>
            </a:r>
            <a:r>
              <a:rPr lang="en-US" dirty="0" smtClean="0"/>
              <a:t>ur stated objectives as laid out in the initial hi2 FY11 Operating</a:t>
            </a:r>
            <a:r>
              <a:rPr lang="en-US" baseline="0" dirty="0" smtClean="0"/>
              <a:t> Plan from October 2010. (read)</a:t>
            </a:r>
          </a:p>
          <a:p>
            <a:endParaRPr lang="en-US" baseline="0" dirty="0" smtClean="0"/>
          </a:p>
          <a:p>
            <a:r>
              <a:rPr lang="en-US" baseline="0" dirty="0" smtClean="0"/>
              <a:t>This is the highest level view of the System-facing HMP. The description is quite broad, however, leaving considerable room for creativity and innovation on our part.</a:t>
            </a:r>
          </a:p>
        </p:txBody>
      </p:sp>
    </p:spTree>
    <p:extLst>
      <p:ext uri="{BB962C8B-B14F-4D97-AF65-F5344CB8AC3E}">
        <p14:creationId xmlns="" xmlns:p14="http://schemas.microsoft.com/office/powerpoint/2010/main" val="3411392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Before we go into </a:t>
            </a:r>
            <a:r>
              <a:rPr lang="en-US" baseline="0" dirty="0" smtClean="0"/>
              <a:t>what we decided to create that fits this description, I thought this would be a good time to talk a little bit about what population health and population analytics are.</a:t>
            </a:r>
            <a:endParaRPr lang="en-US" dirty="0" smtClean="0"/>
          </a:p>
          <a:p>
            <a:r>
              <a:rPr lang="en-US" dirty="0" smtClean="0"/>
              <a:t>In the broadest sense, population health is about “what we as a society do collectively to assure the conditions in which people can be healthy.”</a:t>
            </a:r>
          </a:p>
          <a:p>
            <a:r>
              <a:rPr lang="en-US" dirty="0" smtClean="0"/>
              <a:t>Population health is basically an approach to health that aims to improve the health of an entire population</a:t>
            </a:r>
            <a:r>
              <a:rPr lang="en-US" baseline="0" dirty="0" smtClean="0"/>
              <a:t> – in our case, we focus on the US Veteran population.</a:t>
            </a:r>
            <a:endParaRPr lang="en-US" dirty="0" smtClean="0"/>
          </a:p>
          <a:p>
            <a:r>
              <a:rPr lang="en-US" dirty="0" smtClean="0"/>
              <a:t>In</a:t>
            </a:r>
            <a:r>
              <a:rPr lang="en-US" baseline="0" dirty="0" smtClean="0"/>
              <a:t> order to understand the health of a population, we need to understand the health of the individual members of that population, which means that we need to collect, analyze, and summarize the health of all of the individual members of that population.</a:t>
            </a:r>
          </a:p>
          <a:p>
            <a:r>
              <a:rPr lang="en-US" baseline="0" dirty="0" smtClean="0"/>
              <a:t>In order to improve the health of a population, we need to focus on policies, interventions, and tools that target the health of each individual member of that population.</a:t>
            </a:r>
          </a:p>
          <a:p>
            <a:endParaRPr lang="en-US" baseline="0" dirty="0" smtClean="0"/>
          </a:p>
          <a:p>
            <a:r>
              <a:rPr lang="en-US" baseline="0" dirty="0" smtClean="0"/>
              <a:t>Our goal with the SF HMP is to transform healthcare delivery and improve population health using innovative health information technology.</a:t>
            </a:r>
          </a:p>
          <a:p>
            <a:endParaRPr lang="en-US" baseline="0" dirty="0"/>
          </a:p>
        </p:txBody>
      </p:sp>
    </p:spTree>
    <p:extLst>
      <p:ext uri="{BB962C8B-B14F-4D97-AF65-F5344CB8AC3E}">
        <p14:creationId xmlns="" xmlns:p14="http://schemas.microsoft.com/office/powerpoint/2010/main" val="34113923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interface of health information technology with population health is shown here. This figure shows the five interrelated and overlapping domains of population health:</a:t>
            </a:r>
          </a:p>
          <a:p>
            <a:r>
              <a:rPr lang="en-US" baseline="0" dirty="0" smtClean="0"/>
              <a:t>1. Public health surveillance and response -- which, in the healthcare setting, is often the role of the infection prevention and control group, including detection of disease outbreaks, and surveillance for disease or unexplained deaths</a:t>
            </a:r>
          </a:p>
          <a:p>
            <a:r>
              <a:rPr lang="en-US" baseline="0" dirty="0" smtClean="0"/>
              <a:t>2. Health status and disease monitoring -- including identification of health risks and needs, including monitoring of chronic conditions such as obesity and diabetes, and identifying the needs of vulnerable populations</a:t>
            </a:r>
          </a:p>
          <a:p>
            <a:r>
              <a:rPr lang="en-US" baseline="0" dirty="0" smtClean="0"/>
              <a:t>3. Population-based research -- for new insights and innovative solutions to health problems on a population level to ensure that all people achieve optimal health outcomes</a:t>
            </a:r>
          </a:p>
          <a:p>
            <a:r>
              <a:rPr lang="en-US" baseline="0" dirty="0" smtClean="0"/>
              <a:t>4. Population-based clinical care -- assuring health and functional status for populations of people, including evidence-based clinical care and quality improvement efforts, and</a:t>
            </a:r>
          </a:p>
          <a:p>
            <a:r>
              <a:rPr lang="en-US" baseline="0" dirty="0" smtClean="0"/>
              <a:t>5. Health education/communication -- informing, educating, and empowering providers and patients to reduce risk, promote better health, and maintain health and functional status.</a:t>
            </a:r>
          </a:p>
          <a:p>
            <a:endParaRPr lang="en-US" baseline="0" dirty="0" smtClean="0"/>
          </a:p>
          <a:p>
            <a:r>
              <a:rPr lang="en-US" baseline="0" dirty="0" smtClean="0"/>
              <a:t>Health information technology (HIT) is represented by the rectangular box in the middle of the diagram, and it supports, interacts with, and underlies the other five areas, and the key to doing this is through electronic clinical data and the tools that use these data. </a:t>
            </a:r>
            <a:r>
              <a:rPr lang="en-US" dirty="0" smtClean="0"/>
              <a:t>Electronic data can help support health and healthcare improvements including public health interventions, disease management, quality improvement, provider performance measurement, epidemiologic surveillance, research, and more. The process of collating, analyzing, and using these data to benefit the entire population can support improvements in the way we prevent illness and injury, provide patient care, and manage care systems – all important areas of focus if we're to assure the conditions in which people can be healthy.</a:t>
            </a:r>
          </a:p>
          <a:p>
            <a:endParaRPr lang="en-US" dirty="0"/>
          </a:p>
        </p:txBody>
      </p:sp>
    </p:spTree>
    <p:extLst>
      <p:ext uri="{BB962C8B-B14F-4D97-AF65-F5344CB8AC3E}">
        <p14:creationId xmlns="" xmlns:p14="http://schemas.microsoft.com/office/powerpoint/2010/main" val="34113923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With this background, and the initial description of the SF</a:t>
            </a:r>
            <a:r>
              <a:rPr lang="en-US" sz="1200" kern="1200" baseline="0" dirty="0" smtClean="0"/>
              <a:t> HMP I described earlier, we asked </a:t>
            </a:r>
            <a:r>
              <a:rPr lang="en-US" sz="1200" kern="1200" baseline="0" dirty="0" err="1" smtClean="0"/>
              <a:t>outselves</a:t>
            </a:r>
            <a:r>
              <a:rPr lang="en-US" sz="1200" kern="1200" baseline="0" dirty="0" smtClean="0"/>
              <a:t>, "what do we want to create that fits this description?" We want to create a system that: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1.</a:t>
            </a:r>
            <a:r>
              <a:rPr lang="en-US" sz="1200" kern="1200" baseline="0" dirty="0" smtClean="0"/>
              <a:t> </a:t>
            </a:r>
            <a:r>
              <a:rPr lang="en-US" sz="1200" kern="1200" dirty="0" smtClean="0"/>
              <a:t>Improved health and healthcare delivery at the level of our Veteran population and the healthcare system itself</a:t>
            </a:r>
          </a:p>
          <a:p>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2. Supports tools that generate and deliver population/system-level data analyses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cs typeface="Candara"/>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2600" dirty="0" smtClean="0">
                <a:cs typeface="Candara"/>
              </a:rPr>
              <a:t>3. Moves beyond passive information displays to active, dynamic tools for exploration, discovery, support, and intervention, </a:t>
            </a:r>
            <a:r>
              <a:rPr lang="en-US" sz="2600" i="1" dirty="0" smtClean="0">
                <a:cs typeface="Candara"/>
              </a:rPr>
              <a:t>even at the individual patient level</a:t>
            </a:r>
            <a:endParaRPr lang="en-US" sz="2600" dirty="0" smtClean="0">
              <a:cs typeface="Candara"/>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t>4. Integrates these tools into provider workflows to make </a:t>
            </a:r>
            <a:r>
              <a:rPr lang="en-US" sz="1200" kern="1200" dirty="0" err="1" smtClean="0"/>
              <a:t>peopl</a:t>
            </a:r>
            <a:r>
              <a:rPr lang="en-US" sz="1200" kern="1200" baseline="0" dirty="0" smtClean="0"/>
              <a:t> more efficient</a:t>
            </a:r>
            <a:endParaRPr lang="en-US" sz="1200" kern="12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p>
        </p:txBody>
      </p:sp>
    </p:spTree>
    <p:extLst>
      <p:ext uri="{BB962C8B-B14F-4D97-AF65-F5344CB8AC3E}">
        <p14:creationId xmlns="" xmlns:p14="http://schemas.microsoft.com/office/powerpoint/2010/main" val="34113923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Candara"/>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DBF5F9">
                  <a:shade val="90000"/>
                </a:srgbClr>
              </a:solidFill>
              <a:latin typeface="Constantia"/>
            </a:endParaRPr>
          </a:p>
        </p:txBody>
      </p:sp>
      <p:sp>
        <p:nvSpPr>
          <p:cNvPr id="5" name="Footer Placeholder 18"/>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DBF5F9">
                  <a:shade val="90000"/>
                </a:srgbClr>
              </a:solidFill>
              <a:latin typeface="Constantia"/>
            </a:endParaRPr>
          </a:p>
        </p:txBody>
      </p:sp>
      <p:sp>
        <p:nvSpPr>
          <p:cNvPr id="6" name="Slide Number Placeholder 26"/>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F91AACFF-9D1B-4D36-823D-5978A951AD54}" type="slidenum">
              <a:rPr lang="en-US">
                <a:solidFill>
                  <a:srgbClr val="DBF5F9">
                    <a:shade val="90000"/>
                  </a:srgbClr>
                </a:solidFill>
                <a:latin typeface="Constantia"/>
              </a:rPr>
              <a:pPr>
                <a:defRPr/>
              </a:pPr>
              <a:t>‹#›</a:t>
            </a:fld>
            <a:endParaRPr lang="en-US" dirty="0">
              <a:solidFill>
                <a:srgbClr val="DBF5F9">
                  <a:shade val="90000"/>
                </a:srgbClr>
              </a:solidFill>
              <a:latin typeface="Constantia"/>
            </a:endParaRPr>
          </a:p>
        </p:txBody>
      </p:sp>
    </p:spTree>
    <p:extLst>
      <p:ext uri="{BB962C8B-B14F-4D97-AF65-F5344CB8AC3E}">
        <p14:creationId xmlns="" xmlns:p14="http://schemas.microsoft.com/office/powerpoint/2010/main" val="41517632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 xmlns:p14="http://schemas.microsoft.com/office/powerpoint/2010/main" val="25961940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Candara"/>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DBF5F9">
                  <a:shade val="90000"/>
                </a:srgbClr>
              </a:solidFill>
              <a:latin typeface="Constantia"/>
            </a:endParaRPr>
          </a:p>
        </p:txBody>
      </p:sp>
      <p:sp>
        <p:nvSpPr>
          <p:cNvPr id="5" name="Footer Placeholder 4"/>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DBF5F9">
                  <a:shade val="90000"/>
                </a:srgbClr>
              </a:solidFill>
              <a:latin typeface="Constantia"/>
            </a:endParaRPr>
          </a:p>
        </p:txBody>
      </p:sp>
      <p:sp>
        <p:nvSpPr>
          <p:cNvPr id="6" name="Slide Number Placeholder 5"/>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904AA41C-C579-40A0-B850-CBA3638D86B4}" type="slidenum">
              <a:rPr lang="en-US">
                <a:solidFill>
                  <a:srgbClr val="DBF5F9">
                    <a:shade val="90000"/>
                  </a:srgbClr>
                </a:solidFill>
                <a:latin typeface="Constantia"/>
              </a:rPr>
              <a:pPr>
                <a:defRPr/>
              </a:pPr>
              <a:t>‹#›</a:t>
            </a:fld>
            <a:endParaRPr lang="en-US" dirty="0">
              <a:solidFill>
                <a:srgbClr val="DBF5F9">
                  <a:shade val="90000"/>
                </a:srgbClr>
              </a:solidFill>
              <a:latin typeface="Constantia"/>
            </a:endParaRPr>
          </a:p>
        </p:txBody>
      </p:sp>
    </p:spTree>
    <p:extLst>
      <p:ext uri="{BB962C8B-B14F-4D97-AF65-F5344CB8AC3E}">
        <p14:creationId xmlns="" xmlns:p14="http://schemas.microsoft.com/office/powerpoint/2010/main" val="23338617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223818"/>
            <a:ext cx="4038600" cy="5264727"/>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23818"/>
            <a:ext cx="4038600" cy="5264727"/>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1"/>
          <p:cNvSpPr>
            <a:spLocks noGrp="1"/>
          </p:cNvSpPr>
          <p:nvPr>
            <p:ph type="title"/>
          </p:nvPr>
        </p:nvSpPr>
        <p:spPr>
          <a:xfrm>
            <a:off x="457200" y="369455"/>
            <a:ext cx="8229600" cy="577850"/>
          </a:xfrm>
        </p:spPr>
        <p:txBody>
          <a:bodyPr/>
          <a:lstStyle/>
          <a:p>
            <a:r>
              <a:rPr lang="en-US" smtClean="0"/>
              <a:t>Click to edit Master title style</a:t>
            </a:r>
            <a:endParaRPr lang="en-US"/>
          </a:p>
        </p:txBody>
      </p:sp>
    </p:spTree>
    <p:extLst>
      <p:ext uri="{BB962C8B-B14F-4D97-AF65-F5344CB8AC3E}">
        <p14:creationId xmlns="" xmlns:p14="http://schemas.microsoft.com/office/powerpoint/2010/main" val="32434245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8"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9"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0F56A4F7-5030-4D2B-9181-4D24DFAA4BCF}" type="slidenum">
              <a:rPr lang="en-US">
                <a:solidFill>
                  <a:srgbClr val="04617B">
                    <a:shade val="90000"/>
                  </a:srgbClr>
                </a:solidFill>
                <a:latin typeface="Constantia"/>
              </a:rPr>
              <a:pPr>
                <a:defRPr/>
              </a:pPr>
              <a:t>‹#›</a:t>
            </a:fld>
            <a:endParaRPr lang="en-US" dirty="0">
              <a:solidFill>
                <a:srgbClr val="04617B">
                  <a:shade val="90000"/>
                </a:srgbClr>
              </a:solidFill>
              <a:latin typeface="Constantia"/>
            </a:endParaRPr>
          </a:p>
        </p:txBody>
      </p:sp>
    </p:spTree>
    <p:extLst>
      <p:ext uri="{BB962C8B-B14F-4D97-AF65-F5344CB8AC3E}">
        <p14:creationId xmlns="" xmlns:p14="http://schemas.microsoft.com/office/powerpoint/2010/main" val="17376487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Placeholder 8"/>
          <p:cNvSpPr>
            <a:spLocks noGrp="1"/>
          </p:cNvSpPr>
          <p:nvPr>
            <p:ph type="title"/>
          </p:nvPr>
        </p:nvSpPr>
        <p:spPr bwMode="auto">
          <a:xfrm>
            <a:off x="457200" y="369455"/>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Tree>
    <p:extLst>
      <p:ext uri="{BB962C8B-B14F-4D97-AF65-F5344CB8AC3E}">
        <p14:creationId xmlns="" xmlns:p14="http://schemas.microsoft.com/office/powerpoint/2010/main" val="29788479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3"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4"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DFB2DEAC-A99E-4A26-90C6-52290CE3B3D7}" type="slidenum">
              <a:rPr lang="en-US">
                <a:solidFill>
                  <a:srgbClr val="04617B">
                    <a:shade val="90000"/>
                  </a:srgbClr>
                </a:solidFill>
                <a:latin typeface="Constantia"/>
              </a:rPr>
              <a:pPr>
                <a:defRPr/>
              </a:pPr>
              <a:t>‹#›</a:t>
            </a:fld>
            <a:endParaRPr lang="en-US" dirty="0">
              <a:solidFill>
                <a:srgbClr val="04617B">
                  <a:shade val="90000"/>
                </a:srgbClr>
              </a:solidFill>
              <a:latin typeface="Constantia"/>
            </a:endParaRPr>
          </a:p>
        </p:txBody>
      </p:sp>
    </p:spTree>
    <p:extLst>
      <p:ext uri="{BB962C8B-B14F-4D97-AF65-F5344CB8AC3E}">
        <p14:creationId xmlns="" xmlns:p14="http://schemas.microsoft.com/office/powerpoint/2010/main" val="268978803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Candara"/>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6"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7"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AF47C9C9-4904-4C13-9DBC-9E83E5283A1E}" type="slidenum">
              <a:rPr lang="en-US">
                <a:solidFill>
                  <a:srgbClr val="04617B">
                    <a:shade val="90000"/>
                  </a:srgbClr>
                </a:solidFill>
                <a:latin typeface="Constantia"/>
              </a:rPr>
              <a:pPr>
                <a:defRPr/>
              </a:pPr>
              <a:t>‹#›</a:t>
            </a:fld>
            <a:endParaRPr lang="en-US" dirty="0">
              <a:solidFill>
                <a:srgbClr val="04617B">
                  <a:shade val="90000"/>
                </a:srgbClr>
              </a:solidFill>
              <a:latin typeface="Constantia"/>
            </a:endParaRPr>
          </a:p>
        </p:txBody>
      </p:sp>
    </p:spTree>
    <p:extLst>
      <p:ext uri="{BB962C8B-B14F-4D97-AF65-F5344CB8AC3E}">
        <p14:creationId xmlns="" xmlns:p14="http://schemas.microsoft.com/office/powerpoint/2010/main" val="24477750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latin typeface="Constantia"/>
            </a:endParaRPr>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US" dirty="0">
              <a:solidFill>
                <a:prstClr val="white"/>
              </a:solidFill>
              <a:latin typeface="Constantia"/>
            </a:endParaRPr>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Constantia"/>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defTabSz="914400" fontAlgn="base">
              <a:spcBef>
                <a:spcPct val="0"/>
              </a:spcBef>
              <a:spcAft>
                <a:spcPct val="0"/>
              </a:spcAft>
              <a:defRPr/>
            </a:pPr>
            <a:endParaRPr lang="en-US" dirty="0">
              <a:solidFill>
                <a:prstClr val="black"/>
              </a:solidFill>
              <a:latin typeface="Constantia"/>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10"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11" name="Slide Number Placeholder 6"/>
          <p:cNvSpPr>
            <a:spLocks noGrp="1"/>
          </p:cNvSpPr>
          <p:nvPr>
            <p:ph type="sldNum" sz="quarter" idx="12"/>
          </p:nvPr>
        </p:nvSpPr>
        <p:spPr>
          <a:xfrm>
            <a:off x="8077200" y="6356350"/>
            <a:ext cx="609600" cy="365125"/>
          </a:xfrm>
          <a:prstGeom prst="rect">
            <a:avLst/>
          </a:prstGeom>
        </p:spPr>
        <p:txBody>
          <a:bodyPr/>
          <a:lstStyle>
            <a:lvl1pPr>
              <a:defRPr/>
            </a:lvl1pPr>
          </a:lstStyle>
          <a:p>
            <a:pPr>
              <a:defRPr/>
            </a:pPr>
            <a:fld id="{939FC547-DC6B-4929-AA1E-614263A7F871}" type="slidenum">
              <a:rPr lang="en-US">
                <a:solidFill>
                  <a:srgbClr val="04617B">
                    <a:shade val="90000"/>
                  </a:srgbClr>
                </a:solidFill>
                <a:latin typeface="Constantia"/>
              </a:rPr>
              <a:pPr>
                <a:defRPr/>
              </a:pPr>
              <a:t>‹#›</a:t>
            </a:fld>
            <a:endParaRPr lang="en-US" dirty="0">
              <a:solidFill>
                <a:srgbClr val="04617B">
                  <a:shade val="90000"/>
                </a:srgbClr>
              </a:solidFill>
              <a:latin typeface="Constantia"/>
            </a:endParaRPr>
          </a:p>
        </p:txBody>
      </p:sp>
    </p:spTree>
    <p:extLst>
      <p:ext uri="{BB962C8B-B14F-4D97-AF65-F5344CB8AC3E}">
        <p14:creationId xmlns="" xmlns:p14="http://schemas.microsoft.com/office/powerpoint/2010/main" val="16210410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8D5E07BE-0F32-4A9B-BCFF-32A45726FD9E}" type="slidenum">
              <a:rPr lang="en-US">
                <a:solidFill>
                  <a:srgbClr val="04617B">
                    <a:shade val="90000"/>
                  </a:srgbClr>
                </a:solidFill>
                <a:latin typeface="Constantia"/>
              </a:rPr>
              <a:pPr>
                <a:defRPr/>
              </a:pPr>
              <a:t>‹#›</a:t>
            </a:fld>
            <a:endParaRPr lang="en-US" dirty="0">
              <a:solidFill>
                <a:srgbClr val="04617B">
                  <a:shade val="90000"/>
                </a:srgbClr>
              </a:solidFill>
              <a:latin typeface="Constantia"/>
            </a:endParaRPr>
          </a:p>
        </p:txBody>
      </p:sp>
    </p:spTree>
    <p:extLst>
      <p:ext uri="{BB962C8B-B14F-4D97-AF65-F5344CB8AC3E}">
        <p14:creationId xmlns="" xmlns:p14="http://schemas.microsoft.com/office/powerpoint/2010/main" val="294939296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a:xfrm>
            <a:off x="457200" y="6356350"/>
            <a:ext cx="21336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5" name="Footer Placeholder 21"/>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dirty="0">
              <a:solidFill>
                <a:srgbClr val="04617B">
                  <a:shade val="90000"/>
                </a:srgbClr>
              </a:solidFill>
              <a:latin typeface="Constantia"/>
            </a:endParaRPr>
          </a:p>
        </p:txBody>
      </p:sp>
      <p:sp>
        <p:nvSpPr>
          <p:cNvPr id="6" name="Slide Number Placeholder 17"/>
          <p:cNvSpPr>
            <a:spLocks noGrp="1"/>
          </p:cNvSpPr>
          <p:nvPr>
            <p:ph type="sldNum" sz="quarter" idx="12"/>
          </p:nvPr>
        </p:nvSpPr>
        <p:spPr>
          <a:xfrm>
            <a:off x="7924800" y="6356350"/>
            <a:ext cx="762000" cy="365125"/>
          </a:xfrm>
          <a:prstGeom prst="rect">
            <a:avLst/>
          </a:prstGeom>
        </p:spPr>
        <p:txBody>
          <a:bodyPr/>
          <a:lstStyle>
            <a:lvl1pPr>
              <a:defRPr/>
            </a:lvl1pPr>
          </a:lstStyle>
          <a:p>
            <a:pPr>
              <a:defRPr/>
            </a:pPr>
            <a:fld id="{E5C1D8A8-A2F2-4F53-9B82-18390B1E4145}" type="slidenum">
              <a:rPr lang="en-US">
                <a:solidFill>
                  <a:srgbClr val="04617B">
                    <a:shade val="90000"/>
                  </a:srgbClr>
                </a:solidFill>
                <a:latin typeface="Constantia"/>
              </a:rPr>
              <a:pPr>
                <a:defRPr/>
              </a:pPr>
              <a:t>‹#›</a:t>
            </a:fld>
            <a:endParaRPr lang="en-US" dirty="0">
              <a:solidFill>
                <a:srgbClr val="04617B">
                  <a:shade val="90000"/>
                </a:srgbClr>
              </a:solidFill>
              <a:latin typeface="Constantia"/>
            </a:endParaRPr>
          </a:p>
        </p:txBody>
      </p:sp>
    </p:spTree>
    <p:extLst>
      <p:ext uri="{BB962C8B-B14F-4D97-AF65-F5344CB8AC3E}">
        <p14:creationId xmlns="" xmlns:p14="http://schemas.microsoft.com/office/powerpoint/2010/main" val="40105532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421407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Rectangle 6"/>
          <p:cNvSpPr/>
          <p:nvPr userDrawn="1"/>
        </p:nvSpPr>
        <p:spPr>
          <a:xfrm>
            <a:off x="575640" y="612138"/>
            <a:ext cx="8433587" cy="8953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onstantia"/>
            </a:endParaRPr>
          </a:p>
        </p:txBody>
      </p:sp>
    </p:spTree>
    <p:extLst>
      <p:ext uri="{BB962C8B-B14F-4D97-AF65-F5344CB8AC3E}">
        <p14:creationId xmlns="" xmlns:p14="http://schemas.microsoft.com/office/powerpoint/2010/main" val="21481697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C8334F0-295C-494F-A6CC-53735A5DFD3E}" type="slidenum">
              <a: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itle Placeholder 8"/>
          <p:cNvSpPr>
            <a:spLocks noGrp="1"/>
          </p:cNvSpPr>
          <p:nvPr>
            <p:ph type="title"/>
          </p:nvPr>
        </p:nvSpPr>
        <p:spPr bwMode="auto">
          <a:xfrm>
            <a:off x="457200" y="369455"/>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252683"/>
            <a:ext cx="8229600" cy="5282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 xmlns:p14="http://schemas.microsoft.com/office/powerpoint/2010/main" val="6034173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hf sldNum="0" hdr="0" ftr="0" dt="0"/>
  <p:txStyles>
    <p:title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4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2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0.pn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microsoft.com/office/2007/relationships/hdphoto" Target="../media/hdphoto2.wdp"/></Relationships>
</file>

<file path=ppt/slides/_rels/slide3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microsoft.com/office/2007/relationships/hdphoto" Target="../media/hdphoto2.wdp"/></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microsoft.com/office/2007/relationships/hdphoto" Target="../media/hdphoto3.wdp"/></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13.xml"/><Relationship Id="rId4" Type="http://schemas.openxmlformats.org/officeDocument/2006/relationships/image" Target="../media/image2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8" descr="Health Informatices Initiative Front Page&#10;Health Informatices Initiative Tranforming VA Health Care Delivery"/>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147" name="Rectangle 6" descr="Michael Rubin, MD, PhD&#10;Clinical Lead, System-Facing HMP&#10;"/>
          <p:cNvSpPr txBox="1">
            <a:spLocks noChangeArrowheads="1"/>
          </p:cNvSpPr>
          <p:nvPr/>
        </p:nvSpPr>
        <p:spPr bwMode="auto">
          <a:xfrm>
            <a:off x="715946" y="5437967"/>
            <a:ext cx="6811692" cy="763444"/>
          </a:xfrm>
          <a:prstGeom prst="rect">
            <a:avLst/>
          </a:prstGeom>
          <a:noFill/>
          <a:ln w="9525">
            <a:noFill/>
            <a:miter lim="800000"/>
            <a:headEnd/>
            <a:tailEnd/>
          </a:ln>
        </p:spPr>
        <p:txBody>
          <a:bodyPr lIns="0" rIns="18288"/>
          <a:lstStyle/>
          <a:p>
            <a:pPr algn="r" eaLnBrk="0" hangingPunct="0">
              <a:buClr>
                <a:srgbClr val="0BD0D9"/>
              </a:buClr>
              <a:buSzPct val="95000"/>
              <a:buFont typeface="Wingdings 2" pitchFamily="18"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smtClean="0">
                <a:solidFill>
                  <a:srgbClr val="000000"/>
                </a:solidFill>
                <a:latin typeface="Constantia"/>
                <a:cs typeface="Constantia"/>
              </a:rPr>
              <a:t>Michael Rubin, MD, PhD</a:t>
            </a:r>
          </a:p>
          <a:p>
            <a:pPr algn="r" eaLnBrk="0" hangingPunct="0">
              <a:buClr>
                <a:srgbClr val="0BD0D9"/>
              </a:buClr>
              <a:buSzPct val="95000"/>
              <a:buFont typeface="Wingdings 2" pitchFamily="18" charset="2"/>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2800" b="1" dirty="0">
                <a:solidFill>
                  <a:srgbClr val="000000"/>
                </a:solidFill>
                <a:latin typeface="Constantia"/>
                <a:cs typeface="Constantia"/>
              </a:rPr>
              <a:t>Clinical Lead, System-Facing HMP</a:t>
            </a:r>
            <a:endParaRPr lang="en-US" sz="2800" b="1" dirty="0" smtClean="0">
              <a:solidFill>
                <a:srgbClr val="000000"/>
              </a:solidFill>
              <a:latin typeface="Constantia"/>
              <a:cs typeface="Constantia"/>
            </a:endParaRPr>
          </a:p>
        </p:txBody>
      </p:sp>
    </p:spTree>
    <p:extLst>
      <p:ext uri="{BB962C8B-B14F-4D97-AF65-F5344CB8AC3E}">
        <p14:creationId xmlns="" xmlns:p14="http://schemas.microsoft.com/office/powerpoint/2010/main" val="234458902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4425" y="809691"/>
            <a:ext cx="8920718" cy="5856924"/>
          </a:xfrm>
        </p:spPr>
        <p:txBody>
          <a:bodyPr>
            <a:noAutofit/>
          </a:bodyPr>
          <a:lstStyle/>
          <a:p>
            <a:pPr marL="0" indent="0">
              <a:buClrTx/>
              <a:buNone/>
            </a:pPr>
            <a:r>
              <a:rPr lang="en-US" sz="3200" dirty="0">
                <a:cs typeface="Arial"/>
              </a:rPr>
              <a:t>Build a system that</a:t>
            </a:r>
            <a:r>
              <a:rPr lang="en-US" sz="3200" dirty="0" smtClean="0">
                <a:cs typeface="Arial"/>
              </a:rPr>
              <a:t>:</a:t>
            </a:r>
            <a:endParaRPr lang="en-US" sz="3200" dirty="0">
              <a:cs typeface="Arial"/>
            </a:endParaRPr>
          </a:p>
          <a:p>
            <a:pPr marL="401638" indent="-401638">
              <a:buClrTx/>
            </a:pPr>
            <a:r>
              <a:rPr lang="en-US" sz="3600" b="1" i="1" dirty="0">
                <a:solidFill>
                  <a:schemeClr val="accent6">
                    <a:lumMod val="75000"/>
                  </a:schemeClr>
                </a:solidFill>
                <a:cs typeface="Arial"/>
              </a:rPr>
              <a:t>Harnesses</a:t>
            </a:r>
            <a:r>
              <a:rPr lang="en-US" sz="2800" dirty="0">
                <a:solidFill>
                  <a:schemeClr val="accent6">
                    <a:lumMod val="75000"/>
                  </a:schemeClr>
                </a:solidFill>
                <a:cs typeface="Arial"/>
              </a:rPr>
              <a:t> </a:t>
            </a:r>
            <a:r>
              <a:rPr lang="en-US" sz="2800" dirty="0" smtClean="0">
                <a:solidFill>
                  <a:schemeClr val="tx1">
                    <a:lumMod val="75000"/>
                    <a:lumOff val="25000"/>
                  </a:schemeClr>
                </a:solidFill>
                <a:cs typeface="Arial"/>
              </a:rPr>
              <a:t>the </a:t>
            </a:r>
            <a:r>
              <a:rPr lang="en-US" sz="2800" dirty="0">
                <a:solidFill>
                  <a:schemeClr val="tx1">
                    <a:lumMod val="75000"/>
                    <a:lumOff val="25000"/>
                  </a:schemeClr>
                </a:solidFill>
                <a:cs typeface="Arial"/>
              </a:rPr>
              <a:t>power of population-level data</a:t>
            </a:r>
          </a:p>
          <a:p>
            <a:pPr marL="401638" indent="-401638">
              <a:buClrTx/>
            </a:pPr>
            <a:r>
              <a:rPr lang="en-US" sz="3600" b="1" i="1" dirty="0">
                <a:solidFill>
                  <a:schemeClr val="accent5">
                    <a:lumMod val="75000"/>
                  </a:schemeClr>
                </a:solidFill>
                <a:cs typeface="Arial"/>
              </a:rPr>
              <a:t>Improves</a:t>
            </a:r>
            <a:r>
              <a:rPr lang="en-US" sz="2800" dirty="0">
                <a:solidFill>
                  <a:schemeClr val="accent5">
                    <a:lumMod val="75000"/>
                  </a:schemeClr>
                </a:solidFill>
                <a:cs typeface="Arial"/>
              </a:rPr>
              <a:t> </a:t>
            </a:r>
            <a:r>
              <a:rPr lang="en-US" sz="2800" dirty="0">
                <a:solidFill>
                  <a:schemeClr val="tx1">
                    <a:lumMod val="75000"/>
                    <a:lumOff val="25000"/>
                  </a:schemeClr>
                </a:solidFill>
                <a:cs typeface="Arial"/>
              </a:rPr>
              <a:t>and monitors </a:t>
            </a:r>
            <a:r>
              <a:rPr lang="en-US" sz="2800" dirty="0" smtClean="0">
                <a:solidFill>
                  <a:schemeClr val="tx1">
                    <a:lumMod val="75000"/>
                    <a:lumOff val="25000"/>
                  </a:schemeClr>
                </a:solidFill>
                <a:cs typeface="Arial"/>
              </a:rPr>
              <a:t>population/system </a:t>
            </a:r>
            <a:r>
              <a:rPr lang="en-US" sz="2800" dirty="0">
                <a:solidFill>
                  <a:schemeClr val="tx1">
                    <a:lumMod val="75000"/>
                    <a:lumOff val="25000"/>
                  </a:schemeClr>
                </a:solidFill>
                <a:cs typeface="Arial"/>
              </a:rPr>
              <a:t>health</a:t>
            </a:r>
          </a:p>
          <a:p>
            <a:pPr marL="401638" indent="-401638">
              <a:buClrTx/>
            </a:pPr>
            <a:r>
              <a:rPr lang="en-US" sz="3600" b="1" i="1" dirty="0" smtClean="0">
                <a:solidFill>
                  <a:schemeClr val="accent4">
                    <a:lumMod val="75000"/>
                  </a:schemeClr>
                </a:solidFill>
                <a:cs typeface="Arial"/>
              </a:rPr>
              <a:t>Integrates</a:t>
            </a:r>
            <a:r>
              <a:rPr lang="en-US" sz="2800" b="1" i="1" dirty="0" smtClean="0">
                <a:solidFill>
                  <a:schemeClr val="accent4">
                    <a:lumMod val="75000"/>
                  </a:schemeClr>
                </a:solidFill>
                <a:cs typeface="Arial"/>
              </a:rPr>
              <a:t> </a:t>
            </a:r>
            <a:r>
              <a:rPr lang="en-US" sz="2800" dirty="0" smtClean="0">
                <a:solidFill>
                  <a:schemeClr val="tx1">
                    <a:lumMod val="75000"/>
                    <a:lumOff val="25000"/>
                  </a:schemeClr>
                </a:solidFill>
                <a:cs typeface="Arial"/>
              </a:rPr>
              <a:t>large-scale </a:t>
            </a:r>
            <a:r>
              <a:rPr lang="en-US" sz="2800" dirty="0">
                <a:solidFill>
                  <a:schemeClr val="tx1">
                    <a:lumMod val="75000"/>
                    <a:lumOff val="25000"/>
                  </a:schemeClr>
                </a:solidFill>
                <a:cs typeface="Arial"/>
              </a:rPr>
              <a:t>population/system analyses 	into the workflow of the electronic health record</a:t>
            </a:r>
          </a:p>
          <a:p>
            <a:pPr marL="401638" indent="-401638">
              <a:buClrTx/>
            </a:pPr>
            <a:r>
              <a:rPr lang="en-US" sz="3600" b="1" i="1" dirty="0">
                <a:solidFill>
                  <a:schemeClr val="accent3">
                    <a:lumMod val="75000"/>
                  </a:schemeClr>
                </a:solidFill>
                <a:cs typeface="Arial"/>
              </a:rPr>
              <a:t>Performs</a:t>
            </a:r>
            <a:r>
              <a:rPr lang="en-US" sz="2800" dirty="0">
                <a:solidFill>
                  <a:schemeClr val="accent3">
                    <a:lumMod val="75000"/>
                  </a:schemeClr>
                </a:solidFill>
                <a:cs typeface="Arial"/>
              </a:rPr>
              <a:t> </a:t>
            </a:r>
            <a:r>
              <a:rPr lang="en-US" sz="2800" dirty="0" smtClean="0">
                <a:solidFill>
                  <a:schemeClr val="tx1">
                    <a:lumMod val="75000"/>
                    <a:lumOff val="25000"/>
                  </a:schemeClr>
                </a:solidFill>
                <a:cs typeface="Arial"/>
              </a:rPr>
              <a:t>functions </a:t>
            </a:r>
            <a:r>
              <a:rPr lang="en-US" sz="2800" dirty="0">
                <a:solidFill>
                  <a:schemeClr val="tx1">
                    <a:lumMod val="75000"/>
                    <a:lumOff val="25000"/>
                  </a:schemeClr>
                </a:solidFill>
                <a:cs typeface="Arial"/>
              </a:rPr>
              <a:t>that would not otherwise be 	possible without data spanning large populations</a:t>
            </a:r>
          </a:p>
          <a:p>
            <a:pPr marL="401638" indent="-401638">
              <a:buClrTx/>
            </a:pPr>
            <a:r>
              <a:rPr lang="en-US" sz="3600" b="1" i="1" dirty="0">
                <a:solidFill>
                  <a:schemeClr val="accent2">
                    <a:lumMod val="75000"/>
                  </a:schemeClr>
                </a:solidFill>
                <a:cs typeface="Arial"/>
              </a:rPr>
              <a:t>Serves</a:t>
            </a:r>
            <a:r>
              <a:rPr lang="en-US" sz="2800" dirty="0">
                <a:solidFill>
                  <a:schemeClr val="accent2">
                    <a:lumMod val="75000"/>
                  </a:schemeClr>
                </a:solidFill>
                <a:cs typeface="Arial"/>
              </a:rPr>
              <a:t> </a:t>
            </a:r>
            <a:r>
              <a:rPr lang="en-US" sz="2800" dirty="0" smtClean="0">
                <a:solidFill>
                  <a:schemeClr val="tx1">
                    <a:lumMod val="75000"/>
                    <a:lumOff val="25000"/>
                  </a:schemeClr>
                </a:solidFill>
                <a:cs typeface="Arial"/>
              </a:rPr>
              <a:t>the </a:t>
            </a:r>
            <a:r>
              <a:rPr lang="en-US" sz="2800" dirty="0">
                <a:solidFill>
                  <a:schemeClr val="tx1">
                    <a:lumMod val="75000"/>
                    <a:lumOff val="25000"/>
                  </a:schemeClr>
                </a:solidFill>
                <a:cs typeface="Arial"/>
              </a:rPr>
              <a:t>needs of a wide variety of stakeholders </a:t>
            </a:r>
            <a:r>
              <a:rPr lang="en-US" sz="2800" dirty="0" smtClean="0">
                <a:solidFill>
                  <a:schemeClr val="tx1">
                    <a:lumMod val="75000"/>
                    <a:lumOff val="25000"/>
                  </a:schemeClr>
                </a:solidFill>
                <a:cs typeface="Arial"/>
              </a:rPr>
              <a:t>&amp; 	end-users, not just clinicians</a:t>
            </a:r>
          </a:p>
          <a:p>
            <a:pPr marL="401638" indent="-401638">
              <a:buClrTx/>
            </a:pPr>
            <a:r>
              <a:rPr lang="en-US" sz="3600" b="1" i="1" dirty="0" smtClean="0">
                <a:solidFill>
                  <a:schemeClr val="accent1">
                    <a:lumMod val="75000"/>
                  </a:schemeClr>
                </a:solidFill>
                <a:cs typeface="Arial"/>
              </a:rPr>
              <a:t>Promotes</a:t>
            </a:r>
            <a:r>
              <a:rPr lang="en-US" sz="2800" dirty="0" smtClean="0">
                <a:solidFill>
                  <a:schemeClr val="accent1">
                    <a:lumMod val="75000"/>
                  </a:schemeClr>
                </a:solidFill>
                <a:cs typeface="Arial"/>
              </a:rPr>
              <a:t> </a:t>
            </a:r>
            <a:r>
              <a:rPr lang="en-US" sz="2800" dirty="0" smtClean="0">
                <a:solidFill>
                  <a:schemeClr val="tx1">
                    <a:lumMod val="75000"/>
                    <a:lumOff val="25000"/>
                  </a:schemeClr>
                </a:solidFill>
                <a:cs typeface="Arial"/>
              </a:rPr>
              <a:t>the operationalization of research work</a:t>
            </a:r>
            <a:endParaRPr lang="en-US" sz="2800" i="1" dirty="0">
              <a:solidFill>
                <a:schemeClr val="tx1">
                  <a:lumMod val="75000"/>
                  <a:lumOff val="25000"/>
                </a:schemeClr>
              </a:solidFill>
              <a:cs typeface="Arial"/>
            </a:endParaRPr>
          </a:p>
        </p:txBody>
      </p:sp>
      <p:sp>
        <p:nvSpPr>
          <p:cNvPr id="8" name="Rectangle 7" descr="black rectangle divider line"/>
          <p:cNvSpPr/>
          <p:nvPr/>
        </p:nvSpPr>
        <p:spPr>
          <a:xfrm>
            <a:off x="138223" y="596360"/>
            <a:ext cx="8888819" cy="45719"/>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Title 1" descr="System-Facing Platform – Strategic Goals&#10;"/>
          <p:cNvSpPr txBox="1">
            <a:spLocks/>
          </p:cNvSpPr>
          <p:nvPr/>
        </p:nvSpPr>
        <p:spPr bwMode="auto">
          <a:xfrm>
            <a:off x="138223" y="-42540"/>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smtClean="0">
                <a:solidFill>
                  <a:schemeClr val="tx1"/>
                </a:solidFill>
                <a:cs typeface="Arial" pitchFamily="34" charset="0"/>
              </a:rPr>
              <a:t>System-Facing Platform – Strategic Goals</a:t>
            </a:r>
            <a:endParaRPr lang="en-US" sz="3200" dirty="0">
              <a:solidFill>
                <a:schemeClr val="tx1"/>
              </a:solidFill>
              <a:cs typeface="Arial" pitchFamily="34" charset="0"/>
            </a:endParaRPr>
          </a:p>
        </p:txBody>
      </p:sp>
    </p:spTree>
    <p:extLst>
      <p:ext uri="{BB962C8B-B14F-4D97-AF65-F5344CB8AC3E}">
        <p14:creationId xmlns="" xmlns:p14="http://schemas.microsoft.com/office/powerpoint/2010/main" val="270697029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8467" y="816745"/>
            <a:ext cx="8229600" cy="5282044"/>
          </a:xfrm>
        </p:spPr>
        <p:txBody>
          <a:bodyPr>
            <a:normAutofit/>
          </a:bodyPr>
          <a:lstStyle/>
          <a:p>
            <a:pPr marL="0" indent="0">
              <a:buClrTx/>
              <a:buNone/>
            </a:pPr>
            <a:r>
              <a:rPr lang="en-US" dirty="0">
                <a:cs typeface="Arial"/>
              </a:rPr>
              <a:t>Create a </a:t>
            </a:r>
            <a:r>
              <a:rPr lang="en-US" i="1" dirty="0">
                <a:cs typeface="Arial"/>
              </a:rPr>
              <a:t>Healthcare System-Facing </a:t>
            </a:r>
            <a:r>
              <a:rPr lang="en-US" i="1" dirty="0" smtClean="0">
                <a:cs typeface="Arial"/>
              </a:rPr>
              <a:t>HMP</a:t>
            </a:r>
          </a:p>
          <a:p>
            <a:pPr marL="0" indent="0">
              <a:buClrTx/>
              <a:buNone/>
            </a:pPr>
            <a:r>
              <a:rPr lang="en-US" b="1" i="1" dirty="0" smtClean="0">
                <a:cs typeface="Arial"/>
              </a:rPr>
              <a:t>…How to do this?</a:t>
            </a:r>
            <a:endParaRPr lang="en-US" b="1" i="1" dirty="0">
              <a:cs typeface="Arial"/>
            </a:endParaRPr>
          </a:p>
        </p:txBody>
      </p:sp>
      <p:sp>
        <p:nvSpPr>
          <p:cNvPr id="11" name="Freeform 10" descr="Act as a pipeline between research and operations&#10;"/>
          <p:cNvSpPr/>
          <p:nvPr/>
        </p:nvSpPr>
        <p:spPr>
          <a:xfrm>
            <a:off x="1692666" y="5252540"/>
            <a:ext cx="6490870" cy="1251735"/>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5">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864913" tIns="125731" rIns="234696" bIns="125730" numCol="1" spcCol="1270" anchor="ctr" anchorCtr="0">
            <a:noAutofit/>
          </a:bodyPr>
          <a:lstStyle/>
          <a:p>
            <a:pPr lvl="0" algn="ctr" defTabSz="1466850" rtl="0">
              <a:lnSpc>
                <a:spcPct val="90000"/>
              </a:lnSpc>
              <a:spcBef>
                <a:spcPct val="0"/>
              </a:spcBef>
              <a:spcAft>
                <a:spcPct val="35000"/>
              </a:spcAft>
            </a:pPr>
            <a:r>
              <a:rPr lang="en-US" sz="3300" kern="1200" dirty="0" smtClean="0"/>
              <a:t>Act as a pipeline between research and operations</a:t>
            </a:r>
            <a:endParaRPr lang="en-US" sz="3300" kern="1200" dirty="0"/>
          </a:p>
        </p:txBody>
      </p:sp>
      <p:sp>
        <p:nvSpPr>
          <p:cNvPr id="16" name="Oval 15" descr="green circle"/>
          <p:cNvSpPr/>
          <p:nvPr/>
        </p:nvSpPr>
        <p:spPr>
          <a:xfrm>
            <a:off x="1066798" y="5252541"/>
            <a:ext cx="1251734" cy="1251734"/>
          </a:xfrm>
          <a:prstGeom prst="ellipse">
            <a:avLst/>
          </a:prstGeom>
          <a:solidFill>
            <a:schemeClr val="accent5">
              <a:lumMod val="40000"/>
              <a:lumOff val="6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15" name="TextBox 14" descr="3"/>
          <p:cNvSpPr txBox="1"/>
          <p:nvPr/>
        </p:nvSpPr>
        <p:spPr>
          <a:xfrm>
            <a:off x="1411931" y="4913147"/>
            <a:ext cx="967563" cy="1323439"/>
          </a:xfrm>
          <a:prstGeom prst="rect">
            <a:avLst/>
          </a:prstGeom>
          <a:noFill/>
        </p:spPr>
        <p:txBody>
          <a:bodyPr wrap="square" rtlCol="0">
            <a:spAutoFit/>
          </a:bodyPr>
          <a:lstStyle/>
          <a:p>
            <a:r>
              <a:rPr lang="en-US" sz="8000" dirty="0" smtClean="0">
                <a:solidFill>
                  <a:schemeClr val="tx1">
                    <a:lumMod val="65000"/>
                    <a:lumOff val="35000"/>
                  </a:schemeClr>
                </a:solidFill>
              </a:rPr>
              <a:t>3</a:t>
            </a:r>
            <a:endParaRPr lang="en-US" sz="8000" dirty="0">
              <a:solidFill>
                <a:schemeClr val="tx1">
                  <a:lumMod val="65000"/>
                  <a:lumOff val="35000"/>
                </a:schemeClr>
              </a:solidFill>
            </a:endParaRPr>
          </a:p>
        </p:txBody>
      </p:sp>
      <p:sp>
        <p:nvSpPr>
          <p:cNvPr id="6" name="Freeform 5" descr="Leverage existing/developing tools and services&#10;"/>
          <p:cNvSpPr/>
          <p:nvPr/>
        </p:nvSpPr>
        <p:spPr>
          <a:xfrm>
            <a:off x="1692666" y="3627154"/>
            <a:ext cx="6490870" cy="1251735"/>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4">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864913" tIns="125731" rIns="234696" bIns="125730" numCol="1" spcCol="1270" anchor="ctr" anchorCtr="0">
            <a:noAutofit/>
          </a:bodyPr>
          <a:lstStyle/>
          <a:p>
            <a:pPr lvl="0" algn="ctr" defTabSz="1466850" rtl="0">
              <a:lnSpc>
                <a:spcPct val="90000"/>
              </a:lnSpc>
              <a:spcBef>
                <a:spcPct val="0"/>
              </a:spcBef>
              <a:spcAft>
                <a:spcPct val="35000"/>
              </a:spcAft>
            </a:pPr>
            <a:r>
              <a:rPr lang="en-US" sz="3300" kern="1200" dirty="0" smtClean="0"/>
              <a:t>Leverage existing/developing tools and services</a:t>
            </a:r>
            <a:endParaRPr lang="en-US" sz="3300" kern="1200" dirty="0"/>
          </a:p>
        </p:txBody>
      </p:sp>
      <p:sp>
        <p:nvSpPr>
          <p:cNvPr id="7" name="Oval 6" descr="mint green circle"/>
          <p:cNvSpPr/>
          <p:nvPr/>
        </p:nvSpPr>
        <p:spPr>
          <a:xfrm>
            <a:off x="1066798" y="3627155"/>
            <a:ext cx="1251734" cy="1251734"/>
          </a:xfrm>
          <a:prstGeom prst="ellipse">
            <a:avLst/>
          </a:prstGeom>
          <a:solidFill>
            <a:schemeClr val="accent4">
              <a:lumMod val="20000"/>
              <a:lumOff val="8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tint val="50000"/>
              <a:hueOff val="0"/>
              <a:satOff val="0"/>
              <a:lumOff val="0"/>
              <a:alphaOff val="0"/>
            </a:schemeClr>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14" name="TextBox 13" descr="2"/>
          <p:cNvSpPr txBox="1"/>
          <p:nvPr/>
        </p:nvSpPr>
        <p:spPr>
          <a:xfrm>
            <a:off x="1355218" y="3399783"/>
            <a:ext cx="967563" cy="1323439"/>
          </a:xfrm>
          <a:prstGeom prst="rect">
            <a:avLst/>
          </a:prstGeom>
          <a:noFill/>
        </p:spPr>
        <p:txBody>
          <a:bodyPr wrap="square" rtlCol="0">
            <a:spAutoFit/>
          </a:bodyPr>
          <a:lstStyle/>
          <a:p>
            <a:r>
              <a:rPr lang="en-US" sz="8000" dirty="0" smtClean="0">
                <a:solidFill>
                  <a:schemeClr val="tx1">
                    <a:lumMod val="65000"/>
                    <a:lumOff val="35000"/>
                  </a:schemeClr>
                </a:solidFill>
              </a:rPr>
              <a:t>2</a:t>
            </a:r>
            <a:endParaRPr lang="en-US" sz="8000" dirty="0">
              <a:solidFill>
                <a:schemeClr val="tx1">
                  <a:lumMod val="65000"/>
                  <a:lumOff val="35000"/>
                </a:schemeClr>
              </a:solidFill>
            </a:endParaRPr>
          </a:p>
        </p:txBody>
      </p:sp>
      <p:sp>
        <p:nvSpPr>
          <p:cNvPr id="3" name="Freeform 2" descr="Create new informatics tools and functionalities&#10;"/>
          <p:cNvSpPr/>
          <p:nvPr/>
        </p:nvSpPr>
        <p:spPr>
          <a:xfrm>
            <a:off x="1692666" y="2001767"/>
            <a:ext cx="6490870" cy="1251736"/>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2">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64913" tIns="125731" rIns="234696" bIns="125731" numCol="1" spcCol="1270" anchor="ctr" anchorCtr="0">
            <a:noAutofit/>
          </a:bodyPr>
          <a:lstStyle/>
          <a:p>
            <a:pPr lvl="0" algn="ctr" defTabSz="1466850" rtl="0">
              <a:lnSpc>
                <a:spcPct val="90000"/>
              </a:lnSpc>
              <a:spcBef>
                <a:spcPct val="0"/>
              </a:spcBef>
              <a:spcAft>
                <a:spcPct val="35000"/>
              </a:spcAft>
            </a:pPr>
            <a:r>
              <a:rPr lang="en-US" sz="3300" kern="1200" dirty="0" smtClean="0"/>
              <a:t>Create new informatics tools and functionalities</a:t>
            </a:r>
            <a:endParaRPr lang="en-US" sz="3300" kern="1200" dirty="0"/>
          </a:p>
        </p:txBody>
      </p:sp>
      <p:sp>
        <p:nvSpPr>
          <p:cNvPr id="4" name="Oval 3" descr="blue circle"/>
          <p:cNvSpPr/>
          <p:nvPr/>
        </p:nvSpPr>
        <p:spPr>
          <a:xfrm>
            <a:off x="1066798" y="2001768"/>
            <a:ext cx="1251734" cy="1251734"/>
          </a:xfrm>
          <a:prstGeom prst="ellipse">
            <a:avLst/>
          </a:prstGeom>
          <a:solidFill>
            <a:schemeClr val="accent1">
              <a:lumMod val="20000"/>
              <a:lumOff val="8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50000"/>
              <a:hueOff val="0"/>
              <a:satOff val="0"/>
              <a:lumOff val="0"/>
              <a:alphaOff val="0"/>
            </a:schemeClr>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13" name="TextBox 12" descr="1"/>
          <p:cNvSpPr txBox="1"/>
          <p:nvPr/>
        </p:nvSpPr>
        <p:spPr>
          <a:xfrm>
            <a:off x="1457998" y="1787591"/>
            <a:ext cx="967563" cy="1323439"/>
          </a:xfrm>
          <a:prstGeom prst="rect">
            <a:avLst/>
          </a:prstGeom>
          <a:noFill/>
        </p:spPr>
        <p:txBody>
          <a:bodyPr wrap="square" rtlCol="0">
            <a:spAutoFit/>
          </a:bodyPr>
          <a:lstStyle/>
          <a:p>
            <a:r>
              <a:rPr lang="en-US" sz="8000" dirty="0" smtClean="0">
                <a:solidFill>
                  <a:schemeClr val="tx1">
                    <a:lumMod val="65000"/>
                    <a:lumOff val="35000"/>
                  </a:schemeClr>
                </a:solidFill>
              </a:rPr>
              <a:t>1</a:t>
            </a:r>
            <a:endParaRPr lang="en-US" sz="8000" dirty="0">
              <a:solidFill>
                <a:schemeClr val="tx1">
                  <a:lumMod val="65000"/>
                  <a:lumOff val="35000"/>
                </a:schemeClr>
              </a:solidFill>
            </a:endParaRPr>
          </a:p>
        </p:txBody>
      </p:sp>
      <p:sp>
        <p:nvSpPr>
          <p:cNvPr id="9" name="Rectangle 8"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Title 1" descr="System-Facing Platform – Strategic Goals&#10;"/>
          <p:cNvSpPr txBox="1">
            <a:spLocks/>
          </p:cNvSpPr>
          <p:nvPr/>
        </p:nvSpPr>
        <p:spPr bwMode="auto">
          <a:xfrm>
            <a:off x="138223" y="-42540"/>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smtClean="0">
                <a:solidFill>
                  <a:schemeClr val="tx1"/>
                </a:solidFill>
                <a:cs typeface="Arial" pitchFamily="34" charset="0"/>
              </a:rPr>
              <a:t>System-Facing Platform – Strategic Goals</a:t>
            </a:r>
            <a:endParaRPr lang="en-US" sz="3200" dirty="0">
              <a:solidFill>
                <a:schemeClr val="tx1"/>
              </a:solidFill>
              <a:cs typeface="Arial" pitchFamily="34" charset="0"/>
            </a:endParaRPr>
          </a:p>
        </p:txBody>
      </p:sp>
    </p:spTree>
    <p:extLst>
      <p:ext uri="{BB962C8B-B14F-4D97-AF65-F5344CB8AC3E}">
        <p14:creationId xmlns="" xmlns:p14="http://schemas.microsoft.com/office/powerpoint/2010/main" val="379586658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descr="black connector line"/>
          <p:cNvCxnSpPr/>
          <p:nvPr/>
        </p:nvCxnSpPr>
        <p:spPr>
          <a:xfrm flipH="1">
            <a:off x="6918980" y="3995401"/>
            <a:ext cx="152138" cy="155450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Oval 10" descr="blue oval with text&#10;&#10;Biosurveillance&#10;"/>
          <p:cNvSpPr/>
          <p:nvPr/>
        </p:nvSpPr>
        <p:spPr>
          <a:xfrm>
            <a:off x="5765822" y="5364686"/>
            <a:ext cx="2767116" cy="1355295"/>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2800" dirty="0">
                <a:solidFill>
                  <a:prstClr val="black"/>
                </a:solidFill>
                <a:latin typeface="Candara"/>
                <a:cs typeface="Candara"/>
              </a:rPr>
              <a:t>Biosurveillance</a:t>
            </a:r>
          </a:p>
        </p:txBody>
      </p:sp>
      <p:cxnSp>
        <p:nvCxnSpPr>
          <p:cNvPr id="48" name="Straight Connector 47" descr="black connector line"/>
          <p:cNvCxnSpPr/>
          <p:nvPr/>
        </p:nvCxnSpPr>
        <p:spPr>
          <a:xfrm flipH="1">
            <a:off x="5267941" y="3744035"/>
            <a:ext cx="1549129" cy="1164223"/>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Oval 8" descr="blue oval with text&#10;&#10;Registries&#10;"/>
          <p:cNvSpPr/>
          <p:nvPr/>
        </p:nvSpPr>
        <p:spPr>
          <a:xfrm>
            <a:off x="3517567" y="4580577"/>
            <a:ext cx="2597626" cy="1266996"/>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Registries</a:t>
            </a:r>
          </a:p>
        </p:txBody>
      </p:sp>
      <p:cxnSp>
        <p:nvCxnSpPr>
          <p:cNvPr id="42" name="Straight Connector 41" descr="black connector line"/>
          <p:cNvCxnSpPr>
            <a:endCxn id="7" idx="7"/>
          </p:cNvCxnSpPr>
          <p:nvPr/>
        </p:nvCxnSpPr>
        <p:spPr>
          <a:xfrm flipH="1">
            <a:off x="2826553" y="3847606"/>
            <a:ext cx="3009274" cy="1142892"/>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Oval 6" descr="blue oval with text&#10;&#10;Population Informatics&#10;"/>
          <p:cNvSpPr/>
          <p:nvPr/>
        </p:nvSpPr>
        <p:spPr>
          <a:xfrm>
            <a:off x="229255" y="4775959"/>
            <a:ext cx="3042924" cy="1464967"/>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Population Informatics</a:t>
            </a:r>
          </a:p>
        </p:txBody>
      </p:sp>
      <p:cxnSp>
        <p:nvCxnSpPr>
          <p:cNvPr id="39" name="Straight Connector 38" descr="black connector line"/>
          <p:cNvCxnSpPr/>
          <p:nvPr/>
        </p:nvCxnSpPr>
        <p:spPr>
          <a:xfrm flipH="1">
            <a:off x="3839738" y="3409635"/>
            <a:ext cx="2017501" cy="248406"/>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Oval 7" descr="blue oval with text&#10;&#10;Care Providers&#10;"/>
          <p:cNvSpPr/>
          <p:nvPr/>
        </p:nvSpPr>
        <p:spPr>
          <a:xfrm>
            <a:off x="1354566" y="3131400"/>
            <a:ext cx="2583124" cy="1225269"/>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Care </a:t>
            </a:r>
            <a:r>
              <a:rPr lang="en-US" sz="2800" dirty="0" smtClean="0">
                <a:solidFill>
                  <a:prstClr val="black"/>
                </a:solidFill>
                <a:latin typeface="Candara"/>
                <a:cs typeface="Candara"/>
              </a:rPr>
              <a:t>Providers</a:t>
            </a:r>
            <a:endParaRPr lang="en-US" sz="2800" dirty="0">
              <a:solidFill>
                <a:prstClr val="black"/>
              </a:solidFill>
              <a:latin typeface="Candara"/>
              <a:cs typeface="Candara"/>
            </a:endParaRPr>
          </a:p>
        </p:txBody>
      </p:sp>
      <p:cxnSp>
        <p:nvCxnSpPr>
          <p:cNvPr id="35" name="Straight Connector 34" descr="black connector line"/>
          <p:cNvCxnSpPr/>
          <p:nvPr/>
        </p:nvCxnSpPr>
        <p:spPr>
          <a:xfrm flipH="1" flipV="1">
            <a:off x="2566505" y="2483489"/>
            <a:ext cx="3102485" cy="601821"/>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Oval 4" descr="blue oval with text&#10;&#10;Infection Control&#10;"/>
          <p:cNvSpPr/>
          <p:nvPr/>
        </p:nvSpPr>
        <p:spPr>
          <a:xfrm>
            <a:off x="247303" y="1523495"/>
            <a:ext cx="2618938" cy="1330735"/>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Infection Control</a:t>
            </a:r>
          </a:p>
        </p:txBody>
      </p:sp>
      <p:cxnSp>
        <p:nvCxnSpPr>
          <p:cNvPr id="31" name="Straight Connector 30" descr="black connector line"/>
          <p:cNvCxnSpPr/>
          <p:nvPr/>
        </p:nvCxnSpPr>
        <p:spPr>
          <a:xfrm flipH="1" flipV="1">
            <a:off x="5000715" y="2368135"/>
            <a:ext cx="1031894" cy="486096"/>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Oval 9" descr="blue oval with text&#10;&#10;HSR&#10;"/>
          <p:cNvSpPr/>
          <p:nvPr/>
        </p:nvSpPr>
        <p:spPr>
          <a:xfrm>
            <a:off x="3193209" y="1483150"/>
            <a:ext cx="2293269" cy="1171790"/>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HSR</a:t>
            </a:r>
          </a:p>
        </p:txBody>
      </p:sp>
      <p:cxnSp>
        <p:nvCxnSpPr>
          <p:cNvPr id="32" name="Straight Connector 31" descr="black connector line"/>
          <p:cNvCxnSpPr/>
          <p:nvPr/>
        </p:nvCxnSpPr>
        <p:spPr>
          <a:xfrm flipH="1" flipV="1">
            <a:off x="4520909" y="846165"/>
            <a:ext cx="2296160" cy="184912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Oval 2" descr="blue oval with text&#10;&#10;Public/Occ Health&#10;"/>
          <p:cNvSpPr/>
          <p:nvPr/>
        </p:nvSpPr>
        <p:spPr>
          <a:xfrm>
            <a:off x="2826553" y="114169"/>
            <a:ext cx="2705090" cy="1215427"/>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Public/Occ Health</a:t>
            </a:r>
          </a:p>
        </p:txBody>
      </p:sp>
      <p:cxnSp>
        <p:nvCxnSpPr>
          <p:cNvPr id="70" name="Straight Connector 69" descr="black connector line"/>
          <p:cNvCxnSpPr/>
          <p:nvPr/>
        </p:nvCxnSpPr>
        <p:spPr>
          <a:xfrm flipH="1" flipV="1">
            <a:off x="7071118" y="1329596"/>
            <a:ext cx="47249" cy="132534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Oval 68" descr="blue oval with text&#10;&#10;Genomics&#10;"/>
          <p:cNvSpPr/>
          <p:nvPr/>
        </p:nvSpPr>
        <p:spPr>
          <a:xfrm>
            <a:off x="5765822" y="362888"/>
            <a:ext cx="2705090" cy="1215427"/>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Genomics</a:t>
            </a:r>
          </a:p>
        </p:txBody>
      </p:sp>
      <p:sp>
        <p:nvSpPr>
          <p:cNvPr id="4" name="Oval 3" descr="purple oval with text&#10;&#10;System-Facing Platform&#10;"/>
          <p:cNvSpPr/>
          <p:nvPr/>
        </p:nvSpPr>
        <p:spPr>
          <a:xfrm>
            <a:off x="5276840" y="2508899"/>
            <a:ext cx="3662772" cy="1549678"/>
          </a:xfrm>
          <a:prstGeom prst="ellipse">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algn="ctr"/>
            <a:r>
              <a:rPr lang="en-US" sz="2800" b="1" dirty="0">
                <a:solidFill>
                  <a:schemeClr val="bg1"/>
                </a:solidFill>
                <a:latin typeface="Candara"/>
                <a:cs typeface="Candara"/>
              </a:rPr>
              <a:t>System-Facing</a:t>
            </a:r>
            <a:br>
              <a:rPr lang="en-US" sz="2800" b="1" dirty="0">
                <a:solidFill>
                  <a:schemeClr val="bg1"/>
                </a:solidFill>
                <a:latin typeface="Candara"/>
                <a:cs typeface="Candara"/>
              </a:rPr>
            </a:br>
            <a:r>
              <a:rPr lang="en-US" sz="2800" b="1" dirty="0">
                <a:solidFill>
                  <a:schemeClr val="bg1"/>
                </a:solidFill>
                <a:latin typeface="Candara"/>
                <a:cs typeface="Candara"/>
              </a:rPr>
              <a:t>Platform</a:t>
            </a:r>
          </a:p>
        </p:txBody>
      </p:sp>
    </p:spTree>
    <p:extLst>
      <p:ext uri="{BB962C8B-B14F-4D97-AF65-F5344CB8AC3E}">
        <p14:creationId xmlns="" xmlns:p14="http://schemas.microsoft.com/office/powerpoint/2010/main" val="158430125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Connector 106" descr="black connector line"/>
          <p:cNvCxnSpPr/>
          <p:nvPr/>
        </p:nvCxnSpPr>
        <p:spPr>
          <a:xfrm>
            <a:off x="1699979" y="4077857"/>
            <a:ext cx="127950" cy="1593791"/>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Oval 25" descr="green oval with text &#10;&#10;Patient Safety&#10;"/>
          <p:cNvSpPr/>
          <p:nvPr/>
        </p:nvSpPr>
        <p:spPr>
          <a:xfrm>
            <a:off x="820528" y="5375098"/>
            <a:ext cx="2204676" cy="1286709"/>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Patient Safety</a:t>
            </a:r>
          </a:p>
        </p:txBody>
      </p:sp>
      <p:cxnSp>
        <p:nvCxnSpPr>
          <p:cNvPr id="104" name="Straight Connector 103" descr="black connector line"/>
          <p:cNvCxnSpPr>
            <a:endCxn id="24" idx="1"/>
          </p:cNvCxnSpPr>
          <p:nvPr/>
        </p:nvCxnSpPr>
        <p:spPr>
          <a:xfrm>
            <a:off x="2645881" y="4077857"/>
            <a:ext cx="1106302" cy="117047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Oval 23" descr="green oval with text &#10;&#10;Privacy &amp;&#10;Security&#10;"/>
          <p:cNvSpPr/>
          <p:nvPr/>
        </p:nvSpPr>
        <p:spPr>
          <a:xfrm>
            <a:off x="3390270" y="5049394"/>
            <a:ext cx="2471297" cy="1358402"/>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Privacy &amp;</a:t>
            </a:r>
            <a:br>
              <a:rPr lang="en-US" sz="2800" dirty="0">
                <a:solidFill>
                  <a:prstClr val="black"/>
                </a:solidFill>
                <a:latin typeface="Candara"/>
                <a:cs typeface="Candara"/>
              </a:rPr>
            </a:br>
            <a:r>
              <a:rPr lang="en-US" sz="2800" dirty="0">
                <a:solidFill>
                  <a:prstClr val="black"/>
                </a:solidFill>
                <a:latin typeface="Candara"/>
                <a:cs typeface="Candara"/>
              </a:rPr>
              <a:t>Security</a:t>
            </a:r>
          </a:p>
        </p:txBody>
      </p:sp>
      <p:cxnSp>
        <p:nvCxnSpPr>
          <p:cNvPr id="101" name="Straight Connector 100" descr="black connector line"/>
          <p:cNvCxnSpPr/>
          <p:nvPr/>
        </p:nvCxnSpPr>
        <p:spPr>
          <a:xfrm>
            <a:off x="3444170" y="3935656"/>
            <a:ext cx="3242380" cy="138934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40" name="Oval 39" descr="green oval with text &#10;&#10;CBO"/>
          <p:cNvSpPr/>
          <p:nvPr/>
        </p:nvSpPr>
        <p:spPr>
          <a:xfrm>
            <a:off x="6235474" y="5081394"/>
            <a:ext cx="2152988" cy="1093978"/>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CBO</a:t>
            </a:r>
          </a:p>
        </p:txBody>
      </p:sp>
      <p:cxnSp>
        <p:nvCxnSpPr>
          <p:cNvPr id="98" name="Straight Connector 97" descr="black connector line"/>
          <p:cNvCxnSpPr/>
          <p:nvPr/>
        </p:nvCxnSpPr>
        <p:spPr>
          <a:xfrm>
            <a:off x="3171985" y="3542118"/>
            <a:ext cx="3641159" cy="67819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9" name="Oval 38" descr="green oval with text &#10;HIM"/>
          <p:cNvSpPr/>
          <p:nvPr/>
        </p:nvSpPr>
        <p:spPr>
          <a:xfrm>
            <a:off x="6595831" y="3694136"/>
            <a:ext cx="2152988" cy="1093978"/>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HIM</a:t>
            </a:r>
          </a:p>
        </p:txBody>
      </p:sp>
      <p:cxnSp>
        <p:nvCxnSpPr>
          <p:cNvPr id="94" name="Straight Connector 93" descr="black connector line"/>
          <p:cNvCxnSpPr/>
          <p:nvPr/>
        </p:nvCxnSpPr>
        <p:spPr>
          <a:xfrm flipV="1">
            <a:off x="3533898" y="3194323"/>
            <a:ext cx="2153058" cy="156745"/>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5" name="Oval 34" descr="green oval with text &#10;&#10;VBA"/>
          <p:cNvSpPr/>
          <p:nvPr/>
        </p:nvSpPr>
        <p:spPr>
          <a:xfrm>
            <a:off x="5391955" y="2647334"/>
            <a:ext cx="2152988" cy="1093978"/>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VBA</a:t>
            </a:r>
          </a:p>
        </p:txBody>
      </p:sp>
      <p:cxnSp>
        <p:nvCxnSpPr>
          <p:cNvPr id="91" name="Straight Connector 90" descr="black connector line"/>
          <p:cNvCxnSpPr/>
          <p:nvPr/>
        </p:nvCxnSpPr>
        <p:spPr>
          <a:xfrm flipV="1">
            <a:off x="3444170" y="1941662"/>
            <a:ext cx="3242380" cy="1351171"/>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9" name="Oval 28" descr="green oval with text &#10;&#10;Data Quality&#10;"/>
          <p:cNvSpPr/>
          <p:nvPr/>
        </p:nvSpPr>
        <p:spPr>
          <a:xfrm>
            <a:off x="6235474" y="1276294"/>
            <a:ext cx="2618938" cy="1330735"/>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Data</a:t>
            </a:r>
            <a:br>
              <a:rPr lang="en-US" sz="2800" dirty="0">
                <a:solidFill>
                  <a:prstClr val="black"/>
                </a:solidFill>
                <a:latin typeface="Candara"/>
                <a:cs typeface="Candara"/>
              </a:rPr>
            </a:br>
            <a:r>
              <a:rPr lang="en-US" sz="2800" dirty="0">
                <a:solidFill>
                  <a:prstClr val="black"/>
                </a:solidFill>
                <a:latin typeface="Candara"/>
                <a:cs typeface="Candara"/>
              </a:rPr>
              <a:t>Quality</a:t>
            </a:r>
          </a:p>
        </p:txBody>
      </p:sp>
      <p:cxnSp>
        <p:nvCxnSpPr>
          <p:cNvPr id="33" name="Straight Connector 32" descr="black connector line"/>
          <p:cNvCxnSpPr/>
          <p:nvPr/>
        </p:nvCxnSpPr>
        <p:spPr>
          <a:xfrm flipV="1">
            <a:off x="5053633" y="859939"/>
            <a:ext cx="1203067" cy="654874"/>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0" name="Oval 29" descr="green oval with text &#10;&#10;UM&#10;"/>
          <p:cNvSpPr/>
          <p:nvPr/>
        </p:nvSpPr>
        <p:spPr>
          <a:xfrm>
            <a:off x="5932580" y="253539"/>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UM</a:t>
            </a:r>
          </a:p>
        </p:txBody>
      </p:sp>
      <p:cxnSp>
        <p:nvCxnSpPr>
          <p:cNvPr id="32" name="Straight Connector 31" descr="black connector line"/>
          <p:cNvCxnSpPr/>
          <p:nvPr/>
        </p:nvCxnSpPr>
        <p:spPr>
          <a:xfrm flipV="1">
            <a:off x="4524457" y="760715"/>
            <a:ext cx="277817" cy="56888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1" name="Oval 30" descr="green oval with text &#10;&#10;PM&#10;"/>
          <p:cNvSpPr/>
          <p:nvPr/>
        </p:nvSpPr>
        <p:spPr>
          <a:xfrm>
            <a:off x="4120896" y="148611"/>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PM</a:t>
            </a:r>
          </a:p>
        </p:txBody>
      </p:sp>
      <p:cxnSp>
        <p:nvCxnSpPr>
          <p:cNvPr id="71" name="Straight Connector 70" descr="black connector line"/>
          <p:cNvCxnSpPr/>
          <p:nvPr/>
        </p:nvCxnSpPr>
        <p:spPr>
          <a:xfrm flipV="1">
            <a:off x="2705414" y="1991086"/>
            <a:ext cx="1415482" cy="96018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8" name="Oval 27" descr="green oval with text &#10;&#10;OQP&#10;"/>
          <p:cNvSpPr/>
          <p:nvPr/>
        </p:nvSpPr>
        <p:spPr>
          <a:xfrm>
            <a:off x="3171985" y="1276294"/>
            <a:ext cx="2412436" cy="1225807"/>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OQP</a:t>
            </a:r>
          </a:p>
        </p:txBody>
      </p:sp>
      <p:cxnSp>
        <p:nvCxnSpPr>
          <p:cNvPr id="75" name="Straight Connector 74" descr="black connector line"/>
          <p:cNvCxnSpPr/>
          <p:nvPr/>
        </p:nvCxnSpPr>
        <p:spPr>
          <a:xfrm flipV="1">
            <a:off x="1827929" y="1428819"/>
            <a:ext cx="209400" cy="1522447"/>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Oval 18" descr="green oval with text &#10;&#10;Systems Analysis&#10;"/>
          <p:cNvSpPr/>
          <p:nvPr/>
        </p:nvSpPr>
        <p:spPr>
          <a:xfrm>
            <a:off x="976730" y="247432"/>
            <a:ext cx="2618938" cy="1330735"/>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dirty="0">
                <a:solidFill>
                  <a:prstClr val="black"/>
                </a:solidFill>
                <a:latin typeface="Candara"/>
                <a:cs typeface="Candara"/>
              </a:rPr>
              <a:t>Systems Analysis</a:t>
            </a:r>
          </a:p>
        </p:txBody>
      </p:sp>
      <p:sp>
        <p:nvSpPr>
          <p:cNvPr id="20" name="Oval 19" descr="Purple oval with text&#10;&#10;System-Facing Platform&#10;"/>
          <p:cNvSpPr/>
          <p:nvPr/>
        </p:nvSpPr>
        <p:spPr>
          <a:xfrm>
            <a:off x="400040" y="2732974"/>
            <a:ext cx="3662772" cy="1549678"/>
          </a:xfrm>
          <a:prstGeom prst="ellipse">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algn="ctr"/>
            <a:r>
              <a:rPr lang="en-US" sz="2800" b="1" dirty="0">
                <a:solidFill>
                  <a:schemeClr val="bg1"/>
                </a:solidFill>
                <a:latin typeface="Candara"/>
                <a:cs typeface="Candara"/>
              </a:rPr>
              <a:t>System-Facing</a:t>
            </a:r>
            <a:br>
              <a:rPr lang="en-US" sz="2800" b="1" dirty="0">
                <a:solidFill>
                  <a:schemeClr val="bg1"/>
                </a:solidFill>
                <a:latin typeface="Candara"/>
                <a:cs typeface="Candara"/>
              </a:rPr>
            </a:br>
            <a:r>
              <a:rPr lang="en-US" sz="2800" b="1" dirty="0">
                <a:solidFill>
                  <a:schemeClr val="bg1"/>
                </a:solidFill>
                <a:latin typeface="Candara"/>
                <a:cs typeface="Candara"/>
              </a:rPr>
              <a:t>Platform</a:t>
            </a:r>
          </a:p>
        </p:txBody>
      </p:sp>
    </p:spTree>
    <p:extLst>
      <p:ext uri="{BB962C8B-B14F-4D97-AF65-F5344CB8AC3E}">
        <p14:creationId xmlns="" xmlns:p14="http://schemas.microsoft.com/office/powerpoint/2010/main" val="30416552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7" name="Straight Connector 106" descr="black connector line"/>
          <p:cNvCxnSpPr>
            <a:endCxn id="26" idx="1"/>
          </p:cNvCxnSpPr>
          <p:nvPr/>
        </p:nvCxnSpPr>
        <p:spPr>
          <a:xfrm>
            <a:off x="5086382" y="4145187"/>
            <a:ext cx="615610" cy="750743"/>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6" name="Oval 25" descr="green oval with text &#10;&#10;Patient Safety&#10;"/>
          <p:cNvSpPr/>
          <p:nvPr/>
        </p:nvSpPr>
        <p:spPr>
          <a:xfrm>
            <a:off x="5472648" y="4766539"/>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prstClr val="black"/>
                </a:solidFill>
                <a:latin typeface="Candara"/>
                <a:cs typeface="Candara"/>
              </a:rPr>
              <a:t>Patient Safety</a:t>
            </a:r>
            <a:endParaRPr lang="en-US" dirty="0">
              <a:solidFill>
                <a:prstClr val="black"/>
              </a:solidFill>
              <a:latin typeface="Candara"/>
              <a:cs typeface="Candara"/>
            </a:endParaRPr>
          </a:p>
        </p:txBody>
      </p:sp>
      <p:cxnSp>
        <p:nvCxnSpPr>
          <p:cNvPr id="104" name="Straight Connector 103" descr="black connector line"/>
          <p:cNvCxnSpPr>
            <a:endCxn id="24" idx="1"/>
          </p:cNvCxnSpPr>
          <p:nvPr/>
        </p:nvCxnSpPr>
        <p:spPr>
          <a:xfrm>
            <a:off x="5673325" y="3928223"/>
            <a:ext cx="1905974" cy="1352797"/>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4" name="Oval 23" descr="green oval with text &#10;&#10;Privacy &amp;&#10;Security&#10;"/>
          <p:cNvSpPr/>
          <p:nvPr/>
        </p:nvSpPr>
        <p:spPr>
          <a:xfrm>
            <a:off x="7349955" y="5151629"/>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prstClr val="black"/>
                </a:solidFill>
                <a:latin typeface="Candara"/>
                <a:cs typeface="Candara"/>
              </a:rPr>
              <a:t>Privacy &amp;</a:t>
            </a:r>
            <a:br>
              <a:rPr lang="en-US" dirty="0">
                <a:solidFill>
                  <a:prstClr val="black"/>
                </a:solidFill>
                <a:latin typeface="Candara"/>
                <a:cs typeface="Candara"/>
              </a:rPr>
            </a:br>
            <a:r>
              <a:rPr lang="en-US" dirty="0">
                <a:solidFill>
                  <a:prstClr val="black"/>
                </a:solidFill>
                <a:latin typeface="Candara"/>
                <a:cs typeface="Candara"/>
              </a:rPr>
              <a:t>Security</a:t>
            </a:r>
          </a:p>
        </p:txBody>
      </p:sp>
      <p:cxnSp>
        <p:nvCxnSpPr>
          <p:cNvPr id="101" name="Straight Connector 100" descr="black connector line"/>
          <p:cNvCxnSpPr/>
          <p:nvPr/>
        </p:nvCxnSpPr>
        <p:spPr>
          <a:xfrm>
            <a:off x="5668797" y="3707679"/>
            <a:ext cx="1681158" cy="48616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5" name="Oval 24" descr="green oval with text &#10;&#10;CBO"/>
          <p:cNvSpPr/>
          <p:nvPr/>
        </p:nvSpPr>
        <p:spPr>
          <a:xfrm>
            <a:off x="6951489" y="3910927"/>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prstClr val="black"/>
                </a:solidFill>
                <a:latin typeface="Candara"/>
                <a:cs typeface="Candara"/>
              </a:rPr>
              <a:t>CBO</a:t>
            </a:r>
            <a:endParaRPr lang="en-US" dirty="0">
              <a:solidFill>
                <a:prstClr val="black"/>
              </a:solidFill>
              <a:latin typeface="Candara"/>
              <a:cs typeface="Candara"/>
            </a:endParaRPr>
          </a:p>
        </p:txBody>
      </p:sp>
      <p:cxnSp>
        <p:nvCxnSpPr>
          <p:cNvPr id="98" name="Straight Connector 97" descr="black connector line"/>
          <p:cNvCxnSpPr>
            <a:endCxn id="23" idx="2"/>
          </p:cNvCxnSpPr>
          <p:nvPr/>
        </p:nvCxnSpPr>
        <p:spPr>
          <a:xfrm flipV="1">
            <a:off x="5352456" y="3334485"/>
            <a:ext cx="2105471" cy="243162"/>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3" name="Oval 22" descr="green oval with text &#10;&#10;HIM"/>
          <p:cNvSpPr/>
          <p:nvPr/>
        </p:nvSpPr>
        <p:spPr>
          <a:xfrm>
            <a:off x="7457927" y="2892718"/>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prstClr val="black"/>
                </a:solidFill>
                <a:latin typeface="Candara"/>
                <a:cs typeface="Candara"/>
              </a:rPr>
              <a:t>HIM</a:t>
            </a:r>
            <a:endParaRPr lang="en-US" dirty="0">
              <a:solidFill>
                <a:prstClr val="black"/>
              </a:solidFill>
              <a:latin typeface="Candara"/>
              <a:cs typeface="Candara"/>
            </a:endParaRPr>
          </a:p>
        </p:txBody>
      </p:sp>
      <p:cxnSp>
        <p:nvCxnSpPr>
          <p:cNvPr id="94" name="Straight Connector 93" descr="black connector line"/>
          <p:cNvCxnSpPr/>
          <p:nvPr/>
        </p:nvCxnSpPr>
        <p:spPr>
          <a:xfrm flipV="1">
            <a:off x="5839525" y="2397760"/>
            <a:ext cx="1470472" cy="68348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2" name="Oval 21" descr="green oval with text &#10;&#10;VBA&#10;"/>
          <p:cNvSpPr/>
          <p:nvPr/>
        </p:nvSpPr>
        <p:spPr>
          <a:xfrm>
            <a:off x="6846674" y="1924709"/>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prstClr val="black"/>
                </a:solidFill>
                <a:latin typeface="Candara"/>
                <a:cs typeface="Candara"/>
              </a:rPr>
              <a:t>VBA</a:t>
            </a:r>
            <a:endParaRPr lang="en-US" dirty="0">
              <a:solidFill>
                <a:prstClr val="black"/>
              </a:solidFill>
              <a:latin typeface="Candara"/>
              <a:cs typeface="Candara"/>
            </a:endParaRPr>
          </a:p>
        </p:txBody>
      </p:sp>
      <p:cxnSp>
        <p:nvCxnSpPr>
          <p:cNvPr id="91" name="Straight Connector 90" descr="black connector line"/>
          <p:cNvCxnSpPr/>
          <p:nvPr/>
        </p:nvCxnSpPr>
        <p:spPr>
          <a:xfrm flipV="1">
            <a:off x="5291080" y="1188720"/>
            <a:ext cx="2518699" cy="1783540"/>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21" name="Oval 20" descr="green oval with text &#10;&#10;Data Quality&#10;"/>
          <p:cNvSpPr/>
          <p:nvPr/>
        </p:nvSpPr>
        <p:spPr>
          <a:xfrm>
            <a:off x="7309997" y="875447"/>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prstClr val="black"/>
                </a:solidFill>
                <a:latin typeface="Candara"/>
                <a:cs typeface="Candara"/>
              </a:rPr>
              <a:t>Data Quality</a:t>
            </a:r>
          </a:p>
        </p:txBody>
      </p:sp>
      <p:cxnSp>
        <p:nvCxnSpPr>
          <p:cNvPr id="71" name="Straight Connector 70" descr="black connector line"/>
          <p:cNvCxnSpPr>
            <a:endCxn id="15" idx="3"/>
          </p:cNvCxnSpPr>
          <p:nvPr/>
        </p:nvCxnSpPr>
        <p:spPr>
          <a:xfrm flipV="1">
            <a:off x="4880863" y="847121"/>
            <a:ext cx="1669929" cy="2190719"/>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5" name="Oval 14" descr="green oval with text &#10;&#10;OQP&#10;"/>
          <p:cNvSpPr/>
          <p:nvPr/>
        </p:nvSpPr>
        <p:spPr>
          <a:xfrm>
            <a:off x="6321448" y="92978"/>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prstClr val="black"/>
                </a:solidFill>
                <a:latin typeface="Candara"/>
                <a:cs typeface="Candara"/>
              </a:rPr>
              <a:t>OQP</a:t>
            </a:r>
            <a:endParaRPr lang="en-US" dirty="0">
              <a:solidFill>
                <a:prstClr val="black"/>
              </a:solidFill>
              <a:latin typeface="Candara"/>
              <a:cs typeface="Candara"/>
            </a:endParaRPr>
          </a:p>
        </p:txBody>
      </p:sp>
      <p:cxnSp>
        <p:nvCxnSpPr>
          <p:cNvPr id="75" name="Straight Connector 74" descr="black connector line"/>
          <p:cNvCxnSpPr/>
          <p:nvPr/>
        </p:nvCxnSpPr>
        <p:spPr>
          <a:xfrm flipV="1">
            <a:off x="4843022" y="1322980"/>
            <a:ext cx="448058" cy="148526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Oval 18" descr="green oval with text &#10;&#10;Systems Analysis&#10;"/>
          <p:cNvSpPr/>
          <p:nvPr/>
        </p:nvSpPr>
        <p:spPr>
          <a:xfrm>
            <a:off x="4689618" y="518546"/>
            <a:ext cx="1566060" cy="883534"/>
          </a:xfrm>
          <a:prstGeom prst="ellipse">
            <a:avLst/>
          </a:prstGeom>
          <a:solidFill>
            <a:srgbClr val="AABB89"/>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prstClr val="black"/>
                </a:solidFill>
                <a:latin typeface="Candara"/>
                <a:cs typeface="Candara"/>
              </a:rPr>
              <a:t>Systems Analysis</a:t>
            </a:r>
          </a:p>
        </p:txBody>
      </p:sp>
      <p:cxnSp>
        <p:nvCxnSpPr>
          <p:cNvPr id="45" name="Straight Connector 44" descr="black connector line"/>
          <p:cNvCxnSpPr/>
          <p:nvPr/>
        </p:nvCxnSpPr>
        <p:spPr>
          <a:xfrm flipH="1">
            <a:off x="2870365" y="3972398"/>
            <a:ext cx="759719" cy="1048313"/>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Oval 10" descr="blue oval with text &#10;&#10;Biosurveillance&#10;"/>
          <p:cNvSpPr/>
          <p:nvPr/>
        </p:nvSpPr>
        <p:spPr>
          <a:xfrm>
            <a:off x="2064023" y="4785123"/>
            <a:ext cx="1566060" cy="883534"/>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dirty="0">
                <a:solidFill>
                  <a:prstClr val="black"/>
                </a:solidFill>
                <a:latin typeface="Candara"/>
                <a:cs typeface="Candara"/>
              </a:rPr>
              <a:t>Biosurveillance</a:t>
            </a:r>
          </a:p>
        </p:txBody>
      </p:sp>
      <p:cxnSp>
        <p:nvCxnSpPr>
          <p:cNvPr id="48" name="Straight Connector 47" descr="black connector line"/>
          <p:cNvCxnSpPr/>
          <p:nvPr/>
        </p:nvCxnSpPr>
        <p:spPr>
          <a:xfrm flipH="1">
            <a:off x="1177418" y="3776252"/>
            <a:ext cx="2315145" cy="1674428"/>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 name="Oval 8" descr="blue oval with text &#10;&#10;Registries&#10;"/>
          <p:cNvSpPr/>
          <p:nvPr/>
        </p:nvSpPr>
        <p:spPr>
          <a:xfrm>
            <a:off x="261914" y="5297699"/>
            <a:ext cx="1566060" cy="883534"/>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prstClr val="black"/>
                </a:solidFill>
                <a:latin typeface="Candara"/>
                <a:cs typeface="Candara"/>
              </a:rPr>
              <a:t>Registries</a:t>
            </a:r>
            <a:endParaRPr lang="en-US" dirty="0">
              <a:solidFill>
                <a:prstClr val="black"/>
              </a:solidFill>
              <a:latin typeface="Candara"/>
              <a:cs typeface="Candara"/>
            </a:endParaRPr>
          </a:p>
        </p:txBody>
      </p:sp>
      <p:cxnSp>
        <p:nvCxnSpPr>
          <p:cNvPr id="42" name="Straight Connector 41" descr="black connector line"/>
          <p:cNvCxnSpPr>
            <a:endCxn id="7" idx="7"/>
          </p:cNvCxnSpPr>
          <p:nvPr/>
        </p:nvCxnSpPr>
        <p:spPr>
          <a:xfrm flipH="1">
            <a:off x="1661525" y="3469160"/>
            <a:ext cx="2067195" cy="706192"/>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Oval 6" descr="blue oval with text &#10;&#10;Population Informatics&#10;"/>
          <p:cNvSpPr/>
          <p:nvPr/>
        </p:nvSpPr>
        <p:spPr>
          <a:xfrm>
            <a:off x="324809" y="4045961"/>
            <a:ext cx="1566060" cy="883534"/>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prstClr val="black"/>
                </a:solidFill>
                <a:latin typeface="Candara"/>
                <a:cs typeface="Candara"/>
              </a:rPr>
              <a:t>Population Informatics</a:t>
            </a:r>
          </a:p>
        </p:txBody>
      </p:sp>
      <p:cxnSp>
        <p:nvCxnSpPr>
          <p:cNvPr id="39" name="Straight Connector 38" descr="black connector line"/>
          <p:cNvCxnSpPr>
            <a:endCxn id="8" idx="6"/>
          </p:cNvCxnSpPr>
          <p:nvPr/>
        </p:nvCxnSpPr>
        <p:spPr>
          <a:xfrm flipH="1">
            <a:off x="1654712" y="3368233"/>
            <a:ext cx="1941928" cy="45794"/>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8" name="Oval 7" descr="blue oval with text &#10;Care Providers&#10;"/>
          <p:cNvSpPr/>
          <p:nvPr/>
        </p:nvSpPr>
        <p:spPr>
          <a:xfrm>
            <a:off x="88652" y="2972260"/>
            <a:ext cx="1566060" cy="883534"/>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smtClean="0">
                <a:solidFill>
                  <a:prstClr val="black"/>
                </a:solidFill>
                <a:latin typeface="Candara"/>
                <a:cs typeface="Candara"/>
              </a:rPr>
              <a:t>Care Providers</a:t>
            </a:r>
            <a:endParaRPr lang="en-US" dirty="0">
              <a:solidFill>
                <a:prstClr val="black"/>
              </a:solidFill>
              <a:latin typeface="Candara"/>
              <a:cs typeface="Candara"/>
            </a:endParaRPr>
          </a:p>
        </p:txBody>
      </p:sp>
      <p:cxnSp>
        <p:nvCxnSpPr>
          <p:cNvPr id="35" name="Straight Connector 34" descr="black connector line"/>
          <p:cNvCxnSpPr/>
          <p:nvPr/>
        </p:nvCxnSpPr>
        <p:spPr>
          <a:xfrm flipH="1" flipV="1">
            <a:off x="1890869" y="2526893"/>
            <a:ext cx="1972329" cy="1050755"/>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 name="Oval 4" descr="blue oval with text &#10;&#10;Infection Control&#10;"/>
          <p:cNvSpPr/>
          <p:nvPr/>
        </p:nvSpPr>
        <p:spPr>
          <a:xfrm>
            <a:off x="613964" y="1933843"/>
            <a:ext cx="1566060" cy="883534"/>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prstClr val="black"/>
                </a:solidFill>
                <a:latin typeface="Candara"/>
                <a:cs typeface="Candara"/>
              </a:rPr>
              <a:t>Infection Control</a:t>
            </a:r>
          </a:p>
        </p:txBody>
      </p:sp>
      <p:cxnSp>
        <p:nvCxnSpPr>
          <p:cNvPr id="32" name="Straight Connector 31" descr="black connector line"/>
          <p:cNvCxnSpPr/>
          <p:nvPr/>
        </p:nvCxnSpPr>
        <p:spPr>
          <a:xfrm flipH="1" flipV="1">
            <a:off x="1432560" y="1418279"/>
            <a:ext cx="2296160" cy="1619561"/>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3" name="Oval 2" descr="blue oval with text &#10;&#10;Public/Occ Health&#10;"/>
          <p:cNvSpPr/>
          <p:nvPr/>
        </p:nvSpPr>
        <p:spPr>
          <a:xfrm>
            <a:off x="88652" y="913174"/>
            <a:ext cx="1566060" cy="883534"/>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prstClr val="black"/>
                </a:solidFill>
                <a:latin typeface="Candara"/>
                <a:cs typeface="Candara"/>
              </a:rPr>
              <a:t>Public/Occ Health</a:t>
            </a:r>
          </a:p>
        </p:txBody>
      </p:sp>
      <p:cxnSp>
        <p:nvCxnSpPr>
          <p:cNvPr id="70" name="Straight Connector 69" descr="black connector line"/>
          <p:cNvCxnSpPr/>
          <p:nvPr/>
        </p:nvCxnSpPr>
        <p:spPr>
          <a:xfrm flipH="1" flipV="1">
            <a:off x="2180024" y="847122"/>
            <a:ext cx="1707336" cy="2045596"/>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9" name="Oval 68" descr="blue oval with text &#10;&#10;Genomics"/>
          <p:cNvSpPr/>
          <p:nvPr/>
        </p:nvSpPr>
        <p:spPr>
          <a:xfrm>
            <a:off x="1157394" y="136789"/>
            <a:ext cx="1566060" cy="883534"/>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prstClr val="black"/>
                </a:solidFill>
                <a:latin typeface="Candara"/>
                <a:cs typeface="Candara"/>
              </a:rPr>
              <a:t>Genomics</a:t>
            </a:r>
          </a:p>
        </p:txBody>
      </p:sp>
      <p:cxnSp>
        <p:nvCxnSpPr>
          <p:cNvPr id="31" name="Straight Connector 30" descr="black connector line"/>
          <p:cNvCxnSpPr/>
          <p:nvPr/>
        </p:nvCxnSpPr>
        <p:spPr>
          <a:xfrm flipH="1" flipV="1">
            <a:off x="3728720" y="1322980"/>
            <a:ext cx="398219" cy="1511002"/>
          </a:xfrm>
          <a:prstGeom prst="line">
            <a:avLst/>
          </a:prstGeom>
          <a:ln w="9525"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Oval 9" descr="blue oval with text &#10;&#10;HSR"/>
          <p:cNvSpPr/>
          <p:nvPr/>
        </p:nvSpPr>
        <p:spPr>
          <a:xfrm>
            <a:off x="2819250" y="534745"/>
            <a:ext cx="1566060" cy="883534"/>
          </a:xfrm>
          <a:prstGeom prst="ellipse">
            <a:avLst/>
          </a:prstGeom>
          <a:solidFill>
            <a:schemeClr val="accent1">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dirty="0">
                <a:solidFill>
                  <a:prstClr val="black"/>
                </a:solidFill>
                <a:latin typeface="Candara"/>
                <a:cs typeface="Candara"/>
              </a:rPr>
              <a:t>HSR</a:t>
            </a:r>
          </a:p>
        </p:txBody>
      </p:sp>
      <p:sp>
        <p:nvSpPr>
          <p:cNvPr id="76" name="Oval 75" descr="peach oval with text&#10;Data&#10;Stakeholders&#10;"/>
          <p:cNvSpPr/>
          <p:nvPr/>
        </p:nvSpPr>
        <p:spPr>
          <a:xfrm>
            <a:off x="3086075" y="5396640"/>
            <a:ext cx="2971851" cy="1268560"/>
          </a:xfrm>
          <a:prstGeom prst="ellipse">
            <a:avLst/>
          </a:prstGeom>
          <a:solidFill>
            <a:schemeClr val="accent6">
              <a:lumMod val="60000"/>
              <a:lumOff val="40000"/>
            </a:schemeClr>
          </a:solidFill>
          <a:ln>
            <a:solidFill>
              <a:schemeClr val="tx1"/>
            </a:solid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wrap="none" lIns="0" tIns="0" rIns="0" bIns="91440" rtlCol="0" anchor="ctr"/>
          <a:lstStyle/>
          <a:p>
            <a:pPr algn="ctr"/>
            <a:r>
              <a:rPr lang="en-US" sz="2800" dirty="0">
                <a:solidFill>
                  <a:prstClr val="black"/>
                </a:solidFill>
                <a:latin typeface="Candara"/>
                <a:cs typeface="Candara"/>
              </a:rPr>
              <a:t>Data</a:t>
            </a:r>
            <a:br>
              <a:rPr lang="en-US" sz="2800" dirty="0">
                <a:solidFill>
                  <a:prstClr val="black"/>
                </a:solidFill>
                <a:latin typeface="Candara"/>
                <a:cs typeface="Candara"/>
              </a:rPr>
            </a:br>
            <a:r>
              <a:rPr lang="en-US" sz="2800" dirty="0">
                <a:solidFill>
                  <a:prstClr val="black"/>
                </a:solidFill>
                <a:latin typeface="Candara"/>
                <a:cs typeface="Candara"/>
              </a:rPr>
              <a:t>Stakeholders</a:t>
            </a:r>
          </a:p>
        </p:txBody>
      </p:sp>
      <p:cxnSp>
        <p:nvCxnSpPr>
          <p:cNvPr id="77" name="Straight Connector 76" descr="black connector line"/>
          <p:cNvCxnSpPr/>
          <p:nvPr/>
        </p:nvCxnSpPr>
        <p:spPr>
          <a:xfrm flipH="1" flipV="1">
            <a:off x="4572000" y="4377376"/>
            <a:ext cx="1" cy="1035030"/>
          </a:xfrm>
          <a:prstGeom prst="line">
            <a:avLst/>
          </a:prstGeom>
          <a:ln w="381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51" name="Oval 50" descr="purple oval with text &#10;&#10;System-Facing&#10;Platform&#10;"/>
          <p:cNvSpPr/>
          <p:nvPr/>
        </p:nvSpPr>
        <p:spPr>
          <a:xfrm>
            <a:off x="2935521" y="2685134"/>
            <a:ext cx="3272958" cy="1676476"/>
          </a:xfrm>
          <a:prstGeom prst="ellipse">
            <a:avLst/>
          </a:prstGeom>
          <a:solidFill>
            <a:schemeClr val="accent4">
              <a:lumMod val="75000"/>
            </a:schemeClr>
          </a:solidFill>
          <a:ln/>
        </p:spPr>
        <p:style>
          <a:lnRef idx="0">
            <a:schemeClr val="accent4"/>
          </a:lnRef>
          <a:fillRef idx="3">
            <a:schemeClr val="accent4"/>
          </a:fillRef>
          <a:effectRef idx="3">
            <a:schemeClr val="accent4"/>
          </a:effectRef>
          <a:fontRef idx="minor">
            <a:schemeClr val="lt1"/>
          </a:fontRef>
        </p:style>
        <p:txBody>
          <a:bodyPr wrap="none" lIns="0" tIns="0" rIns="0" bIns="0" rtlCol="0" anchor="ctr"/>
          <a:lstStyle/>
          <a:p>
            <a:pPr algn="ctr"/>
            <a:r>
              <a:rPr lang="en-US" sz="3200" b="1" dirty="0">
                <a:solidFill>
                  <a:schemeClr val="bg1"/>
                </a:solidFill>
                <a:latin typeface="Candara"/>
                <a:cs typeface="Candara"/>
              </a:rPr>
              <a:t>System-Facing</a:t>
            </a:r>
            <a:br>
              <a:rPr lang="en-US" sz="3200" b="1" dirty="0">
                <a:solidFill>
                  <a:schemeClr val="bg1"/>
                </a:solidFill>
                <a:latin typeface="Candara"/>
                <a:cs typeface="Candara"/>
              </a:rPr>
            </a:br>
            <a:r>
              <a:rPr lang="en-US" sz="3200" b="1" dirty="0">
                <a:solidFill>
                  <a:schemeClr val="bg1"/>
                </a:solidFill>
                <a:latin typeface="Candara"/>
                <a:cs typeface="Candara"/>
              </a:rPr>
              <a:t>Platform</a:t>
            </a:r>
          </a:p>
        </p:txBody>
      </p:sp>
    </p:spTree>
    <p:extLst>
      <p:ext uri="{BB962C8B-B14F-4D97-AF65-F5344CB8AC3E}">
        <p14:creationId xmlns="" xmlns:p14="http://schemas.microsoft.com/office/powerpoint/2010/main" val="32267771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extBox 4" descr="Gaps in Existing Functionalities for System &#10;&amp; Population-Level Analysis, &#10;Monitoring &amp; Decision-Making&#10;&#10;Version 9.0&#10;"/>
          <p:cNvSpPr txBox="1"/>
          <p:nvPr/>
        </p:nvSpPr>
        <p:spPr>
          <a:xfrm>
            <a:off x="1031894" y="3176333"/>
            <a:ext cx="7950428" cy="3046988"/>
          </a:xfrm>
          <a:prstGeom prst="rect">
            <a:avLst/>
          </a:prstGeom>
          <a:noFill/>
        </p:spPr>
        <p:txBody>
          <a:bodyPr wrap="square" rtlCol="0">
            <a:spAutoFit/>
          </a:bodyPr>
          <a:lstStyle/>
          <a:p>
            <a:pPr algn="r"/>
            <a:r>
              <a:rPr lang="en-US" sz="3200" dirty="0" smtClean="0">
                <a:solidFill>
                  <a:schemeClr val="bg1"/>
                </a:solidFill>
              </a:rPr>
              <a:t>Gaps in Existing Functionalities for System </a:t>
            </a:r>
          </a:p>
          <a:p>
            <a:pPr algn="r"/>
            <a:r>
              <a:rPr lang="en-US" sz="3200" dirty="0" smtClean="0">
                <a:solidFill>
                  <a:schemeClr val="bg1"/>
                </a:solidFill>
              </a:rPr>
              <a:t>&amp; Population-Level Analysis, </a:t>
            </a:r>
          </a:p>
          <a:p>
            <a:pPr algn="r"/>
            <a:r>
              <a:rPr lang="en-US" sz="3200" dirty="0" smtClean="0">
                <a:solidFill>
                  <a:schemeClr val="bg1"/>
                </a:solidFill>
              </a:rPr>
              <a:t>Monitoring &amp; Decision-Making</a:t>
            </a:r>
          </a:p>
          <a:p>
            <a:pPr algn="r"/>
            <a:endParaRPr lang="en-US" sz="3200" dirty="0">
              <a:solidFill>
                <a:schemeClr val="bg1"/>
              </a:solidFill>
            </a:endParaRPr>
          </a:p>
          <a:p>
            <a:pPr algn="r"/>
            <a:r>
              <a:rPr lang="en-US" sz="3200" dirty="0" smtClean="0">
                <a:solidFill>
                  <a:schemeClr val="bg1"/>
                </a:solidFill>
              </a:rPr>
              <a:t>Version 9.0</a:t>
            </a:r>
          </a:p>
          <a:p>
            <a:pPr algn="r"/>
            <a:endParaRPr lang="en-US" sz="3200" dirty="0">
              <a:solidFill>
                <a:schemeClr val="bg1"/>
              </a:solidFill>
            </a:endParaRPr>
          </a:p>
        </p:txBody>
      </p:sp>
      <p:pic>
        <p:nvPicPr>
          <p:cNvPr id="4" name="Picture 3" descr="Health Informatics Initiative cover page graphic&#10;&#10;Gap and Functional Analysis"/>
          <p:cNvPicPr>
            <a:picLocks noChangeAspect="1"/>
          </p:cNvPicPr>
          <p:nvPr/>
        </p:nvPicPr>
        <p:blipFill rotWithShape="1">
          <a:blip r:embed="rId3">
            <a:extLst>
              <a:ext uri="{28A0092B-C50C-407E-A947-70E740481C1C}">
                <a14:useLocalDpi xmlns="" xmlns:a14="http://schemas.microsoft.com/office/drawing/2010/main" val="0"/>
              </a:ext>
            </a:extLst>
          </a:blip>
          <a:srcRect l="5390" b="41853"/>
          <a:stretch/>
        </p:blipFill>
        <p:spPr>
          <a:xfrm>
            <a:off x="0" y="9819"/>
            <a:ext cx="9132058" cy="301716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73673197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descr="aqua rectangle with text &#10;&#10;Systems Analysis &amp; Redesign&#10;"/>
          <p:cNvSpPr/>
          <p:nvPr/>
        </p:nvSpPr>
        <p:spPr>
          <a:xfrm>
            <a:off x="6030262" y="5259555"/>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rgbClr val="53D9E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838123"/>
              <a:satOff val="-9658"/>
              <a:lumOff val="2159"/>
              <a:alphaOff val="0"/>
            </a:schemeClr>
          </a:fillRef>
          <a:effectRef idx="2">
            <a:schemeClr val="accent2">
              <a:hueOff val="-838123"/>
              <a:satOff val="-9658"/>
              <a:lumOff val="2159"/>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Systems Analysis &amp; Redesign</a:t>
            </a:r>
            <a:endParaRPr lang="en-US" sz="2800" kern="1200" dirty="0"/>
          </a:p>
        </p:txBody>
      </p:sp>
      <p:sp>
        <p:nvSpPr>
          <p:cNvPr id="27" name="Freeform 26" descr="blue rectangle with text &#10;&#10;Surveillance &amp;&#10;Monitoring&#10;"/>
          <p:cNvSpPr/>
          <p:nvPr/>
        </p:nvSpPr>
        <p:spPr>
          <a:xfrm>
            <a:off x="3347006" y="5259555"/>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rgbClr val="48C3F3"/>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754311"/>
              <a:satOff val="-8692"/>
              <a:lumOff val="1943"/>
              <a:alphaOff val="0"/>
            </a:schemeClr>
          </a:fillRef>
          <a:effectRef idx="2">
            <a:schemeClr val="accent2">
              <a:hueOff val="-754311"/>
              <a:satOff val="-8692"/>
              <a:lumOff val="1943"/>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Surveillance &amp;</a:t>
            </a:r>
            <a:br>
              <a:rPr lang="en-US" sz="2800" kern="1200" dirty="0" smtClean="0"/>
            </a:br>
            <a:r>
              <a:rPr lang="en-US" sz="2800" kern="1200" dirty="0" smtClean="0"/>
              <a:t>Monitoring</a:t>
            </a:r>
            <a:endParaRPr lang="en-US" sz="2800" kern="1200" dirty="0"/>
          </a:p>
        </p:txBody>
      </p:sp>
      <p:sp>
        <p:nvSpPr>
          <p:cNvPr id="26" name="Freeform 25" descr="green rectangle with text &#10;&#10;Research"/>
          <p:cNvSpPr/>
          <p:nvPr/>
        </p:nvSpPr>
        <p:spPr>
          <a:xfrm>
            <a:off x="6021944" y="3552029"/>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rgbClr val="43B4BA"/>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670499"/>
              <a:satOff val="-7726"/>
              <a:lumOff val="1727"/>
              <a:alphaOff val="0"/>
            </a:schemeClr>
          </a:fillRef>
          <a:effectRef idx="2">
            <a:schemeClr val="accent2">
              <a:hueOff val="-670499"/>
              <a:satOff val="-7726"/>
              <a:lumOff val="1727"/>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Research</a:t>
            </a:r>
            <a:endParaRPr lang="en-US" sz="2800" kern="1200" dirty="0"/>
          </a:p>
        </p:txBody>
      </p:sp>
      <p:sp>
        <p:nvSpPr>
          <p:cNvPr id="25" name="Freeform 24" descr="blue rectangle with text &#10;&#10;Quality Performance Measurement&#10;"/>
          <p:cNvSpPr/>
          <p:nvPr/>
        </p:nvSpPr>
        <p:spPr>
          <a:xfrm>
            <a:off x="3338688" y="3552029"/>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rgbClr val="3FA9D3"/>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586686"/>
              <a:satOff val="-6761"/>
              <a:lumOff val="1511"/>
              <a:alphaOff val="0"/>
            </a:schemeClr>
          </a:fillRef>
          <a:effectRef idx="2">
            <a:schemeClr val="accent2">
              <a:hueOff val="-586686"/>
              <a:satOff val="-6761"/>
              <a:lumOff val="1511"/>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Quality Performance Measurement</a:t>
            </a:r>
            <a:endParaRPr lang="en-US" sz="2800" kern="1200" dirty="0"/>
          </a:p>
        </p:txBody>
      </p:sp>
      <p:sp>
        <p:nvSpPr>
          <p:cNvPr id="24" name="Freeform 23" descr="blue rectangle with text &#10;&#10;Population Health&#10;"/>
          <p:cNvSpPr/>
          <p:nvPr/>
        </p:nvSpPr>
        <p:spPr>
          <a:xfrm>
            <a:off x="655432" y="3552029"/>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rgbClr val="488DCB"/>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502874"/>
              <a:satOff val="-5795"/>
              <a:lumOff val="1295"/>
              <a:alphaOff val="0"/>
            </a:schemeClr>
          </a:fillRef>
          <a:effectRef idx="2">
            <a:schemeClr val="accent2">
              <a:hueOff val="-502874"/>
              <a:satOff val="-5795"/>
              <a:lumOff val="1295"/>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Population Health</a:t>
            </a:r>
            <a:endParaRPr lang="en-US" sz="2800" kern="1200" dirty="0"/>
          </a:p>
        </p:txBody>
      </p:sp>
      <p:sp>
        <p:nvSpPr>
          <p:cNvPr id="23" name="Freeform 22" descr="green rectangle with text &#10;&#10;Mathematical  &amp; Predictive Modeling&#10;"/>
          <p:cNvSpPr/>
          <p:nvPr/>
        </p:nvSpPr>
        <p:spPr>
          <a:xfrm>
            <a:off x="6021944" y="1844502"/>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chemeClr val="accent3">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419062"/>
              <a:satOff val="-4829"/>
              <a:lumOff val="1079"/>
              <a:alphaOff val="0"/>
            </a:schemeClr>
          </a:fillRef>
          <a:effectRef idx="2">
            <a:schemeClr val="accent2">
              <a:hueOff val="-419062"/>
              <a:satOff val="-4829"/>
              <a:lumOff val="1079"/>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Mathematical  &amp; Predictive Modeling</a:t>
            </a:r>
            <a:endParaRPr lang="en-US" sz="2800" kern="1200" dirty="0"/>
          </a:p>
        </p:txBody>
      </p:sp>
      <p:sp>
        <p:nvSpPr>
          <p:cNvPr id="22" name="Freeform 21" descr="blue rectangle with text &#10;&#10;Human Resources&#10;"/>
          <p:cNvSpPr/>
          <p:nvPr/>
        </p:nvSpPr>
        <p:spPr>
          <a:xfrm>
            <a:off x="3338688" y="1844502"/>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chemeClr val="accent2">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335249"/>
              <a:satOff val="-3863"/>
              <a:lumOff val="864"/>
              <a:alphaOff val="0"/>
            </a:schemeClr>
          </a:fillRef>
          <a:effectRef idx="2">
            <a:schemeClr val="accent2">
              <a:hueOff val="-335249"/>
              <a:satOff val="-3863"/>
              <a:lumOff val="864"/>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Human Resources</a:t>
            </a:r>
            <a:endParaRPr lang="en-US" sz="2800" kern="1200" dirty="0"/>
          </a:p>
        </p:txBody>
      </p:sp>
      <p:sp>
        <p:nvSpPr>
          <p:cNvPr id="21" name="Freeform 20" descr="blue rectangle with text &#10;&#10;Health Information Management&#10;"/>
          <p:cNvSpPr/>
          <p:nvPr/>
        </p:nvSpPr>
        <p:spPr>
          <a:xfrm>
            <a:off x="655432" y="1844502"/>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chemeClr val="accent1">
              <a:lumMod val="75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251437"/>
              <a:satOff val="-2897"/>
              <a:lumOff val="648"/>
              <a:alphaOff val="0"/>
            </a:schemeClr>
          </a:fillRef>
          <a:effectRef idx="2">
            <a:schemeClr val="accent2">
              <a:hueOff val="-251437"/>
              <a:satOff val="-2897"/>
              <a:lumOff val="648"/>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Health Information Management</a:t>
            </a:r>
            <a:endParaRPr lang="en-US" sz="2800" kern="1200" dirty="0"/>
          </a:p>
        </p:txBody>
      </p:sp>
      <p:sp>
        <p:nvSpPr>
          <p:cNvPr id="20" name="Freeform 19" descr="green rectangle with text &#10;&#10;Genomics&#10;"/>
          <p:cNvSpPr/>
          <p:nvPr/>
        </p:nvSpPr>
        <p:spPr>
          <a:xfrm>
            <a:off x="6021944" y="136975"/>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chemeClr val="accent3">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167625"/>
              <a:satOff val="-1932"/>
              <a:lumOff val="432"/>
              <a:alphaOff val="0"/>
            </a:schemeClr>
          </a:fillRef>
          <a:effectRef idx="2">
            <a:schemeClr val="accent2">
              <a:hueOff val="-167625"/>
              <a:satOff val="-1932"/>
              <a:lumOff val="432"/>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Genomics</a:t>
            </a:r>
            <a:endParaRPr lang="en-US" sz="2800" kern="1200" dirty="0"/>
          </a:p>
        </p:txBody>
      </p:sp>
      <p:sp>
        <p:nvSpPr>
          <p:cNvPr id="19" name="Freeform 18" descr="blue green rectangle with text &#10;&#10;Economics&#10;"/>
          <p:cNvSpPr/>
          <p:nvPr/>
        </p:nvSpPr>
        <p:spPr>
          <a:xfrm>
            <a:off x="3338688" y="136975"/>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chemeClr val="accent2">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83812"/>
              <a:satOff val="-966"/>
              <a:lumOff val="216"/>
              <a:alphaOff val="0"/>
            </a:schemeClr>
          </a:fillRef>
          <a:effectRef idx="2">
            <a:schemeClr val="accent2">
              <a:hueOff val="-83812"/>
              <a:satOff val="-966"/>
              <a:lumOff val="216"/>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Economics</a:t>
            </a:r>
            <a:endParaRPr lang="en-US" sz="2800" kern="1200" dirty="0"/>
          </a:p>
        </p:txBody>
      </p:sp>
      <p:sp>
        <p:nvSpPr>
          <p:cNvPr id="18" name="Freeform 17" descr="blue rectangle with text &#10;&#10;Decision-Support&#10;"/>
          <p:cNvSpPr/>
          <p:nvPr/>
        </p:nvSpPr>
        <p:spPr>
          <a:xfrm>
            <a:off x="655432" y="136975"/>
            <a:ext cx="2439323" cy="1463594"/>
          </a:xfrm>
          <a:custGeom>
            <a:avLst/>
            <a:gdLst>
              <a:gd name="connsiteX0" fmla="*/ 0 w 2439323"/>
              <a:gd name="connsiteY0" fmla="*/ 0 h 1463594"/>
              <a:gd name="connsiteX1" fmla="*/ 2439323 w 2439323"/>
              <a:gd name="connsiteY1" fmla="*/ 0 h 1463594"/>
              <a:gd name="connsiteX2" fmla="*/ 2439323 w 2439323"/>
              <a:gd name="connsiteY2" fmla="*/ 1463594 h 1463594"/>
              <a:gd name="connsiteX3" fmla="*/ 0 w 2439323"/>
              <a:gd name="connsiteY3" fmla="*/ 1463594 h 1463594"/>
              <a:gd name="connsiteX4" fmla="*/ 0 w 2439323"/>
              <a:gd name="connsiteY4" fmla="*/ 0 h 14635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9323" h="1463594">
                <a:moveTo>
                  <a:pt x="0" y="0"/>
                </a:moveTo>
                <a:lnTo>
                  <a:pt x="2439323" y="0"/>
                </a:lnTo>
                <a:lnTo>
                  <a:pt x="2439323" y="1463594"/>
                </a:lnTo>
                <a:lnTo>
                  <a:pt x="0" y="1463594"/>
                </a:lnTo>
                <a:lnTo>
                  <a:pt x="0" y="0"/>
                </a:lnTo>
                <a:close/>
              </a:path>
            </a:pathLst>
          </a:custGeom>
          <a:solidFill>
            <a:schemeClr val="accent1">
              <a:lumMod val="50000"/>
            </a:schemeClr>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smtClean="0"/>
              <a:t>Decision-Support</a:t>
            </a:r>
            <a:endParaRPr lang="en-US" sz="2800" kern="1200" dirty="0"/>
          </a:p>
        </p:txBody>
      </p:sp>
      <p:sp>
        <p:nvSpPr>
          <p:cNvPr id="5" name="Title 1" descr="blue rectangle with text "/>
          <p:cNvSpPr>
            <a:spLocks noGrp="1"/>
          </p:cNvSpPr>
          <p:nvPr>
            <p:ph type="title"/>
          </p:nvPr>
        </p:nvSpPr>
        <p:spPr>
          <a:xfrm>
            <a:off x="-2299644" y="6063908"/>
            <a:ext cx="8229600" cy="577850"/>
          </a:xfrm>
        </p:spPr>
        <p:txBody>
          <a:bodyPr>
            <a:noAutofit/>
          </a:bodyPr>
          <a:lstStyle/>
          <a:p>
            <a:pPr algn="ctr" eaLnBrk="1" fontAlgn="auto" hangingPunct="1">
              <a:spcAft>
                <a:spcPts val="0"/>
              </a:spcAft>
              <a:defRPr/>
            </a:pPr>
            <a:r>
              <a:rPr lang="en-US" sz="4400" b="1" dirty="0">
                <a:solidFill>
                  <a:schemeClr val="tx1"/>
                </a:solidFill>
                <a:cs typeface="Arial" pitchFamily="34" charset="0"/>
              </a:rPr>
              <a:t>SFP </a:t>
            </a:r>
            <a:r>
              <a:rPr lang="en-US" sz="4400" b="1" dirty="0" smtClean="0">
                <a:solidFill>
                  <a:schemeClr val="tx1"/>
                </a:solidFill>
                <a:cs typeface="Arial" pitchFamily="34" charset="0"/>
              </a:rPr>
              <a:t>Gap </a:t>
            </a:r>
            <a:br>
              <a:rPr lang="en-US" sz="4400" b="1" dirty="0" smtClean="0">
                <a:solidFill>
                  <a:schemeClr val="tx1"/>
                </a:solidFill>
                <a:cs typeface="Arial" pitchFamily="34" charset="0"/>
              </a:rPr>
            </a:br>
            <a:r>
              <a:rPr lang="en-US" sz="4400" b="1" dirty="0" smtClean="0">
                <a:solidFill>
                  <a:schemeClr val="tx1"/>
                </a:solidFill>
                <a:cs typeface="Arial" pitchFamily="34" charset="0"/>
              </a:rPr>
              <a:t>Analysis</a:t>
            </a:r>
            <a:endParaRPr lang="en-US" sz="4400" b="1" dirty="0">
              <a:solidFill>
                <a:schemeClr val="tx1"/>
              </a:solidFill>
              <a:cs typeface="Arial" pitchFamily="34" charset="0"/>
            </a:endParaRPr>
          </a:p>
        </p:txBody>
      </p:sp>
    </p:spTree>
    <p:extLst>
      <p:ext uri="{BB962C8B-B14F-4D97-AF65-F5344CB8AC3E}">
        <p14:creationId xmlns="" xmlns:p14="http://schemas.microsoft.com/office/powerpoint/2010/main" val="13081483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green and white rectangle divider line"/>
          <p:cNvSpPr/>
          <p:nvPr/>
        </p:nvSpPr>
        <p:spPr>
          <a:xfrm>
            <a:off x="150125" y="6243720"/>
            <a:ext cx="8802487" cy="122830"/>
          </a:xfrm>
          <a:prstGeom prst="rect">
            <a:avLst/>
          </a:prstGeom>
          <a:gradFill>
            <a:gsLst>
              <a:gs pos="0">
                <a:schemeClr val="accent5">
                  <a:lumMod val="75000"/>
                </a:schemeClr>
              </a:gs>
              <a:gs pos="68000">
                <a:srgbClr val="68CF46"/>
              </a:gs>
              <a:gs pos="100000">
                <a:schemeClr val="accent5">
                  <a:lumMod val="60000"/>
                  <a:lumOff val="4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5" name="Content Placeholder 4"/>
          <p:cNvSpPr>
            <a:spLocks noGrp="1"/>
          </p:cNvSpPr>
          <p:nvPr>
            <p:ph idx="1"/>
          </p:nvPr>
        </p:nvSpPr>
        <p:spPr>
          <a:xfrm>
            <a:off x="0" y="4220308"/>
            <a:ext cx="9143999" cy="1752949"/>
          </a:xfrm>
        </p:spPr>
        <p:txBody>
          <a:bodyPr>
            <a:normAutofit/>
          </a:bodyPr>
          <a:lstStyle/>
          <a:p>
            <a:pPr marL="0" indent="0" algn="ctr">
              <a:buClrTx/>
              <a:buNone/>
            </a:pPr>
            <a:r>
              <a:rPr lang="en-US" sz="3600" dirty="0">
                <a:cs typeface="Arial"/>
              </a:rPr>
              <a:t>We need to </a:t>
            </a:r>
            <a:r>
              <a:rPr lang="en-US" sz="3600" b="1" i="1" dirty="0">
                <a:solidFill>
                  <a:schemeClr val="accent5">
                    <a:lumMod val="75000"/>
                  </a:schemeClr>
                </a:solidFill>
                <a:cs typeface="Arial"/>
              </a:rPr>
              <a:t>leverage</a:t>
            </a:r>
            <a:r>
              <a:rPr lang="en-US" sz="3600" dirty="0">
                <a:solidFill>
                  <a:schemeClr val="accent5">
                    <a:lumMod val="75000"/>
                  </a:schemeClr>
                </a:solidFill>
                <a:cs typeface="Arial"/>
              </a:rPr>
              <a:t> </a:t>
            </a:r>
            <a:r>
              <a:rPr lang="en-US" sz="3600" dirty="0">
                <a:cs typeface="Arial"/>
              </a:rPr>
              <a:t>existing or developing technologies, projects, and expertise to create </a:t>
            </a:r>
            <a:r>
              <a:rPr lang="en-US" sz="3600" b="1" i="1" dirty="0">
                <a:solidFill>
                  <a:srgbClr val="55A839"/>
                </a:solidFill>
                <a:cs typeface="Arial"/>
              </a:rPr>
              <a:t>collaborative partnerships</a:t>
            </a:r>
          </a:p>
          <a:p>
            <a:pPr marL="0" indent="0" algn="ctr">
              <a:buClrTx/>
              <a:buNone/>
            </a:pPr>
            <a:endParaRPr lang="en-US" sz="3600" dirty="0">
              <a:cs typeface="Arial"/>
            </a:endParaRPr>
          </a:p>
        </p:txBody>
      </p:sp>
      <p:pic>
        <p:nvPicPr>
          <p:cNvPr id="4100" name="Picture 4" descr="picture of a hand holding a jigsaw puzzle piece"/>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 xmlns:a14="http://schemas.microsoft.com/office/drawing/2010/main" val="0"/>
              </a:ext>
            </a:extLst>
          </a:blip>
          <a:srcRect l="9299" t="14969" r="50000"/>
          <a:stretch/>
        </p:blipFill>
        <p:spPr bwMode="auto">
          <a:xfrm>
            <a:off x="-1" y="0"/>
            <a:ext cx="2926881" cy="4060248"/>
          </a:xfrm>
          <a:prstGeom prst="rect">
            <a:avLst/>
          </a:prstGeom>
          <a:noFill/>
          <a:extLst>
            <a:ext uri="{909E8E84-426E-40DD-AFC4-6F175D3DCCD1}">
              <a14:hiddenFill xmlns="" xmlns:a14="http://schemas.microsoft.com/office/drawing/2010/main">
                <a:solidFill>
                  <a:srgbClr val="FFFFFF"/>
                </a:solidFill>
              </a14:hiddenFill>
            </a:ext>
          </a:extLst>
        </p:spPr>
      </p:pic>
      <p:pic>
        <p:nvPicPr>
          <p:cNvPr id="9" name="Picture 4" descr="picture of a hand holding a jigsaw puzzle piece"/>
          <p:cNvPicPr>
            <a:picLocks noChangeAspect="1" noChangeArrowheads="1"/>
          </p:cNvPicPr>
          <p:nvPr/>
        </p:nvPicPr>
        <p:blipFill rotWithShape="1">
          <a:blip r:embed="rId3">
            <a:duotone>
              <a:schemeClr val="accent2">
                <a:shade val="45000"/>
                <a:satMod val="135000"/>
              </a:schemeClr>
              <a:prstClr val="white"/>
            </a:duotone>
            <a:extLst>
              <a:ext uri="{28A0092B-C50C-407E-A947-70E740481C1C}">
                <a14:useLocalDpi xmlns="" xmlns:a14="http://schemas.microsoft.com/office/drawing/2010/main" val="0"/>
              </a:ext>
            </a:extLst>
          </a:blip>
          <a:srcRect l="54056" t="14969" r="9696"/>
          <a:stretch/>
        </p:blipFill>
        <p:spPr bwMode="auto">
          <a:xfrm>
            <a:off x="6537291" y="0"/>
            <a:ext cx="2606710" cy="4060248"/>
          </a:xfrm>
          <a:prstGeom prst="rect">
            <a:avLst/>
          </a:prstGeom>
          <a:noFill/>
          <a:extLst>
            <a:ext uri="{909E8E84-426E-40DD-AFC4-6F175D3DCCD1}">
              <a14:hiddenFill xmlns="" xmlns:a14="http://schemas.microsoft.com/office/drawing/2010/main">
                <a:solidFill>
                  <a:srgbClr val="FFFFFF"/>
                </a:solidFill>
              </a14:hiddenFill>
            </a:ext>
          </a:extLst>
        </p:spPr>
      </p:pic>
      <p:sp>
        <p:nvSpPr>
          <p:cNvPr id="8" name="Rectangle 7" descr="green and white rectangle divider line"/>
          <p:cNvSpPr/>
          <p:nvPr/>
        </p:nvSpPr>
        <p:spPr>
          <a:xfrm>
            <a:off x="150125" y="3911300"/>
            <a:ext cx="8802487" cy="122830"/>
          </a:xfrm>
          <a:prstGeom prst="rect">
            <a:avLst/>
          </a:prstGeom>
          <a:gradFill>
            <a:gsLst>
              <a:gs pos="0">
                <a:schemeClr val="accent5">
                  <a:lumMod val="75000"/>
                </a:schemeClr>
              </a:gs>
              <a:gs pos="68000">
                <a:srgbClr val="68CF46"/>
              </a:gs>
              <a:gs pos="100000">
                <a:schemeClr val="accent5">
                  <a:lumMod val="60000"/>
                  <a:lumOff val="40000"/>
                </a:schemeClr>
              </a:gs>
            </a:gsLst>
          </a:gradFill>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6" name="Title 1"/>
          <p:cNvSpPr>
            <a:spLocks noGrp="1"/>
          </p:cNvSpPr>
          <p:nvPr>
            <p:ph type="title"/>
          </p:nvPr>
        </p:nvSpPr>
        <p:spPr>
          <a:xfrm>
            <a:off x="2572033" y="1408800"/>
            <a:ext cx="8229600" cy="577850"/>
          </a:xfrm>
        </p:spPr>
        <p:txBody>
          <a:bodyPr>
            <a:noAutofit/>
          </a:bodyPr>
          <a:lstStyle/>
          <a:p>
            <a:pPr eaLnBrk="1" fontAlgn="auto" hangingPunct="1">
              <a:spcAft>
                <a:spcPts val="0"/>
              </a:spcAft>
              <a:defRPr/>
            </a:pPr>
            <a:r>
              <a:rPr lang="en-US" sz="6000" b="1" dirty="0" smtClean="0">
                <a:solidFill>
                  <a:schemeClr val="accent2"/>
                </a:solidFill>
                <a:cs typeface="Arial" pitchFamily="34" charset="0"/>
              </a:rPr>
              <a:t>Partnerships</a:t>
            </a:r>
            <a:endParaRPr lang="en-US" sz="6000" b="1" dirty="0">
              <a:solidFill>
                <a:schemeClr val="accent2"/>
              </a:solidFill>
              <a:cs typeface="Arial" pitchFamily="34" charset="0"/>
            </a:endParaRPr>
          </a:p>
        </p:txBody>
      </p:sp>
    </p:spTree>
    <p:extLst>
      <p:ext uri="{BB962C8B-B14F-4D97-AF65-F5344CB8AC3E}">
        <p14:creationId xmlns="" xmlns:p14="http://schemas.microsoft.com/office/powerpoint/2010/main" val="371427957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Rectangle 169" descr="white rectangle"/>
          <p:cNvSpPr/>
          <p:nvPr/>
        </p:nvSpPr>
        <p:spPr>
          <a:xfrm>
            <a:off x="8261498" y="6443334"/>
            <a:ext cx="691114" cy="276446"/>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165" name="Rectangle 164" descr="Clinicians&#10;End Users&#10;"/>
          <p:cNvSpPr/>
          <p:nvPr/>
        </p:nvSpPr>
        <p:spPr>
          <a:xfrm>
            <a:off x="7046910" y="5882605"/>
            <a:ext cx="1756635" cy="954107"/>
          </a:xfrm>
          <a:prstGeom prst="rect">
            <a:avLst/>
          </a:prstGeom>
        </p:spPr>
        <p:txBody>
          <a:bodyPr wrap="none">
            <a:spAutoFit/>
          </a:bodyPr>
          <a:lstStyle/>
          <a:p>
            <a:pPr algn="ctr"/>
            <a:r>
              <a:rPr lang="en-US" sz="2800" dirty="0">
                <a:cs typeface="Arial"/>
              </a:rPr>
              <a:t>Clinicians</a:t>
            </a:r>
          </a:p>
          <a:p>
            <a:pPr algn="ctr"/>
            <a:r>
              <a:rPr lang="en-US" sz="2800" dirty="0">
                <a:cs typeface="Arial"/>
              </a:rPr>
              <a:t>End Users</a:t>
            </a:r>
            <a:endParaRPr lang="en-US" sz="2800" dirty="0"/>
          </a:p>
        </p:txBody>
      </p:sp>
      <p:grpSp>
        <p:nvGrpSpPr>
          <p:cNvPr id="128" name="Group 127" descr="aqua people icon"/>
          <p:cNvGrpSpPr/>
          <p:nvPr/>
        </p:nvGrpSpPr>
        <p:grpSpPr>
          <a:xfrm>
            <a:off x="7110600" y="4592655"/>
            <a:ext cx="1624860" cy="1232574"/>
            <a:chOff x="1208433" y="4022574"/>
            <a:chExt cx="1031781" cy="773630"/>
          </a:xfrm>
        </p:grpSpPr>
        <p:grpSp>
          <p:nvGrpSpPr>
            <p:cNvPr id="129" name="Group 128"/>
            <p:cNvGrpSpPr/>
            <p:nvPr/>
          </p:nvGrpSpPr>
          <p:grpSpPr>
            <a:xfrm>
              <a:off x="1208433" y="4040952"/>
              <a:ext cx="241428" cy="755252"/>
              <a:chOff x="4045606" y="4583561"/>
              <a:chExt cx="241428" cy="755252"/>
            </a:xfrm>
            <a:solidFill>
              <a:schemeClr val="accent3">
                <a:lumMod val="75000"/>
              </a:schemeClr>
            </a:solidFill>
          </p:grpSpPr>
          <p:sp>
            <p:nvSpPr>
              <p:cNvPr id="142" name="Rounded Rectangle 141"/>
              <p:cNvSpPr/>
              <p:nvPr/>
            </p:nvSpPr>
            <p:spPr>
              <a:xfrm flipH="1">
                <a:off x="4045606" y="4735481"/>
                <a:ext cx="241428" cy="311816"/>
              </a:xfrm>
              <a:prstGeom prst="roundRect">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43" name="Rounded Rectangle 142"/>
              <p:cNvSpPr/>
              <p:nvPr/>
            </p:nvSpPr>
            <p:spPr>
              <a:xfrm flipH="1">
                <a:off x="4093891" y="5026997"/>
                <a:ext cx="144857" cy="311816"/>
              </a:xfrm>
              <a:prstGeom prst="roundRect">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44" name="Oval 143"/>
              <p:cNvSpPr/>
              <p:nvPr/>
            </p:nvSpPr>
            <p:spPr>
              <a:xfrm flipH="1">
                <a:off x="4096846" y="4583561"/>
                <a:ext cx="141900" cy="139500"/>
              </a:xfrm>
              <a:prstGeom prst="ellipse">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30" name="Group 129"/>
            <p:cNvGrpSpPr/>
            <p:nvPr/>
          </p:nvGrpSpPr>
          <p:grpSpPr>
            <a:xfrm>
              <a:off x="1471690" y="4040952"/>
              <a:ext cx="241428" cy="755252"/>
              <a:chOff x="4045606" y="4583561"/>
              <a:chExt cx="241428" cy="755252"/>
            </a:xfrm>
            <a:solidFill>
              <a:schemeClr val="accent3">
                <a:lumMod val="75000"/>
              </a:schemeClr>
            </a:solidFill>
          </p:grpSpPr>
          <p:sp>
            <p:nvSpPr>
              <p:cNvPr id="139" name="Rounded Rectangle 138"/>
              <p:cNvSpPr/>
              <p:nvPr/>
            </p:nvSpPr>
            <p:spPr>
              <a:xfrm flipH="1">
                <a:off x="4045606" y="4735481"/>
                <a:ext cx="241428" cy="311816"/>
              </a:xfrm>
              <a:prstGeom prst="roundRect">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40" name="Rounded Rectangle 139"/>
              <p:cNvSpPr/>
              <p:nvPr/>
            </p:nvSpPr>
            <p:spPr>
              <a:xfrm flipH="1">
                <a:off x="4093891" y="5026997"/>
                <a:ext cx="144857" cy="311816"/>
              </a:xfrm>
              <a:prstGeom prst="roundRect">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41" name="Oval 140"/>
              <p:cNvSpPr/>
              <p:nvPr/>
            </p:nvSpPr>
            <p:spPr>
              <a:xfrm flipH="1">
                <a:off x="4096846" y="4583561"/>
                <a:ext cx="141900" cy="139500"/>
              </a:xfrm>
              <a:prstGeom prst="ellipse">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31" name="Group 130"/>
            <p:cNvGrpSpPr/>
            <p:nvPr/>
          </p:nvGrpSpPr>
          <p:grpSpPr>
            <a:xfrm>
              <a:off x="1735238" y="4031763"/>
              <a:ext cx="241428" cy="755252"/>
              <a:chOff x="4045606" y="4583561"/>
              <a:chExt cx="241428" cy="755252"/>
            </a:xfrm>
            <a:solidFill>
              <a:schemeClr val="accent3">
                <a:lumMod val="75000"/>
              </a:schemeClr>
            </a:solidFill>
          </p:grpSpPr>
          <p:sp>
            <p:nvSpPr>
              <p:cNvPr id="136" name="Rounded Rectangle 135"/>
              <p:cNvSpPr/>
              <p:nvPr/>
            </p:nvSpPr>
            <p:spPr>
              <a:xfrm flipH="1">
                <a:off x="4045606" y="4735481"/>
                <a:ext cx="241428" cy="311816"/>
              </a:xfrm>
              <a:prstGeom prst="roundRect">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37" name="Rounded Rectangle 136"/>
              <p:cNvSpPr/>
              <p:nvPr/>
            </p:nvSpPr>
            <p:spPr>
              <a:xfrm flipH="1">
                <a:off x="4093891" y="5026997"/>
                <a:ext cx="144857" cy="311816"/>
              </a:xfrm>
              <a:prstGeom prst="roundRect">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38" name="Oval 137"/>
              <p:cNvSpPr/>
              <p:nvPr/>
            </p:nvSpPr>
            <p:spPr>
              <a:xfrm flipH="1">
                <a:off x="4096846" y="4583561"/>
                <a:ext cx="141900" cy="139500"/>
              </a:xfrm>
              <a:prstGeom prst="ellipse">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32" name="Group 131"/>
            <p:cNvGrpSpPr/>
            <p:nvPr/>
          </p:nvGrpSpPr>
          <p:grpSpPr>
            <a:xfrm>
              <a:off x="1998786" y="4022574"/>
              <a:ext cx="241428" cy="755252"/>
              <a:chOff x="4045606" y="4583561"/>
              <a:chExt cx="241428" cy="755252"/>
            </a:xfrm>
            <a:solidFill>
              <a:schemeClr val="accent3">
                <a:lumMod val="75000"/>
              </a:schemeClr>
            </a:solidFill>
          </p:grpSpPr>
          <p:sp>
            <p:nvSpPr>
              <p:cNvPr id="133" name="Rounded Rectangle 132"/>
              <p:cNvSpPr/>
              <p:nvPr/>
            </p:nvSpPr>
            <p:spPr>
              <a:xfrm flipH="1">
                <a:off x="4045606" y="4735481"/>
                <a:ext cx="241428" cy="311816"/>
              </a:xfrm>
              <a:prstGeom prst="roundRect">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34" name="Rounded Rectangle 133"/>
              <p:cNvSpPr/>
              <p:nvPr/>
            </p:nvSpPr>
            <p:spPr>
              <a:xfrm flipH="1">
                <a:off x="4093891" y="5026997"/>
                <a:ext cx="144857" cy="311816"/>
              </a:xfrm>
              <a:prstGeom prst="roundRect">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35" name="Oval 134"/>
              <p:cNvSpPr/>
              <p:nvPr/>
            </p:nvSpPr>
            <p:spPr>
              <a:xfrm flipH="1">
                <a:off x="4096846" y="4583561"/>
                <a:ext cx="141900" cy="139500"/>
              </a:xfrm>
              <a:prstGeom prst="ellipse">
                <a:avLst/>
              </a:prstGeom>
              <a:grpFill/>
              <a:ln w="9525" cap="flat" cmpd="sng" algn="ctr">
                <a:solidFill>
                  <a:schemeClr val="accent3">
                    <a:lumMod val="75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sp>
        <p:nvSpPr>
          <p:cNvPr id="163" name="Rectangle 162" descr="Stakeholders&#10;"/>
          <p:cNvSpPr/>
          <p:nvPr/>
        </p:nvSpPr>
        <p:spPr>
          <a:xfrm>
            <a:off x="237258" y="5877507"/>
            <a:ext cx="2185342" cy="523220"/>
          </a:xfrm>
          <a:prstGeom prst="rect">
            <a:avLst/>
          </a:prstGeom>
        </p:spPr>
        <p:txBody>
          <a:bodyPr wrap="none">
            <a:spAutoFit/>
          </a:bodyPr>
          <a:lstStyle/>
          <a:p>
            <a:pPr algn="ctr"/>
            <a:r>
              <a:rPr lang="en-US" sz="2800" dirty="0">
                <a:cs typeface="Arial"/>
              </a:rPr>
              <a:t>Stakeholders</a:t>
            </a:r>
          </a:p>
        </p:txBody>
      </p:sp>
      <p:grpSp>
        <p:nvGrpSpPr>
          <p:cNvPr id="145" name="Group 144" descr="green people icon"/>
          <p:cNvGrpSpPr/>
          <p:nvPr/>
        </p:nvGrpSpPr>
        <p:grpSpPr>
          <a:xfrm>
            <a:off x="522717" y="4574637"/>
            <a:ext cx="1622299" cy="1203294"/>
            <a:chOff x="1206507" y="4916310"/>
            <a:chExt cx="1030155" cy="755252"/>
          </a:xfrm>
          <a:solidFill>
            <a:schemeClr val="accent6">
              <a:lumMod val="50000"/>
            </a:schemeClr>
          </a:solidFill>
        </p:grpSpPr>
        <p:grpSp>
          <p:nvGrpSpPr>
            <p:cNvPr id="146" name="Group 145"/>
            <p:cNvGrpSpPr/>
            <p:nvPr/>
          </p:nvGrpSpPr>
          <p:grpSpPr>
            <a:xfrm>
              <a:off x="1206507" y="4916310"/>
              <a:ext cx="241428" cy="755252"/>
              <a:chOff x="2287293" y="2746382"/>
              <a:chExt cx="241428" cy="755252"/>
            </a:xfrm>
            <a:grpFill/>
          </p:grpSpPr>
          <p:sp>
            <p:nvSpPr>
              <p:cNvPr id="159" name="Rounded Rectangle 158"/>
              <p:cNvSpPr/>
              <p:nvPr/>
            </p:nvSpPr>
            <p:spPr>
              <a:xfrm flipH="1">
                <a:off x="2287293" y="2898302"/>
                <a:ext cx="241428" cy="311816"/>
              </a:xfrm>
              <a:prstGeom prst="roundRect">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60" name="Rounded Rectangle 159"/>
              <p:cNvSpPr/>
              <p:nvPr/>
            </p:nvSpPr>
            <p:spPr>
              <a:xfrm flipH="1">
                <a:off x="2335578" y="3189818"/>
                <a:ext cx="144857" cy="311816"/>
              </a:xfrm>
              <a:prstGeom prst="roundRect">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61" name="Oval 160"/>
              <p:cNvSpPr/>
              <p:nvPr/>
            </p:nvSpPr>
            <p:spPr>
              <a:xfrm flipH="1">
                <a:off x="2338533" y="2746382"/>
                <a:ext cx="141900" cy="139500"/>
              </a:xfrm>
              <a:prstGeom prst="ellipse">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47" name="Group 146"/>
            <p:cNvGrpSpPr/>
            <p:nvPr/>
          </p:nvGrpSpPr>
          <p:grpSpPr>
            <a:xfrm>
              <a:off x="1469416" y="4916310"/>
              <a:ext cx="241428" cy="755252"/>
              <a:chOff x="2287293" y="2746382"/>
              <a:chExt cx="241428" cy="755252"/>
            </a:xfrm>
            <a:grpFill/>
          </p:grpSpPr>
          <p:sp>
            <p:nvSpPr>
              <p:cNvPr id="156" name="Rounded Rectangle 155"/>
              <p:cNvSpPr/>
              <p:nvPr/>
            </p:nvSpPr>
            <p:spPr>
              <a:xfrm flipH="1">
                <a:off x="2287293" y="2898302"/>
                <a:ext cx="241428" cy="311816"/>
              </a:xfrm>
              <a:prstGeom prst="roundRect">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57" name="Rounded Rectangle 156"/>
              <p:cNvSpPr/>
              <p:nvPr/>
            </p:nvSpPr>
            <p:spPr>
              <a:xfrm flipH="1">
                <a:off x="2335578" y="3189818"/>
                <a:ext cx="144857" cy="311816"/>
              </a:xfrm>
              <a:prstGeom prst="roundRect">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58" name="Oval 157"/>
              <p:cNvSpPr/>
              <p:nvPr/>
            </p:nvSpPr>
            <p:spPr>
              <a:xfrm flipH="1">
                <a:off x="2338533" y="2746382"/>
                <a:ext cx="141900" cy="139500"/>
              </a:xfrm>
              <a:prstGeom prst="ellipse">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48" name="Group 147"/>
            <p:cNvGrpSpPr/>
            <p:nvPr/>
          </p:nvGrpSpPr>
          <p:grpSpPr>
            <a:xfrm>
              <a:off x="1732325" y="4916310"/>
              <a:ext cx="241428" cy="755252"/>
              <a:chOff x="2287293" y="2746382"/>
              <a:chExt cx="241428" cy="755252"/>
            </a:xfrm>
            <a:grpFill/>
          </p:grpSpPr>
          <p:sp>
            <p:nvSpPr>
              <p:cNvPr id="153" name="Rounded Rectangle 152"/>
              <p:cNvSpPr/>
              <p:nvPr/>
            </p:nvSpPr>
            <p:spPr>
              <a:xfrm flipH="1">
                <a:off x="2287293" y="2898302"/>
                <a:ext cx="241428" cy="311816"/>
              </a:xfrm>
              <a:prstGeom prst="roundRect">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54" name="Rounded Rectangle 153"/>
              <p:cNvSpPr/>
              <p:nvPr/>
            </p:nvSpPr>
            <p:spPr>
              <a:xfrm flipH="1">
                <a:off x="2335578" y="3189818"/>
                <a:ext cx="144857" cy="311816"/>
              </a:xfrm>
              <a:prstGeom prst="roundRect">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55" name="Oval 154"/>
              <p:cNvSpPr/>
              <p:nvPr/>
            </p:nvSpPr>
            <p:spPr>
              <a:xfrm flipH="1">
                <a:off x="2338533" y="2746382"/>
                <a:ext cx="141900" cy="139500"/>
              </a:xfrm>
              <a:prstGeom prst="ellipse">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49" name="Group 148"/>
            <p:cNvGrpSpPr/>
            <p:nvPr/>
          </p:nvGrpSpPr>
          <p:grpSpPr>
            <a:xfrm>
              <a:off x="1995234" y="4916310"/>
              <a:ext cx="241428" cy="755252"/>
              <a:chOff x="2287293" y="2746382"/>
              <a:chExt cx="241428" cy="755252"/>
            </a:xfrm>
            <a:grpFill/>
          </p:grpSpPr>
          <p:sp>
            <p:nvSpPr>
              <p:cNvPr id="150" name="Rounded Rectangle 149"/>
              <p:cNvSpPr/>
              <p:nvPr/>
            </p:nvSpPr>
            <p:spPr>
              <a:xfrm flipH="1">
                <a:off x="2287293" y="2898302"/>
                <a:ext cx="241428" cy="311816"/>
              </a:xfrm>
              <a:prstGeom prst="roundRect">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51" name="Rounded Rectangle 150"/>
              <p:cNvSpPr/>
              <p:nvPr/>
            </p:nvSpPr>
            <p:spPr>
              <a:xfrm flipH="1">
                <a:off x="2335578" y="3189818"/>
                <a:ext cx="144857" cy="311816"/>
              </a:xfrm>
              <a:prstGeom prst="roundRect">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52" name="Oval 151"/>
              <p:cNvSpPr/>
              <p:nvPr/>
            </p:nvSpPr>
            <p:spPr>
              <a:xfrm flipH="1">
                <a:off x="2338533" y="2746382"/>
                <a:ext cx="141900" cy="139500"/>
              </a:xfrm>
              <a:prstGeom prst="ellipse">
                <a:avLst/>
              </a:prstGeom>
              <a:grpFill/>
              <a:ln w="9525" cap="flat" cmpd="sng" algn="ctr">
                <a:solidFill>
                  <a:schemeClr val="accent6">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sp>
        <p:nvSpPr>
          <p:cNvPr id="164" name="Rectangle 163" descr="Epidemiologists&#10;Informaticians&#10;SMEs&#10;"/>
          <p:cNvSpPr/>
          <p:nvPr/>
        </p:nvSpPr>
        <p:spPr>
          <a:xfrm>
            <a:off x="6493079" y="1609145"/>
            <a:ext cx="2672526" cy="1384995"/>
          </a:xfrm>
          <a:prstGeom prst="rect">
            <a:avLst/>
          </a:prstGeom>
        </p:spPr>
        <p:txBody>
          <a:bodyPr wrap="none">
            <a:spAutoFit/>
          </a:bodyPr>
          <a:lstStyle/>
          <a:p>
            <a:pPr algn="ctr"/>
            <a:r>
              <a:rPr lang="en-US" sz="2800" dirty="0">
                <a:cs typeface="Arial"/>
              </a:rPr>
              <a:t>Epidemiologists</a:t>
            </a:r>
          </a:p>
          <a:p>
            <a:pPr algn="ctr"/>
            <a:r>
              <a:rPr lang="en-US" sz="2800" dirty="0">
                <a:cs typeface="Arial"/>
              </a:rPr>
              <a:t>Informaticians</a:t>
            </a:r>
          </a:p>
          <a:p>
            <a:pPr algn="ctr"/>
            <a:r>
              <a:rPr lang="en-US" sz="2800" dirty="0">
                <a:cs typeface="Arial"/>
              </a:rPr>
              <a:t>SMEs</a:t>
            </a:r>
            <a:endParaRPr lang="en-US" sz="2800" dirty="0"/>
          </a:p>
        </p:txBody>
      </p:sp>
      <p:grpSp>
        <p:nvGrpSpPr>
          <p:cNvPr id="111" name="Group 110" descr="blue-green people icon"/>
          <p:cNvGrpSpPr/>
          <p:nvPr/>
        </p:nvGrpSpPr>
        <p:grpSpPr>
          <a:xfrm>
            <a:off x="7101809" y="390085"/>
            <a:ext cx="1623943" cy="1203294"/>
            <a:chOff x="1208433" y="3171640"/>
            <a:chExt cx="1031199" cy="755252"/>
          </a:xfrm>
        </p:grpSpPr>
        <p:grpSp>
          <p:nvGrpSpPr>
            <p:cNvPr id="112" name="Group 111"/>
            <p:cNvGrpSpPr/>
            <p:nvPr/>
          </p:nvGrpSpPr>
          <p:grpSpPr>
            <a:xfrm>
              <a:off x="1208433" y="3171640"/>
              <a:ext cx="241428" cy="755252"/>
              <a:chOff x="4045606" y="4583561"/>
              <a:chExt cx="241428" cy="755252"/>
            </a:xfrm>
          </p:grpSpPr>
          <p:sp>
            <p:nvSpPr>
              <p:cNvPr id="125" name="Rounded Rectangle 124"/>
              <p:cNvSpPr/>
              <p:nvPr/>
            </p:nvSpPr>
            <p:spPr>
              <a:xfrm flipH="1">
                <a:off x="4045606" y="4735481"/>
                <a:ext cx="241428" cy="311816"/>
              </a:xfrm>
              <a:prstGeom prst="roundRect">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26" name="Rounded Rectangle 125"/>
              <p:cNvSpPr/>
              <p:nvPr/>
            </p:nvSpPr>
            <p:spPr>
              <a:xfrm flipH="1">
                <a:off x="4093891" y="5026997"/>
                <a:ext cx="144857" cy="311816"/>
              </a:xfrm>
              <a:prstGeom prst="roundRect">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27" name="Oval 126"/>
              <p:cNvSpPr/>
              <p:nvPr/>
            </p:nvSpPr>
            <p:spPr>
              <a:xfrm flipH="1">
                <a:off x="4096846" y="4583561"/>
                <a:ext cx="141900" cy="139500"/>
              </a:xfrm>
              <a:prstGeom prst="ellipse">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13" name="Group 112"/>
            <p:cNvGrpSpPr/>
            <p:nvPr/>
          </p:nvGrpSpPr>
          <p:grpSpPr>
            <a:xfrm>
              <a:off x="1471690" y="3171640"/>
              <a:ext cx="241428" cy="755252"/>
              <a:chOff x="4045606" y="4583561"/>
              <a:chExt cx="241428" cy="755252"/>
            </a:xfrm>
          </p:grpSpPr>
          <p:sp>
            <p:nvSpPr>
              <p:cNvPr id="122" name="Rounded Rectangle 121"/>
              <p:cNvSpPr/>
              <p:nvPr/>
            </p:nvSpPr>
            <p:spPr>
              <a:xfrm flipH="1">
                <a:off x="4045606" y="4735481"/>
                <a:ext cx="241428" cy="311816"/>
              </a:xfrm>
              <a:prstGeom prst="roundRect">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23" name="Rounded Rectangle 122"/>
              <p:cNvSpPr/>
              <p:nvPr/>
            </p:nvSpPr>
            <p:spPr>
              <a:xfrm flipH="1">
                <a:off x="4093891" y="5026997"/>
                <a:ext cx="144857" cy="311816"/>
              </a:xfrm>
              <a:prstGeom prst="roundRect">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24" name="Oval 123"/>
              <p:cNvSpPr/>
              <p:nvPr/>
            </p:nvSpPr>
            <p:spPr>
              <a:xfrm flipH="1">
                <a:off x="4096846" y="4583561"/>
                <a:ext cx="141900" cy="139500"/>
              </a:xfrm>
              <a:prstGeom prst="ellipse">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14" name="Group 113"/>
            <p:cNvGrpSpPr/>
            <p:nvPr/>
          </p:nvGrpSpPr>
          <p:grpSpPr>
            <a:xfrm>
              <a:off x="1734947" y="3171640"/>
              <a:ext cx="241428" cy="755252"/>
              <a:chOff x="4045606" y="4583561"/>
              <a:chExt cx="241428" cy="755252"/>
            </a:xfrm>
          </p:grpSpPr>
          <p:sp>
            <p:nvSpPr>
              <p:cNvPr id="119" name="Rounded Rectangle 118"/>
              <p:cNvSpPr/>
              <p:nvPr/>
            </p:nvSpPr>
            <p:spPr>
              <a:xfrm flipH="1">
                <a:off x="4045606" y="4735481"/>
                <a:ext cx="241428" cy="311816"/>
              </a:xfrm>
              <a:prstGeom prst="roundRect">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20" name="Rounded Rectangle 119"/>
              <p:cNvSpPr/>
              <p:nvPr/>
            </p:nvSpPr>
            <p:spPr>
              <a:xfrm flipH="1">
                <a:off x="4093891" y="5026997"/>
                <a:ext cx="144857" cy="311816"/>
              </a:xfrm>
              <a:prstGeom prst="roundRect">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21" name="Oval 120"/>
              <p:cNvSpPr/>
              <p:nvPr/>
            </p:nvSpPr>
            <p:spPr>
              <a:xfrm flipH="1">
                <a:off x="4096846" y="4583561"/>
                <a:ext cx="141900" cy="139500"/>
              </a:xfrm>
              <a:prstGeom prst="ellipse">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115" name="Group 114"/>
            <p:cNvGrpSpPr/>
            <p:nvPr/>
          </p:nvGrpSpPr>
          <p:grpSpPr>
            <a:xfrm>
              <a:off x="1998204" y="3171640"/>
              <a:ext cx="241428" cy="755252"/>
              <a:chOff x="4045606" y="4583561"/>
              <a:chExt cx="241428" cy="755252"/>
            </a:xfrm>
          </p:grpSpPr>
          <p:sp>
            <p:nvSpPr>
              <p:cNvPr id="116" name="Rounded Rectangle 115"/>
              <p:cNvSpPr/>
              <p:nvPr/>
            </p:nvSpPr>
            <p:spPr>
              <a:xfrm flipH="1">
                <a:off x="4045606" y="4735481"/>
                <a:ext cx="241428" cy="311816"/>
              </a:xfrm>
              <a:prstGeom prst="roundRect">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17" name="Rounded Rectangle 116"/>
              <p:cNvSpPr/>
              <p:nvPr/>
            </p:nvSpPr>
            <p:spPr>
              <a:xfrm flipH="1">
                <a:off x="4093891" y="5026997"/>
                <a:ext cx="144857" cy="311816"/>
              </a:xfrm>
              <a:prstGeom prst="roundRect">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18" name="Oval 117"/>
              <p:cNvSpPr/>
              <p:nvPr/>
            </p:nvSpPr>
            <p:spPr>
              <a:xfrm flipH="1">
                <a:off x="4096846" y="4583561"/>
                <a:ext cx="141900" cy="139500"/>
              </a:xfrm>
              <a:prstGeom prst="ellipse">
                <a:avLst/>
              </a:prstGeom>
              <a:solidFill>
                <a:schemeClr val="accent4">
                  <a:lumMod val="50000"/>
                </a:schemeClr>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sp>
        <p:nvSpPr>
          <p:cNvPr id="162" name="Rectangle 161" descr="Developers&#10;Business Owner&#10;"/>
          <p:cNvSpPr/>
          <p:nvPr/>
        </p:nvSpPr>
        <p:spPr>
          <a:xfrm>
            <a:off x="-9889" y="1609145"/>
            <a:ext cx="2685351" cy="954107"/>
          </a:xfrm>
          <a:prstGeom prst="rect">
            <a:avLst/>
          </a:prstGeom>
        </p:spPr>
        <p:txBody>
          <a:bodyPr wrap="none">
            <a:spAutoFit/>
          </a:bodyPr>
          <a:lstStyle/>
          <a:p>
            <a:pPr algn="ctr"/>
            <a:r>
              <a:rPr lang="en-US" sz="2800" dirty="0" smtClean="0">
                <a:cs typeface="Arial"/>
              </a:rPr>
              <a:t>Developers</a:t>
            </a:r>
          </a:p>
          <a:p>
            <a:pPr algn="ctr"/>
            <a:r>
              <a:rPr lang="en-US" sz="2800" dirty="0" smtClean="0">
                <a:cs typeface="Arial"/>
              </a:rPr>
              <a:t>Business Owner</a:t>
            </a:r>
            <a:endParaRPr lang="en-US" sz="2800" dirty="0"/>
          </a:p>
        </p:txBody>
      </p:sp>
      <p:grpSp>
        <p:nvGrpSpPr>
          <p:cNvPr id="94" name="Group 93" descr="blue people icon"/>
          <p:cNvGrpSpPr/>
          <p:nvPr/>
        </p:nvGrpSpPr>
        <p:grpSpPr>
          <a:xfrm>
            <a:off x="519698" y="390085"/>
            <a:ext cx="1625318" cy="1203294"/>
            <a:chOff x="1208142" y="2266042"/>
            <a:chExt cx="1032072" cy="755252"/>
          </a:xfrm>
        </p:grpSpPr>
        <p:grpSp>
          <p:nvGrpSpPr>
            <p:cNvPr id="95" name="Group 94"/>
            <p:cNvGrpSpPr/>
            <p:nvPr/>
          </p:nvGrpSpPr>
          <p:grpSpPr>
            <a:xfrm>
              <a:off x="1208142" y="2266042"/>
              <a:ext cx="241428" cy="755252"/>
              <a:chOff x="2287293" y="2746382"/>
              <a:chExt cx="241428" cy="755252"/>
            </a:xfrm>
          </p:grpSpPr>
          <p:sp>
            <p:nvSpPr>
              <p:cNvPr id="108" name="Rounded Rectangle 107"/>
              <p:cNvSpPr/>
              <p:nvPr/>
            </p:nvSpPr>
            <p:spPr>
              <a:xfrm flipH="1">
                <a:off x="2287293" y="2898302"/>
                <a:ext cx="241428" cy="31181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09" name="Rounded Rectangle 108"/>
              <p:cNvSpPr/>
              <p:nvPr/>
            </p:nvSpPr>
            <p:spPr>
              <a:xfrm flipH="1">
                <a:off x="2335578" y="3189818"/>
                <a:ext cx="144857" cy="31181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10" name="Oval 109"/>
              <p:cNvSpPr/>
              <p:nvPr/>
            </p:nvSpPr>
            <p:spPr>
              <a:xfrm flipH="1">
                <a:off x="2338533" y="2746382"/>
                <a:ext cx="141900" cy="139500"/>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96" name="Group 95"/>
            <p:cNvGrpSpPr/>
            <p:nvPr/>
          </p:nvGrpSpPr>
          <p:grpSpPr>
            <a:xfrm>
              <a:off x="1471690" y="2266042"/>
              <a:ext cx="241428" cy="755252"/>
              <a:chOff x="2287293" y="2746382"/>
              <a:chExt cx="241428" cy="755252"/>
            </a:xfrm>
          </p:grpSpPr>
          <p:sp>
            <p:nvSpPr>
              <p:cNvPr id="105" name="Rounded Rectangle 104"/>
              <p:cNvSpPr/>
              <p:nvPr/>
            </p:nvSpPr>
            <p:spPr>
              <a:xfrm flipH="1">
                <a:off x="2287293" y="2898302"/>
                <a:ext cx="241428" cy="31181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06" name="Rounded Rectangle 105"/>
              <p:cNvSpPr/>
              <p:nvPr/>
            </p:nvSpPr>
            <p:spPr>
              <a:xfrm flipH="1">
                <a:off x="2335578" y="3189818"/>
                <a:ext cx="144857" cy="31181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07" name="Oval 106"/>
              <p:cNvSpPr/>
              <p:nvPr/>
            </p:nvSpPr>
            <p:spPr>
              <a:xfrm flipH="1">
                <a:off x="2338533" y="2746382"/>
                <a:ext cx="141900" cy="139500"/>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97" name="Group 96"/>
            <p:cNvGrpSpPr/>
            <p:nvPr/>
          </p:nvGrpSpPr>
          <p:grpSpPr>
            <a:xfrm>
              <a:off x="1735238" y="2266042"/>
              <a:ext cx="241428" cy="755252"/>
              <a:chOff x="2287293" y="2746382"/>
              <a:chExt cx="241428" cy="755252"/>
            </a:xfrm>
          </p:grpSpPr>
          <p:sp>
            <p:nvSpPr>
              <p:cNvPr id="102" name="Rounded Rectangle 101"/>
              <p:cNvSpPr/>
              <p:nvPr/>
            </p:nvSpPr>
            <p:spPr>
              <a:xfrm flipH="1">
                <a:off x="2287293" y="2898302"/>
                <a:ext cx="241428" cy="31181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03" name="Rounded Rectangle 102"/>
              <p:cNvSpPr/>
              <p:nvPr/>
            </p:nvSpPr>
            <p:spPr>
              <a:xfrm flipH="1">
                <a:off x="2335578" y="3189818"/>
                <a:ext cx="144857" cy="31181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04" name="Oval 103"/>
              <p:cNvSpPr/>
              <p:nvPr/>
            </p:nvSpPr>
            <p:spPr>
              <a:xfrm flipH="1">
                <a:off x="2338533" y="2746382"/>
                <a:ext cx="141900" cy="139500"/>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nvGrpSpPr>
            <p:cNvPr id="98" name="Group 97"/>
            <p:cNvGrpSpPr/>
            <p:nvPr/>
          </p:nvGrpSpPr>
          <p:grpSpPr>
            <a:xfrm>
              <a:off x="1998786" y="2266042"/>
              <a:ext cx="241428" cy="755252"/>
              <a:chOff x="2287293" y="2746382"/>
              <a:chExt cx="241428" cy="755252"/>
            </a:xfrm>
          </p:grpSpPr>
          <p:sp>
            <p:nvSpPr>
              <p:cNvPr id="99" name="Rounded Rectangle 98"/>
              <p:cNvSpPr/>
              <p:nvPr/>
            </p:nvSpPr>
            <p:spPr>
              <a:xfrm flipH="1">
                <a:off x="2287293" y="2898302"/>
                <a:ext cx="241428" cy="31181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00" name="Rounded Rectangle 99"/>
              <p:cNvSpPr/>
              <p:nvPr/>
            </p:nvSpPr>
            <p:spPr>
              <a:xfrm flipH="1">
                <a:off x="2335578" y="3189818"/>
                <a:ext cx="144857" cy="31181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01" name="Oval 100"/>
              <p:cNvSpPr/>
              <p:nvPr/>
            </p:nvSpPr>
            <p:spPr>
              <a:xfrm flipH="1">
                <a:off x="2338533" y="2746382"/>
                <a:ext cx="141900" cy="139500"/>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grpSp>
      <p:sp>
        <p:nvSpPr>
          <p:cNvPr id="2" name="Oval 1" descr="gray circle"/>
          <p:cNvSpPr/>
          <p:nvPr/>
        </p:nvSpPr>
        <p:spPr>
          <a:xfrm>
            <a:off x="2812436" y="1669436"/>
            <a:ext cx="3519128" cy="3519128"/>
          </a:xfrm>
          <a:prstGeom prst="ellipse">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3" name="Rectangle 92" descr="User-Centered Design&#10;Collaboration&#10;Workflow Assessment&#10;Translation of Innovation&#10;"/>
          <p:cNvSpPr/>
          <p:nvPr/>
        </p:nvSpPr>
        <p:spPr>
          <a:xfrm>
            <a:off x="2216926" y="2303385"/>
            <a:ext cx="4801274" cy="2456056"/>
          </a:xfrm>
          <a:prstGeom prst="rect">
            <a:avLst/>
          </a:prstGeom>
        </p:spPr>
        <p:txBody>
          <a:bodyPr wrap="square" anchor="ctr">
            <a:spAutoFit/>
          </a:bodyPr>
          <a:lstStyle/>
          <a:p>
            <a:pPr algn="ctr">
              <a:lnSpc>
                <a:spcPct val="120000"/>
              </a:lnSpc>
            </a:pPr>
            <a:r>
              <a:rPr lang="en-US" sz="3200" b="1" dirty="0">
                <a:solidFill>
                  <a:schemeClr val="accent1">
                    <a:lumMod val="75000"/>
                  </a:schemeClr>
                </a:solidFill>
                <a:latin typeface="Candara"/>
                <a:cs typeface="Candara"/>
              </a:rPr>
              <a:t>User-Centered Design</a:t>
            </a:r>
          </a:p>
          <a:p>
            <a:pPr algn="ctr">
              <a:lnSpc>
                <a:spcPct val="120000"/>
              </a:lnSpc>
            </a:pPr>
            <a:r>
              <a:rPr lang="en-US" sz="3200" b="1" dirty="0">
                <a:solidFill>
                  <a:schemeClr val="accent2">
                    <a:lumMod val="75000"/>
                  </a:schemeClr>
                </a:solidFill>
                <a:latin typeface="Candara"/>
                <a:cs typeface="Candara"/>
              </a:rPr>
              <a:t>Collaboration</a:t>
            </a:r>
          </a:p>
          <a:p>
            <a:pPr algn="ctr">
              <a:lnSpc>
                <a:spcPct val="120000"/>
              </a:lnSpc>
            </a:pPr>
            <a:r>
              <a:rPr lang="en-US" sz="3200" b="1" dirty="0">
                <a:solidFill>
                  <a:schemeClr val="accent3">
                    <a:lumMod val="75000"/>
                  </a:schemeClr>
                </a:solidFill>
                <a:latin typeface="Candara"/>
                <a:cs typeface="Candara"/>
              </a:rPr>
              <a:t>Workflow Assessment</a:t>
            </a:r>
          </a:p>
          <a:p>
            <a:pPr algn="ctr">
              <a:lnSpc>
                <a:spcPct val="120000"/>
              </a:lnSpc>
            </a:pPr>
            <a:r>
              <a:rPr lang="en-US" sz="3200" b="1" dirty="0">
                <a:solidFill>
                  <a:schemeClr val="accent4">
                    <a:lumMod val="75000"/>
                  </a:schemeClr>
                </a:solidFill>
                <a:latin typeface="Candara"/>
                <a:cs typeface="Candara"/>
              </a:rPr>
              <a:t>Translation of Innovation</a:t>
            </a:r>
          </a:p>
        </p:txBody>
      </p:sp>
      <p:sp>
        <p:nvSpPr>
          <p:cNvPr id="90" name="Content Placeholder 4"/>
          <p:cNvSpPr>
            <a:spLocks noGrp="1"/>
          </p:cNvSpPr>
          <p:nvPr>
            <p:ph idx="1"/>
          </p:nvPr>
        </p:nvSpPr>
        <p:spPr>
          <a:xfrm>
            <a:off x="2461548" y="6134"/>
            <a:ext cx="4220905" cy="640832"/>
          </a:xfrm>
        </p:spPr>
        <p:txBody>
          <a:bodyPr>
            <a:noAutofit/>
          </a:bodyPr>
          <a:lstStyle/>
          <a:p>
            <a:pPr marL="0" indent="0" algn="ctr">
              <a:spcBef>
                <a:spcPts val="0"/>
              </a:spcBef>
              <a:buClrTx/>
              <a:buNone/>
            </a:pPr>
            <a:r>
              <a:rPr lang="en-US" sz="4400" b="1" i="1" dirty="0">
                <a:solidFill>
                  <a:schemeClr val="accent1">
                    <a:lumMod val="75000"/>
                  </a:schemeClr>
                </a:solidFill>
                <a:cs typeface="Arial"/>
              </a:rPr>
              <a:t>Motivating Factors</a:t>
            </a:r>
            <a:endParaRPr lang="en-US" sz="4400" b="1" i="1" dirty="0">
              <a:cs typeface="Arial"/>
            </a:endParaRPr>
          </a:p>
        </p:txBody>
      </p:sp>
    </p:spTree>
    <p:extLst>
      <p:ext uri="{BB962C8B-B14F-4D97-AF65-F5344CB8AC3E}">
        <p14:creationId xmlns="" xmlns:p14="http://schemas.microsoft.com/office/powerpoint/2010/main" val="155011711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graphic of hands put together"/>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 xmlns:a14="http://schemas.microsoft.com/office/drawing/2010/main">
                  <a14:imgLayer r:embed="rId4">
                    <a14:imgEffect>
                      <a14:colorTemperature colorTemp="5300"/>
                    </a14:imgEffect>
                  </a14:imgLayer>
                </a14:imgProps>
              </a:ext>
              <a:ext uri="{28A0092B-C50C-407E-A947-70E740481C1C}">
                <a14:useLocalDpi xmlns="" xmlns:a14="http://schemas.microsoft.com/office/drawing/2010/main" val="0"/>
              </a:ext>
            </a:extLst>
          </a:blip>
          <a:srcRect t="7010" b="19608"/>
          <a:stretch/>
        </p:blipFill>
        <p:spPr bwMode="auto">
          <a:xfrm>
            <a:off x="0" y="0"/>
            <a:ext cx="9130352"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3" name="Rectangle 2" descr="white rectangle"/>
          <p:cNvSpPr/>
          <p:nvPr/>
        </p:nvSpPr>
        <p:spPr>
          <a:xfrm>
            <a:off x="8261498" y="6443334"/>
            <a:ext cx="691114" cy="276446"/>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sp>
        <p:nvSpPr>
          <p:cNvPr id="7" name="Title 1" descr="Tools &amp; Partnerships&#10;"/>
          <p:cNvSpPr txBox="1">
            <a:spLocks/>
          </p:cNvSpPr>
          <p:nvPr/>
        </p:nvSpPr>
        <p:spPr>
          <a:xfrm>
            <a:off x="-503894" y="5246421"/>
            <a:ext cx="4877998" cy="1266453"/>
          </a:xfrm>
          <a:prstGeom prst="rect">
            <a:avLst/>
          </a:prstGeom>
        </p:spPr>
        <p:txBody>
          <a:bodyPr>
            <a:noAutofit/>
          </a:bodyPr>
          <a:lstStyle>
            <a:lvl1pPr algn="l" rtl="0" eaLnBrk="0" fontAlgn="base" hangingPunct="0">
              <a:spcBef>
                <a:spcPct val="0"/>
              </a:spcBef>
              <a:spcAft>
                <a:spcPct val="0"/>
              </a:spcAft>
              <a:defRPr sz="5000"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4800" b="1" dirty="0" smtClean="0">
                <a:solidFill>
                  <a:schemeClr val="tx1"/>
                </a:solidFill>
                <a:cs typeface="Arial" pitchFamily="34" charset="0"/>
              </a:rPr>
              <a:t>Tools &amp; </a:t>
            </a:r>
            <a:r>
              <a:rPr lang="en-US" sz="4800" b="1" dirty="0">
                <a:solidFill>
                  <a:schemeClr val="tx1"/>
                </a:solidFill>
                <a:cs typeface="Arial" pitchFamily="34" charset="0"/>
              </a:rPr>
              <a:t>Partnerships</a:t>
            </a:r>
          </a:p>
        </p:txBody>
      </p:sp>
      <p:sp>
        <p:nvSpPr>
          <p:cNvPr id="8" name="TextBox 7" descr="Part II&#10;"/>
          <p:cNvSpPr txBox="1"/>
          <p:nvPr/>
        </p:nvSpPr>
        <p:spPr>
          <a:xfrm>
            <a:off x="106185" y="150114"/>
            <a:ext cx="4060679" cy="1446550"/>
          </a:xfrm>
          <a:prstGeom prst="rect">
            <a:avLst/>
          </a:prstGeom>
          <a:noFill/>
        </p:spPr>
        <p:txBody>
          <a:bodyPr wrap="square" rtlCol="0">
            <a:spAutoFit/>
          </a:bodyPr>
          <a:lstStyle/>
          <a:p>
            <a:r>
              <a:rPr lang="en-US" sz="8800" b="1" dirty="0" smtClean="0"/>
              <a:t>Part II</a:t>
            </a:r>
            <a:endParaRPr lang="en-US" sz="8800" b="1" dirty="0"/>
          </a:p>
        </p:txBody>
      </p:sp>
    </p:spTree>
    <p:extLst>
      <p:ext uri="{BB962C8B-B14F-4D97-AF65-F5344CB8AC3E}">
        <p14:creationId xmlns="" xmlns:p14="http://schemas.microsoft.com/office/powerpoint/2010/main" val="101045089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descr="Agenda&#10;"/>
          <p:cNvSpPr/>
          <p:nvPr/>
        </p:nvSpPr>
        <p:spPr>
          <a:xfrm>
            <a:off x="5257060" y="406541"/>
            <a:ext cx="1869322" cy="707886"/>
          </a:xfrm>
          <a:prstGeom prst="rect">
            <a:avLst/>
          </a:prstGeom>
        </p:spPr>
        <p:txBody>
          <a:bodyPr wrap="none">
            <a:spAutoFit/>
          </a:bodyPr>
          <a:lstStyle/>
          <a:p>
            <a:r>
              <a:rPr lang="en-US" sz="4000" b="1" i="1" dirty="0">
                <a:latin typeface="Candara"/>
                <a:cs typeface="Candara"/>
              </a:rPr>
              <a:t>Agenda</a:t>
            </a:r>
            <a:endParaRPr lang="en-US" sz="4000" i="1" dirty="0">
              <a:latin typeface="Candara"/>
              <a:cs typeface="Candara"/>
            </a:endParaRPr>
          </a:p>
        </p:txBody>
      </p:sp>
      <p:grpSp>
        <p:nvGrpSpPr>
          <p:cNvPr id="12" name="Group 11"/>
          <p:cNvGrpSpPr/>
          <p:nvPr/>
        </p:nvGrpSpPr>
        <p:grpSpPr>
          <a:xfrm>
            <a:off x="817240" y="1097992"/>
            <a:ext cx="7509521" cy="5482305"/>
            <a:chOff x="1178322" y="1097992"/>
            <a:chExt cx="7509521" cy="5482305"/>
          </a:xfrm>
          <a:effectLst>
            <a:outerShdw blurRad="50800" dist="38100" dir="2700000">
              <a:srgbClr val="000000">
                <a:alpha val="43000"/>
              </a:srgbClr>
            </a:outerShdw>
          </a:effectLst>
        </p:grpSpPr>
        <p:sp>
          <p:nvSpPr>
            <p:cNvPr id="10" name="Freeform 9" descr="Agenda &#10;Part I:        Vision &amp; Plan&#10;&#10;Part II:        Tools &amp; Partnerships&#10;"/>
            <p:cNvSpPr/>
            <p:nvPr/>
          </p:nvSpPr>
          <p:spPr>
            <a:xfrm>
              <a:off x="5618142" y="1097992"/>
              <a:ext cx="3069701" cy="5482305"/>
            </a:xfrm>
            <a:custGeom>
              <a:avLst/>
              <a:gdLst>
                <a:gd name="connsiteX0" fmla="*/ 0 w 3069701"/>
                <a:gd name="connsiteY0" fmla="*/ 0 h 5482305"/>
                <a:gd name="connsiteX1" fmla="*/ 3069701 w 3069701"/>
                <a:gd name="connsiteY1" fmla="*/ 0 h 5482305"/>
                <a:gd name="connsiteX2" fmla="*/ 3069701 w 3069701"/>
                <a:gd name="connsiteY2" fmla="*/ 5482305 h 5482305"/>
                <a:gd name="connsiteX3" fmla="*/ 0 w 3069701"/>
                <a:gd name="connsiteY3" fmla="*/ 5482305 h 5482305"/>
                <a:gd name="connsiteX4" fmla="*/ 0 w 3069701"/>
                <a:gd name="connsiteY4" fmla="*/ 0 h 54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701" h="5482305">
                  <a:moveTo>
                    <a:pt x="0" y="0"/>
                  </a:moveTo>
                  <a:lnTo>
                    <a:pt x="3069701" y="0"/>
                  </a:lnTo>
                  <a:lnTo>
                    <a:pt x="3069701" y="5482305"/>
                  </a:lnTo>
                  <a:lnTo>
                    <a:pt x="0" y="54823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543520" rIns="199136" bIns="199136" numCol="1" spcCol="1270" anchor="t" anchorCtr="0">
              <a:noAutofit/>
            </a:bodyPr>
            <a:lstStyle/>
            <a:p>
              <a:pPr marL="285750" lvl="1" indent="-285750" algn="l" defTabSz="1244600" rtl="0">
                <a:lnSpc>
                  <a:spcPct val="90000"/>
                </a:lnSpc>
                <a:spcBef>
                  <a:spcPct val="0"/>
                </a:spcBef>
                <a:spcAft>
                  <a:spcPct val="15000"/>
                </a:spcAft>
                <a:buChar char="••"/>
              </a:pPr>
              <a:r>
                <a:rPr lang="en-US" sz="2800" b="1" i="1" kern="1200" dirty="0" smtClean="0"/>
                <a:t>Part I:</a:t>
              </a:r>
              <a:r>
                <a:rPr lang="en-US" sz="2800" i="1" kern="1200" dirty="0" smtClean="0"/>
                <a:t>	       </a:t>
              </a:r>
              <a:r>
                <a:rPr lang="en-US" sz="2800" kern="1200" dirty="0" smtClean="0"/>
                <a:t>Vision &amp; Plan</a:t>
              </a:r>
              <a:endParaRPr lang="en-US" sz="2800" kern="1200" dirty="0"/>
            </a:p>
            <a:p>
              <a:pPr marL="285750" lvl="1" indent="-285750" algn="l" defTabSz="1244600" rtl="0">
                <a:lnSpc>
                  <a:spcPct val="90000"/>
                </a:lnSpc>
                <a:spcBef>
                  <a:spcPct val="0"/>
                </a:spcBef>
                <a:spcAft>
                  <a:spcPct val="15000"/>
                </a:spcAft>
                <a:buChar char="••"/>
              </a:pPr>
              <a:endParaRPr lang="en-US" sz="2800" b="1" i="1" kern="1200" dirty="0" smtClean="0"/>
            </a:p>
            <a:p>
              <a:pPr marL="285750" lvl="1" indent="-285750" algn="l" defTabSz="1244600" rtl="0">
                <a:lnSpc>
                  <a:spcPct val="90000"/>
                </a:lnSpc>
                <a:spcBef>
                  <a:spcPct val="0"/>
                </a:spcBef>
                <a:spcAft>
                  <a:spcPct val="15000"/>
                </a:spcAft>
                <a:buChar char="••"/>
              </a:pPr>
              <a:r>
                <a:rPr lang="en-US" sz="2800" b="1" i="1" kern="1200" dirty="0" smtClean="0"/>
                <a:t>Part II:        </a:t>
              </a:r>
              <a:r>
                <a:rPr lang="en-US" sz="2800" kern="1200" dirty="0" smtClean="0"/>
                <a:t>Tools &amp; Partnerships</a:t>
              </a:r>
              <a:endParaRPr lang="en-US" sz="2800" kern="1200" dirty="0"/>
            </a:p>
          </p:txBody>
        </p:sp>
        <p:sp>
          <p:nvSpPr>
            <p:cNvPr id="6" name="Freeform 5" descr="Goals: Communicate our vision and plan for the System-facing Health Management Platform&#10;Describe our current and future strategic partnerships&#10;"/>
            <p:cNvSpPr/>
            <p:nvPr/>
          </p:nvSpPr>
          <p:spPr>
            <a:xfrm>
              <a:off x="1178322" y="1097992"/>
              <a:ext cx="3069701" cy="5482305"/>
            </a:xfrm>
            <a:custGeom>
              <a:avLst/>
              <a:gdLst>
                <a:gd name="connsiteX0" fmla="*/ 0 w 3069701"/>
                <a:gd name="connsiteY0" fmla="*/ 0 h 5482305"/>
                <a:gd name="connsiteX1" fmla="*/ 3069701 w 3069701"/>
                <a:gd name="connsiteY1" fmla="*/ 0 h 5482305"/>
                <a:gd name="connsiteX2" fmla="*/ 3069701 w 3069701"/>
                <a:gd name="connsiteY2" fmla="*/ 5482305 h 5482305"/>
                <a:gd name="connsiteX3" fmla="*/ 0 w 3069701"/>
                <a:gd name="connsiteY3" fmla="*/ 5482305 h 5482305"/>
                <a:gd name="connsiteX4" fmla="*/ 0 w 3069701"/>
                <a:gd name="connsiteY4" fmla="*/ 0 h 5482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9701" h="5482305">
                  <a:moveTo>
                    <a:pt x="0" y="0"/>
                  </a:moveTo>
                  <a:lnTo>
                    <a:pt x="3069701" y="0"/>
                  </a:lnTo>
                  <a:lnTo>
                    <a:pt x="3069701" y="5482305"/>
                  </a:lnTo>
                  <a:lnTo>
                    <a:pt x="0" y="54823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365760" rIns="199136" bIns="182880" numCol="1" spcCol="1270" anchor="t" anchorCtr="0">
              <a:noAutofit/>
            </a:bodyPr>
            <a:lstStyle/>
            <a:p>
              <a:pPr marL="285750" lvl="1" indent="-285750" algn="l" defTabSz="1244600" rtl="0">
                <a:lnSpc>
                  <a:spcPct val="90000"/>
                </a:lnSpc>
                <a:spcBef>
                  <a:spcPct val="0"/>
                </a:spcBef>
                <a:spcAft>
                  <a:spcPts val="2304"/>
                </a:spcAft>
                <a:buChar char="••"/>
              </a:pPr>
              <a:r>
                <a:rPr lang="en-US" sz="2800" kern="1200" dirty="0" smtClean="0"/>
                <a:t>Communicate our vision and plan for the System-facing Health Management Platform</a:t>
              </a:r>
              <a:endParaRPr lang="en-US" sz="2800" kern="1200" dirty="0"/>
            </a:p>
            <a:p>
              <a:pPr marL="285750" lvl="1" indent="-285750" algn="l" defTabSz="1244600" rtl="0">
                <a:lnSpc>
                  <a:spcPct val="90000"/>
                </a:lnSpc>
                <a:spcBef>
                  <a:spcPct val="0"/>
                </a:spcBef>
                <a:spcAft>
                  <a:spcPct val="15000"/>
                </a:spcAft>
                <a:buChar char="••"/>
              </a:pPr>
              <a:r>
                <a:rPr lang="en-US" sz="2800" kern="1200" dirty="0" smtClean="0"/>
                <a:t>Describe our current and future strategic partnerships</a:t>
              </a:r>
              <a:endParaRPr lang="en-US" sz="2800" kern="1200" dirty="0"/>
            </a:p>
          </p:txBody>
        </p:sp>
      </p:grpSp>
      <p:sp>
        <p:nvSpPr>
          <p:cNvPr id="13" name="Rectangle 12" descr="Goals&#10;"/>
          <p:cNvSpPr/>
          <p:nvPr/>
        </p:nvSpPr>
        <p:spPr>
          <a:xfrm>
            <a:off x="817240" y="406541"/>
            <a:ext cx="1418321" cy="707886"/>
          </a:xfrm>
          <a:prstGeom prst="rect">
            <a:avLst/>
          </a:prstGeom>
        </p:spPr>
        <p:txBody>
          <a:bodyPr wrap="none">
            <a:spAutoFit/>
          </a:bodyPr>
          <a:lstStyle/>
          <a:p>
            <a:r>
              <a:rPr lang="en-US" sz="4000" b="1" i="1" dirty="0">
                <a:latin typeface="Candara"/>
                <a:cs typeface="Candara"/>
              </a:rPr>
              <a:t>Goals</a:t>
            </a:r>
            <a:endParaRPr lang="en-US" sz="4000" i="1" dirty="0">
              <a:latin typeface="Candara"/>
              <a:cs typeface="Candara"/>
            </a:endParaRPr>
          </a:p>
        </p:txBody>
      </p:sp>
    </p:spTree>
    <p:extLst>
      <p:ext uri="{BB962C8B-B14F-4D97-AF65-F5344CB8AC3E}">
        <p14:creationId xmlns="" xmlns:p14="http://schemas.microsoft.com/office/powerpoint/2010/main" val="418934639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ontent Placeholder 4"/>
          <p:cNvSpPr>
            <a:spLocks noGrp="1"/>
          </p:cNvSpPr>
          <p:nvPr>
            <p:ph idx="1"/>
          </p:nvPr>
        </p:nvSpPr>
        <p:spPr>
          <a:xfrm>
            <a:off x="457200" y="516790"/>
            <a:ext cx="8229600" cy="1252384"/>
          </a:xfrm>
        </p:spPr>
        <p:txBody>
          <a:bodyPr>
            <a:normAutofit/>
          </a:bodyPr>
          <a:lstStyle/>
          <a:p>
            <a:pPr marL="26987" indent="0" algn="ctr">
              <a:spcBef>
                <a:spcPts val="0"/>
              </a:spcBef>
              <a:buClrTx/>
              <a:buNone/>
            </a:pPr>
            <a:r>
              <a:rPr lang="en-US" sz="6600" b="1" dirty="0">
                <a:solidFill>
                  <a:schemeClr val="accent2"/>
                </a:solidFill>
                <a:latin typeface="Candara"/>
                <a:cs typeface="Candara"/>
              </a:rPr>
              <a:t>ecosystem</a:t>
            </a:r>
            <a:endParaRPr lang="en-US" sz="4800" b="1" dirty="0">
              <a:solidFill>
                <a:schemeClr val="accent2"/>
              </a:solidFill>
              <a:latin typeface="Candara"/>
              <a:cs typeface="Candara"/>
            </a:endParaRPr>
          </a:p>
          <a:p>
            <a:pPr marL="393700" lvl="1" indent="0">
              <a:buClrTx/>
              <a:buNone/>
            </a:pPr>
            <a:endParaRPr lang="en-US" sz="2800" dirty="0">
              <a:solidFill>
                <a:schemeClr val="accent2"/>
              </a:solidFill>
              <a:cs typeface="Arial"/>
            </a:endParaRPr>
          </a:p>
        </p:txBody>
      </p:sp>
      <p:sp>
        <p:nvSpPr>
          <p:cNvPr id="11" name="Freeform 10" descr="light green flag&#10;&#10;Act as a pipeline between research and operations&#10;"/>
          <p:cNvSpPr/>
          <p:nvPr/>
        </p:nvSpPr>
        <p:spPr>
          <a:xfrm>
            <a:off x="2200033" y="5350383"/>
            <a:ext cx="5476136" cy="1056050"/>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5">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640080" tIns="125731" rIns="182880" bIns="125730" numCol="1" spcCol="1270" anchor="ctr" anchorCtr="0">
            <a:noAutofit/>
          </a:bodyPr>
          <a:lstStyle/>
          <a:p>
            <a:pPr lvl="0" algn="ctr" defTabSz="1466850" rtl="0">
              <a:lnSpc>
                <a:spcPct val="90000"/>
              </a:lnSpc>
              <a:spcBef>
                <a:spcPct val="0"/>
              </a:spcBef>
              <a:spcAft>
                <a:spcPct val="35000"/>
              </a:spcAft>
            </a:pPr>
            <a:r>
              <a:rPr lang="en-US" sz="2800" kern="1200" dirty="0" smtClean="0"/>
              <a:t>Act as a pipeline between research and operations</a:t>
            </a:r>
            <a:endParaRPr lang="en-US" sz="2800" kern="1200" dirty="0"/>
          </a:p>
        </p:txBody>
      </p:sp>
      <p:grpSp>
        <p:nvGrpSpPr>
          <p:cNvPr id="18" name="Group 17"/>
          <p:cNvGrpSpPr/>
          <p:nvPr/>
        </p:nvGrpSpPr>
        <p:grpSpPr>
          <a:xfrm>
            <a:off x="1598972" y="5020864"/>
            <a:ext cx="1139223" cy="1385568"/>
            <a:chOff x="1164641" y="5020864"/>
            <a:chExt cx="1139223" cy="1385568"/>
          </a:xfrm>
        </p:grpSpPr>
        <p:sp>
          <p:nvSpPr>
            <p:cNvPr id="16" name="Oval 15" descr="green oval"/>
            <p:cNvSpPr/>
            <p:nvPr/>
          </p:nvSpPr>
          <p:spPr>
            <a:xfrm>
              <a:off x="1164641" y="5350384"/>
              <a:ext cx="1056048" cy="1056048"/>
            </a:xfrm>
            <a:prstGeom prst="ellipse">
              <a:avLst/>
            </a:prstGeom>
            <a:solidFill>
              <a:schemeClr val="accent5">
                <a:lumMod val="40000"/>
                <a:lumOff val="6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15" name="TextBox 14" descr="3&#10;"/>
            <p:cNvSpPr txBox="1"/>
            <p:nvPr/>
          </p:nvSpPr>
          <p:spPr>
            <a:xfrm>
              <a:off x="1487562" y="5020864"/>
              <a:ext cx="816302" cy="1323439"/>
            </a:xfrm>
            <a:prstGeom prst="rect">
              <a:avLst/>
            </a:prstGeom>
            <a:noFill/>
          </p:spPr>
          <p:txBody>
            <a:bodyPr wrap="square" rtlCol="0">
              <a:spAutoFit/>
            </a:bodyPr>
            <a:lstStyle/>
            <a:p>
              <a:r>
                <a:rPr lang="en-US" sz="8000" dirty="0" smtClean="0">
                  <a:solidFill>
                    <a:schemeClr val="tx1">
                      <a:lumMod val="65000"/>
                      <a:lumOff val="35000"/>
                    </a:schemeClr>
                  </a:solidFill>
                </a:rPr>
                <a:t>3</a:t>
              </a:r>
              <a:endParaRPr lang="en-US" sz="8000" dirty="0">
                <a:solidFill>
                  <a:schemeClr val="tx1">
                    <a:lumMod val="65000"/>
                    <a:lumOff val="35000"/>
                  </a:schemeClr>
                </a:solidFill>
              </a:endParaRPr>
            </a:p>
          </p:txBody>
        </p:sp>
      </p:grpSp>
      <p:sp>
        <p:nvSpPr>
          <p:cNvPr id="6" name="Freeform 5" descr="green flag&#10;&#10;Leverage existing/developing&#10;tools and services&#10;"/>
          <p:cNvSpPr/>
          <p:nvPr/>
        </p:nvSpPr>
        <p:spPr>
          <a:xfrm>
            <a:off x="2200033" y="3964814"/>
            <a:ext cx="5476136" cy="1056050"/>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4">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40080" tIns="125731" rIns="182880" bIns="125730" numCol="1" spcCol="1270" anchor="ctr" anchorCtr="0">
            <a:noAutofit/>
          </a:bodyPr>
          <a:lstStyle/>
          <a:p>
            <a:pPr lvl="0" algn="ctr" defTabSz="1466850" rtl="0">
              <a:lnSpc>
                <a:spcPct val="90000"/>
              </a:lnSpc>
              <a:spcBef>
                <a:spcPct val="0"/>
              </a:spcBef>
              <a:spcAft>
                <a:spcPct val="35000"/>
              </a:spcAft>
            </a:pPr>
            <a:r>
              <a:rPr lang="en-US" sz="2800" kern="1200" dirty="0" smtClean="0"/>
              <a:t>Leverage existing/developing</a:t>
            </a:r>
            <a:br>
              <a:rPr lang="en-US" sz="2800" kern="1200" dirty="0" smtClean="0"/>
            </a:br>
            <a:r>
              <a:rPr lang="en-US" sz="2800" kern="1200" dirty="0" smtClean="0"/>
              <a:t>tools and services</a:t>
            </a:r>
            <a:endParaRPr lang="en-US" sz="2800" kern="1200" dirty="0"/>
          </a:p>
        </p:txBody>
      </p:sp>
      <p:grpSp>
        <p:nvGrpSpPr>
          <p:cNvPr id="12" name="Group 11"/>
          <p:cNvGrpSpPr/>
          <p:nvPr/>
        </p:nvGrpSpPr>
        <p:grpSpPr>
          <a:xfrm>
            <a:off x="1598972" y="3639600"/>
            <a:ext cx="1158140" cy="1381263"/>
            <a:chOff x="1164641" y="3399783"/>
            <a:chExt cx="1158140" cy="1381263"/>
          </a:xfrm>
        </p:grpSpPr>
        <p:sp>
          <p:nvSpPr>
            <p:cNvPr id="7" name="Oval 6" descr="mint green oval"/>
            <p:cNvSpPr/>
            <p:nvPr/>
          </p:nvSpPr>
          <p:spPr>
            <a:xfrm>
              <a:off x="1164641" y="3724998"/>
              <a:ext cx="1056048" cy="1056048"/>
            </a:xfrm>
            <a:prstGeom prst="ellipse">
              <a:avLst/>
            </a:prstGeom>
            <a:solidFill>
              <a:schemeClr val="accent4">
                <a:lumMod val="20000"/>
                <a:lumOff val="8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tint val="50000"/>
                <a:hueOff val="0"/>
                <a:satOff val="0"/>
                <a:lumOff val="0"/>
                <a:alphaOff val="0"/>
              </a:schemeClr>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14" name="TextBox 13" descr="2&#10;"/>
            <p:cNvSpPr txBox="1"/>
            <p:nvPr/>
          </p:nvSpPr>
          <p:spPr>
            <a:xfrm>
              <a:off x="1355218" y="3399783"/>
              <a:ext cx="967563" cy="1323439"/>
            </a:xfrm>
            <a:prstGeom prst="rect">
              <a:avLst/>
            </a:prstGeom>
            <a:noFill/>
          </p:spPr>
          <p:txBody>
            <a:bodyPr wrap="square" rtlCol="0">
              <a:spAutoFit/>
            </a:bodyPr>
            <a:lstStyle/>
            <a:p>
              <a:r>
                <a:rPr lang="en-US" sz="8000" dirty="0" smtClean="0">
                  <a:solidFill>
                    <a:schemeClr val="tx1">
                      <a:lumMod val="65000"/>
                      <a:lumOff val="35000"/>
                    </a:schemeClr>
                  </a:solidFill>
                </a:rPr>
                <a:t>2</a:t>
              </a:r>
              <a:endParaRPr lang="en-US" sz="8000" dirty="0">
                <a:solidFill>
                  <a:schemeClr val="tx1">
                    <a:lumMod val="65000"/>
                    <a:lumOff val="35000"/>
                  </a:schemeClr>
                </a:solidFill>
              </a:endParaRPr>
            </a:p>
          </p:txBody>
        </p:sp>
      </p:grpSp>
      <p:sp>
        <p:nvSpPr>
          <p:cNvPr id="3" name="Freeform 2" descr="blue flag&#10;&#10;Create new informatics tools and functionalities&#10;"/>
          <p:cNvSpPr/>
          <p:nvPr/>
        </p:nvSpPr>
        <p:spPr>
          <a:xfrm>
            <a:off x="945094" y="1857601"/>
            <a:ext cx="7986014" cy="1540068"/>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2">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864913" tIns="125731" rIns="234696" bIns="125731" numCol="1" spcCol="1270" anchor="ctr" anchorCtr="0">
            <a:noAutofit/>
          </a:bodyPr>
          <a:lstStyle/>
          <a:p>
            <a:pPr lvl="0" algn="ctr" defTabSz="1466850" rtl="0">
              <a:lnSpc>
                <a:spcPct val="90000"/>
              </a:lnSpc>
              <a:spcBef>
                <a:spcPct val="0"/>
              </a:spcBef>
              <a:spcAft>
                <a:spcPct val="35000"/>
              </a:spcAft>
            </a:pPr>
            <a:r>
              <a:rPr lang="en-US" sz="4600" kern="1200" dirty="0" smtClean="0"/>
              <a:t>Create new informatics tools and functionalities</a:t>
            </a:r>
            <a:endParaRPr lang="en-US" sz="4600" kern="1200" dirty="0"/>
          </a:p>
        </p:txBody>
      </p:sp>
      <p:grpSp>
        <p:nvGrpSpPr>
          <p:cNvPr id="20" name="Group 19"/>
          <p:cNvGrpSpPr/>
          <p:nvPr/>
        </p:nvGrpSpPr>
        <p:grpSpPr>
          <a:xfrm>
            <a:off x="307526" y="616476"/>
            <a:ext cx="1540066" cy="3170099"/>
            <a:chOff x="922632" y="616476"/>
            <a:chExt cx="1540066" cy="3170099"/>
          </a:xfrm>
        </p:grpSpPr>
        <p:sp>
          <p:nvSpPr>
            <p:cNvPr id="4" name="Oval 3" descr="blue oval"/>
            <p:cNvSpPr/>
            <p:nvPr/>
          </p:nvSpPr>
          <p:spPr>
            <a:xfrm>
              <a:off x="922632" y="1857602"/>
              <a:ext cx="1540066" cy="1540066"/>
            </a:xfrm>
            <a:prstGeom prst="ellipse">
              <a:avLst/>
            </a:prstGeom>
            <a:solidFill>
              <a:schemeClr val="accent1">
                <a:lumMod val="20000"/>
                <a:lumOff val="8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50000"/>
                <a:hueOff val="0"/>
                <a:satOff val="0"/>
                <a:lumOff val="0"/>
                <a:alphaOff val="0"/>
              </a:schemeClr>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13" name="TextBox 12" descr="1&#10;"/>
            <p:cNvSpPr txBox="1"/>
            <p:nvPr/>
          </p:nvSpPr>
          <p:spPr>
            <a:xfrm>
              <a:off x="1201728" y="616476"/>
              <a:ext cx="1190438" cy="3170099"/>
            </a:xfrm>
            <a:prstGeom prst="rect">
              <a:avLst/>
            </a:prstGeom>
            <a:noFill/>
          </p:spPr>
          <p:txBody>
            <a:bodyPr wrap="square" rtlCol="0">
              <a:spAutoFit/>
            </a:bodyPr>
            <a:lstStyle/>
            <a:p>
              <a:r>
                <a:rPr lang="en-US" sz="20000" dirty="0" smtClean="0">
                  <a:solidFill>
                    <a:schemeClr val="tx1">
                      <a:lumMod val="65000"/>
                      <a:lumOff val="35000"/>
                    </a:schemeClr>
                  </a:solidFill>
                </a:rPr>
                <a:t>1</a:t>
              </a:r>
              <a:endParaRPr lang="en-US" sz="20000" dirty="0">
                <a:solidFill>
                  <a:schemeClr val="tx1">
                    <a:lumMod val="65000"/>
                    <a:lumOff val="35000"/>
                  </a:schemeClr>
                </a:solidFill>
              </a:endParaRPr>
            </a:p>
          </p:txBody>
        </p:sp>
      </p:grpSp>
      <p:sp>
        <p:nvSpPr>
          <p:cNvPr id="9" name="Rectangle 8"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Title 1" descr="System-Facing Platform – Strategic Goals&#10;"/>
          <p:cNvSpPr txBox="1">
            <a:spLocks/>
          </p:cNvSpPr>
          <p:nvPr/>
        </p:nvSpPr>
        <p:spPr bwMode="auto">
          <a:xfrm>
            <a:off x="138223" y="-42540"/>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smtClean="0">
                <a:solidFill>
                  <a:schemeClr val="tx1"/>
                </a:solidFill>
                <a:cs typeface="Arial" pitchFamily="34" charset="0"/>
              </a:rPr>
              <a:t>System-Facing Platform – Strategic Goals</a:t>
            </a:r>
            <a:endParaRPr lang="en-US" sz="3200" dirty="0">
              <a:solidFill>
                <a:schemeClr val="tx1"/>
              </a:solidFill>
              <a:cs typeface="Arial" pitchFamily="34" charset="0"/>
            </a:endParaRPr>
          </a:p>
        </p:txBody>
      </p:sp>
    </p:spTree>
    <p:extLst>
      <p:ext uri="{BB962C8B-B14F-4D97-AF65-F5344CB8AC3E}">
        <p14:creationId xmlns="" xmlns:p14="http://schemas.microsoft.com/office/powerpoint/2010/main" val="843519049"/>
      </p:ext>
    </p:extLst>
  </p:cSld>
  <p:clrMapOvr>
    <a:masterClrMapping/>
  </p:clrMapOvr>
  <mc:AlternateContent xmlns:mc="http://schemas.openxmlformats.org/markup-compatibility/2006">
    <mc:Choice xmlns="" xmlns:p14="http://schemas.microsoft.com/office/powerpoint/2010/main"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descr="Research &amp;&#10;Operations&#10;(ADAHF &amp;&#10;OABI/SCS)&#10;"/>
          <p:cNvSpPr/>
          <p:nvPr/>
        </p:nvSpPr>
        <p:spPr>
          <a:xfrm>
            <a:off x="6453974" y="4217136"/>
            <a:ext cx="2244396" cy="1815882"/>
          </a:xfrm>
          <a:prstGeom prst="rect">
            <a:avLst/>
          </a:prstGeom>
        </p:spPr>
        <p:txBody>
          <a:bodyPr wrap="square">
            <a:spAutoFit/>
          </a:bodyPr>
          <a:lstStyle/>
          <a:p>
            <a:pPr algn="ctr"/>
            <a:r>
              <a:rPr lang="en-US" sz="2800" b="1" dirty="0">
                <a:solidFill>
                  <a:schemeClr val="accent5">
                    <a:lumMod val="75000"/>
                  </a:schemeClr>
                </a:solidFill>
                <a:latin typeface="Candara" pitchFamily="34" charset="0"/>
                <a:cs typeface="Arial"/>
              </a:rPr>
              <a:t>Research &amp;</a:t>
            </a:r>
            <a:br>
              <a:rPr lang="en-US" sz="2800" b="1" dirty="0">
                <a:solidFill>
                  <a:schemeClr val="accent5">
                    <a:lumMod val="75000"/>
                  </a:schemeClr>
                </a:solidFill>
                <a:latin typeface="Candara" pitchFamily="34" charset="0"/>
                <a:cs typeface="Arial"/>
              </a:rPr>
            </a:br>
            <a:r>
              <a:rPr lang="en-US" sz="2800" b="1" dirty="0">
                <a:solidFill>
                  <a:schemeClr val="accent5">
                    <a:lumMod val="75000"/>
                  </a:schemeClr>
                </a:solidFill>
                <a:latin typeface="Candara" pitchFamily="34" charset="0"/>
                <a:cs typeface="Arial"/>
              </a:rPr>
              <a:t>Operations</a:t>
            </a:r>
          </a:p>
          <a:p>
            <a:pPr algn="ctr"/>
            <a:r>
              <a:rPr lang="en-US" sz="2800" dirty="0">
                <a:solidFill>
                  <a:prstClr val="black"/>
                </a:solidFill>
                <a:latin typeface="Candara" pitchFamily="34" charset="0"/>
                <a:cs typeface="Arial"/>
              </a:rPr>
              <a:t>(ADAHF &amp;</a:t>
            </a:r>
            <a:br>
              <a:rPr lang="en-US" sz="2800" dirty="0">
                <a:solidFill>
                  <a:prstClr val="black"/>
                </a:solidFill>
                <a:latin typeface="Candara" pitchFamily="34" charset="0"/>
                <a:cs typeface="Arial"/>
              </a:rPr>
            </a:br>
            <a:r>
              <a:rPr lang="en-US" sz="2800" dirty="0">
                <a:solidFill>
                  <a:prstClr val="black"/>
                </a:solidFill>
                <a:latin typeface="Candara" pitchFamily="34" charset="0"/>
                <a:cs typeface="Arial"/>
              </a:rPr>
              <a:t>OABI/SCS)</a:t>
            </a:r>
            <a:endParaRPr lang="en-US" sz="2800" dirty="0">
              <a:solidFill>
                <a:srgbClr val="009DD9">
                  <a:lumMod val="75000"/>
                </a:srgbClr>
              </a:solidFill>
              <a:latin typeface="Candara" pitchFamily="34" charset="0"/>
            </a:endParaRPr>
          </a:p>
        </p:txBody>
      </p:sp>
      <p:grpSp>
        <p:nvGrpSpPr>
          <p:cNvPr id="3" name="Group 2" descr="graphic of heart"/>
          <p:cNvGrpSpPr/>
          <p:nvPr/>
        </p:nvGrpSpPr>
        <p:grpSpPr>
          <a:xfrm>
            <a:off x="6183777" y="1514427"/>
            <a:ext cx="2784791" cy="2643260"/>
            <a:chOff x="5746802" y="2458493"/>
            <a:chExt cx="1666853" cy="1616191"/>
          </a:xfrm>
        </p:grpSpPr>
        <p:sp>
          <p:nvSpPr>
            <p:cNvPr id="20" name="Rounded Rectangle 19" descr="rounded white rectangle with blue border with text: &#10;&#10;Congestive&#10;Heart Failure&#10;"/>
            <p:cNvSpPr/>
            <p:nvPr/>
          </p:nvSpPr>
          <p:spPr>
            <a:xfrm>
              <a:off x="5746802" y="2458493"/>
              <a:ext cx="1666853" cy="1616191"/>
            </a:xfrm>
            <a:prstGeom prst="roundRect">
              <a:avLst/>
            </a:prstGeom>
            <a:ln w="76200">
              <a:solidFill>
                <a:srgbClr val="0F6FC6"/>
              </a:solidFill>
            </a:ln>
          </p:spPr>
          <p:style>
            <a:lnRef idx="2">
              <a:schemeClr val="accent4"/>
            </a:lnRef>
            <a:fillRef idx="1">
              <a:schemeClr val="lt1"/>
            </a:fillRef>
            <a:effectRef idx="0">
              <a:schemeClr val="accent4"/>
            </a:effectRef>
            <a:fontRef idx="minor">
              <a:schemeClr val="dk1"/>
            </a:fontRef>
          </p:style>
          <p:txBody>
            <a:bodyPr rtlCol="0" anchor="b" anchorCtr="0"/>
            <a:lstStyle/>
            <a:p>
              <a:pPr algn="ctr"/>
              <a:r>
                <a:rPr lang="en-US" sz="2800" dirty="0">
                  <a:solidFill>
                    <a:srgbClr val="000000"/>
                  </a:solidFill>
                  <a:latin typeface="Candara"/>
                  <a:cs typeface="Candara"/>
                </a:rPr>
                <a:t>Congestive</a:t>
              </a:r>
            </a:p>
            <a:p>
              <a:pPr algn="ctr"/>
              <a:r>
                <a:rPr lang="en-US" sz="2800" dirty="0">
                  <a:solidFill>
                    <a:srgbClr val="000000"/>
                  </a:solidFill>
                  <a:latin typeface="Candara"/>
                  <a:cs typeface="Candara"/>
                </a:rPr>
                <a:t>Heart Failure</a:t>
              </a:r>
            </a:p>
          </p:txBody>
        </p:sp>
        <p:pic>
          <p:nvPicPr>
            <p:cNvPr id="23" name="Picture 22"/>
            <p:cNvPicPr>
              <a:picLocks noChangeAspect="1"/>
            </p:cNvPicPr>
            <p:nvPr/>
          </p:nvPicPr>
          <p:blipFill>
            <a:blip r:embed="rId3"/>
            <a:stretch>
              <a:fillRect/>
            </a:stretch>
          </p:blipFill>
          <p:spPr>
            <a:xfrm>
              <a:off x="6110722" y="2513451"/>
              <a:ext cx="939446" cy="939446"/>
            </a:xfrm>
            <a:prstGeom prst="rect">
              <a:avLst/>
            </a:prstGeom>
          </p:spPr>
        </p:pic>
      </p:grpSp>
      <p:sp>
        <p:nvSpPr>
          <p:cNvPr id="27" name="Rectangle 26" descr="Operations &amp;&#10;OIT&#10;(MDRO &amp; IPEC)&#10;"/>
          <p:cNvSpPr/>
          <p:nvPr/>
        </p:nvSpPr>
        <p:spPr>
          <a:xfrm>
            <a:off x="2907264" y="4217136"/>
            <a:ext cx="3329433" cy="1384995"/>
          </a:xfrm>
          <a:prstGeom prst="rect">
            <a:avLst/>
          </a:prstGeom>
        </p:spPr>
        <p:txBody>
          <a:bodyPr wrap="square">
            <a:spAutoFit/>
          </a:bodyPr>
          <a:lstStyle/>
          <a:p>
            <a:pPr algn="ctr"/>
            <a:r>
              <a:rPr lang="en-US" sz="2800" b="1" dirty="0">
                <a:solidFill>
                  <a:schemeClr val="accent5">
                    <a:lumMod val="75000"/>
                  </a:schemeClr>
                </a:solidFill>
                <a:latin typeface="Candara" pitchFamily="34" charset="0"/>
                <a:cs typeface="Arial"/>
              </a:rPr>
              <a:t>Operations &amp;</a:t>
            </a:r>
            <a:br>
              <a:rPr lang="en-US" sz="2800" b="1" dirty="0">
                <a:solidFill>
                  <a:schemeClr val="accent5">
                    <a:lumMod val="75000"/>
                  </a:schemeClr>
                </a:solidFill>
                <a:latin typeface="Candara" pitchFamily="34" charset="0"/>
                <a:cs typeface="Arial"/>
              </a:rPr>
            </a:br>
            <a:r>
              <a:rPr lang="en-US" sz="2800" b="1" dirty="0">
                <a:solidFill>
                  <a:schemeClr val="accent5">
                    <a:lumMod val="75000"/>
                  </a:schemeClr>
                </a:solidFill>
                <a:latin typeface="Candara" pitchFamily="34" charset="0"/>
                <a:cs typeface="Arial"/>
              </a:rPr>
              <a:t>OIT</a:t>
            </a:r>
          </a:p>
          <a:p>
            <a:pPr algn="ctr"/>
            <a:r>
              <a:rPr lang="en-US" sz="2800" dirty="0">
                <a:solidFill>
                  <a:prstClr val="black"/>
                </a:solidFill>
                <a:latin typeface="Candara" pitchFamily="34" charset="0"/>
                <a:cs typeface="Arial"/>
              </a:rPr>
              <a:t>(MDRO &amp; IPEC)</a:t>
            </a:r>
            <a:endParaRPr lang="en-US" sz="2800" dirty="0">
              <a:solidFill>
                <a:srgbClr val="009DD9">
                  <a:lumMod val="75000"/>
                </a:srgbClr>
              </a:solidFill>
              <a:latin typeface="Candara" pitchFamily="34" charset="0"/>
            </a:endParaRPr>
          </a:p>
        </p:txBody>
      </p:sp>
      <p:grpSp>
        <p:nvGrpSpPr>
          <p:cNvPr id="24" name="Group 23" descr="hand washing graphic"/>
          <p:cNvGrpSpPr/>
          <p:nvPr/>
        </p:nvGrpSpPr>
        <p:grpSpPr>
          <a:xfrm>
            <a:off x="3183575" y="1514427"/>
            <a:ext cx="2784791" cy="2643260"/>
            <a:chOff x="3729028" y="2458493"/>
            <a:chExt cx="1666853" cy="1616191"/>
          </a:xfrm>
        </p:grpSpPr>
        <p:sp>
          <p:nvSpPr>
            <p:cNvPr id="19" name="Rounded Rectangle 18" descr="rounded white rectangle with blue border with text: &#10;&#10;C. difficile&#10;Surveillance&#10;"/>
            <p:cNvSpPr/>
            <p:nvPr/>
          </p:nvSpPr>
          <p:spPr>
            <a:xfrm>
              <a:off x="3729028" y="2458493"/>
              <a:ext cx="1666853" cy="1616191"/>
            </a:xfrm>
            <a:prstGeom prst="roundRect">
              <a:avLst/>
            </a:prstGeom>
            <a:ln w="76200">
              <a:solidFill>
                <a:srgbClr val="0F6FC6"/>
              </a:solidFill>
            </a:ln>
          </p:spPr>
          <p:style>
            <a:lnRef idx="2">
              <a:schemeClr val="accent4"/>
            </a:lnRef>
            <a:fillRef idx="1">
              <a:schemeClr val="lt1"/>
            </a:fillRef>
            <a:effectRef idx="0">
              <a:schemeClr val="accent4"/>
            </a:effectRef>
            <a:fontRef idx="minor">
              <a:schemeClr val="dk1"/>
            </a:fontRef>
          </p:style>
          <p:txBody>
            <a:bodyPr rtlCol="0" anchor="b" anchorCtr="0"/>
            <a:lstStyle/>
            <a:p>
              <a:pPr algn="ctr"/>
              <a:r>
                <a:rPr lang="en-US" sz="2800" i="1" dirty="0">
                  <a:solidFill>
                    <a:srgbClr val="000000"/>
                  </a:solidFill>
                  <a:latin typeface="Candara"/>
                  <a:cs typeface="Candara"/>
                </a:rPr>
                <a:t>C. difficile</a:t>
              </a:r>
              <a:endParaRPr lang="en-US" sz="2800" dirty="0">
                <a:solidFill>
                  <a:srgbClr val="000000"/>
                </a:solidFill>
                <a:latin typeface="Candara"/>
                <a:cs typeface="Candara"/>
              </a:endParaRPr>
            </a:p>
            <a:p>
              <a:pPr algn="ctr"/>
              <a:r>
                <a:rPr lang="en-US" sz="2800" dirty="0">
                  <a:solidFill>
                    <a:srgbClr val="000000"/>
                  </a:solidFill>
                  <a:latin typeface="Candara"/>
                  <a:cs typeface="Candara"/>
                </a:rPr>
                <a:t>Surveillance</a:t>
              </a:r>
            </a:p>
          </p:txBody>
        </p:sp>
        <p:pic>
          <p:nvPicPr>
            <p:cNvPr id="22" name="Picture 21"/>
            <p:cNvPicPr>
              <a:picLocks noChangeAspect="1"/>
            </p:cNvPicPr>
            <p:nvPr/>
          </p:nvPicPr>
          <p:blipFill rotWithShape="1">
            <a:blip r:embed="rId4"/>
            <a:srcRect l="20139" t="33579" r="18750" b="24610"/>
            <a:stretch/>
          </p:blipFill>
          <p:spPr>
            <a:xfrm>
              <a:off x="4135433" y="2542759"/>
              <a:ext cx="858965" cy="888248"/>
            </a:xfrm>
            <a:prstGeom prst="rect">
              <a:avLst/>
            </a:prstGeom>
            <a:effectLst/>
          </p:spPr>
        </p:pic>
      </p:grpSp>
      <p:sp>
        <p:nvSpPr>
          <p:cNvPr id="26" name="Rectangle 25" descr="Research &amp;&#10;Operations&#10;(SLC-IDEAS &amp;&#10;PBM/NIDS)&#10;"/>
          <p:cNvSpPr/>
          <p:nvPr/>
        </p:nvSpPr>
        <p:spPr>
          <a:xfrm>
            <a:off x="259569" y="4194883"/>
            <a:ext cx="2584626" cy="1815882"/>
          </a:xfrm>
          <a:prstGeom prst="rect">
            <a:avLst/>
          </a:prstGeom>
        </p:spPr>
        <p:txBody>
          <a:bodyPr wrap="square">
            <a:spAutoFit/>
          </a:bodyPr>
          <a:lstStyle/>
          <a:p>
            <a:pPr algn="ctr"/>
            <a:r>
              <a:rPr lang="en-US" sz="2800" b="1" dirty="0">
                <a:solidFill>
                  <a:schemeClr val="accent5">
                    <a:lumMod val="75000"/>
                  </a:schemeClr>
                </a:solidFill>
                <a:latin typeface="Candara" pitchFamily="34" charset="0"/>
                <a:cs typeface="Arial"/>
              </a:rPr>
              <a:t>Research &amp;</a:t>
            </a:r>
            <a:br>
              <a:rPr lang="en-US" sz="2800" b="1" dirty="0">
                <a:solidFill>
                  <a:schemeClr val="accent5">
                    <a:lumMod val="75000"/>
                  </a:schemeClr>
                </a:solidFill>
                <a:latin typeface="Candara" pitchFamily="34" charset="0"/>
                <a:cs typeface="Arial"/>
              </a:rPr>
            </a:br>
            <a:r>
              <a:rPr lang="en-US" sz="2800" b="1" dirty="0">
                <a:solidFill>
                  <a:schemeClr val="accent5">
                    <a:lumMod val="75000"/>
                  </a:schemeClr>
                </a:solidFill>
                <a:latin typeface="Candara" pitchFamily="34" charset="0"/>
                <a:cs typeface="Arial"/>
              </a:rPr>
              <a:t>Operations</a:t>
            </a:r>
          </a:p>
          <a:p>
            <a:pPr algn="ctr"/>
            <a:r>
              <a:rPr lang="en-US" sz="2800" dirty="0">
                <a:solidFill>
                  <a:prstClr val="black"/>
                </a:solidFill>
                <a:latin typeface="Candara" pitchFamily="34" charset="0"/>
                <a:cs typeface="Arial"/>
              </a:rPr>
              <a:t>(SLC-IDEAS &amp;</a:t>
            </a:r>
            <a:br>
              <a:rPr lang="en-US" sz="2800" dirty="0">
                <a:solidFill>
                  <a:prstClr val="black"/>
                </a:solidFill>
                <a:latin typeface="Candara" pitchFamily="34" charset="0"/>
                <a:cs typeface="Arial"/>
              </a:rPr>
            </a:br>
            <a:r>
              <a:rPr lang="en-US" sz="2800" dirty="0">
                <a:solidFill>
                  <a:prstClr val="black"/>
                </a:solidFill>
                <a:latin typeface="Candara" pitchFamily="34" charset="0"/>
                <a:cs typeface="Arial"/>
              </a:rPr>
              <a:t>PBM/NIDS)</a:t>
            </a:r>
            <a:endParaRPr lang="en-US" sz="2800" dirty="0">
              <a:solidFill>
                <a:prstClr val="black"/>
              </a:solidFill>
              <a:latin typeface="Candara" pitchFamily="34" charset="0"/>
            </a:endParaRPr>
          </a:p>
        </p:txBody>
      </p:sp>
      <p:grpSp>
        <p:nvGrpSpPr>
          <p:cNvPr id="2" name="Group 1"/>
          <p:cNvGrpSpPr/>
          <p:nvPr/>
        </p:nvGrpSpPr>
        <p:grpSpPr>
          <a:xfrm>
            <a:off x="259570" y="1514427"/>
            <a:ext cx="2784791" cy="2643260"/>
            <a:chOff x="1801886" y="2461152"/>
            <a:chExt cx="1666853" cy="1616191"/>
          </a:xfrm>
        </p:grpSpPr>
        <p:sp>
          <p:nvSpPr>
            <p:cNvPr id="18" name="Rounded Rectangle 17" descr="rounded white rectangle with blue border with text:&#10;&#10;Antimicrobial&#10;Stewardship&#10;"/>
            <p:cNvSpPr/>
            <p:nvPr/>
          </p:nvSpPr>
          <p:spPr>
            <a:xfrm>
              <a:off x="1801886" y="2461152"/>
              <a:ext cx="1666853" cy="1616191"/>
            </a:xfrm>
            <a:prstGeom prst="roundRect">
              <a:avLst/>
            </a:prstGeom>
            <a:ln w="76200">
              <a:solidFill>
                <a:srgbClr val="0F6FC6"/>
              </a:solidFill>
            </a:ln>
          </p:spPr>
          <p:style>
            <a:lnRef idx="2">
              <a:schemeClr val="accent4"/>
            </a:lnRef>
            <a:fillRef idx="1">
              <a:schemeClr val="lt1"/>
            </a:fillRef>
            <a:effectRef idx="0">
              <a:schemeClr val="accent4"/>
            </a:effectRef>
            <a:fontRef idx="minor">
              <a:schemeClr val="dk1"/>
            </a:fontRef>
          </p:style>
          <p:txBody>
            <a:bodyPr rtlCol="0" anchor="b" anchorCtr="0"/>
            <a:lstStyle/>
            <a:p>
              <a:pPr algn="ctr"/>
              <a:r>
                <a:rPr lang="en-US" sz="2800" dirty="0">
                  <a:solidFill>
                    <a:srgbClr val="000000"/>
                  </a:solidFill>
                  <a:latin typeface="Candara" pitchFamily="34" charset="0"/>
                  <a:cs typeface="Candara"/>
                </a:rPr>
                <a:t>Antimicrobial</a:t>
              </a:r>
            </a:p>
            <a:p>
              <a:pPr algn="ctr"/>
              <a:r>
                <a:rPr lang="en-US" sz="2800" dirty="0">
                  <a:solidFill>
                    <a:srgbClr val="000000"/>
                  </a:solidFill>
                  <a:latin typeface="Candara" pitchFamily="34" charset="0"/>
                  <a:cs typeface="Candara"/>
                </a:rPr>
                <a:t>Stewardship</a:t>
              </a:r>
            </a:p>
          </p:txBody>
        </p:sp>
        <p:pic>
          <p:nvPicPr>
            <p:cNvPr id="21" name="Picture 20" descr="image of pill capsules"/>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2126496" y="2686160"/>
              <a:ext cx="900764" cy="603704"/>
            </a:xfrm>
            <a:prstGeom prst="rect">
              <a:avLst/>
            </a:prstGeom>
          </p:spPr>
        </p:pic>
      </p:grpSp>
      <p:sp>
        <p:nvSpPr>
          <p:cNvPr id="31" name="Rectangle 30" descr="black rectangle divider line"/>
          <p:cNvSpPr/>
          <p:nvPr/>
        </p:nvSpPr>
        <p:spPr>
          <a:xfrm>
            <a:off x="138223" y="596360"/>
            <a:ext cx="8888819" cy="45719"/>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30" name="Title 1" descr="System-Facing Strategic Goals&#10;"/>
          <p:cNvSpPr txBox="1">
            <a:spLocks/>
          </p:cNvSpPr>
          <p:nvPr/>
        </p:nvSpPr>
        <p:spPr bwMode="auto">
          <a:xfrm>
            <a:off x="138223" y="-45183"/>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smtClean="0">
                <a:solidFill>
                  <a:schemeClr val="tx1"/>
                </a:solidFill>
                <a:cs typeface="Arial" pitchFamily="34" charset="0"/>
              </a:rPr>
              <a:t>System-Facing Strategic Goals</a:t>
            </a:r>
            <a:endParaRPr lang="en-US" sz="3200" dirty="0">
              <a:solidFill>
                <a:schemeClr val="tx1"/>
              </a:solidFill>
              <a:cs typeface="Arial" pitchFamily="34" charset="0"/>
            </a:endParaRPr>
          </a:p>
        </p:txBody>
      </p:sp>
    </p:spTree>
    <p:extLst>
      <p:ext uri="{BB962C8B-B14F-4D97-AF65-F5344CB8AC3E}">
        <p14:creationId xmlns="" xmlns:p14="http://schemas.microsoft.com/office/powerpoint/2010/main" val="302596312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descr="IV to PO Interchange: Needs and Workflow&#10;"/>
          <p:cNvSpPr txBox="1"/>
          <p:nvPr/>
        </p:nvSpPr>
        <p:spPr>
          <a:xfrm>
            <a:off x="92822" y="818696"/>
            <a:ext cx="7520077" cy="954107"/>
          </a:xfrm>
          <a:prstGeom prst="rect">
            <a:avLst/>
          </a:prstGeom>
          <a:noFill/>
        </p:spPr>
        <p:txBody>
          <a:bodyPr wrap="square" rtlCol="0">
            <a:spAutoFit/>
          </a:bodyPr>
          <a:lstStyle/>
          <a:p>
            <a:pPr lvl="0"/>
            <a:r>
              <a:rPr lang="en-US" sz="2800" dirty="0"/>
              <a:t>IV to PO Interchange: Needs and Workflow</a:t>
            </a:r>
          </a:p>
          <a:p>
            <a:endParaRPr lang="en-US" sz="2800" dirty="0"/>
          </a:p>
        </p:txBody>
      </p:sp>
      <p:pic>
        <p:nvPicPr>
          <p:cNvPr id="1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55025" y="6413685"/>
            <a:ext cx="688975" cy="28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2" name="Content Placeholder 1"/>
          <p:cNvGraphicFramePr>
            <a:graphicFrameLocks noGrp="1"/>
          </p:cNvGraphicFramePr>
          <p:nvPr>
            <p:ph idx="1"/>
            <p:extLst>
              <p:ext uri="{D42A27DB-BD31-4B8C-83A1-F6EECF244321}">
                <p14:modId xmlns="" xmlns:p14="http://schemas.microsoft.com/office/powerpoint/2010/main" val="4259078102"/>
              </p:ext>
            </p:extLst>
          </p:nvPr>
        </p:nvGraphicFramePr>
        <p:xfrm>
          <a:off x="-1392874" y="1424777"/>
          <a:ext cx="11111022" cy="5116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2" name="Title 1" descr="Antimicrobial Stewardship&#10;"/>
          <p:cNvSpPr txBox="1">
            <a:spLocks/>
          </p:cNvSpPr>
          <p:nvPr/>
        </p:nvSpPr>
        <p:spPr bwMode="auto">
          <a:xfrm>
            <a:off x="138223" y="-45183"/>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a:solidFill>
                  <a:schemeClr val="tx1"/>
                </a:solidFill>
                <a:cs typeface="Arial" pitchFamily="34" charset="0"/>
              </a:rPr>
              <a:t>Antimicrobial Stewardship</a:t>
            </a:r>
          </a:p>
        </p:txBody>
      </p:sp>
    </p:spTree>
    <p:extLst>
      <p:ext uri="{BB962C8B-B14F-4D97-AF65-F5344CB8AC3E}">
        <p14:creationId xmlns="" xmlns:p14="http://schemas.microsoft.com/office/powerpoint/2010/main" val="63173866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5691" y="923080"/>
            <a:ext cx="8889175" cy="5282044"/>
          </a:xfrm>
        </p:spPr>
        <p:txBody>
          <a:bodyPr/>
          <a:lstStyle/>
          <a:p>
            <a:pPr marL="0" indent="0">
              <a:buClrTx/>
              <a:buNone/>
            </a:pPr>
            <a:r>
              <a:rPr lang="en-US" b="1" i="1" dirty="0" smtClean="0">
                <a:solidFill>
                  <a:schemeClr val="accent1"/>
                </a:solidFill>
                <a:cs typeface="Arial"/>
              </a:rPr>
              <a:t>Goal</a:t>
            </a:r>
            <a:r>
              <a:rPr lang="en-US" b="1" i="1" dirty="0">
                <a:solidFill>
                  <a:schemeClr val="accent1"/>
                </a:solidFill>
                <a:cs typeface="Arial"/>
              </a:rPr>
              <a:t>:</a:t>
            </a:r>
            <a:r>
              <a:rPr lang="en-US" b="1" dirty="0">
                <a:solidFill>
                  <a:schemeClr val="accent1"/>
                </a:solidFill>
                <a:cs typeface="Arial"/>
              </a:rPr>
              <a:t> </a:t>
            </a:r>
            <a:r>
              <a:rPr lang="en-US" dirty="0">
                <a:cs typeface="Arial"/>
              </a:rPr>
              <a:t>Develop tools to manage antibiotic prescribing 	that </a:t>
            </a:r>
            <a:r>
              <a:rPr lang="en-US" i="1" dirty="0">
                <a:solidFill>
                  <a:schemeClr val="accent6">
                    <a:lumMod val="75000"/>
                  </a:schemeClr>
                </a:solidFill>
                <a:cs typeface="Arial"/>
              </a:rPr>
              <a:t>integrate with the EHR </a:t>
            </a:r>
            <a:r>
              <a:rPr lang="en-US" i="1" dirty="0" smtClean="0">
                <a:solidFill>
                  <a:schemeClr val="accent6">
                    <a:lumMod val="75000"/>
                  </a:schemeClr>
                </a:solidFill>
                <a:cs typeface="Arial"/>
              </a:rPr>
              <a:t>&amp; </a:t>
            </a:r>
            <a:r>
              <a:rPr lang="en-US" i="1" dirty="0">
                <a:solidFill>
                  <a:schemeClr val="accent6">
                    <a:lumMod val="75000"/>
                  </a:schemeClr>
                </a:solidFill>
                <a:cs typeface="Arial"/>
              </a:rPr>
              <a:t>facilitate workflow</a:t>
            </a:r>
          </a:p>
        </p:txBody>
      </p:sp>
      <p:pic>
        <p:nvPicPr>
          <p:cNvPr id="14" name="Picture 2" descr="white rectangl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55025" y="6445584"/>
            <a:ext cx="688975" cy="28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17" name="Straight Connector 16" descr="blue connector line"/>
          <p:cNvSpPr/>
          <p:nvPr/>
        </p:nvSpPr>
        <p:spPr>
          <a:xfrm>
            <a:off x="1915986" y="6529608"/>
            <a:ext cx="7111055"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6" name="Freeform 15" descr="Create visualizations of data&#10;"/>
          <p:cNvSpPr/>
          <p:nvPr/>
        </p:nvSpPr>
        <p:spPr>
          <a:xfrm>
            <a:off x="2188208" y="5471661"/>
            <a:ext cx="6796658" cy="1057946"/>
          </a:xfrm>
          <a:custGeom>
            <a:avLst/>
            <a:gdLst>
              <a:gd name="connsiteX0" fmla="*/ 0 w 6977722"/>
              <a:gd name="connsiteY0" fmla="*/ 0 h 1057946"/>
              <a:gd name="connsiteX1" fmla="*/ 6977722 w 6977722"/>
              <a:gd name="connsiteY1" fmla="*/ 0 h 1057946"/>
              <a:gd name="connsiteX2" fmla="*/ 6977722 w 6977722"/>
              <a:gd name="connsiteY2" fmla="*/ 1057946 h 1057946"/>
              <a:gd name="connsiteX3" fmla="*/ 0 w 6977722"/>
              <a:gd name="connsiteY3" fmla="*/ 1057946 h 1057946"/>
              <a:gd name="connsiteX4" fmla="*/ 0 w 6977722"/>
              <a:gd name="connsiteY4" fmla="*/ 0 h 105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722" h="1057946">
                <a:moveTo>
                  <a:pt x="0" y="0"/>
                </a:moveTo>
                <a:lnTo>
                  <a:pt x="6977722" y="0"/>
                </a:lnTo>
                <a:lnTo>
                  <a:pt x="6977722" y="1057946"/>
                </a:lnTo>
                <a:lnTo>
                  <a:pt x="0" y="10579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3600" kern="1200" dirty="0" smtClean="0"/>
              <a:t>Create visualizations of data</a:t>
            </a:r>
            <a:endParaRPr lang="en-US" sz="3600" kern="1200" dirty="0"/>
          </a:p>
        </p:txBody>
      </p:sp>
      <p:sp>
        <p:nvSpPr>
          <p:cNvPr id="21" name="Oval 20" descr="green bullet"/>
          <p:cNvSpPr/>
          <p:nvPr/>
        </p:nvSpPr>
        <p:spPr>
          <a:xfrm>
            <a:off x="1980438" y="5791295"/>
            <a:ext cx="185217" cy="185217"/>
          </a:xfrm>
          <a:prstGeom prst="ellipse">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Straight Connector 14" descr="blue connector line"/>
          <p:cNvSpPr/>
          <p:nvPr/>
        </p:nvSpPr>
        <p:spPr>
          <a:xfrm>
            <a:off x="1915986" y="5418763"/>
            <a:ext cx="7111055"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descr="Enable users to take action&#10;"/>
          <p:cNvSpPr/>
          <p:nvPr/>
        </p:nvSpPr>
        <p:spPr>
          <a:xfrm>
            <a:off x="2188208" y="4360816"/>
            <a:ext cx="6796658" cy="1057946"/>
          </a:xfrm>
          <a:custGeom>
            <a:avLst/>
            <a:gdLst>
              <a:gd name="connsiteX0" fmla="*/ 0 w 6977722"/>
              <a:gd name="connsiteY0" fmla="*/ 0 h 1057946"/>
              <a:gd name="connsiteX1" fmla="*/ 6977722 w 6977722"/>
              <a:gd name="connsiteY1" fmla="*/ 0 h 1057946"/>
              <a:gd name="connsiteX2" fmla="*/ 6977722 w 6977722"/>
              <a:gd name="connsiteY2" fmla="*/ 1057946 h 1057946"/>
              <a:gd name="connsiteX3" fmla="*/ 0 w 6977722"/>
              <a:gd name="connsiteY3" fmla="*/ 1057946 h 1057946"/>
              <a:gd name="connsiteX4" fmla="*/ 0 w 6977722"/>
              <a:gd name="connsiteY4" fmla="*/ 0 h 105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722" h="1057946">
                <a:moveTo>
                  <a:pt x="0" y="0"/>
                </a:moveTo>
                <a:lnTo>
                  <a:pt x="6977722" y="0"/>
                </a:lnTo>
                <a:lnTo>
                  <a:pt x="6977722" y="1057946"/>
                </a:lnTo>
                <a:lnTo>
                  <a:pt x="0" y="10579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3600" kern="1200" dirty="0" smtClean="0"/>
              <a:t>Enable users to take action</a:t>
            </a:r>
            <a:endParaRPr lang="en-US" sz="3600" kern="1200" dirty="0"/>
          </a:p>
        </p:txBody>
      </p:sp>
      <p:sp>
        <p:nvSpPr>
          <p:cNvPr id="20" name="Oval 19" descr="green bullet"/>
          <p:cNvSpPr/>
          <p:nvPr/>
        </p:nvSpPr>
        <p:spPr>
          <a:xfrm>
            <a:off x="1980438" y="4672133"/>
            <a:ext cx="185217" cy="185217"/>
          </a:xfrm>
          <a:prstGeom prst="ellipse">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traight Connector 9" descr="blue connector line"/>
          <p:cNvSpPr/>
          <p:nvPr/>
        </p:nvSpPr>
        <p:spPr>
          <a:xfrm>
            <a:off x="1915986" y="4307919"/>
            <a:ext cx="7111055"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9" name="Freeform 8" descr="Allow interaction between views&#10;"/>
          <p:cNvSpPr/>
          <p:nvPr/>
        </p:nvSpPr>
        <p:spPr>
          <a:xfrm>
            <a:off x="2188208" y="3249972"/>
            <a:ext cx="6796658" cy="1057946"/>
          </a:xfrm>
          <a:custGeom>
            <a:avLst/>
            <a:gdLst>
              <a:gd name="connsiteX0" fmla="*/ 0 w 6977722"/>
              <a:gd name="connsiteY0" fmla="*/ 0 h 1057946"/>
              <a:gd name="connsiteX1" fmla="*/ 6977722 w 6977722"/>
              <a:gd name="connsiteY1" fmla="*/ 0 h 1057946"/>
              <a:gd name="connsiteX2" fmla="*/ 6977722 w 6977722"/>
              <a:gd name="connsiteY2" fmla="*/ 1057946 h 1057946"/>
              <a:gd name="connsiteX3" fmla="*/ 0 w 6977722"/>
              <a:gd name="connsiteY3" fmla="*/ 1057946 h 1057946"/>
              <a:gd name="connsiteX4" fmla="*/ 0 w 6977722"/>
              <a:gd name="connsiteY4" fmla="*/ 0 h 105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722" h="1057946">
                <a:moveTo>
                  <a:pt x="0" y="0"/>
                </a:moveTo>
                <a:lnTo>
                  <a:pt x="6977722" y="0"/>
                </a:lnTo>
                <a:lnTo>
                  <a:pt x="6977722" y="1057946"/>
                </a:lnTo>
                <a:lnTo>
                  <a:pt x="0" y="10579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3600" kern="1200" dirty="0" smtClean="0"/>
              <a:t>Allow interaction between views</a:t>
            </a:r>
            <a:endParaRPr lang="en-US" sz="3600" kern="1200" dirty="0"/>
          </a:p>
        </p:txBody>
      </p:sp>
      <p:sp>
        <p:nvSpPr>
          <p:cNvPr id="19" name="Oval 18" descr="green bullet"/>
          <p:cNvSpPr/>
          <p:nvPr/>
        </p:nvSpPr>
        <p:spPr>
          <a:xfrm>
            <a:off x="1980438" y="3552971"/>
            <a:ext cx="185217" cy="185217"/>
          </a:xfrm>
          <a:prstGeom prst="ellipse">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Straight Connector 6" descr="blue connector line"/>
          <p:cNvSpPr/>
          <p:nvPr/>
        </p:nvSpPr>
        <p:spPr>
          <a:xfrm>
            <a:off x="1915986" y="3197075"/>
            <a:ext cx="7111055"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6" name="Freeform 5" descr="Assess patients and create lists&#10;"/>
          <p:cNvSpPr/>
          <p:nvPr/>
        </p:nvSpPr>
        <p:spPr>
          <a:xfrm>
            <a:off x="2188208" y="2139128"/>
            <a:ext cx="6796658" cy="1057946"/>
          </a:xfrm>
          <a:custGeom>
            <a:avLst/>
            <a:gdLst>
              <a:gd name="connsiteX0" fmla="*/ 0 w 6977722"/>
              <a:gd name="connsiteY0" fmla="*/ 0 h 1057946"/>
              <a:gd name="connsiteX1" fmla="*/ 6977722 w 6977722"/>
              <a:gd name="connsiteY1" fmla="*/ 0 h 1057946"/>
              <a:gd name="connsiteX2" fmla="*/ 6977722 w 6977722"/>
              <a:gd name="connsiteY2" fmla="*/ 1057946 h 1057946"/>
              <a:gd name="connsiteX3" fmla="*/ 0 w 6977722"/>
              <a:gd name="connsiteY3" fmla="*/ 1057946 h 1057946"/>
              <a:gd name="connsiteX4" fmla="*/ 0 w 6977722"/>
              <a:gd name="connsiteY4" fmla="*/ 0 h 1057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77722" h="1057946">
                <a:moveTo>
                  <a:pt x="0" y="0"/>
                </a:moveTo>
                <a:lnTo>
                  <a:pt x="6977722" y="0"/>
                </a:lnTo>
                <a:lnTo>
                  <a:pt x="6977722" y="1057946"/>
                </a:lnTo>
                <a:lnTo>
                  <a:pt x="0" y="105794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0490" tIns="110490" rIns="110490" bIns="110490" numCol="1" spcCol="1270" anchor="t" anchorCtr="0">
            <a:noAutofit/>
          </a:bodyPr>
          <a:lstStyle/>
          <a:p>
            <a:pPr lvl="0" algn="l" defTabSz="1289050" rtl="0">
              <a:lnSpc>
                <a:spcPct val="90000"/>
              </a:lnSpc>
              <a:spcBef>
                <a:spcPct val="0"/>
              </a:spcBef>
              <a:spcAft>
                <a:spcPct val="35000"/>
              </a:spcAft>
            </a:pPr>
            <a:r>
              <a:rPr lang="en-US" sz="3600" kern="1200" dirty="0" smtClean="0"/>
              <a:t>Assess patients and create lists</a:t>
            </a:r>
            <a:endParaRPr lang="en-US" sz="3600" kern="1200" dirty="0"/>
          </a:p>
        </p:txBody>
      </p:sp>
      <p:sp>
        <p:nvSpPr>
          <p:cNvPr id="18" name="Oval 17" descr="green bullet"/>
          <p:cNvSpPr/>
          <p:nvPr/>
        </p:nvSpPr>
        <p:spPr>
          <a:xfrm>
            <a:off x="1980438" y="2456089"/>
            <a:ext cx="185217" cy="185217"/>
          </a:xfrm>
          <a:prstGeom prst="ellipse">
            <a:avLst/>
          </a:prstGeom>
          <a:solidFill>
            <a:schemeClr val="accent5">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Straight Connector 3" descr="blue connector line"/>
          <p:cNvSpPr/>
          <p:nvPr/>
        </p:nvSpPr>
        <p:spPr>
          <a:xfrm>
            <a:off x="1915986" y="2086231"/>
            <a:ext cx="7111056"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2" name="Rectangle 21" descr="blue rectangle"/>
          <p:cNvSpPr/>
          <p:nvPr/>
        </p:nvSpPr>
        <p:spPr>
          <a:xfrm>
            <a:off x="138223" y="2086232"/>
            <a:ext cx="1588637" cy="4443376"/>
          </a:xfrm>
          <a:prstGeom prst="rect">
            <a:avLst/>
          </a:prstGeom>
          <a:gradFill flip="none" rotWithShape="1">
            <a:gsLst>
              <a:gs pos="0">
                <a:schemeClr val="accent1">
                  <a:lumMod val="50000"/>
                </a:schemeClr>
              </a:gs>
              <a:gs pos="53000">
                <a:srgbClr val="0C67BC"/>
              </a:gs>
              <a:gs pos="100000">
                <a:schemeClr val="accent1">
                  <a:lumMod val="40000"/>
                  <a:lumOff val="60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Freeform 4" descr="Tools that will:&#10;"/>
          <p:cNvSpPr/>
          <p:nvPr/>
        </p:nvSpPr>
        <p:spPr>
          <a:xfrm>
            <a:off x="49095" y="2086231"/>
            <a:ext cx="1777763" cy="4499845"/>
          </a:xfrm>
          <a:custGeom>
            <a:avLst/>
            <a:gdLst>
              <a:gd name="connsiteX0" fmla="*/ 0 w 1777763"/>
              <a:gd name="connsiteY0" fmla="*/ 0 h 4499845"/>
              <a:gd name="connsiteX1" fmla="*/ 1777763 w 1777763"/>
              <a:gd name="connsiteY1" fmla="*/ 0 h 4499845"/>
              <a:gd name="connsiteX2" fmla="*/ 1777763 w 1777763"/>
              <a:gd name="connsiteY2" fmla="*/ 4499845 h 4499845"/>
              <a:gd name="connsiteX3" fmla="*/ 0 w 1777763"/>
              <a:gd name="connsiteY3" fmla="*/ 4499845 h 4499845"/>
              <a:gd name="connsiteX4" fmla="*/ 0 w 1777763"/>
              <a:gd name="connsiteY4" fmla="*/ 0 h 4499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7763" h="4499845">
                <a:moveTo>
                  <a:pt x="0" y="0"/>
                </a:moveTo>
                <a:lnTo>
                  <a:pt x="1777763" y="0"/>
                </a:lnTo>
                <a:lnTo>
                  <a:pt x="1777763" y="4499845"/>
                </a:lnTo>
                <a:lnTo>
                  <a:pt x="0" y="449984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67640" tIns="167640" rIns="167640" bIns="167640" numCol="1" spcCol="1270" anchor="t" anchorCtr="0">
            <a:noAutofit/>
          </a:bodyPr>
          <a:lstStyle/>
          <a:p>
            <a:pPr lvl="0" algn="l" defTabSz="1955800" rtl="0">
              <a:lnSpc>
                <a:spcPct val="90000"/>
              </a:lnSpc>
              <a:spcBef>
                <a:spcPct val="0"/>
              </a:spcBef>
              <a:spcAft>
                <a:spcPct val="35000"/>
              </a:spcAft>
            </a:pPr>
            <a:endParaRPr lang="en-US" sz="4400" b="1" i="1" kern="1200" dirty="0" smtClean="0">
              <a:solidFill>
                <a:schemeClr val="bg1"/>
              </a:solidFill>
            </a:endParaRPr>
          </a:p>
          <a:p>
            <a:pPr lvl="0" algn="l" defTabSz="1955800" rtl="0">
              <a:lnSpc>
                <a:spcPct val="90000"/>
              </a:lnSpc>
              <a:spcBef>
                <a:spcPct val="0"/>
              </a:spcBef>
              <a:spcAft>
                <a:spcPct val="35000"/>
              </a:spcAft>
            </a:pPr>
            <a:r>
              <a:rPr lang="en-US" sz="4400" b="1" i="1" kern="1200" dirty="0" smtClean="0">
                <a:solidFill>
                  <a:schemeClr val="bg1"/>
                </a:solidFill>
              </a:rPr>
              <a:t>Tools that will:</a:t>
            </a:r>
            <a:endParaRPr lang="en-US" sz="4400" i="1" kern="1200" dirty="0">
              <a:solidFill>
                <a:schemeClr val="bg1"/>
              </a:solidFill>
            </a:endParaRPr>
          </a:p>
        </p:txBody>
      </p:sp>
      <p:sp>
        <p:nvSpPr>
          <p:cNvPr id="12" name="Rectangle 11"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1" name="Title 1" descr="Antimicrobial Stewardship&#10;"/>
          <p:cNvSpPr txBox="1">
            <a:spLocks/>
          </p:cNvSpPr>
          <p:nvPr/>
        </p:nvSpPr>
        <p:spPr bwMode="auto">
          <a:xfrm>
            <a:off x="138223" y="-45183"/>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a:solidFill>
                  <a:schemeClr val="tx1"/>
                </a:solidFill>
                <a:cs typeface="Arial" pitchFamily="34" charset="0"/>
              </a:rPr>
              <a:t>Antimicrobial Stewardship</a:t>
            </a:r>
          </a:p>
        </p:txBody>
      </p:sp>
    </p:spTree>
    <p:extLst>
      <p:ext uri="{BB962C8B-B14F-4D97-AF65-F5344CB8AC3E}">
        <p14:creationId xmlns="" xmlns:p14="http://schemas.microsoft.com/office/powerpoint/2010/main" val="5571769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descr="IV to PO Interchange&#10;Business logic provided by ASTF&#10;"/>
          <p:cNvSpPr>
            <a:spLocks noGrp="1"/>
          </p:cNvSpPr>
          <p:nvPr>
            <p:ph idx="1"/>
          </p:nvPr>
        </p:nvSpPr>
        <p:spPr>
          <a:xfrm>
            <a:off x="368489" y="197532"/>
            <a:ext cx="8229600" cy="5282044"/>
          </a:xfrm>
        </p:spPr>
        <p:txBody>
          <a:bodyPr>
            <a:normAutofit/>
          </a:bodyPr>
          <a:lstStyle/>
          <a:p>
            <a:pPr marL="0" indent="0">
              <a:buClrTx/>
              <a:buNone/>
            </a:pPr>
            <a:r>
              <a:rPr lang="en-US" sz="5400" b="1" dirty="0">
                <a:latin typeface="Candara"/>
                <a:cs typeface="Candara"/>
              </a:rPr>
              <a:t>IV to PO </a:t>
            </a:r>
            <a:r>
              <a:rPr lang="en-US" sz="5400" b="1" dirty="0" smtClean="0">
                <a:latin typeface="Candara"/>
                <a:cs typeface="Candara"/>
              </a:rPr>
              <a:t>Interchange</a:t>
            </a:r>
          </a:p>
          <a:p>
            <a:pPr marL="0" indent="0">
              <a:buClrTx/>
              <a:buNone/>
            </a:pPr>
            <a:r>
              <a:rPr lang="en-US" i="1" dirty="0" smtClean="0">
                <a:cs typeface="Arial"/>
              </a:rPr>
              <a:t>Business </a:t>
            </a:r>
            <a:r>
              <a:rPr lang="en-US" i="1" dirty="0">
                <a:cs typeface="Arial"/>
              </a:rPr>
              <a:t>logic provided by ASTF</a:t>
            </a:r>
          </a:p>
        </p:txBody>
      </p:sp>
      <p:pic>
        <p:nvPicPr>
          <p:cNvPr id="15" name="Picture 2" descr="white rectangle"/>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55025" y="6413685"/>
            <a:ext cx="688975" cy="280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Freeform 6" descr="Report Format&#10;Patient Name&#10;Ward/Room&#10;Drug, Route, Dose&#10;Next dose due&#10;"/>
          <p:cNvSpPr/>
          <p:nvPr/>
        </p:nvSpPr>
        <p:spPr>
          <a:xfrm>
            <a:off x="4758009" y="4369765"/>
            <a:ext cx="3720187" cy="2232112"/>
          </a:xfrm>
          <a:custGeom>
            <a:avLst/>
            <a:gdLst>
              <a:gd name="connsiteX0" fmla="*/ 0 w 3720187"/>
              <a:gd name="connsiteY0" fmla="*/ 0 h 2232112"/>
              <a:gd name="connsiteX1" fmla="*/ 3720187 w 3720187"/>
              <a:gd name="connsiteY1" fmla="*/ 0 h 2232112"/>
              <a:gd name="connsiteX2" fmla="*/ 3720187 w 3720187"/>
              <a:gd name="connsiteY2" fmla="*/ 2232112 h 2232112"/>
              <a:gd name="connsiteX3" fmla="*/ 0 w 3720187"/>
              <a:gd name="connsiteY3" fmla="*/ 2232112 h 2232112"/>
              <a:gd name="connsiteX4" fmla="*/ 0 w 3720187"/>
              <a:gd name="connsiteY4" fmla="*/ 0 h 223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87" h="2232112">
                <a:moveTo>
                  <a:pt x="0" y="0"/>
                </a:moveTo>
                <a:lnTo>
                  <a:pt x="3720187" y="0"/>
                </a:lnTo>
                <a:lnTo>
                  <a:pt x="3720187" y="2232112"/>
                </a:lnTo>
                <a:lnTo>
                  <a:pt x="0" y="2232112"/>
                </a:lnTo>
                <a:lnTo>
                  <a:pt x="0" y="0"/>
                </a:lnTo>
                <a:close/>
              </a:path>
            </a:pathLst>
          </a:custGeom>
          <a:solidFill>
            <a:schemeClr val="accent5">
              <a:lumMod val="75000"/>
            </a:schemeClr>
          </a:solidFill>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67640" tIns="91440" rIns="167640" bIns="91440" numCol="1" spcCol="1270" anchor="t" anchorCtr="0">
            <a:noAutofit/>
          </a:bodyPr>
          <a:lstStyle/>
          <a:p>
            <a:pPr lvl="0" algn="ctr" defTabSz="1955800">
              <a:lnSpc>
                <a:spcPct val="90000"/>
              </a:lnSpc>
              <a:spcBef>
                <a:spcPct val="0"/>
              </a:spcBef>
            </a:pPr>
            <a:r>
              <a:rPr lang="en-US" sz="3600" b="1" dirty="0">
                <a:solidFill>
                  <a:prstClr val="white"/>
                </a:solidFill>
                <a:latin typeface="Candara"/>
                <a:cs typeface="Candara"/>
              </a:rPr>
              <a:t>Report Format</a:t>
            </a:r>
          </a:p>
          <a:p>
            <a:pPr marL="457200" lvl="0" defTabSz="1955800">
              <a:lnSpc>
                <a:spcPct val="90000"/>
              </a:lnSpc>
              <a:spcBef>
                <a:spcPct val="0"/>
              </a:spcBef>
            </a:pPr>
            <a:r>
              <a:rPr lang="en-US" sz="2800" dirty="0">
                <a:solidFill>
                  <a:prstClr val="white"/>
                </a:solidFill>
                <a:latin typeface="Candara"/>
                <a:cs typeface="Candara"/>
              </a:rPr>
              <a:t>Patient Name</a:t>
            </a:r>
          </a:p>
          <a:p>
            <a:pPr marL="457200" lvl="0" defTabSz="1955800">
              <a:lnSpc>
                <a:spcPct val="90000"/>
              </a:lnSpc>
              <a:spcBef>
                <a:spcPct val="0"/>
              </a:spcBef>
            </a:pPr>
            <a:r>
              <a:rPr lang="en-US" sz="2800" dirty="0">
                <a:solidFill>
                  <a:prstClr val="white"/>
                </a:solidFill>
                <a:latin typeface="Candara"/>
                <a:cs typeface="Candara"/>
              </a:rPr>
              <a:t>Ward/Room</a:t>
            </a:r>
          </a:p>
          <a:p>
            <a:pPr marL="457200" lvl="0" defTabSz="1955800">
              <a:lnSpc>
                <a:spcPct val="90000"/>
              </a:lnSpc>
              <a:spcBef>
                <a:spcPct val="0"/>
              </a:spcBef>
            </a:pPr>
            <a:r>
              <a:rPr lang="en-US" sz="2800" dirty="0">
                <a:solidFill>
                  <a:prstClr val="white"/>
                </a:solidFill>
                <a:latin typeface="Candara"/>
                <a:cs typeface="Candara"/>
              </a:rPr>
              <a:t>Drug, Route, Dose</a:t>
            </a:r>
          </a:p>
          <a:p>
            <a:pPr marL="457200" lvl="0" defTabSz="1955800">
              <a:lnSpc>
                <a:spcPct val="90000"/>
              </a:lnSpc>
              <a:spcBef>
                <a:spcPct val="0"/>
              </a:spcBef>
            </a:pPr>
            <a:r>
              <a:rPr lang="en-US" sz="2800" dirty="0">
                <a:solidFill>
                  <a:prstClr val="white"/>
                </a:solidFill>
                <a:latin typeface="Candara"/>
                <a:cs typeface="Candara"/>
              </a:rPr>
              <a:t>Next dose due</a:t>
            </a:r>
          </a:p>
        </p:txBody>
      </p:sp>
      <p:sp>
        <p:nvSpPr>
          <p:cNvPr id="6" name="Freeform 5" descr="Exclusion Criteria&#10;TPN in last 72h&#10;ANC&lt;500 in last 48h&#10;"/>
          <p:cNvSpPr/>
          <p:nvPr/>
        </p:nvSpPr>
        <p:spPr>
          <a:xfrm>
            <a:off x="665804" y="4369765"/>
            <a:ext cx="3720187" cy="2232112"/>
          </a:xfrm>
          <a:custGeom>
            <a:avLst/>
            <a:gdLst>
              <a:gd name="connsiteX0" fmla="*/ 0 w 3720187"/>
              <a:gd name="connsiteY0" fmla="*/ 0 h 2232112"/>
              <a:gd name="connsiteX1" fmla="*/ 3720187 w 3720187"/>
              <a:gd name="connsiteY1" fmla="*/ 0 h 2232112"/>
              <a:gd name="connsiteX2" fmla="*/ 3720187 w 3720187"/>
              <a:gd name="connsiteY2" fmla="*/ 2232112 h 2232112"/>
              <a:gd name="connsiteX3" fmla="*/ 0 w 3720187"/>
              <a:gd name="connsiteY3" fmla="*/ 2232112 h 2232112"/>
              <a:gd name="connsiteX4" fmla="*/ 0 w 3720187"/>
              <a:gd name="connsiteY4" fmla="*/ 0 h 223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87" h="2232112">
                <a:moveTo>
                  <a:pt x="0" y="0"/>
                </a:moveTo>
                <a:lnTo>
                  <a:pt x="3720187" y="0"/>
                </a:lnTo>
                <a:lnTo>
                  <a:pt x="3720187" y="2232112"/>
                </a:lnTo>
                <a:lnTo>
                  <a:pt x="0" y="2232112"/>
                </a:lnTo>
                <a:lnTo>
                  <a:pt x="0" y="0"/>
                </a:lnTo>
                <a:close/>
              </a:path>
            </a:pathLst>
          </a:custGeom>
          <a:solidFill>
            <a:schemeClr val="accent4">
              <a:lumMod val="75000"/>
            </a:schemeClr>
          </a:solidFill>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91440" tIns="91440" rIns="91440" bIns="91440" numCol="1" spcCol="1270" anchor="t" anchorCtr="0">
            <a:noAutofit/>
          </a:bodyPr>
          <a:lstStyle/>
          <a:p>
            <a:pPr lvl="0" algn="ctr" defTabSz="1955800">
              <a:lnSpc>
                <a:spcPct val="90000"/>
              </a:lnSpc>
              <a:spcBef>
                <a:spcPct val="0"/>
              </a:spcBef>
            </a:pPr>
            <a:r>
              <a:rPr lang="en-US" sz="3600" b="1" dirty="0">
                <a:solidFill>
                  <a:prstClr val="white"/>
                </a:solidFill>
                <a:latin typeface="Candara"/>
                <a:cs typeface="Candara"/>
              </a:rPr>
              <a:t>Exclusion Criteria</a:t>
            </a:r>
          </a:p>
          <a:p>
            <a:pPr marL="457200" lvl="0" defTabSz="1955800">
              <a:lnSpc>
                <a:spcPct val="90000"/>
              </a:lnSpc>
              <a:spcBef>
                <a:spcPct val="0"/>
              </a:spcBef>
            </a:pPr>
            <a:r>
              <a:rPr lang="en-US" sz="2800" dirty="0">
                <a:solidFill>
                  <a:prstClr val="white"/>
                </a:solidFill>
                <a:latin typeface="Candara"/>
                <a:cs typeface="Candara"/>
              </a:rPr>
              <a:t>TPN in last 72h</a:t>
            </a:r>
          </a:p>
          <a:p>
            <a:pPr marL="457200" lvl="0" defTabSz="1955800">
              <a:lnSpc>
                <a:spcPct val="90000"/>
              </a:lnSpc>
              <a:spcBef>
                <a:spcPct val="0"/>
              </a:spcBef>
            </a:pPr>
            <a:r>
              <a:rPr lang="en-US" sz="2800" dirty="0">
                <a:solidFill>
                  <a:prstClr val="white"/>
                </a:solidFill>
                <a:latin typeface="Candara"/>
                <a:cs typeface="Candara"/>
              </a:rPr>
              <a:t>ANC&lt;500 in last 48h</a:t>
            </a:r>
          </a:p>
        </p:txBody>
      </p:sp>
      <p:sp>
        <p:nvSpPr>
          <p:cNvPr id="4" name="Freeform 3" descr="Inclusion Criteria&#10;Afebrile x 24h&#10;Oral meds last 24h&#10;Stable vital signs&#10;"/>
          <p:cNvSpPr/>
          <p:nvPr/>
        </p:nvSpPr>
        <p:spPr>
          <a:xfrm>
            <a:off x="4758009" y="1843614"/>
            <a:ext cx="3720187" cy="2232112"/>
          </a:xfrm>
          <a:custGeom>
            <a:avLst/>
            <a:gdLst>
              <a:gd name="connsiteX0" fmla="*/ 0 w 3720187"/>
              <a:gd name="connsiteY0" fmla="*/ 0 h 2232112"/>
              <a:gd name="connsiteX1" fmla="*/ 3720187 w 3720187"/>
              <a:gd name="connsiteY1" fmla="*/ 0 h 2232112"/>
              <a:gd name="connsiteX2" fmla="*/ 3720187 w 3720187"/>
              <a:gd name="connsiteY2" fmla="*/ 2232112 h 2232112"/>
              <a:gd name="connsiteX3" fmla="*/ 0 w 3720187"/>
              <a:gd name="connsiteY3" fmla="*/ 2232112 h 2232112"/>
              <a:gd name="connsiteX4" fmla="*/ 0 w 3720187"/>
              <a:gd name="connsiteY4" fmla="*/ 0 h 223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87" h="2232112">
                <a:moveTo>
                  <a:pt x="0" y="0"/>
                </a:moveTo>
                <a:lnTo>
                  <a:pt x="3720187" y="0"/>
                </a:lnTo>
                <a:lnTo>
                  <a:pt x="3720187" y="2232112"/>
                </a:lnTo>
                <a:lnTo>
                  <a:pt x="0" y="2232112"/>
                </a:lnTo>
                <a:lnTo>
                  <a:pt x="0" y="0"/>
                </a:lnTo>
                <a:close/>
              </a:path>
            </a:pathLst>
          </a:custGeom>
          <a:solidFill>
            <a:schemeClr val="accent3">
              <a:lumMod val="75000"/>
            </a:schemeClr>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167640" tIns="91440" rIns="167640" bIns="91440" numCol="1" spcCol="1270" anchor="t" anchorCtr="0">
            <a:noAutofit/>
          </a:bodyPr>
          <a:lstStyle/>
          <a:p>
            <a:pPr lvl="0" algn="ctr" defTabSz="1955800">
              <a:lnSpc>
                <a:spcPct val="90000"/>
              </a:lnSpc>
              <a:spcBef>
                <a:spcPct val="0"/>
              </a:spcBef>
            </a:pPr>
            <a:r>
              <a:rPr lang="en-US" sz="3600" b="1" dirty="0">
                <a:solidFill>
                  <a:prstClr val="white"/>
                </a:solidFill>
                <a:latin typeface="Candara"/>
                <a:cs typeface="Candara"/>
              </a:rPr>
              <a:t>Inclusion Criteria</a:t>
            </a:r>
          </a:p>
          <a:p>
            <a:pPr marL="457200" lvl="0" defTabSz="1955800">
              <a:lnSpc>
                <a:spcPct val="90000"/>
              </a:lnSpc>
              <a:spcBef>
                <a:spcPct val="0"/>
              </a:spcBef>
            </a:pPr>
            <a:r>
              <a:rPr lang="en-US" sz="2800" dirty="0">
                <a:solidFill>
                  <a:prstClr val="white"/>
                </a:solidFill>
                <a:latin typeface="Candara"/>
                <a:cs typeface="Candara"/>
              </a:rPr>
              <a:t>Afebrile x 24h</a:t>
            </a:r>
          </a:p>
          <a:p>
            <a:pPr marL="457200" lvl="0" defTabSz="1955800">
              <a:lnSpc>
                <a:spcPct val="90000"/>
              </a:lnSpc>
              <a:spcBef>
                <a:spcPct val="0"/>
              </a:spcBef>
            </a:pPr>
            <a:r>
              <a:rPr lang="en-US" sz="2800" dirty="0">
                <a:solidFill>
                  <a:prstClr val="white"/>
                </a:solidFill>
                <a:latin typeface="Candara"/>
                <a:cs typeface="Candara"/>
              </a:rPr>
              <a:t>Oral meds last 24h</a:t>
            </a:r>
          </a:p>
          <a:p>
            <a:pPr marL="457200" lvl="0" defTabSz="1955800">
              <a:lnSpc>
                <a:spcPct val="90000"/>
              </a:lnSpc>
              <a:spcBef>
                <a:spcPct val="0"/>
              </a:spcBef>
            </a:pPr>
            <a:r>
              <a:rPr lang="en-US" sz="2800" dirty="0">
                <a:solidFill>
                  <a:prstClr val="white"/>
                </a:solidFill>
                <a:latin typeface="Candara"/>
                <a:cs typeface="Candara"/>
              </a:rPr>
              <a:t>Stable vital signs</a:t>
            </a:r>
          </a:p>
        </p:txBody>
      </p:sp>
      <p:sp>
        <p:nvSpPr>
          <p:cNvPr id="3" name="Freeform 2" descr="Antimicrobials&#10;Azithromycin&#10;Fluoroquinolones&#10;Clindamycin&#10;etc.&#10;"/>
          <p:cNvSpPr/>
          <p:nvPr/>
        </p:nvSpPr>
        <p:spPr>
          <a:xfrm>
            <a:off x="665804" y="1843614"/>
            <a:ext cx="3720187" cy="2232112"/>
          </a:xfrm>
          <a:custGeom>
            <a:avLst/>
            <a:gdLst>
              <a:gd name="connsiteX0" fmla="*/ 0 w 3720187"/>
              <a:gd name="connsiteY0" fmla="*/ 0 h 2232112"/>
              <a:gd name="connsiteX1" fmla="*/ 3720187 w 3720187"/>
              <a:gd name="connsiteY1" fmla="*/ 0 h 2232112"/>
              <a:gd name="connsiteX2" fmla="*/ 3720187 w 3720187"/>
              <a:gd name="connsiteY2" fmla="*/ 2232112 h 2232112"/>
              <a:gd name="connsiteX3" fmla="*/ 0 w 3720187"/>
              <a:gd name="connsiteY3" fmla="*/ 2232112 h 2232112"/>
              <a:gd name="connsiteX4" fmla="*/ 0 w 3720187"/>
              <a:gd name="connsiteY4" fmla="*/ 0 h 2232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0187" h="2232112">
                <a:moveTo>
                  <a:pt x="0" y="0"/>
                </a:moveTo>
                <a:lnTo>
                  <a:pt x="3720187" y="0"/>
                </a:lnTo>
                <a:lnTo>
                  <a:pt x="3720187" y="2232112"/>
                </a:lnTo>
                <a:lnTo>
                  <a:pt x="0" y="2232112"/>
                </a:lnTo>
                <a:lnTo>
                  <a:pt x="0" y="0"/>
                </a:lnTo>
                <a:close/>
              </a:path>
            </a:pathLst>
          </a:custGeom>
          <a:solidFill>
            <a:schemeClr val="accent2">
              <a:lumMod val="75000"/>
            </a:schemeClr>
          </a:solidFill>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67640" tIns="91440" rIns="167640" bIns="91440" numCol="1" spcCol="1270" anchor="t" anchorCtr="0">
            <a:noAutofit/>
          </a:bodyPr>
          <a:lstStyle/>
          <a:p>
            <a:pPr lvl="0" algn="ctr" defTabSz="1955800">
              <a:lnSpc>
                <a:spcPct val="90000"/>
              </a:lnSpc>
              <a:spcBef>
                <a:spcPct val="0"/>
              </a:spcBef>
            </a:pPr>
            <a:r>
              <a:rPr lang="en-US" sz="3600" b="1" u="none" kern="1200" dirty="0" smtClean="0">
                <a:latin typeface="Candara"/>
                <a:cs typeface="Candara"/>
              </a:rPr>
              <a:t>Antimicrobials</a:t>
            </a:r>
          </a:p>
          <a:p>
            <a:pPr marL="457200" lvl="0" defTabSz="1955800">
              <a:lnSpc>
                <a:spcPct val="90000"/>
              </a:lnSpc>
              <a:spcBef>
                <a:spcPct val="0"/>
              </a:spcBef>
            </a:pPr>
            <a:r>
              <a:rPr lang="en-US" sz="2800" b="0" u="none" kern="1200" dirty="0">
                <a:latin typeface="Candara"/>
                <a:cs typeface="Candara"/>
              </a:rPr>
              <a:t>Azithromycin</a:t>
            </a:r>
            <a:br>
              <a:rPr lang="en-US" sz="2800" b="0" u="none" kern="1200" dirty="0">
                <a:latin typeface="Candara"/>
                <a:cs typeface="Candara"/>
              </a:rPr>
            </a:br>
            <a:r>
              <a:rPr lang="en-US" sz="2800" b="0" u="none" kern="1200" dirty="0">
                <a:latin typeface="Candara"/>
                <a:cs typeface="Candara"/>
              </a:rPr>
              <a:t>Fluoroquinolones</a:t>
            </a:r>
          </a:p>
          <a:p>
            <a:pPr marL="457200" lvl="0" defTabSz="1955800">
              <a:lnSpc>
                <a:spcPct val="90000"/>
              </a:lnSpc>
              <a:spcBef>
                <a:spcPct val="0"/>
              </a:spcBef>
            </a:pPr>
            <a:r>
              <a:rPr lang="en-US" sz="2800" dirty="0">
                <a:latin typeface="Candara"/>
                <a:cs typeface="Candara"/>
              </a:rPr>
              <a:t>Clindamycin</a:t>
            </a:r>
          </a:p>
          <a:p>
            <a:pPr marL="457200" lvl="0" defTabSz="1955800">
              <a:lnSpc>
                <a:spcPct val="90000"/>
              </a:lnSpc>
              <a:spcBef>
                <a:spcPct val="0"/>
              </a:spcBef>
            </a:pPr>
            <a:r>
              <a:rPr lang="en-US" sz="2800" b="0" u="none" kern="1200" dirty="0">
                <a:latin typeface="Candara"/>
                <a:cs typeface="Candara"/>
              </a:rPr>
              <a:t>etc.</a:t>
            </a:r>
          </a:p>
        </p:txBody>
      </p:sp>
    </p:spTree>
    <p:extLst>
      <p:ext uri="{BB962C8B-B14F-4D97-AF65-F5344CB8AC3E}">
        <p14:creationId xmlns="" xmlns:p14="http://schemas.microsoft.com/office/powerpoint/2010/main" val="426617815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1026" name="Picture 2" descr="screen shot of Clinical Analysis Tools"/>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85788"/>
            <a:ext cx="9125511" cy="553617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80048385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5" name="TextBox 4"/>
          <p:cNvSpPr txBox="1"/>
          <p:nvPr/>
        </p:nvSpPr>
        <p:spPr>
          <a:xfrm>
            <a:off x="7024255" y="1342437"/>
            <a:ext cx="1721922" cy="230832"/>
          </a:xfrm>
          <a:prstGeom prst="rect">
            <a:avLst/>
          </a:prstGeom>
          <a:noFill/>
        </p:spPr>
        <p:txBody>
          <a:bodyPr wrap="square" rtlCol="0">
            <a:spAutoFit/>
          </a:bodyPr>
          <a:lstStyle/>
          <a:p>
            <a:pPr algn="ctr"/>
            <a:r>
              <a:rPr lang="en-US" sz="900" dirty="0" smtClean="0">
                <a:solidFill>
                  <a:schemeClr val="bg1"/>
                </a:solidFill>
                <a:latin typeface="Arial" pitchFamily="34" charset="0"/>
                <a:cs typeface="Arial" pitchFamily="34" charset="0"/>
              </a:rPr>
              <a:t>VHAProvider One</a:t>
            </a:r>
            <a:endParaRPr lang="en-US" sz="900" dirty="0">
              <a:solidFill>
                <a:schemeClr val="bg1"/>
              </a:solidFill>
              <a:latin typeface="Arial" pitchFamily="34" charset="0"/>
              <a:cs typeface="Arial" pitchFamily="34" charset="0"/>
            </a:endParaRPr>
          </a:p>
        </p:txBody>
      </p:sp>
      <p:pic>
        <p:nvPicPr>
          <p:cNvPr id="2050" name="Picture 2" descr="screen shot of Clinical Analysis Tools and blown up section of screen shot of scrubbed patient informa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 y="530942"/>
            <a:ext cx="9144000" cy="599522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9257056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3" descr="blown up section screen shot of Clinical Analysis Tools with scrubbed Provider names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00560"/>
            <a:ext cx="9144000" cy="60373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411944788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sp>
        <p:nvSpPr>
          <p:cNvPr id="3" name="TextBox 2"/>
          <p:cNvSpPr txBox="1"/>
          <p:nvPr/>
        </p:nvSpPr>
        <p:spPr>
          <a:xfrm>
            <a:off x="7024255" y="1342437"/>
            <a:ext cx="1721922" cy="230832"/>
          </a:xfrm>
          <a:prstGeom prst="rect">
            <a:avLst/>
          </a:prstGeom>
          <a:noFill/>
        </p:spPr>
        <p:txBody>
          <a:bodyPr wrap="square" rtlCol="0">
            <a:spAutoFit/>
          </a:bodyPr>
          <a:lstStyle/>
          <a:p>
            <a:pPr algn="ctr"/>
            <a:r>
              <a:rPr lang="en-US" sz="900" dirty="0" smtClean="0">
                <a:solidFill>
                  <a:schemeClr val="bg1"/>
                </a:solidFill>
                <a:latin typeface="Arial" pitchFamily="34" charset="0"/>
                <a:cs typeface="Arial" pitchFamily="34" charset="0"/>
              </a:rPr>
              <a:t>VHAProvider One</a:t>
            </a:r>
            <a:endParaRPr lang="en-US" sz="900" dirty="0">
              <a:solidFill>
                <a:schemeClr val="bg1"/>
              </a:solidFill>
              <a:latin typeface="Arial" pitchFamily="34" charset="0"/>
              <a:cs typeface="Arial" pitchFamily="34" charset="0"/>
            </a:endParaRPr>
          </a:p>
        </p:txBody>
      </p:sp>
      <p:pic>
        <p:nvPicPr>
          <p:cNvPr id="2" name="Picture 2" descr="screen shot of Clinical Analysis Tools with blown up section of scrubbed Patient nam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19436"/>
            <a:ext cx="9144000" cy="57182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6199588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2" descr="screen shot of graph; IV to PO Cases from 10/30/2012 to 4/30/13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17584"/>
            <a:ext cx="9143999" cy="68931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9608319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of index finger pointing to lightbulb drawing"/>
          <p:cNvPicPr>
            <a:picLocks noChangeAspect="1" noChangeArrowheads="1"/>
          </p:cNvPicPr>
          <p:nvPr/>
        </p:nvPicPr>
        <p:blipFill rotWithShape="1">
          <a:blip r:embed="rId3">
            <a:extLst>
              <a:ext uri="{28A0092B-C50C-407E-A947-70E740481C1C}">
                <a14:useLocalDpi xmlns="" xmlns:a14="http://schemas.microsoft.com/office/drawing/2010/main" val="0"/>
              </a:ext>
            </a:extLst>
          </a:blip>
          <a:srcRect b="25000"/>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descr="Vision &amp; Plan"/>
          <p:cNvSpPr txBox="1">
            <a:spLocks/>
          </p:cNvSpPr>
          <p:nvPr/>
        </p:nvSpPr>
        <p:spPr>
          <a:xfrm>
            <a:off x="4462799" y="3996592"/>
            <a:ext cx="5400676" cy="1266453"/>
          </a:xfrm>
          <a:prstGeom prst="rect">
            <a:avLst/>
          </a:prstGeom>
        </p:spPr>
        <p:txBody>
          <a:bodyPr>
            <a:noAutofit/>
          </a:bodyPr>
          <a:lstStyle>
            <a:lvl1pPr algn="l" rtl="0" eaLnBrk="0" fontAlgn="base" hangingPunct="0">
              <a:spcBef>
                <a:spcPct val="0"/>
              </a:spcBef>
              <a:spcAft>
                <a:spcPct val="0"/>
              </a:spcAft>
              <a:defRPr sz="5000"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8000" i="1" dirty="0" smtClean="0">
                <a:solidFill>
                  <a:schemeClr val="bg1"/>
                </a:solidFill>
                <a:cs typeface="Candara"/>
              </a:rPr>
              <a:t>Vision</a:t>
            </a:r>
          </a:p>
          <a:p>
            <a:pPr algn="ctr" eaLnBrk="1" fontAlgn="auto" hangingPunct="1">
              <a:spcAft>
                <a:spcPts val="0"/>
              </a:spcAft>
              <a:defRPr/>
            </a:pPr>
            <a:r>
              <a:rPr lang="en-US" sz="8000" i="1" dirty="0" smtClean="0">
                <a:solidFill>
                  <a:schemeClr val="bg1"/>
                </a:solidFill>
                <a:cs typeface="Candara"/>
              </a:rPr>
              <a:t>&amp; Plan</a:t>
            </a:r>
            <a:endParaRPr lang="en-US" sz="8000" i="1" dirty="0">
              <a:solidFill>
                <a:schemeClr val="bg1"/>
              </a:solidFill>
              <a:cs typeface="Candara"/>
            </a:endParaRPr>
          </a:p>
        </p:txBody>
      </p:sp>
      <p:sp>
        <p:nvSpPr>
          <p:cNvPr id="5" name="Title 1" descr="Part I"/>
          <p:cNvSpPr txBox="1">
            <a:spLocks/>
          </p:cNvSpPr>
          <p:nvPr/>
        </p:nvSpPr>
        <p:spPr>
          <a:xfrm>
            <a:off x="-576923" y="4438024"/>
            <a:ext cx="5400676" cy="1266453"/>
          </a:xfrm>
          <a:prstGeom prst="rect">
            <a:avLst/>
          </a:prstGeom>
        </p:spPr>
        <p:txBody>
          <a:bodyPr>
            <a:noAutofit/>
          </a:bodyPr>
          <a:lstStyle>
            <a:lvl1pPr algn="l" rtl="0" eaLnBrk="0" fontAlgn="base" hangingPunct="0">
              <a:spcBef>
                <a:spcPct val="0"/>
              </a:spcBef>
              <a:spcAft>
                <a:spcPct val="0"/>
              </a:spcAft>
              <a:defRPr sz="5000"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algn="ctr" eaLnBrk="1" fontAlgn="auto" hangingPunct="1">
              <a:spcAft>
                <a:spcPts val="0"/>
              </a:spcAft>
              <a:defRPr/>
            </a:pPr>
            <a:r>
              <a:rPr lang="en-US" sz="11000" b="1" dirty="0" smtClean="0">
                <a:solidFill>
                  <a:schemeClr val="bg1"/>
                </a:solidFill>
                <a:cs typeface="Candara"/>
              </a:rPr>
              <a:t>Part</a:t>
            </a:r>
            <a:r>
              <a:rPr lang="en-US" sz="11000" b="1" i="1" dirty="0" smtClean="0">
                <a:solidFill>
                  <a:schemeClr val="bg1"/>
                </a:solidFill>
                <a:cs typeface="Candara"/>
              </a:rPr>
              <a:t> </a:t>
            </a:r>
            <a:r>
              <a:rPr lang="en-US" sz="11000" b="1" dirty="0" smtClean="0">
                <a:solidFill>
                  <a:schemeClr val="bg1"/>
                </a:solidFill>
                <a:cs typeface="Candara"/>
              </a:rPr>
              <a:t>I                             </a:t>
            </a:r>
          </a:p>
        </p:txBody>
      </p:sp>
    </p:spTree>
    <p:extLst>
      <p:ext uri="{BB962C8B-B14F-4D97-AF65-F5344CB8AC3E}">
        <p14:creationId xmlns="" xmlns:p14="http://schemas.microsoft.com/office/powerpoint/2010/main" val="298681488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2" descr="Screen shot of Clinical Analysis tool"/>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63669"/>
            <a:ext cx="9144001" cy="5765681"/>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62558716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2" descr="screen shot of Clinical Analysis Tools with blown up section showing scrubbed patient information"/>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748" y="430991"/>
            <a:ext cx="9144000" cy="629427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8993390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2" name="Picture 2" descr="Screen shot of Clinical Analysis tool with blown up section "/>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471948"/>
            <a:ext cx="9143481" cy="62385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1628291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lumMod val="75000"/>
            <a:lumOff val="25000"/>
          </a:schemeClr>
        </a:solidFill>
        <a:effectLst/>
      </p:bgPr>
    </p:bg>
    <p:spTree>
      <p:nvGrpSpPr>
        <p:cNvPr id="1" name=""/>
        <p:cNvGrpSpPr/>
        <p:nvPr/>
      </p:nvGrpSpPr>
      <p:grpSpPr>
        <a:xfrm>
          <a:off x="0" y="0"/>
          <a:ext cx="0" cy="0"/>
          <a:chOff x="0" y="0"/>
          <a:chExt cx="0" cy="0"/>
        </a:xfrm>
      </p:grpSpPr>
      <p:pic>
        <p:nvPicPr>
          <p:cNvPr id="9218" name="Picture 2" descr="Graph of CDifficile case Over Time"/>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0" y="5252"/>
            <a:ext cx="9151011" cy="685274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21557542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descr="white rectangle"/>
          <p:cNvSpPr/>
          <p:nvPr/>
        </p:nvSpPr>
        <p:spPr>
          <a:xfrm>
            <a:off x="8568778" y="6447681"/>
            <a:ext cx="458264" cy="3142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onstantia"/>
            </a:endParaRPr>
          </a:p>
        </p:txBody>
      </p:sp>
      <p:sp>
        <p:nvSpPr>
          <p:cNvPr id="11" name="Freeform 10" descr="Light green rectangle with text :&#10;&#10;Workspace Environment&#10;"/>
          <p:cNvSpPr/>
          <p:nvPr/>
        </p:nvSpPr>
        <p:spPr>
          <a:xfrm>
            <a:off x="4804309" y="4175650"/>
            <a:ext cx="3917900" cy="2350740"/>
          </a:xfrm>
          <a:custGeom>
            <a:avLst/>
            <a:gdLst>
              <a:gd name="connsiteX0" fmla="*/ 0 w 3917900"/>
              <a:gd name="connsiteY0" fmla="*/ 0 h 2350740"/>
              <a:gd name="connsiteX1" fmla="*/ 3917900 w 3917900"/>
              <a:gd name="connsiteY1" fmla="*/ 0 h 2350740"/>
              <a:gd name="connsiteX2" fmla="*/ 3917900 w 3917900"/>
              <a:gd name="connsiteY2" fmla="*/ 2350740 h 2350740"/>
              <a:gd name="connsiteX3" fmla="*/ 0 w 3917900"/>
              <a:gd name="connsiteY3" fmla="*/ 2350740 h 2350740"/>
              <a:gd name="connsiteX4" fmla="*/ 0 w 3917900"/>
              <a:gd name="connsiteY4" fmla="*/ 0 h 235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900" h="2350740">
                <a:moveTo>
                  <a:pt x="0" y="0"/>
                </a:moveTo>
                <a:lnTo>
                  <a:pt x="3917900" y="0"/>
                </a:lnTo>
                <a:lnTo>
                  <a:pt x="3917900" y="2350740"/>
                </a:lnTo>
                <a:lnTo>
                  <a:pt x="0" y="2350740"/>
                </a:lnTo>
                <a:lnTo>
                  <a:pt x="0" y="0"/>
                </a:lnTo>
                <a:close/>
              </a:path>
            </a:pathLst>
          </a:custGeom>
          <a:solidFill>
            <a:schemeClr val="accent5">
              <a:lumMod val="75000"/>
            </a:schemeClr>
          </a:solidFill>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i="1" kern="1200" dirty="0" smtClean="0"/>
              <a:t>Workspace Environment</a:t>
            </a:r>
            <a:endParaRPr lang="en-US" sz="4700" kern="1200" dirty="0"/>
          </a:p>
        </p:txBody>
      </p:sp>
      <p:sp>
        <p:nvSpPr>
          <p:cNvPr id="10" name="Freeform 9" descr="Green rectangle with text :&#10;&#10;Outputs&#10;"/>
          <p:cNvSpPr/>
          <p:nvPr/>
        </p:nvSpPr>
        <p:spPr>
          <a:xfrm>
            <a:off x="494618" y="4175650"/>
            <a:ext cx="3917900" cy="2350740"/>
          </a:xfrm>
          <a:custGeom>
            <a:avLst/>
            <a:gdLst>
              <a:gd name="connsiteX0" fmla="*/ 0 w 3917900"/>
              <a:gd name="connsiteY0" fmla="*/ 0 h 2350740"/>
              <a:gd name="connsiteX1" fmla="*/ 3917900 w 3917900"/>
              <a:gd name="connsiteY1" fmla="*/ 0 h 2350740"/>
              <a:gd name="connsiteX2" fmla="*/ 3917900 w 3917900"/>
              <a:gd name="connsiteY2" fmla="*/ 2350740 h 2350740"/>
              <a:gd name="connsiteX3" fmla="*/ 0 w 3917900"/>
              <a:gd name="connsiteY3" fmla="*/ 2350740 h 2350740"/>
              <a:gd name="connsiteX4" fmla="*/ 0 w 3917900"/>
              <a:gd name="connsiteY4" fmla="*/ 0 h 235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900" h="2350740">
                <a:moveTo>
                  <a:pt x="0" y="0"/>
                </a:moveTo>
                <a:lnTo>
                  <a:pt x="3917900" y="0"/>
                </a:lnTo>
                <a:lnTo>
                  <a:pt x="3917900" y="2350740"/>
                </a:lnTo>
                <a:lnTo>
                  <a:pt x="0" y="2350740"/>
                </a:lnTo>
                <a:lnTo>
                  <a:pt x="0" y="0"/>
                </a:lnTo>
                <a:close/>
              </a:path>
            </a:pathLst>
          </a:custGeom>
          <a:solidFill>
            <a:schemeClr val="accent4">
              <a:lumMod val="75000"/>
            </a:schemeClr>
          </a:solidFill>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i="1" kern="1200" dirty="0" smtClean="0"/>
              <a:t>Outputs</a:t>
            </a:r>
            <a:endParaRPr lang="en-US" sz="4700" kern="1200" dirty="0"/>
          </a:p>
        </p:txBody>
      </p:sp>
      <p:sp>
        <p:nvSpPr>
          <p:cNvPr id="7" name="Freeform 6" descr="Aqua rectangle with text :&#10;&#10;Analytic/ Business Layer&#10;"/>
          <p:cNvSpPr/>
          <p:nvPr/>
        </p:nvSpPr>
        <p:spPr>
          <a:xfrm>
            <a:off x="4804309" y="1599074"/>
            <a:ext cx="3917900" cy="2350740"/>
          </a:xfrm>
          <a:custGeom>
            <a:avLst/>
            <a:gdLst>
              <a:gd name="connsiteX0" fmla="*/ 0 w 3917900"/>
              <a:gd name="connsiteY0" fmla="*/ 0 h 2350740"/>
              <a:gd name="connsiteX1" fmla="*/ 3917900 w 3917900"/>
              <a:gd name="connsiteY1" fmla="*/ 0 h 2350740"/>
              <a:gd name="connsiteX2" fmla="*/ 3917900 w 3917900"/>
              <a:gd name="connsiteY2" fmla="*/ 2350740 h 2350740"/>
              <a:gd name="connsiteX3" fmla="*/ 0 w 3917900"/>
              <a:gd name="connsiteY3" fmla="*/ 2350740 h 2350740"/>
              <a:gd name="connsiteX4" fmla="*/ 0 w 3917900"/>
              <a:gd name="connsiteY4" fmla="*/ 0 h 235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900" h="2350740">
                <a:moveTo>
                  <a:pt x="0" y="0"/>
                </a:moveTo>
                <a:lnTo>
                  <a:pt x="3917900" y="0"/>
                </a:lnTo>
                <a:lnTo>
                  <a:pt x="3917900" y="2350740"/>
                </a:lnTo>
                <a:lnTo>
                  <a:pt x="0" y="2350740"/>
                </a:lnTo>
                <a:lnTo>
                  <a:pt x="0" y="0"/>
                </a:lnTo>
                <a:close/>
              </a:path>
            </a:pathLst>
          </a:custGeom>
          <a:solidFill>
            <a:schemeClr val="accent3">
              <a:lumMod val="75000"/>
            </a:schemeClr>
          </a:solidFill>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0" tIns="179070" rIns="0" bIns="179070" numCol="1" spcCol="1270" anchor="ctr" anchorCtr="0">
            <a:noAutofit/>
          </a:bodyPr>
          <a:lstStyle/>
          <a:p>
            <a:pPr lvl="0" algn="ctr" defTabSz="2089150" rtl="0">
              <a:lnSpc>
                <a:spcPct val="90000"/>
              </a:lnSpc>
              <a:spcBef>
                <a:spcPct val="0"/>
              </a:spcBef>
              <a:spcAft>
                <a:spcPct val="35000"/>
              </a:spcAft>
            </a:pPr>
            <a:r>
              <a:rPr lang="en-US" sz="4700" i="1" kern="1200" dirty="0" smtClean="0"/>
              <a:t>Analytic/ Business Layer</a:t>
            </a:r>
            <a:endParaRPr lang="en-US" sz="4700" kern="1200" dirty="0"/>
          </a:p>
        </p:txBody>
      </p:sp>
      <p:sp>
        <p:nvSpPr>
          <p:cNvPr id="5" name="Freeform 4" descr="Blue rectangle with text :&#10;&#10;Data services&#10;"/>
          <p:cNvSpPr/>
          <p:nvPr/>
        </p:nvSpPr>
        <p:spPr>
          <a:xfrm>
            <a:off x="494618" y="1599074"/>
            <a:ext cx="3917900" cy="2350740"/>
          </a:xfrm>
          <a:custGeom>
            <a:avLst/>
            <a:gdLst>
              <a:gd name="connsiteX0" fmla="*/ 0 w 3917900"/>
              <a:gd name="connsiteY0" fmla="*/ 0 h 2350740"/>
              <a:gd name="connsiteX1" fmla="*/ 3917900 w 3917900"/>
              <a:gd name="connsiteY1" fmla="*/ 0 h 2350740"/>
              <a:gd name="connsiteX2" fmla="*/ 3917900 w 3917900"/>
              <a:gd name="connsiteY2" fmla="*/ 2350740 h 2350740"/>
              <a:gd name="connsiteX3" fmla="*/ 0 w 3917900"/>
              <a:gd name="connsiteY3" fmla="*/ 2350740 h 2350740"/>
              <a:gd name="connsiteX4" fmla="*/ 0 w 3917900"/>
              <a:gd name="connsiteY4" fmla="*/ 0 h 23507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900" h="2350740">
                <a:moveTo>
                  <a:pt x="0" y="0"/>
                </a:moveTo>
                <a:lnTo>
                  <a:pt x="3917900" y="0"/>
                </a:lnTo>
                <a:lnTo>
                  <a:pt x="3917900" y="2350740"/>
                </a:lnTo>
                <a:lnTo>
                  <a:pt x="0" y="2350740"/>
                </a:lnTo>
                <a:lnTo>
                  <a:pt x="0" y="0"/>
                </a:lnTo>
                <a:close/>
              </a:path>
            </a:pathLst>
          </a:custGeom>
          <a:solidFill>
            <a:schemeClr val="accent2">
              <a:lumMod val="75000"/>
            </a:schemeClr>
          </a:solidFill>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79070" tIns="179070" rIns="179070" bIns="179070" numCol="1" spcCol="1270" anchor="ctr" anchorCtr="0">
            <a:noAutofit/>
          </a:bodyPr>
          <a:lstStyle/>
          <a:p>
            <a:pPr lvl="0" algn="ctr" defTabSz="2089150" rtl="0">
              <a:lnSpc>
                <a:spcPct val="90000"/>
              </a:lnSpc>
              <a:spcBef>
                <a:spcPct val="0"/>
              </a:spcBef>
              <a:spcAft>
                <a:spcPct val="35000"/>
              </a:spcAft>
            </a:pPr>
            <a:r>
              <a:rPr lang="en-US" sz="4700" i="1" kern="1200" dirty="0" smtClean="0"/>
              <a:t>Data services</a:t>
            </a:r>
            <a:endParaRPr lang="en-US" sz="4700" kern="1200" dirty="0"/>
          </a:p>
        </p:txBody>
      </p:sp>
      <p:sp>
        <p:nvSpPr>
          <p:cNvPr id="12" name="TextBox 11" descr="The framework components&#10;"/>
          <p:cNvSpPr txBox="1"/>
          <p:nvPr/>
        </p:nvSpPr>
        <p:spPr>
          <a:xfrm>
            <a:off x="457200" y="762793"/>
            <a:ext cx="8229600" cy="769441"/>
          </a:xfrm>
          <a:prstGeom prst="rect">
            <a:avLst/>
          </a:prstGeom>
          <a:noFill/>
        </p:spPr>
        <p:txBody>
          <a:bodyPr wrap="square" rtlCol="0">
            <a:spAutoFit/>
          </a:bodyPr>
          <a:lstStyle/>
          <a:p>
            <a:pPr algn="ctr"/>
            <a:r>
              <a:rPr lang="en-US" sz="4400" b="1" dirty="0">
                <a:latin typeface="Candara"/>
                <a:cs typeface="Candara"/>
              </a:rPr>
              <a:t>The framework components</a:t>
            </a:r>
          </a:p>
        </p:txBody>
      </p:sp>
      <p:sp>
        <p:nvSpPr>
          <p:cNvPr id="9" name="Rectangle 8"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6" name="Title 1" descr="System-Facing Platform&#10;"/>
          <p:cNvSpPr txBox="1">
            <a:spLocks/>
          </p:cNvSpPr>
          <p:nvPr/>
        </p:nvSpPr>
        <p:spPr bwMode="auto">
          <a:xfrm>
            <a:off x="138223" y="-45183"/>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a:solidFill>
                  <a:schemeClr val="tx1"/>
                </a:solidFill>
                <a:cs typeface="Arial" pitchFamily="34" charset="0"/>
              </a:rPr>
              <a:t>System-Facing Platform</a:t>
            </a:r>
          </a:p>
        </p:txBody>
      </p:sp>
    </p:spTree>
    <p:extLst>
      <p:ext uri="{BB962C8B-B14F-4D97-AF65-F5344CB8AC3E}">
        <p14:creationId xmlns="" xmlns:p14="http://schemas.microsoft.com/office/powerpoint/2010/main" val="368072203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descr="diagram progression:&#10;&#10;CDW to&#10;&#10;Analytic Processes to&#10;&#10;OUTPUT:&#10;Notifications&#10;Cohorts&#10;Visualizations&#10;&#10;to &#10;Services&#10;&#10;to&#10;SF Workspace:&#10;App&#10;App&#10;App"/>
          <p:cNvPicPr>
            <a:picLocks noChangeAspect="1"/>
          </p:cNvPicPr>
          <p:nvPr/>
        </p:nvPicPr>
        <p:blipFill>
          <a:blip r:embed="rId3"/>
          <a:stretch>
            <a:fillRect/>
          </a:stretch>
        </p:blipFill>
        <p:spPr>
          <a:xfrm>
            <a:off x="0" y="343647"/>
            <a:ext cx="9131300" cy="4722518"/>
          </a:xfrm>
          <a:prstGeom prst="rect">
            <a:avLst/>
          </a:prstGeom>
        </p:spPr>
      </p:pic>
      <p:sp>
        <p:nvSpPr>
          <p:cNvPr id="3" name="Rectangle 2" descr="System-Facing HMP"/>
          <p:cNvSpPr/>
          <p:nvPr/>
        </p:nvSpPr>
        <p:spPr>
          <a:xfrm>
            <a:off x="2440825" y="1819098"/>
            <a:ext cx="4167263" cy="522577"/>
          </a:xfrm>
          <a:prstGeom prst="rect">
            <a:avLst/>
          </a:prstGeom>
          <a:solidFill>
            <a:srgbClr val="ECE7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lumMod val="50000"/>
                    <a:lumOff val="50000"/>
                  </a:schemeClr>
                </a:solidFill>
                <a:latin typeface="Candara"/>
                <a:cs typeface="Candara"/>
              </a:rPr>
              <a:t>System-Facing HMP</a:t>
            </a:r>
          </a:p>
        </p:txBody>
      </p:sp>
    </p:spTree>
    <p:extLst>
      <p:ext uri="{BB962C8B-B14F-4D97-AF65-F5344CB8AC3E}">
        <p14:creationId xmlns="" xmlns:p14="http://schemas.microsoft.com/office/powerpoint/2010/main" val="26645962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4" name="Picture 3" descr="CDW to&#10;&#10;Analytic Processes to&#10;&#10;Output:&#10;Notifications&#10;Cohorts&#10;Visualizations&#10;&#10;to &#10;Services&#10;&#10;to&#10;SF Workspace:&#10;App&#10;App&#10;App&#10;&#10;to&#10;&#10;User Generated Data to&#10;&#10;hi2 Data or Other Data or PGD, then back to &#10;&#10;Analyic Processes"/>
          <p:cNvPicPr>
            <a:picLocks noChangeAspect="1"/>
          </p:cNvPicPr>
          <p:nvPr/>
        </p:nvPicPr>
        <p:blipFill>
          <a:blip r:embed="rId3"/>
          <a:stretch>
            <a:fillRect/>
          </a:stretch>
        </p:blipFill>
        <p:spPr>
          <a:xfrm>
            <a:off x="0" y="341201"/>
            <a:ext cx="9131300" cy="6175598"/>
          </a:xfrm>
          <a:prstGeom prst="rect">
            <a:avLst/>
          </a:prstGeom>
        </p:spPr>
      </p:pic>
      <p:sp>
        <p:nvSpPr>
          <p:cNvPr id="3" name="Rectangle 2" descr="System-Facing HMP&#10;"/>
          <p:cNvSpPr/>
          <p:nvPr/>
        </p:nvSpPr>
        <p:spPr>
          <a:xfrm>
            <a:off x="2440825" y="1819098"/>
            <a:ext cx="4167263" cy="522577"/>
          </a:xfrm>
          <a:prstGeom prst="rect">
            <a:avLst/>
          </a:prstGeom>
          <a:solidFill>
            <a:srgbClr val="ECE7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lumMod val="50000"/>
                    <a:lumOff val="50000"/>
                  </a:schemeClr>
                </a:solidFill>
                <a:latin typeface="Candara"/>
                <a:cs typeface="Candara"/>
              </a:rPr>
              <a:t>System-Facing HMP</a:t>
            </a:r>
          </a:p>
        </p:txBody>
      </p:sp>
    </p:spTree>
    <p:extLst>
      <p:ext uri="{BB962C8B-B14F-4D97-AF65-F5344CB8AC3E}">
        <p14:creationId xmlns="" xmlns:p14="http://schemas.microsoft.com/office/powerpoint/2010/main" val="410873410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descr="Act as a pipeline between research and operations&#10;"/>
          <p:cNvSpPr/>
          <p:nvPr/>
        </p:nvSpPr>
        <p:spPr>
          <a:xfrm>
            <a:off x="2200033" y="5350383"/>
            <a:ext cx="5476136" cy="1056050"/>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5">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4">
              <a:hueOff val="0"/>
              <a:satOff val="0"/>
              <a:lumOff val="0"/>
              <a:alphaOff val="0"/>
            </a:schemeClr>
          </a:fillRef>
          <a:effectRef idx="2">
            <a:schemeClr val="accent4">
              <a:hueOff val="0"/>
              <a:satOff val="0"/>
              <a:lumOff val="0"/>
              <a:alphaOff val="0"/>
            </a:schemeClr>
          </a:effectRef>
          <a:fontRef idx="minor">
            <a:schemeClr val="lt1"/>
          </a:fontRef>
        </p:style>
        <p:txBody>
          <a:bodyPr spcFirstLastPara="0" vert="horz" wrap="square" lIns="640080" tIns="125731" rIns="182880" bIns="125730" numCol="1" spcCol="1270" anchor="ctr" anchorCtr="0">
            <a:noAutofit/>
          </a:bodyPr>
          <a:lstStyle/>
          <a:p>
            <a:pPr lvl="0" algn="ctr" defTabSz="1466850" rtl="0">
              <a:lnSpc>
                <a:spcPct val="90000"/>
              </a:lnSpc>
              <a:spcBef>
                <a:spcPct val="0"/>
              </a:spcBef>
              <a:spcAft>
                <a:spcPct val="35000"/>
              </a:spcAft>
            </a:pPr>
            <a:r>
              <a:rPr lang="en-US" sz="2800" kern="1200" dirty="0" smtClean="0"/>
              <a:t>Act as a pipeline between research and operations</a:t>
            </a:r>
            <a:endParaRPr lang="en-US" sz="2800" kern="1200" dirty="0"/>
          </a:p>
        </p:txBody>
      </p:sp>
      <p:grpSp>
        <p:nvGrpSpPr>
          <p:cNvPr id="18" name="Group 17"/>
          <p:cNvGrpSpPr/>
          <p:nvPr/>
        </p:nvGrpSpPr>
        <p:grpSpPr>
          <a:xfrm>
            <a:off x="1598972" y="5020864"/>
            <a:ext cx="1139223" cy="1385568"/>
            <a:chOff x="1164641" y="5020864"/>
            <a:chExt cx="1139223" cy="1385568"/>
          </a:xfrm>
        </p:grpSpPr>
        <p:sp>
          <p:nvSpPr>
            <p:cNvPr id="16" name="Oval 15" descr="light green circle"/>
            <p:cNvSpPr/>
            <p:nvPr/>
          </p:nvSpPr>
          <p:spPr>
            <a:xfrm>
              <a:off x="1164641" y="5350384"/>
              <a:ext cx="1056048" cy="1056048"/>
            </a:xfrm>
            <a:prstGeom prst="ellipse">
              <a:avLst/>
            </a:prstGeom>
            <a:solidFill>
              <a:schemeClr val="accent5">
                <a:lumMod val="40000"/>
                <a:lumOff val="6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4">
                <a:tint val="50000"/>
                <a:hueOff val="0"/>
                <a:satOff val="0"/>
                <a:lumOff val="0"/>
                <a:alphaOff val="0"/>
              </a:schemeClr>
            </a:fillRef>
            <a:effectRef idx="1">
              <a:schemeClr val="accent4">
                <a:tint val="50000"/>
                <a:hueOff val="0"/>
                <a:satOff val="0"/>
                <a:lumOff val="0"/>
                <a:alphaOff val="0"/>
              </a:schemeClr>
            </a:effectRef>
            <a:fontRef idx="minor">
              <a:schemeClr val="lt1">
                <a:hueOff val="0"/>
                <a:satOff val="0"/>
                <a:lumOff val="0"/>
                <a:alphaOff val="0"/>
              </a:schemeClr>
            </a:fontRef>
          </p:style>
        </p:sp>
        <p:sp>
          <p:nvSpPr>
            <p:cNvPr id="15" name="TextBox 14" descr="3&#10;"/>
            <p:cNvSpPr txBox="1"/>
            <p:nvPr/>
          </p:nvSpPr>
          <p:spPr>
            <a:xfrm>
              <a:off x="1487562" y="5020864"/>
              <a:ext cx="816302" cy="1323439"/>
            </a:xfrm>
            <a:prstGeom prst="rect">
              <a:avLst/>
            </a:prstGeom>
            <a:noFill/>
          </p:spPr>
          <p:txBody>
            <a:bodyPr wrap="square" rtlCol="0">
              <a:spAutoFit/>
            </a:bodyPr>
            <a:lstStyle/>
            <a:p>
              <a:r>
                <a:rPr lang="en-US" sz="8000" dirty="0" smtClean="0">
                  <a:solidFill>
                    <a:schemeClr val="tx1">
                      <a:lumMod val="65000"/>
                      <a:lumOff val="35000"/>
                    </a:schemeClr>
                  </a:solidFill>
                </a:rPr>
                <a:t>3</a:t>
              </a:r>
              <a:endParaRPr lang="en-US" sz="8000" dirty="0">
                <a:solidFill>
                  <a:schemeClr val="tx1">
                    <a:lumMod val="65000"/>
                    <a:lumOff val="35000"/>
                  </a:schemeClr>
                </a:solidFill>
              </a:endParaRPr>
            </a:p>
          </p:txBody>
        </p:sp>
      </p:grpSp>
      <p:sp>
        <p:nvSpPr>
          <p:cNvPr id="3" name="Freeform 2" descr="Leverage existing/developing tools and services&#10;"/>
          <p:cNvSpPr/>
          <p:nvPr/>
        </p:nvSpPr>
        <p:spPr>
          <a:xfrm>
            <a:off x="945094" y="3412338"/>
            <a:ext cx="7986014" cy="1540068"/>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4">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097280" tIns="125731" rIns="0" bIns="125731" numCol="1" spcCol="1270" anchor="ctr" anchorCtr="0">
            <a:noAutofit/>
          </a:bodyPr>
          <a:lstStyle/>
          <a:p>
            <a:pPr lvl="0"/>
            <a:r>
              <a:rPr lang="en-US" sz="4000" dirty="0"/>
              <a:t>Leverage existing/developing tools and services</a:t>
            </a:r>
          </a:p>
        </p:txBody>
      </p:sp>
      <p:grpSp>
        <p:nvGrpSpPr>
          <p:cNvPr id="20" name="Group 19"/>
          <p:cNvGrpSpPr/>
          <p:nvPr/>
        </p:nvGrpSpPr>
        <p:grpSpPr>
          <a:xfrm>
            <a:off x="307526" y="2471993"/>
            <a:ext cx="1540066" cy="2662267"/>
            <a:chOff x="922632" y="917256"/>
            <a:chExt cx="1540066" cy="2662267"/>
          </a:xfrm>
        </p:grpSpPr>
        <p:sp>
          <p:nvSpPr>
            <p:cNvPr id="4" name="Oval 3" descr="green circle"/>
            <p:cNvSpPr/>
            <p:nvPr/>
          </p:nvSpPr>
          <p:spPr>
            <a:xfrm>
              <a:off x="922632" y="1857602"/>
              <a:ext cx="1540066" cy="1540066"/>
            </a:xfrm>
            <a:prstGeom prst="ellipse">
              <a:avLst/>
            </a:prstGeom>
            <a:solidFill>
              <a:schemeClr val="accent4">
                <a:lumMod val="20000"/>
                <a:lumOff val="8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50000"/>
                <a:hueOff val="0"/>
                <a:satOff val="0"/>
                <a:lumOff val="0"/>
                <a:alphaOff val="0"/>
              </a:schemeClr>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13" name="TextBox 12" descr="2&#10;"/>
            <p:cNvSpPr txBox="1"/>
            <p:nvPr/>
          </p:nvSpPr>
          <p:spPr>
            <a:xfrm>
              <a:off x="1123741" y="917256"/>
              <a:ext cx="1190438" cy="2662267"/>
            </a:xfrm>
            <a:prstGeom prst="rect">
              <a:avLst/>
            </a:prstGeom>
            <a:noFill/>
          </p:spPr>
          <p:txBody>
            <a:bodyPr wrap="square" rtlCol="0">
              <a:spAutoFit/>
            </a:bodyPr>
            <a:lstStyle/>
            <a:p>
              <a:r>
                <a:rPr lang="en-US" sz="16700" dirty="0" smtClean="0">
                  <a:solidFill>
                    <a:schemeClr val="tx1">
                      <a:lumMod val="65000"/>
                      <a:lumOff val="35000"/>
                    </a:schemeClr>
                  </a:solidFill>
                </a:rPr>
                <a:t>2</a:t>
              </a:r>
              <a:endParaRPr lang="en-US" sz="20000" dirty="0">
                <a:solidFill>
                  <a:schemeClr val="tx1">
                    <a:lumMod val="65000"/>
                    <a:lumOff val="35000"/>
                  </a:schemeClr>
                </a:solidFill>
              </a:endParaRPr>
            </a:p>
          </p:txBody>
        </p:sp>
      </p:grpSp>
      <p:sp>
        <p:nvSpPr>
          <p:cNvPr id="6" name="Freeform 5" descr="Create new informatics tools and functionalities&#10;"/>
          <p:cNvSpPr/>
          <p:nvPr/>
        </p:nvSpPr>
        <p:spPr>
          <a:xfrm>
            <a:off x="2200033" y="1952941"/>
            <a:ext cx="5476136" cy="1056050"/>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2">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40080" tIns="125731" rIns="182880" bIns="125730" numCol="1" spcCol="1270" anchor="ctr" anchorCtr="0">
            <a:noAutofit/>
          </a:bodyPr>
          <a:lstStyle/>
          <a:p>
            <a:pPr lvl="0" algn="ctr" defTabSz="1466850">
              <a:lnSpc>
                <a:spcPct val="90000"/>
              </a:lnSpc>
              <a:spcBef>
                <a:spcPct val="0"/>
              </a:spcBef>
              <a:spcAft>
                <a:spcPct val="35000"/>
              </a:spcAft>
            </a:pPr>
            <a:r>
              <a:rPr lang="en-US" sz="2800" dirty="0"/>
              <a:t>Create new informatics tools and functionalities</a:t>
            </a:r>
          </a:p>
        </p:txBody>
      </p:sp>
      <p:grpSp>
        <p:nvGrpSpPr>
          <p:cNvPr id="12" name="Group 11"/>
          <p:cNvGrpSpPr/>
          <p:nvPr/>
        </p:nvGrpSpPr>
        <p:grpSpPr>
          <a:xfrm>
            <a:off x="1598972" y="1627727"/>
            <a:ext cx="1158140" cy="1381263"/>
            <a:chOff x="1164641" y="3399783"/>
            <a:chExt cx="1158140" cy="1381263"/>
          </a:xfrm>
        </p:grpSpPr>
        <p:sp>
          <p:nvSpPr>
            <p:cNvPr id="7" name="Oval 6" descr="light blue circle"/>
            <p:cNvSpPr/>
            <p:nvPr/>
          </p:nvSpPr>
          <p:spPr>
            <a:xfrm>
              <a:off x="1164641" y="3724998"/>
              <a:ext cx="1056048" cy="1056048"/>
            </a:xfrm>
            <a:prstGeom prst="ellipse">
              <a:avLst/>
            </a:prstGeom>
            <a:solidFill>
              <a:schemeClr val="accent1">
                <a:lumMod val="20000"/>
                <a:lumOff val="8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tint val="50000"/>
                <a:hueOff val="0"/>
                <a:satOff val="0"/>
                <a:lumOff val="0"/>
                <a:alphaOff val="0"/>
              </a:schemeClr>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14" name="TextBox 13" descr="1&#10;"/>
            <p:cNvSpPr txBox="1"/>
            <p:nvPr/>
          </p:nvSpPr>
          <p:spPr>
            <a:xfrm>
              <a:off x="1355218" y="3399783"/>
              <a:ext cx="967563" cy="1323439"/>
            </a:xfrm>
            <a:prstGeom prst="rect">
              <a:avLst/>
            </a:prstGeom>
            <a:noFill/>
          </p:spPr>
          <p:txBody>
            <a:bodyPr wrap="square" rtlCol="0">
              <a:spAutoFit/>
            </a:bodyPr>
            <a:lstStyle/>
            <a:p>
              <a:r>
                <a:rPr lang="en-US" sz="8000" dirty="0" smtClean="0">
                  <a:solidFill>
                    <a:schemeClr val="tx1">
                      <a:lumMod val="65000"/>
                      <a:lumOff val="35000"/>
                    </a:schemeClr>
                  </a:solidFill>
                </a:rPr>
                <a:t>1</a:t>
              </a:r>
              <a:endParaRPr lang="en-US" sz="8000" dirty="0">
                <a:solidFill>
                  <a:schemeClr val="tx1">
                    <a:lumMod val="65000"/>
                    <a:lumOff val="35000"/>
                  </a:schemeClr>
                </a:solidFill>
              </a:endParaRPr>
            </a:p>
          </p:txBody>
        </p:sp>
      </p:grpSp>
      <p:sp>
        <p:nvSpPr>
          <p:cNvPr id="17" name="Content Placeholder 4"/>
          <p:cNvSpPr>
            <a:spLocks noGrp="1"/>
          </p:cNvSpPr>
          <p:nvPr>
            <p:ph idx="1"/>
          </p:nvPr>
        </p:nvSpPr>
        <p:spPr>
          <a:xfrm>
            <a:off x="457200" y="516790"/>
            <a:ext cx="8229600" cy="1252384"/>
          </a:xfrm>
        </p:spPr>
        <p:txBody>
          <a:bodyPr>
            <a:normAutofit/>
          </a:bodyPr>
          <a:lstStyle/>
          <a:p>
            <a:pPr marL="26987" indent="0" algn="ctr">
              <a:spcBef>
                <a:spcPts val="0"/>
              </a:spcBef>
              <a:buClrTx/>
              <a:buNone/>
            </a:pPr>
            <a:r>
              <a:rPr lang="en-US" sz="6600" b="1" dirty="0">
                <a:solidFill>
                  <a:schemeClr val="accent2"/>
                </a:solidFill>
                <a:latin typeface="Candara"/>
                <a:cs typeface="Candara"/>
              </a:rPr>
              <a:t>ecosystem</a:t>
            </a:r>
            <a:endParaRPr lang="en-US" sz="4800" b="1" dirty="0">
              <a:solidFill>
                <a:schemeClr val="accent2"/>
              </a:solidFill>
              <a:latin typeface="Candara"/>
              <a:cs typeface="Candara"/>
            </a:endParaRPr>
          </a:p>
          <a:p>
            <a:pPr marL="393700" lvl="1" indent="0">
              <a:buClrTx/>
              <a:buNone/>
            </a:pPr>
            <a:endParaRPr lang="en-US" sz="2800" dirty="0">
              <a:solidFill>
                <a:schemeClr val="accent2"/>
              </a:solidFill>
              <a:cs typeface="Arial"/>
            </a:endParaRPr>
          </a:p>
        </p:txBody>
      </p:sp>
      <p:sp>
        <p:nvSpPr>
          <p:cNvPr id="9" name="Rectangle 8"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Title 1" descr="System-Facing Platform&#10;"/>
          <p:cNvSpPr txBox="1">
            <a:spLocks/>
          </p:cNvSpPr>
          <p:nvPr/>
        </p:nvSpPr>
        <p:spPr bwMode="auto">
          <a:xfrm>
            <a:off x="138223" y="-42540"/>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smtClean="0">
                <a:solidFill>
                  <a:schemeClr val="tx1"/>
                </a:solidFill>
                <a:cs typeface="Arial" pitchFamily="34" charset="0"/>
              </a:rPr>
              <a:t>System-Facing Platform</a:t>
            </a:r>
            <a:endParaRPr lang="en-US" sz="3200" dirty="0">
              <a:solidFill>
                <a:schemeClr val="tx1"/>
              </a:solidFill>
              <a:cs typeface="Arial" pitchFamily="34" charset="0"/>
            </a:endParaRPr>
          </a:p>
        </p:txBody>
      </p:sp>
    </p:spTree>
    <p:extLst>
      <p:ext uri="{BB962C8B-B14F-4D97-AF65-F5344CB8AC3E}">
        <p14:creationId xmlns="" xmlns:p14="http://schemas.microsoft.com/office/powerpoint/2010/main" val="341743698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descr="green rectangle"/>
          <p:cNvSpPr/>
          <p:nvPr/>
        </p:nvSpPr>
        <p:spPr>
          <a:xfrm>
            <a:off x="0" y="3684896"/>
            <a:ext cx="9144000" cy="3173104"/>
          </a:xfrm>
          <a:prstGeom prst="rect">
            <a:avLst/>
          </a:prstGeom>
          <a:solidFill>
            <a:schemeClr val="accent5">
              <a:lumMod val="75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7" name="Picture 2" descr="picture of a compass with the word &quot;innovation&quot; on the dial"/>
          <p:cNvPicPr>
            <a:picLocks noChangeAspect="1" noChangeArrowheads="1"/>
          </p:cNvPicPr>
          <p:nvPr/>
        </p:nvPicPr>
        <p:blipFill rotWithShape="1">
          <a:blip r:embed="rId3">
            <a:extLst>
              <a:ext uri="{BEBA8EAE-BF5A-486C-A8C5-ECC9F3942E4B}">
                <a14:imgProps xmlns="" xmlns:a14="http://schemas.microsoft.com/office/drawing/2010/main">
                  <a14:imgLayer r:embed="rId4">
                    <a14:imgEffect>
                      <a14:backgroundRemoval t="0" b="100000" l="0" r="100000">
                        <a14:foregroundMark x1="28700" y1="7593" x2="28700" y2="7593"/>
                        <a14:foregroundMark x1="31600" y1="9532" x2="31600" y2="9532"/>
                        <a14:foregroundMark x1="15300" y1="9208" x2="15300" y2="9208"/>
                        <a14:foregroundMark x1="19500" y1="5977" x2="19500" y2="5977"/>
                        <a14:foregroundMark x1="24600" y1="7270" x2="24600" y2="7270"/>
                        <a14:foregroundMark x1="26100" y1="15186" x2="26100" y2="15186"/>
                        <a14:foregroundMark x1="18100" y1="23102" x2="18100" y2="23102"/>
                        <a14:foregroundMark x1="24600" y1="18740" x2="24600" y2="18740"/>
                        <a14:foregroundMark x1="32600" y1="23102" x2="32600" y2="23102"/>
                        <a14:foregroundMark x1="29500" y1="24394" x2="29500" y2="24394"/>
                        <a14:foregroundMark x1="23200" y1="29887" x2="23200" y2="29887"/>
                        <a14:foregroundMark x1="47900" y1="26979" x2="47900" y2="26979"/>
                        <a14:foregroundMark x1="69200" y1="43457" x2="69200" y2="43457"/>
                        <a14:foregroundMark x1="75500" y1="48304" x2="75500" y2="48304"/>
                        <a14:foregroundMark x1="79200" y1="48950" x2="79200" y2="48950"/>
                        <a14:foregroundMark x1="37700" y1="39742" x2="37700" y2="39742"/>
                        <a14:foregroundMark x1="51900" y1="30210" x2="51900" y2="30210"/>
                        <a14:foregroundMark x1="78000" y1="73021" x2="78000" y2="73021"/>
                        <a14:foregroundMark x1="82500" y1="90145" x2="82500" y2="90145"/>
                        <a14:foregroundMark x1="84300" y1="97738" x2="84300" y2="97738"/>
                        <a14:foregroundMark x1="26100" y1="53958" x2="26100" y2="53958"/>
                        <a14:foregroundMark x1="26100" y1="66074" x2="26100" y2="66074"/>
                        <a14:foregroundMark x1="20000" y1="77706" x2="20000" y2="77706"/>
                        <a14:foregroundMark x1="3300" y1="72375" x2="3300" y2="72375"/>
                        <a14:foregroundMark x1="6500" y1="82229" x2="6500" y2="82229"/>
                        <a14:foregroundMark x1="17900" y1="79968" x2="17900" y2="79968"/>
                        <a14:foregroundMark x1="9800" y1="80291" x2="9800" y2="80291"/>
                        <a14:foregroundMark x1="7500" y1="74313" x2="7500" y2="74313"/>
                        <a14:foregroundMark x1="50700" y1="22294" x2="50700" y2="22294"/>
                        <a14:foregroundMark x1="44000" y1="19386" x2="44000" y2="19386"/>
                        <a14:foregroundMark x1="14300" y1="69790" x2="14300" y2="69790"/>
                        <a14:foregroundMark x1="33600" y1="63489" x2="33600" y2="63489"/>
                        <a14:foregroundMark x1="27700" y1="75929" x2="27700" y2="75929"/>
                        <a14:foregroundMark x1="21000" y1="89822" x2="21000" y2="89822"/>
                        <a14:foregroundMark x1="36700" y1="96769" x2="36700" y2="96769"/>
                        <a14:foregroundMark x1="29700" y1="98061" x2="29700" y2="98061"/>
                        <a14:foregroundMark x1="50900" y1="80937" x2="50900" y2="80937"/>
                        <a14:foregroundMark x1="43600" y1="68013" x2="43600" y2="68013"/>
                        <a14:foregroundMark x1="83100" y1="55250" x2="83100" y2="55250"/>
                        <a14:foregroundMark x1="49900" y1="44750" x2="49900" y2="44750"/>
                        <a14:foregroundMark x1="42800" y1="40388" x2="42800" y2="40388"/>
                        <a14:foregroundMark x1="68600" y1="36187" x2="68600" y2="36187"/>
                        <a14:foregroundMark x1="44400" y1="93376" x2="44400" y2="93376"/>
                        <a14:foregroundMark x1="68800" y1="72375" x2="68800" y2="72375"/>
                        <a14:foregroundMark x1="87800" y1="66074" x2="87800" y2="66074"/>
                        <a14:foregroundMark x1="91200" y1="74637" x2="91200" y2="74637"/>
                        <a14:foregroundMark x1="56400" y1="49273" x2="56400" y2="49273"/>
                        <a14:foregroundMark x1="61500" y1="53958" x2="61500" y2="53958"/>
                        <a14:foregroundMark x1="63500" y1="58158" x2="63500" y2="58158"/>
                        <a14:foregroundMark x1="66600" y1="64459" x2="66600" y2="64459"/>
                        <a14:foregroundMark x1="12600" y1="19063" x2="12600" y2="19063"/>
                      </a14:backgroundRemoval>
                    </a14:imgEffect>
                  </a14:imgLayer>
                </a14:imgProps>
              </a:ext>
              <a:ext uri="{28A0092B-C50C-407E-A947-70E740481C1C}">
                <a14:useLocalDpi xmlns="" xmlns:a14="http://schemas.microsoft.com/office/drawing/2010/main" val="0"/>
              </a:ext>
            </a:extLst>
          </a:blip>
          <a:srcRect b="11801"/>
          <a:stretch/>
        </p:blipFill>
        <p:spPr bwMode="auto">
          <a:xfrm>
            <a:off x="0" y="3899950"/>
            <a:ext cx="5418162" cy="29580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descr="Kaleid&#10;Len D'Avolio&#10;MAVERIC&#10;"/>
          <p:cNvSpPr txBox="1"/>
          <p:nvPr/>
        </p:nvSpPr>
        <p:spPr>
          <a:xfrm>
            <a:off x="5628834" y="4249414"/>
            <a:ext cx="2778826" cy="2862322"/>
          </a:xfrm>
          <a:prstGeom prst="rect">
            <a:avLst/>
          </a:prstGeom>
          <a:noFill/>
        </p:spPr>
        <p:txBody>
          <a:bodyPr wrap="none" rtlCol="0">
            <a:spAutoFit/>
          </a:bodyPr>
          <a:lstStyle/>
          <a:p>
            <a:pPr marL="0" lvl="1" algn="ctr"/>
            <a:r>
              <a:rPr lang="en-US" sz="6000" b="1" dirty="0" smtClean="0">
                <a:solidFill>
                  <a:schemeClr val="bg1"/>
                </a:solidFill>
              </a:rPr>
              <a:t>Kaleid</a:t>
            </a:r>
          </a:p>
          <a:p>
            <a:pPr marL="0" lvl="1" algn="ctr"/>
            <a:r>
              <a:rPr lang="en-US" sz="3600" i="1" dirty="0" smtClean="0">
                <a:solidFill>
                  <a:schemeClr val="bg1"/>
                </a:solidFill>
              </a:rPr>
              <a:t>Len D'Avolio</a:t>
            </a:r>
          </a:p>
          <a:p>
            <a:pPr marL="0" lvl="1" algn="ctr"/>
            <a:r>
              <a:rPr lang="en-US" sz="3600" i="1" dirty="0" smtClean="0">
                <a:solidFill>
                  <a:schemeClr val="bg1"/>
                </a:solidFill>
              </a:rPr>
              <a:t>MAVERIC</a:t>
            </a:r>
            <a:endParaRPr lang="en-US" sz="3600" i="1" dirty="0">
              <a:solidFill>
                <a:schemeClr val="bg1"/>
              </a:solidFill>
            </a:endParaRPr>
          </a:p>
          <a:p>
            <a:pPr algn="ctr"/>
            <a:endParaRPr lang="en-US" sz="4800" dirty="0">
              <a:solidFill>
                <a:schemeClr val="bg1"/>
              </a:solidFill>
            </a:endParaRPr>
          </a:p>
        </p:txBody>
      </p:sp>
      <p:sp>
        <p:nvSpPr>
          <p:cNvPr id="8" name="Content Placeholder 2" descr="“Tools that utilize visual analytics to facilitate pattern discovery and identify actionable interventions”&#10;"/>
          <p:cNvSpPr txBox="1">
            <a:spLocks/>
          </p:cNvSpPr>
          <p:nvPr/>
        </p:nvSpPr>
        <p:spPr bwMode="auto">
          <a:xfrm>
            <a:off x="491316" y="2034615"/>
            <a:ext cx="7767323" cy="1865335"/>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4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2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457200" lvl="1" indent="0" algn="ctr" defTabSz="914400">
              <a:buFont typeface="Wingdings 2" pitchFamily="18" charset="2"/>
              <a:buNone/>
            </a:pPr>
            <a:r>
              <a:rPr lang="en-US" sz="3200" b="1" dirty="0" smtClean="0">
                <a:solidFill>
                  <a:schemeClr val="accent5">
                    <a:lumMod val="75000"/>
                  </a:schemeClr>
                </a:solidFill>
              </a:rPr>
              <a:t>“Tools that utilize visual analytics to facilitate pattern discovery and identify actionable interventions”</a:t>
            </a:r>
          </a:p>
        </p:txBody>
      </p:sp>
      <p:sp>
        <p:nvSpPr>
          <p:cNvPr id="13" name="Rectangle 12" descr="black rectangle divider line"/>
          <p:cNvSpPr/>
          <p:nvPr/>
        </p:nvSpPr>
        <p:spPr>
          <a:xfrm>
            <a:off x="167791" y="1854248"/>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15" name="Content Placeholder 14" descr="Innovative tools that harness the power of emerging informatics research and population-level data…&#10;"/>
          <p:cNvSpPr>
            <a:spLocks noGrp="1"/>
          </p:cNvSpPr>
          <p:nvPr>
            <p:ph idx="1"/>
          </p:nvPr>
        </p:nvSpPr>
        <p:spPr>
          <a:xfrm>
            <a:off x="97279" y="808544"/>
            <a:ext cx="8229600" cy="5282044"/>
          </a:xfrm>
        </p:spPr>
        <p:txBody>
          <a:bodyPr/>
          <a:lstStyle/>
          <a:p>
            <a:pPr marL="0" indent="0">
              <a:buNone/>
            </a:pPr>
            <a:r>
              <a:rPr lang="en-US" i="1" dirty="0"/>
              <a:t>Innovative tools that harness the power of emerging informatics research and population-level </a:t>
            </a:r>
            <a:r>
              <a:rPr lang="en-US" i="1" dirty="0" smtClean="0"/>
              <a:t>data…</a:t>
            </a:r>
            <a:endParaRPr lang="en-US" i="1" dirty="0"/>
          </a:p>
        </p:txBody>
      </p:sp>
      <p:sp>
        <p:nvSpPr>
          <p:cNvPr id="5" name="Rectangle 4"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4" name="Title 1" descr="Future Partnerships &amp; Directions&#10;"/>
          <p:cNvSpPr txBox="1">
            <a:spLocks/>
          </p:cNvSpPr>
          <p:nvPr/>
        </p:nvSpPr>
        <p:spPr bwMode="auto">
          <a:xfrm>
            <a:off x="138223" y="-45183"/>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a:solidFill>
                  <a:schemeClr val="tx1"/>
                </a:solidFill>
                <a:cs typeface="Arial" pitchFamily="34" charset="0"/>
              </a:rPr>
              <a:t>Future Partnerships &amp; Directions</a:t>
            </a:r>
          </a:p>
        </p:txBody>
      </p:sp>
    </p:spTree>
    <p:extLst>
      <p:ext uri="{BB962C8B-B14F-4D97-AF65-F5344CB8AC3E}">
        <p14:creationId xmlns="" xmlns:p14="http://schemas.microsoft.com/office/powerpoint/2010/main" val="10315459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diagram:&#10;&#10;CDW to&#10;&#10;Analytic Processes &#10;&#10;to&#10;&#10;Output:&#10;Notifications&#10;Cohorts&#10;Visualizations&#10;&#10;to &#10;Services&#10;&#10;to&#10;SF Workspace:&#10;Kaleid App &#10;back to Visualizations&#10;to Kaleid with input from PGD, Other Data, hi2 data&#10;&#10;"/>
          <p:cNvPicPr>
            <a:picLocks noChangeAspect="1"/>
          </p:cNvPicPr>
          <p:nvPr/>
        </p:nvPicPr>
        <p:blipFill>
          <a:blip r:embed="rId3"/>
          <a:stretch>
            <a:fillRect/>
          </a:stretch>
        </p:blipFill>
        <p:spPr>
          <a:xfrm>
            <a:off x="0" y="341201"/>
            <a:ext cx="9131300" cy="6175598"/>
          </a:xfrm>
          <a:prstGeom prst="rect">
            <a:avLst/>
          </a:prstGeom>
        </p:spPr>
      </p:pic>
      <p:sp>
        <p:nvSpPr>
          <p:cNvPr id="4" name="Rectangle 3" descr="System-Facing HMP&#10;"/>
          <p:cNvSpPr/>
          <p:nvPr/>
        </p:nvSpPr>
        <p:spPr>
          <a:xfrm>
            <a:off x="2440825" y="1819098"/>
            <a:ext cx="4167263" cy="522577"/>
          </a:xfrm>
          <a:prstGeom prst="rect">
            <a:avLst/>
          </a:prstGeom>
          <a:solidFill>
            <a:srgbClr val="ECE7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lumMod val="50000"/>
                    <a:lumOff val="50000"/>
                  </a:schemeClr>
                </a:solidFill>
                <a:latin typeface="Candara"/>
                <a:cs typeface="Candara"/>
              </a:rPr>
              <a:t>System-Facing HMP</a:t>
            </a:r>
          </a:p>
        </p:txBody>
      </p:sp>
    </p:spTree>
    <p:extLst>
      <p:ext uri="{BB962C8B-B14F-4D97-AF65-F5344CB8AC3E}">
        <p14:creationId xmlns="" xmlns:p14="http://schemas.microsoft.com/office/powerpoint/2010/main" val="396612800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descr="Health Management Platform (HMP)&#10;"/>
          <p:cNvSpPr/>
          <p:nvPr/>
        </p:nvSpPr>
        <p:spPr>
          <a:xfrm>
            <a:off x="835989" y="6140622"/>
            <a:ext cx="7488962" cy="584776"/>
          </a:xfrm>
          <a:prstGeom prst="rect">
            <a:avLst/>
          </a:prstGeom>
        </p:spPr>
        <p:txBody>
          <a:bodyPr wrap="none">
            <a:spAutoFit/>
          </a:bodyPr>
          <a:lstStyle/>
          <a:p>
            <a:pPr algn="ctr"/>
            <a:r>
              <a:rPr lang="en-US" sz="3200" b="1" i="1" dirty="0">
                <a:solidFill>
                  <a:prstClr val="black"/>
                </a:solidFill>
                <a:latin typeface="Constantia"/>
                <a:cs typeface="Arial"/>
              </a:rPr>
              <a:t>Health Management Platform (HMP)</a:t>
            </a:r>
            <a:endParaRPr lang="en-US" sz="3200" b="1" i="1" dirty="0">
              <a:solidFill>
                <a:prstClr val="black"/>
              </a:solidFill>
              <a:latin typeface="Constantia"/>
            </a:endParaRPr>
          </a:p>
        </p:txBody>
      </p:sp>
      <p:sp>
        <p:nvSpPr>
          <p:cNvPr id="52" name="Left Bracket 51" descr="blue separator bracket"/>
          <p:cNvSpPr/>
          <p:nvPr/>
        </p:nvSpPr>
        <p:spPr>
          <a:xfrm rot="16200000">
            <a:off x="4509486" y="1636693"/>
            <a:ext cx="141968" cy="8956936"/>
          </a:xfrm>
          <a:prstGeom prst="leftBracket">
            <a:avLst/>
          </a:prstGeom>
          <a:ln w="38100" cmpd="dbl">
            <a:solidFill>
              <a:schemeClr val="accent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prstClr val="black"/>
              </a:solidFill>
              <a:latin typeface="Constantia"/>
            </a:endParaRPr>
          </a:p>
        </p:txBody>
      </p:sp>
      <p:sp>
        <p:nvSpPr>
          <p:cNvPr id="32" name="Rectangle 31" descr="Trasparent green rectangle with text&#10;&#10;System-Facing&#10;Michael Rubin&#10;"/>
          <p:cNvSpPr/>
          <p:nvPr/>
        </p:nvSpPr>
        <p:spPr>
          <a:xfrm>
            <a:off x="6107712" y="4465690"/>
            <a:ext cx="2791543" cy="1497698"/>
          </a:xfrm>
          <a:prstGeom prst="rect">
            <a:avLst/>
          </a:prstGeom>
          <a:solidFill>
            <a:schemeClr val="accent5">
              <a:lumMod val="40000"/>
              <a:lumOff val="60000"/>
            </a:schemeClr>
          </a:solidFill>
          <a:ln w="57150" cmpd="thickThin">
            <a:solidFill>
              <a:schemeClr val="accent4">
                <a:lumMod val="75000"/>
              </a:schemeClr>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i="1" dirty="0">
                <a:solidFill>
                  <a:prstClr val="black"/>
                </a:solidFill>
                <a:latin typeface="Candara"/>
              </a:rPr>
              <a:t>System-Facing</a:t>
            </a:r>
            <a:endParaRPr lang="en-US" sz="2800" b="1" i="1" dirty="0">
              <a:solidFill>
                <a:prstClr val="black"/>
              </a:solidFill>
              <a:latin typeface="Candara"/>
            </a:endParaRPr>
          </a:p>
          <a:p>
            <a:pPr algn="ctr"/>
            <a:r>
              <a:rPr lang="en-US" sz="2800" b="1" dirty="0">
                <a:solidFill>
                  <a:prstClr val="black"/>
                </a:solidFill>
                <a:latin typeface="Candara"/>
              </a:rPr>
              <a:t>Michael Rubin</a:t>
            </a:r>
          </a:p>
          <a:p>
            <a:pPr algn="ctr"/>
            <a:endParaRPr lang="en-US" sz="2800" b="1" dirty="0">
              <a:solidFill>
                <a:prstClr val="black"/>
              </a:solidFill>
              <a:latin typeface="Candara"/>
            </a:endParaRPr>
          </a:p>
        </p:txBody>
      </p:sp>
      <p:sp>
        <p:nvSpPr>
          <p:cNvPr id="30" name="Rectangle 29" descr="Trasparent green rectangle with text&#10;Patient-Facing&#10;John Hixon&#10;"/>
          <p:cNvSpPr/>
          <p:nvPr/>
        </p:nvSpPr>
        <p:spPr>
          <a:xfrm>
            <a:off x="3267664" y="4465690"/>
            <a:ext cx="2608674" cy="1497698"/>
          </a:xfrm>
          <a:prstGeom prst="rect">
            <a:avLst/>
          </a:prstGeom>
          <a:solidFill>
            <a:schemeClr val="accent5">
              <a:lumMod val="40000"/>
              <a:lumOff val="60000"/>
            </a:schemeClr>
          </a:solid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i="1" dirty="0">
                <a:solidFill>
                  <a:srgbClr val="595959"/>
                </a:solidFill>
                <a:latin typeface="Candara"/>
              </a:rPr>
              <a:t>Patient-Facing</a:t>
            </a:r>
            <a:endParaRPr lang="en-US" sz="2800" b="1" i="1" dirty="0">
              <a:solidFill>
                <a:srgbClr val="595959"/>
              </a:solidFill>
              <a:latin typeface="Candara"/>
            </a:endParaRPr>
          </a:p>
          <a:p>
            <a:pPr algn="ctr"/>
            <a:r>
              <a:rPr lang="en-US" sz="2800" b="1" dirty="0">
                <a:solidFill>
                  <a:srgbClr val="595959"/>
                </a:solidFill>
                <a:latin typeface="Candara"/>
              </a:rPr>
              <a:t>John Hixon</a:t>
            </a:r>
          </a:p>
          <a:p>
            <a:pPr algn="ctr"/>
            <a:endParaRPr lang="en-US" sz="2800" b="1" dirty="0">
              <a:solidFill>
                <a:srgbClr val="595959"/>
              </a:solidFill>
              <a:latin typeface="Candara"/>
            </a:endParaRPr>
          </a:p>
        </p:txBody>
      </p:sp>
      <p:sp>
        <p:nvSpPr>
          <p:cNvPr id="31" name="Rectangle 30" descr="Trasparent green rectangle with text &#10;Team-Facing&#10;Jessica Murphy&#10;Kristian Johnson&#10;"/>
          <p:cNvSpPr/>
          <p:nvPr/>
        </p:nvSpPr>
        <p:spPr>
          <a:xfrm>
            <a:off x="244745" y="4465690"/>
            <a:ext cx="2785340" cy="1497698"/>
          </a:xfrm>
          <a:prstGeom prst="rect">
            <a:avLst/>
          </a:prstGeom>
          <a:solidFill>
            <a:schemeClr val="accent5">
              <a:lumMod val="40000"/>
              <a:lumOff val="60000"/>
            </a:schemeClr>
          </a:solid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i="1" dirty="0">
                <a:solidFill>
                  <a:srgbClr val="595959"/>
                </a:solidFill>
                <a:latin typeface="Candara"/>
              </a:rPr>
              <a:t>Team-Facing</a:t>
            </a:r>
            <a:endParaRPr lang="en-US" sz="2800" b="1" i="1" dirty="0">
              <a:solidFill>
                <a:srgbClr val="595959"/>
              </a:solidFill>
              <a:latin typeface="Candara"/>
            </a:endParaRPr>
          </a:p>
          <a:p>
            <a:pPr algn="ctr"/>
            <a:r>
              <a:rPr lang="en-US" sz="2800" b="1" dirty="0">
                <a:solidFill>
                  <a:srgbClr val="595959"/>
                </a:solidFill>
                <a:latin typeface="Candara"/>
              </a:rPr>
              <a:t>Jessica Murphy</a:t>
            </a:r>
          </a:p>
          <a:p>
            <a:pPr algn="ctr"/>
            <a:r>
              <a:rPr lang="en-US" sz="2800" b="1" dirty="0">
                <a:solidFill>
                  <a:srgbClr val="595959"/>
                </a:solidFill>
                <a:latin typeface="Candara"/>
              </a:rPr>
              <a:t>Kristian Johnson</a:t>
            </a:r>
          </a:p>
        </p:txBody>
      </p:sp>
      <p:cxnSp>
        <p:nvCxnSpPr>
          <p:cNvPr id="41" name="Elbow Connector 40" descr="black connector line"/>
          <p:cNvCxnSpPr>
            <a:stCxn id="31" idx="0"/>
            <a:endCxn id="10" idx="2"/>
          </p:cNvCxnSpPr>
          <p:nvPr/>
        </p:nvCxnSpPr>
        <p:spPr>
          <a:xfrm rot="5400000" flipH="1" flipV="1">
            <a:off x="2908007" y="2801698"/>
            <a:ext cx="393400" cy="2934585"/>
          </a:xfrm>
          <a:prstGeom prst="bentConnector3">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Elbow Connector 42" descr="black connector line"/>
          <p:cNvCxnSpPr>
            <a:stCxn id="30" idx="0"/>
            <a:endCxn id="10" idx="2"/>
          </p:cNvCxnSpPr>
          <p:nvPr/>
        </p:nvCxnSpPr>
        <p:spPr>
          <a:xfrm rot="16200000" flipV="1">
            <a:off x="4375301" y="4268989"/>
            <a:ext cx="393400" cy="1"/>
          </a:xfrm>
          <a:prstGeom prst="bentConnector3">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Elbow Connector 45" descr="black connector line"/>
          <p:cNvCxnSpPr>
            <a:stCxn id="32" idx="0"/>
            <a:endCxn id="10" idx="2"/>
          </p:cNvCxnSpPr>
          <p:nvPr/>
        </p:nvCxnSpPr>
        <p:spPr>
          <a:xfrm rot="16200000" flipV="1">
            <a:off x="5841042" y="2803248"/>
            <a:ext cx="393400" cy="2931484"/>
          </a:xfrm>
          <a:prstGeom prst="bentConnector3">
            <a:avLst>
              <a:gd name="adj1" fmla="val 50000"/>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0" name="Rectangle 9" descr="Trasparent mint green rectangle with text &#10;&#10;Workstream B&#10;Curtis Anderson Peter Koutsovitis&#10;&#10;"/>
          <p:cNvSpPr/>
          <p:nvPr/>
        </p:nvSpPr>
        <p:spPr>
          <a:xfrm>
            <a:off x="3036288" y="2296652"/>
            <a:ext cx="3071424" cy="1775638"/>
          </a:xfrm>
          <a:prstGeom prst="rect">
            <a:avLst/>
          </a:prstGeom>
          <a:solidFill>
            <a:schemeClr val="bg2"/>
          </a:solidFill>
          <a:ln w="57150" cmpd="thickThin">
            <a:solidFill>
              <a:schemeClr val="accent4">
                <a:lumMod val="75000"/>
              </a:schemeClr>
            </a:solid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2800" i="1" dirty="0">
                <a:solidFill>
                  <a:prstClr val="black"/>
                </a:solidFill>
                <a:latin typeface="Candara"/>
              </a:rPr>
              <a:t>Workstream B</a:t>
            </a:r>
            <a:endParaRPr lang="en-US" sz="2800" b="1" i="1" dirty="0">
              <a:solidFill>
                <a:prstClr val="black"/>
              </a:solidFill>
              <a:latin typeface="Candara"/>
            </a:endParaRPr>
          </a:p>
          <a:p>
            <a:pPr algn="ctr"/>
            <a:r>
              <a:rPr lang="en-US" sz="2800" b="1" dirty="0">
                <a:solidFill>
                  <a:prstClr val="black"/>
                </a:solidFill>
                <a:latin typeface="Candara"/>
              </a:rPr>
              <a:t>Curtis Anderson</a:t>
            </a:r>
          </a:p>
          <a:p>
            <a:pPr algn="ctr"/>
            <a:r>
              <a:rPr lang="en-US" sz="2800" b="1" dirty="0">
                <a:solidFill>
                  <a:prstClr val="black"/>
                </a:solidFill>
                <a:latin typeface="Candara"/>
              </a:rPr>
              <a:t>Peter Koutsovitis</a:t>
            </a:r>
          </a:p>
        </p:txBody>
      </p:sp>
      <p:cxnSp>
        <p:nvCxnSpPr>
          <p:cNvPr id="24" name="Elbow Connector 23" descr="black connector line"/>
          <p:cNvCxnSpPr>
            <a:stCxn id="9" idx="2"/>
            <a:endCxn id="10" idx="0"/>
          </p:cNvCxnSpPr>
          <p:nvPr/>
        </p:nvCxnSpPr>
        <p:spPr>
          <a:xfrm rot="5400000">
            <a:off x="4470995" y="2195646"/>
            <a:ext cx="202012" cy="1"/>
          </a:xfrm>
          <a:prstGeom prst="bentConnector3">
            <a:avLst>
              <a:gd name="adj1" fmla="val 50000"/>
            </a:avLst>
          </a:prstGeom>
          <a:ln>
            <a:solidFill>
              <a:schemeClr val="tx1"/>
            </a:solidFill>
            <a:tailEnd type="none"/>
          </a:ln>
          <a:effectLst/>
        </p:spPr>
        <p:style>
          <a:lnRef idx="2">
            <a:schemeClr val="accent1"/>
          </a:lnRef>
          <a:fillRef idx="0">
            <a:schemeClr val="accent1"/>
          </a:fillRef>
          <a:effectRef idx="1">
            <a:schemeClr val="accent1"/>
          </a:effectRef>
          <a:fontRef idx="minor">
            <a:schemeClr val="tx1"/>
          </a:fontRef>
        </p:style>
      </p:cxnSp>
      <p:sp>
        <p:nvSpPr>
          <p:cNvPr id="9" name="Rectangle 8" descr="Trasparent blue rectangle with text &#10;&#10;Senior Program Manager&#10;Marcia Pickard&#10;"/>
          <p:cNvSpPr/>
          <p:nvPr/>
        </p:nvSpPr>
        <p:spPr>
          <a:xfrm>
            <a:off x="2602060" y="648612"/>
            <a:ext cx="3939882" cy="1446028"/>
          </a:xfrm>
          <a:prstGeom prst="rect">
            <a:avLst/>
          </a:prstGeom>
          <a:solidFill>
            <a:schemeClr val="accent1">
              <a:lumMod val="20000"/>
              <a:lumOff val="80000"/>
            </a:schemeClr>
          </a:solidFill>
          <a:ln w="38100" cmpd="sng">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i="1" dirty="0">
                <a:solidFill>
                  <a:prstClr val="black"/>
                </a:solidFill>
                <a:latin typeface="Candara"/>
              </a:rPr>
              <a:t>Senior Program Manager</a:t>
            </a:r>
          </a:p>
          <a:p>
            <a:pPr algn="ctr"/>
            <a:r>
              <a:rPr lang="en-US" sz="2800" b="1" dirty="0">
                <a:solidFill>
                  <a:prstClr val="black"/>
                </a:solidFill>
                <a:latin typeface="Candara"/>
              </a:rPr>
              <a:t>Marcia Pickard</a:t>
            </a:r>
          </a:p>
        </p:txBody>
      </p:sp>
      <p:sp>
        <p:nvSpPr>
          <p:cNvPr id="8" name="Title 1"/>
          <p:cNvSpPr>
            <a:spLocks noGrp="1"/>
          </p:cNvSpPr>
          <p:nvPr>
            <p:ph type="title"/>
          </p:nvPr>
        </p:nvSpPr>
        <p:spPr>
          <a:xfrm>
            <a:off x="319987" y="-31899"/>
            <a:ext cx="8504028" cy="577850"/>
          </a:xfrm>
        </p:spPr>
        <p:txBody>
          <a:bodyPr>
            <a:noAutofit/>
          </a:bodyPr>
          <a:lstStyle/>
          <a:p>
            <a:pPr algn="ctr" eaLnBrk="1" fontAlgn="auto" hangingPunct="1">
              <a:spcAft>
                <a:spcPts val="0"/>
              </a:spcAft>
              <a:defRPr/>
            </a:pPr>
            <a:r>
              <a:rPr lang="en-US" b="1" dirty="0" smtClean="0">
                <a:solidFill>
                  <a:schemeClr val="tx1"/>
                </a:solidFill>
                <a:cs typeface="Arial" pitchFamily="34" charset="0"/>
              </a:rPr>
              <a:t>hi</a:t>
            </a:r>
            <a:r>
              <a:rPr lang="en-US" b="1" baseline="30000" dirty="0" smtClean="0">
                <a:solidFill>
                  <a:schemeClr val="tx1"/>
                </a:solidFill>
                <a:cs typeface="Arial" pitchFamily="34" charset="0"/>
              </a:rPr>
              <a:t>2</a:t>
            </a:r>
            <a:r>
              <a:rPr lang="en-US" b="1" dirty="0" smtClean="0">
                <a:solidFill>
                  <a:schemeClr val="tx1"/>
                </a:solidFill>
                <a:cs typeface="Arial" pitchFamily="34" charset="0"/>
              </a:rPr>
              <a:t> Organizational Chart</a:t>
            </a:r>
            <a:endParaRPr lang="en-US" b="1" dirty="0">
              <a:solidFill>
                <a:schemeClr val="tx1"/>
              </a:solidFill>
              <a:cs typeface="Arial" pitchFamily="34" charset="0"/>
            </a:endParaRPr>
          </a:p>
        </p:txBody>
      </p:sp>
    </p:spTree>
    <p:extLst>
      <p:ext uri="{BB962C8B-B14F-4D97-AF65-F5344CB8AC3E}">
        <p14:creationId xmlns="" xmlns:p14="http://schemas.microsoft.com/office/powerpoint/2010/main" val="177489922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descr="Act as a pipeline between research and operations&#10;"/>
          <p:cNvSpPr/>
          <p:nvPr/>
        </p:nvSpPr>
        <p:spPr>
          <a:xfrm>
            <a:off x="945094" y="4793683"/>
            <a:ext cx="7986014" cy="1540068"/>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5">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txBody>
          <a:bodyPr spcFirstLastPara="0" vert="horz" wrap="square" lIns="1463040" tIns="0" rIns="0" bIns="125731" numCol="1" spcCol="1270" anchor="ctr" anchorCtr="0">
            <a:noAutofit/>
          </a:bodyPr>
          <a:lstStyle/>
          <a:p>
            <a:pPr lvl="0"/>
            <a:r>
              <a:rPr lang="en-US" sz="4000" dirty="0"/>
              <a:t>Act as a pipeline between research and operations</a:t>
            </a:r>
          </a:p>
        </p:txBody>
      </p:sp>
      <p:grpSp>
        <p:nvGrpSpPr>
          <p:cNvPr id="20" name="Group 19"/>
          <p:cNvGrpSpPr/>
          <p:nvPr/>
        </p:nvGrpSpPr>
        <p:grpSpPr>
          <a:xfrm>
            <a:off x="307526" y="4232098"/>
            <a:ext cx="1569803" cy="2101652"/>
            <a:chOff x="922632" y="1296016"/>
            <a:chExt cx="1569803" cy="2101652"/>
          </a:xfrm>
        </p:grpSpPr>
        <p:sp>
          <p:nvSpPr>
            <p:cNvPr id="4" name="Oval 3" descr="green circle"/>
            <p:cNvSpPr/>
            <p:nvPr/>
          </p:nvSpPr>
          <p:spPr>
            <a:xfrm>
              <a:off x="922632" y="1857602"/>
              <a:ext cx="1540066" cy="1540066"/>
            </a:xfrm>
            <a:prstGeom prst="ellipse">
              <a:avLst/>
            </a:prstGeom>
            <a:solidFill>
              <a:schemeClr val="accent5">
                <a:lumMod val="40000"/>
                <a:lumOff val="6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2">
                <a:tint val="50000"/>
                <a:hueOff val="0"/>
                <a:satOff val="0"/>
                <a:lumOff val="0"/>
                <a:alphaOff val="0"/>
              </a:schemeClr>
            </a:fillRef>
            <a:effectRef idx="1">
              <a:schemeClr val="accent2">
                <a:tint val="50000"/>
                <a:hueOff val="0"/>
                <a:satOff val="0"/>
                <a:lumOff val="0"/>
                <a:alphaOff val="0"/>
              </a:schemeClr>
            </a:effectRef>
            <a:fontRef idx="minor">
              <a:schemeClr val="lt1">
                <a:hueOff val="0"/>
                <a:satOff val="0"/>
                <a:lumOff val="0"/>
                <a:alphaOff val="0"/>
              </a:schemeClr>
            </a:fontRef>
          </p:style>
        </p:sp>
        <p:sp>
          <p:nvSpPr>
            <p:cNvPr id="13" name="TextBox 12" descr="3&#10;"/>
            <p:cNvSpPr txBox="1"/>
            <p:nvPr/>
          </p:nvSpPr>
          <p:spPr>
            <a:xfrm>
              <a:off x="1301997" y="1296016"/>
              <a:ext cx="1190438" cy="1877437"/>
            </a:xfrm>
            <a:prstGeom prst="rect">
              <a:avLst/>
            </a:prstGeom>
            <a:noFill/>
          </p:spPr>
          <p:txBody>
            <a:bodyPr wrap="square" rtlCol="0">
              <a:spAutoFit/>
            </a:bodyPr>
            <a:lstStyle/>
            <a:p>
              <a:r>
                <a:rPr lang="en-US" sz="11600" dirty="0" smtClean="0">
                  <a:solidFill>
                    <a:schemeClr val="tx1">
                      <a:lumMod val="65000"/>
                      <a:lumOff val="35000"/>
                    </a:schemeClr>
                  </a:solidFill>
                </a:rPr>
                <a:t>3</a:t>
              </a:r>
              <a:endParaRPr lang="en-US" sz="20000" dirty="0">
                <a:solidFill>
                  <a:schemeClr val="tx1">
                    <a:lumMod val="65000"/>
                    <a:lumOff val="35000"/>
                  </a:schemeClr>
                </a:solidFill>
              </a:endParaRPr>
            </a:p>
          </p:txBody>
        </p:sp>
      </p:grpSp>
      <p:sp>
        <p:nvSpPr>
          <p:cNvPr id="19" name="Freeform 18" descr="Leverage existing/developing&#10;tools and services&#10;"/>
          <p:cNvSpPr/>
          <p:nvPr/>
        </p:nvSpPr>
        <p:spPr>
          <a:xfrm>
            <a:off x="2200033" y="3369950"/>
            <a:ext cx="5476136" cy="1056050"/>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4">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40080" tIns="125731" rIns="182880" bIns="125730" numCol="1" spcCol="1270" anchor="ctr" anchorCtr="0">
            <a:noAutofit/>
          </a:bodyPr>
          <a:lstStyle/>
          <a:p>
            <a:pPr lvl="0" algn="ctr" defTabSz="1466850" rtl="0">
              <a:lnSpc>
                <a:spcPct val="90000"/>
              </a:lnSpc>
              <a:spcBef>
                <a:spcPct val="0"/>
              </a:spcBef>
              <a:spcAft>
                <a:spcPct val="35000"/>
              </a:spcAft>
            </a:pPr>
            <a:r>
              <a:rPr lang="en-US" sz="2800" kern="1200" dirty="0" smtClean="0"/>
              <a:t>Leverage existing/developing</a:t>
            </a:r>
            <a:br>
              <a:rPr lang="en-US" sz="2800" kern="1200" dirty="0" smtClean="0"/>
            </a:br>
            <a:r>
              <a:rPr lang="en-US" sz="2800" kern="1200" dirty="0" smtClean="0"/>
              <a:t>tools and services</a:t>
            </a:r>
            <a:endParaRPr lang="en-US" sz="2800" kern="1200" dirty="0"/>
          </a:p>
        </p:txBody>
      </p:sp>
      <p:grpSp>
        <p:nvGrpSpPr>
          <p:cNvPr id="21" name="Group 20" descr="mint green circle"/>
          <p:cNvGrpSpPr/>
          <p:nvPr/>
        </p:nvGrpSpPr>
        <p:grpSpPr>
          <a:xfrm>
            <a:off x="1598972" y="3044736"/>
            <a:ext cx="1158140" cy="1381263"/>
            <a:chOff x="1164641" y="3399783"/>
            <a:chExt cx="1158140" cy="1381263"/>
          </a:xfrm>
        </p:grpSpPr>
        <p:sp>
          <p:nvSpPr>
            <p:cNvPr id="22" name="Oval 21"/>
            <p:cNvSpPr/>
            <p:nvPr/>
          </p:nvSpPr>
          <p:spPr>
            <a:xfrm>
              <a:off x="1164641" y="3724998"/>
              <a:ext cx="1056048" cy="1056048"/>
            </a:xfrm>
            <a:prstGeom prst="ellipse">
              <a:avLst/>
            </a:prstGeom>
            <a:solidFill>
              <a:schemeClr val="accent4">
                <a:lumMod val="20000"/>
                <a:lumOff val="8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tint val="50000"/>
                <a:hueOff val="0"/>
                <a:satOff val="0"/>
                <a:lumOff val="0"/>
                <a:alphaOff val="0"/>
              </a:schemeClr>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23" name="TextBox 22" descr="2&#10;"/>
            <p:cNvSpPr txBox="1"/>
            <p:nvPr/>
          </p:nvSpPr>
          <p:spPr>
            <a:xfrm>
              <a:off x="1355218" y="3399783"/>
              <a:ext cx="967563" cy="1323439"/>
            </a:xfrm>
            <a:prstGeom prst="rect">
              <a:avLst/>
            </a:prstGeom>
            <a:noFill/>
          </p:spPr>
          <p:txBody>
            <a:bodyPr wrap="square" rtlCol="0">
              <a:spAutoFit/>
            </a:bodyPr>
            <a:lstStyle/>
            <a:p>
              <a:r>
                <a:rPr lang="en-US" sz="8000" dirty="0" smtClean="0">
                  <a:solidFill>
                    <a:schemeClr val="tx1">
                      <a:lumMod val="65000"/>
                      <a:lumOff val="35000"/>
                    </a:schemeClr>
                  </a:solidFill>
                </a:rPr>
                <a:t>2</a:t>
              </a:r>
              <a:endParaRPr lang="en-US" sz="8000" dirty="0">
                <a:solidFill>
                  <a:schemeClr val="tx1">
                    <a:lumMod val="65000"/>
                    <a:lumOff val="35000"/>
                  </a:schemeClr>
                </a:solidFill>
              </a:endParaRPr>
            </a:p>
          </p:txBody>
        </p:sp>
      </p:grpSp>
      <p:sp>
        <p:nvSpPr>
          <p:cNvPr id="6" name="Freeform 5" descr="Create new informatics tools and functionalities&#10;"/>
          <p:cNvSpPr/>
          <p:nvPr/>
        </p:nvSpPr>
        <p:spPr>
          <a:xfrm>
            <a:off x="2200033" y="1952941"/>
            <a:ext cx="5476136" cy="1056050"/>
          </a:xfrm>
          <a:custGeom>
            <a:avLst/>
            <a:gdLst>
              <a:gd name="connsiteX0" fmla="*/ 0 w 6490870"/>
              <a:gd name="connsiteY0" fmla="*/ 0 h 1251734"/>
              <a:gd name="connsiteX1" fmla="*/ 5865003 w 6490870"/>
              <a:gd name="connsiteY1" fmla="*/ 0 h 1251734"/>
              <a:gd name="connsiteX2" fmla="*/ 6490870 w 6490870"/>
              <a:gd name="connsiteY2" fmla="*/ 625867 h 1251734"/>
              <a:gd name="connsiteX3" fmla="*/ 5865003 w 6490870"/>
              <a:gd name="connsiteY3" fmla="*/ 1251734 h 1251734"/>
              <a:gd name="connsiteX4" fmla="*/ 0 w 6490870"/>
              <a:gd name="connsiteY4" fmla="*/ 1251734 h 1251734"/>
              <a:gd name="connsiteX5" fmla="*/ 0 w 6490870"/>
              <a:gd name="connsiteY5" fmla="*/ 0 h 1251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90870" h="1251734">
                <a:moveTo>
                  <a:pt x="6490870" y="1251733"/>
                </a:moveTo>
                <a:lnTo>
                  <a:pt x="625867" y="1251733"/>
                </a:lnTo>
                <a:lnTo>
                  <a:pt x="0" y="625867"/>
                </a:lnTo>
                <a:lnTo>
                  <a:pt x="625867" y="1"/>
                </a:lnTo>
                <a:lnTo>
                  <a:pt x="6490870" y="1"/>
                </a:lnTo>
                <a:lnTo>
                  <a:pt x="6490870" y="1251733"/>
                </a:lnTo>
                <a:close/>
              </a:path>
            </a:pathLst>
          </a:custGeom>
          <a:solidFill>
            <a:schemeClr val="accent2">
              <a:lumMod val="75000"/>
            </a:schemeClr>
          </a:solidFill>
          <a:effectLst>
            <a:outerShdw blurRad="57150" dist="38100" dir="2700000" algn="tl" rotWithShape="0">
              <a:scrgbClr r="0" g="0" b="0">
                <a:alpha val="48000"/>
              </a:scrgbClr>
            </a:outerShdw>
          </a:effectLst>
        </p:spPr>
        <p:style>
          <a:lnRef idx="0">
            <a:schemeClr val="lt1">
              <a:hueOff val="0"/>
              <a:satOff val="0"/>
              <a:lumOff val="0"/>
              <a:alphaOff val="0"/>
            </a:schemeClr>
          </a:lnRef>
          <a:fillRef idx="1">
            <a:schemeClr val="accent3">
              <a:hueOff val="0"/>
              <a:satOff val="0"/>
              <a:lumOff val="0"/>
              <a:alphaOff val="0"/>
            </a:schemeClr>
          </a:fillRef>
          <a:effectRef idx="2">
            <a:schemeClr val="accent3">
              <a:hueOff val="0"/>
              <a:satOff val="0"/>
              <a:lumOff val="0"/>
              <a:alphaOff val="0"/>
            </a:schemeClr>
          </a:effectRef>
          <a:fontRef idx="minor">
            <a:schemeClr val="lt1"/>
          </a:fontRef>
        </p:style>
        <p:txBody>
          <a:bodyPr spcFirstLastPara="0" vert="horz" wrap="square" lIns="640080" tIns="125731" rIns="182880" bIns="125730" numCol="1" spcCol="1270" anchor="ctr" anchorCtr="0">
            <a:noAutofit/>
          </a:bodyPr>
          <a:lstStyle/>
          <a:p>
            <a:pPr lvl="0" algn="ctr" defTabSz="1466850">
              <a:lnSpc>
                <a:spcPct val="90000"/>
              </a:lnSpc>
              <a:spcBef>
                <a:spcPct val="0"/>
              </a:spcBef>
              <a:spcAft>
                <a:spcPct val="35000"/>
              </a:spcAft>
            </a:pPr>
            <a:r>
              <a:rPr lang="en-US" sz="2800" dirty="0"/>
              <a:t>Create new informatics tools and functionalities</a:t>
            </a:r>
          </a:p>
        </p:txBody>
      </p:sp>
      <p:grpSp>
        <p:nvGrpSpPr>
          <p:cNvPr id="12" name="Group 11" descr="blue circle"/>
          <p:cNvGrpSpPr/>
          <p:nvPr/>
        </p:nvGrpSpPr>
        <p:grpSpPr>
          <a:xfrm>
            <a:off x="1598972" y="1627727"/>
            <a:ext cx="1158140" cy="1381263"/>
            <a:chOff x="1164641" y="3399783"/>
            <a:chExt cx="1158140" cy="1381263"/>
          </a:xfrm>
        </p:grpSpPr>
        <p:sp>
          <p:nvSpPr>
            <p:cNvPr id="7" name="Oval 6"/>
            <p:cNvSpPr/>
            <p:nvPr/>
          </p:nvSpPr>
          <p:spPr>
            <a:xfrm>
              <a:off x="1164641" y="3724998"/>
              <a:ext cx="1056048" cy="1056048"/>
            </a:xfrm>
            <a:prstGeom prst="ellipse">
              <a:avLst/>
            </a:prstGeom>
            <a:solidFill>
              <a:schemeClr val="accent1">
                <a:lumMod val="20000"/>
                <a:lumOff val="80000"/>
              </a:schemeClr>
            </a:solidFill>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3">
                <a:tint val="50000"/>
                <a:hueOff val="0"/>
                <a:satOff val="0"/>
                <a:lumOff val="0"/>
                <a:alphaOff val="0"/>
              </a:schemeClr>
            </a:fillRef>
            <a:effectRef idx="1">
              <a:schemeClr val="accent3">
                <a:tint val="50000"/>
                <a:hueOff val="0"/>
                <a:satOff val="0"/>
                <a:lumOff val="0"/>
                <a:alphaOff val="0"/>
              </a:schemeClr>
            </a:effectRef>
            <a:fontRef idx="minor">
              <a:schemeClr val="lt1">
                <a:hueOff val="0"/>
                <a:satOff val="0"/>
                <a:lumOff val="0"/>
                <a:alphaOff val="0"/>
              </a:schemeClr>
            </a:fontRef>
          </p:style>
        </p:sp>
        <p:sp>
          <p:nvSpPr>
            <p:cNvPr id="14" name="TextBox 13" descr="1&#10;"/>
            <p:cNvSpPr txBox="1"/>
            <p:nvPr/>
          </p:nvSpPr>
          <p:spPr>
            <a:xfrm>
              <a:off x="1355218" y="3399783"/>
              <a:ext cx="967563" cy="1323439"/>
            </a:xfrm>
            <a:prstGeom prst="rect">
              <a:avLst/>
            </a:prstGeom>
            <a:noFill/>
          </p:spPr>
          <p:txBody>
            <a:bodyPr wrap="square" rtlCol="0">
              <a:spAutoFit/>
            </a:bodyPr>
            <a:lstStyle/>
            <a:p>
              <a:r>
                <a:rPr lang="en-US" sz="8000" dirty="0" smtClean="0">
                  <a:solidFill>
                    <a:schemeClr val="tx1">
                      <a:lumMod val="65000"/>
                      <a:lumOff val="35000"/>
                    </a:schemeClr>
                  </a:solidFill>
                </a:rPr>
                <a:t>1</a:t>
              </a:r>
              <a:endParaRPr lang="en-US" sz="8000" dirty="0">
                <a:solidFill>
                  <a:schemeClr val="tx1">
                    <a:lumMod val="65000"/>
                    <a:lumOff val="35000"/>
                  </a:schemeClr>
                </a:solidFill>
              </a:endParaRPr>
            </a:p>
          </p:txBody>
        </p:sp>
      </p:grpSp>
      <p:sp>
        <p:nvSpPr>
          <p:cNvPr id="17" name="Content Placeholder 4"/>
          <p:cNvSpPr>
            <a:spLocks noGrp="1"/>
          </p:cNvSpPr>
          <p:nvPr>
            <p:ph idx="1"/>
          </p:nvPr>
        </p:nvSpPr>
        <p:spPr>
          <a:xfrm>
            <a:off x="457200" y="516790"/>
            <a:ext cx="8229600" cy="1252384"/>
          </a:xfrm>
        </p:spPr>
        <p:txBody>
          <a:bodyPr>
            <a:normAutofit/>
          </a:bodyPr>
          <a:lstStyle/>
          <a:p>
            <a:pPr marL="26987" indent="0" algn="ctr">
              <a:spcBef>
                <a:spcPts val="0"/>
              </a:spcBef>
              <a:buClrTx/>
              <a:buNone/>
            </a:pPr>
            <a:r>
              <a:rPr lang="en-US" sz="6600" b="1" dirty="0">
                <a:solidFill>
                  <a:schemeClr val="accent2"/>
                </a:solidFill>
                <a:latin typeface="Candara"/>
                <a:cs typeface="Candara"/>
              </a:rPr>
              <a:t>ecosystem</a:t>
            </a:r>
            <a:endParaRPr lang="en-US" sz="4800" b="1" dirty="0">
              <a:solidFill>
                <a:schemeClr val="accent2"/>
              </a:solidFill>
              <a:latin typeface="Candara"/>
              <a:cs typeface="Candara"/>
            </a:endParaRPr>
          </a:p>
          <a:p>
            <a:pPr marL="393700" lvl="1" indent="0">
              <a:buClrTx/>
              <a:buNone/>
            </a:pPr>
            <a:endParaRPr lang="en-US" sz="2800" dirty="0">
              <a:solidFill>
                <a:schemeClr val="accent2"/>
              </a:solidFill>
              <a:cs typeface="Arial"/>
            </a:endParaRPr>
          </a:p>
        </p:txBody>
      </p:sp>
      <p:sp>
        <p:nvSpPr>
          <p:cNvPr id="9" name="Rectangle 8"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Title 1" descr="System-Facing Platform&#10;"/>
          <p:cNvSpPr txBox="1">
            <a:spLocks/>
          </p:cNvSpPr>
          <p:nvPr/>
        </p:nvSpPr>
        <p:spPr bwMode="auto">
          <a:xfrm>
            <a:off x="138223" y="-42540"/>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smtClean="0">
                <a:solidFill>
                  <a:schemeClr val="tx1"/>
                </a:solidFill>
                <a:cs typeface="Arial" pitchFamily="34" charset="0"/>
              </a:rPr>
              <a:t>System-Facing Platform</a:t>
            </a:r>
            <a:endParaRPr lang="en-US" sz="3200" dirty="0">
              <a:solidFill>
                <a:schemeClr val="tx1"/>
              </a:solidFill>
              <a:cs typeface="Arial" pitchFamily="34" charset="0"/>
            </a:endParaRPr>
          </a:p>
        </p:txBody>
      </p:sp>
    </p:spTree>
    <p:extLst>
      <p:ext uri="{BB962C8B-B14F-4D97-AF65-F5344CB8AC3E}">
        <p14:creationId xmlns="" xmlns:p14="http://schemas.microsoft.com/office/powerpoint/2010/main" val="338423108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descr="blue rectangle"/>
          <p:cNvSpPr/>
          <p:nvPr/>
        </p:nvSpPr>
        <p:spPr>
          <a:xfrm>
            <a:off x="0" y="3684896"/>
            <a:ext cx="9144000" cy="3173104"/>
          </a:xfrm>
          <a:prstGeom prst="rect">
            <a:avLst/>
          </a:prstGeom>
          <a:solidFill>
            <a:schemeClr val="accent1">
              <a:lumMod val="7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5" name="Picture 2" descr="image of compass with &quot;innovation&quot; on the dial"/>
          <p:cNvPicPr>
            <a:picLocks noChangeAspect="1" noChangeArrowheads="1"/>
          </p:cNvPicPr>
          <p:nvPr/>
        </p:nvPicPr>
        <p:blipFill rotWithShape="1">
          <a:blip r:embed="rId3">
            <a:extLst>
              <a:ext uri="{BEBA8EAE-BF5A-486C-A8C5-ECC9F3942E4B}">
                <a14:imgProps xmlns="" xmlns:a14="http://schemas.microsoft.com/office/drawing/2010/main">
                  <a14:imgLayer r:embed="rId4">
                    <a14:imgEffect>
                      <a14:backgroundRemoval t="0" b="100000" l="0" r="100000">
                        <a14:foregroundMark x1="28700" y1="7593" x2="28700" y2="7593"/>
                        <a14:foregroundMark x1="31600" y1="9532" x2="31600" y2="9532"/>
                        <a14:foregroundMark x1="15300" y1="9208" x2="15300" y2="9208"/>
                        <a14:foregroundMark x1="19500" y1="5977" x2="19500" y2="5977"/>
                        <a14:foregroundMark x1="24600" y1="7270" x2="24600" y2="7270"/>
                        <a14:foregroundMark x1="26100" y1="15186" x2="26100" y2="15186"/>
                        <a14:foregroundMark x1="18100" y1="23102" x2="18100" y2="23102"/>
                        <a14:foregroundMark x1="24600" y1="18740" x2="24600" y2="18740"/>
                        <a14:foregroundMark x1="32600" y1="23102" x2="32600" y2="23102"/>
                        <a14:foregroundMark x1="29500" y1="24394" x2="29500" y2="24394"/>
                        <a14:foregroundMark x1="23200" y1="29887" x2="23200" y2="29887"/>
                        <a14:foregroundMark x1="47900" y1="26979" x2="47900" y2="26979"/>
                        <a14:foregroundMark x1="69200" y1="43457" x2="69200" y2="43457"/>
                        <a14:foregroundMark x1="75500" y1="48304" x2="75500" y2="48304"/>
                        <a14:foregroundMark x1="79200" y1="48950" x2="79200" y2="48950"/>
                        <a14:foregroundMark x1="37700" y1="39742" x2="37700" y2="39742"/>
                        <a14:foregroundMark x1="51900" y1="30210" x2="51900" y2="30210"/>
                        <a14:foregroundMark x1="78000" y1="73021" x2="78000" y2="73021"/>
                        <a14:foregroundMark x1="82500" y1="90145" x2="82500" y2="90145"/>
                        <a14:foregroundMark x1="84300" y1="97738" x2="84300" y2="97738"/>
                        <a14:foregroundMark x1="26100" y1="53958" x2="26100" y2="53958"/>
                        <a14:foregroundMark x1="26100" y1="66074" x2="26100" y2="66074"/>
                        <a14:foregroundMark x1="20000" y1="77706" x2="20000" y2="77706"/>
                        <a14:foregroundMark x1="3300" y1="72375" x2="3300" y2="72375"/>
                        <a14:foregroundMark x1="6500" y1="82229" x2="6500" y2="82229"/>
                        <a14:foregroundMark x1="17900" y1="79968" x2="17900" y2="79968"/>
                        <a14:foregroundMark x1="9800" y1="80291" x2="9800" y2="80291"/>
                        <a14:foregroundMark x1="7500" y1="74313" x2="7500" y2="74313"/>
                        <a14:foregroundMark x1="50700" y1="22294" x2="50700" y2="22294"/>
                        <a14:foregroundMark x1="44000" y1="19386" x2="44000" y2="19386"/>
                        <a14:foregroundMark x1="14300" y1="69790" x2="14300" y2="69790"/>
                        <a14:foregroundMark x1="33600" y1="63489" x2="33600" y2="63489"/>
                        <a14:foregroundMark x1="27700" y1="75929" x2="27700" y2="75929"/>
                        <a14:foregroundMark x1="21000" y1="89822" x2="21000" y2="89822"/>
                        <a14:foregroundMark x1="36700" y1="96769" x2="36700" y2="96769"/>
                        <a14:foregroundMark x1="29700" y1="98061" x2="29700" y2="98061"/>
                        <a14:foregroundMark x1="50900" y1="80937" x2="50900" y2="80937"/>
                        <a14:foregroundMark x1="43600" y1="68013" x2="43600" y2="68013"/>
                        <a14:foregroundMark x1="83100" y1="55250" x2="83100" y2="55250"/>
                        <a14:foregroundMark x1="49900" y1="44750" x2="49900" y2="44750"/>
                        <a14:foregroundMark x1="42800" y1="40388" x2="42800" y2="40388"/>
                        <a14:foregroundMark x1="68600" y1="36187" x2="68600" y2="36187"/>
                        <a14:foregroundMark x1="44400" y1="93376" x2="44400" y2="93376"/>
                        <a14:foregroundMark x1="68800" y1="72375" x2="68800" y2="72375"/>
                        <a14:foregroundMark x1="87800" y1="66074" x2="87800" y2="66074"/>
                        <a14:foregroundMark x1="91200" y1="74637" x2="91200" y2="74637"/>
                        <a14:foregroundMark x1="56400" y1="49273" x2="56400" y2="49273"/>
                        <a14:foregroundMark x1="61500" y1="53958" x2="61500" y2="53958"/>
                        <a14:foregroundMark x1="63500" y1="58158" x2="63500" y2="58158"/>
                        <a14:foregroundMark x1="66600" y1="64459" x2="66600" y2="64459"/>
                        <a14:foregroundMark x1="12600" y1="19063" x2="12600" y2="19063"/>
                      </a14:backgroundRemoval>
                    </a14:imgEffect>
                  </a14:imgLayer>
                </a14:imgProps>
              </a:ext>
              <a:ext uri="{28A0092B-C50C-407E-A947-70E740481C1C}">
                <a14:useLocalDpi xmlns="" xmlns:a14="http://schemas.microsoft.com/office/drawing/2010/main" val="0"/>
              </a:ext>
            </a:extLst>
          </a:blip>
          <a:srcRect b="11801"/>
          <a:stretch/>
        </p:blipFill>
        <p:spPr bwMode="auto">
          <a:xfrm>
            <a:off x="0" y="3899950"/>
            <a:ext cx="5418162" cy="295805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Box 5" descr="Veterans Like Mine&#10;Matthew Samore&#10;SLC IDEAS&#10;"/>
          <p:cNvSpPr txBox="1"/>
          <p:nvPr/>
        </p:nvSpPr>
        <p:spPr>
          <a:xfrm>
            <a:off x="3257814" y="3993513"/>
            <a:ext cx="5842966" cy="1938992"/>
          </a:xfrm>
          <a:prstGeom prst="rect">
            <a:avLst/>
          </a:prstGeom>
          <a:noFill/>
        </p:spPr>
        <p:txBody>
          <a:bodyPr wrap="none" rtlCol="0">
            <a:spAutoFit/>
          </a:bodyPr>
          <a:lstStyle/>
          <a:p>
            <a:pPr marL="0" lvl="1" algn="ctr"/>
            <a:r>
              <a:rPr lang="en-US" sz="4800" b="1" dirty="0" smtClean="0">
                <a:solidFill>
                  <a:schemeClr val="bg1"/>
                </a:solidFill>
              </a:rPr>
              <a:t>Veterans Like Mine</a:t>
            </a:r>
          </a:p>
          <a:p>
            <a:pPr marL="0" lvl="1" algn="ctr"/>
            <a:r>
              <a:rPr lang="en-US" sz="3600" i="1" dirty="0" smtClean="0">
                <a:solidFill>
                  <a:schemeClr val="bg1"/>
                </a:solidFill>
              </a:rPr>
              <a:t>Matthew Samore</a:t>
            </a:r>
          </a:p>
          <a:p>
            <a:pPr marL="0" lvl="1" algn="ctr"/>
            <a:r>
              <a:rPr lang="en-US" sz="3600" i="1" dirty="0" smtClean="0">
                <a:solidFill>
                  <a:schemeClr val="bg1"/>
                </a:solidFill>
              </a:rPr>
              <a:t>SLC IDEAS</a:t>
            </a:r>
            <a:endParaRPr lang="en-US" sz="3600" i="1" dirty="0">
              <a:solidFill>
                <a:schemeClr val="bg1"/>
              </a:solidFill>
            </a:endParaRPr>
          </a:p>
        </p:txBody>
      </p:sp>
      <p:sp>
        <p:nvSpPr>
          <p:cNvPr id="15" name="Content Placeholder 14" descr="&quot;Tools that use data to manage uncertainty and support clinical decision-making&quot;&#10;"/>
          <p:cNvSpPr>
            <a:spLocks noGrp="1"/>
          </p:cNvSpPr>
          <p:nvPr>
            <p:ph idx="1"/>
          </p:nvPr>
        </p:nvSpPr>
        <p:spPr>
          <a:xfrm>
            <a:off x="48722" y="2276265"/>
            <a:ext cx="9046556" cy="1199383"/>
          </a:xfrm>
        </p:spPr>
        <p:txBody>
          <a:bodyPr/>
          <a:lstStyle/>
          <a:p>
            <a:pPr marL="393700" lvl="1" indent="0" algn="ctr">
              <a:buNone/>
            </a:pPr>
            <a:r>
              <a:rPr lang="en-US" sz="3200" b="1" dirty="0" smtClean="0">
                <a:solidFill>
                  <a:schemeClr val="accent1">
                    <a:lumMod val="75000"/>
                  </a:schemeClr>
                </a:solidFill>
              </a:rPr>
              <a:t>"Tools </a:t>
            </a:r>
            <a:r>
              <a:rPr lang="en-US" sz="3200" b="1" dirty="0">
                <a:solidFill>
                  <a:schemeClr val="accent1">
                    <a:lumMod val="75000"/>
                  </a:schemeClr>
                </a:solidFill>
              </a:rPr>
              <a:t>that use data to manage uncertainty and support clinical decision-making</a:t>
            </a:r>
            <a:r>
              <a:rPr lang="en-US" sz="3200" b="1" i="1" dirty="0">
                <a:solidFill>
                  <a:schemeClr val="accent1">
                    <a:lumMod val="75000"/>
                  </a:schemeClr>
                </a:solidFill>
              </a:rPr>
              <a:t>"</a:t>
            </a:r>
            <a:endParaRPr lang="en-US" sz="3200" b="1" dirty="0">
              <a:solidFill>
                <a:schemeClr val="accent1">
                  <a:lumMod val="75000"/>
                </a:schemeClr>
              </a:solidFill>
            </a:endParaRPr>
          </a:p>
        </p:txBody>
      </p:sp>
      <p:sp>
        <p:nvSpPr>
          <p:cNvPr id="11" name="Rectangle 10" descr="black rectangle divider line"/>
          <p:cNvSpPr/>
          <p:nvPr/>
        </p:nvSpPr>
        <p:spPr>
          <a:xfrm>
            <a:off x="167791" y="1854248"/>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8" name="Content Placeholder 14" descr="Innovative tools that harness the power of emerging informatics research and population-level data…&#10;"/>
          <p:cNvSpPr txBox="1">
            <a:spLocks/>
          </p:cNvSpPr>
          <p:nvPr/>
        </p:nvSpPr>
        <p:spPr bwMode="auto">
          <a:xfrm>
            <a:off x="97279" y="808544"/>
            <a:ext cx="8229600" cy="528204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73050" indent="-273050" algn="l" rtl="0" eaLnBrk="0" fontAlgn="base" hangingPunct="0">
              <a:spcBef>
                <a:spcPct val="20000"/>
              </a:spcBef>
              <a:spcAft>
                <a:spcPct val="0"/>
              </a:spcAft>
              <a:buClr>
                <a:srgbClr val="0BD0D9"/>
              </a:buClr>
              <a:buSzPct val="95000"/>
              <a:buFont typeface="Wingdings 2" pitchFamily="18" charset="2"/>
              <a:buChar char=""/>
              <a:defRPr sz="28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6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4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2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defTabSz="914400">
              <a:buFont typeface="Wingdings 2" pitchFamily="18" charset="2"/>
              <a:buNone/>
            </a:pPr>
            <a:r>
              <a:rPr lang="en-US" i="1" dirty="0" smtClean="0"/>
              <a:t>Innovative tools that harness the power of emerging informatics research and population-level data…</a:t>
            </a:r>
            <a:endParaRPr lang="en-US" i="1" dirty="0"/>
          </a:p>
        </p:txBody>
      </p:sp>
      <p:sp>
        <p:nvSpPr>
          <p:cNvPr id="10" name="Rectangle 9" descr="black rectangle divider lin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Title 1" descr="Future Partnerships &amp; Directions&#10;"/>
          <p:cNvSpPr txBox="1">
            <a:spLocks/>
          </p:cNvSpPr>
          <p:nvPr/>
        </p:nvSpPr>
        <p:spPr bwMode="auto">
          <a:xfrm>
            <a:off x="138223" y="-45183"/>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a:solidFill>
                  <a:schemeClr val="tx1"/>
                </a:solidFill>
                <a:cs typeface="Arial" pitchFamily="34" charset="0"/>
              </a:rPr>
              <a:t>Future Partnerships &amp; Directions</a:t>
            </a:r>
          </a:p>
        </p:txBody>
      </p:sp>
    </p:spTree>
    <p:extLst>
      <p:ext uri="{BB962C8B-B14F-4D97-AF65-F5344CB8AC3E}">
        <p14:creationId xmlns="" xmlns:p14="http://schemas.microsoft.com/office/powerpoint/2010/main" val="105057556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 name="Picture 1" descr="CDW to&#10;&#10;Analytic Processes &#10;VLMINE with inputs of PGD, Other Data, and hi2 Data&#10;&#10;to&#10;&#10;Output:&#10;Notifications&#10;Cohorts&#10;Visualizations&#10;&#10;to &#10;Services&#10;&#10;to&#10;SF Workspace:&#10;VLMINE App&#10;&#10;"/>
          <p:cNvPicPr>
            <a:picLocks noChangeAspect="1"/>
          </p:cNvPicPr>
          <p:nvPr/>
        </p:nvPicPr>
        <p:blipFill>
          <a:blip r:embed="rId3"/>
          <a:stretch>
            <a:fillRect/>
          </a:stretch>
        </p:blipFill>
        <p:spPr>
          <a:xfrm>
            <a:off x="0" y="341201"/>
            <a:ext cx="9131300" cy="6175598"/>
          </a:xfrm>
          <a:prstGeom prst="rect">
            <a:avLst/>
          </a:prstGeom>
        </p:spPr>
      </p:pic>
      <p:sp>
        <p:nvSpPr>
          <p:cNvPr id="3" name="Rectangle 2" descr="System-Facing HMP&#10;"/>
          <p:cNvSpPr/>
          <p:nvPr/>
        </p:nvSpPr>
        <p:spPr>
          <a:xfrm>
            <a:off x="2440825" y="1819098"/>
            <a:ext cx="4167263" cy="522577"/>
          </a:xfrm>
          <a:prstGeom prst="rect">
            <a:avLst/>
          </a:prstGeom>
          <a:solidFill>
            <a:srgbClr val="ECE7D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dirty="0">
                <a:solidFill>
                  <a:schemeClr val="tx1">
                    <a:lumMod val="50000"/>
                    <a:lumOff val="50000"/>
                  </a:schemeClr>
                </a:solidFill>
                <a:latin typeface="Candara"/>
                <a:cs typeface="Candara"/>
              </a:rPr>
              <a:t>System-Facing HMP</a:t>
            </a:r>
          </a:p>
        </p:txBody>
      </p:sp>
    </p:spTree>
    <p:extLst>
      <p:ext uri="{BB962C8B-B14F-4D97-AF65-F5344CB8AC3E}">
        <p14:creationId xmlns="" xmlns:p14="http://schemas.microsoft.com/office/powerpoint/2010/main" val="55167816"/>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graphic of cartoon legs and feet at a crossroads"/>
          <p:cNvPicPr>
            <a:picLocks noChangeAspect="1" noChangeArrowheads="1"/>
          </p:cNvPicPr>
          <p:nvPr/>
        </p:nvPicPr>
        <p:blipFill rotWithShape="1">
          <a:blip r:embed="rId3">
            <a:duotone>
              <a:schemeClr val="accent4">
                <a:shade val="45000"/>
                <a:satMod val="135000"/>
              </a:schemeClr>
              <a:prstClr val="white"/>
            </a:duotone>
            <a:extLst>
              <a:ext uri="{BEBA8EAE-BF5A-486C-A8C5-ECC9F3942E4B}">
                <a14:imgProps xmlns="" xmlns:a14="http://schemas.microsoft.com/office/drawing/2010/main">
                  <a14:imgLayer r:embed="rId4">
                    <a14:imgEffect>
                      <a14:colorTemperature colorTemp="4700"/>
                    </a14:imgEffect>
                  </a14:imgLayer>
                </a14:imgProps>
              </a:ext>
              <a:ext uri="{28A0092B-C50C-407E-A947-70E740481C1C}">
                <a14:useLocalDpi xmlns="" xmlns:a14="http://schemas.microsoft.com/office/drawing/2010/main" val="0"/>
              </a:ext>
            </a:extLst>
          </a:blip>
          <a:srcRect b="25064"/>
          <a:stretch/>
        </p:blipFill>
        <p:spPr bwMode="auto">
          <a:xfrm>
            <a:off x="-7883" y="-1"/>
            <a:ext cx="9151883" cy="6858001"/>
          </a:xfrm>
          <a:prstGeom prst="rect">
            <a:avLst/>
          </a:prstGeom>
          <a:solidFill>
            <a:srgbClr val="0B5395"/>
          </a:solidFill>
          <a:extLst/>
        </p:spPr>
      </p:pic>
      <p:sp>
        <p:nvSpPr>
          <p:cNvPr id="8" name="Content Placeholder 2"/>
          <p:cNvSpPr>
            <a:spLocks noGrp="1"/>
          </p:cNvSpPr>
          <p:nvPr>
            <p:ph idx="1"/>
          </p:nvPr>
        </p:nvSpPr>
        <p:spPr>
          <a:xfrm>
            <a:off x="1150904" y="4124900"/>
            <a:ext cx="6771806" cy="2274504"/>
          </a:xfrm>
        </p:spPr>
        <p:txBody>
          <a:bodyPr>
            <a:noAutofit/>
          </a:bodyPr>
          <a:lstStyle/>
          <a:p>
            <a:pPr marL="0" indent="0" algn="ctr">
              <a:buNone/>
            </a:pPr>
            <a:r>
              <a:rPr lang="en-US" sz="3600" i="1" dirty="0" smtClean="0">
                <a:cs typeface="Arial"/>
              </a:rPr>
              <a:t>Shared/Distributed Development</a:t>
            </a:r>
            <a:endParaRPr lang="en-US" sz="3600" i="1" dirty="0">
              <a:cs typeface="Arial"/>
            </a:endParaRPr>
          </a:p>
          <a:p>
            <a:pPr marL="0" indent="0" algn="ctr">
              <a:buNone/>
            </a:pPr>
            <a:r>
              <a:rPr lang="en-US" sz="3600" i="1" dirty="0">
                <a:cs typeface="Arial"/>
              </a:rPr>
              <a:t>D</a:t>
            </a:r>
            <a:r>
              <a:rPr lang="en-US" sz="3600" i="1" dirty="0" smtClean="0">
                <a:cs typeface="Arial"/>
              </a:rPr>
              <a:t>evelopment Pathways</a:t>
            </a:r>
          </a:p>
          <a:p>
            <a:pPr marL="0" indent="0" algn="ctr">
              <a:buNone/>
            </a:pPr>
            <a:r>
              <a:rPr lang="en-US" sz="3600" i="1" dirty="0">
                <a:cs typeface="Arial"/>
              </a:rPr>
              <a:t>Domain </a:t>
            </a:r>
            <a:r>
              <a:rPr lang="en-US" sz="3600" i="1" dirty="0" smtClean="0">
                <a:cs typeface="Arial"/>
              </a:rPr>
              <a:t>Modules</a:t>
            </a:r>
            <a:endParaRPr lang="en-US" sz="3600" i="1" dirty="0">
              <a:cs typeface="Arial"/>
            </a:endParaRPr>
          </a:p>
          <a:p>
            <a:pPr marL="0" indent="0" algn="ctr">
              <a:buNone/>
            </a:pPr>
            <a:r>
              <a:rPr lang="en-US" sz="3600" i="1" dirty="0">
                <a:cs typeface="Arial"/>
              </a:rPr>
              <a:t>Module Repository</a:t>
            </a:r>
          </a:p>
          <a:p>
            <a:pPr marL="0" indent="0">
              <a:buNone/>
            </a:pPr>
            <a:endParaRPr lang="en-US" sz="3600" i="1" dirty="0">
              <a:cs typeface="Arial"/>
            </a:endParaRPr>
          </a:p>
        </p:txBody>
      </p:sp>
      <p:sp>
        <p:nvSpPr>
          <p:cNvPr id="7" name="Title 1"/>
          <p:cNvSpPr>
            <a:spLocks noGrp="1"/>
          </p:cNvSpPr>
          <p:nvPr>
            <p:ph type="title"/>
          </p:nvPr>
        </p:nvSpPr>
        <p:spPr>
          <a:xfrm>
            <a:off x="457200" y="164276"/>
            <a:ext cx="8229600" cy="1143000"/>
          </a:xfrm>
        </p:spPr>
        <p:txBody>
          <a:bodyPr>
            <a:noAutofit/>
          </a:bodyPr>
          <a:lstStyle/>
          <a:p>
            <a:pPr eaLnBrk="1" fontAlgn="auto" hangingPunct="1">
              <a:spcAft>
                <a:spcPts val="0"/>
              </a:spcAft>
              <a:defRPr/>
            </a:pPr>
            <a:r>
              <a:rPr lang="en-US" sz="8000" b="1" dirty="0">
                <a:solidFill>
                  <a:schemeClr val="tx1"/>
                </a:solidFill>
                <a:cs typeface="Arial" pitchFamily="34" charset="0"/>
              </a:rPr>
              <a:t>Pathways Forward</a:t>
            </a:r>
          </a:p>
        </p:txBody>
      </p:sp>
    </p:spTree>
    <p:extLst>
      <p:ext uri="{BB962C8B-B14F-4D97-AF65-F5344CB8AC3E}">
        <p14:creationId xmlns="" xmlns:p14="http://schemas.microsoft.com/office/powerpoint/2010/main" val="302332262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4" name="Rectangle 3" descr="green rectangle"/>
          <p:cNvSpPr/>
          <p:nvPr/>
        </p:nvSpPr>
        <p:spPr>
          <a:xfrm>
            <a:off x="8475260" y="6277970"/>
            <a:ext cx="545910" cy="58003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dirty="0"/>
          </a:p>
        </p:txBody>
      </p:sp>
      <p:pic>
        <p:nvPicPr>
          <p:cNvPr id="6" name="Picture 2" descr="image of hands holding a rope in the shapt of a light bulb"/>
          <p:cNvPicPr>
            <a:picLocks noChangeAspect="1" noChangeArrowheads="1"/>
          </p:cNvPicPr>
          <p:nvPr/>
        </p:nvPicPr>
        <p:blipFill rotWithShape="1">
          <a:blip r:embed="rId3">
            <a:extLst>
              <a:ext uri="{28A0092B-C50C-407E-A947-70E740481C1C}">
                <a14:useLocalDpi xmlns="" xmlns:a14="http://schemas.microsoft.com/office/drawing/2010/main" val="0"/>
              </a:ext>
            </a:extLst>
          </a:blip>
          <a:srcRect l="8810" t="5834" r="7592" b="12152"/>
          <a:stretch/>
        </p:blipFill>
        <p:spPr bwMode="auto">
          <a:xfrm>
            <a:off x="-11" y="0"/>
            <a:ext cx="5827594" cy="686327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Lst>
        </p:spPr>
      </p:pic>
      <p:sp>
        <p:nvSpPr>
          <p:cNvPr id="7" name="Content Placeholder 14"/>
          <p:cNvSpPr>
            <a:spLocks noGrp="1"/>
          </p:cNvSpPr>
          <p:nvPr>
            <p:ph idx="1"/>
          </p:nvPr>
        </p:nvSpPr>
        <p:spPr>
          <a:xfrm>
            <a:off x="972417" y="1194849"/>
            <a:ext cx="3940763" cy="2051779"/>
          </a:xfrm>
        </p:spPr>
        <p:txBody>
          <a:bodyPr>
            <a:noAutofit/>
          </a:bodyPr>
          <a:lstStyle/>
          <a:p>
            <a:pPr marL="0" indent="0" algn="ctr">
              <a:buNone/>
            </a:pPr>
            <a:r>
              <a:rPr lang="en-US" sz="4000" i="1" dirty="0" smtClean="0"/>
              <a:t>Innovation</a:t>
            </a:r>
            <a:endParaRPr lang="en-US" sz="4000" i="1" dirty="0"/>
          </a:p>
          <a:p>
            <a:pPr marL="0" indent="0" algn="ctr">
              <a:buNone/>
            </a:pPr>
            <a:r>
              <a:rPr lang="en-US" sz="4000" i="1" dirty="0" smtClean="0"/>
              <a:t>Collaboration</a:t>
            </a:r>
            <a:endParaRPr lang="en-US" sz="4000" i="1" dirty="0"/>
          </a:p>
          <a:p>
            <a:pPr marL="0" indent="0" algn="ctr">
              <a:buNone/>
            </a:pPr>
            <a:r>
              <a:rPr lang="en-US" sz="4000" i="1" dirty="0"/>
              <a:t>Democratization</a:t>
            </a:r>
          </a:p>
        </p:txBody>
      </p:sp>
      <p:sp>
        <p:nvSpPr>
          <p:cNvPr id="5" name="Rectangle 4" descr="light green rectangle divider line"/>
          <p:cNvSpPr/>
          <p:nvPr/>
        </p:nvSpPr>
        <p:spPr>
          <a:xfrm>
            <a:off x="6086901" y="3431635"/>
            <a:ext cx="2934269" cy="45719"/>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01917" y="4206329"/>
            <a:ext cx="6863270" cy="1143000"/>
          </a:xfrm>
        </p:spPr>
        <p:txBody>
          <a:bodyPr>
            <a:noAutofit/>
          </a:bodyPr>
          <a:lstStyle/>
          <a:p>
            <a:pPr algn="ctr" eaLnBrk="1" fontAlgn="auto" hangingPunct="1">
              <a:spcAft>
                <a:spcPts val="0"/>
              </a:spcAft>
              <a:defRPr/>
            </a:pPr>
            <a:r>
              <a:rPr lang="en-US" sz="4800" dirty="0" smtClean="0">
                <a:solidFill>
                  <a:schemeClr val="bg1"/>
                </a:solidFill>
                <a:cs typeface="Arial" pitchFamily="34" charset="0"/>
              </a:rPr>
              <a:t>System </a:t>
            </a:r>
            <a:br>
              <a:rPr lang="en-US" sz="4800" dirty="0" smtClean="0">
                <a:solidFill>
                  <a:schemeClr val="bg1"/>
                </a:solidFill>
                <a:cs typeface="Arial" pitchFamily="34" charset="0"/>
              </a:rPr>
            </a:br>
            <a:r>
              <a:rPr lang="en-US" sz="4800" dirty="0" smtClean="0">
                <a:solidFill>
                  <a:schemeClr val="bg1"/>
                </a:solidFill>
                <a:cs typeface="Arial" pitchFamily="34" charset="0"/>
              </a:rPr>
              <a:t>Facing </a:t>
            </a:r>
            <a:br>
              <a:rPr lang="en-US" sz="4800" dirty="0" smtClean="0">
                <a:solidFill>
                  <a:schemeClr val="bg1"/>
                </a:solidFill>
                <a:cs typeface="Arial" pitchFamily="34" charset="0"/>
              </a:rPr>
            </a:br>
            <a:r>
              <a:rPr lang="en-US" sz="4800" dirty="0" smtClean="0">
                <a:solidFill>
                  <a:schemeClr val="bg1"/>
                </a:solidFill>
                <a:cs typeface="Arial" pitchFamily="34" charset="0"/>
              </a:rPr>
              <a:t>Platform</a:t>
            </a:r>
            <a:br>
              <a:rPr lang="en-US" sz="4800" dirty="0" smtClean="0">
                <a:solidFill>
                  <a:schemeClr val="bg1"/>
                </a:solidFill>
                <a:cs typeface="Arial" pitchFamily="34" charset="0"/>
              </a:rPr>
            </a:br>
            <a:r>
              <a:rPr lang="en-US" sz="4800" dirty="0" smtClean="0">
                <a:solidFill>
                  <a:schemeClr val="bg1"/>
                </a:solidFill>
                <a:cs typeface="Arial" pitchFamily="34" charset="0"/>
              </a:rPr>
              <a:t> </a:t>
            </a:r>
            <a:br>
              <a:rPr lang="en-US" sz="4800" dirty="0" smtClean="0">
                <a:solidFill>
                  <a:schemeClr val="bg1"/>
                </a:solidFill>
                <a:cs typeface="Arial" pitchFamily="34" charset="0"/>
              </a:rPr>
            </a:br>
            <a:r>
              <a:rPr lang="en-US" sz="4800" b="0" i="1" dirty="0" smtClean="0">
                <a:solidFill>
                  <a:schemeClr val="bg1"/>
                </a:solidFill>
                <a:cs typeface="Arial" pitchFamily="34" charset="0"/>
              </a:rPr>
              <a:t>Summary </a:t>
            </a:r>
            <a:br>
              <a:rPr lang="en-US" sz="4800" b="0" i="1" dirty="0" smtClean="0">
                <a:solidFill>
                  <a:schemeClr val="bg1"/>
                </a:solidFill>
                <a:cs typeface="Arial" pitchFamily="34" charset="0"/>
              </a:rPr>
            </a:br>
            <a:r>
              <a:rPr lang="en-US" sz="4800" b="0" i="1" dirty="0" smtClean="0">
                <a:solidFill>
                  <a:schemeClr val="bg1"/>
                </a:solidFill>
                <a:cs typeface="Arial" pitchFamily="34" charset="0"/>
              </a:rPr>
              <a:t>Points</a:t>
            </a:r>
            <a:endParaRPr lang="en-US" sz="4800" b="0" i="1" dirty="0">
              <a:solidFill>
                <a:schemeClr val="bg1"/>
              </a:solidFill>
              <a:cs typeface="Arial" pitchFamily="34" charset="0"/>
            </a:endParaRPr>
          </a:p>
        </p:txBody>
      </p:sp>
    </p:spTree>
    <p:extLst>
      <p:ext uri="{BB962C8B-B14F-4D97-AF65-F5344CB8AC3E}">
        <p14:creationId xmlns="" xmlns:p14="http://schemas.microsoft.com/office/powerpoint/2010/main" val="315336100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descr="white rectangle"/>
          <p:cNvSpPr/>
          <p:nvPr/>
        </p:nvSpPr>
        <p:spPr>
          <a:xfrm>
            <a:off x="8367823" y="6422056"/>
            <a:ext cx="691114" cy="276446"/>
          </a:xfrm>
          <a:prstGeom prst="rect">
            <a:avLst/>
          </a:prstGeom>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en-US" dirty="0"/>
          </a:p>
        </p:txBody>
      </p:sp>
      <p:pic>
        <p:nvPicPr>
          <p:cNvPr id="7" name="Picture 5" descr="light green divider line"/>
          <p:cNvPicPr>
            <a:picLocks noChangeAspect="1"/>
          </p:cNvPicPr>
          <p:nvPr/>
        </p:nvPicPr>
        <p:blipFill>
          <a:blip r:embed="rId3">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371600" y="3621088"/>
            <a:ext cx="7761288" cy="257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3599592" y="1995845"/>
            <a:ext cx="7086600" cy="1143000"/>
          </a:xfrm>
        </p:spPr>
        <p:txBody>
          <a:bodyPr/>
          <a:lstStyle/>
          <a:p>
            <a:r>
              <a:rPr lang="en-US" sz="4800" dirty="0" smtClean="0"/>
              <a:t>Ask the Presenter</a:t>
            </a:r>
            <a:endParaRPr lang="en-US" sz="4800" dirty="0"/>
          </a:p>
        </p:txBody>
      </p:sp>
      <p:pic>
        <p:nvPicPr>
          <p:cNvPr id="8" name="Picture 4" descr="Image of the My VeHU Campus &quot;Ask The Presenter&quot; Icon"/>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14349" y="2130425"/>
            <a:ext cx="1143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57477984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descr="Chris Palmer Program Manager&#10;Joshua Dinerstein Development Lead&#10;Ian Parish Sr. Software Engineer&#10;Andy Barrett Data Architect&#10;Christopher Hall Web Developer&#10;Stephanie Bollinger Scrum Master&#10;"/>
          <p:cNvSpPr/>
          <p:nvPr/>
        </p:nvSpPr>
        <p:spPr>
          <a:xfrm>
            <a:off x="869811" y="4083087"/>
            <a:ext cx="8197398" cy="2677656"/>
          </a:xfrm>
          <a:prstGeom prst="rect">
            <a:avLst/>
          </a:prstGeom>
        </p:spPr>
        <p:txBody>
          <a:bodyPr wrap="square" lIns="0" rIns="0">
            <a:spAutoFit/>
          </a:bodyPr>
          <a:lstStyle/>
          <a:p>
            <a:r>
              <a:rPr lang="en-US" sz="2800" b="1" dirty="0">
                <a:solidFill>
                  <a:prstClr val="black"/>
                </a:solidFill>
                <a:latin typeface="Constantia"/>
                <a:cs typeface="Arial"/>
              </a:rPr>
              <a:t>Chris Palmer</a:t>
            </a:r>
            <a:r>
              <a:rPr lang="en-US" sz="2800" b="1" u="dotted" dirty="0">
                <a:solidFill>
                  <a:prstClr val="black"/>
                </a:solidFill>
                <a:latin typeface="Constantia"/>
                <a:cs typeface="Arial"/>
              </a:rPr>
              <a:t>					</a:t>
            </a:r>
            <a:r>
              <a:rPr lang="en-US" sz="2800" i="1" dirty="0" smtClean="0">
                <a:solidFill>
                  <a:prstClr val="black"/>
                </a:solidFill>
                <a:latin typeface="Constantia"/>
                <a:cs typeface="Arial"/>
              </a:rPr>
              <a:t>Program Manager</a:t>
            </a:r>
            <a:endParaRPr lang="en-US" sz="2800" dirty="0">
              <a:solidFill>
                <a:prstClr val="black"/>
              </a:solidFill>
              <a:latin typeface="Constantia"/>
              <a:cs typeface="Arial"/>
            </a:endParaRPr>
          </a:p>
          <a:p>
            <a:r>
              <a:rPr lang="en-US" sz="2800" b="1" dirty="0">
                <a:solidFill>
                  <a:prstClr val="black"/>
                </a:solidFill>
                <a:latin typeface="Constantia"/>
              </a:rPr>
              <a:t>Joshua Dinerstein</a:t>
            </a:r>
            <a:r>
              <a:rPr lang="en-US" sz="2800" b="1" u="dotted" dirty="0">
                <a:solidFill>
                  <a:prstClr val="black"/>
                </a:solidFill>
                <a:cs typeface="Arial"/>
              </a:rPr>
              <a:t>			</a:t>
            </a:r>
            <a:r>
              <a:rPr lang="en-US" sz="2800" i="1" dirty="0" smtClean="0">
                <a:solidFill>
                  <a:prstClr val="black"/>
                </a:solidFill>
                <a:latin typeface="Constantia"/>
                <a:cs typeface="Arial"/>
              </a:rPr>
              <a:t>Development Lead</a:t>
            </a:r>
            <a:endParaRPr lang="en-US" sz="2800" dirty="0">
              <a:solidFill>
                <a:prstClr val="black"/>
              </a:solidFill>
              <a:latin typeface="Constantia"/>
            </a:endParaRPr>
          </a:p>
          <a:p>
            <a:r>
              <a:rPr lang="en-US" sz="2800" b="1" dirty="0">
                <a:solidFill>
                  <a:prstClr val="black"/>
                </a:solidFill>
                <a:latin typeface="Constantia"/>
                <a:cs typeface="Arial"/>
              </a:rPr>
              <a:t>Ian Parish</a:t>
            </a:r>
            <a:r>
              <a:rPr lang="en-US" sz="2800" b="1" u="dotted" dirty="0">
                <a:solidFill>
                  <a:prstClr val="black"/>
                </a:solidFill>
                <a:cs typeface="Arial"/>
              </a:rPr>
              <a:t>						</a:t>
            </a:r>
            <a:r>
              <a:rPr lang="en-US" sz="2800" i="1" dirty="0" smtClean="0">
                <a:solidFill>
                  <a:prstClr val="black"/>
                </a:solidFill>
                <a:latin typeface="Constantia"/>
                <a:cs typeface="Arial"/>
              </a:rPr>
              <a:t>Sr. Software Engineer</a:t>
            </a:r>
            <a:endParaRPr lang="en-US" sz="2800" dirty="0">
              <a:solidFill>
                <a:prstClr val="black"/>
              </a:solidFill>
              <a:latin typeface="Constantia"/>
              <a:cs typeface="Arial"/>
            </a:endParaRPr>
          </a:p>
          <a:p>
            <a:r>
              <a:rPr lang="en-US" sz="2800" b="1" dirty="0">
                <a:solidFill>
                  <a:prstClr val="black"/>
                </a:solidFill>
                <a:latin typeface="Constantia"/>
              </a:rPr>
              <a:t>Andy Barrett</a:t>
            </a:r>
            <a:r>
              <a:rPr lang="en-US" sz="2800" b="1" u="dotted" dirty="0">
                <a:solidFill>
                  <a:prstClr val="black"/>
                </a:solidFill>
                <a:cs typeface="Arial"/>
              </a:rPr>
              <a:t>					</a:t>
            </a:r>
            <a:r>
              <a:rPr lang="en-US" sz="2800" i="1" dirty="0" smtClean="0">
                <a:solidFill>
                  <a:prstClr val="black"/>
                </a:solidFill>
                <a:latin typeface="Constantia"/>
                <a:cs typeface="Arial"/>
              </a:rPr>
              <a:t>Data Architect</a:t>
            </a:r>
            <a:endParaRPr lang="en-US" sz="2800" dirty="0">
              <a:solidFill>
                <a:prstClr val="black"/>
              </a:solidFill>
              <a:latin typeface="Constantia"/>
            </a:endParaRPr>
          </a:p>
          <a:p>
            <a:r>
              <a:rPr lang="en-US" sz="2800" b="1" dirty="0">
                <a:solidFill>
                  <a:prstClr val="black"/>
                </a:solidFill>
                <a:latin typeface="Constantia"/>
              </a:rPr>
              <a:t>Christopher Hall</a:t>
            </a:r>
            <a:r>
              <a:rPr lang="en-US" sz="2800" b="1" u="dotted" dirty="0">
                <a:solidFill>
                  <a:prstClr val="black"/>
                </a:solidFill>
                <a:cs typeface="Arial"/>
              </a:rPr>
              <a:t>			</a:t>
            </a:r>
            <a:r>
              <a:rPr lang="en-US" sz="2800" i="1" dirty="0" smtClean="0">
                <a:solidFill>
                  <a:prstClr val="black"/>
                </a:solidFill>
                <a:latin typeface="Constantia"/>
                <a:cs typeface="Arial"/>
              </a:rPr>
              <a:t>Web Developer</a:t>
            </a:r>
            <a:endParaRPr lang="en-US" sz="2800" i="1" dirty="0">
              <a:solidFill>
                <a:prstClr val="black"/>
              </a:solidFill>
              <a:latin typeface="Constantia"/>
              <a:cs typeface="Arial"/>
            </a:endParaRPr>
          </a:p>
          <a:p>
            <a:r>
              <a:rPr lang="en-US" sz="2800" b="1" dirty="0">
                <a:solidFill>
                  <a:prstClr val="black"/>
                </a:solidFill>
                <a:latin typeface="Constantia"/>
              </a:rPr>
              <a:t>Stephanie Bollinger</a:t>
            </a:r>
            <a:r>
              <a:rPr lang="en-US" sz="2800" b="1" u="dotted" dirty="0">
                <a:solidFill>
                  <a:prstClr val="black"/>
                </a:solidFill>
                <a:cs typeface="Arial"/>
              </a:rPr>
              <a:t>		</a:t>
            </a:r>
            <a:r>
              <a:rPr lang="en-US" sz="2800" i="1" dirty="0" smtClean="0">
                <a:solidFill>
                  <a:prstClr val="black"/>
                </a:solidFill>
                <a:latin typeface="Constantia"/>
                <a:cs typeface="Arial"/>
              </a:rPr>
              <a:t>Scrum Master</a:t>
            </a:r>
            <a:endParaRPr lang="en-US" sz="2800" dirty="0">
              <a:solidFill>
                <a:prstClr val="black"/>
              </a:solidFill>
              <a:latin typeface="Constantia"/>
            </a:endParaRPr>
          </a:p>
        </p:txBody>
      </p:sp>
      <p:sp>
        <p:nvSpPr>
          <p:cNvPr id="88" name="Rectangle 87" descr="green rectangle divider line"/>
          <p:cNvSpPr/>
          <p:nvPr/>
        </p:nvSpPr>
        <p:spPr>
          <a:xfrm>
            <a:off x="859178" y="4038944"/>
            <a:ext cx="8208031" cy="45719"/>
          </a:xfrm>
          <a:prstGeom prst="rect">
            <a:avLst/>
          </a:prstGeom>
          <a:gradFill>
            <a:gsLst>
              <a:gs pos="0">
                <a:schemeClr val="accent6">
                  <a:lumMod val="50000"/>
                </a:schemeClr>
              </a:gs>
              <a:gs pos="68000">
                <a:schemeClr val="accent6">
                  <a:lumMod val="75000"/>
                </a:schemeClr>
              </a:gs>
              <a:gs pos="100000">
                <a:schemeClr val="accent6">
                  <a:lumMod val="60000"/>
                  <a:lumOff val="40000"/>
                </a:schemeClr>
              </a:gs>
            </a:gsLst>
          </a:gradFill>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7" name="Rectangle 86" descr="Role&#10;"/>
          <p:cNvSpPr/>
          <p:nvPr/>
        </p:nvSpPr>
        <p:spPr>
          <a:xfrm>
            <a:off x="4869477" y="3456404"/>
            <a:ext cx="3519878" cy="584775"/>
          </a:xfrm>
          <a:prstGeom prst="rect">
            <a:avLst/>
          </a:prstGeom>
        </p:spPr>
        <p:txBody>
          <a:bodyPr wrap="square">
            <a:spAutoFit/>
          </a:bodyPr>
          <a:lstStyle/>
          <a:p>
            <a:r>
              <a:rPr lang="en-US" sz="3200" b="1" dirty="0" smtClean="0">
                <a:solidFill>
                  <a:schemeClr val="accent1">
                    <a:lumMod val="75000"/>
                  </a:schemeClr>
                </a:solidFill>
                <a:latin typeface="Candara"/>
                <a:cs typeface="Arial"/>
              </a:rPr>
              <a:t>Role</a:t>
            </a:r>
            <a:endParaRPr lang="en-US" sz="3200" b="1" dirty="0">
              <a:solidFill>
                <a:schemeClr val="accent1">
                  <a:lumMod val="75000"/>
                </a:schemeClr>
              </a:solidFill>
              <a:latin typeface="Candara"/>
            </a:endParaRPr>
          </a:p>
        </p:txBody>
      </p:sp>
      <p:sp>
        <p:nvSpPr>
          <p:cNvPr id="86" name="Rectangle 85" descr="Developer Team&#10;"/>
          <p:cNvSpPr/>
          <p:nvPr/>
        </p:nvSpPr>
        <p:spPr>
          <a:xfrm>
            <a:off x="790718" y="3477029"/>
            <a:ext cx="3519878" cy="584775"/>
          </a:xfrm>
          <a:prstGeom prst="rect">
            <a:avLst/>
          </a:prstGeom>
        </p:spPr>
        <p:txBody>
          <a:bodyPr wrap="square">
            <a:spAutoFit/>
          </a:bodyPr>
          <a:lstStyle/>
          <a:p>
            <a:r>
              <a:rPr lang="en-US" sz="3200" b="1" dirty="0" smtClean="0">
                <a:solidFill>
                  <a:schemeClr val="accent1">
                    <a:lumMod val="75000"/>
                  </a:schemeClr>
                </a:solidFill>
                <a:latin typeface="Candara"/>
                <a:cs typeface="Arial"/>
              </a:rPr>
              <a:t>Developer Team</a:t>
            </a:r>
            <a:endParaRPr lang="en-US" sz="3200" b="1" dirty="0">
              <a:solidFill>
                <a:schemeClr val="accent1">
                  <a:lumMod val="75000"/>
                </a:schemeClr>
              </a:solidFill>
              <a:latin typeface="Candara"/>
            </a:endParaRPr>
          </a:p>
        </p:txBody>
      </p:sp>
      <p:sp>
        <p:nvSpPr>
          <p:cNvPr id="82" name="Rectangle 81" descr="Michael Rubin Clinical Lead&#10;Jennifer Garvin Perform Msmt/CHF Lead&#10;Johnny Childress Program Lead&#10;Dale Ryan Inform Nurse Specialist&#10;Lois Hooper HIM Specialist&#10;Steve Eaton OIT Project Manager&#10;"/>
          <p:cNvSpPr/>
          <p:nvPr/>
        </p:nvSpPr>
        <p:spPr>
          <a:xfrm>
            <a:off x="869811" y="690481"/>
            <a:ext cx="8197398" cy="2677656"/>
          </a:xfrm>
          <a:prstGeom prst="rect">
            <a:avLst/>
          </a:prstGeom>
        </p:spPr>
        <p:txBody>
          <a:bodyPr wrap="square" lIns="0" rIns="0">
            <a:spAutoFit/>
          </a:bodyPr>
          <a:lstStyle/>
          <a:p>
            <a:r>
              <a:rPr lang="en-US" sz="2800" b="1" dirty="0">
                <a:solidFill>
                  <a:prstClr val="black"/>
                </a:solidFill>
                <a:latin typeface="Constantia"/>
                <a:cs typeface="Arial"/>
              </a:rPr>
              <a:t>Michael Rubin</a:t>
            </a:r>
            <a:r>
              <a:rPr lang="en-US" sz="2800" b="1" u="dotted" dirty="0">
                <a:solidFill>
                  <a:prstClr val="black"/>
                </a:solidFill>
                <a:latin typeface="Constantia"/>
                <a:cs typeface="Arial"/>
              </a:rPr>
              <a:t>				</a:t>
            </a:r>
            <a:r>
              <a:rPr lang="en-US" sz="2800" i="1" dirty="0" smtClean="0">
                <a:solidFill>
                  <a:prstClr val="black"/>
                </a:solidFill>
                <a:latin typeface="Constantia"/>
                <a:cs typeface="Arial"/>
              </a:rPr>
              <a:t>Clinical </a:t>
            </a:r>
            <a:r>
              <a:rPr lang="en-US" sz="2800" i="1" dirty="0">
                <a:solidFill>
                  <a:prstClr val="black"/>
                </a:solidFill>
                <a:latin typeface="Constantia"/>
                <a:cs typeface="Arial"/>
              </a:rPr>
              <a:t>Lead</a:t>
            </a:r>
            <a:endParaRPr lang="en-US" sz="2800" dirty="0">
              <a:solidFill>
                <a:prstClr val="black"/>
              </a:solidFill>
              <a:latin typeface="Constantia"/>
              <a:cs typeface="Arial"/>
            </a:endParaRPr>
          </a:p>
          <a:p>
            <a:r>
              <a:rPr lang="en-US" sz="2800" b="1" dirty="0">
                <a:solidFill>
                  <a:prstClr val="black"/>
                </a:solidFill>
                <a:latin typeface="Constantia"/>
              </a:rPr>
              <a:t>Jennifer </a:t>
            </a:r>
            <a:r>
              <a:rPr lang="en-US" sz="2800" b="1" dirty="0" smtClean="0">
                <a:solidFill>
                  <a:prstClr val="black"/>
                </a:solidFill>
                <a:latin typeface="Constantia"/>
              </a:rPr>
              <a:t>Garvin</a:t>
            </a:r>
            <a:r>
              <a:rPr lang="en-US" sz="2800" b="1" u="dotted" dirty="0">
                <a:solidFill>
                  <a:prstClr val="black"/>
                </a:solidFill>
                <a:cs typeface="Arial"/>
              </a:rPr>
              <a:t>				</a:t>
            </a:r>
            <a:r>
              <a:rPr lang="en-US" sz="2800" i="1" dirty="0" smtClean="0">
                <a:solidFill>
                  <a:prstClr val="black"/>
                </a:solidFill>
                <a:latin typeface="Constantia"/>
                <a:cs typeface="Arial"/>
              </a:rPr>
              <a:t>Perform </a:t>
            </a:r>
            <a:r>
              <a:rPr lang="en-US" sz="2800" i="1" dirty="0">
                <a:solidFill>
                  <a:prstClr val="black"/>
                </a:solidFill>
                <a:latin typeface="Constantia"/>
                <a:cs typeface="Arial"/>
              </a:rPr>
              <a:t>Msmt/CHF Lead</a:t>
            </a:r>
            <a:endParaRPr lang="en-US" sz="2800" dirty="0">
              <a:solidFill>
                <a:prstClr val="black"/>
              </a:solidFill>
              <a:latin typeface="Constantia"/>
            </a:endParaRPr>
          </a:p>
          <a:p>
            <a:r>
              <a:rPr lang="en-US" sz="2800" b="1" dirty="0">
                <a:solidFill>
                  <a:prstClr val="black"/>
                </a:solidFill>
                <a:latin typeface="Constantia"/>
                <a:cs typeface="Arial"/>
              </a:rPr>
              <a:t>Johnny </a:t>
            </a:r>
            <a:r>
              <a:rPr lang="en-US" sz="2800" b="1" dirty="0" smtClean="0">
                <a:solidFill>
                  <a:prstClr val="black"/>
                </a:solidFill>
                <a:latin typeface="Constantia"/>
                <a:cs typeface="Arial"/>
              </a:rPr>
              <a:t>Childress</a:t>
            </a:r>
            <a:r>
              <a:rPr lang="en-US" sz="2800" b="1" u="dotted" dirty="0">
                <a:solidFill>
                  <a:prstClr val="black"/>
                </a:solidFill>
                <a:cs typeface="Arial"/>
              </a:rPr>
              <a:t>			</a:t>
            </a:r>
            <a:r>
              <a:rPr lang="en-US" sz="2800" i="1" dirty="0" smtClean="0">
                <a:solidFill>
                  <a:prstClr val="black"/>
                </a:solidFill>
                <a:latin typeface="Constantia"/>
                <a:cs typeface="Arial"/>
              </a:rPr>
              <a:t>Program </a:t>
            </a:r>
            <a:r>
              <a:rPr lang="en-US" sz="2800" i="1" dirty="0">
                <a:solidFill>
                  <a:prstClr val="black"/>
                </a:solidFill>
                <a:latin typeface="Constantia"/>
                <a:cs typeface="Arial"/>
              </a:rPr>
              <a:t>Lead</a:t>
            </a:r>
            <a:endParaRPr lang="en-US" sz="2800" dirty="0">
              <a:solidFill>
                <a:prstClr val="black"/>
              </a:solidFill>
              <a:latin typeface="Constantia"/>
              <a:cs typeface="Arial"/>
            </a:endParaRPr>
          </a:p>
          <a:p>
            <a:r>
              <a:rPr lang="en-US" sz="2800" b="1" dirty="0">
                <a:solidFill>
                  <a:prstClr val="black"/>
                </a:solidFill>
                <a:latin typeface="Constantia"/>
              </a:rPr>
              <a:t>Dale </a:t>
            </a:r>
            <a:r>
              <a:rPr lang="en-US" sz="2800" b="1" dirty="0" smtClean="0">
                <a:solidFill>
                  <a:prstClr val="black"/>
                </a:solidFill>
                <a:latin typeface="Constantia"/>
              </a:rPr>
              <a:t>Ryan</a:t>
            </a:r>
            <a:r>
              <a:rPr lang="en-US" sz="2800" b="1" u="dotted" dirty="0">
                <a:solidFill>
                  <a:prstClr val="black"/>
                </a:solidFill>
                <a:cs typeface="Arial"/>
              </a:rPr>
              <a:t>						</a:t>
            </a:r>
            <a:r>
              <a:rPr lang="en-US" sz="2800" i="1" dirty="0" smtClean="0">
                <a:solidFill>
                  <a:prstClr val="black"/>
                </a:solidFill>
                <a:latin typeface="Constantia"/>
                <a:cs typeface="Arial"/>
              </a:rPr>
              <a:t>Inform </a:t>
            </a:r>
            <a:r>
              <a:rPr lang="en-US" sz="2800" i="1" dirty="0">
                <a:solidFill>
                  <a:prstClr val="black"/>
                </a:solidFill>
                <a:latin typeface="Constantia"/>
                <a:cs typeface="Arial"/>
              </a:rPr>
              <a:t>Nurse </a:t>
            </a:r>
            <a:r>
              <a:rPr lang="en-US" sz="2800" i="1" dirty="0" smtClean="0">
                <a:solidFill>
                  <a:prstClr val="black"/>
                </a:solidFill>
                <a:latin typeface="Constantia"/>
                <a:cs typeface="Arial"/>
              </a:rPr>
              <a:t>Specialist</a:t>
            </a:r>
            <a:endParaRPr lang="en-US" sz="2800" dirty="0">
              <a:solidFill>
                <a:prstClr val="black"/>
              </a:solidFill>
              <a:latin typeface="Constantia"/>
            </a:endParaRPr>
          </a:p>
          <a:p>
            <a:r>
              <a:rPr lang="en-US" sz="2800" b="1" dirty="0">
                <a:solidFill>
                  <a:prstClr val="black"/>
                </a:solidFill>
                <a:latin typeface="Constantia"/>
              </a:rPr>
              <a:t>Lois </a:t>
            </a:r>
            <a:r>
              <a:rPr lang="en-US" sz="2800" b="1" dirty="0" smtClean="0">
                <a:solidFill>
                  <a:prstClr val="black"/>
                </a:solidFill>
                <a:latin typeface="Constantia"/>
              </a:rPr>
              <a:t>Hooper</a:t>
            </a:r>
            <a:r>
              <a:rPr lang="en-US" sz="2800" b="1" u="dotted" dirty="0">
                <a:solidFill>
                  <a:prstClr val="black"/>
                </a:solidFill>
                <a:cs typeface="Arial"/>
              </a:rPr>
              <a:t>					</a:t>
            </a:r>
            <a:r>
              <a:rPr lang="en-US" sz="2800" i="1" dirty="0" smtClean="0">
                <a:solidFill>
                  <a:prstClr val="black"/>
                </a:solidFill>
                <a:latin typeface="Constantia"/>
                <a:cs typeface="Arial"/>
              </a:rPr>
              <a:t>HIM </a:t>
            </a:r>
            <a:r>
              <a:rPr lang="en-US" sz="2800" i="1" dirty="0">
                <a:solidFill>
                  <a:prstClr val="black"/>
                </a:solidFill>
                <a:latin typeface="Constantia"/>
                <a:cs typeface="Arial"/>
              </a:rPr>
              <a:t>Specialist</a:t>
            </a:r>
          </a:p>
          <a:p>
            <a:r>
              <a:rPr lang="en-US" sz="2800" b="1" dirty="0">
                <a:solidFill>
                  <a:prstClr val="black"/>
                </a:solidFill>
                <a:latin typeface="Constantia"/>
              </a:rPr>
              <a:t>Steve Eaton</a:t>
            </a:r>
            <a:r>
              <a:rPr lang="en-US" sz="2800" b="1" u="dotted" dirty="0">
                <a:solidFill>
                  <a:prstClr val="black"/>
                </a:solidFill>
                <a:cs typeface="Arial"/>
              </a:rPr>
              <a:t>					</a:t>
            </a:r>
            <a:r>
              <a:rPr lang="en-US" sz="2800" i="1" dirty="0" smtClean="0">
                <a:solidFill>
                  <a:prstClr val="black"/>
                </a:solidFill>
                <a:latin typeface="Constantia"/>
                <a:cs typeface="Arial"/>
              </a:rPr>
              <a:t>OIT </a:t>
            </a:r>
            <a:r>
              <a:rPr lang="en-US" sz="2800" i="1" dirty="0">
                <a:solidFill>
                  <a:prstClr val="black"/>
                </a:solidFill>
                <a:latin typeface="Constantia"/>
                <a:cs typeface="Arial"/>
              </a:rPr>
              <a:t>Project </a:t>
            </a:r>
            <a:r>
              <a:rPr lang="en-US" sz="2800" i="1" dirty="0" smtClean="0">
                <a:solidFill>
                  <a:prstClr val="black"/>
                </a:solidFill>
                <a:latin typeface="Constantia"/>
                <a:cs typeface="Arial"/>
              </a:rPr>
              <a:t>Manager</a:t>
            </a:r>
            <a:endParaRPr lang="en-US" sz="2800" dirty="0">
              <a:solidFill>
                <a:prstClr val="black"/>
              </a:solidFill>
              <a:latin typeface="Constantia"/>
            </a:endParaRPr>
          </a:p>
        </p:txBody>
      </p:sp>
      <p:sp>
        <p:nvSpPr>
          <p:cNvPr id="85" name="Rectangle 84" descr="Role&#10;"/>
          <p:cNvSpPr/>
          <p:nvPr/>
        </p:nvSpPr>
        <p:spPr>
          <a:xfrm>
            <a:off x="4869477" y="63798"/>
            <a:ext cx="3519878" cy="584775"/>
          </a:xfrm>
          <a:prstGeom prst="rect">
            <a:avLst/>
          </a:prstGeom>
        </p:spPr>
        <p:txBody>
          <a:bodyPr wrap="square">
            <a:spAutoFit/>
          </a:bodyPr>
          <a:lstStyle/>
          <a:p>
            <a:r>
              <a:rPr lang="en-US" sz="3200" b="1" dirty="0" smtClean="0">
                <a:solidFill>
                  <a:schemeClr val="accent1">
                    <a:lumMod val="75000"/>
                  </a:schemeClr>
                </a:solidFill>
                <a:latin typeface="Candara"/>
                <a:cs typeface="Arial"/>
              </a:rPr>
              <a:t>Role</a:t>
            </a:r>
            <a:endParaRPr lang="en-US" sz="3200" b="1" dirty="0">
              <a:solidFill>
                <a:schemeClr val="accent1">
                  <a:lumMod val="75000"/>
                </a:schemeClr>
              </a:solidFill>
              <a:latin typeface="Candara"/>
            </a:endParaRPr>
          </a:p>
        </p:txBody>
      </p:sp>
      <p:sp>
        <p:nvSpPr>
          <p:cNvPr id="76" name="Rectangle 75" descr="Core Team&#10;"/>
          <p:cNvSpPr/>
          <p:nvPr/>
        </p:nvSpPr>
        <p:spPr>
          <a:xfrm>
            <a:off x="790718" y="84423"/>
            <a:ext cx="3519878" cy="584775"/>
          </a:xfrm>
          <a:prstGeom prst="rect">
            <a:avLst/>
          </a:prstGeom>
        </p:spPr>
        <p:txBody>
          <a:bodyPr wrap="square">
            <a:spAutoFit/>
          </a:bodyPr>
          <a:lstStyle/>
          <a:p>
            <a:r>
              <a:rPr lang="en-US" sz="3200" b="1" dirty="0" smtClean="0">
                <a:solidFill>
                  <a:schemeClr val="accent1">
                    <a:lumMod val="75000"/>
                  </a:schemeClr>
                </a:solidFill>
                <a:latin typeface="Candara"/>
                <a:cs typeface="Arial"/>
              </a:rPr>
              <a:t>Core Team</a:t>
            </a:r>
            <a:endParaRPr lang="en-US" sz="3200" b="1" dirty="0">
              <a:solidFill>
                <a:schemeClr val="accent1">
                  <a:lumMod val="75000"/>
                </a:schemeClr>
              </a:solidFill>
              <a:latin typeface="Candara"/>
            </a:endParaRPr>
          </a:p>
        </p:txBody>
      </p:sp>
      <p:sp>
        <p:nvSpPr>
          <p:cNvPr id="89" name="Rectangle 88" descr="green rectangle divider line"/>
          <p:cNvSpPr/>
          <p:nvPr/>
        </p:nvSpPr>
        <p:spPr>
          <a:xfrm>
            <a:off x="859178" y="620978"/>
            <a:ext cx="8208031" cy="45719"/>
          </a:xfrm>
          <a:prstGeom prst="rect">
            <a:avLst/>
          </a:prstGeom>
          <a:gradFill>
            <a:gsLst>
              <a:gs pos="0">
                <a:schemeClr val="accent6">
                  <a:lumMod val="50000"/>
                </a:schemeClr>
              </a:gs>
              <a:gs pos="68000">
                <a:schemeClr val="accent6">
                  <a:lumMod val="75000"/>
                </a:schemeClr>
              </a:gs>
              <a:gs pos="100000">
                <a:schemeClr val="accent6">
                  <a:lumMod val="60000"/>
                  <a:lumOff val="40000"/>
                </a:schemeClr>
              </a:gs>
            </a:gsLst>
          </a:gradFill>
          <a:effectLst/>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81" name="Rectangle 80" descr="blue rectangle"/>
          <p:cNvSpPr/>
          <p:nvPr/>
        </p:nvSpPr>
        <p:spPr>
          <a:xfrm>
            <a:off x="-4478" y="0"/>
            <a:ext cx="653064" cy="6858000"/>
          </a:xfrm>
          <a:prstGeom prst="rect">
            <a:avLst/>
          </a:prstGeom>
          <a:gradFill flip="none" rotWithShape="1">
            <a:gsLst>
              <a:gs pos="0">
                <a:schemeClr val="accent1">
                  <a:lumMod val="75000"/>
                </a:schemeClr>
              </a:gs>
              <a:gs pos="79000">
                <a:schemeClr val="accent1">
                  <a:tint val="86000"/>
                  <a:satMod val="115000"/>
                </a:schemeClr>
              </a:gs>
              <a:gs pos="100000">
                <a:schemeClr val="accent1">
                  <a:tint val="50000"/>
                  <a:satMod val="150000"/>
                </a:schemeClr>
              </a:gs>
            </a:gsLst>
            <a:lin ang="0" scaled="1"/>
            <a:tileRect/>
          </a:gradFill>
          <a:effectLst>
            <a:outerShdw blurRad="50800" dist="38100">
              <a:srgbClr val="000000">
                <a:alpha val="43000"/>
              </a:srgbClr>
            </a:outerShdw>
          </a:effectLst>
          <a:scene3d>
            <a:camera prst="orthographicFront" fov="0">
              <a:rot lat="0" lon="0" rev="0"/>
            </a:camera>
            <a:lightRig rig="glow" dir="tl">
              <a:rot lat="0" lon="0" rev="900000"/>
            </a:lightRig>
          </a:scene3d>
          <a:sp3d prstMaterial="powder"/>
        </p:spPr>
        <p:style>
          <a:lnRef idx="0">
            <a:schemeClr val="accent1"/>
          </a:lnRef>
          <a:fillRef idx="3">
            <a:schemeClr val="accent1"/>
          </a:fillRef>
          <a:effectRef idx="3">
            <a:schemeClr val="accent1"/>
          </a:effectRef>
          <a:fontRef idx="minor">
            <a:schemeClr val="lt1"/>
          </a:fontRef>
        </p:style>
        <p:txBody>
          <a:bodyPr rtlCol="0" anchor="ctr">
            <a:sp3d/>
          </a:bodyPr>
          <a:lstStyle/>
          <a:p>
            <a:pPr algn="ctr"/>
            <a:endParaRPr lang="en-US" dirty="0"/>
          </a:p>
        </p:txBody>
      </p:sp>
      <p:sp>
        <p:nvSpPr>
          <p:cNvPr id="7" name="Title 1"/>
          <p:cNvSpPr>
            <a:spLocks noGrp="1"/>
          </p:cNvSpPr>
          <p:nvPr>
            <p:ph type="title"/>
          </p:nvPr>
        </p:nvSpPr>
        <p:spPr>
          <a:xfrm rot="16200000">
            <a:off x="-4351350" y="3142230"/>
            <a:ext cx="9144000" cy="577850"/>
          </a:xfrm>
        </p:spPr>
        <p:txBody>
          <a:bodyPr>
            <a:normAutofit/>
          </a:bodyPr>
          <a:lstStyle/>
          <a:p>
            <a:pPr algn="ctr" eaLnBrk="1" fontAlgn="auto" hangingPunct="1">
              <a:spcAft>
                <a:spcPts val="0"/>
              </a:spcAft>
              <a:defRPr/>
            </a:pPr>
            <a:r>
              <a:rPr lang="en-US" sz="2800" b="1" dirty="0" smtClean="0">
                <a:solidFill>
                  <a:schemeClr val="bg1"/>
                </a:solidFill>
                <a:cs typeface="Arial" pitchFamily="34" charset="0"/>
              </a:rPr>
              <a:t>System-Facing Platform Team Structure</a:t>
            </a:r>
            <a:endParaRPr lang="en-US" sz="2800" b="1" dirty="0">
              <a:solidFill>
                <a:schemeClr val="bg1"/>
              </a:solidFill>
              <a:cs typeface="Arial" pitchFamily="34" charset="0"/>
            </a:endParaRPr>
          </a:p>
        </p:txBody>
      </p:sp>
    </p:spTree>
    <p:extLst>
      <p:ext uri="{BB962C8B-B14F-4D97-AF65-F5344CB8AC3E}">
        <p14:creationId xmlns="" xmlns:p14="http://schemas.microsoft.com/office/powerpoint/2010/main" val="302701867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1" descr="rounded green rectangle with text: &#10;&#10;&quot;Facilitate population health and achieve a healthy health system&quot;&#10;&#10;"/>
          <p:cNvSpPr/>
          <p:nvPr/>
        </p:nvSpPr>
        <p:spPr>
          <a:xfrm>
            <a:off x="2862692" y="4839487"/>
            <a:ext cx="6152879" cy="1826265"/>
          </a:xfrm>
          <a:custGeom>
            <a:avLst/>
            <a:gdLst>
              <a:gd name="connsiteX0" fmla="*/ 0 w 6152879"/>
              <a:gd name="connsiteY0" fmla="*/ 182627 h 1826265"/>
              <a:gd name="connsiteX1" fmla="*/ 182627 w 6152879"/>
              <a:gd name="connsiteY1" fmla="*/ 0 h 1826265"/>
              <a:gd name="connsiteX2" fmla="*/ 5970253 w 6152879"/>
              <a:gd name="connsiteY2" fmla="*/ 0 h 1826265"/>
              <a:gd name="connsiteX3" fmla="*/ 6152880 w 6152879"/>
              <a:gd name="connsiteY3" fmla="*/ 182627 h 1826265"/>
              <a:gd name="connsiteX4" fmla="*/ 6152879 w 6152879"/>
              <a:gd name="connsiteY4" fmla="*/ 1643639 h 1826265"/>
              <a:gd name="connsiteX5" fmla="*/ 5970252 w 6152879"/>
              <a:gd name="connsiteY5" fmla="*/ 1826266 h 1826265"/>
              <a:gd name="connsiteX6" fmla="*/ 182627 w 6152879"/>
              <a:gd name="connsiteY6" fmla="*/ 1826265 h 1826265"/>
              <a:gd name="connsiteX7" fmla="*/ 0 w 6152879"/>
              <a:gd name="connsiteY7" fmla="*/ 1643638 h 1826265"/>
              <a:gd name="connsiteX8" fmla="*/ 0 w 6152879"/>
              <a:gd name="connsiteY8" fmla="*/ 182627 h 182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2879" h="1826265">
                <a:moveTo>
                  <a:pt x="0" y="182627"/>
                </a:moveTo>
                <a:cubicBezTo>
                  <a:pt x="0" y="81765"/>
                  <a:pt x="81765" y="0"/>
                  <a:pt x="182627" y="0"/>
                </a:cubicBezTo>
                <a:lnTo>
                  <a:pt x="5970253" y="0"/>
                </a:lnTo>
                <a:cubicBezTo>
                  <a:pt x="6071115" y="0"/>
                  <a:pt x="6152880" y="81765"/>
                  <a:pt x="6152880" y="182627"/>
                </a:cubicBezTo>
                <a:cubicBezTo>
                  <a:pt x="6152880" y="669631"/>
                  <a:pt x="6152879" y="1156635"/>
                  <a:pt x="6152879" y="1643639"/>
                </a:cubicBezTo>
                <a:cubicBezTo>
                  <a:pt x="6152879" y="1744501"/>
                  <a:pt x="6071114" y="1826266"/>
                  <a:pt x="5970252" y="1826266"/>
                </a:cubicBezTo>
                <a:lnTo>
                  <a:pt x="182627" y="1826265"/>
                </a:lnTo>
                <a:cubicBezTo>
                  <a:pt x="81765" y="1826265"/>
                  <a:pt x="0" y="1744500"/>
                  <a:pt x="0" y="1643638"/>
                </a:cubicBezTo>
                <a:lnTo>
                  <a:pt x="0" y="182627"/>
                </a:lnTo>
                <a:close/>
              </a:path>
            </a:pathLst>
          </a:custGeom>
          <a:solidFill>
            <a:srgbClr val="499532"/>
          </a:solidFill>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71269" tIns="71269" rIns="71269" bIns="71269" numCol="1" spcCol="1270" anchor="ctr" anchorCtr="0">
            <a:noAutofit/>
          </a:bodyPr>
          <a:lstStyle/>
          <a:p>
            <a:pPr lvl="0" algn="ctr" defTabSz="1244600" rtl="0">
              <a:lnSpc>
                <a:spcPct val="90000"/>
              </a:lnSpc>
              <a:spcBef>
                <a:spcPct val="0"/>
              </a:spcBef>
              <a:spcAft>
                <a:spcPct val="35000"/>
              </a:spcAft>
            </a:pPr>
            <a:r>
              <a:rPr lang="en-US" sz="2800" kern="1200" dirty="0" smtClean="0"/>
              <a:t>"Facilitate population health and achieve a </a:t>
            </a:r>
            <a:r>
              <a:rPr lang="en-US" sz="2800" i="1" kern="1200" dirty="0" smtClean="0"/>
              <a:t>healthy health system</a:t>
            </a:r>
            <a:r>
              <a:rPr lang="en-US" sz="2800" kern="1200" dirty="0" smtClean="0"/>
              <a:t>"</a:t>
            </a:r>
            <a:endParaRPr lang="en-US" sz="2800" kern="1200" dirty="0"/>
          </a:p>
        </p:txBody>
      </p:sp>
      <p:sp>
        <p:nvSpPr>
          <p:cNvPr id="15" name="Right Arrow 14" descr="blue right arrow"/>
          <p:cNvSpPr/>
          <p:nvPr/>
        </p:nvSpPr>
        <p:spPr>
          <a:xfrm>
            <a:off x="2288688" y="5483755"/>
            <a:ext cx="574004" cy="535808"/>
          </a:xfrm>
          <a:prstGeom prst="rightArrow">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Freeform 9" descr="rounded green rectangle with text: &#10;&#10;&quot;Develops a platform to support research, registries, predictive modeling, decision support, etc.&quot;&#10;"/>
          <p:cNvSpPr/>
          <p:nvPr/>
        </p:nvSpPr>
        <p:spPr>
          <a:xfrm>
            <a:off x="2862692" y="2866743"/>
            <a:ext cx="6152879" cy="1826265"/>
          </a:xfrm>
          <a:custGeom>
            <a:avLst/>
            <a:gdLst>
              <a:gd name="connsiteX0" fmla="*/ 0 w 6152879"/>
              <a:gd name="connsiteY0" fmla="*/ 182627 h 1826265"/>
              <a:gd name="connsiteX1" fmla="*/ 182627 w 6152879"/>
              <a:gd name="connsiteY1" fmla="*/ 0 h 1826265"/>
              <a:gd name="connsiteX2" fmla="*/ 5970253 w 6152879"/>
              <a:gd name="connsiteY2" fmla="*/ 0 h 1826265"/>
              <a:gd name="connsiteX3" fmla="*/ 6152880 w 6152879"/>
              <a:gd name="connsiteY3" fmla="*/ 182627 h 1826265"/>
              <a:gd name="connsiteX4" fmla="*/ 6152879 w 6152879"/>
              <a:gd name="connsiteY4" fmla="*/ 1643639 h 1826265"/>
              <a:gd name="connsiteX5" fmla="*/ 5970252 w 6152879"/>
              <a:gd name="connsiteY5" fmla="*/ 1826266 h 1826265"/>
              <a:gd name="connsiteX6" fmla="*/ 182627 w 6152879"/>
              <a:gd name="connsiteY6" fmla="*/ 1826265 h 1826265"/>
              <a:gd name="connsiteX7" fmla="*/ 0 w 6152879"/>
              <a:gd name="connsiteY7" fmla="*/ 1643638 h 1826265"/>
              <a:gd name="connsiteX8" fmla="*/ 0 w 6152879"/>
              <a:gd name="connsiteY8" fmla="*/ 182627 h 182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2879" h="1826265">
                <a:moveTo>
                  <a:pt x="0" y="182627"/>
                </a:moveTo>
                <a:cubicBezTo>
                  <a:pt x="0" y="81765"/>
                  <a:pt x="81765" y="0"/>
                  <a:pt x="182627" y="0"/>
                </a:cubicBezTo>
                <a:lnTo>
                  <a:pt x="5970253" y="0"/>
                </a:lnTo>
                <a:cubicBezTo>
                  <a:pt x="6071115" y="0"/>
                  <a:pt x="6152880" y="81765"/>
                  <a:pt x="6152880" y="182627"/>
                </a:cubicBezTo>
                <a:cubicBezTo>
                  <a:pt x="6152880" y="669631"/>
                  <a:pt x="6152879" y="1156635"/>
                  <a:pt x="6152879" y="1643639"/>
                </a:cubicBezTo>
                <a:cubicBezTo>
                  <a:pt x="6152879" y="1744501"/>
                  <a:pt x="6071114" y="1826266"/>
                  <a:pt x="5970252" y="1826266"/>
                </a:cubicBezTo>
                <a:lnTo>
                  <a:pt x="182627" y="1826265"/>
                </a:lnTo>
                <a:cubicBezTo>
                  <a:pt x="81765" y="1826265"/>
                  <a:pt x="0" y="1744500"/>
                  <a:pt x="0" y="1643638"/>
                </a:cubicBezTo>
                <a:lnTo>
                  <a:pt x="0" y="182627"/>
                </a:lnTo>
                <a:close/>
              </a:path>
            </a:pathLst>
          </a:custGeom>
          <a:solidFill>
            <a:srgbClr val="499532"/>
          </a:solidFill>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71269" tIns="71269" rIns="71269" bIns="71269" numCol="1" spcCol="1270" anchor="ctr" anchorCtr="0">
            <a:noAutofit/>
          </a:bodyPr>
          <a:lstStyle/>
          <a:p>
            <a:pPr lvl="0" algn="ctr" defTabSz="1244600" rtl="0">
              <a:lnSpc>
                <a:spcPct val="90000"/>
              </a:lnSpc>
              <a:spcBef>
                <a:spcPct val="0"/>
              </a:spcBef>
              <a:spcAft>
                <a:spcPct val="35000"/>
              </a:spcAft>
            </a:pPr>
            <a:r>
              <a:rPr lang="en-US" sz="2800" kern="1200" dirty="0" smtClean="0"/>
              <a:t>"Develops a platform to support research, registries, predictive modeling, decision support, </a:t>
            </a:r>
            <a:r>
              <a:rPr lang="en-US" sz="2800" i="1" kern="1200" dirty="0" smtClean="0"/>
              <a:t>etc.</a:t>
            </a:r>
            <a:r>
              <a:rPr lang="en-US" sz="2800" kern="1200" dirty="0" smtClean="0"/>
              <a:t>"</a:t>
            </a:r>
            <a:endParaRPr lang="en-US" sz="2800" kern="1200" dirty="0"/>
          </a:p>
        </p:txBody>
      </p:sp>
      <p:sp>
        <p:nvSpPr>
          <p:cNvPr id="14" name="Right Arrow 13" descr="blue right arrow"/>
          <p:cNvSpPr/>
          <p:nvPr/>
        </p:nvSpPr>
        <p:spPr>
          <a:xfrm>
            <a:off x="2288688" y="3512514"/>
            <a:ext cx="574004" cy="535808"/>
          </a:xfrm>
          <a:prstGeom prst="rightArrow">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Freeform 7" descr="rounded green rectangle with text:&#10;&#10;&quot;Addresses the need to look&#10;across VA’s IT systems and populations to improve health&quot;&#10;"/>
          <p:cNvSpPr/>
          <p:nvPr/>
        </p:nvSpPr>
        <p:spPr>
          <a:xfrm>
            <a:off x="2862692" y="893999"/>
            <a:ext cx="6152879" cy="1826265"/>
          </a:xfrm>
          <a:custGeom>
            <a:avLst/>
            <a:gdLst>
              <a:gd name="connsiteX0" fmla="*/ 0 w 6152879"/>
              <a:gd name="connsiteY0" fmla="*/ 182627 h 1826265"/>
              <a:gd name="connsiteX1" fmla="*/ 182627 w 6152879"/>
              <a:gd name="connsiteY1" fmla="*/ 0 h 1826265"/>
              <a:gd name="connsiteX2" fmla="*/ 5970253 w 6152879"/>
              <a:gd name="connsiteY2" fmla="*/ 0 h 1826265"/>
              <a:gd name="connsiteX3" fmla="*/ 6152880 w 6152879"/>
              <a:gd name="connsiteY3" fmla="*/ 182627 h 1826265"/>
              <a:gd name="connsiteX4" fmla="*/ 6152879 w 6152879"/>
              <a:gd name="connsiteY4" fmla="*/ 1643639 h 1826265"/>
              <a:gd name="connsiteX5" fmla="*/ 5970252 w 6152879"/>
              <a:gd name="connsiteY5" fmla="*/ 1826266 h 1826265"/>
              <a:gd name="connsiteX6" fmla="*/ 182627 w 6152879"/>
              <a:gd name="connsiteY6" fmla="*/ 1826265 h 1826265"/>
              <a:gd name="connsiteX7" fmla="*/ 0 w 6152879"/>
              <a:gd name="connsiteY7" fmla="*/ 1643638 h 1826265"/>
              <a:gd name="connsiteX8" fmla="*/ 0 w 6152879"/>
              <a:gd name="connsiteY8" fmla="*/ 182627 h 182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2879" h="1826265">
                <a:moveTo>
                  <a:pt x="0" y="182627"/>
                </a:moveTo>
                <a:cubicBezTo>
                  <a:pt x="0" y="81765"/>
                  <a:pt x="81765" y="0"/>
                  <a:pt x="182627" y="0"/>
                </a:cubicBezTo>
                <a:lnTo>
                  <a:pt x="5970253" y="0"/>
                </a:lnTo>
                <a:cubicBezTo>
                  <a:pt x="6071115" y="0"/>
                  <a:pt x="6152880" y="81765"/>
                  <a:pt x="6152880" y="182627"/>
                </a:cubicBezTo>
                <a:cubicBezTo>
                  <a:pt x="6152880" y="669631"/>
                  <a:pt x="6152879" y="1156635"/>
                  <a:pt x="6152879" y="1643639"/>
                </a:cubicBezTo>
                <a:cubicBezTo>
                  <a:pt x="6152879" y="1744501"/>
                  <a:pt x="6071114" y="1826266"/>
                  <a:pt x="5970252" y="1826266"/>
                </a:cubicBezTo>
                <a:lnTo>
                  <a:pt x="182627" y="1826265"/>
                </a:lnTo>
                <a:cubicBezTo>
                  <a:pt x="81765" y="1826265"/>
                  <a:pt x="0" y="1744500"/>
                  <a:pt x="0" y="1643638"/>
                </a:cubicBezTo>
                <a:lnTo>
                  <a:pt x="0" y="182627"/>
                </a:lnTo>
                <a:close/>
              </a:path>
            </a:pathLst>
          </a:custGeom>
          <a:solidFill>
            <a:srgbClr val="499532"/>
          </a:solidFill>
        </p:spPr>
        <p:style>
          <a:lnRef idx="0">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71269" tIns="71269" rIns="71269" bIns="71269" numCol="1" spcCol="1270" anchor="ctr" anchorCtr="0">
            <a:noAutofit/>
          </a:bodyPr>
          <a:lstStyle/>
          <a:p>
            <a:pPr lvl="0" algn="ctr" defTabSz="1244600" rtl="0">
              <a:lnSpc>
                <a:spcPct val="90000"/>
              </a:lnSpc>
              <a:spcBef>
                <a:spcPct val="0"/>
              </a:spcBef>
              <a:spcAft>
                <a:spcPct val="35000"/>
              </a:spcAft>
            </a:pPr>
            <a:r>
              <a:rPr lang="en-US" sz="2800" kern="1200" dirty="0" smtClean="0"/>
              <a:t>"Addresses the need to look</a:t>
            </a:r>
            <a:br>
              <a:rPr lang="en-US" sz="2800" kern="1200" dirty="0" smtClean="0"/>
            </a:br>
            <a:r>
              <a:rPr lang="en-US" sz="2800" kern="1200" dirty="0" smtClean="0"/>
              <a:t>across VA’s IT systems and populations to improve health"</a:t>
            </a:r>
            <a:endParaRPr lang="en-US" sz="2800" kern="1200" dirty="0"/>
          </a:p>
        </p:txBody>
      </p:sp>
      <p:sp>
        <p:nvSpPr>
          <p:cNvPr id="13" name="Right Arrow 12" descr="blue right arrow"/>
          <p:cNvSpPr/>
          <p:nvPr/>
        </p:nvSpPr>
        <p:spPr>
          <a:xfrm>
            <a:off x="2288688" y="1534658"/>
            <a:ext cx="574004" cy="535808"/>
          </a:xfrm>
          <a:prstGeom prst="rightArrow">
            <a:avLst/>
          </a:prstGeom>
          <a:solidFill>
            <a:schemeClr val="accent1">
              <a:lumMod val="50000"/>
            </a:schemeClr>
          </a:solidFill>
          <a:ln>
            <a:solidFill>
              <a:schemeClr val="accent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Freeform 3" descr="rounded blue rectangle with text:&#10;&#10;Create a Healthcare System-Facing HMP&#10;"/>
          <p:cNvSpPr/>
          <p:nvPr/>
        </p:nvSpPr>
        <p:spPr>
          <a:xfrm>
            <a:off x="141656" y="894000"/>
            <a:ext cx="2147032" cy="5771752"/>
          </a:xfrm>
          <a:custGeom>
            <a:avLst/>
            <a:gdLst>
              <a:gd name="connsiteX0" fmla="*/ 0 w 1953047"/>
              <a:gd name="connsiteY0" fmla="*/ 195305 h 4008473"/>
              <a:gd name="connsiteX1" fmla="*/ 195305 w 1953047"/>
              <a:gd name="connsiteY1" fmla="*/ 0 h 4008473"/>
              <a:gd name="connsiteX2" fmla="*/ 1757742 w 1953047"/>
              <a:gd name="connsiteY2" fmla="*/ 0 h 4008473"/>
              <a:gd name="connsiteX3" fmla="*/ 1953047 w 1953047"/>
              <a:gd name="connsiteY3" fmla="*/ 195305 h 4008473"/>
              <a:gd name="connsiteX4" fmla="*/ 1953047 w 1953047"/>
              <a:gd name="connsiteY4" fmla="*/ 3813168 h 4008473"/>
              <a:gd name="connsiteX5" fmla="*/ 1757742 w 1953047"/>
              <a:gd name="connsiteY5" fmla="*/ 4008473 h 4008473"/>
              <a:gd name="connsiteX6" fmla="*/ 195305 w 1953047"/>
              <a:gd name="connsiteY6" fmla="*/ 4008473 h 4008473"/>
              <a:gd name="connsiteX7" fmla="*/ 0 w 1953047"/>
              <a:gd name="connsiteY7" fmla="*/ 3813168 h 4008473"/>
              <a:gd name="connsiteX8" fmla="*/ 0 w 1953047"/>
              <a:gd name="connsiteY8" fmla="*/ 195305 h 400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53047" h="4008473">
                <a:moveTo>
                  <a:pt x="0" y="195305"/>
                </a:moveTo>
                <a:cubicBezTo>
                  <a:pt x="0" y="87441"/>
                  <a:pt x="87441" y="0"/>
                  <a:pt x="195305" y="0"/>
                </a:cubicBezTo>
                <a:lnTo>
                  <a:pt x="1757742" y="0"/>
                </a:lnTo>
                <a:cubicBezTo>
                  <a:pt x="1865606" y="0"/>
                  <a:pt x="1953047" y="87441"/>
                  <a:pt x="1953047" y="195305"/>
                </a:cubicBezTo>
                <a:lnTo>
                  <a:pt x="1953047" y="3813168"/>
                </a:lnTo>
                <a:cubicBezTo>
                  <a:pt x="1953047" y="3921032"/>
                  <a:pt x="1865606" y="4008473"/>
                  <a:pt x="1757742" y="4008473"/>
                </a:cubicBezTo>
                <a:lnTo>
                  <a:pt x="195305" y="4008473"/>
                </a:lnTo>
                <a:cubicBezTo>
                  <a:pt x="87441" y="4008473"/>
                  <a:pt x="0" y="3921032"/>
                  <a:pt x="0" y="3813168"/>
                </a:cubicBezTo>
                <a:lnTo>
                  <a:pt x="0" y="195305"/>
                </a:lnTo>
                <a:close/>
              </a:path>
            </a:pathLst>
          </a:custGeom>
          <a:solidFill>
            <a:schemeClr val="accent1">
              <a:lumMod val="75000"/>
            </a:schemeClr>
          </a:solidFill>
          <a:effectLst>
            <a:outerShdw blurRad="57150" dist="38100" dir="2700000" algn="ctr" rotWithShape="0">
              <a:schemeClr val="accent2">
                <a:hueOff val="0"/>
                <a:satOff val="0"/>
                <a:lumOff val="0"/>
                <a:shade val="9000"/>
                <a:satMod val="105000"/>
                <a:alpha val="48000"/>
              </a:schemeClr>
            </a:outerShdw>
          </a:effectLst>
        </p:spPr>
        <p:style>
          <a:lnRef idx="0">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74983" tIns="74983" rIns="74983" bIns="74983" numCol="1" spcCol="1270" anchor="ctr" anchorCtr="0">
            <a:noAutofit/>
            <a:sp3d/>
          </a:bodyPr>
          <a:lstStyle/>
          <a:p>
            <a:pPr lvl="0" algn="ctr" defTabSz="1244600" rtl="0">
              <a:lnSpc>
                <a:spcPct val="90000"/>
              </a:lnSpc>
              <a:spcBef>
                <a:spcPct val="0"/>
              </a:spcBef>
              <a:spcAft>
                <a:spcPct val="35000"/>
              </a:spcAft>
            </a:pPr>
            <a:r>
              <a:rPr lang="en-US" sz="2800" kern="1200" dirty="0" smtClean="0"/>
              <a:t>Create a </a:t>
            </a:r>
            <a:r>
              <a:rPr lang="en-US" sz="2800" i="1" kern="1200" dirty="0" smtClean="0"/>
              <a:t>Healthcare System-Facing </a:t>
            </a:r>
            <a:r>
              <a:rPr lang="en-US" sz="2800" kern="1200" dirty="0" smtClean="0"/>
              <a:t>HMP</a:t>
            </a:r>
            <a:endParaRPr lang="en-US" sz="2800" kern="1200" dirty="0"/>
          </a:p>
        </p:txBody>
      </p:sp>
      <p:sp>
        <p:nvSpPr>
          <p:cNvPr id="6" name="Rectangle 5" descr="black rectangle divider line"/>
          <p:cNvSpPr/>
          <p:nvPr/>
        </p:nvSpPr>
        <p:spPr>
          <a:xfrm>
            <a:off x="138223" y="596360"/>
            <a:ext cx="8888819" cy="45719"/>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138223" y="-42540"/>
            <a:ext cx="8229600" cy="577850"/>
          </a:xfrm>
        </p:spPr>
        <p:txBody>
          <a:bodyPr>
            <a:normAutofit/>
          </a:bodyPr>
          <a:lstStyle/>
          <a:p>
            <a:pPr eaLnBrk="1" fontAlgn="auto" hangingPunct="1">
              <a:spcAft>
                <a:spcPts val="0"/>
              </a:spcAft>
              <a:defRPr/>
            </a:pPr>
            <a:r>
              <a:rPr lang="en-US" sz="3200" b="1" dirty="0" smtClean="0">
                <a:solidFill>
                  <a:schemeClr val="tx1"/>
                </a:solidFill>
                <a:cs typeface="Arial" pitchFamily="34" charset="0"/>
              </a:rPr>
              <a:t>System-Facing Platform</a:t>
            </a:r>
            <a:endParaRPr lang="en-US" sz="3200" b="1" dirty="0">
              <a:solidFill>
                <a:schemeClr val="tx1"/>
              </a:solidFill>
              <a:cs typeface="Arial" pitchFamily="34" charset="0"/>
            </a:endParaRPr>
          </a:p>
        </p:txBody>
      </p:sp>
    </p:spTree>
    <p:extLst>
      <p:ext uri="{BB962C8B-B14F-4D97-AF65-F5344CB8AC3E}">
        <p14:creationId xmlns="" xmlns:p14="http://schemas.microsoft.com/office/powerpoint/2010/main" val="25619306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3" name="Group 102" descr="people icons"/>
          <p:cNvGrpSpPr/>
          <p:nvPr/>
        </p:nvGrpSpPr>
        <p:grpSpPr>
          <a:xfrm>
            <a:off x="4297220" y="1805868"/>
            <a:ext cx="3889446" cy="4820794"/>
            <a:chOff x="4499449" y="1805868"/>
            <a:chExt cx="3889446" cy="4820794"/>
          </a:xfrm>
        </p:grpSpPr>
        <p:sp>
          <p:nvSpPr>
            <p:cNvPr id="9" name="Rounded Rectangle 8" descr="rounded whore rectangle with green border"/>
            <p:cNvSpPr/>
            <p:nvPr/>
          </p:nvSpPr>
          <p:spPr>
            <a:xfrm>
              <a:off x="4499449" y="1805868"/>
              <a:ext cx="3889446" cy="4107854"/>
            </a:xfrm>
            <a:prstGeom prst="roundRect">
              <a:avLst>
                <a:gd name="adj" fmla="val 8674"/>
              </a:avLst>
            </a:prstGeom>
            <a:noFill/>
            <a:ln w="57150" cmpd="sng">
              <a:solidFill>
                <a:srgbClr val="08684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4718183" y="1986475"/>
              <a:ext cx="3458648" cy="3746598"/>
              <a:chOff x="4718183" y="1986475"/>
              <a:chExt cx="3458648" cy="3746598"/>
            </a:xfrm>
          </p:grpSpPr>
          <p:sp>
            <p:nvSpPr>
              <p:cNvPr id="16" name="Rounded Rectangle 15"/>
              <p:cNvSpPr/>
              <p:nvPr/>
            </p:nvSpPr>
            <p:spPr>
              <a:xfrm flipH="1">
                <a:off x="4718183" y="2246165"/>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7" name="Rounded Rectangle 16"/>
              <p:cNvSpPr/>
              <p:nvPr/>
            </p:nvSpPr>
            <p:spPr>
              <a:xfrm flipH="1">
                <a:off x="4794223" y="2710619"/>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18" name="Oval 17"/>
              <p:cNvSpPr/>
              <p:nvPr/>
            </p:nvSpPr>
            <p:spPr>
              <a:xfrm flipH="1">
                <a:off x="4798876" y="2004121"/>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19" name="Rounded Rectangle 18"/>
              <p:cNvSpPr/>
              <p:nvPr/>
            </p:nvSpPr>
            <p:spPr>
              <a:xfrm flipH="1">
                <a:off x="5157921" y="2240283"/>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20" name="Rounded Rectangle 19"/>
              <p:cNvSpPr/>
              <p:nvPr/>
            </p:nvSpPr>
            <p:spPr>
              <a:xfrm flipH="1">
                <a:off x="5233961" y="2704737"/>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21" name="Oval 20"/>
              <p:cNvSpPr/>
              <p:nvPr/>
            </p:nvSpPr>
            <p:spPr>
              <a:xfrm flipH="1">
                <a:off x="5238614" y="1998239"/>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22" name="Rounded Rectangle 21"/>
              <p:cNvSpPr/>
              <p:nvPr/>
            </p:nvSpPr>
            <p:spPr>
              <a:xfrm flipH="1">
                <a:off x="4718183" y="3508994"/>
                <a:ext cx="380203" cy="496796"/>
              </a:xfrm>
              <a:prstGeom prst="roundRect">
                <a:avLst/>
              </a:prstGeom>
              <a:solidFill>
                <a:srgbClr val="08684E"/>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23" name="Rounded Rectangle 22"/>
              <p:cNvSpPr/>
              <p:nvPr/>
            </p:nvSpPr>
            <p:spPr>
              <a:xfrm flipH="1">
                <a:off x="4794223" y="3973448"/>
                <a:ext cx="228122" cy="496796"/>
              </a:xfrm>
              <a:prstGeom prst="roundRect">
                <a:avLst/>
              </a:prstGeom>
              <a:solidFill>
                <a:srgbClr val="08684E"/>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24" name="Oval 23"/>
              <p:cNvSpPr/>
              <p:nvPr/>
            </p:nvSpPr>
            <p:spPr>
              <a:xfrm flipH="1">
                <a:off x="4798876" y="3266950"/>
                <a:ext cx="223465" cy="222256"/>
              </a:xfrm>
              <a:prstGeom prst="ellipse">
                <a:avLst/>
              </a:prstGeom>
              <a:solidFill>
                <a:srgbClr val="08684E"/>
              </a:solid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25" name="Rounded Rectangle 24"/>
              <p:cNvSpPr/>
              <p:nvPr/>
            </p:nvSpPr>
            <p:spPr>
              <a:xfrm flipH="1">
                <a:off x="5157921" y="3503112"/>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26" name="Rounded Rectangle 25"/>
              <p:cNvSpPr/>
              <p:nvPr/>
            </p:nvSpPr>
            <p:spPr>
              <a:xfrm flipH="1">
                <a:off x="5233961" y="3967566"/>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27" name="Oval 26"/>
              <p:cNvSpPr/>
              <p:nvPr/>
            </p:nvSpPr>
            <p:spPr>
              <a:xfrm flipH="1">
                <a:off x="5238614" y="3261068"/>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28" name="Rounded Rectangle 27"/>
              <p:cNvSpPr/>
              <p:nvPr/>
            </p:nvSpPr>
            <p:spPr>
              <a:xfrm flipH="1">
                <a:off x="4718183" y="4771823"/>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29" name="Rounded Rectangle 28"/>
              <p:cNvSpPr/>
              <p:nvPr/>
            </p:nvSpPr>
            <p:spPr>
              <a:xfrm flipH="1">
                <a:off x="4794223" y="5236277"/>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30" name="Oval 29"/>
              <p:cNvSpPr/>
              <p:nvPr/>
            </p:nvSpPr>
            <p:spPr>
              <a:xfrm flipH="1">
                <a:off x="4798876" y="4529779"/>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31" name="Rounded Rectangle 30"/>
              <p:cNvSpPr/>
              <p:nvPr/>
            </p:nvSpPr>
            <p:spPr>
              <a:xfrm flipH="1">
                <a:off x="5157921" y="4765941"/>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32" name="Rounded Rectangle 31"/>
              <p:cNvSpPr/>
              <p:nvPr/>
            </p:nvSpPr>
            <p:spPr>
              <a:xfrm flipH="1">
                <a:off x="5233961" y="5230395"/>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33" name="Oval 32"/>
              <p:cNvSpPr/>
              <p:nvPr/>
            </p:nvSpPr>
            <p:spPr>
              <a:xfrm flipH="1">
                <a:off x="5238614" y="4523897"/>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34" name="Rounded Rectangle 33"/>
              <p:cNvSpPr/>
              <p:nvPr/>
            </p:nvSpPr>
            <p:spPr>
              <a:xfrm flipH="1">
                <a:off x="5597938" y="2246165"/>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35" name="Rounded Rectangle 34"/>
              <p:cNvSpPr/>
              <p:nvPr/>
            </p:nvSpPr>
            <p:spPr>
              <a:xfrm flipH="1">
                <a:off x="5673978" y="2710619"/>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36" name="Oval 35"/>
              <p:cNvSpPr/>
              <p:nvPr/>
            </p:nvSpPr>
            <p:spPr>
              <a:xfrm flipH="1">
                <a:off x="5678631" y="2004121"/>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37" name="Rounded Rectangle 36"/>
              <p:cNvSpPr/>
              <p:nvPr/>
            </p:nvSpPr>
            <p:spPr>
              <a:xfrm flipH="1">
                <a:off x="6037676" y="2240283"/>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38" name="Rounded Rectangle 37"/>
              <p:cNvSpPr/>
              <p:nvPr/>
            </p:nvSpPr>
            <p:spPr>
              <a:xfrm flipH="1">
                <a:off x="6113716" y="2704737"/>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39" name="Oval 38"/>
              <p:cNvSpPr/>
              <p:nvPr/>
            </p:nvSpPr>
            <p:spPr>
              <a:xfrm flipH="1">
                <a:off x="6118369" y="1998239"/>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40" name="Rounded Rectangle 39"/>
              <p:cNvSpPr/>
              <p:nvPr/>
            </p:nvSpPr>
            <p:spPr>
              <a:xfrm flipH="1">
                <a:off x="5597938" y="3508994"/>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41" name="Rounded Rectangle 40"/>
              <p:cNvSpPr/>
              <p:nvPr/>
            </p:nvSpPr>
            <p:spPr>
              <a:xfrm flipH="1">
                <a:off x="5673978" y="3973448"/>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42" name="Oval 41"/>
              <p:cNvSpPr/>
              <p:nvPr/>
            </p:nvSpPr>
            <p:spPr>
              <a:xfrm flipH="1">
                <a:off x="5678631" y="3266950"/>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43" name="Rounded Rectangle 42"/>
              <p:cNvSpPr/>
              <p:nvPr/>
            </p:nvSpPr>
            <p:spPr>
              <a:xfrm flipH="1">
                <a:off x="6037676" y="3503112"/>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44" name="Rounded Rectangle 43"/>
              <p:cNvSpPr/>
              <p:nvPr/>
            </p:nvSpPr>
            <p:spPr>
              <a:xfrm flipH="1">
                <a:off x="6113716" y="3967566"/>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45" name="Oval 44"/>
              <p:cNvSpPr/>
              <p:nvPr/>
            </p:nvSpPr>
            <p:spPr>
              <a:xfrm flipH="1">
                <a:off x="6118369" y="3261068"/>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46" name="Rounded Rectangle 45"/>
              <p:cNvSpPr/>
              <p:nvPr/>
            </p:nvSpPr>
            <p:spPr>
              <a:xfrm flipH="1">
                <a:off x="5597938" y="4771823"/>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47" name="Rounded Rectangle 46"/>
              <p:cNvSpPr/>
              <p:nvPr/>
            </p:nvSpPr>
            <p:spPr>
              <a:xfrm flipH="1">
                <a:off x="5673978" y="5236277"/>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48" name="Oval 47"/>
              <p:cNvSpPr/>
              <p:nvPr/>
            </p:nvSpPr>
            <p:spPr>
              <a:xfrm flipH="1">
                <a:off x="5678631" y="4529779"/>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49" name="Rounded Rectangle 48"/>
              <p:cNvSpPr/>
              <p:nvPr/>
            </p:nvSpPr>
            <p:spPr>
              <a:xfrm flipH="1">
                <a:off x="6037676" y="4765941"/>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50" name="Rounded Rectangle 49"/>
              <p:cNvSpPr/>
              <p:nvPr/>
            </p:nvSpPr>
            <p:spPr>
              <a:xfrm flipH="1">
                <a:off x="6113716" y="5230395"/>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51" name="Oval 50"/>
              <p:cNvSpPr/>
              <p:nvPr/>
            </p:nvSpPr>
            <p:spPr>
              <a:xfrm flipH="1">
                <a:off x="6118369" y="4523897"/>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52" name="Rounded Rectangle 51"/>
              <p:cNvSpPr/>
              <p:nvPr/>
            </p:nvSpPr>
            <p:spPr>
              <a:xfrm flipH="1">
                <a:off x="6477414" y="2240283"/>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53" name="Rounded Rectangle 52"/>
              <p:cNvSpPr/>
              <p:nvPr/>
            </p:nvSpPr>
            <p:spPr>
              <a:xfrm flipH="1">
                <a:off x="6553454" y="2704737"/>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54" name="Oval 53"/>
              <p:cNvSpPr/>
              <p:nvPr/>
            </p:nvSpPr>
            <p:spPr>
              <a:xfrm flipH="1">
                <a:off x="6558107" y="1998239"/>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55" name="Rounded Rectangle 54"/>
              <p:cNvSpPr/>
              <p:nvPr/>
            </p:nvSpPr>
            <p:spPr>
              <a:xfrm flipH="1">
                <a:off x="6917152" y="2234401"/>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56" name="Rounded Rectangle 55"/>
              <p:cNvSpPr/>
              <p:nvPr/>
            </p:nvSpPr>
            <p:spPr>
              <a:xfrm flipH="1">
                <a:off x="6993192" y="2698855"/>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57" name="Oval 56"/>
              <p:cNvSpPr/>
              <p:nvPr/>
            </p:nvSpPr>
            <p:spPr>
              <a:xfrm flipH="1">
                <a:off x="6997845" y="1992357"/>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58" name="Rounded Rectangle 57"/>
              <p:cNvSpPr/>
              <p:nvPr/>
            </p:nvSpPr>
            <p:spPr>
              <a:xfrm flipH="1">
                <a:off x="6477414" y="3503112"/>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59" name="Rounded Rectangle 58"/>
              <p:cNvSpPr/>
              <p:nvPr/>
            </p:nvSpPr>
            <p:spPr>
              <a:xfrm flipH="1">
                <a:off x="6553454" y="3967566"/>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60" name="Oval 59"/>
              <p:cNvSpPr/>
              <p:nvPr/>
            </p:nvSpPr>
            <p:spPr>
              <a:xfrm flipH="1">
                <a:off x="6558107" y="3261068"/>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61" name="Rounded Rectangle 60"/>
              <p:cNvSpPr/>
              <p:nvPr/>
            </p:nvSpPr>
            <p:spPr>
              <a:xfrm flipH="1">
                <a:off x="6917152" y="3497230"/>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62" name="Rounded Rectangle 61"/>
              <p:cNvSpPr/>
              <p:nvPr/>
            </p:nvSpPr>
            <p:spPr>
              <a:xfrm flipH="1">
                <a:off x="6993192" y="3961684"/>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63" name="Oval 62"/>
              <p:cNvSpPr/>
              <p:nvPr/>
            </p:nvSpPr>
            <p:spPr>
              <a:xfrm flipH="1">
                <a:off x="6997845" y="3255186"/>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64" name="Rounded Rectangle 63"/>
              <p:cNvSpPr/>
              <p:nvPr/>
            </p:nvSpPr>
            <p:spPr>
              <a:xfrm flipH="1">
                <a:off x="6477414" y="4765941"/>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65" name="Rounded Rectangle 64"/>
              <p:cNvSpPr/>
              <p:nvPr/>
            </p:nvSpPr>
            <p:spPr>
              <a:xfrm flipH="1">
                <a:off x="6553454" y="5230395"/>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66" name="Oval 65"/>
              <p:cNvSpPr/>
              <p:nvPr/>
            </p:nvSpPr>
            <p:spPr>
              <a:xfrm flipH="1">
                <a:off x="6558107" y="4523897"/>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67" name="Rounded Rectangle 66"/>
              <p:cNvSpPr/>
              <p:nvPr/>
            </p:nvSpPr>
            <p:spPr>
              <a:xfrm flipH="1">
                <a:off x="6917152" y="4760059"/>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68" name="Rounded Rectangle 67"/>
              <p:cNvSpPr/>
              <p:nvPr/>
            </p:nvSpPr>
            <p:spPr>
              <a:xfrm flipH="1">
                <a:off x="6993192" y="5224513"/>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69" name="Oval 68"/>
              <p:cNvSpPr/>
              <p:nvPr/>
            </p:nvSpPr>
            <p:spPr>
              <a:xfrm flipH="1">
                <a:off x="6997845" y="4518015"/>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70" name="Rounded Rectangle 69"/>
              <p:cNvSpPr/>
              <p:nvPr/>
            </p:nvSpPr>
            <p:spPr>
              <a:xfrm flipH="1">
                <a:off x="7356890" y="2234401"/>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71" name="Rounded Rectangle 70"/>
              <p:cNvSpPr/>
              <p:nvPr/>
            </p:nvSpPr>
            <p:spPr>
              <a:xfrm flipH="1">
                <a:off x="7432930" y="2698855"/>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72" name="Oval 71"/>
              <p:cNvSpPr/>
              <p:nvPr/>
            </p:nvSpPr>
            <p:spPr>
              <a:xfrm flipH="1">
                <a:off x="7437583" y="1992357"/>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73" name="Rounded Rectangle 72"/>
              <p:cNvSpPr/>
              <p:nvPr/>
            </p:nvSpPr>
            <p:spPr>
              <a:xfrm flipH="1">
                <a:off x="7796628" y="2228519"/>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74" name="Rounded Rectangle 73"/>
              <p:cNvSpPr/>
              <p:nvPr/>
            </p:nvSpPr>
            <p:spPr>
              <a:xfrm flipH="1">
                <a:off x="7872668" y="2692973"/>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75" name="Oval 74"/>
              <p:cNvSpPr/>
              <p:nvPr/>
            </p:nvSpPr>
            <p:spPr>
              <a:xfrm flipH="1">
                <a:off x="7877321" y="1986475"/>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76" name="Rounded Rectangle 75"/>
              <p:cNvSpPr/>
              <p:nvPr/>
            </p:nvSpPr>
            <p:spPr>
              <a:xfrm flipH="1">
                <a:off x="7356890" y="3497230"/>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77" name="Rounded Rectangle 76"/>
              <p:cNvSpPr/>
              <p:nvPr/>
            </p:nvSpPr>
            <p:spPr>
              <a:xfrm flipH="1">
                <a:off x="7432930" y="3961684"/>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78" name="Oval 77"/>
              <p:cNvSpPr/>
              <p:nvPr/>
            </p:nvSpPr>
            <p:spPr>
              <a:xfrm flipH="1">
                <a:off x="7437583" y="3255186"/>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79" name="Rounded Rectangle 78"/>
              <p:cNvSpPr/>
              <p:nvPr/>
            </p:nvSpPr>
            <p:spPr>
              <a:xfrm flipH="1">
                <a:off x="7796628" y="3491348"/>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80" name="Rounded Rectangle 79"/>
              <p:cNvSpPr/>
              <p:nvPr/>
            </p:nvSpPr>
            <p:spPr>
              <a:xfrm flipH="1">
                <a:off x="7872668" y="3955802"/>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81" name="Oval 80"/>
              <p:cNvSpPr/>
              <p:nvPr/>
            </p:nvSpPr>
            <p:spPr>
              <a:xfrm flipH="1">
                <a:off x="7877321" y="3249304"/>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82" name="Rounded Rectangle 81"/>
              <p:cNvSpPr/>
              <p:nvPr/>
            </p:nvSpPr>
            <p:spPr>
              <a:xfrm flipH="1">
                <a:off x="7356890" y="4760059"/>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83" name="Rounded Rectangle 82"/>
              <p:cNvSpPr/>
              <p:nvPr/>
            </p:nvSpPr>
            <p:spPr>
              <a:xfrm flipH="1">
                <a:off x="7432930" y="5224513"/>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84" name="Oval 83"/>
              <p:cNvSpPr/>
              <p:nvPr/>
            </p:nvSpPr>
            <p:spPr>
              <a:xfrm flipH="1">
                <a:off x="7437583" y="4518015"/>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sp>
            <p:nvSpPr>
              <p:cNvPr id="85" name="Rounded Rectangle 84"/>
              <p:cNvSpPr/>
              <p:nvPr/>
            </p:nvSpPr>
            <p:spPr>
              <a:xfrm flipH="1">
                <a:off x="7796628" y="4754177"/>
                <a:ext cx="380203"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86" name="Rounded Rectangle 85"/>
              <p:cNvSpPr/>
              <p:nvPr/>
            </p:nvSpPr>
            <p:spPr>
              <a:xfrm flipH="1">
                <a:off x="7872668" y="5218631"/>
                <a:ext cx="228122" cy="496796"/>
              </a:xfrm>
              <a:prstGeom prst="roundRect">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87" name="Oval 86"/>
              <p:cNvSpPr/>
              <p:nvPr/>
            </p:nvSpPr>
            <p:spPr>
              <a:xfrm flipH="1">
                <a:off x="7877321" y="4512133"/>
                <a:ext cx="223465" cy="222256"/>
              </a:xfrm>
              <a:prstGeom prst="ellipse">
                <a:avLst/>
              </a:prstGeom>
              <a:solidFill>
                <a:schemeClr val="accent1">
                  <a:lumMod val="50000"/>
                </a:schemeClr>
              </a:solidFill>
              <a:ln w="9525" cap="flat" cmpd="sng" algn="ctr">
                <a:solidFill>
                  <a:schemeClr val="accent1">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sp>
          <p:nvSpPr>
            <p:cNvPr id="93" name="Rectangle 92" descr="populations"/>
            <p:cNvSpPr/>
            <p:nvPr/>
          </p:nvSpPr>
          <p:spPr>
            <a:xfrm>
              <a:off x="5304778" y="6041886"/>
              <a:ext cx="2278789" cy="584776"/>
            </a:xfrm>
            <a:prstGeom prst="rect">
              <a:avLst/>
            </a:prstGeom>
          </p:spPr>
          <p:txBody>
            <a:bodyPr wrap="none">
              <a:spAutoFit/>
            </a:bodyPr>
            <a:lstStyle/>
            <a:p>
              <a:pPr algn="ctr"/>
              <a:r>
                <a:rPr lang="en-US" sz="3200" b="1" dirty="0">
                  <a:solidFill>
                    <a:prstClr val="black"/>
                  </a:solidFill>
                  <a:latin typeface="Candara"/>
                </a:rPr>
                <a:t>Populations</a:t>
              </a:r>
            </a:p>
          </p:txBody>
        </p:sp>
      </p:grpSp>
      <p:cxnSp>
        <p:nvCxnSpPr>
          <p:cNvPr id="97" name="Straight Connector 96" descr="blue connector line"/>
          <p:cNvCxnSpPr/>
          <p:nvPr/>
        </p:nvCxnSpPr>
        <p:spPr>
          <a:xfrm flipV="1">
            <a:off x="2426905" y="4452599"/>
            <a:ext cx="2138449" cy="1274592"/>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descr="blue connector line"/>
          <p:cNvCxnSpPr/>
          <p:nvPr/>
        </p:nvCxnSpPr>
        <p:spPr>
          <a:xfrm>
            <a:off x="2367386" y="2004121"/>
            <a:ext cx="2260070" cy="1262829"/>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04" name="Group 103" descr="person icon"/>
          <p:cNvGrpSpPr/>
          <p:nvPr/>
        </p:nvGrpSpPr>
        <p:grpSpPr>
          <a:xfrm>
            <a:off x="957334" y="1990893"/>
            <a:ext cx="2082822" cy="4635769"/>
            <a:chOff x="1122843" y="1990893"/>
            <a:chExt cx="2082822" cy="4635769"/>
          </a:xfrm>
        </p:grpSpPr>
        <p:grpSp>
          <p:nvGrpSpPr>
            <p:cNvPr id="5" name="Group 4"/>
            <p:cNvGrpSpPr/>
            <p:nvPr/>
          </p:nvGrpSpPr>
          <p:grpSpPr>
            <a:xfrm>
              <a:off x="1570952" y="1990893"/>
              <a:ext cx="1186594" cy="3755408"/>
              <a:chOff x="1994777" y="3266950"/>
              <a:chExt cx="380203" cy="1203294"/>
            </a:xfrm>
            <a:solidFill>
              <a:schemeClr val="accent4">
                <a:lumMod val="50000"/>
              </a:schemeClr>
            </a:solidFill>
          </p:grpSpPr>
          <p:sp>
            <p:nvSpPr>
              <p:cNvPr id="88" name="Rounded Rectangle 87"/>
              <p:cNvSpPr/>
              <p:nvPr/>
            </p:nvSpPr>
            <p:spPr>
              <a:xfrm flipH="1">
                <a:off x="1994777" y="3508994"/>
                <a:ext cx="380203" cy="496796"/>
              </a:xfrm>
              <a:prstGeom prst="roundRect">
                <a:avLst/>
              </a:prstGeom>
              <a:grp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89" name="Rounded Rectangle 88"/>
              <p:cNvSpPr/>
              <p:nvPr/>
            </p:nvSpPr>
            <p:spPr>
              <a:xfrm flipH="1">
                <a:off x="2070817" y="3973448"/>
                <a:ext cx="228122" cy="496796"/>
              </a:xfrm>
              <a:prstGeom prst="roundRect">
                <a:avLst/>
              </a:prstGeom>
              <a:grp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F6FC6">
                      <a:lumMod val="75000"/>
                    </a:srgbClr>
                  </a:solidFill>
                  <a:latin typeface="Myriad Pro"/>
                  <a:cs typeface="Myriad Pro"/>
                </a:endParaRPr>
              </a:p>
            </p:txBody>
          </p:sp>
          <p:sp>
            <p:nvSpPr>
              <p:cNvPr id="90" name="Oval 89"/>
              <p:cNvSpPr/>
              <p:nvPr/>
            </p:nvSpPr>
            <p:spPr>
              <a:xfrm flipH="1">
                <a:off x="2075470" y="3266950"/>
                <a:ext cx="223465" cy="222256"/>
              </a:xfrm>
              <a:prstGeom prst="ellipse">
                <a:avLst/>
              </a:prstGeom>
              <a:grpFill/>
              <a:ln w="9525" cap="flat" cmpd="sng" algn="ctr">
                <a:solidFill>
                  <a:schemeClr val="accent4">
                    <a:lumMod val="50000"/>
                  </a:schemeClr>
                </a:solidFill>
                <a:prstDash val="solid"/>
              </a:ln>
              <a:effectLst/>
            </p:spPr>
            <p:txBody>
              <a:bodyPr rtlCol="0" anchor="ctr"/>
              <a:lstStyle/>
              <a:p>
                <a:pPr algn="ctr" defTabSz="914400">
                  <a:defRPr/>
                </a:pPr>
                <a:endParaRPr lang="en-US" kern="0" dirty="0">
                  <a:solidFill>
                    <a:srgbClr val="0B5395"/>
                  </a:solidFill>
                  <a:latin typeface="Myriad Pro"/>
                  <a:cs typeface="Myriad Pro"/>
                </a:endParaRPr>
              </a:p>
            </p:txBody>
          </p:sp>
        </p:grpSp>
        <p:sp>
          <p:nvSpPr>
            <p:cNvPr id="92" name="Rectangle 91" descr="Individuals&#10;"/>
            <p:cNvSpPr/>
            <p:nvPr/>
          </p:nvSpPr>
          <p:spPr>
            <a:xfrm>
              <a:off x="1122843" y="6041886"/>
              <a:ext cx="2082822" cy="584776"/>
            </a:xfrm>
            <a:prstGeom prst="rect">
              <a:avLst/>
            </a:prstGeom>
          </p:spPr>
          <p:txBody>
            <a:bodyPr wrap="none">
              <a:spAutoFit/>
            </a:bodyPr>
            <a:lstStyle/>
            <a:p>
              <a:pPr algn="ctr"/>
              <a:r>
                <a:rPr lang="en-US" sz="3200" b="1" dirty="0">
                  <a:solidFill>
                    <a:prstClr val="black"/>
                  </a:solidFill>
                  <a:latin typeface="Candara"/>
                </a:rPr>
                <a:t>Individuals</a:t>
              </a:r>
            </a:p>
          </p:txBody>
        </p:sp>
      </p:grpSp>
      <p:sp>
        <p:nvSpPr>
          <p:cNvPr id="91" name="Content Placeholder 4"/>
          <p:cNvSpPr>
            <a:spLocks noGrp="1"/>
          </p:cNvSpPr>
          <p:nvPr>
            <p:ph idx="1"/>
          </p:nvPr>
        </p:nvSpPr>
        <p:spPr>
          <a:xfrm>
            <a:off x="58467" y="816745"/>
            <a:ext cx="8229600" cy="5282044"/>
          </a:xfrm>
        </p:spPr>
        <p:txBody>
          <a:bodyPr>
            <a:normAutofit/>
          </a:bodyPr>
          <a:lstStyle/>
          <a:p>
            <a:pPr>
              <a:buClrTx/>
            </a:pPr>
            <a:r>
              <a:rPr lang="en-US" sz="3600" dirty="0">
                <a:cs typeface="Arial"/>
              </a:rPr>
              <a:t>What is </a:t>
            </a:r>
            <a:r>
              <a:rPr lang="en-US" sz="3600" i="1" dirty="0">
                <a:cs typeface="Arial"/>
              </a:rPr>
              <a:t>Population Health?</a:t>
            </a:r>
            <a:endParaRPr lang="en-US" sz="3600" dirty="0" smtClean="0">
              <a:cs typeface="Arial"/>
            </a:endParaRPr>
          </a:p>
        </p:txBody>
      </p:sp>
      <p:sp>
        <p:nvSpPr>
          <p:cNvPr id="6" name="Rectangle 5" descr="black rectangle divider line"/>
          <p:cNvSpPr/>
          <p:nvPr/>
        </p:nvSpPr>
        <p:spPr>
          <a:xfrm>
            <a:off x="138223" y="596360"/>
            <a:ext cx="8888819" cy="45719"/>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138223" y="-42540"/>
            <a:ext cx="8229600" cy="577850"/>
          </a:xfrm>
        </p:spPr>
        <p:txBody>
          <a:bodyPr>
            <a:normAutofit/>
          </a:bodyPr>
          <a:lstStyle/>
          <a:p>
            <a:pPr eaLnBrk="1" fontAlgn="auto" hangingPunct="1">
              <a:spcAft>
                <a:spcPts val="0"/>
              </a:spcAft>
              <a:defRPr/>
            </a:pPr>
            <a:r>
              <a:rPr lang="en-US" sz="3200" b="1" dirty="0" smtClean="0">
                <a:solidFill>
                  <a:schemeClr val="tx1"/>
                </a:solidFill>
                <a:cs typeface="Arial" pitchFamily="34" charset="0"/>
              </a:rPr>
              <a:t>System-Facing Platform</a:t>
            </a:r>
            <a:endParaRPr lang="en-US" sz="3200" b="1" dirty="0">
              <a:solidFill>
                <a:schemeClr val="tx1"/>
              </a:solidFill>
              <a:cs typeface="Arial" pitchFamily="34" charset="0"/>
            </a:endParaRPr>
          </a:p>
        </p:txBody>
      </p:sp>
    </p:spTree>
    <p:extLst>
      <p:ext uri="{BB962C8B-B14F-4D97-AF65-F5344CB8AC3E}">
        <p14:creationId xmlns="" xmlns:p14="http://schemas.microsoft.com/office/powerpoint/2010/main" val="28563110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descr="five overlapping circles as Venn diagram"/>
          <p:cNvGrpSpPr/>
          <p:nvPr/>
        </p:nvGrpSpPr>
        <p:grpSpPr>
          <a:xfrm>
            <a:off x="2991083" y="2603805"/>
            <a:ext cx="3161834" cy="3092439"/>
            <a:chOff x="2991083" y="1951396"/>
            <a:chExt cx="3161834" cy="3092439"/>
          </a:xfrm>
        </p:grpSpPr>
        <p:sp>
          <p:nvSpPr>
            <p:cNvPr id="94" name="Oval 93" descr="transparent purple circle"/>
            <p:cNvSpPr/>
            <p:nvPr/>
          </p:nvSpPr>
          <p:spPr>
            <a:xfrm>
              <a:off x="3662479" y="1951396"/>
              <a:ext cx="1819043" cy="1819043"/>
            </a:xfrm>
            <a:prstGeom prst="ellipse">
              <a:avLst/>
            </a:prstGeom>
            <a:solidFill>
              <a:srgbClr val="724F99">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Oval 1" descr="transparent green circle"/>
            <p:cNvSpPr/>
            <p:nvPr/>
          </p:nvSpPr>
          <p:spPr>
            <a:xfrm>
              <a:off x="2991083" y="2483867"/>
              <a:ext cx="1819043" cy="1819043"/>
            </a:xfrm>
            <a:prstGeom prst="ellipse">
              <a:avLst/>
            </a:prstGeom>
            <a:solidFill>
              <a:srgbClr val="A5A82E">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6" name="Oval 95" descr="transparent gray circle"/>
            <p:cNvSpPr/>
            <p:nvPr/>
          </p:nvSpPr>
          <p:spPr>
            <a:xfrm>
              <a:off x="4333874" y="2483867"/>
              <a:ext cx="1819043" cy="1819043"/>
            </a:xfrm>
            <a:prstGeom prst="ellipse">
              <a:avLst/>
            </a:prstGeom>
            <a:solidFill>
              <a:schemeClr val="bg2">
                <a:lumMod val="10000"/>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8" name="Oval 97" descr="transparent blue circle"/>
            <p:cNvSpPr/>
            <p:nvPr/>
          </p:nvSpPr>
          <p:spPr>
            <a:xfrm>
              <a:off x="3258978" y="3224792"/>
              <a:ext cx="1819043" cy="1819043"/>
            </a:xfrm>
            <a:prstGeom prst="ellipse">
              <a:avLst/>
            </a:prstGeom>
            <a:solidFill>
              <a:schemeClr val="accent2">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9" name="Oval 98" descr="transparent orange circle"/>
            <p:cNvSpPr/>
            <p:nvPr/>
          </p:nvSpPr>
          <p:spPr>
            <a:xfrm>
              <a:off x="4065980" y="3224792"/>
              <a:ext cx="1819043" cy="1819043"/>
            </a:xfrm>
            <a:prstGeom prst="ellipse">
              <a:avLst/>
            </a:prstGeom>
            <a:solidFill>
              <a:srgbClr val="964F35">
                <a:alpha val="3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08" name="Rounded Rectangle 107" descr="rounded white rectangle with text:&#10;&#10;HIT"/>
          <p:cNvSpPr/>
          <p:nvPr/>
        </p:nvSpPr>
        <p:spPr>
          <a:xfrm>
            <a:off x="3986332" y="3869716"/>
            <a:ext cx="1137724" cy="747486"/>
          </a:xfrm>
          <a:prstGeom prst="roundRect">
            <a:avLst>
              <a:gd name="adj" fmla="val 0"/>
            </a:avLst>
          </a:prstGeom>
          <a:noFill/>
          <a:ln w="1905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tIns="0" rtlCol="0" anchor="ctr"/>
          <a:lstStyle/>
          <a:p>
            <a:pPr algn="ctr"/>
            <a:r>
              <a:rPr lang="en-US" sz="3200" dirty="0">
                <a:effectLst>
                  <a:outerShdw blurRad="50800" dist="38100" dir="2700000">
                    <a:srgbClr val="000000">
                      <a:alpha val="43000"/>
                    </a:srgbClr>
                  </a:outerShdw>
                </a:effectLst>
              </a:rPr>
              <a:t>HIT</a:t>
            </a:r>
          </a:p>
        </p:txBody>
      </p:sp>
      <p:sp>
        <p:nvSpPr>
          <p:cNvPr id="102" name="Rectangle 101" descr="white rectangle with text: Health Education&#10;&amp; Communication&#10;"/>
          <p:cNvSpPr/>
          <p:nvPr/>
        </p:nvSpPr>
        <p:spPr>
          <a:xfrm>
            <a:off x="3803" y="3486013"/>
            <a:ext cx="2933126" cy="954107"/>
          </a:xfrm>
          <a:prstGeom prst="rect">
            <a:avLst/>
          </a:prstGeom>
        </p:spPr>
        <p:txBody>
          <a:bodyPr wrap="square">
            <a:spAutoFit/>
          </a:bodyPr>
          <a:lstStyle/>
          <a:p>
            <a:pPr algn="ctr"/>
            <a:r>
              <a:rPr lang="en-US" sz="2800" b="1" dirty="0">
                <a:solidFill>
                  <a:prstClr val="black"/>
                </a:solidFill>
                <a:latin typeface="Candara"/>
              </a:rPr>
              <a:t>Health Education</a:t>
            </a:r>
          </a:p>
          <a:p>
            <a:pPr algn="ctr"/>
            <a:r>
              <a:rPr lang="en-US" sz="2800" b="1" dirty="0">
                <a:solidFill>
                  <a:prstClr val="black"/>
                </a:solidFill>
                <a:latin typeface="Candara"/>
              </a:rPr>
              <a:t>&amp; Communication</a:t>
            </a:r>
          </a:p>
        </p:txBody>
      </p:sp>
      <p:sp>
        <p:nvSpPr>
          <p:cNvPr id="107" name="Rectangle 106" descr="white rectangle with text: Population-based&#10;Clinical Care&#10;"/>
          <p:cNvSpPr/>
          <p:nvPr/>
        </p:nvSpPr>
        <p:spPr>
          <a:xfrm>
            <a:off x="1246543" y="5630094"/>
            <a:ext cx="2887646" cy="954107"/>
          </a:xfrm>
          <a:prstGeom prst="rect">
            <a:avLst/>
          </a:prstGeom>
        </p:spPr>
        <p:txBody>
          <a:bodyPr wrap="square">
            <a:spAutoFit/>
          </a:bodyPr>
          <a:lstStyle/>
          <a:p>
            <a:pPr algn="ctr"/>
            <a:r>
              <a:rPr lang="en-US" sz="2800" b="1" dirty="0">
                <a:solidFill>
                  <a:prstClr val="black"/>
                </a:solidFill>
                <a:latin typeface="Candara"/>
              </a:rPr>
              <a:t>Population-based</a:t>
            </a:r>
          </a:p>
          <a:p>
            <a:pPr algn="ctr"/>
            <a:r>
              <a:rPr lang="en-US" sz="2800" b="1" dirty="0">
                <a:solidFill>
                  <a:prstClr val="black"/>
                </a:solidFill>
                <a:latin typeface="Candara"/>
              </a:rPr>
              <a:t>Clinical Care</a:t>
            </a:r>
          </a:p>
        </p:txBody>
      </p:sp>
      <p:sp>
        <p:nvSpPr>
          <p:cNvPr id="106" name="Rectangle 105" descr="white rectangle with text: Population-based&#10;Research&#10;"/>
          <p:cNvSpPr/>
          <p:nvPr/>
        </p:nvSpPr>
        <p:spPr>
          <a:xfrm>
            <a:off x="4934732" y="5630094"/>
            <a:ext cx="3267500" cy="954107"/>
          </a:xfrm>
          <a:prstGeom prst="rect">
            <a:avLst/>
          </a:prstGeom>
        </p:spPr>
        <p:txBody>
          <a:bodyPr wrap="square">
            <a:spAutoFit/>
          </a:bodyPr>
          <a:lstStyle/>
          <a:p>
            <a:pPr algn="ctr"/>
            <a:r>
              <a:rPr lang="en-US" sz="2800" b="1" dirty="0">
                <a:solidFill>
                  <a:prstClr val="black"/>
                </a:solidFill>
                <a:latin typeface="Candara"/>
              </a:rPr>
              <a:t>Population-based</a:t>
            </a:r>
          </a:p>
          <a:p>
            <a:pPr algn="ctr"/>
            <a:r>
              <a:rPr lang="en-US" sz="2800" b="1" dirty="0">
                <a:solidFill>
                  <a:prstClr val="black"/>
                </a:solidFill>
                <a:latin typeface="Candara"/>
              </a:rPr>
              <a:t>Research</a:t>
            </a:r>
          </a:p>
        </p:txBody>
      </p:sp>
      <p:sp>
        <p:nvSpPr>
          <p:cNvPr id="105" name="Rectangle 104" descr="white rectangle with text: Health Status&#10;and Disease Monitoring&#10;"/>
          <p:cNvSpPr/>
          <p:nvPr/>
        </p:nvSpPr>
        <p:spPr>
          <a:xfrm>
            <a:off x="6210874" y="3265241"/>
            <a:ext cx="2933126" cy="1384995"/>
          </a:xfrm>
          <a:prstGeom prst="rect">
            <a:avLst/>
          </a:prstGeom>
        </p:spPr>
        <p:txBody>
          <a:bodyPr wrap="square">
            <a:spAutoFit/>
          </a:bodyPr>
          <a:lstStyle/>
          <a:p>
            <a:pPr algn="ctr"/>
            <a:r>
              <a:rPr lang="en-US" sz="2800" b="1" dirty="0">
                <a:solidFill>
                  <a:prstClr val="black"/>
                </a:solidFill>
                <a:latin typeface="Candara"/>
              </a:rPr>
              <a:t>Health Status</a:t>
            </a:r>
          </a:p>
          <a:p>
            <a:pPr algn="ctr"/>
            <a:r>
              <a:rPr lang="en-US" sz="2800" b="1" dirty="0">
                <a:solidFill>
                  <a:prstClr val="black"/>
                </a:solidFill>
                <a:latin typeface="Candara"/>
              </a:rPr>
              <a:t>and Disease Monitoring</a:t>
            </a:r>
          </a:p>
        </p:txBody>
      </p:sp>
      <p:sp>
        <p:nvSpPr>
          <p:cNvPr id="100" name="Rectangle 99" descr="white rectangle with text: Public Health&#10;Surveillance/Response&#10;"/>
          <p:cNvSpPr/>
          <p:nvPr/>
        </p:nvSpPr>
        <p:spPr>
          <a:xfrm>
            <a:off x="2754789" y="1603287"/>
            <a:ext cx="3634428" cy="954107"/>
          </a:xfrm>
          <a:prstGeom prst="rect">
            <a:avLst/>
          </a:prstGeom>
        </p:spPr>
        <p:txBody>
          <a:bodyPr wrap="none">
            <a:spAutoFit/>
          </a:bodyPr>
          <a:lstStyle/>
          <a:p>
            <a:pPr algn="ctr"/>
            <a:r>
              <a:rPr lang="en-US" sz="2800" b="1" dirty="0">
                <a:solidFill>
                  <a:prstClr val="black"/>
                </a:solidFill>
                <a:latin typeface="Candara"/>
              </a:rPr>
              <a:t>Public Health</a:t>
            </a:r>
            <a:br>
              <a:rPr lang="en-US" sz="2800" b="1" dirty="0">
                <a:solidFill>
                  <a:prstClr val="black"/>
                </a:solidFill>
                <a:latin typeface="Candara"/>
              </a:rPr>
            </a:br>
            <a:r>
              <a:rPr lang="en-US" sz="2800" b="1" dirty="0">
                <a:solidFill>
                  <a:prstClr val="black"/>
                </a:solidFill>
                <a:latin typeface="Candara"/>
              </a:rPr>
              <a:t>Surveillance/Response</a:t>
            </a:r>
          </a:p>
        </p:txBody>
      </p:sp>
      <p:sp>
        <p:nvSpPr>
          <p:cNvPr id="11" name="Rounded Rectangle 10" descr="rounded purple rectangle"/>
          <p:cNvSpPr/>
          <p:nvPr/>
        </p:nvSpPr>
        <p:spPr>
          <a:xfrm>
            <a:off x="335736" y="780559"/>
            <a:ext cx="8472528" cy="760714"/>
          </a:xfrm>
          <a:prstGeom prst="roundRect">
            <a:avLst/>
          </a:prstGeom>
          <a:solidFill>
            <a:srgbClr val="724F99"/>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Content Placeholder 4" descr="HIT interface with Population Health&#10;"/>
          <p:cNvSpPr>
            <a:spLocks noGrp="1"/>
          </p:cNvSpPr>
          <p:nvPr>
            <p:ph idx="1"/>
          </p:nvPr>
        </p:nvSpPr>
        <p:spPr>
          <a:xfrm>
            <a:off x="457200" y="816745"/>
            <a:ext cx="8229600" cy="5282044"/>
          </a:xfrm>
        </p:spPr>
        <p:txBody>
          <a:bodyPr>
            <a:normAutofit/>
          </a:bodyPr>
          <a:lstStyle/>
          <a:p>
            <a:pPr marL="0" indent="0" algn="ctr">
              <a:buClrTx/>
              <a:buNone/>
            </a:pPr>
            <a:r>
              <a:rPr lang="en-US" sz="3600" dirty="0">
                <a:solidFill>
                  <a:schemeClr val="bg1"/>
                </a:solidFill>
                <a:cs typeface="Arial"/>
              </a:rPr>
              <a:t>HIT interface with Population Health</a:t>
            </a:r>
            <a:endParaRPr lang="en-US" sz="3600" dirty="0" smtClean="0">
              <a:solidFill>
                <a:schemeClr val="bg1"/>
              </a:solidFill>
              <a:cs typeface="Arial"/>
            </a:endParaRPr>
          </a:p>
        </p:txBody>
      </p:sp>
      <p:sp>
        <p:nvSpPr>
          <p:cNvPr id="6" name="Rectangle 5" descr="black rectangle divider line"/>
          <p:cNvSpPr/>
          <p:nvPr/>
        </p:nvSpPr>
        <p:spPr>
          <a:xfrm>
            <a:off x="138223" y="596360"/>
            <a:ext cx="8888819" cy="45719"/>
          </a:xfrm>
          <a:prstGeom prst="rect">
            <a:avLst/>
          </a:prstGeom>
          <a:effectLst/>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138223" y="-42540"/>
            <a:ext cx="8229600" cy="577850"/>
          </a:xfrm>
        </p:spPr>
        <p:txBody>
          <a:bodyPr>
            <a:normAutofit/>
          </a:bodyPr>
          <a:lstStyle/>
          <a:p>
            <a:pPr eaLnBrk="1" fontAlgn="auto" hangingPunct="1">
              <a:spcAft>
                <a:spcPts val="0"/>
              </a:spcAft>
              <a:defRPr/>
            </a:pPr>
            <a:r>
              <a:rPr lang="en-US" sz="3200" b="1" dirty="0" smtClean="0">
                <a:solidFill>
                  <a:schemeClr val="tx1"/>
                </a:solidFill>
                <a:cs typeface="Arial" pitchFamily="34" charset="0"/>
              </a:rPr>
              <a:t>System-Facing Platform</a:t>
            </a:r>
            <a:endParaRPr lang="en-US" sz="3200" b="1" dirty="0">
              <a:solidFill>
                <a:schemeClr val="tx1"/>
              </a:solidFill>
              <a:cs typeface="Arial" pitchFamily="34" charset="0"/>
            </a:endParaRPr>
          </a:p>
        </p:txBody>
      </p:sp>
    </p:spTree>
    <p:extLst>
      <p:ext uri="{BB962C8B-B14F-4D97-AF65-F5344CB8AC3E}">
        <p14:creationId xmlns="" xmlns:p14="http://schemas.microsoft.com/office/powerpoint/2010/main" val="205911233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traight Connector 17" descr="blue connector line"/>
          <p:cNvSpPr/>
          <p:nvPr/>
        </p:nvSpPr>
        <p:spPr>
          <a:xfrm>
            <a:off x="1938379" y="6746737"/>
            <a:ext cx="70304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Freeform 16" descr="Integrate tools into provider workflows&#10;"/>
          <p:cNvSpPr/>
          <p:nvPr/>
        </p:nvSpPr>
        <p:spPr>
          <a:xfrm>
            <a:off x="2070201" y="5314929"/>
            <a:ext cx="6898676" cy="1028762"/>
          </a:xfrm>
          <a:custGeom>
            <a:avLst/>
            <a:gdLst>
              <a:gd name="connsiteX0" fmla="*/ 0 w 6898676"/>
              <a:gd name="connsiteY0" fmla="*/ 0 h 1464882"/>
              <a:gd name="connsiteX1" fmla="*/ 6898676 w 6898676"/>
              <a:gd name="connsiteY1" fmla="*/ 0 h 1464882"/>
              <a:gd name="connsiteX2" fmla="*/ 6898676 w 6898676"/>
              <a:gd name="connsiteY2" fmla="*/ 1464882 h 1464882"/>
              <a:gd name="connsiteX3" fmla="*/ 0 w 6898676"/>
              <a:gd name="connsiteY3" fmla="*/ 1464882 h 1464882"/>
              <a:gd name="connsiteX4" fmla="*/ 0 w 6898676"/>
              <a:gd name="connsiteY4" fmla="*/ 0 h 146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676" h="1464882">
                <a:moveTo>
                  <a:pt x="0" y="0"/>
                </a:moveTo>
                <a:lnTo>
                  <a:pt x="6898676" y="0"/>
                </a:lnTo>
                <a:lnTo>
                  <a:pt x="6898676" y="1464882"/>
                </a:lnTo>
                <a:lnTo>
                  <a:pt x="0" y="146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3600" kern="1200" dirty="0" smtClean="0"/>
              <a:t>Integrate tools into provider workflows</a:t>
            </a:r>
            <a:endParaRPr lang="en-US" sz="3600" kern="1200" dirty="0"/>
          </a:p>
        </p:txBody>
      </p:sp>
      <p:sp>
        <p:nvSpPr>
          <p:cNvPr id="22" name="Oval 21" descr="blue bullet"/>
          <p:cNvSpPr/>
          <p:nvPr/>
        </p:nvSpPr>
        <p:spPr>
          <a:xfrm>
            <a:off x="1852120" y="5596978"/>
            <a:ext cx="185217" cy="185217"/>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Straight Connector 15" descr="blue connector line"/>
          <p:cNvSpPr/>
          <p:nvPr/>
        </p:nvSpPr>
        <p:spPr>
          <a:xfrm>
            <a:off x="1938379" y="5208610"/>
            <a:ext cx="70304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Freeform 14" descr="Move toward active, dynamic data tools&#10;"/>
          <p:cNvSpPr/>
          <p:nvPr/>
        </p:nvSpPr>
        <p:spPr>
          <a:xfrm>
            <a:off x="2070201" y="3776802"/>
            <a:ext cx="6898676" cy="1028762"/>
          </a:xfrm>
          <a:custGeom>
            <a:avLst/>
            <a:gdLst>
              <a:gd name="connsiteX0" fmla="*/ 0 w 6898676"/>
              <a:gd name="connsiteY0" fmla="*/ 0 h 1464882"/>
              <a:gd name="connsiteX1" fmla="*/ 6898676 w 6898676"/>
              <a:gd name="connsiteY1" fmla="*/ 0 h 1464882"/>
              <a:gd name="connsiteX2" fmla="*/ 6898676 w 6898676"/>
              <a:gd name="connsiteY2" fmla="*/ 1464882 h 1464882"/>
              <a:gd name="connsiteX3" fmla="*/ 0 w 6898676"/>
              <a:gd name="connsiteY3" fmla="*/ 1464882 h 1464882"/>
              <a:gd name="connsiteX4" fmla="*/ 0 w 6898676"/>
              <a:gd name="connsiteY4" fmla="*/ 0 h 146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676" h="1464882">
                <a:moveTo>
                  <a:pt x="0" y="0"/>
                </a:moveTo>
                <a:lnTo>
                  <a:pt x="6898676" y="0"/>
                </a:lnTo>
                <a:lnTo>
                  <a:pt x="6898676" y="1464882"/>
                </a:lnTo>
                <a:lnTo>
                  <a:pt x="0" y="146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3600" kern="1200" dirty="0" smtClean="0"/>
              <a:t>Move toward active, dynamic data tools</a:t>
            </a:r>
            <a:endParaRPr lang="en-US" sz="3600" kern="1200" dirty="0"/>
          </a:p>
        </p:txBody>
      </p:sp>
      <p:sp>
        <p:nvSpPr>
          <p:cNvPr id="21" name="Oval 20" descr="blue bullet"/>
          <p:cNvSpPr/>
          <p:nvPr/>
        </p:nvSpPr>
        <p:spPr>
          <a:xfrm>
            <a:off x="1852120" y="4062064"/>
            <a:ext cx="185217" cy="185217"/>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Straight Connector 13" descr="blue connector line"/>
          <p:cNvSpPr/>
          <p:nvPr/>
        </p:nvSpPr>
        <p:spPr>
          <a:xfrm>
            <a:off x="1938379" y="3670483"/>
            <a:ext cx="70304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Freeform 12" descr="Create tools for population/system-level analytics&#10;"/>
          <p:cNvSpPr/>
          <p:nvPr/>
        </p:nvSpPr>
        <p:spPr>
          <a:xfrm>
            <a:off x="2070201" y="2238675"/>
            <a:ext cx="6898676" cy="1028762"/>
          </a:xfrm>
          <a:custGeom>
            <a:avLst/>
            <a:gdLst>
              <a:gd name="connsiteX0" fmla="*/ 0 w 6898676"/>
              <a:gd name="connsiteY0" fmla="*/ 0 h 1464882"/>
              <a:gd name="connsiteX1" fmla="*/ 6898676 w 6898676"/>
              <a:gd name="connsiteY1" fmla="*/ 0 h 1464882"/>
              <a:gd name="connsiteX2" fmla="*/ 6898676 w 6898676"/>
              <a:gd name="connsiteY2" fmla="*/ 1464882 h 1464882"/>
              <a:gd name="connsiteX3" fmla="*/ 0 w 6898676"/>
              <a:gd name="connsiteY3" fmla="*/ 1464882 h 1464882"/>
              <a:gd name="connsiteX4" fmla="*/ 0 w 6898676"/>
              <a:gd name="connsiteY4" fmla="*/ 0 h 146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676" h="1464882">
                <a:moveTo>
                  <a:pt x="0" y="0"/>
                </a:moveTo>
                <a:lnTo>
                  <a:pt x="6898676" y="0"/>
                </a:lnTo>
                <a:lnTo>
                  <a:pt x="6898676" y="1464882"/>
                </a:lnTo>
                <a:lnTo>
                  <a:pt x="0" y="146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3600" kern="1200" dirty="0" smtClean="0"/>
              <a:t>Create tools for population/system-level analytics</a:t>
            </a:r>
            <a:endParaRPr lang="en-US" sz="3600" kern="1200" dirty="0"/>
          </a:p>
        </p:txBody>
      </p:sp>
      <p:sp>
        <p:nvSpPr>
          <p:cNvPr id="20" name="Oval 19" descr="blue bullet"/>
          <p:cNvSpPr/>
          <p:nvPr/>
        </p:nvSpPr>
        <p:spPr>
          <a:xfrm>
            <a:off x="1852120" y="2527150"/>
            <a:ext cx="185217" cy="185217"/>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Straight Connector 11" descr="blue connector line"/>
          <p:cNvSpPr/>
          <p:nvPr/>
        </p:nvSpPr>
        <p:spPr>
          <a:xfrm>
            <a:off x="1938379" y="2132356"/>
            <a:ext cx="7030498"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1" name="Freeform 10" descr="Improve population/system health and healthcare delivery&#10;"/>
          <p:cNvSpPr/>
          <p:nvPr/>
        </p:nvSpPr>
        <p:spPr>
          <a:xfrm>
            <a:off x="2070201" y="700548"/>
            <a:ext cx="6898676" cy="1028762"/>
          </a:xfrm>
          <a:custGeom>
            <a:avLst/>
            <a:gdLst>
              <a:gd name="connsiteX0" fmla="*/ 0 w 6898676"/>
              <a:gd name="connsiteY0" fmla="*/ 0 h 1464882"/>
              <a:gd name="connsiteX1" fmla="*/ 6898676 w 6898676"/>
              <a:gd name="connsiteY1" fmla="*/ 0 h 1464882"/>
              <a:gd name="connsiteX2" fmla="*/ 6898676 w 6898676"/>
              <a:gd name="connsiteY2" fmla="*/ 1464882 h 1464882"/>
              <a:gd name="connsiteX3" fmla="*/ 0 w 6898676"/>
              <a:gd name="connsiteY3" fmla="*/ 1464882 h 1464882"/>
              <a:gd name="connsiteX4" fmla="*/ 0 w 6898676"/>
              <a:gd name="connsiteY4" fmla="*/ 0 h 1464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676" h="1464882">
                <a:moveTo>
                  <a:pt x="0" y="0"/>
                </a:moveTo>
                <a:lnTo>
                  <a:pt x="6898676" y="0"/>
                </a:lnTo>
                <a:lnTo>
                  <a:pt x="6898676" y="1464882"/>
                </a:lnTo>
                <a:lnTo>
                  <a:pt x="0" y="14648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06680" tIns="106680" rIns="106680" bIns="106680" numCol="1" spcCol="1270" anchor="t" anchorCtr="0">
            <a:noAutofit/>
          </a:bodyPr>
          <a:lstStyle/>
          <a:p>
            <a:pPr lvl="0" algn="l" defTabSz="1244600" rtl="0">
              <a:lnSpc>
                <a:spcPct val="90000"/>
              </a:lnSpc>
              <a:spcBef>
                <a:spcPct val="0"/>
              </a:spcBef>
              <a:spcAft>
                <a:spcPct val="35000"/>
              </a:spcAft>
            </a:pPr>
            <a:r>
              <a:rPr lang="en-US" sz="3600" kern="1200" dirty="0" smtClean="0"/>
              <a:t>Improve population/system health and healthcare delivery</a:t>
            </a:r>
            <a:endParaRPr lang="en-US" sz="3600" kern="1200" dirty="0"/>
          </a:p>
        </p:txBody>
      </p:sp>
      <p:sp>
        <p:nvSpPr>
          <p:cNvPr id="19" name="Oval 18" descr="blue bullet"/>
          <p:cNvSpPr/>
          <p:nvPr/>
        </p:nvSpPr>
        <p:spPr>
          <a:xfrm>
            <a:off x="1852120" y="985621"/>
            <a:ext cx="185217" cy="185217"/>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descr="rounded green rectangle with text: &#10;The Interpretation&#10;"/>
          <p:cNvSpPr/>
          <p:nvPr/>
        </p:nvSpPr>
        <p:spPr>
          <a:xfrm>
            <a:off x="202021" y="829338"/>
            <a:ext cx="1446030" cy="5922335"/>
          </a:xfrm>
          <a:prstGeom prst="rect">
            <a:avLst/>
          </a:prstGeom>
          <a:gradFill flip="none" rotWithShape="1">
            <a:gsLst>
              <a:gs pos="0">
                <a:schemeClr val="accent6">
                  <a:lumMod val="50000"/>
                </a:schemeClr>
              </a:gs>
              <a:gs pos="68000">
                <a:schemeClr val="accent6">
                  <a:lumMod val="75000"/>
                </a:schemeClr>
              </a:gs>
              <a:gs pos="100000">
                <a:schemeClr val="accent6">
                  <a:lumMod val="60000"/>
                  <a:lumOff val="40000"/>
                </a:schemeClr>
              </a:gs>
            </a:gsLst>
            <a:lin ang="0" scaled="1"/>
            <a:tileRect/>
          </a:gradFill>
          <a:ln>
            <a:noFill/>
          </a:ln>
          <a:effectLst/>
        </p:spPr>
        <p:style>
          <a:lnRef idx="1">
            <a:schemeClr val="accent4"/>
          </a:lnRef>
          <a:fillRef idx="3">
            <a:schemeClr val="accent4"/>
          </a:fillRef>
          <a:effectRef idx="2">
            <a:schemeClr val="accent4"/>
          </a:effectRef>
          <a:fontRef idx="minor">
            <a:schemeClr val="lt1"/>
          </a:fontRef>
        </p:style>
        <p:txBody>
          <a:bodyPr vert="vert270" rtlCol="0" anchor="ctr"/>
          <a:lstStyle/>
          <a:p>
            <a:pPr algn="ctr"/>
            <a:r>
              <a:rPr lang="en-US" sz="4400" b="1" i="1" dirty="0" smtClean="0"/>
              <a:t>The Interpretation</a:t>
            </a:r>
            <a:endParaRPr lang="en-US" sz="4400" b="1" i="1" dirty="0"/>
          </a:p>
        </p:txBody>
      </p:sp>
      <p:sp>
        <p:nvSpPr>
          <p:cNvPr id="6" name="Straight Connector 5" descr="black rectangle divider line"/>
          <p:cNvSpPr/>
          <p:nvPr/>
        </p:nvSpPr>
        <p:spPr>
          <a:xfrm>
            <a:off x="180755" y="627304"/>
            <a:ext cx="8788123"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Rectangle 9" descr="black rectangle"/>
          <p:cNvSpPr/>
          <p:nvPr/>
        </p:nvSpPr>
        <p:spPr>
          <a:xfrm>
            <a:off x="138223" y="596360"/>
            <a:ext cx="8888819" cy="45719"/>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dirty="0"/>
          </a:p>
        </p:txBody>
      </p:sp>
      <p:sp>
        <p:nvSpPr>
          <p:cNvPr id="9" name="Title 1" descr="System-Facing Platform&#10;"/>
          <p:cNvSpPr txBox="1">
            <a:spLocks/>
          </p:cNvSpPr>
          <p:nvPr/>
        </p:nvSpPr>
        <p:spPr bwMode="auto">
          <a:xfrm>
            <a:off x="138223" y="-42540"/>
            <a:ext cx="8229600" cy="577850"/>
          </a:xfrm>
          <a:prstGeom prst="rect">
            <a:avLst/>
          </a:prstGeom>
          <a:noFill/>
          <a:ln w="9525">
            <a:noFill/>
            <a:miter lim="800000"/>
            <a:headEnd/>
            <a:tailEnd/>
          </a:ln>
        </p:spPr>
        <p:txBody>
          <a:bodyPr vert="horz" wrap="square" lIns="0" tIns="45720" rIns="0" bIns="0" numCol="1" anchor="b" anchorCtr="0" compatLnSpc="1">
            <a:prstTxWarp prst="textNoShape">
              <a:avLst/>
            </a:prstTxWarp>
            <a:normAutofit/>
          </a:bodyPr>
          <a:lstStyle>
            <a:lvl1pPr algn="l" rtl="0" eaLnBrk="0" fontAlgn="base" hangingPunct="0">
              <a:spcBef>
                <a:spcPct val="0"/>
              </a:spcBef>
              <a:spcAft>
                <a:spcPct val="0"/>
              </a:spcAft>
              <a:defRPr sz="3600" b="1" kern="1200">
                <a:solidFill>
                  <a:schemeClr val="tx2"/>
                </a:solidFill>
                <a:latin typeface="Candara"/>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a:lstStyle>
          <a:p>
            <a:pPr defTabSz="914400" eaLnBrk="1" fontAlgn="auto" hangingPunct="1">
              <a:spcAft>
                <a:spcPts val="0"/>
              </a:spcAft>
              <a:defRPr/>
            </a:pPr>
            <a:r>
              <a:rPr lang="en-US" sz="3200" dirty="0" smtClean="0">
                <a:solidFill>
                  <a:schemeClr val="tx1"/>
                </a:solidFill>
                <a:cs typeface="Arial" pitchFamily="34" charset="0"/>
              </a:rPr>
              <a:t>System-Facing Platform</a:t>
            </a:r>
            <a:endParaRPr lang="en-US" sz="3200" dirty="0">
              <a:solidFill>
                <a:schemeClr val="tx1"/>
              </a:solidFill>
              <a:cs typeface="Arial" pitchFamily="34" charset="0"/>
            </a:endParaRPr>
          </a:p>
        </p:txBody>
      </p:sp>
    </p:spTree>
    <p:extLst>
      <p:ext uri="{BB962C8B-B14F-4D97-AF65-F5344CB8AC3E}">
        <p14:creationId xmlns="" xmlns:p14="http://schemas.microsoft.com/office/powerpoint/2010/main" val="272479662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43FBAD7CE53846A297B3DF0FB0B07B" ma:contentTypeVersion="0" ma:contentTypeDescription="Create a new document." ma:contentTypeScope="" ma:versionID="af705a2b8fea849333b35e1b0f06f93d">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7CFC3C9D-D513-4500-871E-BBCCD3B4DD5D}">
  <ds:schemaRefs>
    <ds:schemaRef ds:uri="http://purl.org/dc/terms/"/>
    <ds:schemaRef ds:uri="http://purl.org/dc/dcmitype/"/>
    <ds:schemaRef ds:uri="http://schemas.microsoft.com/office/2006/documentManagement/types"/>
    <ds:schemaRef ds:uri="http://purl.org/dc/elements/1.1/"/>
    <ds:schemaRef ds:uri="http://schemas.openxmlformats.org/package/2006/metadata/core-properties"/>
    <ds:schemaRef ds:uri="http://www.w3.org/XML/1998/namespace"/>
    <ds:schemaRef ds:uri="http://schemas.microsoft.com/office/2006/metadata/properties"/>
  </ds:schemaRefs>
</ds:datastoreItem>
</file>

<file path=customXml/itemProps2.xml><?xml version="1.0" encoding="utf-8"?>
<ds:datastoreItem xmlns:ds="http://schemas.openxmlformats.org/officeDocument/2006/customXml" ds:itemID="{0F995B98-7B11-4FBA-8777-6BD33994B714}">
  <ds:schemaRefs>
    <ds:schemaRef ds:uri="http://schemas.microsoft.com/sharepoint/v3/contenttype/forms"/>
  </ds:schemaRefs>
</ds:datastoreItem>
</file>

<file path=customXml/itemProps3.xml><?xml version="1.0" encoding="utf-8"?>
<ds:datastoreItem xmlns:ds="http://schemas.openxmlformats.org/officeDocument/2006/customXml" ds:itemID="{CA3EAF41-99C0-4C7E-8101-702C2711DE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Default Theme.thmx</Template>
  <TotalTime>5072</TotalTime>
  <Words>3743</Words>
  <Application>Microsoft Office PowerPoint</Application>
  <PresentationFormat>On-screen Show (4:3)</PresentationFormat>
  <Paragraphs>396</Paragraphs>
  <Slides>45</Slides>
  <Notes>36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Default Theme</vt:lpstr>
      <vt:lpstr>5_Flow</vt:lpstr>
      <vt:lpstr>Slide 1</vt:lpstr>
      <vt:lpstr>Slide 2</vt:lpstr>
      <vt:lpstr>Slide 3</vt:lpstr>
      <vt:lpstr>hi2 Organizational Chart</vt:lpstr>
      <vt:lpstr>System-Facing Platform Team Structure</vt:lpstr>
      <vt:lpstr>System-Facing Platform</vt:lpstr>
      <vt:lpstr>System-Facing Platform</vt:lpstr>
      <vt:lpstr>System-Facing Platform</vt:lpstr>
      <vt:lpstr>Slide 9</vt:lpstr>
      <vt:lpstr>Slide 10</vt:lpstr>
      <vt:lpstr>Slide 11</vt:lpstr>
      <vt:lpstr>Slide 12</vt:lpstr>
      <vt:lpstr>Slide 13</vt:lpstr>
      <vt:lpstr>Slide 14</vt:lpstr>
      <vt:lpstr>Slide 15</vt:lpstr>
      <vt:lpstr>SFP Gap  Analysis</vt:lpstr>
      <vt:lpstr>Partnerships</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Pathways Forward</vt:lpstr>
      <vt:lpstr>System  Facing  Platform   Summary  Points</vt:lpstr>
      <vt:lpstr>Ask the Presenter</vt:lpstr>
    </vt:vector>
  </TitlesOfParts>
  <Company>imeduser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HMP Using Population Based Data</dc:title>
  <dc:creator>VHA OIA Training Strategy</dc:creator>
  <cp:lastModifiedBy>presenter</cp:lastModifiedBy>
  <cp:revision>199</cp:revision>
  <dcterms:created xsi:type="dcterms:W3CDTF">2013-06-14T19:57:42Z</dcterms:created>
  <dcterms:modified xsi:type="dcterms:W3CDTF">2013-07-22T17:36:59Z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0x0101006E43FBAD7CE53846A297B3DF0FB0B07B</vt:lpwstr>
  </property>
</Properties>
</file>