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bookmarkIdSeed="4">
  <p:sldMasterIdLst>
    <p:sldMasterId id="2147483648" r:id="rId4"/>
  </p:sldMasterIdLst>
  <p:notesMasterIdLst>
    <p:notesMasterId r:id="rId39"/>
  </p:notesMasterIdLst>
  <p:handoutMasterIdLst>
    <p:handoutMasterId r:id="rId40"/>
  </p:handoutMasterIdLst>
  <p:sldIdLst>
    <p:sldId id="437" r:id="rId5"/>
    <p:sldId id="613" r:id="rId6"/>
    <p:sldId id="822" r:id="rId7"/>
    <p:sldId id="824" r:id="rId8"/>
    <p:sldId id="823" r:id="rId9"/>
    <p:sldId id="603" r:id="rId10"/>
    <p:sldId id="826" r:id="rId11"/>
    <p:sldId id="811" r:id="rId12"/>
    <p:sldId id="828" r:id="rId13"/>
    <p:sldId id="842" r:id="rId14"/>
    <p:sldId id="843" r:id="rId15"/>
    <p:sldId id="788" r:id="rId16"/>
    <p:sldId id="805" r:id="rId17"/>
    <p:sldId id="832" r:id="rId18"/>
    <p:sldId id="812" r:id="rId19"/>
    <p:sldId id="829" r:id="rId20"/>
    <p:sldId id="830" r:id="rId21"/>
    <p:sldId id="815" r:id="rId22"/>
    <p:sldId id="816" r:id="rId23"/>
    <p:sldId id="817" r:id="rId24"/>
    <p:sldId id="818" r:id="rId25"/>
    <p:sldId id="819" r:id="rId26"/>
    <p:sldId id="833" r:id="rId27"/>
    <p:sldId id="837" r:id="rId28"/>
    <p:sldId id="835" r:id="rId29"/>
    <p:sldId id="839" r:id="rId30"/>
    <p:sldId id="782" r:id="rId31"/>
    <p:sldId id="774" r:id="rId32"/>
    <p:sldId id="775" r:id="rId33"/>
    <p:sldId id="831" r:id="rId34"/>
    <p:sldId id="840" r:id="rId35"/>
    <p:sldId id="821" r:id="rId36"/>
    <p:sldId id="778" r:id="rId37"/>
    <p:sldId id="841" r:id="rId38"/>
  </p:sldIdLst>
  <p:sldSz cx="12192000" cy="6858000"/>
  <p:notesSz cx="7023100" cy="9309100"/>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Arial" pitchFamily="34" charset="0"/>
      </a:defRPr>
    </a:lvl1pPr>
    <a:lvl2pPr marL="457200" algn="l" defTabSz="457200" rtl="0" fontAlgn="base">
      <a:spcBef>
        <a:spcPct val="0"/>
      </a:spcBef>
      <a:spcAft>
        <a:spcPct val="0"/>
      </a:spcAft>
      <a:defRPr kern="1200">
        <a:solidFill>
          <a:schemeClr val="tx1"/>
        </a:solidFill>
        <a:latin typeface="Arial" pitchFamily="34" charset="0"/>
        <a:ea typeface="+mn-ea"/>
        <a:cs typeface="Arial" pitchFamily="34" charset="0"/>
      </a:defRPr>
    </a:lvl2pPr>
    <a:lvl3pPr marL="914400" algn="l" defTabSz="457200"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defTabSz="457200"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defTabSz="457200"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xmlns="">
        <p15:guide id="1" orient="horz" pos="2158"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B50"/>
    <a:srgbClr val="00194C"/>
    <a:srgbClr val="1C2A72"/>
    <a:srgbClr val="A0B7DC"/>
    <a:srgbClr val="88A9D2"/>
    <a:srgbClr val="4A7EBB"/>
    <a:srgbClr val="00133A"/>
    <a:srgbClr val="000099"/>
    <a:srgbClr val="6699FF"/>
    <a:srgbClr val="FDEA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20624" autoAdjust="0"/>
    <p:restoredTop sz="86445" autoAdjust="0"/>
  </p:normalViewPr>
  <p:slideViewPr>
    <p:cSldViewPr snapToGrid="0" snapToObjects="1">
      <p:cViewPr>
        <p:scale>
          <a:sx n="80" d="100"/>
          <a:sy n="80" d="100"/>
        </p:scale>
        <p:origin x="-384" y="-786"/>
      </p:cViewPr>
      <p:guideLst>
        <p:guide orient="horz" pos="2158"/>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F912A6-2900-44AB-8EFB-D9B2B957020F}" type="doc">
      <dgm:prSet loTypeId="urn:microsoft.com/office/officeart/2005/8/layout/vList2" loCatId="list" qsTypeId="urn:microsoft.com/office/officeart/2005/8/quickstyle/3d3" qsCatId="3D" csTypeId="urn:microsoft.com/office/officeart/2005/8/colors/accent0_3" csCatId="mainScheme" phldr="1"/>
      <dgm:spPr/>
      <dgm:t>
        <a:bodyPr/>
        <a:lstStyle/>
        <a:p>
          <a:endParaRPr lang="en-US"/>
        </a:p>
      </dgm:t>
    </dgm:pt>
    <dgm:pt modelId="{7D1ED535-6B1A-4DA1-BF0E-6CA059328E20}">
      <dgm:prSet/>
      <dgm:spPr/>
      <dgm:t>
        <a:bodyPr/>
        <a:lstStyle/>
        <a:p>
          <a:pPr rtl="0"/>
          <a:r>
            <a:rPr lang="en-US" dirty="0" smtClean="0"/>
            <a:t>Identify higher risk patients receiving Opioid Therapy (OT)</a:t>
          </a:r>
          <a:endParaRPr lang="en-US" dirty="0"/>
        </a:p>
      </dgm:t>
    </dgm:pt>
    <dgm:pt modelId="{2F87126D-56A5-403A-AA58-337209CF882F}" type="parTrans" cxnId="{5F5D919D-8444-4954-9AD5-7E6687776C39}">
      <dgm:prSet/>
      <dgm:spPr/>
      <dgm:t>
        <a:bodyPr/>
        <a:lstStyle/>
        <a:p>
          <a:endParaRPr lang="en-US"/>
        </a:p>
      </dgm:t>
    </dgm:pt>
    <dgm:pt modelId="{1E45DF14-E12A-4A59-B9F3-0160984AAB80}" type="sibTrans" cxnId="{5F5D919D-8444-4954-9AD5-7E6687776C39}">
      <dgm:prSet/>
      <dgm:spPr/>
      <dgm:t>
        <a:bodyPr/>
        <a:lstStyle/>
        <a:p>
          <a:endParaRPr lang="en-US"/>
        </a:p>
      </dgm:t>
    </dgm:pt>
    <dgm:pt modelId="{2CB3A57F-6B21-484C-B681-0E25C653DD79}">
      <dgm:prSet/>
      <dgm:spPr/>
      <dgm:t>
        <a:bodyPr/>
        <a:lstStyle/>
        <a:p>
          <a:pPr rtl="0"/>
          <a:r>
            <a:rPr lang="en-US" dirty="0" smtClean="0"/>
            <a:t>View key variables that influence patient risk </a:t>
          </a:r>
          <a:endParaRPr lang="en-US" dirty="0"/>
        </a:p>
      </dgm:t>
    </dgm:pt>
    <dgm:pt modelId="{EEAA8E04-DC7B-4E5B-95F3-24A2A307CE05}" type="parTrans" cxnId="{4C5F4E55-0F2D-4018-B0DC-70CAC4C278AA}">
      <dgm:prSet/>
      <dgm:spPr/>
      <dgm:t>
        <a:bodyPr/>
        <a:lstStyle/>
        <a:p>
          <a:endParaRPr lang="en-US"/>
        </a:p>
      </dgm:t>
    </dgm:pt>
    <dgm:pt modelId="{BB73E2B1-61DB-4476-A124-D2B34F9F5404}" type="sibTrans" cxnId="{4C5F4E55-0F2D-4018-B0DC-70CAC4C278AA}">
      <dgm:prSet/>
      <dgm:spPr/>
      <dgm:t>
        <a:bodyPr/>
        <a:lstStyle/>
        <a:p>
          <a:endParaRPr lang="en-US"/>
        </a:p>
      </dgm:t>
    </dgm:pt>
    <dgm:pt modelId="{5AAD6608-948B-460C-BD6F-FA62FC4C54D2}">
      <dgm:prSet/>
      <dgm:spPr/>
      <dgm:t>
        <a:bodyPr/>
        <a:lstStyle/>
        <a:p>
          <a:pPr rtl="0"/>
          <a:r>
            <a:rPr lang="en-US" dirty="0" smtClean="0"/>
            <a:t>aligns w/</a:t>
          </a:r>
          <a:r>
            <a:rPr lang="en-US" b="1" dirty="0" smtClean="0"/>
            <a:t>Clinical Practice Guidelines </a:t>
          </a:r>
          <a:r>
            <a:rPr lang="en-US" dirty="0" smtClean="0"/>
            <a:t>(CPG)</a:t>
          </a:r>
          <a:endParaRPr lang="en-US" dirty="0"/>
        </a:p>
      </dgm:t>
    </dgm:pt>
    <dgm:pt modelId="{F468D7B9-5FE8-46BE-8ED6-57059BB4841B}" type="parTrans" cxnId="{479DF917-26FF-4A5E-9D0C-810B7D83FA0C}">
      <dgm:prSet/>
      <dgm:spPr/>
      <dgm:t>
        <a:bodyPr/>
        <a:lstStyle/>
        <a:p>
          <a:endParaRPr lang="en-US"/>
        </a:p>
      </dgm:t>
    </dgm:pt>
    <dgm:pt modelId="{A6A86723-868F-4D5D-BE2A-1F98F3ECE068}" type="sibTrans" cxnId="{479DF917-26FF-4A5E-9D0C-810B7D83FA0C}">
      <dgm:prSet/>
      <dgm:spPr/>
      <dgm:t>
        <a:bodyPr/>
        <a:lstStyle/>
        <a:p>
          <a:endParaRPr lang="en-US"/>
        </a:p>
      </dgm:t>
    </dgm:pt>
    <dgm:pt modelId="{AA2367E0-BAA2-4349-83E8-3141D1FD27EC}">
      <dgm:prSet/>
      <dgm:spPr/>
      <dgm:t>
        <a:bodyPr/>
        <a:lstStyle/>
        <a:p>
          <a:pPr rtl="0"/>
          <a:r>
            <a:rPr lang="en-US" dirty="0" smtClean="0"/>
            <a:t>Track patient response to therapy over time</a:t>
          </a:r>
          <a:endParaRPr lang="en-US" dirty="0"/>
        </a:p>
      </dgm:t>
    </dgm:pt>
    <dgm:pt modelId="{40C48333-BE9D-4548-A1C6-3493531F54BD}" type="parTrans" cxnId="{0C43A4D1-E6F3-4FCB-A283-7D0EFD55273D}">
      <dgm:prSet/>
      <dgm:spPr/>
      <dgm:t>
        <a:bodyPr/>
        <a:lstStyle/>
        <a:p>
          <a:endParaRPr lang="en-US"/>
        </a:p>
      </dgm:t>
    </dgm:pt>
    <dgm:pt modelId="{6E2CDB32-8D56-48F6-AEED-CEE405ABD6E7}" type="sibTrans" cxnId="{0C43A4D1-E6F3-4FCB-A283-7D0EFD55273D}">
      <dgm:prSet/>
      <dgm:spPr/>
      <dgm:t>
        <a:bodyPr/>
        <a:lstStyle/>
        <a:p>
          <a:endParaRPr lang="en-US"/>
        </a:p>
      </dgm:t>
    </dgm:pt>
    <dgm:pt modelId="{6D02CADD-F5DF-4559-82DA-9CA48673FADD}">
      <dgm:prSet/>
      <dgm:spPr/>
      <dgm:t>
        <a:bodyPr/>
        <a:lstStyle/>
        <a:p>
          <a:pPr rtl="0"/>
          <a:r>
            <a:rPr lang="en-US" dirty="0" smtClean="0"/>
            <a:t>Determine patients to contact regarding signed consent</a:t>
          </a:r>
          <a:endParaRPr lang="en-US" dirty="0"/>
        </a:p>
      </dgm:t>
    </dgm:pt>
    <dgm:pt modelId="{8C8C7862-41EC-4C89-B090-76E406745B69}" type="parTrans" cxnId="{C9E87923-C1F9-4D73-9B9E-6AAB3B227520}">
      <dgm:prSet/>
      <dgm:spPr/>
      <dgm:t>
        <a:bodyPr/>
        <a:lstStyle/>
        <a:p>
          <a:endParaRPr lang="en-US"/>
        </a:p>
      </dgm:t>
    </dgm:pt>
    <dgm:pt modelId="{385C4895-6C72-47C6-8115-5E546CF80EC3}" type="sibTrans" cxnId="{C9E87923-C1F9-4D73-9B9E-6AAB3B227520}">
      <dgm:prSet/>
      <dgm:spPr/>
      <dgm:t>
        <a:bodyPr/>
        <a:lstStyle/>
        <a:p>
          <a:endParaRPr lang="en-US"/>
        </a:p>
      </dgm:t>
    </dgm:pt>
    <dgm:pt modelId="{7575D598-CA0C-4E6A-BBA4-76B467A17FCC}">
      <dgm:prSet/>
      <dgm:spPr/>
      <dgm:t>
        <a:bodyPr/>
        <a:lstStyle/>
        <a:p>
          <a:pPr rtl="0"/>
          <a:r>
            <a:rPr lang="en-US" dirty="0" smtClean="0"/>
            <a:t>aligns w/ </a:t>
          </a:r>
          <a:r>
            <a:rPr lang="en-US" b="1" dirty="0" smtClean="0"/>
            <a:t>Directive 1005 </a:t>
          </a:r>
          <a:endParaRPr lang="en-US" dirty="0"/>
        </a:p>
      </dgm:t>
    </dgm:pt>
    <dgm:pt modelId="{CE0AFC4B-26E9-44CC-A178-45E9DA3F82CC}" type="parTrans" cxnId="{1381CD10-C3A5-4625-976B-A2F5E064623B}">
      <dgm:prSet/>
      <dgm:spPr/>
      <dgm:t>
        <a:bodyPr/>
        <a:lstStyle/>
        <a:p>
          <a:endParaRPr lang="en-US"/>
        </a:p>
      </dgm:t>
    </dgm:pt>
    <dgm:pt modelId="{B8E26021-6E36-44C5-B540-B59BC7E38D54}" type="sibTrans" cxnId="{1381CD10-C3A5-4625-976B-A2F5E064623B}">
      <dgm:prSet/>
      <dgm:spPr/>
      <dgm:t>
        <a:bodyPr/>
        <a:lstStyle/>
        <a:p>
          <a:endParaRPr lang="en-US"/>
        </a:p>
      </dgm:t>
    </dgm:pt>
    <dgm:pt modelId="{102B5147-2277-4D09-AE1C-1A61BE6D6EC8}">
      <dgm:prSet/>
      <dgm:spPr/>
      <dgm:t>
        <a:bodyPr/>
        <a:lstStyle/>
        <a:p>
          <a:pPr rtl="0"/>
          <a:r>
            <a:rPr lang="en-US" dirty="0" smtClean="0">
              <a:cs typeface="Georgia" pitchFamily="18" charset="0"/>
            </a:rPr>
            <a:t>PCPs, APs &amp; PAC Teams Quickly</a:t>
          </a:r>
          <a:endParaRPr lang="en-US" dirty="0"/>
        </a:p>
      </dgm:t>
    </dgm:pt>
    <dgm:pt modelId="{0F74D2BD-2BDF-475B-B79F-0E5420D5097F}" type="parTrans" cxnId="{2E34B468-A316-4FC2-BF0D-99576CF8B5B4}">
      <dgm:prSet/>
      <dgm:spPr/>
      <dgm:t>
        <a:bodyPr/>
        <a:lstStyle/>
        <a:p>
          <a:endParaRPr lang="en-US"/>
        </a:p>
      </dgm:t>
    </dgm:pt>
    <dgm:pt modelId="{ABA292DD-74F9-4845-B183-164433BF46C6}" type="sibTrans" cxnId="{2E34B468-A316-4FC2-BF0D-99576CF8B5B4}">
      <dgm:prSet/>
      <dgm:spPr/>
      <dgm:t>
        <a:bodyPr/>
        <a:lstStyle/>
        <a:p>
          <a:endParaRPr lang="en-US"/>
        </a:p>
      </dgm:t>
    </dgm:pt>
    <dgm:pt modelId="{79F4075C-1751-478C-860D-83551DF3FDF7}" type="pres">
      <dgm:prSet presAssocID="{61F912A6-2900-44AB-8EFB-D9B2B957020F}" presName="linear" presStyleCnt="0">
        <dgm:presLayoutVars>
          <dgm:animLvl val="lvl"/>
          <dgm:resizeHandles val="exact"/>
        </dgm:presLayoutVars>
      </dgm:prSet>
      <dgm:spPr/>
      <dgm:t>
        <a:bodyPr/>
        <a:lstStyle/>
        <a:p>
          <a:endParaRPr lang="en-US"/>
        </a:p>
      </dgm:t>
    </dgm:pt>
    <dgm:pt modelId="{41323025-916A-40DE-80FB-6ACD860505E8}" type="pres">
      <dgm:prSet presAssocID="{102B5147-2277-4D09-AE1C-1A61BE6D6EC8}" presName="parentText" presStyleLbl="node1" presStyleIdx="0" presStyleCnt="1">
        <dgm:presLayoutVars>
          <dgm:chMax val="0"/>
          <dgm:bulletEnabled val="1"/>
        </dgm:presLayoutVars>
      </dgm:prSet>
      <dgm:spPr/>
      <dgm:t>
        <a:bodyPr/>
        <a:lstStyle/>
        <a:p>
          <a:endParaRPr lang="en-US"/>
        </a:p>
      </dgm:t>
    </dgm:pt>
    <dgm:pt modelId="{EDD7A294-C90D-4DE3-9C45-FA17E2C70290}" type="pres">
      <dgm:prSet presAssocID="{102B5147-2277-4D09-AE1C-1A61BE6D6EC8}" presName="childText" presStyleLbl="revTx" presStyleIdx="0" presStyleCnt="1">
        <dgm:presLayoutVars>
          <dgm:bulletEnabled val="1"/>
        </dgm:presLayoutVars>
      </dgm:prSet>
      <dgm:spPr/>
      <dgm:t>
        <a:bodyPr/>
        <a:lstStyle/>
        <a:p>
          <a:endParaRPr lang="en-US"/>
        </a:p>
      </dgm:t>
    </dgm:pt>
  </dgm:ptLst>
  <dgm:cxnLst>
    <dgm:cxn modelId="{4C5F4E55-0F2D-4018-B0DC-70CAC4C278AA}" srcId="{102B5147-2277-4D09-AE1C-1A61BE6D6EC8}" destId="{2CB3A57F-6B21-484C-B681-0E25C653DD79}" srcOrd="1" destOrd="0" parTransId="{EEAA8E04-DC7B-4E5B-95F3-24A2A307CE05}" sibTransId="{BB73E2B1-61DB-4476-A124-D2B34F9F5404}"/>
    <dgm:cxn modelId="{23B7D23E-E4FE-4DCE-AE5D-416F6E73E294}" type="presOf" srcId="{2CB3A57F-6B21-484C-B681-0E25C653DD79}" destId="{EDD7A294-C90D-4DE3-9C45-FA17E2C70290}" srcOrd="0" destOrd="1" presId="urn:microsoft.com/office/officeart/2005/8/layout/vList2"/>
    <dgm:cxn modelId="{08A97899-22A7-4E5F-AC46-7636BE0614BA}" type="presOf" srcId="{6D02CADD-F5DF-4559-82DA-9CA48673FADD}" destId="{EDD7A294-C90D-4DE3-9C45-FA17E2C70290}" srcOrd="0" destOrd="4" presId="urn:microsoft.com/office/officeart/2005/8/layout/vList2"/>
    <dgm:cxn modelId="{0C43A4D1-E6F3-4FCB-A283-7D0EFD55273D}" srcId="{102B5147-2277-4D09-AE1C-1A61BE6D6EC8}" destId="{AA2367E0-BAA2-4349-83E8-3141D1FD27EC}" srcOrd="2" destOrd="0" parTransId="{40C48333-BE9D-4548-A1C6-3493531F54BD}" sibTransId="{6E2CDB32-8D56-48F6-AEED-CEE405ABD6E7}"/>
    <dgm:cxn modelId="{1381CD10-C3A5-4625-976B-A2F5E064623B}" srcId="{6D02CADD-F5DF-4559-82DA-9CA48673FADD}" destId="{7575D598-CA0C-4E6A-BBA4-76B467A17FCC}" srcOrd="0" destOrd="0" parTransId="{CE0AFC4B-26E9-44CC-A178-45E9DA3F82CC}" sibTransId="{B8E26021-6E36-44C5-B540-B59BC7E38D54}"/>
    <dgm:cxn modelId="{2E34B468-A316-4FC2-BF0D-99576CF8B5B4}" srcId="{61F912A6-2900-44AB-8EFB-D9B2B957020F}" destId="{102B5147-2277-4D09-AE1C-1A61BE6D6EC8}" srcOrd="0" destOrd="0" parTransId="{0F74D2BD-2BDF-475B-B79F-0E5420D5097F}" sibTransId="{ABA292DD-74F9-4845-B183-164433BF46C6}"/>
    <dgm:cxn modelId="{74B0B0F6-76C4-4A0C-85CB-C31B81B0F718}" type="presOf" srcId="{AA2367E0-BAA2-4349-83E8-3141D1FD27EC}" destId="{EDD7A294-C90D-4DE3-9C45-FA17E2C70290}" srcOrd="0" destOrd="3" presId="urn:microsoft.com/office/officeart/2005/8/layout/vList2"/>
    <dgm:cxn modelId="{479DF917-26FF-4A5E-9D0C-810B7D83FA0C}" srcId="{2CB3A57F-6B21-484C-B681-0E25C653DD79}" destId="{5AAD6608-948B-460C-BD6F-FA62FC4C54D2}" srcOrd="0" destOrd="0" parTransId="{F468D7B9-5FE8-46BE-8ED6-57059BB4841B}" sibTransId="{A6A86723-868F-4D5D-BE2A-1F98F3ECE068}"/>
    <dgm:cxn modelId="{C9E87923-C1F9-4D73-9B9E-6AAB3B227520}" srcId="{102B5147-2277-4D09-AE1C-1A61BE6D6EC8}" destId="{6D02CADD-F5DF-4559-82DA-9CA48673FADD}" srcOrd="3" destOrd="0" parTransId="{8C8C7862-41EC-4C89-B090-76E406745B69}" sibTransId="{385C4895-6C72-47C6-8115-5E546CF80EC3}"/>
    <dgm:cxn modelId="{9B4A8673-524D-4D70-9D1F-B44A59058952}" type="presOf" srcId="{61F912A6-2900-44AB-8EFB-D9B2B957020F}" destId="{79F4075C-1751-478C-860D-83551DF3FDF7}" srcOrd="0" destOrd="0" presId="urn:microsoft.com/office/officeart/2005/8/layout/vList2"/>
    <dgm:cxn modelId="{12BDCC23-65FD-4ED0-AAE9-85925534EF10}" type="presOf" srcId="{7575D598-CA0C-4E6A-BBA4-76B467A17FCC}" destId="{EDD7A294-C90D-4DE3-9C45-FA17E2C70290}" srcOrd="0" destOrd="5" presId="urn:microsoft.com/office/officeart/2005/8/layout/vList2"/>
    <dgm:cxn modelId="{A2DB1D2A-6110-4A9C-B297-4944FF7E2A5A}" type="presOf" srcId="{5AAD6608-948B-460C-BD6F-FA62FC4C54D2}" destId="{EDD7A294-C90D-4DE3-9C45-FA17E2C70290}" srcOrd="0" destOrd="2" presId="urn:microsoft.com/office/officeart/2005/8/layout/vList2"/>
    <dgm:cxn modelId="{5F5D919D-8444-4954-9AD5-7E6687776C39}" srcId="{102B5147-2277-4D09-AE1C-1A61BE6D6EC8}" destId="{7D1ED535-6B1A-4DA1-BF0E-6CA059328E20}" srcOrd="0" destOrd="0" parTransId="{2F87126D-56A5-403A-AA58-337209CF882F}" sibTransId="{1E45DF14-E12A-4A59-B9F3-0160984AAB80}"/>
    <dgm:cxn modelId="{2B853DE6-74AB-4943-8571-5896F7B52A7C}" type="presOf" srcId="{102B5147-2277-4D09-AE1C-1A61BE6D6EC8}" destId="{41323025-916A-40DE-80FB-6ACD860505E8}" srcOrd="0" destOrd="0" presId="urn:microsoft.com/office/officeart/2005/8/layout/vList2"/>
    <dgm:cxn modelId="{8E6696CF-FAF8-43B2-9EFF-F677828C38B7}" type="presOf" srcId="{7D1ED535-6B1A-4DA1-BF0E-6CA059328E20}" destId="{EDD7A294-C90D-4DE3-9C45-FA17E2C70290}" srcOrd="0" destOrd="0" presId="urn:microsoft.com/office/officeart/2005/8/layout/vList2"/>
    <dgm:cxn modelId="{7B2B3F1B-5463-4841-A32A-6F84C7E1902F}" type="presParOf" srcId="{79F4075C-1751-478C-860D-83551DF3FDF7}" destId="{41323025-916A-40DE-80FB-6ACD860505E8}" srcOrd="0" destOrd="0" presId="urn:microsoft.com/office/officeart/2005/8/layout/vList2"/>
    <dgm:cxn modelId="{24ABACBA-0F67-4321-A232-CC16130A21C4}" type="presParOf" srcId="{79F4075C-1751-478C-860D-83551DF3FDF7}" destId="{EDD7A294-C90D-4DE3-9C45-FA17E2C70290}"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9964B9DF-33D8-4510-AA90-089A753DE3EF}" type="doc">
      <dgm:prSet loTypeId="urn:microsoft.com/office/officeart/2005/8/layout/list1" loCatId="list" qsTypeId="urn:microsoft.com/office/officeart/2005/8/quickstyle/3d3" qsCatId="3D" csTypeId="urn:microsoft.com/office/officeart/2005/8/colors/accent0_3" csCatId="mainScheme" phldr="1"/>
      <dgm:spPr/>
      <dgm:t>
        <a:bodyPr/>
        <a:lstStyle/>
        <a:p>
          <a:endParaRPr lang="en-US"/>
        </a:p>
      </dgm:t>
    </dgm:pt>
    <dgm:pt modelId="{2B4804FE-9176-4ADB-8B2A-41F8FD391872}">
      <dgm:prSet custT="1"/>
      <dgm:spPr/>
      <dgm:t>
        <a:bodyPr/>
        <a:lstStyle/>
        <a:p>
          <a:pPr rtl="0"/>
          <a:r>
            <a:rPr lang="en-US" sz="2800" dirty="0" smtClean="0"/>
            <a:t>Educate Veterans/families </a:t>
          </a:r>
          <a:endParaRPr lang="en-US" sz="2800" dirty="0"/>
        </a:p>
      </dgm:t>
    </dgm:pt>
    <dgm:pt modelId="{B0E651F4-5C7F-4EAD-96AE-2415CF1A3499}" type="parTrans" cxnId="{E9148B94-6595-4C11-9575-4847599D6BE5}">
      <dgm:prSet/>
      <dgm:spPr/>
      <dgm:t>
        <a:bodyPr/>
        <a:lstStyle/>
        <a:p>
          <a:endParaRPr lang="en-US" sz="2800"/>
        </a:p>
      </dgm:t>
    </dgm:pt>
    <dgm:pt modelId="{6A3545E3-55CC-4AE8-8428-F660F4FB60D5}" type="sibTrans" cxnId="{E9148B94-6595-4C11-9575-4847599D6BE5}">
      <dgm:prSet/>
      <dgm:spPr/>
      <dgm:t>
        <a:bodyPr/>
        <a:lstStyle/>
        <a:p>
          <a:endParaRPr lang="en-US" sz="2800"/>
        </a:p>
      </dgm:t>
    </dgm:pt>
    <dgm:pt modelId="{84A573B6-4C3D-455D-82DD-2C2DF3A3B02E}">
      <dgm:prSet custT="1"/>
      <dgm:spPr/>
      <dgm:t>
        <a:bodyPr/>
        <a:lstStyle/>
        <a:p>
          <a:pPr rtl="0"/>
          <a:r>
            <a:rPr lang="en-US" sz="2800" smtClean="0"/>
            <a:t>Educate/train all team members</a:t>
          </a:r>
          <a:endParaRPr lang="en-US" sz="2800"/>
        </a:p>
      </dgm:t>
    </dgm:pt>
    <dgm:pt modelId="{30919B45-2DBD-4FF0-A763-62C4CE60E3A9}" type="parTrans" cxnId="{805EAB36-1704-4989-8C43-17CB47B827D2}">
      <dgm:prSet/>
      <dgm:spPr/>
      <dgm:t>
        <a:bodyPr/>
        <a:lstStyle/>
        <a:p>
          <a:endParaRPr lang="en-US" sz="2800"/>
        </a:p>
      </dgm:t>
    </dgm:pt>
    <dgm:pt modelId="{0C51A598-F469-4A54-9BAF-6DC739C20B81}" type="sibTrans" cxnId="{805EAB36-1704-4989-8C43-17CB47B827D2}">
      <dgm:prSet/>
      <dgm:spPr/>
      <dgm:t>
        <a:bodyPr/>
        <a:lstStyle/>
        <a:p>
          <a:endParaRPr lang="en-US" sz="2800"/>
        </a:p>
      </dgm:t>
    </dgm:pt>
    <dgm:pt modelId="{ED2CF601-EDCC-49FA-9109-24568D53B886}">
      <dgm:prSet custT="1"/>
      <dgm:spPr/>
      <dgm:t>
        <a:bodyPr/>
        <a:lstStyle/>
        <a:p>
          <a:pPr rtl="0"/>
          <a:r>
            <a:rPr lang="en-US" sz="2800" smtClean="0"/>
            <a:t>Develop and integrate non-pharmacological modalities </a:t>
          </a:r>
          <a:endParaRPr lang="en-US" sz="2800"/>
        </a:p>
      </dgm:t>
    </dgm:pt>
    <dgm:pt modelId="{1A7D9BF9-D7EE-4E09-BFC0-D63530783F76}" type="parTrans" cxnId="{69440F3A-3C8F-4523-A212-044FAF76E426}">
      <dgm:prSet/>
      <dgm:spPr/>
      <dgm:t>
        <a:bodyPr/>
        <a:lstStyle/>
        <a:p>
          <a:endParaRPr lang="en-US" sz="2800"/>
        </a:p>
      </dgm:t>
    </dgm:pt>
    <dgm:pt modelId="{C1DDAA8C-87E2-4FEC-9DC5-0D8254F21B3D}" type="sibTrans" cxnId="{69440F3A-3C8F-4523-A212-044FAF76E426}">
      <dgm:prSet/>
      <dgm:spPr/>
      <dgm:t>
        <a:bodyPr/>
        <a:lstStyle/>
        <a:p>
          <a:endParaRPr lang="en-US" sz="2800"/>
        </a:p>
      </dgm:t>
    </dgm:pt>
    <dgm:pt modelId="{6BC4E029-B038-4EDC-B23F-5EE6AEF62693}">
      <dgm:prSet custT="1"/>
      <dgm:spPr/>
      <dgm:t>
        <a:bodyPr/>
        <a:lstStyle/>
        <a:p>
          <a:pPr rtl="0"/>
          <a:r>
            <a:rPr lang="en-US" sz="2800" dirty="0" smtClean="0"/>
            <a:t>Institute rational medication prescribing</a:t>
          </a:r>
          <a:endParaRPr lang="en-US" sz="2800" dirty="0"/>
        </a:p>
      </dgm:t>
    </dgm:pt>
    <dgm:pt modelId="{1533A51C-CFD6-45AF-8D41-1ECEB7A1FB97}" type="parTrans" cxnId="{4F9CDA8A-3162-41D7-A115-825B947EDBF2}">
      <dgm:prSet/>
      <dgm:spPr/>
      <dgm:t>
        <a:bodyPr/>
        <a:lstStyle/>
        <a:p>
          <a:endParaRPr lang="en-US" sz="2800"/>
        </a:p>
      </dgm:t>
    </dgm:pt>
    <dgm:pt modelId="{CF312830-2050-4DD8-B02C-2A9E26327910}" type="sibTrans" cxnId="{4F9CDA8A-3162-41D7-A115-825B947EDBF2}">
      <dgm:prSet/>
      <dgm:spPr/>
      <dgm:t>
        <a:bodyPr/>
        <a:lstStyle/>
        <a:p>
          <a:endParaRPr lang="en-US" sz="2800"/>
        </a:p>
      </dgm:t>
    </dgm:pt>
    <dgm:pt modelId="{038D896E-4189-49AF-A0BD-92D591780E51}">
      <dgm:prSet custT="1"/>
      <dgm:spPr/>
      <dgm:t>
        <a:bodyPr/>
        <a:lstStyle/>
        <a:p>
          <a:pPr rtl="0"/>
          <a:r>
            <a:rPr lang="en-US" sz="2800" dirty="0" smtClean="0"/>
            <a:t>Implement approach for bringing the Veteran's whole team together</a:t>
          </a:r>
          <a:endParaRPr lang="en-US" sz="2800" dirty="0"/>
        </a:p>
      </dgm:t>
    </dgm:pt>
    <dgm:pt modelId="{90B74386-8227-4BDC-BB78-3D1D18AB1641}" type="parTrans" cxnId="{03C2CA18-88FD-4B0E-81BC-CBA202703E04}">
      <dgm:prSet/>
      <dgm:spPr/>
      <dgm:t>
        <a:bodyPr/>
        <a:lstStyle/>
        <a:p>
          <a:endParaRPr lang="en-US" sz="2800"/>
        </a:p>
      </dgm:t>
    </dgm:pt>
    <dgm:pt modelId="{464926C6-F0FC-4965-ADBF-BF87582A07E5}" type="sibTrans" cxnId="{03C2CA18-88FD-4B0E-81BC-CBA202703E04}">
      <dgm:prSet/>
      <dgm:spPr/>
      <dgm:t>
        <a:bodyPr/>
        <a:lstStyle/>
        <a:p>
          <a:endParaRPr lang="en-US" sz="2800"/>
        </a:p>
      </dgm:t>
    </dgm:pt>
    <dgm:pt modelId="{02F37D9E-9D32-45F7-83D6-B5AD5BB0CF65}">
      <dgm:prSet custT="1"/>
      <dgm:spPr/>
      <dgm:t>
        <a:bodyPr/>
        <a:lstStyle/>
        <a:p>
          <a:pPr rtl="0"/>
          <a:r>
            <a:rPr lang="en-US" sz="2800" dirty="0" smtClean="0"/>
            <a:t>Establish metrics to monitor pain care and outcomes</a:t>
          </a:r>
          <a:endParaRPr lang="en-US" sz="2800" dirty="0"/>
        </a:p>
      </dgm:t>
    </dgm:pt>
    <dgm:pt modelId="{CFCBB63B-6A73-43E3-8F2B-8CB0281F5CD5}" type="parTrans" cxnId="{991B899D-94AB-45A5-9911-B609EE088E3D}">
      <dgm:prSet/>
      <dgm:spPr/>
      <dgm:t>
        <a:bodyPr/>
        <a:lstStyle/>
        <a:p>
          <a:endParaRPr lang="en-US" sz="2800"/>
        </a:p>
      </dgm:t>
    </dgm:pt>
    <dgm:pt modelId="{C54C6029-1118-49A1-927C-C5B1D2AFF826}" type="sibTrans" cxnId="{991B899D-94AB-45A5-9911-B609EE088E3D}">
      <dgm:prSet/>
      <dgm:spPr/>
      <dgm:t>
        <a:bodyPr/>
        <a:lstStyle/>
        <a:p>
          <a:endParaRPr lang="en-US" sz="2800"/>
        </a:p>
      </dgm:t>
    </dgm:pt>
    <dgm:pt modelId="{9AFE51A3-9838-44E5-9AE2-C9E3020E5F98}" type="pres">
      <dgm:prSet presAssocID="{9964B9DF-33D8-4510-AA90-089A753DE3EF}" presName="linear" presStyleCnt="0">
        <dgm:presLayoutVars>
          <dgm:dir/>
          <dgm:animLvl val="lvl"/>
          <dgm:resizeHandles val="exact"/>
        </dgm:presLayoutVars>
      </dgm:prSet>
      <dgm:spPr/>
      <dgm:t>
        <a:bodyPr/>
        <a:lstStyle/>
        <a:p>
          <a:endParaRPr lang="en-US"/>
        </a:p>
      </dgm:t>
    </dgm:pt>
    <dgm:pt modelId="{81BF73AF-2BBA-444F-BA0D-1E58BB144FAF}" type="pres">
      <dgm:prSet presAssocID="{2B4804FE-9176-4ADB-8B2A-41F8FD391872}" presName="parentLin" presStyleCnt="0"/>
      <dgm:spPr/>
      <dgm:t>
        <a:bodyPr/>
        <a:lstStyle/>
        <a:p>
          <a:endParaRPr lang="en-US"/>
        </a:p>
      </dgm:t>
    </dgm:pt>
    <dgm:pt modelId="{B0893D08-729A-4F69-A0CE-995F912E69B0}" type="pres">
      <dgm:prSet presAssocID="{2B4804FE-9176-4ADB-8B2A-41F8FD391872}" presName="parentLeftMargin" presStyleLbl="node1" presStyleIdx="0" presStyleCnt="6"/>
      <dgm:spPr/>
      <dgm:t>
        <a:bodyPr/>
        <a:lstStyle/>
        <a:p>
          <a:endParaRPr lang="en-US"/>
        </a:p>
      </dgm:t>
    </dgm:pt>
    <dgm:pt modelId="{D0646D04-A9D3-4570-B351-E63525682F50}" type="pres">
      <dgm:prSet presAssocID="{2B4804FE-9176-4ADB-8B2A-41F8FD391872}" presName="parentText" presStyleLbl="node1" presStyleIdx="0" presStyleCnt="6" custScaleX="130119">
        <dgm:presLayoutVars>
          <dgm:chMax val="0"/>
          <dgm:bulletEnabled val="1"/>
        </dgm:presLayoutVars>
      </dgm:prSet>
      <dgm:spPr/>
      <dgm:t>
        <a:bodyPr/>
        <a:lstStyle/>
        <a:p>
          <a:endParaRPr lang="en-US"/>
        </a:p>
      </dgm:t>
    </dgm:pt>
    <dgm:pt modelId="{41473925-6EA6-4122-9718-FC9A7751D9DA}" type="pres">
      <dgm:prSet presAssocID="{2B4804FE-9176-4ADB-8B2A-41F8FD391872}" presName="negativeSpace" presStyleCnt="0"/>
      <dgm:spPr/>
      <dgm:t>
        <a:bodyPr/>
        <a:lstStyle/>
        <a:p>
          <a:endParaRPr lang="en-US"/>
        </a:p>
      </dgm:t>
    </dgm:pt>
    <dgm:pt modelId="{9126C87B-3EFD-4377-97CC-1B929E739EB3}" type="pres">
      <dgm:prSet presAssocID="{2B4804FE-9176-4ADB-8B2A-41F8FD391872}" presName="childText" presStyleLbl="conFgAcc1" presStyleIdx="0" presStyleCnt="6">
        <dgm:presLayoutVars>
          <dgm:bulletEnabled val="1"/>
        </dgm:presLayoutVars>
      </dgm:prSet>
      <dgm:spPr/>
      <dgm:t>
        <a:bodyPr/>
        <a:lstStyle/>
        <a:p>
          <a:endParaRPr lang="en-US"/>
        </a:p>
      </dgm:t>
    </dgm:pt>
    <dgm:pt modelId="{B1B8DA04-F40F-4022-BB26-87587A5810D7}" type="pres">
      <dgm:prSet presAssocID="{6A3545E3-55CC-4AE8-8428-F660F4FB60D5}" presName="spaceBetweenRectangles" presStyleCnt="0"/>
      <dgm:spPr/>
      <dgm:t>
        <a:bodyPr/>
        <a:lstStyle/>
        <a:p>
          <a:endParaRPr lang="en-US"/>
        </a:p>
      </dgm:t>
    </dgm:pt>
    <dgm:pt modelId="{143360E9-DD41-45C2-B8E3-00DC651BDB08}" type="pres">
      <dgm:prSet presAssocID="{84A573B6-4C3D-455D-82DD-2C2DF3A3B02E}" presName="parentLin" presStyleCnt="0"/>
      <dgm:spPr/>
      <dgm:t>
        <a:bodyPr/>
        <a:lstStyle/>
        <a:p>
          <a:endParaRPr lang="en-US"/>
        </a:p>
      </dgm:t>
    </dgm:pt>
    <dgm:pt modelId="{0F3AB1EB-0636-44B8-B957-8D6FD4395884}" type="pres">
      <dgm:prSet presAssocID="{84A573B6-4C3D-455D-82DD-2C2DF3A3B02E}" presName="parentLeftMargin" presStyleLbl="node1" presStyleIdx="0" presStyleCnt="6"/>
      <dgm:spPr/>
      <dgm:t>
        <a:bodyPr/>
        <a:lstStyle/>
        <a:p>
          <a:endParaRPr lang="en-US"/>
        </a:p>
      </dgm:t>
    </dgm:pt>
    <dgm:pt modelId="{9A6C9555-7E62-450D-94E0-80C6CCEF0B4A}" type="pres">
      <dgm:prSet presAssocID="{84A573B6-4C3D-455D-82DD-2C2DF3A3B02E}" presName="parentText" presStyleLbl="node1" presStyleIdx="1" presStyleCnt="6" custScaleX="130119">
        <dgm:presLayoutVars>
          <dgm:chMax val="0"/>
          <dgm:bulletEnabled val="1"/>
        </dgm:presLayoutVars>
      </dgm:prSet>
      <dgm:spPr/>
      <dgm:t>
        <a:bodyPr/>
        <a:lstStyle/>
        <a:p>
          <a:endParaRPr lang="en-US"/>
        </a:p>
      </dgm:t>
    </dgm:pt>
    <dgm:pt modelId="{C819DAB9-DF13-44CB-8A27-B7AD217C044C}" type="pres">
      <dgm:prSet presAssocID="{84A573B6-4C3D-455D-82DD-2C2DF3A3B02E}" presName="negativeSpace" presStyleCnt="0"/>
      <dgm:spPr/>
      <dgm:t>
        <a:bodyPr/>
        <a:lstStyle/>
        <a:p>
          <a:endParaRPr lang="en-US"/>
        </a:p>
      </dgm:t>
    </dgm:pt>
    <dgm:pt modelId="{00D4B8F1-C8B1-4C82-B784-4B4729BBCA61}" type="pres">
      <dgm:prSet presAssocID="{84A573B6-4C3D-455D-82DD-2C2DF3A3B02E}" presName="childText" presStyleLbl="conFgAcc1" presStyleIdx="1" presStyleCnt="6">
        <dgm:presLayoutVars>
          <dgm:bulletEnabled val="1"/>
        </dgm:presLayoutVars>
      </dgm:prSet>
      <dgm:spPr/>
      <dgm:t>
        <a:bodyPr/>
        <a:lstStyle/>
        <a:p>
          <a:endParaRPr lang="en-US"/>
        </a:p>
      </dgm:t>
    </dgm:pt>
    <dgm:pt modelId="{17B2F13F-0B55-4E44-A7DC-55658FE52C3F}" type="pres">
      <dgm:prSet presAssocID="{0C51A598-F469-4A54-9BAF-6DC739C20B81}" presName="spaceBetweenRectangles" presStyleCnt="0"/>
      <dgm:spPr/>
      <dgm:t>
        <a:bodyPr/>
        <a:lstStyle/>
        <a:p>
          <a:endParaRPr lang="en-US"/>
        </a:p>
      </dgm:t>
    </dgm:pt>
    <dgm:pt modelId="{C98BA248-D186-4660-A7E9-56EB3ABAB358}" type="pres">
      <dgm:prSet presAssocID="{ED2CF601-EDCC-49FA-9109-24568D53B886}" presName="parentLin" presStyleCnt="0"/>
      <dgm:spPr/>
      <dgm:t>
        <a:bodyPr/>
        <a:lstStyle/>
        <a:p>
          <a:endParaRPr lang="en-US"/>
        </a:p>
      </dgm:t>
    </dgm:pt>
    <dgm:pt modelId="{E19EB322-E9E9-4A65-A5B9-6B9773889BF3}" type="pres">
      <dgm:prSet presAssocID="{ED2CF601-EDCC-49FA-9109-24568D53B886}" presName="parentLeftMargin" presStyleLbl="node1" presStyleIdx="1" presStyleCnt="6"/>
      <dgm:spPr/>
      <dgm:t>
        <a:bodyPr/>
        <a:lstStyle/>
        <a:p>
          <a:endParaRPr lang="en-US"/>
        </a:p>
      </dgm:t>
    </dgm:pt>
    <dgm:pt modelId="{192D582E-AC06-40A4-80F7-6531DCBF159A}" type="pres">
      <dgm:prSet presAssocID="{ED2CF601-EDCC-49FA-9109-24568D53B886}" presName="parentText" presStyleLbl="node1" presStyleIdx="2" presStyleCnt="6" custScaleX="130119">
        <dgm:presLayoutVars>
          <dgm:chMax val="0"/>
          <dgm:bulletEnabled val="1"/>
        </dgm:presLayoutVars>
      </dgm:prSet>
      <dgm:spPr/>
      <dgm:t>
        <a:bodyPr/>
        <a:lstStyle/>
        <a:p>
          <a:endParaRPr lang="en-US"/>
        </a:p>
      </dgm:t>
    </dgm:pt>
    <dgm:pt modelId="{EE42EB9E-CBAD-4361-9584-234D42EF6D03}" type="pres">
      <dgm:prSet presAssocID="{ED2CF601-EDCC-49FA-9109-24568D53B886}" presName="negativeSpace" presStyleCnt="0"/>
      <dgm:spPr/>
      <dgm:t>
        <a:bodyPr/>
        <a:lstStyle/>
        <a:p>
          <a:endParaRPr lang="en-US"/>
        </a:p>
      </dgm:t>
    </dgm:pt>
    <dgm:pt modelId="{9C67DCAB-7AAF-456E-8F48-7D293A93A0F3}" type="pres">
      <dgm:prSet presAssocID="{ED2CF601-EDCC-49FA-9109-24568D53B886}" presName="childText" presStyleLbl="conFgAcc1" presStyleIdx="2" presStyleCnt="6">
        <dgm:presLayoutVars>
          <dgm:bulletEnabled val="1"/>
        </dgm:presLayoutVars>
      </dgm:prSet>
      <dgm:spPr/>
      <dgm:t>
        <a:bodyPr/>
        <a:lstStyle/>
        <a:p>
          <a:endParaRPr lang="en-US"/>
        </a:p>
      </dgm:t>
    </dgm:pt>
    <dgm:pt modelId="{08AACECB-AB40-472A-B12D-74E301C01CCA}" type="pres">
      <dgm:prSet presAssocID="{C1DDAA8C-87E2-4FEC-9DC5-0D8254F21B3D}" presName="spaceBetweenRectangles" presStyleCnt="0"/>
      <dgm:spPr/>
      <dgm:t>
        <a:bodyPr/>
        <a:lstStyle/>
        <a:p>
          <a:endParaRPr lang="en-US"/>
        </a:p>
      </dgm:t>
    </dgm:pt>
    <dgm:pt modelId="{0C4A6AD1-400E-47EC-BB39-B03371C6D056}" type="pres">
      <dgm:prSet presAssocID="{6BC4E029-B038-4EDC-B23F-5EE6AEF62693}" presName="parentLin" presStyleCnt="0"/>
      <dgm:spPr/>
      <dgm:t>
        <a:bodyPr/>
        <a:lstStyle/>
        <a:p>
          <a:endParaRPr lang="en-US"/>
        </a:p>
      </dgm:t>
    </dgm:pt>
    <dgm:pt modelId="{DB9590D7-3A6E-4F6E-91F2-2ED40F920779}" type="pres">
      <dgm:prSet presAssocID="{6BC4E029-B038-4EDC-B23F-5EE6AEF62693}" presName="parentLeftMargin" presStyleLbl="node1" presStyleIdx="2" presStyleCnt="6"/>
      <dgm:spPr/>
      <dgm:t>
        <a:bodyPr/>
        <a:lstStyle/>
        <a:p>
          <a:endParaRPr lang="en-US"/>
        </a:p>
      </dgm:t>
    </dgm:pt>
    <dgm:pt modelId="{18D07920-ACBE-4512-95AF-ADC12C6499F4}" type="pres">
      <dgm:prSet presAssocID="{6BC4E029-B038-4EDC-B23F-5EE6AEF62693}" presName="parentText" presStyleLbl="node1" presStyleIdx="3" presStyleCnt="6" custScaleX="130119">
        <dgm:presLayoutVars>
          <dgm:chMax val="0"/>
          <dgm:bulletEnabled val="1"/>
        </dgm:presLayoutVars>
      </dgm:prSet>
      <dgm:spPr/>
      <dgm:t>
        <a:bodyPr/>
        <a:lstStyle/>
        <a:p>
          <a:endParaRPr lang="en-US"/>
        </a:p>
      </dgm:t>
    </dgm:pt>
    <dgm:pt modelId="{EFA41397-E6C6-4847-9056-B6B5E0C3AFBF}" type="pres">
      <dgm:prSet presAssocID="{6BC4E029-B038-4EDC-B23F-5EE6AEF62693}" presName="negativeSpace" presStyleCnt="0"/>
      <dgm:spPr/>
      <dgm:t>
        <a:bodyPr/>
        <a:lstStyle/>
        <a:p>
          <a:endParaRPr lang="en-US"/>
        </a:p>
      </dgm:t>
    </dgm:pt>
    <dgm:pt modelId="{EF940C22-AAE6-4B6B-A680-FCD446D0BEBF}" type="pres">
      <dgm:prSet presAssocID="{6BC4E029-B038-4EDC-B23F-5EE6AEF62693}" presName="childText" presStyleLbl="conFgAcc1" presStyleIdx="3" presStyleCnt="6">
        <dgm:presLayoutVars>
          <dgm:bulletEnabled val="1"/>
        </dgm:presLayoutVars>
      </dgm:prSet>
      <dgm:spPr/>
      <dgm:t>
        <a:bodyPr/>
        <a:lstStyle/>
        <a:p>
          <a:endParaRPr lang="en-US"/>
        </a:p>
      </dgm:t>
    </dgm:pt>
    <dgm:pt modelId="{EB9E8B71-0C0D-486B-9C23-F3AD639A2BCD}" type="pres">
      <dgm:prSet presAssocID="{CF312830-2050-4DD8-B02C-2A9E26327910}" presName="spaceBetweenRectangles" presStyleCnt="0"/>
      <dgm:spPr/>
      <dgm:t>
        <a:bodyPr/>
        <a:lstStyle/>
        <a:p>
          <a:endParaRPr lang="en-US"/>
        </a:p>
      </dgm:t>
    </dgm:pt>
    <dgm:pt modelId="{105FA3E7-F9B1-49ED-B512-A468669DFCE9}" type="pres">
      <dgm:prSet presAssocID="{038D896E-4189-49AF-A0BD-92D591780E51}" presName="parentLin" presStyleCnt="0"/>
      <dgm:spPr/>
      <dgm:t>
        <a:bodyPr/>
        <a:lstStyle/>
        <a:p>
          <a:endParaRPr lang="en-US"/>
        </a:p>
      </dgm:t>
    </dgm:pt>
    <dgm:pt modelId="{E1D4C173-1728-4A48-91B8-24DBB5E2EA49}" type="pres">
      <dgm:prSet presAssocID="{038D896E-4189-49AF-A0BD-92D591780E51}" presName="parentLeftMargin" presStyleLbl="node1" presStyleIdx="3" presStyleCnt="6"/>
      <dgm:spPr/>
      <dgm:t>
        <a:bodyPr/>
        <a:lstStyle/>
        <a:p>
          <a:endParaRPr lang="en-US"/>
        </a:p>
      </dgm:t>
    </dgm:pt>
    <dgm:pt modelId="{005CAA60-0EF0-47ED-BA26-B8E02569829E}" type="pres">
      <dgm:prSet presAssocID="{038D896E-4189-49AF-A0BD-92D591780E51}" presName="parentText" presStyleLbl="node1" presStyleIdx="4" presStyleCnt="6" custScaleX="130119">
        <dgm:presLayoutVars>
          <dgm:chMax val="0"/>
          <dgm:bulletEnabled val="1"/>
        </dgm:presLayoutVars>
      </dgm:prSet>
      <dgm:spPr/>
      <dgm:t>
        <a:bodyPr/>
        <a:lstStyle/>
        <a:p>
          <a:endParaRPr lang="en-US"/>
        </a:p>
      </dgm:t>
    </dgm:pt>
    <dgm:pt modelId="{1A88862D-C05C-4820-B10E-3380409450C1}" type="pres">
      <dgm:prSet presAssocID="{038D896E-4189-49AF-A0BD-92D591780E51}" presName="negativeSpace" presStyleCnt="0"/>
      <dgm:spPr/>
      <dgm:t>
        <a:bodyPr/>
        <a:lstStyle/>
        <a:p>
          <a:endParaRPr lang="en-US"/>
        </a:p>
      </dgm:t>
    </dgm:pt>
    <dgm:pt modelId="{E8F76A1D-C706-4A04-9F1C-8054579088D7}" type="pres">
      <dgm:prSet presAssocID="{038D896E-4189-49AF-A0BD-92D591780E51}" presName="childText" presStyleLbl="conFgAcc1" presStyleIdx="4" presStyleCnt="6">
        <dgm:presLayoutVars>
          <dgm:bulletEnabled val="1"/>
        </dgm:presLayoutVars>
      </dgm:prSet>
      <dgm:spPr/>
      <dgm:t>
        <a:bodyPr/>
        <a:lstStyle/>
        <a:p>
          <a:endParaRPr lang="en-US"/>
        </a:p>
      </dgm:t>
    </dgm:pt>
    <dgm:pt modelId="{244100C0-0D4D-4FEA-BACB-5C17242D7A45}" type="pres">
      <dgm:prSet presAssocID="{464926C6-F0FC-4965-ADBF-BF87582A07E5}" presName="spaceBetweenRectangles" presStyleCnt="0"/>
      <dgm:spPr/>
      <dgm:t>
        <a:bodyPr/>
        <a:lstStyle/>
        <a:p>
          <a:endParaRPr lang="en-US"/>
        </a:p>
      </dgm:t>
    </dgm:pt>
    <dgm:pt modelId="{D91CE02F-37F1-4C93-AFE0-0343EC6A2AF6}" type="pres">
      <dgm:prSet presAssocID="{02F37D9E-9D32-45F7-83D6-B5AD5BB0CF65}" presName="parentLin" presStyleCnt="0"/>
      <dgm:spPr/>
      <dgm:t>
        <a:bodyPr/>
        <a:lstStyle/>
        <a:p>
          <a:endParaRPr lang="en-US"/>
        </a:p>
      </dgm:t>
    </dgm:pt>
    <dgm:pt modelId="{FD6AE896-F048-4F84-9882-43D02776074F}" type="pres">
      <dgm:prSet presAssocID="{02F37D9E-9D32-45F7-83D6-B5AD5BB0CF65}" presName="parentLeftMargin" presStyleLbl="node1" presStyleIdx="4" presStyleCnt="6"/>
      <dgm:spPr/>
      <dgm:t>
        <a:bodyPr/>
        <a:lstStyle/>
        <a:p>
          <a:endParaRPr lang="en-US"/>
        </a:p>
      </dgm:t>
    </dgm:pt>
    <dgm:pt modelId="{3DFB9822-F5F5-4A8E-BED6-0D63112AAB1D}" type="pres">
      <dgm:prSet presAssocID="{02F37D9E-9D32-45F7-83D6-B5AD5BB0CF65}" presName="parentText" presStyleLbl="node1" presStyleIdx="5" presStyleCnt="6" custScaleX="130119">
        <dgm:presLayoutVars>
          <dgm:chMax val="0"/>
          <dgm:bulletEnabled val="1"/>
        </dgm:presLayoutVars>
      </dgm:prSet>
      <dgm:spPr/>
      <dgm:t>
        <a:bodyPr/>
        <a:lstStyle/>
        <a:p>
          <a:endParaRPr lang="en-US"/>
        </a:p>
      </dgm:t>
    </dgm:pt>
    <dgm:pt modelId="{12B741D3-B1CC-4A6F-A41A-A70217BF0864}" type="pres">
      <dgm:prSet presAssocID="{02F37D9E-9D32-45F7-83D6-B5AD5BB0CF65}" presName="negativeSpace" presStyleCnt="0"/>
      <dgm:spPr/>
      <dgm:t>
        <a:bodyPr/>
        <a:lstStyle/>
        <a:p>
          <a:endParaRPr lang="en-US"/>
        </a:p>
      </dgm:t>
    </dgm:pt>
    <dgm:pt modelId="{96436832-0C94-41F5-B81E-D7B93D96AD67}" type="pres">
      <dgm:prSet presAssocID="{02F37D9E-9D32-45F7-83D6-B5AD5BB0CF65}" presName="childText" presStyleLbl="conFgAcc1" presStyleIdx="5" presStyleCnt="6">
        <dgm:presLayoutVars>
          <dgm:bulletEnabled val="1"/>
        </dgm:presLayoutVars>
      </dgm:prSet>
      <dgm:spPr/>
      <dgm:t>
        <a:bodyPr/>
        <a:lstStyle/>
        <a:p>
          <a:endParaRPr lang="en-US"/>
        </a:p>
      </dgm:t>
    </dgm:pt>
  </dgm:ptLst>
  <dgm:cxnLst>
    <dgm:cxn modelId="{9E99CFA3-53BB-454F-8F60-9BFD65CE3660}" type="presOf" srcId="{ED2CF601-EDCC-49FA-9109-24568D53B886}" destId="{E19EB322-E9E9-4A65-A5B9-6B9773889BF3}" srcOrd="0" destOrd="0" presId="urn:microsoft.com/office/officeart/2005/8/layout/list1"/>
    <dgm:cxn modelId="{68B01649-132C-4810-8BE0-76CCD15A628C}" type="presOf" srcId="{038D896E-4189-49AF-A0BD-92D591780E51}" destId="{E1D4C173-1728-4A48-91B8-24DBB5E2EA49}" srcOrd="0" destOrd="0" presId="urn:microsoft.com/office/officeart/2005/8/layout/list1"/>
    <dgm:cxn modelId="{4F9CDA8A-3162-41D7-A115-825B947EDBF2}" srcId="{9964B9DF-33D8-4510-AA90-089A753DE3EF}" destId="{6BC4E029-B038-4EDC-B23F-5EE6AEF62693}" srcOrd="3" destOrd="0" parTransId="{1533A51C-CFD6-45AF-8D41-1ECEB7A1FB97}" sibTransId="{CF312830-2050-4DD8-B02C-2A9E26327910}"/>
    <dgm:cxn modelId="{FCB35F97-DCF8-471E-9696-DC7F8087CAC4}" type="presOf" srcId="{6BC4E029-B038-4EDC-B23F-5EE6AEF62693}" destId="{DB9590D7-3A6E-4F6E-91F2-2ED40F920779}" srcOrd="0" destOrd="0" presId="urn:microsoft.com/office/officeart/2005/8/layout/list1"/>
    <dgm:cxn modelId="{4709FABF-C340-4656-95D8-3FA68E6BB6A4}" type="presOf" srcId="{ED2CF601-EDCC-49FA-9109-24568D53B886}" destId="{192D582E-AC06-40A4-80F7-6531DCBF159A}" srcOrd="1" destOrd="0" presId="urn:microsoft.com/office/officeart/2005/8/layout/list1"/>
    <dgm:cxn modelId="{2174B884-C121-4157-A0AB-43080DFE83FF}" type="presOf" srcId="{038D896E-4189-49AF-A0BD-92D591780E51}" destId="{005CAA60-0EF0-47ED-BA26-B8E02569829E}" srcOrd="1" destOrd="0" presId="urn:microsoft.com/office/officeart/2005/8/layout/list1"/>
    <dgm:cxn modelId="{B6B725B5-2FE6-467C-AD3B-E483D279AD22}" type="presOf" srcId="{6BC4E029-B038-4EDC-B23F-5EE6AEF62693}" destId="{18D07920-ACBE-4512-95AF-ADC12C6499F4}" srcOrd="1" destOrd="0" presId="urn:microsoft.com/office/officeart/2005/8/layout/list1"/>
    <dgm:cxn modelId="{991B899D-94AB-45A5-9911-B609EE088E3D}" srcId="{9964B9DF-33D8-4510-AA90-089A753DE3EF}" destId="{02F37D9E-9D32-45F7-83D6-B5AD5BB0CF65}" srcOrd="5" destOrd="0" parTransId="{CFCBB63B-6A73-43E3-8F2B-8CB0281F5CD5}" sibTransId="{C54C6029-1118-49A1-927C-C5B1D2AFF826}"/>
    <dgm:cxn modelId="{4ADAABFB-CC92-4897-8385-142FB3E27E27}" type="presOf" srcId="{9964B9DF-33D8-4510-AA90-089A753DE3EF}" destId="{9AFE51A3-9838-44E5-9AE2-C9E3020E5F98}" srcOrd="0" destOrd="0" presId="urn:microsoft.com/office/officeart/2005/8/layout/list1"/>
    <dgm:cxn modelId="{E9148B94-6595-4C11-9575-4847599D6BE5}" srcId="{9964B9DF-33D8-4510-AA90-089A753DE3EF}" destId="{2B4804FE-9176-4ADB-8B2A-41F8FD391872}" srcOrd="0" destOrd="0" parTransId="{B0E651F4-5C7F-4EAD-96AE-2415CF1A3499}" sibTransId="{6A3545E3-55CC-4AE8-8428-F660F4FB60D5}"/>
    <dgm:cxn modelId="{69440F3A-3C8F-4523-A212-044FAF76E426}" srcId="{9964B9DF-33D8-4510-AA90-089A753DE3EF}" destId="{ED2CF601-EDCC-49FA-9109-24568D53B886}" srcOrd="2" destOrd="0" parTransId="{1A7D9BF9-D7EE-4E09-BFC0-D63530783F76}" sibTransId="{C1DDAA8C-87E2-4FEC-9DC5-0D8254F21B3D}"/>
    <dgm:cxn modelId="{5F2CA983-FD3B-47CB-A325-FC408B611934}" type="presOf" srcId="{02F37D9E-9D32-45F7-83D6-B5AD5BB0CF65}" destId="{3DFB9822-F5F5-4A8E-BED6-0D63112AAB1D}" srcOrd="1" destOrd="0" presId="urn:microsoft.com/office/officeart/2005/8/layout/list1"/>
    <dgm:cxn modelId="{2421D371-DB22-494A-994C-CDE1B49BDE91}" type="presOf" srcId="{84A573B6-4C3D-455D-82DD-2C2DF3A3B02E}" destId="{9A6C9555-7E62-450D-94E0-80C6CCEF0B4A}" srcOrd="1" destOrd="0" presId="urn:microsoft.com/office/officeart/2005/8/layout/list1"/>
    <dgm:cxn modelId="{805EAB36-1704-4989-8C43-17CB47B827D2}" srcId="{9964B9DF-33D8-4510-AA90-089A753DE3EF}" destId="{84A573B6-4C3D-455D-82DD-2C2DF3A3B02E}" srcOrd="1" destOrd="0" parTransId="{30919B45-2DBD-4FF0-A763-62C4CE60E3A9}" sibTransId="{0C51A598-F469-4A54-9BAF-6DC739C20B81}"/>
    <dgm:cxn modelId="{3E25DD73-5FE9-4452-A806-1E8BF467AF4E}" type="presOf" srcId="{02F37D9E-9D32-45F7-83D6-B5AD5BB0CF65}" destId="{FD6AE896-F048-4F84-9882-43D02776074F}" srcOrd="0" destOrd="0" presId="urn:microsoft.com/office/officeart/2005/8/layout/list1"/>
    <dgm:cxn modelId="{90B8541B-528F-4DBD-9F50-87ECD24E61C0}" type="presOf" srcId="{2B4804FE-9176-4ADB-8B2A-41F8FD391872}" destId="{B0893D08-729A-4F69-A0CE-995F912E69B0}" srcOrd="0" destOrd="0" presId="urn:microsoft.com/office/officeart/2005/8/layout/list1"/>
    <dgm:cxn modelId="{03C2CA18-88FD-4B0E-81BC-CBA202703E04}" srcId="{9964B9DF-33D8-4510-AA90-089A753DE3EF}" destId="{038D896E-4189-49AF-A0BD-92D591780E51}" srcOrd="4" destOrd="0" parTransId="{90B74386-8227-4BDC-BB78-3D1D18AB1641}" sibTransId="{464926C6-F0FC-4965-ADBF-BF87582A07E5}"/>
    <dgm:cxn modelId="{F174CB3A-AB82-4EB4-BB57-A285935A7FB3}" type="presOf" srcId="{2B4804FE-9176-4ADB-8B2A-41F8FD391872}" destId="{D0646D04-A9D3-4570-B351-E63525682F50}" srcOrd="1" destOrd="0" presId="urn:microsoft.com/office/officeart/2005/8/layout/list1"/>
    <dgm:cxn modelId="{860C652E-85CD-4DBB-A190-94B8D871FD74}" type="presOf" srcId="{84A573B6-4C3D-455D-82DD-2C2DF3A3B02E}" destId="{0F3AB1EB-0636-44B8-B957-8D6FD4395884}" srcOrd="0" destOrd="0" presId="urn:microsoft.com/office/officeart/2005/8/layout/list1"/>
    <dgm:cxn modelId="{7CAB5D64-710B-4527-9B3F-1EFBC86B4D27}" type="presParOf" srcId="{9AFE51A3-9838-44E5-9AE2-C9E3020E5F98}" destId="{81BF73AF-2BBA-444F-BA0D-1E58BB144FAF}" srcOrd="0" destOrd="0" presId="urn:microsoft.com/office/officeart/2005/8/layout/list1"/>
    <dgm:cxn modelId="{90BC063D-5C0F-4F49-B59A-5C81818F9920}" type="presParOf" srcId="{81BF73AF-2BBA-444F-BA0D-1E58BB144FAF}" destId="{B0893D08-729A-4F69-A0CE-995F912E69B0}" srcOrd="0" destOrd="0" presId="urn:microsoft.com/office/officeart/2005/8/layout/list1"/>
    <dgm:cxn modelId="{F6076B88-AF98-4DB6-A590-2F79B521204F}" type="presParOf" srcId="{81BF73AF-2BBA-444F-BA0D-1E58BB144FAF}" destId="{D0646D04-A9D3-4570-B351-E63525682F50}" srcOrd="1" destOrd="0" presId="urn:microsoft.com/office/officeart/2005/8/layout/list1"/>
    <dgm:cxn modelId="{AD0E8336-2271-4D43-A66F-742047EAF324}" type="presParOf" srcId="{9AFE51A3-9838-44E5-9AE2-C9E3020E5F98}" destId="{41473925-6EA6-4122-9718-FC9A7751D9DA}" srcOrd="1" destOrd="0" presId="urn:microsoft.com/office/officeart/2005/8/layout/list1"/>
    <dgm:cxn modelId="{849E6916-A9DA-4BB4-B7D2-7FCE70566522}" type="presParOf" srcId="{9AFE51A3-9838-44E5-9AE2-C9E3020E5F98}" destId="{9126C87B-3EFD-4377-97CC-1B929E739EB3}" srcOrd="2" destOrd="0" presId="urn:microsoft.com/office/officeart/2005/8/layout/list1"/>
    <dgm:cxn modelId="{5CF4F1C1-F2C4-44F7-A4F7-551384A6D101}" type="presParOf" srcId="{9AFE51A3-9838-44E5-9AE2-C9E3020E5F98}" destId="{B1B8DA04-F40F-4022-BB26-87587A5810D7}" srcOrd="3" destOrd="0" presId="urn:microsoft.com/office/officeart/2005/8/layout/list1"/>
    <dgm:cxn modelId="{5D889245-D5C7-4421-A1D7-73D9F5EF5D42}" type="presParOf" srcId="{9AFE51A3-9838-44E5-9AE2-C9E3020E5F98}" destId="{143360E9-DD41-45C2-B8E3-00DC651BDB08}" srcOrd="4" destOrd="0" presId="urn:microsoft.com/office/officeart/2005/8/layout/list1"/>
    <dgm:cxn modelId="{C32447F9-FBC9-426B-B1D0-7909415A08C7}" type="presParOf" srcId="{143360E9-DD41-45C2-B8E3-00DC651BDB08}" destId="{0F3AB1EB-0636-44B8-B957-8D6FD4395884}" srcOrd="0" destOrd="0" presId="urn:microsoft.com/office/officeart/2005/8/layout/list1"/>
    <dgm:cxn modelId="{4074E425-9280-4200-B2B6-B1F833E76C2F}" type="presParOf" srcId="{143360E9-DD41-45C2-B8E3-00DC651BDB08}" destId="{9A6C9555-7E62-450D-94E0-80C6CCEF0B4A}" srcOrd="1" destOrd="0" presId="urn:microsoft.com/office/officeart/2005/8/layout/list1"/>
    <dgm:cxn modelId="{0F3D1197-A3DA-4A20-A7BF-B5D303C94611}" type="presParOf" srcId="{9AFE51A3-9838-44E5-9AE2-C9E3020E5F98}" destId="{C819DAB9-DF13-44CB-8A27-B7AD217C044C}" srcOrd="5" destOrd="0" presId="urn:microsoft.com/office/officeart/2005/8/layout/list1"/>
    <dgm:cxn modelId="{18DC949D-F060-4DE9-B5C8-E78AA3F539E0}" type="presParOf" srcId="{9AFE51A3-9838-44E5-9AE2-C9E3020E5F98}" destId="{00D4B8F1-C8B1-4C82-B784-4B4729BBCA61}" srcOrd="6" destOrd="0" presId="urn:microsoft.com/office/officeart/2005/8/layout/list1"/>
    <dgm:cxn modelId="{B5125BA3-F428-4DA2-AC06-BA4A83187D04}" type="presParOf" srcId="{9AFE51A3-9838-44E5-9AE2-C9E3020E5F98}" destId="{17B2F13F-0B55-4E44-A7DC-55658FE52C3F}" srcOrd="7" destOrd="0" presId="urn:microsoft.com/office/officeart/2005/8/layout/list1"/>
    <dgm:cxn modelId="{9D23746E-365C-4261-86F0-92D6571EE43E}" type="presParOf" srcId="{9AFE51A3-9838-44E5-9AE2-C9E3020E5F98}" destId="{C98BA248-D186-4660-A7E9-56EB3ABAB358}" srcOrd="8" destOrd="0" presId="urn:microsoft.com/office/officeart/2005/8/layout/list1"/>
    <dgm:cxn modelId="{FDAB7203-5A4E-4325-AB27-5334EE3EB5D2}" type="presParOf" srcId="{C98BA248-D186-4660-A7E9-56EB3ABAB358}" destId="{E19EB322-E9E9-4A65-A5B9-6B9773889BF3}" srcOrd="0" destOrd="0" presId="urn:microsoft.com/office/officeart/2005/8/layout/list1"/>
    <dgm:cxn modelId="{A6E7A5F9-D9D7-42BF-AB36-589F08059BB6}" type="presParOf" srcId="{C98BA248-D186-4660-A7E9-56EB3ABAB358}" destId="{192D582E-AC06-40A4-80F7-6531DCBF159A}" srcOrd="1" destOrd="0" presId="urn:microsoft.com/office/officeart/2005/8/layout/list1"/>
    <dgm:cxn modelId="{890E42BA-2C6D-4AAE-B1F0-608946E7546D}" type="presParOf" srcId="{9AFE51A3-9838-44E5-9AE2-C9E3020E5F98}" destId="{EE42EB9E-CBAD-4361-9584-234D42EF6D03}" srcOrd="9" destOrd="0" presId="urn:microsoft.com/office/officeart/2005/8/layout/list1"/>
    <dgm:cxn modelId="{FA649F64-EDB6-4862-85FA-2912E800D9A5}" type="presParOf" srcId="{9AFE51A3-9838-44E5-9AE2-C9E3020E5F98}" destId="{9C67DCAB-7AAF-456E-8F48-7D293A93A0F3}" srcOrd="10" destOrd="0" presId="urn:microsoft.com/office/officeart/2005/8/layout/list1"/>
    <dgm:cxn modelId="{3D08B04A-44F5-4A25-A278-C3EE917A001C}" type="presParOf" srcId="{9AFE51A3-9838-44E5-9AE2-C9E3020E5F98}" destId="{08AACECB-AB40-472A-B12D-74E301C01CCA}" srcOrd="11" destOrd="0" presId="urn:microsoft.com/office/officeart/2005/8/layout/list1"/>
    <dgm:cxn modelId="{5D448304-6F26-4D63-9D5C-0538A7DE1FB2}" type="presParOf" srcId="{9AFE51A3-9838-44E5-9AE2-C9E3020E5F98}" destId="{0C4A6AD1-400E-47EC-BB39-B03371C6D056}" srcOrd="12" destOrd="0" presId="urn:microsoft.com/office/officeart/2005/8/layout/list1"/>
    <dgm:cxn modelId="{7752688E-CDCC-41CD-B0D5-1E37E8E070C7}" type="presParOf" srcId="{0C4A6AD1-400E-47EC-BB39-B03371C6D056}" destId="{DB9590D7-3A6E-4F6E-91F2-2ED40F920779}" srcOrd="0" destOrd="0" presId="urn:microsoft.com/office/officeart/2005/8/layout/list1"/>
    <dgm:cxn modelId="{2719D198-270D-46C2-B991-E986295429C9}" type="presParOf" srcId="{0C4A6AD1-400E-47EC-BB39-B03371C6D056}" destId="{18D07920-ACBE-4512-95AF-ADC12C6499F4}" srcOrd="1" destOrd="0" presId="urn:microsoft.com/office/officeart/2005/8/layout/list1"/>
    <dgm:cxn modelId="{9B9A26EB-376F-4065-ADAB-28B7B1795BE4}" type="presParOf" srcId="{9AFE51A3-9838-44E5-9AE2-C9E3020E5F98}" destId="{EFA41397-E6C6-4847-9056-B6B5E0C3AFBF}" srcOrd="13" destOrd="0" presId="urn:microsoft.com/office/officeart/2005/8/layout/list1"/>
    <dgm:cxn modelId="{4F1F7554-CB37-413D-9DD0-287DAE6F02F3}" type="presParOf" srcId="{9AFE51A3-9838-44E5-9AE2-C9E3020E5F98}" destId="{EF940C22-AAE6-4B6B-A680-FCD446D0BEBF}" srcOrd="14" destOrd="0" presId="urn:microsoft.com/office/officeart/2005/8/layout/list1"/>
    <dgm:cxn modelId="{7EAB76A5-EE47-42BB-961F-7B63A3A73897}" type="presParOf" srcId="{9AFE51A3-9838-44E5-9AE2-C9E3020E5F98}" destId="{EB9E8B71-0C0D-486B-9C23-F3AD639A2BCD}" srcOrd="15" destOrd="0" presId="urn:microsoft.com/office/officeart/2005/8/layout/list1"/>
    <dgm:cxn modelId="{267F9484-CE1B-4099-9814-298A9A48FFD9}" type="presParOf" srcId="{9AFE51A3-9838-44E5-9AE2-C9E3020E5F98}" destId="{105FA3E7-F9B1-49ED-B512-A468669DFCE9}" srcOrd="16" destOrd="0" presId="urn:microsoft.com/office/officeart/2005/8/layout/list1"/>
    <dgm:cxn modelId="{365A1709-F68C-47CF-9D88-1155B20562C7}" type="presParOf" srcId="{105FA3E7-F9B1-49ED-B512-A468669DFCE9}" destId="{E1D4C173-1728-4A48-91B8-24DBB5E2EA49}" srcOrd="0" destOrd="0" presId="urn:microsoft.com/office/officeart/2005/8/layout/list1"/>
    <dgm:cxn modelId="{567B6AA6-2385-4299-81F6-6054E3C86286}" type="presParOf" srcId="{105FA3E7-F9B1-49ED-B512-A468669DFCE9}" destId="{005CAA60-0EF0-47ED-BA26-B8E02569829E}" srcOrd="1" destOrd="0" presId="urn:microsoft.com/office/officeart/2005/8/layout/list1"/>
    <dgm:cxn modelId="{166DF9C8-C862-4565-AEBA-64B564FFBEA6}" type="presParOf" srcId="{9AFE51A3-9838-44E5-9AE2-C9E3020E5F98}" destId="{1A88862D-C05C-4820-B10E-3380409450C1}" srcOrd="17" destOrd="0" presId="urn:microsoft.com/office/officeart/2005/8/layout/list1"/>
    <dgm:cxn modelId="{1AB438DF-D6D2-4BF2-B3E2-7A7431AEF245}" type="presParOf" srcId="{9AFE51A3-9838-44E5-9AE2-C9E3020E5F98}" destId="{E8F76A1D-C706-4A04-9F1C-8054579088D7}" srcOrd="18" destOrd="0" presId="urn:microsoft.com/office/officeart/2005/8/layout/list1"/>
    <dgm:cxn modelId="{31A461AF-F3BC-443B-BF0B-A587F4CE633D}" type="presParOf" srcId="{9AFE51A3-9838-44E5-9AE2-C9E3020E5F98}" destId="{244100C0-0D4D-4FEA-BACB-5C17242D7A45}" srcOrd="19" destOrd="0" presId="urn:microsoft.com/office/officeart/2005/8/layout/list1"/>
    <dgm:cxn modelId="{55ED46F1-4624-4AD5-B742-9DA778C4812D}" type="presParOf" srcId="{9AFE51A3-9838-44E5-9AE2-C9E3020E5F98}" destId="{D91CE02F-37F1-4C93-AFE0-0343EC6A2AF6}" srcOrd="20" destOrd="0" presId="urn:microsoft.com/office/officeart/2005/8/layout/list1"/>
    <dgm:cxn modelId="{773F0B19-033A-4A2D-BD71-865FF9E1D2F3}" type="presParOf" srcId="{D91CE02F-37F1-4C93-AFE0-0343EC6A2AF6}" destId="{FD6AE896-F048-4F84-9882-43D02776074F}" srcOrd="0" destOrd="0" presId="urn:microsoft.com/office/officeart/2005/8/layout/list1"/>
    <dgm:cxn modelId="{E518B5E1-E26F-4D41-972A-45B2CBB9C008}" type="presParOf" srcId="{D91CE02F-37F1-4C93-AFE0-0343EC6A2AF6}" destId="{3DFB9822-F5F5-4A8E-BED6-0D63112AAB1D}" srcOrd="1" destOrd="0" presId="urn:microsoft.com/office/officeart/2005/8/layout/list1"/>
    <dgm:cxn modelId="{10A148D7-71A4-4CDE-ADD1-A016E44CE5B8}" type="presParOf" srcId="{9AFE51A3-9838-44E5-9AE2-C9E3020E5F98}" destId="{12B741D3-B1CC-4A6F-A41A-A70217BF0864}" srcOrd="21" destOrd="0" presId="urn:microsoft.com/office/officeart/2005/8/layout/list1"/>
    <dgm:cxn modelId="{B566288F-7D29-41B4-8DD5-101C995A4353}" type="presParOf" srcId="{9AFE51A3-9838-44E5-9AE2-C9E3020E5F98}" destId="{96436832-0C94-41F5-B81E-D7B93D96AD67}" srcOrd="2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B06E44A-F00A-4576-8D45-6BB2ABBD5FD9}" type="doc">
      <dgm:prSet loTypeId="urn:microsoft.com/office/officeart/2005/8/layout/vList2" loCatId="list" qsTypeId="urn:microsoft.com/office/officeart/2005/8/quickstyle/3d3" qsCatId="3D" csTypeId="urn:microsoft.com/office/officeart/2005/8/colors/accent0_3" csCatId="mainScheme" phldr="1"/>
      <dgm:spPr/>
      <dgm:t>
        <a:bodyPr/>
        <a:lstStyle/>
        <a:p>
          <a:endParaRPr lang="en-US"/>
        </a:p>
      </dgm:t>
    </dgm:pt>
    <dgm:pt modelId="{D244C0F8-F6DE-4242-BDBD-71440AFB6547}">
      <dgm:prSet custT="1"/>
      <dgm:spPr/>
      <dgm:t>
        <a:bodyPr/>
        <a:lstStyle/>
        <a:p>
          <a:pPr rtl="0"/>
          <a:r>
            <a:rPr lang="en-US" sz="3200" dirty="0" smtClean="0"/>
            <a:t>Updated Monthly </a:t>
          </a:r>
          <a:endParaRPr lang="en-US" sz="3200" dirty="0"/>
        </a:p>
      </dgm:t>
    </dgm:pt>
    <dgm:pt modelId="{3DE30BF3-19C6-4E6C-8C99-7505C138FC62}" type="parTrans" cxnId="{1557C129-EA58-471E-AB5F-B2D0E48148F9}">
      <dgm:prSet/>
      <dgm:spPr/>
      <dgm:t>
        <a:bodyPr/>
        <a:lstStyle/>
        <a:p>
          <a:endParaRPr lang="en-US" sz="2000"/>
        </a:p>
      </dgm:t>
    </dgm:pt>
    <dgm:pt modelId="{C0756698-8EBE-439F-8D0E-A2BA32DC049F}" type="sibTrans" cxnId="{1557C129-EA58-471E-AB5F-B2D0E48148F9}">
      <dgm:prSet/>
      <dgm:spPr/>
      <dgm:t>
        <a:bodyPr/>
        <a:lstStyle/>
        <a:p>
          <a:endParaRPr lang="en-US" sz="2000"/>
        </a:p>
      </dgm:t>
    </dgm:pt>
    <dgm:pt modelId="{3DE64CBE-0C28-424B-BD9F-9A904573D07E}">
      <dgm:prSet custT="1"/>
      <dgm:spPr/>
      <dgm:t>
        <a:bodyPr/>
        <a:lstStyle/>
        <a:p>
          <a:pPr rtl="0"/>
          <a:r>
            <a:rPr lang="en-US" sz="2800" dirty="0" smtClean="0"/>
            <a:t>Processing complete &amp; data available by  </a:t>
          </a:r>
          <a:endParaRPr lang="en-US" sz="2800" dirty="0"/>
        </a:p>
      </dgm:t>
    </dgm:pt>
    <dgm:pt modelId="{804DCEFC-2FC8-411D-975F-D676C380873C}" type="parTrans" cxnId="{D225D7C8-DF16-4D3E-8416-C867ACF3AD5F}">
      <dgm:prSet/>
      <dgm:spPr/>
      <dgm:t>
        <a:bodyPr/>
        <a:lstStyle/>
        <a:p>
          <a:endParaRPr lang="en-US" sz="2000"/>
        </a:p>
      </dgm:t>
    </dgm:pt>
    <dgm:pt modelId="{6CFE16AB-C8C6-48CE-8231-E9ABA6A2C42E}" type="sibTrans" cxnId="{D225D7C8-DF16-4D3E-8416-C867ACF3AD5F}">
      <dgm:prSet/>
      <dgm:spPr/>
      <dgm:t>
        <a:bodyPr/>
        <a:lstStyle/>
        <a:p>
          <a:endParaRPr lang="en-US" sz="2000"/>
        </a:p>
      </dgm:t>
    </dgm:pt>
    <dgm:pt modelId="{427DF9AA-2754-4DCB-AA12-831584FB7FDF}">
      <dgm:prSet custT="1"/>
      <dgm:spPr/>
      <dgm:t>
        <a:bodyPr/>
        <a:lstStyle/>
        <a:p>
          <a:pPr rtl="0"/>
          <a:r>
            <a:rPr lang="en-US" sz="2800" dirty="0" smtClean="0"/>
            <a:t>No later than 10</a:t>
          </a:r>
          <a:r>
            <a:rPr lang="en-US" sz="2800" baseline="30000" dirty="0" smtClean="0"/>
            <a:t>th</a:t>
          </a:r>
          <a:r>
            <a:rPr lang="en-US" sz="2800" dirty="0" smtClean="0"/>
            <a:t> Business day of month</a:t>
          </a:r>
          <a:endParaRPr lang="en-US" sz="2800" dirty="0"/>
        </a:p>
      </dgm:t>
    </dgm:pt>
    <dgm:pt modelId="{07DDCE5A-AE55-4F5B-9EEA-9AA8FE624391}" type="parTrans" cxnId="{5BDFACD5-889C-4AF8-A23C-A379B0ADD037}">
      <dgm:prSet/>
      <dgm:spPr/>
      <dgm:t>
        <a:bodyPr/>
        <a:lstStyle/>
        <a:p>
          <a:endParaRPr lang="en-US" sz="2000"/>
        </a:p>
      </dgm:t>
    </dgm:pt>
    <dgm:pt modelId="{9783FA24-B875-4562-A8FC-5B4CD2D58E70}" type="sibTrans" cxnId="{5BDFACD5-889C-4AF8-A23C-A379B0ADD037}">
      <dgm:prSet/>
      <dgm:spPr/>
      <dgm:t>
        <a:bodyPr/>
        <a:lstStyle/>
        <a:p>
          <a:endParaRPr lang="en-US" sz="2000"/>
        </a:p>
      </dgm:t>
    </dgm:pt>
    <dgm:pt modelId="{AEDA1225-146C-4534-8D85-539B7FF94898}">
      <dgm:prSet custT="1"/>
      <dgm:spPr/>
      <dgm:t>
        <a:bodyPr/>
        <a:lstStyle/>
        <a:p>
          <a:pPr rtl="0"/>
          <a:r>
            <a:rPr lang="en-US" sz="2800" smtClean="0"/>
            <a:t>‘As Of’ date alerts you to data freshness</a:t>
          </a:r>
          <a:endParaRPr lang="en-US" sz="2800"/>
        </a:p>
      </dgm:t>
    </dgm:pt>
    <dgm:pt modelId="{884046CA-506E-4C97-90F3-ADF1C444AB97}" type="parTrans" cxnId="{08C1692B-26AF-4B29-9CAB-1D84626493D0}">
      <dgm:prSet/>
      <dgm:spPr/>
      <dgm:t>
        <a:bodyPr/>
        <a:lstStyle/>
        <a:p>
          <a:endParaRPr lang="en-US" sz="2000"/>
        </a:p>
      </dgm:t>
    </dgm:pt>
    <dgm:pt modelId="{D28DB44D-4157-4924-BC3C-17EFF3CB0A24}" type="sibTrans" cxnId="{08C1692B-26AF-4B29-9CAB-1D84626493D0}">
      <dgm:prSet/>
      <dgm:spPr/>
      <dgm:t>
        <a:bodyPr/>
        <a:lstStyle/>
        <a:p>
          <a:endParaRPr lang="en-US" sz="2000"/>
        </a:p>
      </dgm:t>
    </dgm:pt>
    <dgm:pt modelId="{2A005523-99A0-4ABE-8A12-7A3FB77B00D2}">
      <dgm:prSet custT="1"/>
      <dgm:spPr/>
      <dgm:t>
        <a:bodyPr/>
        <a:lstStyle/>
        <a:p>
          <a:pPr rtl="0"/>
          <a:r>
            <a:rPr lang="en-US" sz="3200" dirty="0" smtClean="0"/>
            <a:t>PCMM Assignment</a:t>
          </a:r>
          <a:endParaRPr lang="en-US" sz="3200" dirty="0"/>
        </a:p>
      </dgm:t>
    </dgm:pt>
    <dgm:pt modelId="{657F7816-0895-45A9-90BD-2D3C71DED70C}" type="parTrans" cxnId="{D270FCC7-AA13-4D88-BAFF-EBF1C57BC7D2}">
      <dgm:prSet/>
      <dgm:spPr/>
      <dgm:t>
        <a:bodyPr/>
        <a:lstStyle/>
        <a:p>
          <a:endParaRPr lang="en-US" sz="2000"/>
        </a:p>
      </dgm:t>
    </dgm:pt>
    <dgm:pt modelId="{904E5F65-C929-4AE5-9EA4-631F4AB820B6}" type="sibTrans" cxnId="{D270FCC7-AA13-4D88-BAFF-EBF1C57BC7D2}">
      <dgm:prSet/>
      <dgm:spPr/>
      <dgm:t>
        <a:bodyPr/>
        <a:lstStyle/>
        <a:p>
          <a:endParaRPr lang="en-US" sz="2000"/>
        </a:p>
      </dgm:t>
    </dgm:pt>
    <dgm:pt modelId="{546C8810-B548-47A4-A824-CBC05FE5BB4A}">
      <dgm:prSet custT="1"/>
      <dgm:spPr/>
      <dgm:t>
        <a:bodyPr/>
        <a:lstStyle/>
        <a:p>
          <a:pPr rtl="0"/>
          <a:r>
            <a:rPr lang="en-US" sz="2800" dirty="0" smtClean="0"/>
            <a:t>‘As Of’ date also used to determine date assignment processing occurred </a:t>
          </a:r>
          <a:endParaRPr lang="en-US" sz="2800" dirty="0"/>
        </a:p>
      </dgm:t>
    </dgm:pt>
    <dgm:pt modelId="{F1AB9344-1A6F-4303-B30C-3AB80B460A74}" type="parTrans" cxnId="{DE1067C9-B830-4C57-9B37-55022ADE55AC}">
      <dgm:prSet/>
      <dgm:spPr/>
      <dgm:t>
        <a:bodyPr/>
        <a:lstStyle/>
        <a:p>
          <a:endParaRPr lang="en-US" sz="2000"/>
        </a:p>
      </dgm:t>
    </dgm:pt>
    <dgm:pt modelId="{B2B3AB04-776A-4F4E-8375-086FAD0C582C}" type="sibTrans" cxnId="{DE1067C9-B830-4C57-9B37-55022ADE55AC}">
      <dgm:prSet/>
      <dgm:spPr/>
      <dgm:t>
        <a:bodyPr/>
        <a:lstStyle/>
        <a:p>
          <a:endParaRPr lang="en-US" sz="2000"/>
        </a:p>
      </dgm:t>
    </dgm:pt>
    <dgm:pt modelId="{D56B6BD8-345E-4D05-B6E8-A0539AEBE2B7}">
      <dgm:prSet custT="1"/>
      <dgm:spPr/>
      <dgm:t>
        <a:bodyPr/>
        <a:lstStyle/>
        <a:p>
          <a:pPr rtl="0"/>
          <a:r>
            <a:rPr lang="en-US" sz="2800" dirty="0" smtClean="0"/>
            <a:t>Provider Selection Field  </a:t>
          </a:r>
          <a:endParaRPr lang="en-US" sz="2800" dirty="0"/>
        </a:p>
      </dgm:t>
    </dgm:pt>
    <dgm:pt modelId="{6E3AF40F-6F7D-4792-A01A-DA4D0124AE60}" type="parTrans" cxnId="{C3A3478B-6893-4057-B655-D8A298A75D59}">
      <dgm:prSet/>
      <dgm:spPr/>
      <dgm:t>
        <a:bodyPr/>
        <a:lstStyle/>
        <a:p>
          <a:endParaRPr lang="en-US" sz="2000"/>
        </a:p>
      </dgm:t>
    </dgm:pt>
    <dgm:pt modelId="{46797283-F0DD-4868-B278-646642F0AEA7}" type="sibTrans" cxnId="{C3A3478B-6893-4057-B655-D8A298A75D59}">
      <dgm:prSet/>
      <dgm:spPr/>
      <dgm:t>
        <a:bodyPr/>
        <a:lstStyle/>
        <a:p>
          <a:endParaRPr lang="en-US" sz="2000"/>
        </a:p>
      </dgm:t>
    </dgm:pt>
    <dgm:pt modelId="{82E727E6-D557-44A7-8895-46B16F7725BC}">
      <dgm:prSet custT="1"/>
      <dgm:spPr/>
      <dgm:t>
        <a:bodyPr/>
        <a:lstStyle/>
        <a:p>
          <a:pPr rtl="0"/>
          <a:r>
            <a:rPr lang="en-US" sz="2800" dirty="0" smtClean="0"/>
            <a:t>Lists PCPs, </a:t>
          </a:r>
          <a:r>
            <a:rPr lang="en-US" sz="2800" dirty="0" err="1" smtClean="0"/>
            <a:t>Attendings</a:t>
          </a:r>
          <a:r>
            <a:rPr lang="en-US" sz="2800" dirty="0" smtClean="0"/>
            <a:t> &amp; APs </a:t>
          </a:r>
          <a:endParaRPr lang="en-US" sz="2800" dirty="0"/>
        </a:p>
      </dgm:t>
    </dgm:pt>
    <dgm:pt modelId="{E13716D8-0F21-4471-9DC5-424AE80DAADF}" type="parTrans" cxnId="{269A8E2A-C2DA-4F38-BE9A-B62D6DD8F5B3}">
      <dgm:prSet/>
      <dgm:spPr/>
      <dgm:t>
        <a:bodyPr/>
        <a:lstStyle/>
        <a:p>
          <a:endParaRPr lang="en-US" sz="2000"/>
        </a:p>
      </dgm:t>
    </dgm:pt>
    <dgm:pt modelId="{CFFAD853-3856-44B8-B238-1F80F7A73DF5}" type="sibTrans" cxnId="{269A8E2A-C2DA-4F38-BE9A-B62D6DD8F5B3}">
      <dgm:prSet/>
      <dgm:spPr/>
      <dgm:t>
        <a:bodyPr/>
        <a:lstStyle/>
        <a:p>
          <a:endParaRPr lang="en-US" sz="2000"/>
        </a:p>
      </dgm:t>
    </dgm:pt>
    <dgm:pt modelId="{0968D3DD-785A-455D-98F9-14D946E27D85}">
      <dgm:prSet custT="1"/>
      <dgm:spPr/>
      <dgm:t>
        <a:bodyPr/>
        <a:lstStyle/>
        <a:p>
          <a:pPr rtl="0"/>
          <a:r>
            <a:rPr lang="en-US" sz="2800" dirty="0" smtClean="0"/>
            <a:t>APs are grouped w/ their Attending</a:t>
          </a:r>
          <a:endParaRPr lang="en-US" sz="2800" dirty="0"/>
        </a:p>
      </dgm:t>
    </dgm:pt>
    <dgm:pt modelId="{5F60DFB3-E1F7-4B2F-ACC6-631E102D1B03}" type="parTrans" cxnId="{61282491-AA39-4535-A798-05DDCFD1F05F}">
      <dgm:prSet/>
      <dgm:spPr/>
      <dgm:t>
        <a:bodyPr/>
        <a:lstStyle/>
        <a:p>
          <a:endParaRPr lang="en-US" sz="2000"/>
        </a:p>
      </dgm:t>
    </dgm:pt>
    <dgm:pt modelId="{8D5099D5-4738-4FE2-ADB3-5F3663AD63AE}" type="sibTrans" cxnId="{61282491-AA39-4535-A798-05DDCFD1F05F}">
      <dgm:prSet/>
      <dgm:spPr/>
      <dgm:t>
        <a:bodyPr/>
        <a:lstStyle/>
        <a:p>
          <a:endParaRPr lang="en-US" sz="2000"/>
        </a:p>
      </dgm:t>
    </dgm:pt>
    <dgm:pt modelId="{909903AD-0BFA-4944-8CCA-7E37DC136D27}" type="pres">
      <dgm:prSet presAssocID="{6B06E44A-F00A-4576-8D45-6BB2ABBD5FD9}" presName="linear" presStyleCnt="0">
        <dgm:presLayoutVars>
          <dgm:animLvl val="lvl"/>
          <dgm:resizeHandles val="exact"/>
        </dgm:presLayoutVars>
      </dgm:prSet>
      <dgm:spPr/>
      <dgm:t>
        <a:bodyPr/>
        <a:lstStyle/>
        <a:p>
          <a:endParaRPr lang="en-US"/>
        </a:p>
      </dgm:t>
    </dgm:pt>
    <dgm:pt modelId="{2ADE5311-FAC6-4201-9AE3-EEED3727A6C9}" type="pres">
      <dgm:prSet presAssocID="{D244C0F8-F6DE-4242-BDBD-71440AFB6547}" presName="parentText" presStyleLbl="node1" presStyleIdx="0" presStyleCnt="2">
        <dgm:presLayoutVars>
          <dgm:chMax val="0"/>
          <dgm:bulletEnabled val="1"/>
        </dgm:presLayoutVars>
      </dgm:prSet>
      <dgm:spPr/>
      <dgm:t>
        <a:bodyPr/>
        <a:lstStyle/>
        <a:p>
          <a:endParaRPr lang="en-US"/>
        </a:p>
      </dgm:t>
    </dgm:pt>
    <dgm:pt modelId="{3CF2230F-30D1-4411-AA81-1BA3B43CA284}" type="pres">
      <dgm:prSet presAssocID="{D244C0F8-F6DE-4242-BDBD-71440AFB6547}" presName="childText" presStyleLbl="revTx" presStyleIdx="0" presStyleCnt="2">
        <dgm:presLayoutVars>
          <dgm:bulletEnabled val="1"/>
        </dgm:presLayoutVars>
      </dgm:prSet>
      <dgm:spPr/>
      <dgm:t>
        <a:bodyPr/>
        <a:lstStyle/>
        <a:p>
          <a:endParaRPr lang="en-US"/>
        </a:p>
      </dgm:t>
    </dgm:pt>
    <dgm:pt modelId="{5A5E00A5-ABBB-4C90-B697-EEDAC8C872C8}" type="pres">
      <dgm:prSet presAssocID="{2A005523-99A0-4ABE-8A12-7A3FB77B00D2}" presName="parentText" presStyleLbl="node1" presStyleIdx="1" presStyleCnt="2">
        <dgm:presLayoutVars>
          <dgm:chMax val="0"/>
          <dgm:bulletEnabled val="1"/>
        </dgm:presLayoutVars>
      </dgm:prSet>
      <dgm:spPr/>
      <dgm:t>
        <a:bodyPr/>
        <a:lstStyle/>
        <a:p>
          <a:endParaRPr lang="en-US"/>
        </a:p>
      </dgm:t>
    </dgm:pt>
    <dgm:pt modelId="{6ED44CBC-636B-4BED-85A3-9946849F82FB}" type="pres">
      <dgm:prSet presAssocID="{2A005523-99A0-4ABE-8A12-7A3FB77B00D2}" presName="childText" presStyleLbl="revTx" presStyleIdx="1" presStyleCnt="2">
        <dgm:presLayoutVars>
          <dgm:bulletEnabled val="1"/>
        </dgm:presLayoutVars>
      </dgm:prSet>
      <dgm:spPr/>
      <dgm:t>
        <a:bodyPr/>
        <a:lstStyle/>
        <a:p>
          <a:endParaRPr lang="en-US"/>
        </a:p>
      </dgm:t>
    </dgm:pt>
  </dgm:ptLst>
  <dgm:cxnLst>
    <dgm:cxn modelId="{D225D7C8-DF16-4D3E-8416-C867ACF3AD5F}" srcId="{D244C0F8-F6DE-4242-BDBD-71440AFB6547}" destId="{3DE64CBE-0C28-424B-BD9F-9A904573D07E}" srcOrd="0" destOrd="0" parTransId="{804DCEFC-2FC8-411D-975F-D676C380873C}" sibTransId="{6CFE16AB-C8C6-48CE-8231-E9ABA6A2C42E}"/>
    <dgm:cxn modelId="{DE1067C9-B830-4C57-9B37-55022ADE55AC}" srcId="{2A005523-99A0-4ABE-8A12-7A3FB77B00D2}" destId="{546C8810-B548-47A4-A824-CBC05FE5BB4A}" srcOrd="0" destOrd="0" parTransId="{F1AB9344-1A6F-4303-B30C-3AB80B460A74}" sibTransId="{B2B3AB04-776A-4F4E-8375-086FAD0C582C}"/>
    <dgm:cxn modelId="{FF668BC1-784E-4C9A-95D4-541B18E0A430}" type="presOf" srcId="{D244C0F8-F6DE-4242-BDBD-71440AFB6547}" destId="{2ADE5311-FAC6-4201-9AE3-EEED3727A6C9}" srcOrd="0" destOrd="0" presId="urn:microsoft.com/office/officeart/2005/8/layout/vList2"/>
    <dgm:cxn modelId="{D89302CD-16FA-420E-B202-BC9AFDFA4716}" type="presOf" srcId="{427DF9AA-2754-4DCB-AA12-831584FB7FDF}" destId="{3CF2230F-30D1-4411-AA81-1BA3B43CA284}" srcOrd="0" destOrd="1" presId="urn:microsoft.com/office/officeart/2005/8/layout/vList2"/>
    <dgm:cxn modelId="{94404EE7-1E44-4F92-B266-4F533887EE98}" type="presOf" srcId="{546C8810-B548-47A4-A824-CBC05FE5BB4A}" destId="{6ED44CBC-636B-4BED-85A3-9946849F82FB}" srcOrd="0" destOrd="0" presId="urn:microsoft.com/office/officeart/2005/8/layout/vList2"/>
    <dgm:cxn modelId="{1557C129-EA58-471E-AB5F-B2D0E48148F9}" srcId="{6B06E44A-F00A-4576-8D45-6BB2ABBD5FD9}" destId="{D244C0F8-F6DE-4242-BDBD-71440AFB6547}" srcOrd="0" destOrd="0" parTransId="{3DE30BF3-19C6-4E6C-8C99-7505C138FC62}" sibTransId="{C0756698-8EBE-439F-8D0E-A2BA32DC049F}"/>
    <dgm:cxn modelId="{D270FCC7-AA13-4D88-BAFF-EBF1C57BC7D2}" srcId="{6B06E44A-F00A-4576-8D45-6BB2ABBD5FD9}" destId="{2A005523-99A0-4ABE-8A12-7A3FB77B00D2}" srcOrd="1" destOrd="0" parTransId="{657F7816-0895-45A9-90BD-2D3C71DED70C}" sibTransId="{904E5F65-C929-4AE5-9EA4-631F4AB820B6}"/>
    <dgm:cxn modelId="{EADEC3B7-2022-4841-8412-FAC7FBE388CE}" type="presOf" srcId="{D56B6BD8-345E-4D05-B6E8-A0539AEBE2B7}" destId="{6ED44CBC-636B-4BED-85A3-9946849F82FB}" srcOrd="0" destOrd="1" presId="urn:microsoft.com/office/officeart/2005/8/layout/vList2"/>
    <dgm:cxn modelId="{61282491-AA39-4535-A798-05DDCFD1F05F}" srcId="{D56B6BD8-345E-4D05-B6E8-A0539AEBE2B7}" destId="{0968D3DD-785A-455D-98F9-14D946E27D85}" srcOrd="1" destOrd="0" parTransId="{5F60DFB3-E1F7-4B2F-ACC6-631E102D1B03}" sibTransId="{8D5099D5-4738-4FE2-ADB3-5F3663AD63AE}"/>
    <dgm:cxn modelId="{76302095-7109-4DC8-94EE-E4EA9CAFDB91}" type="presOf" srcId="{82E727E6-D557-44A7-8895-46B16F7725BC}" destId="{6ED44CBC-636B-4BED-85A3-9946849F82FB}" srcOrd="0" destOrd="2" presId="urn:microsoft.com/office/officeart/2005/8/layout/vList2"/>
    <dgm:cxn modelId="{08C1692B-26AF-4B29-9CAB-1D84626493D0}" srcId="{D244C0F8-F6DE-4242-BDBD-71440AFB6547}" destId="{AEDA1225-146C-4534-8D85-539B7FF94898}" srcOrd="2" destOrd="0" parTransId="{884046CA-506E-4C97-90F3-ADF1C444AB97}" sibTransId="{D28DB44D-4157-4924-BC3C-17EFF3CB0A24}"/>
    <dgm:cxn modelId="{26181ECF-5294-4A63-B9A7-E54799CD7268}" type="presOf" srcId="{AEDA1225-146C-4534-8D85-539B7FF94898}" destId="{3CF2230F-30D1-4411-AA81-1BA3B43CA284}" srcOrd="0" destOrd="2" presId="urn:microsoft.com/office/officeart/2005/8/layout/vList2"/>
    <dgm:cxn modelId="{B6AD79AC-37E0-4E94-93ED-3A523FB183EA}" type="presOf" srcId="{2A005523-99A0-4ABE-8A12-7A3FB77B00D2}" destId="{5A5E00A5-ABBB-4C90-B697-EEDAC8C872C8}" srcOrd="0" destOrd="0" presId="urn:microsoft.com/office/officeart/2005/8/layout/vList2"/>
    <dgm:cxn modelId="{269A8E2A-C2DA-4F38-BE9A-B62D6DD8F5B3}" srcId="{D56B6BD8-345E-4D05-B6E8-A0539AEBE2B7}" destId="{82E727E6-D557-44A7-8895-46B16F7725BC}" srcOrd="0" destOrd="0" parTransId="{E13716D8-0F21-4471-9DC5-424AE80DAADF}" sibTransId="{CFFAD853-3856-44B8-B238-1F80F7A73DF5}"/>
    <dgm:cxn modelId="{F4B1E9C1-09F2-4140-893D-6439314C1489}" type="presOf" srcId="{6B06E44A-F00A-4576-8D45-6BB2ABBD5FD9}" destId="{909903AD-0BFA-4944-8CCA-7E37DC136D27}" srcOrd="0" destOrd="0" presId="urn:microsoft.com/office/officeart/2005/8/layout/vList2"/>
    <dgm:cxn modelId="{657A6902-ACFC-49CD-839A-4502ADD4AA27}" type="presOf" srcId="{3DE64CBE-0C28-424B-BD9F-9A904573D07E}" destId="{3CF2230F-30D1-4411-AA81-1BA3B43CA284}" srcOrd="0" destOrd="0" presId="urn:microsoft.com/office/officeart/2005/8/layout/vList2"/>
    <dgm:cxn modelId="{5BDFACD5-889C-4AF8-A23C-A379B0ADD037}" srcId="{D244C0F8-F6DE-4242-BDBD-71440AFB6547}" destId="{427DF9AA-2754-4DCB-AA12-831584FB7FDF}" srcOrd="1" destOrd="0" parTransId="{07DDCE5A-AE55-4F5B-9EEA-9AA8FE624391}" sibTransId="{9783FA24-B875-4562-A8FC-5B4CD2D58E70}"/>
    <dgm:cxn modelId="{C3A3478B-6893-4057-B655-D8A298A75D59}" srcId="{2A005523-99A0-4ABE-8A12-7A3FB77B00D2}" destId="{D56B6BD8-345E-4D05-B6E8-A0539AEBE2B7}" srcOrd="1" destOrd="0" parTransId="{6E3AF40F-6F7D-4792-A01A-DA4D0124AE60}" sibTransId="{46797283-F0DD-4868-B278-646642F0AEA7}"/>
    <dgm:cxn modelId="{898C75FD-3EF7-4915-B30C-27CADDCB674E}" type="presOf" srcId="{0968D3DD-785A-455D-98F9-14D946E27D85}" destId="{6ED44CBC-636B-4BED-85A3-9946849F82FB}" srcOrd="0" destOrd="3" presId="urn:microsoft.com/office/officeart/2005/8/layout/vList2"/>
    <dgm:cxn modelId="{7C1521BD-EF9C-4EBA-9BAB-0784B9B23E51}" type="presParOf" srcId="{909903AD-0BFA-4944-8CCA-7E37DC136D27}" destId="{2ADE5311-FAC6-4201-9AE3-EEED3727A6C9}" srcOrd="0" destOrd="0" presId="urn:microsoft.com/office/officeart/2005/8/layout/vList2"/>
    <dgm:cxn modelId="{177E1B0F-A363-41EF-BA16-02B13993A99D}" type="presParOf" srcId="{909903AD-0BFA-4944-8CCA-7E37DC136D27}" destId="{3CF2230F-30D1-4411-AA81-1BA3B43CA284}" srcOrd="1" destOrd="0" presId="urn:microsoft.com/office/officeart/2005/8/layout/vList2"/>
    <dgm:cxn modelId="{817E7D59-41F6-4F5B-A72D-0545A4DCBDEE}" type="presParOf" srcId="{909903AD-0BFA-4944-8CCA-7E37DC136D27}" destId="{5A5E00A5-ABBB-4C90-B697-EEDAC8C872C8}" srcOrd="2" destOrd="0" presId="urn:microsoft.com/office/officeart/2005/8/layout/vList2"/>
    <dgm:cxn modelId="{966738E4-845B-4F3D-A2A0-9FCF0FC14569}" type="presParOf" srcId="{909903AD-0BFA-4944-8CCA-7E37DC136D27}" destId="{6ED44CBC-636B-4BED-85A3-9946849F82FB}"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C93538D-83AA-429F-A555-DE68615173BC}" type="doc">
      <dgm:prSet loTypeId="urn:microsoft.com/office/officeart/2005/8/layout/vList2" loCatId="list" qsTypeId="urn:microsoft.com/office/officeart/2005/8/quickstyle/3d3" qsCatId="3D" csTypeId="urn:microsoft.com/office/officeart/2005/8/colors/accent0_3" csCatId="mainScheme" phldr="1"/>
      <dgm:spPr/>
      <dgm:t>
        <a:bodyPr/>
        <a:lstStyle/>
        <a:p>
          <a:endParaRPr lang="en-US"/>
        </a:p>
      </dgm:t>
    </dgm:pt>
    <dgm:pt modelId="{ECFBD7DE-0EB4-4008-BF24-8FFB4225EF89}">
      <dgm:prSet custT="1"/>
      <dgm:spPr/>
      <dgm:t>
        <a:bodyPr/>
        <a:lstStyle/>
        <a:p>
          <a:pPr rtl="0"/>
          <a:r>
            <a:rPr lang="en-US" sz="3200" dirty="0" smtClean="0"/>
            <a:t>Print off before the visit</a:t>
          </a:r>
          <a:endParaRPr lang="en-US" sz="3200" dirty="0"/>
        </a:p>
      </dgm:t>
    </dgm:pt>
    <dgm:pt modelId="{F8B6703C-4CEC-4D66-835E-E91831552A06}" type="parTrans" cxnId="{6D80575D-BB36-4065-A704-42F702B8EC9E}">
      <dgm:prSet/>
      <dgm:spPr/>
      <dgm:t>
        <a:bodyPr/>
        <a:lstStyle/>
        <a:p>
          <a:endParaRPr lang="en-US" sz="3200"/>
        </a:p>
      </dgm:t>
    </dgm:pt>
    <dgm:pt modelId="{02E5E43A-34B2-4921-B507-FE466713467F}" type="sibTrans" cxnId="{6D80575D-BB36-4065-A704-42F702B8EC9E}">
      <dgm:prSet/>
      <dgm:spPr/>
      <dgm:t>
        <a:bodyPr/>
        <a:lstStyle/>
        <a:p>
          <a:endParaRPr lang="en-US" sz="3200"/>
        </a:p>
      </dgm:t>
    </dgm:pt>
    <dgm:pt modelId="{F27901B7-510C-437D-8FC2-5183178CFD0A}">
      <dgm:prSet custT="1"/>
      <dgm:spPr/>
      <dgm:t>
        <a:bodyPr/>
        <a:lstStyle/>
        <a:p>
          <a:pPr rtl="0"/>
          <a:r>
            <a:rPr lang="en-US" sz="3200" dirty="0" smtClean="0"/>
            <a:t>Re-enforces to the patient the doses of current meds</a:t>
          </a:r>
          <a:endParaRPr lang="en-US" sz="3200" dirty="0"/>
        </a:p>
      </dgm:t>
    </dgm:pt>
    <dgm:pt modelId="{43EF0841-17BB-40CA-BA24-3BE084F5EC51}" type="parTrans" cxnId="{C8717C4E-09BB-40ED-B805-F0872F5A8E35}">
      <dgm:prSet/>
      <dgm:spPr/>
      <dgm:t>
        <a:bodyPr/>
        <a:lstStyle/>
        <a:p>
          <a:endParaRPr lang="en-US" sz="3200"/>
        </a:p>
      </dgm:t>
    </dgm:pt>
    <dgm:pt modelId="{A7D60E86-2773-4E5B-B1D7-1B982C4EA696}" type="sibTrans" cxnId="{C8717C4E-09BB-40ED-B805-F0872F5A8E35}">
      <dgm:prSet/>
      <dgm:spPr/>
      <dgm:t>
        <a:bodyPr/>
        <a:lstStyle/>
        <a:p>
          <a:endParaRPr lang="en-US" sz="3200"/>
        </a:p>
      </dgm:t>
    </dgm:pt>
    <dgm:pt modelId="{FCD1570B-456C-4CC2-A04D-345EA9F2ED7B}">
      <dgm:prSet custT="1"/>
      <dgm:spPr/>
      <dgm:t>
        <a:bodyPr/>
        <a:lstStyle/>
        <a:p>
          <a:pPr rtl="0"/>
          <a:r>
            <a:rPr lang="en-US" sz="3200" dirty="0" smtClean="0"/>
            <a:t>Allows conversation concerning early refills</a:t>
          </a:r>
          <a:endParaRPr lang="en-US" sz="3200" dirty="0"/>
        </a:p>
      </dgm:t>
    </dgm:pt>
    <dgm:pt modelId="{FB253DAA-0295-4E21-9B02-E4D8B5DC8D5E}" type="parTrans" cxnId="{D91AFE48-635B-4E52-9D07-6814A8733CCF}">
      <dgm:prSet/>
      <dgm:spPr/>
      <dgm:t>
        <a:bodyPr/>
        <a:lstStyle/>
        <a:p>
          <a:endParaRPr lang="en-US" sz="3200"/>
        </a:p>
      </dgm:t>
    </dgm:pt>
    <dgm:pt modelId="{78F3C56F-3EEC-4579-908A-960DBEABB546}" type="sibTrans" cxnId="{D91AFE48-635B-4E52-9D07-6814A8733CCF}">
      <dgm:prSet/>
      <dgm:spPr/>
      <dgm:t>
        <a:bodyPr/>
        <a:lstStyle/>
        <a:p>
          <a:endParaRPr lang="en-US" sz="3200"/>
        </a:p>
      </dgm:t>
    </dgm:pt>
    <dgm:pt modelId="{77AAF600-BFE1-48EC-A924-04D3249E74AA}">
      <dgm:prSet custT="1"/>
      <dgm:spPr/>
      <dgm:t>
        <a:bodyPr/>
        <a:lstStyle/>
        <a:p>
          <a:pPr rtl="0"/>
          <a:r>
            <a:rPr lang="en-US" sz="3200" dirty="0" smtClean="0"/>
            <a:t>Patients other contributing diagnosis i.e. PTSD, depression, OSA</a:t>
          </a:r>
          <a:endParaRPr lang="en-US" sz="3200" dirty="0"/>
        </a:p>
      </dgm:t>
    </dgm:pt>
    <dgm:pt modelId="{2E1696F8-CCF6-4D0D-963B-BD7651C303F2}" type="parTrans" cxnId="{9F0BD4C8-0546-4F30-9660-A42D86D720A5}">
      <dgm:prSet/>
      <dgm:spPr/>
      <dgm:t>
        <a:bodyPr/>
        <a:lstStyle/>
        <a:p>
          <a:endParaRPr lang="en-US" sz="3200"/>
        </a:p>
      </dgm:t>
    </dgm:pt>
    <dgm:pt modelId="{2B776A2D-E66A-4F62-9D53-A717526C3E39}" type="sibTrans" cxnId="{9F0BD4C8-0546-4F30-9660-A42D86D720A5}">
      <dgm:prSet/>
      <dgm:spPr/>
      <dgm:t>
        <a:bodyPr/>
        <a:lstStyle/>
        <a:p>
          <a:endParaRPr lang="en-US" sz="3200"/>
        </a:p>
      </dgm:t>
    </dgm:pt>
    <dgm:pt modelId="{3113B3A0-4AD0-4FD1-BC86-3513509FD7BA}">
      <dgm:prSet custT="1"/>
      <dgm:spPr/>
      <dgm:t>
        <a:bodyPr/>
        <a:lstStyle/>
        <a:p>
          <a:pPr rtl="0"/>
          <a:r>
            <a:rPr lang="en-US" sz="3200" dirty="0" smtClean="0"/>
            <a:t>Can be used as a recurrent tracking tool as adjustments or tapers are being made</a:t>
          </a:r>
          <a:endParaRPr lang="en-US" sz="3200" dirty="0"/>
        </a:p>
      </dgm:t>
    </dgm:pt>
    <dgm:pt modelId="{EB89B655-6CB2-4981-83AD-93D51EF6B359}" type="parTrans" cxnId="{FEFEA645-ED33-40A4-8C11-18E5A09504F4}">
      <dgm:prSet/>
      <dgm:spPr/>
      <dgm:t>
        <a:bodyPr/>
        <a:lstStyle/>
        <a:p>
          <a:endParaRPr lang="en-US" sz="3200"/>
        </a:p>
      </dgm:t>
    </dgm:pt>
    <dgm:pt modelId="{C0FA397C-715B-41AB-8A29-F33396591CA9}" type="sibTrans" cxnId="{FEFEA645-ED33-40A4-8C11-18E5A09504F4}">
      <dgm:prSet/>
      <dgm:spPr/>
      <dgm:t>
        <a:bodyPr/>
        <a:lstStyle/>
        <a:p>
          <a:endParaRPr lang="en-US" sz="3200"/>
        </a:p>
      </dgm:t>
    </dgm:pt>
    <dgm:pt modelId="{0C6F6726-1597-4391-9E8E-D24D30D9E27B}">
      <dgm:prSet custT="1"/>
      <dgm:spPr/>
      <dgm:t>
        <a:bodyPr/>
        <a:lstStyle/>
        <a:p>
          <a:pPr rtl="0"/>
          <a:r>
            <a:rPr lang="en-US" sz="3200" dirty="0" smtClean="0"/>
            <a:t>Tremendous visual of the relationship between doses of opioids and </a:t>
          </a:r>
          <a:r>
            <a:rPr lang="en-US" sz="3200" dirty="0" err="1" smtClean="0"/>
            <a:t>benzodiazapines</a:t>
          </a:r>
          <a:endParaRPr lang="en-US" sz="3200" dirty="0"/>
        </a:p>
      </dgm:t>
    </dgm:pt>
    <dgm:pt modelId="{47927E08-ADAB-49E9-AF19-086CB4850EE8}" type="parTrans" cxnId="{1C313A42-E8B3-4F94-917E-6B1455781177}">
      <dgm:prSet/>
      <dgm:spPr/>
      <dgm:t>
        <a:bodyPr/>
        <a:lstStyle/>
        <a:p>
          <a:endParaRPr lang="en-US" sz="3200"/>
        </a:p>
      </dgm:t>
    </dgm:pt>
    <dgm:pt modelId="{E2489CE9-0119-4B93-A88A-AFEE3C8A1BFD}" type="sibTrans" cxnId="{1C313A42-E8B3-4F94-917E-6B1455781177}">
      <dgm:prSet/>
      <dgm:spPr/>
      <dgm:t>
        <a:bodyPr/>
        <a:lstStyle/>
        <a:p>
          <a:endParaRPr lang="en-US" sz="3200"/>
        </a:p>
      </dgm:t>
    </dgm:pt>
    <dgm:pt modelId="{0A26E937-1508-411F-A72B-8657EF0E38A5}" type="pres">
      <dgm:prSet presAssocID="{1C93538D-83AA-429F-A555-DE68615173BC}" presName="linear" presStyleCnt="0">
        <dgm:presLayoutVars>
          <dgm:animLvl val="lvl"/>
          <dgm:resizeHandles val="exact"/>
        </dgm:presLayoutVars>
      </dgm:prSet>
      <dgm:spPr/>
      <dgm:t>
        <a:bodyPr/>
        <a:lstStyle/>
        <a:p>
          <a:endParaRPr lang="en-US"/>
        </a:p>
      </dgm:t>
    </dgm:pt>
    <dgm:pt modelId="{0A2C08F5-1C2C-4EEE-AA9B-00059D680C5A}" type="pres">
      <dgm:prSet presAssocID="{ECFBD7DE-0EB4-4008-BF24-8FFB4225EF89}" presName="parentText" presStyleLbl="node1" presStyleIdx="0" presStyleCnt="6">
        <dgm:presLayoutVars>
          <dgm:chMax val="0"/>
          <dgm:bulletEnabled val="1"/>
        </dgm:presLayoutVars>
      </dgm:prSet>
      <dgm:spPr/>
      <dgm:t>
        <a:bodyPr/>
        <a:lstStyle/>
        <a:p>
          <a:endParaRPr lang="en-US"/>
        </a:p>
      </dgm:t>
    </dgm:pt>
    <dgm:pt modelId="{4230D872-4878-493D-A397-C57629DE366F}" type="pres">
      <dgm:prSet presAssocID="{02E5E43A-34B2-4921-B507-FE466713467F}" presName="spacer" presStyleCnt="0"/>
      <dgm:spPr/>
      <dgm:t>
        <a:bodyPr/>
        <a:lstStyle/>
        <a:p>
          <a:endParaRPr lang="en-US"/>
        </a:p>
      </dgm:t>
    </dgm:pt>
    <dgm:pt modelId="{51F2FF72-0DA3-4A70-9D28-202ED9994495}" type="pres">
      <dgm:prSet presAssocID="{F27901B7-510C-437D-8FC2-5183178CFD0A}" presName="parentText" presStyleLbl="node1" presStyleIdx="1" presStyleCnt="6">
        <dgm:presLayoutVars>
          <dgm:chMax val="0"/>
          <dgm:bulletEnabled val="1"/>
        </dgm:presLayoutVars>
      </dgm:prSet>
      <dgm:spPr/>
      <dgm:t>
        <a:bodyPr/>
        <a:lstStyle/>
        <a:p>
          <a:endParaRPr lang="en-US"/>
        </a:p>
      </dgm:t>
    </dgm:pt>
    <dgm:pt modelId="{AC6F0853-0B41-4608-AD3C-B803FF44E648}" type="pres">
      <dgm:prSet presAssocID="{A7D60E86-2773-4E5B-B1D7-1B982C4EA696}" presName="spacer" presStyleCnt="0"/>
      <dgm:spPr/>
      <dgm:t>
        <a:bodyPr/>
        <a:lstStyle/>
        <a:p>
          <a:endParaRPr lang="en-US"/>
        </a:p>
      </dgm:t>
    </dgm:pt>
    <dgm:pt modelId="{0AD8D353-D209-4D44-B923-1166ED8F5E9C}" type="pres">
      <dgm:prSet presAssocID="{FCD1570B-456C-4CC2-A04D-345EA9F2ED7B}" presName="parentText" presStyleLbl="node1" presStyleIdx="2" presStyleCnt="6">
        <dgm:presLayoutVars>
          <dgm:chMax val="0"/>
          <dgm:bulletEnabled val="1"/>
        </dgm:presLayoutVars>
      </dgm:prSet>
      <dgm:spPr/>
      <dgm:t>
        <a:bodyPr/>
        <a:lstStyle/>
        <a:p>
          <a:endParaRPr lang="en-US"/>
        </a:p>
      </dgm:t>
    </dgm:pt>
    <dgm:pt modelId="{0B0BAE0A-627B-4D73-89A8-CC31073957EE}" type="pres">
      <dgm:prSet presAssocID="{78F3C56F-3EEC-4579-908A-960DBEABB546}" presName="spacer" presStyleCnt="0"/>
      <dgm:spPr/>
      <dgm:t>
        <a:bodyPr/>
        <a:lstStyle/>
        <a:p>
          <a:endParaRPr lang="en-US"/>
        </a:p>
      </dgm:t>
    </dgm:pt>
    <dgm:pt modelId="{CF9E119C-F87F-41A4-8B0F-267BD92FC514}" type="pres">
      <dgm:prSet presAssocID="{77AAF600-BFE1-48EC-A924-04D3249E74AA}" presName="parentText" presStyleLbl="node1" presStyleIdx="3" presStyleCnt="6">
        <dgm:presLayoutVars>
          <dgm:chMax val="0"/>
          <dgm:bulletEnabled val="1"/>
        </dgm:presLayoutVars>
      </dgm:prSet>
      <dgm:spPr/>
      <dgm:t>
        <a:bodyPr/>
        <a:lstStyle/>
        <a:p>
          <a:endParaRPr lang="en-US"/>
        </a:p>
      </dgm:t>
    </dgm:pt>
    <dgm:pt modelId="{315B8321-6148-4176-BD20-379526F96AE8}" type="pres">
      <dgm:prSet presAssocID="{2B776A2D-E66A-4F62-9D53-A717526C3E39}" presName="spacer" presStyleCnt="0"/>
      <dgm:spPr/>
      <dgm:t>
        <a:bodyPr/>
        <a:lstStyle/>
        <a:p>
          <a:endParaRPr lang="en-US"/>
        </a:p>
      </dgm:t>
    </dgm:pt>
    <dgm:pt modelId="{B0E9A4FB-4448-4889-BFB8-00CBA823523F}" type="pres">
      <dgm:prSet presAssocID="{3113B3A0-4AD0-4FD1-BC86-3513509FD7BA}" presName="parentText" presStyleLbl="node1" presStyleIdx="4" presStyleCnt="6">
        <dgm:presLayoutVars>
          <dgm:chMax val="0"/>
          <dgm:bulletEnabled val="1"/>
        </dgm:presLayoutVars>
      </dgm:prSet>
      <dgm:spPr/>
      <dgm:t>
        <a:bodyPr/>
        <a:lstStyle/>
        <a:p>
          <a:endParaRPr lang="en-US"/>
        </a:p>
      </dgm:t>
    </dgm:pt>
    <dgm:pt modelId="{5380671F-9732-440C-86A7-018616D8BA71}" type="pres">
      <dgm:prSet presAssocID="{C0FA397C-715B-41AB-8A29-F33396591CA9}" presName="spacer" presStyleCnt="0"/>
      <dgm:spPr/>
      <dgm:t>
        <a:bodyPr/>
        <a:lstStyle/>
        <a:p>
          <a:endParaRPr lang="en-US"/>
        </a:p>
      </dgm:t>
    </dgm:pt>
    <dgm:pt modelId="{BCA54233-A985-42E0-8C48-22ED8B6543AD}" type="pres">
      <dgm:prSet presAssocID="{0C6F6726-1597-4391-9E8E-D24D30D9E27B}" presName="parentText" presStyleLbl="node1" presStyleIdx="5" presStyleCnt="6">
        <dgm:presLayoutVars>
          <dgm:chMax val="0"/>
          <dgm:bulletEnabled val="1"/>
        </dgm:presLayoutVars>
      </dgm:prSet>
      <dgm:spPr/>
      <dgm:t>
        <a:bodyPr/>
        <a:lstStyle/>
        <a:p>
          <a:endParaRPr lang="en-US"/>
        </a:p>
      </dgm:t>
    </dgm:pt>
  </dgm:ptLst>
  <dgm:cxnLst>
    <dgm:cxn modelId="{AE318BE9-898F-4721-A3E3-D049E72EEF52}" type="presOf" srcId="{77AAF600-BFE1-48EC-A924-04D3249E74AA}" destId="{CF9E119C-F87F-41A4-8B0F-267BD92FC514}" srcOrd="0" destOrd="0" presId="urn:microsoft.com/office/officeart/2005/8/layout/vList2"/>
    <dgm:cxn modelId="{1C313A42-E8B3-4F94-917E-6B1455781177}" srcId="{1C93538D-83AA-429F-A555-DE68615173BC}" destId="{0C6F6726-1597-4391-9E8E-D24D30D9E27B}" srcOrd="5" destOrd="0" parTransId="{47927E08-ADAB-49E9-AF19-086CB4850EE8}" sibTransId="{E2489CE9-0119-4B93-A88A-AFEE3C8A1BFD}"/>
    <dgm:cxn modelId="{7B5BCE09-0F3B-4478-BCB3-676D20DC6F7B}" type="presOf" srcId="{F27901B7-510C-437D-8FC2-5183178CFD0A}" destId="{51F2FF72-0DA3-4A70-9D28-202ED9994495}" srcOrd="0" destOrd="0" presId="urn:microsoft.com/office/officeart/2005/8/layout/vList2"/>
    <dgm:cxn modelId="{9F0BD4C8-0546-4F30-9660-A42D86D720A5}" srcId="{1C93538D-83AA-429F-A555-DE68615173BC}" destId="{77AAF600-BFE1-48EC-A924-04D3249E74AA}" srcOrd="3" destOrd="0" parTransId="{2E1696F8-CCF6-4D0D-963B-BD7651C303F2}" sibTransId="{2B776A2D-E66A-4F62-9D53-A717526C3E39}"/>
    <dgm:cxn modelId="{FEFEA645-ED33-40A4-8C11-18E5A09504F4}" srcId="{1C93538D-83AA-429F-A555-DE68615173BC}" destId="{3113B3A0-4AD0-4FD1-BC86-3513509FD7BA}" srcOrd="4" destOrd="0" parTransId="{EB89B655-6CB2-4981-83AD-93D51EF6B359}" sibTransId="{C0FA397C-715B-41AB-8A29-F33396591CA9}"/>
    <dgm:cxn modelId="{0A042ED5-5933-4345-A9CA-4BD03EDCF2FC}" type="presOf" srcId="{3113B3A0-4AD0-4FD1-BC86-3513509FD7BA}" destId="{B0E9A4FB-4448-4889-BFB8-00CBA823523F}" srcOrd="0" destOrd="0" presId="urn:microsoft.com/office/officeart/2005/8/layout/vList2"/>
    <dgm:cxn modelId="{C8717C4E-09BB-40ED-B805-F0872F5A8E35}" srcId="{1C93538D-83AA-429F-A555-DE68615173BC}" destId="{F27901B7-510C-437D-8FC2-5183178CFD0A}" srcOrd="1" destOrd="0" parTransId="{43EF0841-17BB-40CA-BA24-3BE084F5EC51}" sibTransId="{A7D60E86-2773-4E5B-B1D7-1B982C4EA696}"/>
    <dgm:cxn modelId="{6D80575D-BB36-4065-A704-42F702B8EC9E}" srcId="{1C93538D-83AA-429F-A555-DE68615173BC}" destId="{ECFBD7DE-0EB4-4008-BF24-8FFB4225EF89}" srcOrd="0" destOrd="0" parTransId="{F8B6703C-4CEC-4D66-835E-E91831552A06}" sibTransId="{02E5E43A-34B2-4921-B507-FE466713467F}"/>
    <dgm:cxn modelId="{477BA7B8-B02C-4190-B6A6-989990E10099}" type="presOf" srcId="{0C6F6726-1597-4391-9E8E-D24D30D9E27B}" destId="{BCA54233-A985-42E0-8C48-22ED8B6543AD}" srcOrd="0" destOrd="0" presId="urn:microsoft.com/office/officeart/2005/8/layout/vList2"/>
    <dgm:cxn modelId="{3F37C6C9-1C39-45B5-A5F5-B2D937C3AD63}" type="presOf" srcId="{FCD1570B-456C-4CC2-A04D-345EA9F2ED7B}" destId="{0AD8D353-D209-4D44-B923-1166ED8F5E9C}" srcOrd="0" destOrd="0" presId="urn:microsoft.com/office/officeart/2005/8/layout/vList2"/>
    <dgm:cxn modelId="{D91AFE48-635B-4E52-9D07-6814A8733CCF}" srcId="{1C93538D-83AA-429F-A555-DE68615173BC}" destId="{FCD1570B-456C-4CC2-A04D-345EA9F2ED7B}" srcOrd="2" destOrd="0" parTransId="{FB253DAA-0295-4E21-9B02-E4D8B5DC8D5E}" sibTransId="{78F3C56F-3EEC-4579-908A-960DBEABB546}"/>
    <dgm:cxn modelId="{CA74184E-3D3E-421E-9A32-608666C69E3F}" type="presOf" srcId="{1C93538D-83AA-429F-A555-DE68615173BC}" destId="{0A26E937-1508-411F-A72B-8657EF0E38A5}" srcOrd="0" destOrd="0" presId="urn:microsoft.com/office/officeart/2005/8/layout/vList2"/>
    <dgm:cxn modelId="{1AF0026E-2F02-4B0B-B6CD-9A11E20FF70C}" type="presOf" srcId="{ECFBD7DE-0EB4-4008-BF24-8FFB4225EF89}" destId="{0A2C08F5-1C2C-4EEE-AA9B-00059D680C5A}" srcOrd="0" destOrd="0" presId="urn:microsoft.com/office/officeart/2005/8/layout/vList2"/>
    <dgm:cxn modelId="{ED13A245-9EF3-4DF7-9DA9-D5A62F005968}" type="presParOf" srcId="{0A26E937-1508-411F-A72B-8657EF0E38A5}" destId="{0A2C08F5-1C2C-4EEE-AA9B-00059D680C5A}" srcOrd="0" destOrd="0" presId="urn:microsoft.com/office/officeart/2005/8/layout/vList2"/>
    <dgm:cxn modelId="{92E65357-23F3-4E66-83C4-5E24192B625E}" type="presParOf" srcId="{0A26E937-1508-411F-A72B-8657EF0E38A5}" destId="{4230D872-4878-493D-A397-C57629DE366F}" srcOrd="1" destOrd="0" presId="urn:microsoft.com/office/officeart/2005/8/layout/vList2"/>
    <dgm:cxn modelId="{1BEE4D56-B246-41C0-B16F-81CED2D060D4}" type="presParOf" srcId="{0A26E937-1508-411F-A72B-8657EF0E38A5}" destId="{51F2FF72-0DA3-4A70-9D28-202ED9994495}" srcOrd="2" destOrd="0" presId="urn:microsoft.com/office/officeart/2005/8/layout/vList2"/>
    <dgm:cxn modelId="{96744B1A-240E-4C71-84C2-DE173B2A9022}" type="presParOf" srcId="{0A26E937-1508-411F-A72B-8657EF0E38A5}" destId="{AC6F0853-0B41-4608-AD3C-B803FF44E648}" srcOrd="3" destOrd="0" presId="urn:microsoft.com/office/officeart/2005/8/layout/vList2"/>
    <dgm:cxn modelId="{C171AB87-12B7-4C84-8414-674BA9CFC14F}" type="presParOf" srcId="{0A26E937-1508-411F-A72B-8657EF0E38A5}" destId="{0AD8D353-D209-4D44-B923-1166ED8F5E9C}" srcOrd="4" destOrd="0" presId="urn:microsoft.com/office/officeart/2005/8/layout/vList2"/>
    <dgm:cxn modelId="{7BB5D1F5-6379-4410-AD8F-57C9A57D3EAE}" type="presParOf" srcId="{0A26E937-1508-411F-A72B-8657EF0E38A5}" destId="{0B0BAE0A-627B-4D73-89A8-CC31073957EE}" srcOrd="5" destOrd="0" presId="urn:microsoft.com/office/officeart/2005/8/layout/vList2"/>
    <dgm:cxn modelId="{30FDCC82-7360-4805-ACEA-85D9576262C6}" type="presParOf" srcId="{0A26E937-1508-411F-A72B-8657EF0E38A5}" destId="{CF9E119C-F87F-41A4-8B0F-267BD92FC514}" srcOrd="6" destOrd="0" presId="urn:microsoft.com/office/officeart/2005/8/layout/vList2"/>
    <dgm:cxn modelId="{1F920C73-5E54-4B15-A012-E6E99A0886AF}" type="presParOf" srcId="{0A26E937-1508-411F-A72B-8657EF0E38A5}" destId="{315B8321-6148-4176-BD20-379526F96AE8}" srcOrd="7" destOrd="0" presId="urn:microsoft.com/office/officeart/2005/8/layout/vList2"/>
    <dgm:cxn modelId="{EFBA19C5-AC97-4127-A1D8-35927D0AEC4E}" type="presParOf" srcId="{0A26E937-1508-411F-A72B-8657EF0E38A5}" destId="{B0E9A4FB-4448-4889-BFB8-00CBA823523F}" srcOrd="8" destOrd="0" presId="urn:microsoft.com/office/officeart/2005/8/layout/vList2"/>
    <dgm:cxn modelId="{B210F5C0-284A-4262-BC0E-DD9CC6B71129}" type="presParOf" srcId="{0A26E937-1508-411F-A72B-8657EF0E38A5}" destId="{5380671F-9732-440C-86A7-018616D8BA71}" srcOrd="9" destOrd="0" presId="urn:microsoft.com/office/officeart/2005/8/layout/vList2"/>
    <dgm:cxn modelId="{070F682E-9049-44D0-A055-5010610C82F7}" type="presParOf" srcId="{0A26E937-1508-411F-A72B-8657EF0E38A5}" destId="{BCA54233-A985-42E0-8C48-22ED8B6543AD}"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323025-916A-40DE-80FB-6ACD860505E8}">
      <dsp:nvSpPr>
        <dsp:cNvPr id="0" name=""/>
        <dsp:cNvSpPr/>
      </dsp:nvSpPr>
      <dsp:spPr>
        <a:xfrm>
          <a:off x="0" y="36057"/>
          <a:ext cx="10925705" cy="863460"/>
        </a:xfrm>
        <a:prstGeom prst="roundRect">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rtl="0">
            <a:lnSpc>
              <a:spcPct val="90000"/>
            </a:lnSpc>
            <a:spcBef>
              <a:spcPct val="0"/>
            </a:spcBef>
            <a:spcAft>
              <a:spcPct val="35000"/>
            </a:spcAft>
          </a:pPr>
          <a:r>
            <a:rPr lang="en-US" sz="3600" kern="1200" dirty="0" smtClean="0">
              <a:cs typeface="Georgia" pitchFamily="18" charset="0"/>
            </a:rPr>
            <a:t>PCPs, APs &amp; PAC Teams Quickly</a:t>
          </a:r>
          <a:endParaRPr lang="en-US" sz="3600" kern="1200" dirty="0"/>
        </a:p>
      </dsp:txBody>
      <dsp:txXfrm>
        <a:off x="42151" y="78208"/>
        <a:ext cx="10841403" cy="779158"/>
      </dsp:txXfrm>
    </dsp:sp>
    <dsp:sp modelId="{EDD7A294-C90D-4DE3-9C45-FA17E2C70290}">
      <dsp:nvSpPr>
        <dsp:cNvPr id="0" name=""/>
        <dsp:cNvSpPr/>
      </dsp:nvSpPr>
      <dsp:spPr>
        <a:xfrm>
          <a:off x="0" y="899517"/>
          <a:ext cx="10925705" cy="2906280"/>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346891" tIns="45720" rIns="256032" bIns="45720" numCol="1" spcCol="1270" anchor="t" anchorCtr="0">
          <a:noAutofit/>
        </a:bodyPr>
        <a:lstStyle/>
        <a:p>
          <a:pPr marL="285750" lvl="1" indent="-285750" algn="l" defTabSz="1244600" rtl="0">
            <a:lnSpc>
              <a:spcPct val="90000"/>
            </a:lnSpc>
            <a:spcBef>
              <a:spcPct val="0"/>
            </a:spcBef>
            <a:spcAft>
              <a:spcPct val="20000"/>
            </a:spcAft>
            <a:buChar char="••"/>
          </a:pPr>
          <a:r>
            <a:rPr lang="en-US" sz="2800" kern="1200" dirty="0" smtClean="0"/>
            <a:t>Identify higher risk patients receiving Opioid Therapy (OT)</a:t>
          </a:r>
          <a:endParaRPr lang="en-US" sz="2800" kern="1200" dirty="0"/>
        </a:p>
        <a:p>
          <a:pPr marL="285750" lvl="1" indent="-285750" algn="l" defTabSz="1244600" rtl="0">
            <a:lnSpc>
              <a:spcPct val="90000"/>
            </a:lnSpc>
            <a:spcBef>
              <a:spcPct val="0"/>
            </a:spcBef>
            <a:spcAft>
              <a:spcPct val="20000"/>
            </a:spcAft>
            <a:buChar char="••"/>
          </a:pPr>
          <a:r>
            <a:rPr lang="en-US" sz="2800" kern="1200" dirty="0" smtClean="0"/>
            <a:t>View key variables that influence patient risk </a:t>
          </a:r>
          <a:endParaRPr lang="en-US" sz="2800" kern="1200" dirty="0"/>
        </a:p>
        <a:p>
          <a:pPr marL="571500" lvl="2" indent="-285750" algn="l" defTabSz="1244600" rtl="0">
            <a:lnSpc>
              <a:spcPct val="90000"/>
            </a:lnSpc>
            <a:spcBef>
              <a:spcPct val="0"/>
            </a:spcBef>
            <a:spcAft>
              <a:spcPct val="20000"/>
            </a:spcAft>
            <a:buChar char="••"/>
          </a:pPr>
          <a:r>
            <a:rPr lang="en-US" sz="2800" kern="1200" dirty="0" smtClean="0"/>
            <a:t>aligns w/</a:t>
          </a:r>
          <a:r>
            <a:rPr lang="en-US" sz="2800" b="1" kern="1200" dirty="0" smtClean="0"/>
            <a:t>Clinical Practice Guidelines </a:t>
          </a:r>
          <a:r>
            <a:rPr lang="en-US" sz="2800" kern="1200" dirty="0" smtClean="0"/>
            <a:t>(CPG)</a:t>
          </a:r>
          <a:endParaRPr lang="en-US" sz="2800" kern="1200" dirty="0"/>
        </a:p>
        <a:p>
          <a:pPr marL="285750" lvl="1" indent="-285750" algn="l" defTabSz="1244600" rtl="0">
            <a:lnSpc>
              <a:spcPct val="90000"/>
            </a:lnSpc>
            <a:spcBef>
              <a:spcPct val="0"/>
            </a:spcBef>
            <a:spcAft>
              <a:spcPct val="20000"/>
            </a:spcAft>
            <a:buChar char="••"/>
          </a:pPr>
          <a:r>
            <a:rPr lang="en-US" sz="2800" kern="1200" dirty="0" smtClean="0"/>
            <a:t>Track patient response to therapy over time</a:t>
          </a:r>
          <a:endParaRPr lang="en-US" sz="2800" kern="1200" dirty="0"/>
        </a:p>
        <a:p>
          <a:pPr marL="285750" lvl="1" indent="-285750" algn="l" defTabSz="1244600" rtl="0">
            <a:lnSpc>
              <a:spcPct val="90000"/>
            </a:lnSpc>
            <a:spcBef>
              <a:spcPct val="0"/>
            </a:spcBef>
            <a:spcAft>
              <a:spcPct val="20000"/>
            </a:spcAft>
            <a:buChar char="••"/>
          </a:pPr>
          <a:r>
            <a:rPr lang="en-US" sz="2800" kern="1200" dirty="0" smtClean="0"/>
            <a:t>Determine patients to contact regarding signed consent</a:t>
          </a:r>
          <a:endParaRPr lang="en-US" sz="2800" kern="1200" dirty="0"/>
        </a:p>
        <a:p>
          <a:pPr marL="571500" lvl="2" indent="-285750" algn="l" defTabSz="1244600" rtl="0">
            <a:lnSpc>
              <a:spcPct val="90000"/>
            </a:lnSpc>
            <a:spcBef>
              <a:spcPct val="0"/>
            </a:spcBef>
            <a:spcAft>
              <a:spcPct val="20000"/>
            </a:spcAft>
            <a:buChar char="••"/>
          </a:pPr>
          <a:r>
            <a:rPr lang="en-US" sz="2800" kern="1200" dirty="0" smtClean="0"/>
            <a:t>aligns w/ </a:t>
          </a:r>
          <a:r>
            <a:rPr lang="en-US" sz="2800" b="1" kern="1200" dirty="0" smtClean="0"/>
            <a:t>Directive 1005 </a:t>
          </a:r>
          <a:endParaRPr lang="en-US" sz="2800" kern="1200" dirty="0"/>
        </a:p>
      </dsp:txBody>
      <dsp:txXfrm>
        <a:off x="0" y="899517"/>
        <a:ext cx="10925705" cy="29062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26C87B-3EFD-4377-97CC-1B929E739EB3}">
      <dsp:nvSpPr>
        <dsp:cNvPr id="0" name=""/>
        <dsp:cNvSpPr/>
      </dsp:nvSpPr>
      <dsp:spPr>
        <a:xfrm>
          <a:off x="0" y="305495"/>
          <a:ext cx="11671739" cy="504000"/>
        </a:xfrm>
        <a:prstGeom prst="rect">
          <a:avLst/>
        </a:prstGeom>
        <a:solidFill>
          <a:schemeClr val="lt2">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D0646D04-A9D3-4570-B351-E63525682F50}">
      <dsp:nvSpPr>
        <dsp:cNvPr id="0" name=""/>
        <dsp:cNvSpPr/>
      </dsp:nvSpPr>
      <dsp:spPr>
        <a:xfrm>
          <a:off x="583586" y="10295"/>
          <a:ext cx="10631005" cy="590400"/>
        </a:xfrm>
        <a:prstGeom prst="roundRect">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8815" tIns="0" rIns="308815" bIns="0" numCol="1" spcCol="1270" anchor="ctr" anchorCtr="0">
          <a:noAutofit/>
        </a:bodyPr>
        <a:lstStyle/>
        <a:p>
          <a:pPr lvl="0" algn="l" defTabSz="1244600" rtl="0">
            <a:lnSpc>
              <a:spcPct val="90000"/>
            </a:lnSpc>
            <a:spcBef>
              <a:spcPct val="0"/>
            </a:spcBef>
            <a:spcAft>
              <a:spcPct val="35000"/>
            </a:spcAft>
          </a:pPr>
          <a:r>
            <a:rPr lang="en-US" sz="2800" kern="1200" dirty="0" smtClean="0"/>
            <a:t>Educate Veterans/families </a:t>
          </a:r>
          <a:endParaRPr lang="en-US" sz="2800" kern="1200" dirty="0"/>
        </a:p>
      </dsp:txBody>
      <dsp:txXfrm>
        <a:off x="612407" y="39116"/>
        <a:ext cx="10573363" cy="532758"/>
      </dsp:txXfrm>
    </dsp:sp>
    <dsp:sp modelId="{00D4B8F1-C8B1-4C82-B784-4B4729BBCA61}">
      <dsp:nvSpPr>
        <dsp:cNvPr id="0" name=""/>
        <dsp:cNvSpPr/>
      </dsp:nvSpPr>
      <dsp:spPr>
        <a:xfrm>
          <a:off x="0" y="1212695"/>
          <a:ext cx="11671739" cy="504000"/>
        </a:xfrm>
        <a:prstGeom prst="rect">
          <a:avLst/>
        </a:prstGeom>
        <a:solidFill>
          <a:schemeClr val="lt2">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9A6C9555-7E62-450D-94E0-80C6CCEF0B4A}">
      <dsp:nvSpPr>
        <dsp:cNvPr id="0" name=""/>
        <dsp:cNvSpPr/>
      </dsp:nvSpPr>
      <dsp:spPr>
        <a:xfrm>
          <a:off x="583586" y="917495"/>
          <a:ext cx="10631005" cy="590400"/>
        </a:xfrm>
        <a:prstGeom prst="roundRect">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8815" tIns="0" rIns="308815" bIns="0" numCol="1" spcCol="1270" anchor="ctr" anchorCtr="0">
          <a:noAutofit/>
        </a:bodyPr>
        <a:lstStyle/>
        <a:p>
          <a:pPr lvl="0" algn="l" defTabSz="1244600" rtl="0">
            <a:lnSpc>
              <a:spcPct val="90000"/>
            </a:lnSpc>
            <a:spcBef>
              <a:spcPct val="0"/>
            </a:spcBef>
            <a:spcAft>
              <a:spcPct val="35000"/>
            </a:spcAft>
          </a:pPr>
          <a:r>
            <a:rPr lang="en-US" sz="2800" kern="1200" smtClean="0"/>
            <a:t>Educate/train all team members</a:t>
          </a:r>
          <a:endParaRPr lang="en-US" sz="2800" kern="1200"/>
        </a:p>
      </dsp:txBody>
      <dsp:txXfrm>
        <a:off x="612407" y="946316"/>
        <a:ext cx="10573363" cy="532758"/>
      </dsp:txXfrm>
    </dsp:sp>
    <dsp:sp modelId="{9C67DCAB-7AAF-456E-8F48-7D293A93A0F3}">
      <dsp:nvSpPr>
        <dsp:cNvPr id="0" name=""/>
        <dsp:cNvSpPr/>
      </dsp:nvSpPr>
      <dsp:spPr>
        <a:xfrm>
          <a:off x="0" y="2119895"/>
          <a:ext cx="11671739" cy="504000"/>
        </a:xfrm>
        <a:prstGeom prst="rect">
          <a:avLst/>
        </a:prstGeom>
        <a:solidFill>
          <a:schemeClr val="lt2">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192D582E-AC06-40A4-80F7-6531DCBF159A}">
      <dsp:nvSpPr>
        <dsp:cNvPr id="0" name=""/>
        <dsp:cNvSpPr/>
      </dsp:nvSpPr>
      <dsp:spPr>
        <a:xfrm>
          <a:off x="583586" y="1824695"/>
          <a:ext cx="10631005" cy="590400"/>
        </a:xfrm>
        <a:prstGeom prst="roundRect">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8815" tIns="0" rIns="308815" bIns="0" numCol="1" spcCol="1270" anchor="ctr" anchorCtr="0">
          <a:noAutofit/>
        </a:bodyPr>
        <a:lstStyle/>
        <a:p>
          <a:pPr lvl="0" algn="l" defTabSz="1244600" rtl="0">
            <a:lnSpc>
              <a:spcPct val="90000"/>
            </a:lnSpc>
            <a:spcBef>
              <a:spcPct val="0"/>
            </a:spcBef>
            <a:spcAft>
              <a:spcPct val="35000"/>
            </a:spcAft>
          </a:pPr>
          <a:r>
            <a:rPr lang="en-US" sz="2800" kern="1200" smtClean="0"/>
            <a:t>Develop and integrate non-pharmacological modalities </a:t>
          </a:r>
          <a:endParaRPr lang="en-US" sz="2800" kern="1200"/>
        </a:p>
      </dsp:txBody>
      <dsp:txXfrm>
        <a:off x="612407" y="1853516"/>
        <a:ext cx="10573363" cy="532758"/>
      </dsp:txXfrm>
    </dsp:sp>
    <dsp:sp modelId="{EF940C22-AAE6-4B6B-A680-FCD446D0BEBF}">
      <dsp:nvSpPr>
        <dsp:cNvPr id="0" name=""/>
        <dsp:cNvSpPr/>
      </dsp:nvSpPr>
      <dsp:spPr>
        <a:xfrm>
          <a:off x="0" y="3027095"/>
          <a:ext cx="11671739" cy="504000"/>
        </a:xfrm>
        <a:prstGeom prst="rect">
          <a:avLst/>
        </a:prstGeom>
        <a:solidFill>
          <a:schemeClr val="lt2">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18D07920-ACBE-4512-95AF-ADC12C6499F4}">
      <dsp:nvSpPr>
        <dsp:cNvPr id="0" name=""/>
        <dsp:cNvSpPr/>
      </dsp:nvSpPr>
      <dsp:spPr>
        <a:xfrm>
          <a:off x="583586" y="2731895"/>
          <a:ext cx="10631005" cy="590400"/>
        </a:xfrm>
        <a:prstGeom prst="roundRect">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8815" tIns="0" rIns="308815" bIns="0" numCol="1" spcCol="1270" anchor="ctr" anchorCtr="0">
          <a:noAutofit/>
        </a:bodyPr>
        <a:lstStyle/>
        <a:p>
          <a:pPr lvl="0" algn="l" defTabSz="1244600" rtl="0">
            <a:lnSpc>
              <a:spcPct val="90000"/>
            </a:lnSpc>
            <a:spcBef>
              <a:spcPct val="0"/>
            </a:spcBef>
            <a:spcAft>
              <a:spcPct val="35000"/>
            </a:spcAft>
          </a:pPr>
          <a:r>
            <a:rPr lang="en-US" sz="2800" kern="1200" dirty="0" smtClean="0"/>
            <a:t>Institute rational medication prescribing</a:t>
          </a:r>
          <a:endParaRPr lang="en-US" sz="2800" kern="1200" dirty="0"/>
        </a:p>
      </dsp:txBody>
      <dsp:txXfrm>
        <a:off x="612407" y="2760716"/>
        <a:ext cx="10573363" cy="532758"/>
      </dsp:txXfrm>
    </dsp:sp>
    <dsp:sp modelId="{E8F76A1D-C706-4A04-9F1C-8054579088D7}">
      <dsp:nvSpPr>
        <dsp:cNvPr id="0" name=""/>
        <dsp:cNvSpPr/>
      </dsp:nvSpPr>
      <dsp:spPr>
        <a:xfrm>
          <a:off x="0" y="3934295"/>
          <a:ext cx="11671739" cy="504000"/>
        </a:xfrm>
        <a:prstGeom prst="rect">
          <a:avLst/>
        </a:prstGeom>
        <a:solidFill>
          <a:schemeClr val="lt2">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005CAA60-0EF0-47ED-BA26-B8E02569829E}">
      <dsp:nvSpPr>
        <dsp:cNvPr id="0" name=""/>
        <dsp:cNvSpPr/>
      </dsp:nvSpPr>
      <dsp:spPr>
        <a:xfrm>
          <a:off x="583586" y="3639095"/>
          <a:ext cx="10631005" cy="590400"/>
        </a:xfrm>
        <a:prstGeom prst="roundRect">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8815" tIns="0" rIns="308815" bIns="0" numCol="1" spcCol="1270" anchor="ctr" anchorCtr="0">
          <a:noAutofit/>
        </a:bodyPr>
        <a:lstStyle/>
        <a:p>
          <a:pPr lvl="0" algn="l" defTabSz="1244600" rtl="0">
            <a:lnSpc>
              <a:spcPct val="90000"/>
            </a:lnSpc>
            <a:spcBef>
              <a:spcPct val="0"/>
            </a:spcBef>
            <a:spcAft>
              <a:spcPct val="35000"/>
            </a:spcAft>
          </a:pPr>
          <a:r>
            <a:rPr lang="en-US" sz="2800" kern="1200" dirty="0" smtClean="0"/>
            <a:t>Implement approach for bringing the Veteran's whole team together</a:t>
          </a:r>
          <a:endParaRPr lang="en-US" sz="2800" kern="1200" dirty="0"/>
        </a:p>
      </dsp:txBody>
      <dsp:txXfrm>
        <a:off x="612407" y="3667916"/>
        <a:ext cx="10573363" cy="532758"/>
      </dsp:txXfrm>
    </dsp:sp>
    <dsp:sp modelId="{96436832-0C94-41F5-B81E-D7B93D96AD67}">
      <dsp:nvSpPr>
        <dsp:cNvPr id="0" name=""/>
        <dsp:cNvSpPr/>
      </dsp:nvSpPr>
      <dsp:spPr>
        <a:xfrm>
          <a:off x="0" y="4841495"/>
          <a:ext cx="11671739" cy="504000"/>
        </a:xfrm>
        <a:prstGeom prst="rect">
          <a:avLst/>
        </a:prstGeom>
        <a:solidFill>
          <a:schemeClr val="lt2">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3DFB9822-F5F5-4A8E-BED6-0D63112AAB1D}">
      <dsp:nvSpPr>
        <dsp:cNvPr id="0" name=""/>
        <dsp:cNvSpPr/>
      </dsp:nvSpPr>
      <dsp:spPr>
        <a:xfrm>
          <a:off x="583586" y="4546295"/>
          <a:ext cx="10631005" cy="590400"/>
        </a:xfrm>
        <a:prstGeom prst="roundRect">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8815" tIns="0" rIns="308815" bIns="0" numCol="1" spcCol="1270" anchor="ctr" anchorCtr="0">
          <a:noAutofit/>
        </a:bodyPr>
        <a:lstStyle/>
        <a:p>
          <a:pPr lvl="0" algn="l" defTabSz="1244600" rtl="0">
            <a:lnSpc>
              <a:spcPct val="90000"/>
            </a:lnSpc>
            <a:spcBef>
              <a:spcPct val="0"/>
            </a:spcBef>
            <a:spcAft>
              <a:spcPct val="35000"/>
            </a:spcAft>
          </a:pPr>
          <a:r>
            <a:rPr lang="en-US" sz="2800" kern="1200" dirty="0" smtClean="0"/>
            <a:t>Establish metrics to monitor pain care and outcomes</a:t>
          </a:r>
          <a:endParaRPr lang="en-US" sz="2800" kern="1200" dirty="0"/>
        </a:p>
      </dsp:txBody>
      <dsp:txXfrm>
        <a:off x="612407" y="4575116"/>
        <a:ext cx="10573363" cy="5327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DE5311-FAC6-4201-9AE3-EEED3727A6C9}">
      <dsp:nvSpPr>
        <dsp:cNvPr id="0" name=""/>
        <dsp:cNvSpPr/>
      </dsp:nvSpPr>
      <dsp:spPr>
        <a:xfrm>
          <a:off x="0" y="14138"/>
          <a:ext cx="7836076" cy="786240"/>
        </a:xfrm>
        <a:prstGeom prst="roundRect">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US" sz="3200" kern="1200" dirty="0" smtClean="0"/>
            <a:t>Updated Monthly </a:t>
          </a:r>
          <a:endParaRPr lang="en-US" sz="3200" kern="1200" dirty="0"/>
        </a:p>
      </dsp:txBody>
      <dsp:txXfrm>
        <a:off x="38381" y="52519"/>
        <a:ext cx="7759314" cy="709478"/>
      </dsp:txXfrm>
    </dsp:sp>
    <dsp:sp modelId="{3CF2230F-30D1-4411-AA81-1BA3B43CA284}">
      <dsp:nvSpPr>
        <dsp:cNvPr id="0" name=""/>
        <dsp:cNvSpPr/>
      </dsp:nvSpPr>
      <dsp:spPr>
        <a:xfrm>
          <a:off x="0" y="800378"/>
          <a:ext cx="7836076" cy="1434509"/>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248795" tIns="35560" rIns="199136" bIns="35560" numCol="1" spcCol="1270" anchor="t" anchorCtr="0">
          <a:noAutofit/>
        </a:bodyPr>
        <a:lstStyle/>
        <a:p>
          <a:pPr marL="285750" lvl="1" indent="-285750" algn="l" defTabSz="1244600" rtl="0">
            <a:lnSpc>
              <a:spcPct val="90000"/>
            </a:lnSpc>
            <a:spcBef>
              <a:spcPct val="0"/>
            </a:spcBef>
            <a:spcAft>
              <a:spcPct val="20000"/>
            </a:spcAft>
            <a:buChar char="••"/>
          </a:pPr>
          <a:r>
            <a:rPr lang="en-US" sz="2800" kern="1200" dirty="0" smtClean="0"/>
            <a:t>Processing complete &amp; data available by  </a:t>
          </a:r>
          <a:endParaRPr lang="en-US" sz="2800" kern="1200" dirty="0"/>
        </a:p>
        <a:p>
          <a:pPr marL="285750" lvl="1" indent="-285750" algn="l" defTabSz="1244600" rtl="0">
            <a:lnSpc>
              <a:spcPct val="90000"/>
            </a:lnSpc>
            <a:spcBef>
              <a:spcPct val="0"/>
            </a:spcBef>
            <a:spcAft>
              <a:spcPct val="20000"/>
            </a:spcAft>
            <a:buChar char="••"/>
          </a:pPr>
          <a:r>
            <a:rPr lang="en-US" sz="2800" kern="1200" dirty="0" smtClean="0"/>
            <a:t>No later than 10</a:t>
          </a:r>
          <a:r>
            <a:rPr lang="en-US" sz="2800" kern="1200" baseline="30000" dirty="0" smtClean="0"/>
            <a:t>th</a:t>
          </a:r>
          <a:r>
            <a:rPr lang="en-US" sz="2800" kern="1200" dirty="0" smtClean="0"/>
            <a:t> Business day of month</a:t>
          </a:r>
          <a:endParaRPr lang="en-US" sz="2800" kern="1200" dirty="0"/>
        </a:p>
        <a:p>
          <a:pPr marL="285750" lvl="1" indent="-285750" algn="l" defTabSz="1244600" rtl="0">
            <a:lnSpc>
              <a:spcPct val="90000"/>
            </a:lnSpc>
            <a:spcBef>
              <a:spcPct val="0"/>
            </a:spcBef>
            <a:spcAft>
              <a:spcPct val="20000"/>
            </a:spcAft>
            <a:buChar char="••"/>
          </a:pPr>
          <a:r>
            <a:rPr lang="en-US" sz="2800" kern="1200" smtClean="0"/>
            <a:t>‘As Of’ date alerts you to data freshness</a:t>
          </a:r>
          <a:endParaRPr lang="en-US" sz="2800" kern="1200"/>
        </a:p>
      </dsp:txBody>
      <dsp:txXfrm>
        <a:off x="0" y="800378"/>
        <a:ext cx="7836076" cy="1434509"/>
      </dsp:txXfrm>
    </dsp:sp>
    <dsp:sp modelId="{5A5E00A5-ABBB-4C90-B697-EEDAC8C872C8}">
      <dsp:nvSpPr>
        <dsp:cNvPr id="0" name=""/>
        <dsp:cNvSpPr/>
      </dsp:nvSpPr>
      <dsp:spPr>
        <a:xfrm>
          <a:off x="0" y="2234888"/>
          <a:ext cx="7836076" cy="786240"/>
        </a:xfrm>
        <a:prstGeom prst="roundRect">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US" sz="3200" kern="1200" dirty="0" smtClean="0"/>
            <a:t>PCMM Assignment</a:t>
          </a:r>
          <a:endParaRPr lang="en-US" sz="3200" kern="1200" dirty="0"/>
        </a:p>
      </dsp:txBody>
      <dsp:txXfrm>
        <a:off x="38381" y="2273269"/>
        <a:ext cx="7759314" cy="709478"/>
      </dsp:txXfrm>
    </dsp:sp>
    <dsp:sp modelId="{6ED44CBC-636B-4BED-85A3-9946849F82FB}">
      <dsp:nvSpPr>
        <dsp:cNvPr id="0" name=""/>
        <dsp:cNvSpPr/>
      </dsp:nvSpPr>
      <dsp:spPr>
        <a:xfrm>
          <a:off x="0" y="3021129"/>
          <a:ext cx="7836076" cy="2303910"/>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248795" tIns="35560" rIns="199136" bIns="35560" numCol="1" spcCol="1270" anchor="t" anchorCtr="0">
          <a:noAutofit/>
        </a:bodyPr>
        <a:lstStyle/>
        <a:p>
          <a:pPr marL="285750" lvl="1" indent="-285750" algn="l" defTabSz="1244600" rtl="0">
            <a:lnSpc>
              <a:spcPct val="90000"/>
            </a:lnSpc>
            <a:spcBef>
              <a:spcPct val="0"/>
            </a:spcBef>
            <a:spcAft>
              <a:spcPct val="20000"/>
            </a:spcAft>
            <a:buChar char="••"/>
          </a:pPr>
          <a:r>
            <a:rPr lang="en-US" sz="2800" kern="1200" dirty="0" smtClean="0"/>
            <a:t>‘As Of’ date also used to determine date assignment processing occurred </a:t>
          </a:r>
          <a:endParaRPr lang="en-US" sz="2800" kern="1200" dirty="0"/>
        </a:p>
        <a:p>
          <a:pPr marL="285750" lvl="1" indent="-285750" algn="l" defTabSz="1244600" rtl="0">
            <a:lnSpc>
              <a:spcPct val="90000"/>
            </a:lnSpc>
            <a:spcBef>
              <a:spcPct val="0"/>
            </a:spcBef>
            <a:spcAft>
              <a:spcPct val="20000"/>
            </a:spcAft>
            <a:buChar char="••"/>
          </a:pPr>
          <a:r>
            <a:rPr lang="en-US" sz="2800" kern="1200" dirty="0" smtClean="0"/>
            <a:t>Provider Selection Field  </a:t>
          </a:r>
          <a:endParaRPr lang="en-US" sz="2800" kern="1200" dirty="0"/>
        </a:p>
        <a:p>
          <a:pPr marL="571500" lvl="2" indent="-285750" algn="l" defTabSz="1244600" rtl="0">
            <a:lnSpc>
              <a:spcPct val="90000"/>
            </a:lnSpc>
            <a:spcBef>
              <a:spcPct val="0"/>
            </a:spcBef>
            <a:spcAft>
              <a:spcPct val="20000"/>
            </a:spcAft>
            <a:buChar char="••"/>
          </a:pPr>
          <a:r>
            <a:rPr lang="en-US" sz="2800" kern="1200" dirty="0" smtClean="0"/>
            <a:t>Lists PCPs, </a:t>
          </a:r>
          <a:r>
            <a:rPr lang="en-US" sz="2800" kern="1200" dirty="0" err="1" smtClean="0"/>
            <a:t>Attendings</a:t>
          </a:r>
          <a:r>
            <a:rPr lang="en-US" sz="2800" kern="1200" dirty="0" smtClean="0"/>
            <a:t> &amp; APs </a:t>
          </a:r>
          <a:endParaRPr lang="en-US" sz="2800" kern="1200" dirty="0"/>
        </a:p>
        <a:p>
          <a:pPr marL="571500" lvl="2" indent="-285750" algn="l" defTabSz="1244600" rtl="0">
            <a:lnSpc>
              <a:spcPct val="90000"/>
            </a:lnSpc>
            <a:spcBef>
              <a:spcPct val="0"/>
            </a:spcBef>
            <a:spcAft>
              <a:spcPct val="20000"/>
            </a:spcAft>
            <a:buChar char="••"/>
          </a:pPr>
          <a:r>
            <a:rPr lang="en-US" sz="2800" kern="1200" dirty="0" smtClean="0"/>
            <a:t>APs are grouped w/ their Attending</a:t>
          </a:r>
          <a:endParaRPr lang="en-US" sz="2800" kern="1200" dirty="0"/>
        </a:p>
      </dsp:txBody>
      <dsp:txXfrm>
        <a:off x="0" y="3021129"/>
        <a:ext cx="7836076" cy="230391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2C08F5-1C2C-4EEE-AA9B-00059D680C5A}">
      <dsp:nvSpPr>
        <dsp:cNvPr id="0" name=""/>
        <dsp:cNvSpPr/>
      </dsp:nvSpPr>
      <dsp:spPr>
        <a:xfrm>
          <a:off x="0" y="428"/>
          <a:ext cx="11582400" cy="961715"/>
        </a:xfrm>
        <a:prstGeom prst="roundRect">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US" sz="3200" kern="1200" dirty="0" smtClean="0"/>
            <a:t>Print off before the visit</a:t>
          </a:r>
          <a:endParaRPr lang="en-US" sz="3200" kern="1200" dirty="0"/>
        </a:p>
      </dsp:txBody>
      <dsp:txXfrm>
        <a:off x="46947" y="47375"/>
        <a:ext cx="11488506" cy="867821"/>
      </dsp:txXfrm>
    </dsp:sp>
    <dsp:sp modelId="{51F2FF72-0DA3-4A70-9D28-202ED9994495}">
      <dsp:nvSpPr>
        <dsp:cNvPr id="0" name=""/>
        <dsp:cNvSpPr/>
      </dsp:nvSpPr>
      <dsp:spPr>
        <a:xfrm>
          <a:off x="0" y="972972"/>
          <a:ext cx="11582400" cy="961715"/>
        </a:xfrm>
        <a:prstGeom prst="roundRect">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US" sz="3200" kern="1200" dirty="0" smtClean="0"/>
            <a:t>Re-enforces to the patient the doses of current meds</a:t>
          </a:r>
          <a:endParaRPr lang="en-US" sz="3200" kern="1200" dirty="0"/>
        </a:p>
      </dsp:txBody>
      <dsp:txXfrm>
        <a:off x="46947" y="1019919"/>
        <a:ext cx="11488506" cy="867821"/>
      </dsp:txXfrm>
    </dsp:sp>
    <dsp:sp modelId="{0AD8D353-D209-4D44-B923-1166ED8F5E9C}">
      <dsp:nvSpPr>
        <dsp:cNvPr id="0" name=""/>
        <dsp:cNvSpPr/>
      </dsp:nvSpPr>
      <dsp:spPr>
        <a:xfrm>
          <a:off x="0" y="1945515"/>
          <a:ext cx="11582400" cy="961715"/>
        </a:xfrm>
        <a:prstGeom prst="roundRect">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US" sz="3200" kern="1200" dirty="0" smtClean="0"/>
            <a:t>Allows conversation concerning early refills</a:t>
          </a:r>
          <a:endParaRPr lang="en-US" sz="3200" kern="1200" dirty="0"/>
        </a:p>
      </dsp:txBody>
      <dsp:txXfrm>
        <a:off x="46947" y="1992462"/>
        <a:ext cx="11488506" cy="867821"/>
      </dsp:txXfrm>
    </dsp:sp>
    <dsp:sp modelId="{CF9E119C-F87F-41A4-8B0F-267BD92FC514}">
      <dsp:nvSpPr>
        <dsp:cNvPr id="0" name=""/>
        <dsp:cNvSpPr/>
      </dsp:nvSpPr>
      <dsp:spPr>
        <a:xfrm>
          <a:off x="0" y="2918058"/>
          <a:ext cx="11582400" cy="961715"/>
        </a:xfrm>
        <a:prstGeom prst="roundRect">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US" sz="3200" kern="1200" dirty="0" smtClean="0"/>
            <a:t>Patients other contributing diagnosis i.e. PTSD, depression, OSA</a:t>
          </a:r>
          <a:endParaRPr lang="en-US" sz="3200" kern="1200" dirty="0"/>
        </a:p>
      </dsp:txBody>
      <dsp:txXfrm>
        <a:off x="46947" y="2965005"/>
        <a:ext cx="11488506" cy="867821"/>
      </dsp:txXfrm>
    </dsp:sp>
    <dsp:sp modelId="{B0E9A4FB-4448-4889-BFB8-00CBA823523F}">
      <dsp:nvSpPr>
        <dsp:cNvPr id="0" name=""/>
        <dsp:cNvSpPr/>
      </dsp:nvSpPr>
      <dsp:spPr>
        <a:xfrm>
          <a:off x="0" y="3890601"/>
          <a:ext cx="11582400" cy="961715"/>
        </a:xfrm>
        <a:prstGeom prst="roundRect">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US" sz="3200" kern="1200" dirty="0" smtClean="0"/>
            <a:t>Can be used as a recurrent tracking tool as adjustments or tapers are being made</a:t>
          </a:r>
          <a:endParaRPr lang="en-US" sz="3200" kern="1200" dirty="0"/>
        </a:p>
      </dsp:txBody>
      <dsp:txXfrm>
        <a:off x="46947" y="3937548"/>
        <a:ext cx="11488506" cy="867821"/>
      </dsp:txXfrm>
    </dsp:sp>
    <dsp:sp modelId="{BCA54233-A985-42E0-8C48-22ED8B6543AD}">
      <dsp:nvSpPr>
        <dsp:cNvPr id="0" name=""/>
        <dsp:cNvSpPr/>
      </dsp:nvSpPr>
      <dsp:spPr>
        <a:xfrm>
          <a:off x="0" y="4863145"/>
          <a:ext cx="11582400" cy="961715"/>
        </a:xfrm>
        <a:prstGeom prst="roundRect">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US" sz="3200" kern="1200" dirty="0" smtClean="0"/>
            <a:t>Tremendous visual of the relationship between doses of opioids and </a:t>
          </a:r>
          <a:r>
            <a:rPr lang="en-US" sz="3200" kern="1200" dirty="0" err="1" smtClean="0"/>
            <a:t>benzodiazapines</a:t>
          </a:r>
          <a:endParaRPr lang="en-US" sz="3200" kern="1200" dirty="0"/>
        </a:p>
      </dsp:txBody>
      <dsp:txXfrm>
        <a:off x="46947" y="4910092"/>
        <a:ext cx="11488506" cy="86782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3319" tIns="46660" rIns="93319" bIns="46660" rtlCol="0"/>
          <a:lstStyle>
            <a:lvl1pPr algn="l" fontAlgn="auto">
              <a:spcBef>
                <a:spcPts val="0"/>
              </a:spcBef>
              <a:spcAft>
                <a:spcPts val="0"/>
              </a:spcAft>
              <a:defRPr sz="1200" dirty="0">
                <a:latin typeface="+mn-lt"/>
                <a:cs typeface="+mn-cs"/>
              </a:defRPr>
            </a:lvl1pPr>
          </a:lstStyle>
          <a:p>
            <a:pPr>
              <a:defRPr/>
            </a:pPr>
            <a:endParaRPr lang="en-US" dirty="0"/>
          </a:p>
        </p:txBody>
      </p:sp>
      <p:sp>
        <p:nvSpPr>
          <p:cNvPr id="3" name="Date Placeholder 2"/>
          <p:cNvSpPr>
            <a:spLocks noGrp="1"/>
          </p:cNvSpPr>
          <p:nvPr>
            <p:ph type="dt" sz="quarter" idx="1"/>
          </p:nvPr>
        </p:nvSpPr>
        <p:spPr>
          <a:xfrm>
            <a:off x="3978275" y="0"/>
            <a:ext cx="3043238" cy="465138"/>
          </a:xfrm>
          <a:prstGeom prst="rect">
            <a:avLst/>
          </a:prstGeom>
        </p:spPr>
        <p:txBody>
          <a:bodyPr vert="horz" lIns="93319" tIns="46660" rIns="93319" bIns="46660" rtlCol="0"/>
          <a:lstStyle>
            <a:lvl1pPr algn="r" fontAlgn="auto">
              <a:spcBef>
                <a:spcPts val="0"/>
              </a:spcBef>
              <a:spcAft>
                <a:spcPts val="0"/>
              </a:spcAft>
              <a:defRPr sz="1200">
                <a:latin typeface="+mn-lt"/>
                <a:cs typeface="+mn-cs"/>
              </a:defRPr>
            </a:lvl1pPr>
          </a:lstStyle>
          <a:p>
            <a:pPr>
              <a:defRPr/>
            </a:pPr>
            <a:fld id="{9BF4391A-5621-4954-B48A-0EB907934840}" type="datetimeFigureOut">
              <a:rPr lang="en-US"/>
              <a:pPr>
                <a:defRPr/>
              </a:pPr>
              <a:t>3/6/2015</a:t>
            </a:fld>
            <a:endParaRPr lang="en-US" dirty="0"/>
          </a:p>
        </p:txBody>
      </p:sp>
      <p:sp>
        <p:nvSpPr>
          <p:cNvPr id="4" name="Footer Placeholder 3"/>
          <p:cNvSpPr>
            <a:spLocks noGrp="1"/>
          </p:cNvSpPr>
          <p:nvPr>
            <p:ph type="ftr" sz="quarter" idx="2"/>
          </p:nvPr>
        </p:nvSpPr>
        <p:spPr>
          <a:xfrm>
            <a:off x="0" y="8842375"/>
            <a:ext cx="3043238" cy="465138"/>
          </a:xfrm>
          <a:prstGeom prst="rect">
            <a:avLst/>
          </a:prstGeom>
        </p:spPr>
        <p:txBody>
          <a:bodyPr vert="horz" lIns="93319" tIns="46660" rIns="93319" bIns="46660" rtlCol="0" anchor="b"/>
          <a:lstStyle>
            <a:lvl1pPr algn="l" fontAlgn="auto">
              <a:spcBef>
                <a:spcPts val="0"/>
              </a:spcBef>
              <a:spcAft>
                <a:spcPts val="0"/>
              </a:spcAft>
              <a:defRPr sz="1200" dirty="0">
                <a:latin typeface="+mn-lt"/>
                <a:cs typeface="+mn-cs"/>
              </a:defRPr>
            </a:lvl1pPr>
          </a:lstStyle>
          <a:p>
            <a:pPr>
              <a:defRPr/>
            </a:pPr>
            <a:endParaRPr lang="en-US" dirty="0"/>
          </a:p>
        </p:txBody>
      </p:sp>
      <p:sp>
        <p:nvSpPr>
          <p:cNvPr id="5" name="Slide Number Placeholder 4"/>
          <p:cNvSpPr>
            <a:spLocks noGrp="1"/>
          </p:cNvSpPr>
          <p:nvPr>
            <p:ph type="sldNum" sz="quarter" idx="3"/>
          </p:nvPr>
        </p:nvSpPr>
        <p:spPr>
          <a:xfrm>
            <a:off x="3978275" y="8842375"/>
            <a:ext cx="3043238" cy="465138"/>
          </a:xfrm>
          <a:prstGeom prst="rect">
            <a:avLst/>
          </a:prstGeom>
        </p:spPr>
        <p:txBody>
          <a:bodyPr vert="horz" lIns="93319" tIns="46660" rIns="93319" bIns="46660" rtlCol="0" anchor="b"/>
          <a:lstStyle>
            <a:lvl1pPr algn="r" fontAlgn="auto">
              <a:spcBef>
                <a:spcPts val="0"/>
              </a:spcBef>
              <a:spcAft>
                <a:spcPts val="0"/>
              </a:spcAft>
              <a:defRPr sz="1200">
                <a:latin typeface="+mn-lt"/>
                <a:cs typeface="+mn-cs"/>
              </a:defRPr>
            </a:lvl1pPr>
          </a:lstStyle>
          <a:p>
            <a:pPr>
              <a:defRPr/>
            </a:pPr>
            <a:fld id="{1FF85173-2B3A-4DF8-BA67-6C59619AF6D8}" type="slidenum">
              <a:rPr lang="en-US"/>
              <a:pPr>
                <a:defRPr/>
              </a:pPr>
              <a:t>‹#›</a:t>
            </a:fld>
            <a:endParaRPr lang="en-US" dirty="0"/>
          </a:p>
        </p:txBody>
      </p:sp>
    </p:spTree>
    <p:extLst>
      <p:ext uri="{BB962C8B-B14F-4D97-AF65-F5344CB8AC3E}">
        <p14:creationId xmlns:p14="http://schemas.microsoft.com/office/powerpoint/2010/main" val="151729604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3319" tIns="46660" rIns="93319" bIns="46660" rtlCol="0"/>
          <a:lstStyle>
            <a:lvl1pPr algn="l" fontAlgn="auto">
              <a:spcBef>
                <a:spcPts val="0"/>
              </a:spcBef>
              <a:spcAft>
                <a:spcPts val="0"/>
              </a:spcAft>
              <a:defRPr sz="1200" dirty="0">
                <a:latin typeface="+mn-lt"/>
                <a:cs typeface="+mn-cs"/>
              </a:defRPr>
            </a:lvl1pPr>
          </a:lstStyle>
          <a:p>
            <a:pPr>
              <a:defRPr/>
            </a:pPr>
            <a:endParaRPr lang="en-US" dirty="0"/>
          </a:p>
        </p:txBody>
      </p:sp>
      <p:sp>
        <p:nvSpPr>
          <p:cNvPr id="3" name="Date Placeholder 2"/>
          <p:cNvSpPr>
            <a:spLocks noGrp="1"/>
          </p:cNvSpPr>
          <p:nvPr>
            <p:ph type="dt" idx="1"/>
          </p:nvPr>
        </p:nvSpPr>
        <p:spPr>
          <a:xfrm>
            <a:off x="3978275" y="0"/>
            <a:ext cx="3043238" cy="465138"/>
          </a:xfrm>
          <a:prstGeom prst="rect">
            <a:avLst/>
          </a:prstGeom>
        </p:spPr>
        <p:txBody>
          <a:bodyPr vert="horz" lIns="93319" tIns="46660" rIns="93319" bIns="46660" rtlCol="0"/>
          <a:lstStyle>
            <a:lvl1pPr algn="r" fontAlgn="auto">
              <a:spcBef>
                <a:spcPts val="0"/>
              </a:spcBef>
              <a:spcAft>
                <a:spcPts val="0"/>
              </a:spcAft>
              <a:defRPr sz="1200">
                <a:latin typeface="+mn-lt"/>
                <a:cs typeface="+mn-cs"/>
              </a:defRPr>
            </a:lvl1pPr>
          </a:lstStyle>
          <a:p>
            <a:pPr>
              <a:defRPr/>
            </a:pPr>
            <a:fld id="{740D006E-FABC-4D6D-AA05-749670C34DAC}" type="datetimeFigureOut">
              <a:rPr lang="en-US"/>
              <a:pPr>
                <a:defRPr/>
              </a:pPr>
              <a:t>3/6/2015</a:t>
            </a:fld>
            <a:endParaRPr lang="en-US" dirty="0"/>
          </a:p>
        </p:txBody>
      </p:sp>
      <p:sp>
        <p:nvSpPr>
          <p:cNvPr id="4" name="Slide Image Placeholder 3"/>
          <p:cNvSpPr>
            <a:spLocks noGrp="1" noRot="1" noChangeAspect="1"/>
          </p:cNvSpPr>
          <p:nvPr>
            <p:ph type="sldImg" idx="2"/>
          </p:nvPr>
        </p:nvSpPr>
        <p:spPr>
          <a:xfrm>
            <a:off x="409575" y="698500"/>
            <a:ext cx="6203950" cy="3490913"/>
          </a:xfrm>
          <a:prstGeom prst="rect">
            <a:avLst/>
          </a:prstGeom>
          <a:noFill/>
          <a:ln w="12700">
            <a:solidFill>
              <a:prstClr val="black"/>
            </a:solidFill>
          </a:ln>
        </p:spPr>
        <p:txBody>
          <a:bodyPr vert="horz" lIns="93319" tIns="46660" rIns="93319" bIns="46660" rtlCol="0" anchor="ctr"/>
          <a:lstStyle/>
          <a:p>
            <a:pPr lvl="0"/>
            <a:endParaRPr lang="en-US" noProof="0" dirty="0"/>
          </a:p>
        </p:txBody>
      </p:sp>
      <p:sp>
        <p:nvSpPr>
          <p:cNvPr id="5" name="Notes Placeholder 4"/>
          <p:cNvSpPr>
            <a:spLocks noGrp="1"/>
          </p:cNvSpPr>
          <p:nvPr>
            <p:ph type="body" sz="quarter" idx="3"/>
          </p:nvPr>
        </p:nvSpPr>
        <p:spPr>
          <a:xfrm>
            <a:off x="703263" y="4422775"/>
            <a:ext cx="5616575" cy="4187825"/>
          </a:xfrm>
          <a:prstGeom prst="rect">
            <a:avLst/>
          </a:prstGeom>
        </p:spPr>
        <p:txBody>
          <a:bodyPr vert="horz" lIns="93319" tIns="46660" rIns="93319" bIns="4666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42375"/>
            <a:ext cx="3043238" cy="465138"/>
          </a:xfrm>
          <a:prstGeom prst="rect">
            <a:avLst/>
          </a:prstGeom>
        </p:spPr>
        <p:txBody>
          <a:bodyPr vert="horz" lIns="93319" tIns="46660" rIns="93319" bIns="46660" rtlCol="0" anchor="b"/>
          <a:lstStyle>
            <a:lvl1pPr algn="l" fontAlgn="auto">
              <a:spcBef>
                <a:spcPts val="0"/>
              </a:spcBef>
              <a:spcAft>
                <a:spcPts val="0"/>
              </a:spcAft>
              <a:defRPr sz="1200" dirty="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978275" y="8842375"/>
            <a:ext cx="3043238" cy="465138"/>
          </a:xfrm>
          <a:prstGeom prst="rect">
            <a:avLst/>
          </a:prstGeom>
        </p:spPr>
        <p:txBody>
          <a:bodyPr vert="horz" lIns="93319" tIns="46660" rIns="93319" bIns="46660" rtlCol="0" anchor="b"/>
          <a:lstStyle>
            <a:lvl1pPr algn="r" fontAlgn="auto">
              <a:spcBef>
                <a:spcPts val="0"/>
              </a:spcBef>
              <a:spcAft>
                <a:spcPts val="0"/>
              </a:spcAft>
              <a:defRPr sz="1200">
                <a:latin typeface="+mn-lt"/>
                <a:cs typeface="+mn-cs"/>
              </a:defRPr>
            </a:lvl1pPr>
          </a:lstStyle>
          <a:p>
            <a:pPr>
              <a:defRPr/>
            </a:pPr>
            <a:fld id="{D79D90B2-89D9-41A5-BD07-C8C48E29A8AF}" type="slidenum">
              <a:rPr lang="en-US"/>
              <a:pPr>
                <a:defRPr/>
              </a:pPr>
              <a:t>‹#›</a:t>
            </a:fld>
            <a:endParaRPr lang="en-US" dirty="0"/>
          </a:p>
        </p:txBody>
      </p:sp>
    </p:spTree>
    <p:extLst>
      <p:ext uri="{BB962C8B-B14F-4D97-AF65-F5344CB8AC3E}">
        <p14:creationId xmlns:p14="http://schemas.microsoft.com/office/powerpoint/2010/main" val="2645444179"/>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securereports2.vssc.med.va.gov/ReportServer/Pages/ReportViewer.aspx?/PC/Almanac/MainMenu&amp;rs:Command=Render"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xfrm>
            <a:off x="409575" y="698500"/>
            <a:ext cx="6203950" cy="34909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	</a:t>
            </a:r>
          </a:p>
        </p:txBody>
      </p:sp>
      <p:sp>
        <p:nvSpPr>
          <p:cNvPr id="4" name="Slide Number Placeholder 3"/>
          <p:cNvSpPr>
            <a:spLocks noGrp="1"/>
          </p:cNvSpPr>
          <p:nvPr>
            <p:ph type="sldNum" sz="quarter" idx="5"/>
          </p:nvPr>
        </p:nvSpPr>
        <p:spPr/>
        <p:txBody>
          <a:bodyPr/>
          <a:lstStyle/>
          <a:p>
            <a:pPr>
              <a:defRPr/>
            </a:pPr>
            <a:fld id="{CB7D43D9-2DF5-4013-B007-5AD38384C003}" type="slidenum">
              <a:rPr lang="en-US" smtClean="0"/>
              <a:pPr>
                <a:defRPr/>
              </a:pPr>
              <a:t>0</a:t>
            </a:fld>
            <a:endParaRPr lang="en-US" dirty="0"/>
          </a:p>
        </p:txBody>
      </p:sp>
    </p:spTree>
    <p:extLst>
      <p:ext uri="{BB962C8B-B14F-4D97-AF65-F5344CB8AC3E}">
        <p14:creationId xmlns:p14="http://schemas.microsoft.com/office/powerpoint/2010/main" val="36496842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79D90B2-89D9-41A5-BD07-C8C48E29A8AF}" type="slidenum">
              <a:rPr lang="en-US" smtClean="0"/>
              <a:pPr>
                <a:defRPr/>
              </a:pPr>
              <a:t>14</a:t>
            </a:fld>
            <a:endParaRPr lang="en-US" dirty="0"/>
          </a:p>
        </p:txBody>
      </p:sp>
    </p:spTree>
    <p:extLst>
      <p:ext uri="{BB962C8B-B14F-4D97-AF65-F5344CB8AC3E}">
        <p14:creationId xmlns:p14="http://schemas.microsoft.com/office/powerpoint/2010/main" val="21459562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79D90B2-89D9-41A5-BD07-C8C48E29A8AF}" type="slidenum">
              <a:rPr lang="en-US" smtClean="0"/>
              <a:pPr>
                <a:defRPr/>
              </a:pPr>
              <a:t>17</a:t>
            </a:fld>
            <a:endParaRPr lang="en-US" dirty="0"/>
          </a:p>
        </p:txBody>
      </p:sp>
    </p:spTree>
    <p:extLst>
      <p:ext uri="{BB962C8B-B14F-4D97-AF65-F5344CB8AC3E}">
        <p14:creationId xmlns:p14="http://schemas.microsoft.com/office/powerpoint/2010/main" val="21459562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79D90B2-89D9-41A5-BD07-C8C48E29A8AF}" type="slidenum">
              <a:rPr lang="en-US" smtClean="0"/>
              <a:pPr>
                <a:defRPr/>
              </a:pPr>
              <a:t>18</a:t>
            </a:fld>
            <a:endParaRPr lang="en-US" dirty="0"/>
          </a:p>
        </p:txBody>
      </p:sp>
    </p:spTree>
    <p:extLst>
      <p:ext uri="{BB962C8B-B14F-4D97-AF65-F5344CB8AC3E}">
        <p14:creationId xmlns:p14="http://schemas.microsoft.com/office/powerpoint/2010/main" val="21459562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79D90B2-89D9-41A5-BD07-C8C48E29A8AF}" type="slidenum">
              <a:rPr lang="en-US" smtClean="0"/>
              <a:pPr>
                <a:defRPr/>
              </a:pPr>
              <a:t>19</a:t>
            </a:fld>
            <a:endParaRPr lang="en-US" dirty="0"/>
          </a:p>
        </p:txBody>
      </p:sp>
    </p:spTree>
    <p:extLst>
      <p:ext uri="{BB962C8B-B14F-4D97-AF65-F5344CB8AC3E}">
        <p14:creationId xmlns:p14="http://schemas.microsoft.com/office/powerpoint/2010/main" val="21459562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79D90B2-89D9-41A5-BD07-C8C48E29A8AF}" type="slidenum">
              <a:rPr lang="en-US" smtClean="0"/>
              <a:pPr>
                <a:defRPr/>
              </a:pPr>
              <a:t>20</a:t>
            </a:fld>
            <a:endParaRPr lang="en-US" dirty="0"/>
          </a:p>
        </p:txBody>
      </p:sp>
    </p:spTree>
    <p:extLst>
      <p:ext uri="{BB962C8B-B14F-4D97-AF65-F5344CB8AC3E}">
        <p14:creationId xmlns:p14="http://schemas.microsoft.com/office/powerpoint/2010/main" val="21459562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79D90B2-89D9-41A5-BD07-C8C48E29A8AF}" type="slidenum">
              <a:rPr lang="en-US" smtClean="0"/>
              <a:pPr>
                <a:defRPr/>
              </a:pPr>
              <a:t>21</a:t>
            </a:fld>
            <a:endParaRPr lang="en-US" dirty="0"/>
          </a:p>
        </p:txBody>
      </p:sp>
    </p:spTree>
    <p:extLst>
      <p:ext uri="{BB962C8B-B14F-4D97-AF65-F5344CB8AC3E}">
        <p14:creationId xmlns:p14="http://schemas.microsoft.com/office/powerpoint/2010/main" val="21459562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79D90B2-89D9-41A5-BD07-C8C48E29A8AF}" type="slidenum">
              <a:rPr lang="en-US" smtClean="0"/>
              <a:pPr>
                <a:defRPr/>
              </a:pPr>
              <a:t>27</a:t>
            </a:fld>
            <a:endParaRPr lang="en-US" dirty="0"/>
          </a:p>
        </p:txBody>
      </p:sp>
    </p:spTree>
    <p:extLst>
      <p:ext uri="{BB962C8B-B14F-4D97-AF65-F5344CB8AC3E}">
        <p14:creationId xmlns:p14="http://schemas.microsoft.com/office/powerpoint/2010/main" val="21459562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xfrm>
            <a:off x="409575" y="698500"/>
            <a:ext cx="6203950" cy="34909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	</a:t>
            </a:r>
          </a:p>
        </p:txBody>
      </p:sp>
      <p:sp>
        <p:nvSpPr>
          <p:cNvPr id="4" name="Slide Number Placeholder 3"/>
          <p:cNvSpPr>
            <a:spLocks noGrp="1"/>
          </p:cNvSpPr>
          <p:nvPr>
            <p:ph type="sldNum" sz="quarter" idx="5"/>
          </p:nvPr>
        </p:nvSpPr>
        <p:spPr/>
        <p:txBody>
          <a:bodyPr/>
          <a:lstStyle/>
          <a:p>
            <a:pPr>
              <a:defRPr/>
            </a:pPr>
            <a:fld id="{CB7D43D9-2DF5-4013-B007-5AD38384C003}" type="slidenum">
              <a:rPr lang="en-US" smtClean="0"/>
              <a:pPr>
                <a:defRPr/>
              </a:pPr>
              <a:t>32</a:t>
            </a:fld>
            <a:endParaRPr lang="en-US" dirty="0"/>
          </a:p>
        </p:txBody>
      </p:sp>
    </p:spTree>
    <p:extLst>
      <p:ext uri="{BB962C8B-B14F-4D97-AF65-F5344CB8AC3E}">
        <p14:creationId xmlns:p14="http://schemas.microsoft.com/office/powerpoint/2010/main" val="3770290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xfrm>
            <a:off x="409575" y="698500"/>
            <a:ext cx="6203950" cy="34909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	</a:t>
            </a:r>
          </a:p>
        </p:txBody>
      </p:sp>
      <p:sp>
        <p:nvSpPr>
          <p:cNvPr id="4" name="Slide Number Placeholder 3"/>
          <p:cNvSpPr>
            <a:spLocks noGrp="1"/>
          </p:cNvSpPr>
          <p:nvPr>
            <p:ph type="sldNum" sz="quarter" idx="5"/>
          </p:nvPr>
        </p:nvSpPr>
        <p:spPr/>
        <p:txBody>
          <a:bodyPr/>
          <a:lstStyle/>
          <a:p>
            <a:pPr>
              <a:defRPr/>
            </a:pPr>
            <a:fld id="{CB7D43D9-2DF5-4013-B007-5AD38384C003}" type="slidenum">
              <a:rPr lang="en-US" smtClean="0"/>
              <a:pPr>
                <a:defRPr/>
              </a:pPr>
              <a:t>33</a:t>
            </a:fld>
            <a:endParaRPr lang="en-US" dirty="0"/>
          </a:p>
        </p:txBody>
      </p:sp>
    </p:spTree>
    <p:extLst>
      <p:ext uri="{BB962C8B-B14F-4D97-AF65-F5344CB8AC3E}">
        <p14:creationId xmlns:p14="http://schemas.microsoft.com/office/powerpoint/2010/main" val="3770290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xfrm>
            <a:off x="409575" y="698500"/>
            <a:ext cx="6203950" cy="34909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a:defRPr/>
            </a:pPr>
            <a:endParaRPr lang="en-US" dirty="0" smtClean="0"/>
          </a:p>
        </p:txBody>
      </p:sp>
      <p:sp>
        <p:nvSpPr>
          <p:cNvPr id="4" name="Slide Number Placeholder 3"/>
          <p:cNvSpPr>
            <a:spLocks noGrp="1"/>
          </p:cNvSpPr>
          <p:nvPr>
            <p:ph type="sldNum" sz="quarter" idx="5"/>
          </p:nvPr>
        </p:nvSpPr>
        <p:spPr/>
        <p:txBody>
          <a:bodyPr/>
          <a:lstStyle/>
          <a:p>
            <a:pPr>
              <a:defRPr/>
            </a:pPr>
            <a:fld id="{6F8615BD-0FBD-4BA2-8C91-39D98DD99FA9}" type="slidenum">
              <a:rPr lang="en-US" smtClean="0"/>
              <a:pPr>
                <a:defRPr/>
              </a:pPr>
              <a:t>1</a:t>
            </a:fld>
            <a:endParaRPr lang="en-US" dirty="0"/>
          </a:p>
        </p:txBody>
      </p:sp>
    </p:spTree>
    <p:extLst>
      <p:ext uri="{BB962C8B-B14F-4D97-AF65-F5344CB8AC3E}">
        <p14:creationId xmlns:p14="http://schemas.microsoft.com/office/powerpoint/2010/main" val="7962280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Educate Veterans/families to promote self-efficacy and shared decision making; provide access to all relevant resources.</a:t>
            </a:r>
          </a:p>
          <a:p>
            <a:r>
              <a:rPr lang="en-US" sz="1200" dirty="0" smtClean="0"/>
              <a:t>Educate/train all team members to their discipline-specific competencies, including team-based care.</a:t>
            </a:r>
          </a:p>
          <a:p>
            <a:r>
              <a:rPr lang="en-US" sz="1200" dirty="0" smtClean="0"/>
              <a:t>Develop and integrate non-pharmacological modalities into care plans.</a:t>
            </a:r>
          </a:p>
          <a:p>
            <a:r>
              <a:rPr lang="en-US" sz="1200" dirty="0" smtClean="0"/>
              <a:t>Institute rational medication prescribing, use of pain procedures, and safe opioid use (universal precautions).</a:t>
            </a:r>
          </a:p>
          <a:p>
            <a:r>
              <a:rPr lang="en-US" sz="1200" dirty="0" smtClean="0"/>
              <a:t>Implement approach for bringing the Veteran's whole team together (e.g. SCAN-ECHO, e-consults, </a:t>
            </a:r>
            <a:r>
              <a:rPr lang="en-US" sz="1200" dirty="0" err="1" smtClean="0"/>
              <a:t>telehealth</a:t>
            </a:r>
            <a:r>
              <a:rPr lang="en-US" sz="1200" dirty="0" smtClean="0"/>
              <a:t>) and for maintaining ongoing communication between team members.</a:t>
            </a:r>
          </a:p>
          <a:p>
            <a:r>
              <a:rPr lang="en-US" sz="1200" dirty="0" smtClean="0"/>
              <a:t>Establish metrics to monitor pain care and outcomes at both the individual and population level.</a:t>
            </a:r>
          </a:p>
        </p:txBody>
      </p:sp>
      <p:sp>
        <p:nvSpPr>
          <p:cNvPr id="4" name="Slide Number Placeholder 3"/>
          <p:cNvSpPr>
            <a:spLocks noGrp="1"/>
          </p:cNvSpPr>
          <p:nvPr>
            <p:ph type="sldNum" sz="quarter" idx="10"/>
          </p:nvPr>
        </p:nvSpPr>
        <p:spPr/>
        <p:txBody>
          <a:bodyPr/>
          <a:lstStyle/>
          <a:p>
            <a:pPr>
              <a:defRPr/>
            </a:pPr>
            <a:fld id="{D79D90B2-89D9-41A5-BD07-C8C48E29A8AF}" type="slidenum">
              <a:rPr lang="en-US" smtClean="0"/>
              <a:pPr>
                <a:defRPr/>
              </a:pPr>
              <a:t>2</a:t>
            </a:fld>
            <a:endParaRPr lang="en-US" dirty="0"/>
          </a:p>
        </p:txBody>
      </p:sp>
    </p:spTree>
    <p:extLst>
      <p:ext uri="{BB962C8B-B14F-4D97-AF65-F5344CB8AC3E}">
        <p14:creationId xmlns:p14="http://schemas.microsoft.com/office/powerpoint/2010/main" val="28595958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r>
              <a:rPr lang="en-US" dirty="0" smtClean="0"/>
              <a:t>Addiction is a disease just like diabetes</a:t>
            </a:r>
            <a:r>
              <a:rPr lang="en-US" baseline="0" dirty="0" smtClean="0"/>
              <a:t> and hypertension.  There is an organ or organ system whose normal physiology goes awry.  </a:t>
            </a:r>
          </a:p>
          <a:p>
            <a:endParaRPr lang="en-US" baseline="0" dirty="0" smtClean="0"/>
          </a:p>
          <a:p>
            <a:r>
              <a:rPr lang="en-US" baseline="0" dirty="0" smtClean="0"/>
              <a:t>The organ in the case of addiction (substance use disorders) is the brain, specifically pathways that help us make split-second, preconscious decisions that prioritize behaviors important for survival (motivation, “incentive salience”).  Addicting drugs hijack these pathways such that we gradually prioritize the addicting drug over other, truly more important activities.</a:t>
            </a:r>
          </a:p>
          <a:p>
            <a:endParaRPr lang="en-US" baseline="0" dirty="0" smtClean="0"/>
          </a:p>
          <a:p>
            <a:r>
              <a:rPr lang="en-US" baseline="0" dirty="0" smtClean="0"/>
              <a:t>The specifics of how the brain physiology goes awry could be an entire presentation or course.  For those who want to know more details, see brief summary below or read Volkow and Li (2004).</a:t>
            </a:r>
          </a:p>
          <a:p>
            <a:endParaRPr lang="en-US" baseline="0" dirty="0" smtClean="0"/>
          </a:p>
          <a:p>
            <a:r>
              <a:rPr lang="en-US" baseline="0" dirty="0" smtClean="0"/>
              <a:t>The specific pathway involved is the </a:t>
            </a:r>
            <a:r>
              <a:rPr lang="en-US" b="1" baseline="0" dirty="0" err="1" smtClean="0"/>
              <a:t>mesocorticolimbic</a:t>
            </a:r>
            <a:r>
              <a:rPr lang="en-US" b="1" baseline="0" dirty="0" smtClean="0"/>
              <a:t> (reward) pathway </a:t>
            </a:r>
            <a:r>
              <a:rPr lang="en-US" baseline="0" dirty="0" smtClean="0"/>
              <a:t>comprised of the Ventral Tegmental Area (VTA) in the midbrain, the Nucleus </a:t>
            </a:r>
            <a:r>
              <a:rPr lang="en-US" baseline="0" dirty="0" err="1" smtClean="0"/>
              <a:t>Accumbens</a:t>
            </a:r>
            <a:r>
              <a:rPr lang="en-US" baseline="0" dirty="0" smtClean="0"/>
              <a:t> in the Ventral Striatum, and the Amygdala in the medial temporal lobe.  The normal function of this neural system is to motivate behaviors that are important for survival such as drinking water, eating food, reproducing (sex), and escape from danger (fear).  This pathway assigns priorities for attending to certain stimuli such as signals that food is available or that a threat is present.</a:t>
            </a:r>
          </a:p>
          <a:p>
            <a:endParaRPr lang="en-US" baseline="0" dirty="0" smtClean="0"/>
          </a:p>
          <a:p>
            <a:r>
              <a:rPr lang="en-US" baseline="0" dirty="0" smtClean="0"/>
              <a:t>Because these decisions must be made quickly, they happen automatically, outside of conscious awareness.  This explains why addiction seems cunning and baffling; the pathway affected operates largely outside of conscious awareness. </a:t>
            </a:r>
          </a:p>
          <a:p>
            <a:endParaRPr lang="en-US" baseline="0" dirty="0" smtClean="0"/>
          </a:p>
          <a:p>
            <a:r>
              <a:rPr lang="en-US" baseline="0" dirty="0" smtClean="0"/>
              <a:t>Addicting drugs activate this pathway more powerfully than natural rewards, sending the false signal that the drug is more important than food, water, and shelter from danger.  This explains why those who are addicted continue to use the drug despite conscious knowledge that it causes significant problems.  This baffling part comes from the fact that our brains are designed to prioritize signals from the primitive reward pathway (essential for survival) over signals from the rational cortex.    So behavior driven by a false prioritization of the drug in the preconscious reward pathway seems irrational.</a:t>
            </a:r>
          </a:p>
          <a:p>
            <a:endParaRPr lang="en-US" baseline="0" dirty="0" smtClean="0"/>
          </a:p>
          <a:p>
            <a:r>
              <a:rPr lang="en-US" baseline="0" dirty="0" smtClean="0"/>
              <a:t>As you can appreciate, addicting drugs have the potential to impair our ability to make large and small decisions that are essential for survival, so we should embark on using these substances with full knowledge of their potential to cause a significant and long-lasting decision-making impairment.</a:t>
            </a:r>
            <a:endParaRPr lang="en-US" dirty="0"/>
          </a:p>
        </p:txBody>
      </p:sp>
      <p:sp>
        <p:nvSpPr>
          <p:cNvPr id="4" name="Slide Number Placeholder 3"/>
          <p:cNvSpPr>
            <a:spLocks noGrp="1"/>
          </p:cNvSpPr>
          <p:nvPr>
            <p:ph type="sldNum" sz="quarter" idx="10"/>
          </p:nvPr>
        </p:nvSpPr>
        <p:spPr/>
        <p:txBody>
          <a:bodyPr/>
          <a:lstStyle/>
          <a:p>
            <a:fld id="{0C1B7DE3-EA7E-4211-A739-277814EC7788}" type="slidenum">
              <a:rPr lang="en-US" smtClean="0"/>
              <a:t>3</a:t>
            </a:fld>
            <a:endParaRPr lang="en-US"/>
          </a:p>
        </p:txBody>
      </p:sp>
    </p:spTree>
    <p:extLst>
      <p:ext uri="{BB962C8B-B14F-4D97-AF65-F5344CB8AC3E}">
        <p14:creationId xmlns:p14="http://schemas.microsoft.com/office/powerpoint/2010/main" val="8139967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r>
              <a:rPr lang="en-US" dirty="0" smtClean="0"/>
              <a:t>CDC</a:t>
            </a:r>
            <a:r>
              <a:rPr lang="en-US" dirty="0"/>
              <a:t>. Vital Signs: Overdoses of Prescription Opioid Pain Relievers—United States, 1999-2008. MMWR 2011; 60: 1-6</a:t>
            </a:r>
            <a:r>
              <a:rPr lang="en-US" dirty="0" smtClean="0"/>
              <a:t>In addition to the risk of overdose death, there is a significant risk of becoming addicted to these medications.</a:t>
            </a:r>
          </a:p>
          <a:p>
            <a:endParaRPr lang="en-US" dirty="0" smtClean="0"/>
          </a:p>
          <a:p>
            <a:r>
              <a:rPr lang="en-US" dirty="0" smtClean="0"/>
              <a:t>The risk of addiction increases</a:t>
            </a:r>
            <a:r>
              <a:rPr lang="en-US" baseline="0" dirty="0" smtClean="0"/>
              <a:t> for those who use the medications non-medically, and the risk of non-medical use and addiction increases with the use of other addicting drugs.</a:t>
            </a:r>
          </a:p>
          <a:p>
            <a:endParaRPr lang="en-US" baseline="0" dirty="0" smtClean="0"/>
          </a:p>
          <a:p>
            <a:r>
              <a:rPr lang="en-US" baseline="0" dirty="0" smtClean="0"/>
              <a:t>There are no other reliable predictors of taking non-prescribed drugs*, therefore, I test everyone who takes LTOT.</a:t>
            </a:r>
          </a:p>
          <a:p>
            <a:endParaRPr lang="en-US" baseline="0" dirty="0" smtClean="0"/>
          </a:p>
          <a:p>
            <a:r>
              <a:rPr lang="en-US" baseline="0" dirty="0" smtClean="0"/>
              <a:t>Urine drug testing helps me to determine when a patient is using other addicting drugs and, therefore, increasing his/her risk of addiction and overdose death.</a:t>
            </a:r>
          </a:p>
          <a:p>
            <a:endParaRPr lang="en-US" baseline="0" dirty="0" smtClean="0"/>
          </a:p>
          <a:p>
            <a:r>
              <a:rPr lang="en-US" baseline="0" dirty="0" smtClean="0"/>
              <a:t>* From </a:t>
            </a:r>
            <a:r>
              <a:rPr lang="en-US" baseline="0" dirty="0" err="1" smtClean="0"/>
              <a:t>Michna</a:t>
            </a:r>
            <a:r>
              <a:rPr lang="en-US" baseline="0" dirty="0" smtClean="0"/>
              <a:t> et al, 2007-O</a:t>
            </a:r>
            <a:r>
              <a:rPr lang="en-US" dirty="0" smtClean="0"/>
              <a:t>bjective: To examine the incidence of abnormal urine toxicology screening among chronic pain patients prescribed opioids for their pain and to relate these results to patient descriptors and type, number, and dose of prescribed opioids.</a:t>
            </a:r>
          </a:p>
          <a:p>
            <a:endParaRPr lang="en-US" dirty="0" smtClean="0"/>
          </a:p>
          <a:p>
            <a:r>
              <a:rPr lang="en-US" dirty="0" smtClean="0"/>
              <a:t>Methods: A retrospective analysis of data from 470 patients who had urine screening at a pain management program in an urban teaching hospital was performed. Urine samples were analyzed using gas chromatography-mass spectrometry. Patients were categorized as having urine screens that were “normal” (expected findings based on their prescribed drugs) or abnormal. Abnormal findings were those of (1) absence of a prescribed opioid, (2) presence of an additional </a:t>
            </a:r>
            <a:r>
              <a:rPr lang="en-US" dirty="0" err="1" smtClean="0"/>
              <a:t>nonprescribed</a:t>
            </a:r>
            <a:r>
              <a:rPr lang="en-US" dirty="0" smtClean="0"/>
              <a:t> controlled substance, (3) detection of an illicit substance, and (4) an adulterated urine sample.</a:t>
            </a:r>
          </a:p>
          <a:p>
            <a:endParaRPr lang="en-US" dirty="0" smtClean="0"/>
          </a:p>
          <a:p>
            <a:r>
              <a:rPr lang="en-US" dirty="0" smtClean="0"/>
              <a:t>Results: Forty-five percent of the patients were found to have abnormal urine screens. Twenty percent were categorized as having an illicit substance in their urine. Illicit substances and additional drugs were found more frequently in younger patients than in older patients (</a:t>
            </a:r>
            <a:r>
              <a:rPr lang="en-US" i="1" dirty="0" smtClean="0"/>
              <a:t>P</a:t>
            </a:r>
            <a:r>
              <a:rPr lang="en-US" dirty="0" smtClean="0"/>
              <a:t>&lt;0.001). No other variables were found to predict abnormal urine screen results.</a:t>
            </a:r>
          </a:p>
          <a:p>
            <a:endParaRPr lang="en-US" dirty="0" smtClean="0"/>
          </a:p>
          <a:p>
            <a:r>
              <a:rPr lang="en-US" dirty="0" smtClean="0"/>
              <a:t>Discussion: These results confirm past findings that random urine toxicology screens among patients prescribed opioids for pain reveal a high incidence of abnormal findings. Common patient descriptors, and number, type, and dose of prescribed opioids were found to be poor predictors of abnormal results.</a:t>
            </a:r>
          </a:p>
          <a:p>
            <a:endParaRPr lang="en-US"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b="1" dirty="0" smtClean="0"/>
              <a:t>http://www.cdc.gov/homeandrecreationalsafety/rxbrief/</a:t>
            </a:r>
          </a:p>
          <a:p>
            <a:endParaRPr lang="en-US" dirty="0"/>
          </a:p>
        </p:txBody>
      </p:sp>
      <p:sp>
        <p:nvSpPr>
          <p:cNvPr id="4" name="Slide Number Placeholder 3"/>
          <p:cNvSpPr>
            <a:spLocks noGrp="1"/>
          </p:cNvSpPr>
          <p:nvPr>
            <p:ph type="sldNum" sz="quarter" idx="10"/>
          </p:nvPr>
        </p:nvSpPr>
        <p:spPr/>
        <p:txBody>
          <a:bodyPr/>
          <a:lstStyle/>
          <a:p>
            <a:fld id="{0C1B7DE3-EA7E-4211-A739-277814EC7788}" type="slidenum">
              <a:rPr lang="en-US" smtClean="0"/>
              <a:t>4</a:t>
            </a:fld>
            <a:endParaRPr lang="en-US"/>
          </a:p>
        </p:txBody>
      </p:sp>
    </p:spTree>
    <p:extLst>
      <p:ext uri="{BB962C8B-B14F-4D97-AF65-F5344CB8AC3E}">
        <p14:creationId xmlns:p14="http://schemas.microsoft.com/office/powerpoint/2010/main" val="20823198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xfrm>
            <a:off x="409575" y="698500"/>
            <a:ext cx="6203950" cy="34909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a:defRPr/>
            </a:pPr>
            <a:endParaRPr lang="en-US" dirty="0" smtClean="0"/>
          </a:p>
        </p:txBody>
      </p:sp>
      <p:sp>
        <p:nvSpPr>
          <p:cNvPr id="4" name="Slide Number Placeholder 3"/>
          <p:cNvSpPr>
            <a:spLocks noGrp="1"/>
          </p:cNvSpPr>
          <p:nvPr>
            <p:ph type="sldNum" sz="quarter" idx="5"/>
          </p:nvPr>
        </p:nvSpPr>
        <p:spPr/>
        <p:txBody>
          <a:bodyPr/>
          <a:lstStyle/>
          <a:p>
            <a:pPr>
              <a:defRPr/>
            </a:pPr>
            <a:fld id="{6F8615BD-0FBD-4BA2-8C91-39D98DD99FA9}" type="slidenum">
              <a:rPr lang="en-US" smtClean="0"/>
              <a:pPr>
                <a:defRPr/>
              </a:pPr>
              <a:t>5</a:t>
            </a:fld>
            <a:endParaRPr lang="en-US" dirty="0"/>
          </a:p>
        </p:txBody>
      </p:sp>
    </p:spTree>
    <p:extLst>
      <p:ext uri="{BB962C8B-B14F-4D97-AF65-F5344CB8AC3E}">
        <p14:creationId xmlns:p14="http://schemas.microsoft.com/office/powerpoint/2010/main" val="26940717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xfrm>
            <a:off x="409575" y="698500"/>
            <a:ext cx="6203950" cy="34909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b="1" dirty="0" smtClean="0">
                <a:latin typeface="+mn-lt"/>
                <a:ea typeface="Georgia" pitchFamily="18" charset="0"/>
                <a:cs typeface="Georgia" pitchFamily="18" charset="0"/>
              </a:rPr>
              <a:t>Primary Care Almanac Home Page Menu </a:t>
            </a:r>
          </a:p>
          <a:p>
            <a:r>
              <a:rPr lang="en-US" sz="1200" b="1" dirty="0" smtClean="0">
                <a:latin typeface="+mn-lt"/>
                <a:ea typeface="Georgia" pitchFamily="18" charset="0"/>
                <a:cs typeface="Georgia" pitchFamily="18" charset="0"/>
              </a:rPr>
              <a:t>	</a:t>
            </a:r>
            <a:r>
              <a:rPr lang="en-US" sz="2400" dirty="0" smtClean="0">
                <a:latin typeface="+mn-lt"/>
              </a:rPr>
              <a:t>Use the Home Page Menu using either NSSD or CPRS access paths</a:t>
            </a:r>
          </a:p>
          <a:p>
            <a:pPr marL="800100" lvl="1" indent="-342900">
              <a:buFont typeface="Arial" panose="020B0604020202020204" pitchFamily="34" charset="0"/>
              <a:buChar char="•"/>
            </a:pPr>
            <a:r>
              <a:rPr lang="en-US" sz="2000" dirty="0" smtClean="0">
                <a:latin typeface="+mn-lt"/>
              </a:rPr>
              <a:t>A security check will be performed when you click on the report name</a:t>
            </a:r>
          </a:p>
          <a:p>
            <a:endParaRPr lang="en-US" sz="2400" dirty="0" smtClean="0">
              <a:latin typeface="+mn-lt"/>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dirty="0" smtClean="0">
                <a:latin typeface="+mn-lt"/>
                <a:hlinkClick r:id="rId3"/>
              </a:rPr>
              <a:t>https://securereports2.vssc.med.va.gov/ReportServer/Pages/ReportViewer.aspx?%2fPC%2fAlmanac%2fMainMenu&amp;rs%3aCommand=Render</a:t>
            </a:r>
            <a:endParaRPr lang="en-US" sz="1200" b="1" dirty="0" smtClean="0">
              <a:latin typeface="+mn-lt"/>
              <a:ea typeface="Georgia" pitchFamily="18" charset="0"/>
              <a:cs typeface="Georgia" pitchFamily="18" charset="0"/>
            </a:endParaRPr>
          </a:p>
          <a:p>
            <a:pPr>
              <a:defRPr/>
            </a:pPr>
            <a:endParaRPr lang="en-US" dirty="0" smtClean="0"/>
          </a:p>
        </p:txBody>
      </p:sp>
      <p:sp>
        <p:nvSpPr>
          <p:cNvPr id="4" name="Slide Number Placeholder 3"/>
          <p:cNvSpPr>
            <a:spLocks noGrp="1"/>
          </p:cNvSpPr>
          <p:nvPr>
            <p:ph type="sldNum" sz="quarter" idx="5"/>
          </p:nvPr>
        </p:nvSpPr>
        <p:spPr/>
        <p:txBody>
          <a:bodyPr/>
          <a:lstStyle/>
          <a:p>
            <a:pPr>
              <a:defRPr/>
            </a:pPr>
            <a:fld id="{6F8615BD-0FBD-4BA2-8C91-39D98DD99FA9}" type="slidenum">
              <a:rPr lang="en-US" smtClean="0"/>
              <a:pPr>
                <a:defRPr/>
              </a:pPr>
              <a:t>7</a:t>
            </a:fld>
            <a:endParaRPr lang="en-US" dirty="0"/>
          </a:p>
        </p:txBody>
      </p:sp>
    </p:spTree>
    <p:extLst>
      <p:ext uri="{BB962C8B-B14F-4D97-AF65-F5344CB8AC3E}">
        <p14:creationId xmlns:p14="http://schemas.microsoft.com/office/powerpoint/2010/main" val="4387706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rgbClr val="1C2A72"/>
                </a:solidFill>
              </a:rPr>
              <a:t>http://vssc.med.va.gov/AlphaIndex.asp?Ltr=O</a:t>
            </a:r>
            <a:endParaRPr lang="en-US" dirty="0"/>
          </a:p>
        </p:txBody>
      </p:sp>
      <p:sp>
        <p:nvSpPr>
          <p:cNvPr id="4" name="Slide Number Placeholder 3"/>
          <p:cNvSpPr>
            <a:spLocks noGrp="1"/>
          </p:cNvSpPr>
          <p:nvPr>
            <p:ph type="sldNum" sz="quarter" idx="10"/>
          </p:nvPr>
        </p:nvSpPr>
        <p:spPr/>
        <p:txBody>
          <a:bodyPr/>
          <a:lstStyle/>
          <a:p>
            <a:pPr>
              <a:defRPr/>
            </a:pPr>
            <a:fld id="{D79D90B2-89D9-41A5-BD07-C8C48E29A8AF}" type="slidenum">
              <a:rPr lang="en-US" smtClean="0"/>
              <a:pPr>
                <a:defRPr/>
              </a:pPr>
              <a:t>8</a:t>
            </a:fld>
            <a:endParaRPr lang="en-US" dirty="0"/>
          </a:p>
        </p:txBody>
      </p:sp>
    </p:spTree>
    <p:extLst>
      <p:ext uri="{BB962C8B-B14F-4D97-AF65-F5344CB8AC3E}">
        <p14:creationId xmlns:p14="http://schemas.microsoft.com/office/powerpoint/2010/main" val="2470382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79D90B2-89D9-41A5-BD07-C8C48E29A8AF}" type="slidenum">
              <a:rPr lang="en-US" smtClean="0"/>
              <a:pPr>
                <a:defRPr/>
              </a:pPr>
              <a:t>11</a:t>
            </a:fld>
            <a:endParaRPr lang="en-US" dirty="0"/>
          </a:p>
        </p:txBody>
      </p:sp>
    </p:spTree>
    <p:extLst>
      <p:ext uri="{BB962C8B-B14F-4D97-AF65-F5344CB8AC3E}">
        <p14:creationId xmlns:p14="http://schemas.microsoft.com/office/powerpoint/2010/main" val="37095669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Top block is a close-up photo of red-white-blue flag pattern. Bottom block is a light blue circle-star pattern. Bottom right is the VA emblem-Excellence logo lock-up."/>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51840" y="3178163"/>
            <a:ext cx="10363200" cy="730127"/>
          </a:xfrm>
        </p:spPr>
        <p:txBody>
          <a:bodyPr>
            <a:normAutofit/>
          </a:bodyPr>
          <a:lstStyle>
            <a:lvl1pPr algn="l">
              <a:defRPr sz="2000" b="1">
                <a:latin typeface="Calibri"/>
                <a:cs typeface="Calibri"/>
              </a:defRPr>
            </a:lvl1pPr>
          </a:lstStyle>
          <a:p>
            <a:r>
              <a:rPr lang="en-US" smtClean="0"/>
              <a:t>Click to edit Master title style</a:t>
            </a:r>
            <a:endParaRPr lang="en-US" dirty="0"/>
          </a:p>
        </p:txBody>
      </p:sp>
      <p:sp>
        <p:nvSpPr>
          <p:cNvPr id="3" name="Subtitle 2"/>
          <p:cNvSpPr>
            <a:spLocks noGrp="1"/>
          </p:cNvSpPr>
          <p:nvPr>
            <p:ph type="subTitle" idx="1"/>
          </p:nvPr>
        </p:nvSpPr>
        <p:spPr>
          <a:xfrm>
            <a:off x="476928" y="4004455"/>
            <a:ext cx="10338112" cy="914813"/>
          </a:xfrm>
        </p:spPr>
        <p:txBody>
          <a:bodyPr>
            <a:noAutofit/>
          </a:bodyPr>
          <a:lstStyle>
            <a:lvl1pPr marL="0" indent="0" algn="l">
              <a:buNone/>
              <a:defRPr sz="1600">
                <a:solidFill>
                  <a:srgbClr val="FFFFFF"/>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6696594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Slide Number Placeholder 5"/>
          <p:cNvSpPr>
            <a:spLocks noGrp="1"/>
          </p:cNvSpPr>
          <p:nvPr>
            <p:ph type="sldNum" sz="quarter" idx="10"/>
          </p:nvPr>
        </p:nvSpPr>
        <p:spPr/>
        <p:txBody>
          <a:bodyPr/>
          <a:lstStyle>
            <a:lvl1pPr>
              <a:defRPr/>
            </a:lvl1pPr>
          </a:lstStyle>
          <a:p>
            <a:pPr>
              <a:defRPr/>
            </a:pPr>
            <a:fld id="{D7CE9ED2-68AD-4CE0-9977-2597D028D25B}" type="slidenum">
              <a:rPr lang="en-US"/>
              <a:pPr>
                <a:defRPr/>
              </a:pPr>
              <a:t>‹#›</a:t>
            </a:fld>
            <a:endParaRPr lang="en-US" dirty="0"/>
          </a:p>
        </p:txBody>
      </p:sp>
    </p:spTree>
    <p:extLst>
      <p:ext uri="{BB962C8B-B14F-4D97-AF65-F5344CB8AC3E}">
        <p14:creationId xmlns:p14="http://schemas.microsoft.com/office/powerpoint/2010/main" val="925321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09600" y="1935651"/>
            <a:ext cx="10972800" cy="419051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FB2EF1F3-44B2-49B5-9946-B6A686976884}" type="slidenum">
              <a:rPr lang="en-US"/>
              <a:pPr>
                <a:defRPr/>
              </a:pPr>
              <a:t>‹#›</a:t>
            </a:fld>
            <a:endParaRPr lang="en-US" dirty="0"/>
          </a:p>
        </p:txBody>
      </p:sp>
    </p:spTree>
    <p:extLst>
      <p:ext uri="{BB962C8B-B14F-4D97-AF65-F5344CB8AC3E}">
        <p14:creationId xmlns:p14="http://schemas.microsoft.com/office/powerpoint/2010/main" val="229293731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normAutofit/>
          </a:bodyPr>
          <a:lstStyle>
            <a:lvl1pPr algn="l">
              <a:defRPr sz="32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88675374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923323"/>
            <a:ext cx="5384800" cy="4202841"/>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97600" y="1923323"/>
            <a:ext cx="5384800" cy="4202841"/>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10BD71A5-E980-4552-BD19-B55A04479B44}" type="slidenum">
              <a:rPr lang="en-US"/>
              <a:pPr>
                <a:defRPr/>
              </a:pPr>
              <a:t>‹#›</a:t>
            </a:fld>
            <a:endParaRPr lang="en-US" dirty="0"/>
          </a:p>
        </p:txBody>
      </p:sp>
    </p:spTree>
    <p:extLst>
      <p:ext uri="{BB962C8B-B14F-4D97-AF65-F5344CB8AC3E}">
        <p14:creationId xmlns:p14="http://schemas.microsoft.com/office/powerpoint/2010/main" val="2114852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732377"/>
            <a:ext cx="5386917" cy="63976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09600" y="2372139"/>
            <a:ext cx="5386917" cy="3706052"/>
          </a:xfrm>
        </p:spPr>
        <p:txBody>
          <a:bodyPr>
            <a:normAutofit/>
          </a:bodyPr>
          <a:lstStyle>
            <a:lvl1pPr>
              <a:defRPr sz="1600"/>
            </a:lvl1pPr>
            <a:lvl2pPr>
              <a:defRPr sz="1600"/>
            </a:lvl2pPr>
            <a:lvl3pPr>
              <a:defRPr sz="16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Text Placeholder 4"/>
          <p:cNvSpPr>
            <a:spLocks noGrp="1"/>
          </p:cNvSpPr>
          <p:nvPr>
            <p:ph type="body" sz="quarter" idx="3"/>
          </p:nvPr>
        </p:nvSpPr>
        <p:spPr>
          <a:xfrm>
            <a:off x="6193368" y="1732377"/>
            <a:ext cx="5389033" cy="63976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6193368" y="2372139"/>
            <a:ext cx="5389033" cy="3706052"/>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Slide Number Placeholder 5"/>
          <p:cNvSpPr>
            <a:spLocks noGrp="1"/>
          </p:cNvSpPr>
          <p:nvPr>
            <p:ph type="sldNum" sz="quarter" idx="10"/>
          </p:nvPr>
        </p:nvSpPr>
        <p:spPr/>
        <p:txBody>
          <a:bodyPr/>
          <a:lstStyle>
            <a:lvl1pPr>
              <a:defRPr/>
            </a:lvl1pPr>
          </a:lstStyle>
          <a:p>
            <a:pPr>
              <a:defRPr/>
            </a:pPr>
            <a:fld id="{3ADBFF59-81B1-414F-B1B0-27A5E24D9F40}" type="slidenum">
              <a:rPr lang="en-US"/>
              <a:pPr>
                <a:defRPr/>
              </a:pPr>
              <a:t>‹#›</a:t>
            </a:fld>
            <a:endParaRPr lang="en-US" dirty="0"/>
          </a:p>
        </p:txBody>
      </p:sp>
    </p:spTree>
    <p:extLst>
      <p:ext uri="{BB962C8B-B14F-4D97-AF65-F5344CB8AC3E}">
        <p14:creationId xmlns:p14="http://schemas.microsoft.com/office/powerpoint/2010/main" val="30920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p:txBody>
          <a:bodyPr/>
          <a:lstStyle>
            <a:lvl1pPr>
              <a:defRPr/>
            </a:lvl1pPr>
          </a:lstStyle>
          <a:p>
            <a:pPr>
              <a:defRPr/>
            </a:pPr>
            <a:fld id="{FD29F777-8356-423D-B856-1828EE37728C}" type="slidenum">
              <a:rPr lang="en-US"/>
              <a:pPr>
                <a:defRPr/>
              </a:pPr>
              <a:t>‹#›</a:t>
            </a:fld>
            <a:endParaRPr lang="en-US" dirty="0"/>
          </a:p>
        </p:txBody>
      </p:sp>
    </p:spTree>
    <p:extLst>
      <p:ext uri="{BB962C8B-B14F-4D97-AF65-F5344CB8AC3E}">
        <p14:creationId xmlns:p14="http://schemas.microsoft.com/office/powerpoint/2010/main" val="210086526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p:txBody>
          <a:bodyPr/>
          <a:lstStyle>
            <a:lvl1pPr>
              <a:defRPr/>
            </a:lvl1pPr>
          </a:lstStyle>
          <a:p>
            <a:pPr>
              <a:defRPr/>
            </a:pPr>
            <a:fld id="{36B31B7B-1080-43F3-9170-5F05063E3EC3}" type="slidenum">
              <a:rPr lang="en-US"/>
              <a:pPr>
                <a:defRPr/>
              </a:pPr>
              <a:t>‹#›</a:t>
            </a:fld>
            <a:endParaRPr lang="en-US" dirty="0"/>
          </a:p>
        </p:txBody>
      </p:sp>
    </p:spTree>
    <p:extLst>
      <p:ext uri="{BB962C8B-B14F-4D97-AF65-F5344CB8AC3E}">
        <p14:creationId xmlns:p14="http://schemas.microsoft.com/office/powerpoint/2010/main" val="13440189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6733" y="1997295"/>
            <a:ext cx="6815667" cy="4128867"/>
          </a:xfrm>
        </p:spPr>
        <p:txBody>
          <a:bodyPr>
            <a:normAutofit/>
          </a:bodyPr>
          <a:lstStyle>
            <a:lvl1pPr>
              <a:defRPr sz="1800"/>
            </a:lvl1pPr>
            <a:lvl2pPr>
              <a:defRPr sz="18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Text Placeholder 3"/>
          <p:cNvSpPr>
            <a:spLocks noGrp="1"/>
          </p:cNvSpPr>
          <p:nvPr>
            <p:ph type="body" sz="half" idx="2"/>
          </p:nvPr>
        </p:nvSpPr>
        <p:spPr>
          <a:xfrm>
            <a:off x="609601" y="1997296"/>
            <a:ext cx="4011084" cy="4128866"/>
          </a:xfrm>
          <a:solidFill>
            <a:srgbClr val="FFFFFF"/>
          </a:solidFill>
          <a:ln>
            <a:solidFill>
              <a:srgbClr val="BFBFBF"/>
            </a:solidFill>
          </a:ln>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Title 5"/>
          <p:cNvSpPr>
            <a:spLocks noGrp="1"/>
          </p:cNvSpPr>
          <p:nvPr>
            <p:ph type="title"/>
          </p:nvPr>
        </p:nvSpPr>
        <p:spPr/>
        <p:txBody>
          <a:bodyPr/>
          <a:lstStyle/>
          <a:p>
            <a:r>
              <a:rPr lang="en-US" smtClean="0"/>
              <a:t>Click to edit Master title style</a:t>
            </a:r>
            <a:endParaRPr lang="en-US"/>
          </a:p>
        </p:txBody>
      </p:sp>
      <p:sp>
        <p:nvSpPr>
          <p:cNvPr id="5" name="Slide Number Placeholder 5"/>
          <p:cNvSpPr>
            <a:spLocks noGrp="1"/>
          </p:cNvSpPr>
          <p:nvPr>
            <p:ph type="sldNum" sz="quarter" idx="10"/>
          </p:nvPr>
        </p:nvSpPr>
        <p:spPr/>
        <p:txBody>
          <a:bodyPr/>
          <a:lstStyle>
            <a:lvl1pPr>
              <a:defRPr/>
            </a:lvl1pPr>
          </a:lstStyle>
          <a:p>
            <a:pPr>
              <a:defRPr/>
            </a:pPr>
            <a:fld id="{03AAF854-894B-475D-BF64-A8CF22095C3D}" type="slidenum">
              <a:rPr lang="en-US"/>
              <a:pPr>
                <a:defRPr/>
              </a:pPr>
              <a:t>‹#›</a:t>
            </a:fld>
            <a:endParaRPr lang="en-US" dirty="0"/>
          </a:p>
        </p:txBody>
      </p:sp>
    </p:spTree>
    <p:extLst>
      <p:ext uri="{BB962C8B-B14F-4D97-AF65-F5344CB8AC3E}">
        <p14:creationId xmlns:p14="http://schemas.microsoft.com/office/powerpoint/2010/main" val="9888906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389717" y="2391825"/>
            <a:ext cx="7315200" cy="2724039"/>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682602"/>
            <a:ext cx="7315200" cy="61356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Title 4"/>
          <p:cNvSpPr>
            <a:spLocks noGrp="1"/>
          </p:cNvSpPr>
          <p:nvPr>
            <p:ph type="title"/>
          </p:nvPr>
        </p:nvSpPr>
        <p:spPr/>
        <p:txBody>
          <a:bodyPr/>
          <a:lstStyle/>
          <a:p>
            <a:r>
              <a:rPr lang="en-US" smtClean="0"/>
              <a:t>Click to edit Master title style</a:t>
            </a:r>
            <a:endParaRPr lang="en-US"/>
          </a:p>
        </p:txBody>
      </p:sp>
      <p:sp>
        <p:nvSpPr>
          <p:cNvPr id="6" name="Slide Number Placeholder 5"/>
          <p:cNvSpPr>
            <a:spLocks noGrp="1"/>
          </p:cNvSpPr>
          <p:nvPr>
            <p:ph type="sldNum" sz="quarter" idx="10"/>
          </p:nvPr>
        </p:nvSpPr>
        <p:spPr/>
        <p:txBody>
          <a:bodyPr/>
          <a:lstStyle>
            <a:lvl1pPr>
              <a:defRPr/>
            </a:lvl1pPr>
          </a:lstStyle>
          <a:p>
            <a:pPr>
              <a:defRPr/>
            </a:pPr>
            <a:fld id="{68D4AB7B-4704-4699-A73B-6D563C168085}" type="slidenum">
              <a:rPr lang="en-US"/>
              <a:pPr>
                <a:defRPr/>
              </a:pPr>
              <a:t>‹#›</a:t>
            </a:fld>
            <a:endParaRPr lang="en-US" dirty="0"/>
          </a:p>
        </p:txBody>
      </p:sp>
    </p:spTree>
    <p:extLst>
      <p:ext uri="{BB962C8B-B14F-4D97-AF65-F5344CB8AC3E}">
        <p14:creationId xmlns:p14="http://schemas.microsoft.com/office/powerpoint/2010/main" val="547981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3" descr="Slide background with light blue circle-star pattern block behind title. Bottom left reads &quot;Veterans Health Administration.&quot;"/>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609600" y="274639"/>
            <a:ext cx="10972800" cy="129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8" name="Text Placeholder 2"/>
          <p:cNvSpPr>
            <a:spLocks noGrp="1"/>
          </p:cNvSpPr>
          <p:nvPr>
            <p:ph type="body" idx="1"/>
          </p:nvPr>
        </p:nvSpPr>
        <p:spPr bwMode="auto">
          <a:xfrm>
            <a:off x="609600" y="1849439"/>
            <a:ext cx="10972800" cy="427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p:txBody>
      </p:sp>
      <p:sp>
        <p:nvSpPr>
          <p:cNvPr id="6" name="Slide Number Placeholder 5"/>
          <p:cNvSpPr>
            <a:spLocks noGrp="1"/>
          </p:cNvSpPr>
          <p:nvPr>
            <p:ph type="sldNum" sz="quarter" idx="4"/>
          </p:nvPr>
        </p:nvSpPr>
        <p:spPr>
          <a:xfrm>
            <a:off x="11444818" y="6249989"/>
            <a:ext cx="654049" cy="365125"/>
          </a:xfrm>
          <a:prstGeom prst="rect">
            <a:avLst/>
          </a:prstGeom>
        </p:spPr>
        <p:txBody>
          <a:bodyPr vert="horz" lIns="91440" tIns="45720" rIns="91440" bIns="45720" rtlCol="0" anchor="ctr"/>
          <a:lstStyle>
            <a:lvl1pPr algn="r" fontAlgn="auto">
              <a:spcBef>
                <a:spcPts val="0"/>
              </a:spcBef>
              <a:spcAft>
                <a:spcPts val="0"/>
              </a:spcAft>
              <a:defRPr sz="1000">
                <a:solidFill>
                  <a:schemeClr val="tx1">
                    <a:tint val="75000"/>
                  </a:schemeClr>
                </a:solidFill>
                <a:latin typeface="Georgia"/>
                <a:cs typeface="Georgia"/>
              </a:defRPr>
            </a:lvl1pPr>
          </a:lstStyle>
          <a:p>
            <a:pPr>
              <a:defRPr/>
            </a:pPr>
            <a:fld id="{B81B07EC-FCED-4042-81F9-79E15F614E61}" type="slidenum">
              <a:rPr lang="en-US"/>
              <a:pPr>
                <a:defRPr/>
              </a:pPr>
              <a:t>‹#›</a:t>
            </a:fld>
            <a:endParaRPr lang="en-US" dirty="0"/>
          </a:p>
        </p:txBody>
      </p:sp>
      <p:sp>
        <p:nvSpPr>
          <p:cNvPr id="7" name="TextBox 6"/>
          <p:cNvSpPr txBox="1"/>
          <p:nvPr/>
        </p:nvSpPr>
        <p:spPr>
          <a:xfrm>
            <a:off x="609600" y="6284914"/>
            <a:ext cx="5748867" cy="276225"/>
          </a:xfrm>
          <a:prstGeom prst="rect">
            <a:avLst/>
          </a:prstGeom>
          <a:noFill/>
        </p:spPr>
        <p:txBody>
          <a:bodyPr>
            <a:spAutoFit/>
          </a:bodyPr>
          <a:lstStyle/>
          <a:p>
            <a:pPr fontAlgn="auto">
              <a:spcBef>
                <a:spcPts val="0"/>
              </a:spcBef>
              <a:spcAft>
                <a:spcPts val="0"/>
              </a:spcAft>
              <a:defRPr/>
            </a:pPr>
            <a:r>
              <a:rPr lang="en-US" sz="1200" spc="100" dirty="0">
                <a:solidFill>
                  <a:schemeClr val="bg1">
                    <a:lumMod val="65000"/>
                  </a:schemeClr>
                </a:solidFill>
                <a:latin typeface="+mn-lt"/>
                <a:cs typeface="+mn-cs"/>
              </a:rPr>
              <a:t>VETERANS HEALTH ADMINISTRATION</a:t>
            </a:r>
          </a:p>
        </p:txBody>
      </p:sp>
    </p:spTree>
  </p:cSld>
  <p:clrMap bg1="lt1" tx1="dk1" bg2="lt2" tx2="dk2" accent1="accent1" accent2="accent2" accent3="accent3" accent4="accent4" accent5="accent5" accent6="accent6" hlink="hlink" folHlink="folHlink"/>
  <p:sldLayoutIdLst>
    <p:sldLayoutId id="2147483929" r:id="rId1"/>
    <p:sldLayoutId id="2147483922" r:id="rId2"/>
    <p:sldLayoutId id="2147483930" r:id="rId3"/>
    <p:sldLayoutId id="2147483923" r:id="rId4"/>
    <p:sldLayoutId id="2147483924" r:id="rId5"/>
    <p:sldLayoutId id="2147483925" r:id="rId6"/>
    <p:sldLayoutId id="2147483931" r:id="rId7"/>
    <p:sldLayoutId id="2147483926" r:id="rId8"/>
    <p:sldLayoutId id="2147483927" r:id="rId9"/>
    <p:sldLayoutId id="2147483928" r:id="rId10"/>
  </p:sldLayoutIdLst>
  <p:hf hdr="0" dt="0"/>
  <p:txStyles>
    <p:titleStyle>
      <a:lvl1pPr algn="l" defTabSz="457200" rtl="0" eaLnBrk="0" fontAlgn="base" hangingPunct="0">
        <a:spcBef>
          <a:spcPct val="0"/>
        </a:spcBef>
        <a:spcAft>
          <a:spcPct val="0"/>
        </a:spcAft>
        <a:defRPr sz="2400" kern="1200">
          <a:solidFill>
            <a:schemeClr val="bg1"/>
          </a:solidFill>
          <a:latin typeface="Georgia"/>
          <a:ea typeface="Georgia" pitchFamily="18" charset="0"/>
          <a:cs typeface="Georgia"/>
        </a:defRPr>
      </a:lvl1pPr>
      <a:lvl2pPr algn="l" defTabSz="457200" rtl="0" eaLnBrk="0" fontAlgn="base" hangingPunct="0">
        <a:spcBef>
          <a:spcPct val="0"/>
        </a:spcBef>
        <a:spcAft>
          <a:spcPct val="0"/>
        </a:spcAft>
        <a:defRPr sz="2400">
          <a:solidFill>
            <a:schemeClr val="bg1"/>
          </a:solidFill>
          <a:latin typeface="Georgia" pitchFamily="18" charset="0"/>
          <a:ea typeface="Georgia" pitchFamily="18" charset="0"/>
          <a:cs typeface="Georgia" pitchFamily="18" charset="0"/>
        </a:defRPr>
      </a:lvl2pPr>
      <a:lvl3pPr algn="l" defTabSz="457200" rtl="0" eaLnBrk="0" fontAlgn="base" hangingPunct="0">
        <a:spcBef>
          <a:spcPct val="0"/>
        </a:spcBef>
        <a:spcAft>
          <a:spcPct val="0"/>
        </a:spcAft>
        <a:defRPr sz="2400">
          <a:solidFill>
            <a:schemeClr val="bg1"/>
          </a:solidFill>
          <a:latin typeface="Georgia" pitchFamily="18" charset="0"/>
          <a:ea typeface="Georgia" pitchFamily="18" charset="0"/>
          <a:cs typeface="Georgia" pitchFamily="18" charset="0"/>
        </a:defRPr>
      </a:lvl3pPr>
      <a:lvl4pPr algn="l" defTabSz="457200" rtl="0" eaLnBrk="0" fontAlgn="base" hangingPunct="0">
        <a:spcBef>
          <a:spcPct val="0"/>
        </a:spcBef>
        <a:spcAft>
          <a:spcPct val="0"/>
        </a:spcAft>
        <a:defRPr sz="2400">
          <a:solidFill>
            <a:schemeClr val="bg1"/>
          </a:solidFill>
          <a:latin typeface="Georgia" pitchFamily="18" charset="0"/>
          <a:ea typeface="Georgia" pitchFamily="18" charset="0"/>
          <a:cs typeface="Georgia" pitchFamily="18" charset="0"/>
        </a:defRPr>
      </a:lvl4pPr>
      <a:lvl5pPr algn="l" defTabSz="457200" rtl="0" eaLnBrk="0" fontAlgn="base" hangingPunct="0">
        <a:spcBef>
          <a:spcPct val="0"/>
        </a:spcBef>
        <a:spcAft>
          <a:spcPct val="0"/>
        </a:spcAft>
        <a:defRPr sz="2400">
          <a:solidFill>
            <a:schemeClr val="bg1"/>
          </a:solidFill>
          <a:latin typeface="Georgia" pitchFamily="18" charset="0"/>
          <a:ea typeface="Georgia" pitchFamily="18" charset="0"/>
          <a:cs typeface="Georgia" pitchFamily="18" charset="0"/>
        </a:defRPr>
      </a:lvl5pPr>
      <a:lvl6pPr marL="457200" algn="l" defTabSz="457200" rtl="0" fontAlgn="base">
        <a:spcBef>
          <a:spcPct val="0"/>
        </a:spcBef>
        <a:spcAft>
          <a:spcPct val="0"/>
        </a:spcAft>
        <a:defRPr sz="2400">
          <a:solidFill>
            <a:schemeClr val="bg1"/>
          </a:solidFill>
          <a:latin typeface="Georgia" pitchFamily="18" charset="0"/>
          <a:ea typeface="Georgia" pitchFamily="18" charset="0"/>
          <a:cs typeface="Georgia" pitchFamily="18" charset="0"/>
        </a:defRPr>
      </a:lvl6pPr>
      <a:lvl7pPr marL="914400" algn="l" defTabSz="457200" rtl="0" fontAlgn="base">
        <a:spcBef>
          <a:spcPct val="0"/>
        </a:spcBef>
        <a:spcAft>
          <a:spcPct val="0"/>
        </a:spcAft>
        <a:defRPr sz="2400">
          <a:solidFill>
            <a:schemeClr val="bg1"/>
          </a:solidFill>
          <a:latin typeface="Georgia" pitchFamily="18" charset="0"/>
          <a:ea typeface="Georgia" pitchFamily="18" charset="0"/>
          <a:cs typeface="Georgia" pitchFamily="18" charset="0"/>
        </a:defRPr>
      </a:lvl7pPr>
      <a:lvl8pPr marL="1371600" algn="l" defTabSz="457200" rtl="0" fontAlgn="base">
        <a:spcBef>
          <a:spcPct val="0"/>
        </a:spcBef>
        <a:spcAft>
          <a:spcPct val="0"/>
        </a:spcAft>
        <a:defRPr sz="2400">
          <a:solidFill>
            <a:schemeClr val="bg1"/>
          </a:solidFill>
          <a:latin typeface="Georgia" pitchFamily="18" charset="0"/>
          <a:ea typeface="Georgia" pitchFamily="18" charset="0"/>
          <a:cs typeface="Georgia" pitchFamily="18" charset="0"/>
        </a:defRPr>
      </a:lvl8pPr>
      <a:lvl9pPr marL="1828800" algn="l" defTabSz="457200" rtl="0" fontAlgn="base">
        <a:spcBef>
          <a:spcPct val="0"/>
        </a:spcBef>
        <a:spcAft>
          <a:spcPct val="0"/>
        </a:spcAft>
        <a:defRPr sz="2400">
          <a:solidFill>
            <a:schemeClr val="bg1"/>
          </a:solidFill>
          <a:latin typeface="Georgia" pitchFamily="18" charset="0"/>
          <a:ea typeface="Georgia" pitchFamily="18" charset="0"/>
          <a:cs typeface="Georgia" pitchFamily="18" charset="0"/>
        </a:defRPr>
      </a:lvl9pPr>
    </p:titleStyle>
    <p:bodyStyle>
      <a:lvl1pPr marL="342900" indent="-342900" algn="l" defTabSz="457200" rtl="0" eaLnBrk="0" fontAlgn="base" hangingPunct="0">
        <a:spcBef>
          <a:spcPct val="20000"/>
        </a:spcBef>
        <a:spcAft>
          <a:spcPct val="0"/>
        </a:spcAft>
        <a:buFont typeface="Arial" pitchFamily="34" charset="0"/>
        <a:buChar char="•"/>
        <a:defRPr kern="1200">
          <a:solidFill>
            <a:schemeClr val="tx1"/>
          </a:solidFill>
          <a:latin typeface="+mn-lt"/>
          <a:ea typeface="Georgia" pitchFamily="18" charset="0"/>
          <a:cs typeface="Georgia"/>
        </a:defRPr>
      </a:lvl1pPr>
      <a:lvl2pPr marL="742950" indent="-285750" algn="l" defTabSz="457200" rtl="0" eaLnBrk="0" fontAlgn="base" hangingPunct="0">
        <a:spcBef>
          <a:spcPct val="20000"/>
        </a:spcBef>
        <a:spcAft>
          <a:spcPct val="0"/>
        </a:spcAft>
        <a:buFont typeface="Arial" pitchFamily="34" charset="0"/>
        <a:buChar char="–"/>
        <a:defRPr sz="1600" kern="1200">
          <a:solidFill>
            <a:schemeClr val="tx1"/>
          </a:solidFill>
          <a:latin typeface="+mn-lt"/>
          <a:ea typeface="Georgia" pitchFamily="18" charset="0"/>
          <a:cs typeface="Georgia"/>
        </a:defRPr>
      </a:lvl2pPr>
      <a:lvl3pPr marL="1143000" indent="-228600" algn="l" defTabSz="457200" rtl="0" eaLnBrk="0" fontAlgn="base" hangingPunct="0">
        <a:spcBef>
          <a:spcPct val="20000"/>
        </a:spcBef>
        <a:spcAft>
          <a:spcPct val="0"/>
        </a:spcAft>
        <a:buFont typeface="Arial" pitchFamily="34" charset="0"/>
        <a:buChar char="•"/>
        <a:defRPr sz="1400" kern="1200">
          <a:solidFill>
            <a:schemeClr val="tx1"/>
          </a:solidFill>
          <a:latin typeface="+mn-lt"/>
          <a:ea typeface="Georgia" pitchFamily="18" charset="0"/>
          <a:cs typeface="Georgia"/>
        </a:defRPr>
      </a:lvl3pPr>
      <a:lvl4pPr marL="1600200" indent="-228600" algn="l" defTabSz="457200" rtl="0" eaLnBrk="0" fontAlgn="base" hangingPunct="0">
        <a:spcBef>
          <a:spcPct val="20000"/>
        </a:spcBef>
        <a:spcAft>
          <a:spcPct val="0"/>
        </a:spcAft>
        <a:buFont typeface="Arial" pitchFamily="34" charset="0"/>
        <a:buChar char="–"/>
        <a:defRPr sz="1200" kern="1200">
          <a:solidFill>
            <a:schemeClr val="tx1"/>
          </a:solidFill>
          <a:latin typeface="+mn-lt"/>
          <a:ea typeface="Georgia" pitchFamily="18" charset="0"/>
          <a:cs typeface="Georgia"/>
        </a:defRPr>
      </a:lvl4pPr>
      <a:lvl5pPr marL="2057400" indent="-228600" algn="l" defTabSz="457200" rtl="0" eaLnBrk="0" fontAlgn="base" hangingPunct="0">
        <a:spcBef>
          <a:spcPct val="20000"/>
        </a:spcBef>
        <a:spcAft>
          <a:spcPct val="0"/>
        </a:spcAft>
        <a:buFont typeface="Arial" pitchFamily="34" charset="0"/>
        <a:buChar char="»"/>
        <a:defRPr sz="1200" kern="1200">
          <a:solidFill>
            <a:schemeClr val="tx1"/>
          </a:solidFill>
          <a:latin typeface="Georgia"/>
          <a:ea typeface="Georgia" pitchFamily="18" charset="0"/>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25.png"/></Relationships>
</file>

<file path=ppt/slides/_rels/slide2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hyperlink" Target="http://www.healthquality.va.gov/guidelines/Pain/cot/" TargetMode="External"/><Relationship Id="rId5" Type="http://schemas.openxmlformats.org/officeDocument/2006/relationships/hyperlink" Target="http://vaww.infoshare.va.gov/sites/primarycare/resources/pcedresourcesforPACT/pain_management_/default.aspx" TargetMode="External"/><Relationship Id="rId4" Type="http://schemas.openxmlformats.org/officeDocument/2006/relationships/hyperlink" Target="http://www.va.gov/painmanagement/"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hyperlink" Target="mailto:Freddy.Kirkland@va.gov" TargetMode="External"/><Relationship Id="rId4" Type="http://schemas.openxmlformats.org/officeDocument/2006/relationships/hyperlink" Target="mailto:William.Sanders@va.gov"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45000"/>
            <a:lum/>
          </a:blip>
          <a:srcRect/>
          <a:stretch>
            <a:fillRect t="-9000" b="-9000"/>
          </a:stretch>
        </a:blipFill>
        <a:effectLst/>
      </p:bgPr>
    </p:bg>
    <p:spTree>
      <p:nvGrpSpPr>
        <p:cNvPr id="1" name=""/>
        <p:cNvGrpSpPr/>
        <p:nvPr/>
      </p:nvGrpSpPr>
      <p:grpSpPr>
        <a:xfrm>
          <a:off x="0" y="0"/>
          <a:ext cx="0" cy="0"/>
          <a:chOff x="0" y="0"/>
          <a:chExt cx="0" cy="0"/>
        </a:xfrm>
      </p:grpSpPr>
      <p:sp>
        <p:nvSpPr>
          <p:cNvPr id="5122" name="Title 1"/>
          <p:cNvSpPr>
            <a:spLocks noGrp="1"/>
          </p:cNvSpPr>
          <p:nvPr>
            <p:ph type="ctrTitle"/>
          </p:nvPr>
        </p:nvSpPr>
        <p:spPr>
          <a:xfrm>
            <a:off x="1581150" y="2152650"/>
            <a:ext cx="9067800" cy="1259156"/>
          </a:xfrm>
        </p:spPr>
        <p:txBody>
          <a:bodyPr>
            <a:noAutofit/>
          </a:bodyPr>
          <a:lstStyle/>
          <a:p>
            <a:pPr algn="ctr"/>
            <a:r>
              <a:rPr lang="en-US" altLang="en-US" sz="4000" dirty="0">
                <a:solidFill>
                  <a:srgbClr val="002060"/>
                </a:solidFill>
                <a:latin typeface="Georgia" panose="02040502050405020303" pitchFamily="18" charset="0"/>
                <a:ea typeface="Calibri" pitchFamily="34" charset="0"/>
                <a:cs typeface="Calibri" pitchFamily="34" charset="0"/>
              </a:rPr>
              <a:t>Primary Care Almanac Opioid Therapy Tool </a:t>
            </a:r>
          </a:p>
        </p:txBody>
      </p:sp>
      <p:sp>
        <p:nvSpPr>
          <p:cNvPr id="5123" name="Subtitle 2"/>
          <p:cNvSpPr>
            <a:spLocks noGrp="1"/>
          </p:cNvSpPr>
          <p:nvPr>
            <p:ph type="subTitle" idx="1"/>
          </p:nvPr>
        </p:nvSpPr>
        <p:spPr>
          <a:xfrm>
            <a:off x="1657350" y="3483409"/>
            <a:ext cx="8877300" cy="440891"/>
          </a:xfrm>
        </p:spPr>
        <p:txBody>
          <a:bodyPr/>
          <a:lstStyle/>
          <a:p>
            <a:pPr algn="ctr"/>
            <a:r>
              <a:rPr lang="en-US" sz="3000" b="1" dirty="0">
                <a:solidFill>
                  <a:srgbClr val="002060"/>
                </a:solidFill>
                <a:cs typeface="Georgia" pitchFamily="18" charset="0"/>
              </a:rPr>
              <a:t>Robby C. Riddle. MD, FAAFP, </a:t>
            </a:r>
            <a:r>
              <a:rPr lang="en-US" sz="3000" b="1" dirty="0" smtClean="0">
                <a:solidFill>
                  <a:srgbClr val="002060"/>
                </a:solidFill>
                <a:cs typeface="Georgia" pitchFamily="18" charset="0"/>
              </a:rPr>
              <a:t>MBA/HCM</a:t>
            </a:r>
          </a:p>
          <a:p>
            <a:pPr algn="ctr"/>
            <a:endParaRPr lang="en-US" altLang="en-US" sz="3000" b="1" dirty="0" smtClean="0">
              <a:solidFill>
                <a:srgbClr val="002060"/>
              </a:solidFill>
              <a:cs typeface="Georgia" pitchFamily="18" charset="0"/>
            </a:endParaRPr>
          </a:p>
          <a:p>
            <a:pPr algn="ctr"/>
            <a:r>
              <a:rPr lang="en-US" altLang="en-US" sz="3000" b="1" dirty="0" smtClean="0">
                <a:solidFill>
                  <a:srgbClr val="002060"/>
                </a:solidFill>
                <a:cs typeface="Georgia" pitchFamily="18" charset="0"/>
              </a:rPr>
              <a:t>William </a:t>
            </a:r>
            <a:r>
              <a:rPr lang="en-US" altLang="en-US" sz="3000" b="1" dirty="0">
                <a:solidFill>
                  <a:srgbClr val="002060"/>
                </a:solidFill>
                <a:cs typeface="Georgia" pitchFamily="18" charset="0"/>
              </a:rPr>
              <a:t>J. Sanders, RN</a:t>
            </a:r>
          </a:p>
          <a:p>
            <a:pPr algn="ctr"/>
            <a:r>
              <a:rPr lang="en-US" altLang="en-US" sz="3000" b="1" dirty="0">
                <a:solidFill>
                  <a:srgbClr val="002060"/>
                </a:solidFill>
                <a:cs typeface="Georgia" pitchFamily="18" charset="0"/>
              </a:rPr>
              <a:t>Julie S. Horne, </a:t>
            </a:r>
            <a:r>
              <a:rPr lang="en-US" sz="3000" b="1" dirty="0">
                <a:solidFill>
                  <a:srgbClr val="002060"/>
                </a:solidFill>
              </a:rPr>
              <a:t>PharmD, BCPS</a:t>
            </a:r>
            <a:endParaRPr lang="en-US" altLang="en-US" sz="3000" b="1" dirty="0">
              <a:solidFill>
                <a:srgbClr val="002060"/>
              </a:solidFill>
              <a:cs typeface="Georgia" pitchFamily="18" charset="0"/>
            </a:endParaRPr>
          </a:p>
          <a:p>
            <a:pPr algn="ctr"/>
            <a:r>
              <a:rPr lang="en-US" altLang="en-US" sz="3000" b="1" dirty="0">
                <a:solidFill>
                  <a:srgbClr val="002060"/>
                </a:solidFill>
                <a:cs typeface="Georgia" pitchFamily="18" charset="0"/>
              </a:rPr>
              <a:t>Fred Kirkland, RN, </a:t>
            </a:r>
            <a:r>
              <a:rPr lang="en-US" altLang="en-US" sz="3000" b="1" dirty="0" smtClean="0">
                <a:solidFill>
                  <a:srgbClr val="002060"/>
                </a:solidFill>
                <a:cs typeface="Georgia" pitchFamily="18" charset="0"/>
              </a:rPr>
              <a:t>MSN</a:t>
            </a:r>
          </a:p>
          <a:p>
            <a:pPr algn="ctr"/>
            <a:r>
              <a:rPr lang="en-US" sz="3000" b="1" dirty="0">
                <a:solidFill>
                  <a:srgbClr val="002060"/>
                </a:solidFill>
                <a:cs typeface="Georgia" pitchFamily="18" charset="0"/>
              </a:rPr>
              <a:t>Gordon </a:t>
            </a:r>
            <a:r>
              <a:rPr lang="en-US" sz="3000" b="1" dirty="0" err="1">
                <a:solidFill>
                  <a:srgbClr val="002060"/>
                </a:solidFill>
                <a:cs typeface="Georgia" pitchFamily="18" charset="0"/>
              </a:rPr>
              <a:t>Schectman</a:t>
            </a:r>
            <a:r>
              <a:rPr lang="en-US" sz="3000" b="1" dirty="0">
                <a:solidFill>
                  <a:srgbClr val="002060"/>
                </a:solidFill>
                <a:cs typeface="Georgia" pitchFamily="18" charset="0"/>
              </a:rPr>
              <a:t>, MD, </a:t>
            </a:r>
            <a:r>
              <a:rPr lang="en-US" sz="3000" b="1" dirty="0" smtClean="0">
                <a:solidFill>
                  <a:srgbClr val="002060"/>
                </a:solidFill>
                <a:cs typeface="Georgia" pitchFamily="18" charset="0"/>
              </a:rPr>
              <a:t>MS</a:t>
            </a:r>
            <a:endParaRPr lang="en-US" altLang="en-US" sz="3000" b="1" dirty="0">
              <a:solidFill>
                <a:srgbClr val="002060"/>
              </a:solidFill>
              <a:cs typeface="Georgia"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VHA Reports and measure portal (RAMP)"/>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7149" y="857338"/>
            <a:ext cx="12070080" cy="50426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086538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VHA Reports and measure portal (RAMP):&#10;Opioid Therapy Risk Repor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7152" y="1123951"/>
            <a:ext cx="12070080" cy="4560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512067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45000"/>
            <a:lum/>
          </a:blip>
          <a:srcRect/>
          <a:stretch>
            <a:fillRect t="-9000" b="-9000"/>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0" y="0"/>
            <a:ext cx="12191999" cy="1335024"/>
          </a:xfrm>
        </p:spPr>
        <p:txBody>
          <a:bodyPr/>
          <a:lstStyle/>
          <a:p>
            <a:pPr algn="ctr"/>
            <a:r>
              <a:rPr lang="en-US" sz="4000" dirty="0">
                <a:solidFill>
                  <a:srgbClr val="1C2A72"/>
                </a:solidFill>
                <a:cs typeface="Georgia" pitchFamily="18" charset="0"/>
              </a:rPr>
              <a:t>Opioid Therapy Risk Report </a:t>
            </a:r>
            <a:br>
              <a:rPr lang="en-US" sz="4000" dirty="0">
                <a:solidFill>
                  <a:srgbClr val="1C2A72"/>
                </a:solidFill>
                <a:cs typeface="Georgia" pitchFamily="18" charset="0"/>
              </a:rPr>
            </a:br>
            <a:r>
              <a:rPr lang="en-US" sz="4000" dirty="0">
                <a:solidFill>
                  <a:srgbClr val="1C2A72"/>
                </a:solidFill>
                <a:cs typeface="Georgia" pitchFamily="18" charset="0"/>
              </a:rPr>
              <a:t>Long-term Opioid Use Definition</a:t>
            </a:r>
            <a:endParaRPr lang="en-US" sz="4000" dirty="0">
              <a:solidFill>
                <a:srgbClr val="1C2A72"/>
              </a:solidFill>
            </a:endParaRPr>
          </a:p>
        </p:txBody>
      </p:sp>
      <p:sp>
        <p:nvSpPr>
          <p:cNvPr id="5" name="Rectangle 4" descr="Long-term opioid Use:&#10;greater than 90 day intended coverage = at least 75 days of therapy available within the most recent"/>
          <p:cNvSpPr/>
          <p:nvPr/>
        </p:nvSpPr>
        <p:spPr>
          <a:xfrm>
            <a:off x="370437" y="2224962"/>
            <a:ext cx="11573913" cy="2262158"/>
          </a:xfrm>
          <a:prstGeom prst="rect">
            <a:avLst/>
          </a:prstGeom>
        </p:spPr>
        <p:txBody>
          <a:bodyPr wrap="square">
            <a:spAutoFit/>
          </a:bodyPr>
          <a:lstStyle/>
          <a:p>
            <a:r>
              <a:rPr lang="en-US" sz="3600" b="1" dirty="0">
                <a:latin typeface="+mn-lt"/>
              </a:rPr>
              <a:t>Long-term Opioid Use</a:t>
            </a:r>
            <a:r>
              <a:rPr lang="en-US" sz="3600" dirty="0">
                <a:latin typeface="+mn-lt"/>
              </a:rPr>
              <a:t>* </a:t>
            </a:r>
          </a:p>
          <a:p>
            <a:endParaRPr lang="en-US" sz="900" dirty="0">
              <a:latin typeface="+mn-lt"/>
            </a:endParaRPr>
          </a:p>
          <a:p>
            <a:pPr marL="571500" indent="-571500">
              <a:buFont typeface="Wingdings" panose="05000000000000000000" pitchFamily="2" charset="2"/>
              <a:buChar char="Ø"/>
            </a:pPr>
            <a:r>
              <a:rPr lang="en-US" sz="3200" b="1" dirty="0" smtClean="0">
                <a:latin typeface="+mn-lt"/>
              </a:rPr>
              <a:t>90 </a:t>
            </a:r>
            <a:r>
              <a:rPr lang="en-US" sz="3200" b="1" dirty="0">
                <a:latin typeface="+mn-lt"/>
              </a:rPr>
              <a:t>day Intended Coverage </a:t>
            </a:r>
          </a:p>
          <a:p>
            <a:pPr marL="914400" lvl="1" indent="-457200">
              <a:buFont typeface="Calibri" panose="020F0502020204030204" pitchFamily="34" charset="0"/>
              <a:buChar char="="/>
            </a:pPr>
            <a:r>
              <a:rPr lang="en-US" sz="3200" b="1" dirty="0" smtClean="0">
                <a:latin typeface="+mn-lt"/>
              </a:rPr>
              <a:t>at </a:t>
            </a:r>
            <a:r>
              <a:rPr lang="en-US" sz="3200" b="1" dirty="0">
                <a:latin typeface="+mn-lt"/>
              </a:rPr>
              <a:t>least 75 days of therapy </a:t>
            </a:r>
            <a:r>
              <a:rPr lang="en-US" sz="3200" b="1" dirty="0" smtClean="0">
                <a:latin typeface="+mn-lt"/>
              </a:rPr>
              <a:t>available </a:t>
            </a:r>
            <a:r>
              <a:rPr lang="en-US" sz="3200" b="1" dirty="0">
                <a:latin typeface="+mn-lt"/>
              </a:rPr>
              <a:t>within the </a:t>
            </a:r>
            <a:r>
              <a:rPr lang="en-US" sz="3200" b="1" dirty="0" smtClean="0">
                <a:latin typeface="+mn-lt"/>
              </a:rPr>
              <a:t>most recent </a:t>
            </a:r>
            <a:r>
              <a:rPr lang="en-US" sz="3200" b="1" dirty="0">
                <a:latin typeface="+mn-lt"/>
              </a:rPr>
              <a:t>120 </a:t>
            </a:r>
            <a:r>
              <a:rPr lang="en-US" sz="3200" b="1" dirty="0" smtClean="0">
                <a:latin typeface="+mn-lt"/>
              </a:rPr>
              <a:t>days</a:t>
            </a:r>
            <a:endParaRPr lang="en-US" sz="3200" dirty="0" smtClean="0">
              <a:latin typeface="+mn-lt"/>
            </a:endParaRPr>
          </a:p>
        </p:txBody>
      </p:sp>
      <p:sp>
        <p:nvSpPr>
          <p:cNvPr id="2" name="Rectangle 1" descr="*historically known as Chronic Opioid Use &#10;"/>
          <p:cNvSpPr/>
          <p:nvPr/>
        </p:nvSpPr>
        <p:spPr>
          <a:xfrm>
            <a:off x="5749166" y="6182283"/>
            <a:ext cx="6349752" cy="523220"/>
          </a:xfrm>
          <a:prstGeom prst="rect">
            <a:avLst/>
          </a:prstGeom>
        </p:spPr>
        <p:txBody>
          <a:bodyPr wrap="none">
            <a:spAutoFit/>
          </a:bodyPr>
          <a:lstStyle/>
          <a:p>
            <a:pPr algn="r"/>
            <a:r>
              <a:rPr lang="en-US" sz="2800" dirty="0">
                <a:latin typeface="+mj-lt"/>
              </a:rPr>
              <a:t>*historically known as Chronic Opioid Use </a:t>
            </a:r>
          </a:p>
        </p:txBody>
      </p:sp>
    </p:spTree>
    <p:extLst>
      <p:ext uri="{BB962C8B-B14F-4D97-AF65-F5344CB8AC3E}">
        <p14:creationId xmlns:p14="http://schemas.microsoft.com/office/powerpoint/2010/main" val="36033332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1"/>
          <p:cNvSpPr>
            <a:spLocks noGrp="1"/>
          </p:cNvSpPr>
          <p:nvPr>
            <p:ph type="title"/>
          </p:nvPr>
        </p:nvSpPr>
        <p:spPr>
          <a:xfrm>
            <a:off x="0" y="1"/>
            <a:ext cx="12191999" cy="1335024"/>
          </a:xfrm>
        </p:spPr>
        <p:txBody>
          <a:bodyPr/>
          <a:lstStyle/>
          <a:p>
            <a:pPr algn="ctr"/>
            <a:r>
              <a:rPr lang="en-US" sz="4000" dirty="0">
                <a:solidFill>
                  <a:srgbClr val="1C2A72"/>
                </a:solidFill>
                <a:cs typeface="Georgia" pitchFamily="18" charset="0"/>
              </a:rPr>
              <a:t>Opioid Therapy Risk Report </a:t>
            </a:r>
            <a:br>
              <a:rPr lang="en-US" sz="4000" dirty="0">
                <a:solidFill>
                  <a:srgbClr val="1C2A72"/>
                </a:solidFill>
                <a:cs typeface="Georgia" pitchFamily="18" charset="0"/>
              </a:rPr>
            </a:br>
            <a:r>
              <a:rPr lang="en-US" sz="4000" dirty="0">
                <a:solidFill>
                  <a:srgbClr val="1C2A72"/>
                </a:solidFill>
                <a:cs typeface="Georgia" pitchFamily="18" charset="0"/>
              </a:rPr>
              <a:t>FAQ: OT Patient Populations</a:t>
            </a:r>
            <a:endParaRPr lang="en-US" sz="4000" dirty="0">
              <a:solidFill>
                <a:srgbClr val="1C2A72"/>
              </a:solidFill>
            </a:endParaRPr>
          </a:p>
        </p:txBody>
      </p:sp>
      <p:pic>
        <p:nvPicPr>
          <p:cNvPr id="14" name="Picture 4" descr="VISN: V20&#10;Division: (V20) (668) Spokane&#10;Select Opioid Population: Select a value: long-term use: all opioids; long-term use: excludes tramadol-only patients&#10;long-term use: tramadol-only&#10;select parent station: (V20) (668) (Spokane, WA)&#10;Provide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683" y="1685924"/>
            <a:ext cx="12029378"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descr="Q:  Why have the ability to exclude Tramadol-Only Patients?&#10;"/>
          <p:cNvSpPr/>
          <p:nvPr/>
        </p:nvSpPr>
        <p:spPr>
          <a:xfrm>
            <a:off x="703812" y="4187112"/>
            <a:ext cx="10783338" cy="584775"/>
          </a:xfrm>
          <a:prstGeom prst="rect">
            <a:avLst/>
          </a:prstGeom>
        </p:spPr>
        <p:txBody>
          <a:bodyPr wrap="square">
            <a:spAutoFit/>
          </a:bodyPr>
          <a:lstStyle/>
          <a:p>
            <a:r>
              <a:rPr lang="en-US" sz="3200" b="1" dirty="0" smtClean="0">
                <a:latin typeface="+mn-lt"/>
              </a:rPr>
              <a:t>Q</a:t>
            </a:r>
            <a:r>
              <a:rPr lang="en-US" sz="3200" b="1" dirty="0">
                <a:latin typeface="+mn-lt"/>
              </a:rPr>
              <a:t>: 	Why have the ability to exclude Tramadol-Only Patients?</a:t>
            </a:r>
            <a:endParaRPr lang="en-US" sz="3200" dirty="0">
              <a:solidFill>
                <a:srgbClr val="000099"/>
              </a:solidFill>
            </a:endParaRPr>
          </a:p>
        </p:txBody>
      </p:sp>
    </p:spTree>
    <p:extLst>
      <p:ext uri="{BB962C8B-B14F-4D97-AF65-F5344CB8AC3E}">
        <p14:creationId xmlns:p14="http://schemas.microsoft.com/office/powerpoint/2010/main" val="16265387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1"/>
          <p:cNvSpPr>
            <a:spLocks noGrp="1"/>
          </p:cNvSpPr>
          <p:nvPr>
            <p:ph type="title"/>
          </p:nvPr>
        </p:nvSpPr>
        <p:spPr>
          <a:xfrm>
            <a:off x="0" y="1"/>
            <a:ext cx="12191999" cy="1335024"/>
          </a:xfrm>
        </p:spPr>
        <p:txBody>
          <a:bodyPr/>
          <a:lstStyle/>
          <a:p>
            <a:pPr algn="ctr"/>
            <a:r>
              <a:rPr lang="en-US" sz="4000" dirty="0">
                <a:solidFill>
                  <a:srgbClr val="1C2A72"/>
                </a:solidFill>
                <a:cs typeface="Georgia" pitchFamily="18" charset="0"/>
              </a:rPr>
              <a:t>Opioid Therapy Risk Report </a:t>
            </a:r>
            <a:br>
              <a:rPr lang="en-US" sz="4000" dirty="0">
                <a:solidFill>
                  <a:srgbClr val="1C2A72"/>
                </a:solidFill>
                <a:cs typeface="Georgia" pitchFamily="18" charset="0"/>
              </a:rPr>
            </a:br>
            <a:r>
              <a:rPr lang="en-US" sz="4000" dirty="0">
                <a:solidFill>
                  <a:srgbClr val="1C2A72"/>
                </a:solidFill>
                <a:cs typeface="Georgia" pitchFamily="18" charset="0"/>
              </a:rPr>
              <a:t>FAQ: OT Patient Populations</a:t>
            </a:r>
            <a:endParaRPr lang="en-US" sz="4000" dirty="0">
              <a:solidFill>
                <a:srgbClr val="1C2A72"/>
              </a:solidFill>
            </a:endParaRPr>
          </a:p>
        </p:txBody>
      </p:sp>
      <p:pic>
        <p:nvPicPr>
          <p:cNvPr id="14" name="Picture 4" descr="VISN: V20&#10;Division: (V20) (668) Spokane&#10;Select Opioid Population: Select a value: long-term use: all opioids; long-term use: excludes tramadol-only patients&#10;long-term use: tramadol-only&#10;select parent station: (V20) (668) (Spokane, WA)&#10;Provide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683" y="1685924"/>
            <a:ext cx="12029378"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descr="Q:Why have the ability to exclude Tramadol-Only Patients?&#10;&#10;A: Allows teams to identify which patients require a signed consent &amp; the concomitant training&#10;"/>
          <p:cNvSpPr/>
          <p:nvPr/>
        </p:nvSpPr>
        <p:spPr>
          <a:xfrm>
            <a:off x="703812" y="4187112"/>
            <a:ext cx="10783338" cy="2062103"/>
          </a:xfrm>
          <a:prstGeom prst="rect">
            <a:avLst/>
          </a:prstGeom>
        </p:spPr>
        <p:txBody>
          <a:bodyPr wrap="square">
            <a:spAutoFit/>
          </a:bodyPr>
          <a:lstStyle/>
          <a:p>
            <a:r>
              <a:rPr lang="en-US" sz="3200" b="1" dirty="0" smtClean="0">
                <a:solidFill>
                  <a:schemeClr val="bg1">
                    <a:lumMod val="50000"/>
                  </a:schemeClr>
                </a:solidFill>
                <a:latin typeface="+mn-lt"/>
              </a:rPr>
              <a:t>Q:	</a:t>
            </a:r>
            <a:r>
              <a:rPr lang="en-US" sz="3200" b="1" dirty="0">
                <a:solidFill>
                  <a:schemeClr val="bg1">
                    <a:lumMod val="50000"/>
                  </a:schemeClr>
                </a:solidFill>
                <a:latin typeface="+mn-lt"/>
              </a:rPr>
              <a:t>	Why have the ability to exclude Tramadol-Only Patients</a:t>
            </a:r>
            <a:r>
              <a:rPr lang="en-US" sz="3200" b="1" dirty="0" smtClean="0">
                <a:solidFill>
                  <a:schemeClr val="bg1">
                    <a:lumMod val="50000"/>
                  </a:schemeClr>
                </a:solidFill>
                <a:latin typeface="+mn-lt"/>
              </a:rPr>
              <a:t>?</a:t>
            </a:r>
          </a:p>
          <a:p>
            <a:endParaRPr lang="en-US" sz="3200" b="1" dirty="0">
              <a:solidFill>
                <a:srgbClr val="000099"/>
              </a:solidFill>
              <a:latin typeface="+mn-lt"/>
            </a:endParaRPr>
          </a:p>
          <a:p>
            <a:r>
              <a:rPr lang="en-US" sz="3200" b="1" dirty="0">
                <a:latin typeface="+mj-lt"/>
              </a:rPr>
              <a:t>A: 	</a:t>
            </a:r>
            <a:r>
              <a:rPr lang="en-US" sz="3200" b="1" dirty="0" smtClean="0">
                <a:latin typeface="+mj-lt"/>
              </a:rPr>
              <a:t>	Allows </a:t>
            </a:r>
            <a:r>
              <a:rPr lang="en-US" sz="3200" b="1" dirty="0">
                <a:latin typeface="+mj-lt"/>
              </a:rPr>
              <a:t>teams to identify which patients require a signed </a:t>
            </a:r>
            <a:r>
              <a:rPr lang="en-US" sz="3200" b="1" dirty="0" smtClean="0">
                <a:latin typeface="+mj-lt"/>
              </a:rPr>
              <a:t>			consent </a:t>
            </a:r>
            <a:r>
              <a:rPr lang="en-US" sz="3200" b="1" dirty="0">
                <a:latin typeface="+mj-lt"/>
              </a:rPr>
              <a:t>&amp; the </a:t>
            </a:r>
            <a:r>
              <a:rPr lang="en-US" sz="3200" b="1" dirty="0" smtClean="0">
                <a:latin typeface="+mj-lt"/>
              </a:rPr>
              <a:t>concomitant training</a:t>
            </a:r>
            <a:endParaRPr lang="en-US" sz="3200" dirty="0">
              <a:solidFill>
                <a:srgbClr val="000099"/>
              </a:solidFill>
            </a:endParaRPr>
          </a:p>
        </p:txBody>
      </p:sp>
    </p:spTree>
    <p:extLst>
      <p:ext uri="{BB962C8B-B14F-4D97-AF65-F5344CB8AC3E}">
        <p14:creationId xmlns:p14="http://schemas.microsoft.com/office/powerpoint/2010/main" val="7508722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12191999" cy="1335024"/>
          </a:xfrm>
        </p:spPr>
        <p:txBody>
          <a:bodyPr/>
          <a:lstStyle/>
          <a:p>
            <a:pPr algn="ctr"/>
            <a:r>
              <a:rPr lang="en-US" sz="4000" dirty="0">
                <a:solidFill>
                  <a:srgbClr val="1C2A72"/>
                </a:solidFill>
                <a:cs typeface="Georgia" pitchFamily="18" charset="0"/>
              </a:rPr>
              <a:t>Opioid Therapy Risk Report </a:t>
            </a:r>
            <a:br>
              <a:rPr lang="en-US" sz="4000" dirty="0">
                <a:solidFill>
                  <a:srgbClr val="1C2A72"/>
                </a:solidFill>
                <a:cs typeface="Georgia" pitchFamily="18" charset="0"/>
              </a:rPr>
            </a:br>
            <a:r>
              <a:rPr lang="en-US" sz="4000" dirty="0">
                <a:solidFill>
                  <a:srgbClr val="1C2A72"/>
                </a:solidFill>
                <a:cs typeface="Georgia" pitchFamily="18" charset="0"/>
              </a:rPr>
              <a:t>Patient List</a:t>
            </a:r>
            <a:endParaRPr lang="en-US" sz="2800" dirty="0">
              <a:solidFill>
                <a:srgbClr val="1C2A72"/>
              </a:solidFill>
            </a:endParaRPr>
          </a:p>
        </p:txBody>
      </p:sp>
      <p:pic>
        <p:nvPicPr>
          <p:cNvPr id="13" name="Picture 12" descr="VISN: V20&#10;Division: (V20) (668) Spokane&#10;Select Opioid Population:  Long-term use: all opioids&#10;select parent station: (V20) (668) (Spokane, WA)&#10;Provider: &#10;&#10;&#10;Long-term use: All Opioids patient list: As of 11/30/2014:&#10;Table with patient name, patient SSN, Age, gender, last visit with PCP, last visit with pain clinic, last visit in mental health, last visit SUD Tx, Dept, PTSD, SUD, OSA, Most resent UDT date, last full month ave morph equiv, acitive opioid R, active benoz Rx, entry date national OT Consent "/>
          <p:cNvPicPr>
            <a:picLocks noChangeAspect="1"/>
          </p:cNvPicPr>
          <p:nvPr/>
        </p:nvPicPr>
        <p:blipFill>
          <a:blip r:embed="rId3"/>
          <a:stretch>
            <a:fillRect/>
          </a:stretch>
        </p:blipFill>
        <p:spPr>
          <a:xfrm>
            <a:off x="57388" y="1246443"/>
            <a:ext cx="12077223" cy="4365114"/>
          </a:xfrm>
          <a:prstGeom prst="rect">
            <a:avLst/>
          </a:prstGeom>
        </p:spPr>
      </p:pic>
      <p:sp>
        <p:nvSpPr>
          <p:cNvPr id="31" name="TextBox 30" descr="Patient List Enables the Clinician to Quickly View Status of Key Risk Factors &amp; Treatment Milestones&#10;"/>
          <p:cNvSpPr txBox="1"/>
          <p:nvPr/>
        </p:nvSpPr>
        <p:spPr>
          <a:xfrm>
            <a:off x="1861884" y="5906198"/>
            <a:ext cx="8517356" cy="892552"/>
          </a:xfrm>
          <a:prstGeom prst="rect">
            <a:avLst/>
          </a:prstGeom>
          <a:noFill/>
          <a:ln w="3175">
            <a:solidFill>
              <a:schemeClr val="tx1"/>
            </a:solidFill>
          </a:ln>
          <a:effectLst>
            <a:glow rad="101600">
              <a:srgbClr val="A0B7DC">
                <a:alpha val="60000"/>
              </a:srgbClr>
            </a:glow>
          </a:effectLst>
        </p:spPr>
        <p:txBody>
          <a:bodyPr wrap="square" rtlCol="0">
            <a:spAutoFit/>
          </a:bodyPr>
          <a:lstStyle/>
          <a:p>
            <a:pPr algn="ctr"/>
            <a:r>
              <a:rPr lang="en-US" sz="2600" dirty="0" smtClean="0">
                <a:solidFill>
                  <a:srgbClr val="000099"/>
                </a:solidFill>
                <a:latin typeface="+mn-lt"/>
              </a:rPr>
              <a:t>Patient List Enables </a:t>
            </a:r>
            <a:r>
              <a:rPr lang="en-US" sz="2600" dirty="0">
                <a:solidFill>
                  <a:srgbClr val="000099"/>
                </a:solidFill>
                <a:latin typeface="+mn-lt"/>
              </a:rPr>
              <a:t>the </a:t>
            </a:r>
            <a:r>
              <a:rPr lang="en-US" sz="2600" dirty="0" smtClean="0">
                <a:solidFill>
                  <a:srgbClr val="000099"/>
                </a:solidFill>
                <a:latin typeface="+mn-lt"/>
              </a:rPr>
              <a:t>Clinician to Quickly </a:t>
            </a:r>
            <a:r>
              <a:rPr lang="en-US" sz="2600" dirty="0">
                <a:solidFill>
                  <a:srgbClr val="000099"/>
                </a:solidFill>
                <a:latin typeface="+mn-lt"/>
              </a:rPr>
              <a:t>V</a:t>
            </a:r>
            <a:r>
              <a:rPr lang="en-US" sz="2600" dirty="0" smtClean="0">
                <a:solidFill>
                  <a:srgbClr val="000099"/>
                </a:solidFill>
                <a:latin typeface="+mn-lt"/>
              </a:rPr>
              <a:t>iew </a:t>
            </a:r>
            <a:r>
              <a:rPr lang="en-US" sz="2600" dirty="0">
                <a:solidFill>
                  <a:srgbClr val="000099"/>
                </a:solidFill>
                <a:latin typeface="+mn-lt"/>
              </a:rPr>
              <a:t>S</a:t>
            </a:r>
            <a:r>
              <a:rPr lang="en-US" sz="2600" dirty="0" smtClean="0">
                <a:solidFill>
                  <a:srgbClr val="000099"/>
                </a:solidFill>
                <a:latin typeface="+mn-lt"/>
              </a:rPr>
              <a:t>tatus of Key </a:t>
            </a:r>
            <a:r>
              <a:rPr lang="en-US" sz="2600" dirty="0">
                <a:solidFill>
                  <a:srgbClr val="000099"/>
                </a:solidFill>
                <a:latin typeface="+mn-lt"/>
              </a:rPr>
              <a:t>R</a:t>
            </a:r>
            <a:r>
              <a:rPr lang="en-US" sz="2600" dirty="0" smtClean="0">
                <a:solidFill>
                  <a:srgbClr val="000099"/>
                </a:solidFill>
                <a:latin typeface="+mn-lt"/>
              </a:rPr>
              <a:t>isk </a:t>
            </a:r>
            <a:r>
              <a:rPr lang="en-US" sz="2600" dirty="0">
                <a:solidFill>
                  <a:srgbClr val="000099"/>
                </a:solidFill>
                <a:latin typeface="+mn-lt"/>
              </a:rPr>
              <a:t>F</a:t>
            </a:r>
            <a:r>
              <a:rPr lang="en-US" sz="2600" dirty="0" smtClean="0">
                <a:solidFill>
                  <a:srgbClr val="000099"/>
                </a:solidFill>
                <a:latin typeface="+mn-lt"/>
              </a:rPr>
              <a:t>actors &amp; Treatment </a:t>
            </a:r>
            <a:r>
              <a:rPr lang="en-US" sz="2600" dirty="0">
                <a:solidFill>
                  <a:srgbClr val="000099"/>
                </a:solidFill>
                <a:latin typeface="+mn-lt"/>
              </a:rPr>
              <a:t>M</a:t>
            </a:r>
            <a:r>
              <a:rPr lang="en-US" sz="2600" dirty="0" smtClean="0">
                <a:solidFill>
                  <a:srgbClr val="000099"/>
                </a:solidFill>
                <a:latin typeface="+mn-lt"/>
              </a:rPr>
              <a:t>ilestones</a:t>
            </a:r>
            <a:endParaRPr lang="en-US" sz="2600" dirty="0">
              <a:solidFill>
                <a:srgbClr val="000099"/>
              </a:solidFill>
              <a:latin typeface="+mn-lt"/>
            </a:endParaRPr>
          </a:p>
        </p:txBody>
      </p:sp>
      <p:sp>
        <p:nvSpPr>
          <p:cNvPr id="2" name="TextBox 1" descr="Veteran Two"/>
          <p:cNvSpPr txBox="1"/>
          <p:nvPr/>
        </p:nvSpPr>
        <p:spPr>
          <a:xfrm>
            <a:off x="95250" y="4554311"/>
            <a:ext cx="2838450" cy="300082"/>
          </a:xfrm>
          <a:prstGeom prst="rect">
            <a:avLst/>
          </a:prstGeom>
          <a:noFill/>
        </p:spPr>
        <p:txBody>
          <a:bodyPr wrap="square" rtlCol="0">
            <a:spAutoFit/>
          </a:bodyPr>
          <a:lstStyle/>
          <a:p>
            <a:endParaRPr lang="en-US" sz="1350" dirty="0">
              <a:latin typeface="+mj-lt"/>
            </a:endParaRPr>
          </a:p>
        </p:txBody>
      </p:sp>
    </p:spTree>
    <p:extLst>
      <p:ext uri="{BB962C8B-B14F-4D97-AF65-F5344CB8AC3E}">
        <p14:creationId xmlns:p14="http://schemas.microsoft.com/office/powerpoint/2010/main" val="14083719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1925"/>
            <a:ext cx="12192000" cy="1290637"/>
          </a:xfrm>
        </p:spPr>
        <p:txBody>
          <a:bodyPr/>
          <a:lstStyle/>
          <a:p>
            <a:pPr algn="ctr"/>
            <a:r>
              <a:rPr lang="en-US" sz="4000" dirty="0">
                <a:solidFill>
                  <a:srgbClr val="1C2A72"/>
                </a:solidFill>
              </a:rPr>
              <a:t>Initial Use</a:t>
            </a:r>
            <a:br>
              <a:rPr lang="en-US" sz="4000" dirty="0">
                <a:solidFill>
                  <a:srgbClr val="1C2A72"/>
                </a:solidFill>
              </a:rPr>
            </a:br>
            <a:r>
              <a:rPr lang="en-US" sz="4000" dirty="0">
                <a:solidFill>
                  <a:srgbClr val="1C2A72"/>
                </a:solidFill>
              </a:rPr>
              <a:t>Team Huddle</a:t>
            </a:r>
          </a:p>
        </p:txBody>
      </p:sp>
      <p:pic>
        <p:nvPicPr>
          <p:cNvPr id="6" name="Picture 5" descr="VISN: V20&#10;Division: (V20) (668) Spokane&#10;Select Opioid Population:  Long-term use: all opioids&#10;select parent station: (V20) (668) (Spokane, WA)&#10;Provider: &#10;&#10;&#10;Long-term use: All Opioids patient list: As of 11/30/2014:&#10;Table with patient name, patient SSN, Age, gender, last visit with PCP, last visit with pain clinic, last visit in mental health, last visit SUD Tx, Dept, PTSD, SUD, OSA, Most resent UDT date, last full month ave morph equiv, acitive opioid R, active benoz Rx, entry date national OT Consent "/>
          <p:cNvPicPr>
            <a:picLocks noChangeAspect="1"/>
          </p:cNvPicPr>
          <p:nvPr/>
        </p:nvPicPr>
        <p:blipFill>
          <a:blip r:embed="rId2"/>
          <a:stretch>
            <a:fillRect/>
          </a:stretch>
        </p:blipFill>
        <p:spPr>
          <a:xfrm>
            <a:off x="57388" y="1246443"/>
            <a:ext cx="12077223" cy="4365114"/>
          </a:xfrm>
          <a:prstGeom prst="rect">
            <a:avLst/>
          </a:prstGeom>
        </p:spPr>
      </p:pic>
      <p:sp>
        <p:nvSpPr>
          <p:cNvPr id="3" name="Content Placeholder 2"/>
          <p:cNvSpPr>
            <a:spLocks noGrp="1"/>
          </p:cNvSpPr>
          <p:nvPr>
            <p:ph idx="1"/>
          </p:nvPr>
        </p:nvSpPr>
        <p:spPr>
          <a:xfrm>
            <a:off x="126941" y="5490796"/>
            <a:ext cx="11955809" cy="863120"/>
          </a:xfrm>
        </p:spPr>
        <p:txBody>
          <a:bodyPr/>
          <a:lstStyle/>
          <a:p>
            <a:r>
              <a:rPr lang="en-US" sz="2400" dirty="0" smtClean="0"/>
              <a:t>Preplanning </a:t>
            </a:r>
            <a:r>
              <a:rPr lang="en-US" sz="2400" dirty="0"/>
              <a:t>for upcoming patients</a:t>
            </a:r>
          </a:p>
          <a:p>
            <a:r>
              <a:rPr lang="en-US" sz="2400" dirty="0"/>
              <a:t>Determine who needs I-med consent, UDS, and face to face Visit</a:t>
            </a:r>
          </a:p>
          <a:p>
            <a:r>
              <a:rPr lang="en-US" sz="2400" dirty="0"/>
              <a:t>Also quick glance to determine if patient should be considered for </a:t>
            </a:r>
            <a:r>
              <a:rPr lang="en-US" sz="2400" dirty="0" smtClean="0"/>
              <a:t>possible </a:t>
            </a:r>
            <a:r>
              <a:rPr lang="en-US" sz="2400" dirty="0"/>
              <a:t>BHS or SUD </a:t>
            </a:r>
            <a:r>
              <a:rPr lang="en-US" sz="2400" dirty="0" err="1" smtClean="0"/>
              <a:t>tx</a:t>
            </a:r>
            <a:endParaRPr lang="en-US" sz="2400" dirty="0"/>
          </a:p>
        </p:txBody>
      </p:sp>
    </p:spTree>
    <p:extLst>
      <p:ext uri="{BB962C8B-B14F-4D97-AF65-F5344CB8AC3E}">
        <p14:creationId xmlns:p14="http://schemas.microsoft.com/office/powerpoint/2010/main" val="767054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1924"/>
            <a:ext cx="12192000" cy="1335024"/>
          </a:xfrm>
        </p:spPr>
        <p:txBody>
          <a:bodyPr anchor="t"/>
          <a:lstStyle/>
          <a:p>
            <a:pPr algn="ctr"/>
            <a:r>
              <a:rPr lang="en-US" sz="4000" dirty="0">
                <a:solidFill>
                  <a:srgbClr val="1C2A72"/>
                </a:solidFill>
              </a:rPr>
              <a:t>Other Important Points</a:t>
            </a:r>
          </a:p>
        </p:txBody>
      </p:sp>
      <p:sp>
        <p:nvSpPr>
          <p:cNvPr id="3" name="Content Placeholder 2"/>
          <p:cNvSpPr>
            <a:spLocks noGrp="1"/>
          </p:cNvSpPr>
          <p:nvPr>
            <p:ph idx="1"/>
          </p:nvPr>
        </p:nvSpPr>
        <p:spPr>
          <a:xfrm>
            <a:off x="57388" y="744203"/>
            <a:ext cx="12077223" cy="1100639"/>
          </a:xfrm>
        </p:spPr>
        <p:txBody>
          <a:bodyPr/>
          <a:lstStyle/>
          <a:p>
            <a:r>
              <a:rPr lang="en-US" sz="2500" dirty="0" smtClean="0"/>
              <a:t>Quick glance at diagnosis which can contribute to a higher complication rate of patients on opioids depression, PTSD, SUD substance use disorder, OSA</a:t>
            </a:r>
          </a:p>
          <a:p>
            <a:r>
              <a:rPr lang="en-US" sz="2500" dirty="0" smtClean="0"/>
              <a:t>As important is the benzodiazepine column which also increase possible risk of complication</a:t>
            </a:r>
            <a:endParaRPr lang="en-US" sz="2500" dirty="0"/>
          </a:p>
        </p:txBody>
      </p:sp>
      <p:pic>
        <p:nvPicPr>
          <p:cNvPr id="8" name="Picture 7" descr="VISN: V20&#10;Division: (V20) (668) Spokane&#10;Select Opioid Population:  Long-term use: all opioids&#10;select parent station: (V20) (668) (Spokane, WA)&#10;Provider: &#10;&#10;&#10;Long-term use: All Opioids patient list: As of 11/30/2014:&#10;Table with patient name, patient SSN, Age, gender, last visit with PCP, last visit with pain clinic, last visit in mental health, last visit SUD Tx, Dept, PTSD, SUD, OSA, Most resent UDT date, last full month ave morph equiv, acitive opioid R, active benoz Rx, entry date national OT Consent "/>
          <p:cNvPicPr>
            <a:picLocks noChangeAspect="1"/>
          </p:cNvPicPr>
          <p:nvPr/>
        </p:nvPicPr>
        <p:blipFill>
          <a:blip r:embed="rId2"/>
          <a:stretch>
            <a:fillRect/>
          </a:stretch>
        </p:blipFill>
        <p:spPr>
          <a:xfrm>
            <a:off x="57388" y="2433558"/>
            <a:ext cx="12077223" cy="4365114"/>
          </a:xfrm>
          <a:prstGeom prst="rect">
            <a:avLst/>
          </a:prstGeom>
        </p:spPr>
      </p:pic>
    </p:spTree>
    <p:extLst>
      <p:ext uri="{BB962C8B-B14F-4D97-AF65-F5344CB8AC3E}">
        <p14:creationId xmlns:p14="http://schemas.microsoft.com/office/powerpoint/2010/main" val="23213756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a:spLocks noGrp="1"/>
          </p:cNvSpPr>
          <p:nvPr>
            <p:ph type="title"/>
          </p:nvPr>
        </p:nvSpPr>
        <p:spPr>
          <a:xfrm>
            <a:off x="0" y="-1000"/>
            <a:ext cx="12191999" cy="1335024"/>
          </a:xfrm>
        </p:spPr>
        <p:txBody>
          <a:bodyPr/>
          <a:lstStyle/>
          <a:p>
            <a:pPr algn="ctr"/>
            <a:r>
              <a:rPr lang="en-US" sz="4000" dirty="0">
                <a:solidFill>
                  <a:srgbClr val="1C2A72"/>
                </a:solidFill>
                <a:cs typeface="Georgia" pitchFamily="18" charset="0"/>
              </a:rPr>
              <a:t>Opioid Therapy Risk Report </a:t>
            </a:r>
            <a:br>
              <a:rPr lang="en-US" sz="4000" dirty="0">
                <a:solidFill>
                  <a:srgbClr val="1C2A72"/>
                </a:solidFill>
                <a:cs typeface="Georgia" pitchFamily="18" charset="0"/>
              </a:rPr>
            </a:br>
            <a:r>
              <a:rPr lang="en-US" sz="4000" dirty="0">
                <a:solidFill>
                  <a:srgbClr val="1C2A72"/>
                </a:solidFill>
                <a:cs typeface="Georgia" pitchFamily="18" charset="0"/>
              </a:rPr>
              <a:t>Patient List</a:t>
            </a:r>
            <a:endParaRPr lang="en-US" sz="4000" dirty="0">
              <a:solidFill>
                <a:srgbClr val="1C2A72"/>
              </a:solidFill>
            </a:endParaRPr>
          </a:p>
        </p:txBody>
      </p:sp>
      <p:pic>
        <p:nvPicPr>
          <p:cNvPr id="17" name="Picture 16" descr="VISN: V20&#10;Division: (V20) (668) Spokane&#10;Select Opioid Population:  Long-term use: all opioids&#10;select parent station: (V20) (668) (Spokane, WA)&#10;Provider: &#10;&#10;&#10;Long-term use: All Opioids patient list: As of 11/30/2014:&#10;Table with patient name, patient SSN, Age, gender, last visit with PCP, last visit with pain clinic, last visit in mental health, last visit SUD Tx, Dept, PTSD, SUD, OSA, Most resent UDT date, last full month ave morph equiv, acitive opioid R, active benoz Rx, entry date national OT Consent "/>
          <p:cNvPicPr>
            <a:picLocks noChangeAspect="1"/>
          </p:cNvPicPr>
          <p:nvPr/>
        </p:nvPicPr>
        <p:blipFill>
          <a:blip r:embed="rId3"/>
          <a:stretch>
            <a:fillRect/>
          </a:stretch>
        </p:blipFill>
        <p:spPr>
          <a:xfrm>
            <a:off x="57388" y="1246443"/>
            <a:ext cx="12077223" cy="4365114"/>
          </a:xfrm>
          <a:prstGeom prst="rect">
            <a:avLst/>
          </a:prstGeom>
        </p:spPr>
      </p:pic>
      <p:sp>
        <p:nvSpPr>
          <p:cNvPr id="31" name="TextBox 30" descr="Documented diagnoses that increase patient risk&#10;Depression**  PTSD** Substance Use Disorder(SUD)** DSM-IV&#10;Obstructive Sleep Apnea (OSA)**&#10;"/>
          <p:cNvSpPr txBox="1"/>
          <p:nvPr/>
        </p:nvSpPr>
        <p:spPr>
          <a:xfrm>
            <a:off x="1437031" y="5587106"/>
            <a:ext cx="9455558" cy="1200329"/>
          </a:xfrm>
          <a:prstGeom prst="rect">
            <a:avLst/>
          </a:prstGeom>
          <a:noFill/>
        </p:spPr>
        <p:txBody>
          <a:bodyPr wrap="square" rtlCol="0">
            <a:spAutoFit/>
          </a:bodyPr>
          <a:lstStyle/>
          <a:p>
            <a:r>
              <a:rPr lang="en-US" sz="2400" dirty="0" smtClean="0">
                <a:solidFill>
                  <a:srgbClr val="000099"/>
                </a:solidFill>
                <a:latin typeface="+mn-lt"/>
              </a:rPr>
              <a:t>Documented diagnoses </a:t>
            </a:r>
            <a:r>
              <a:rPr lang="en-US" sz="2400" dirty="0">
                <a:solidFill>
                  <a:srgbClr val="000099"/>
                </a:solidFill>
                <a:latin typeface="+mn-lt"/>
              </a:rPr>
              <a:t>that </a:t>
            </a:r>
            <a:r>
              <a:rPr lang="en-US" sz="2400" dirty="0" smtClean="0">
                <a:solidFill>
                  <a:srgbClr val="000099"/>
                </a:solidFill>
                <a:latin typeface="+mn-lt"/>
              </a:rPr>
              <a:t>increase </a:t>
            </a:r>
            <a:r>
              <a:rPr lang="en-US" sz="2400" dirty="0">
                <a:solidFill>
                  <a:srgbClr val="000099"/>
                </a:solidFill>
                <a:latin typeface="+mn-lt"/>
              </a:rPr>
              <a:t>patient risk</a:t>
            </a:r>
          </a:p>
          <a:p>
            <a:pPr lvl="1"/>
            <a:r>
              <a:rPr lang="en-US" sz="2400" dirty="0">
                <a:solidFill>
                  <a:srgbClr val="000099"/>
                </a:solidFill>
                <a:latin typeface="+mn-lt"/>
              </a:rPr>
              <a:t>Depression</a:t>
            </a:r>
            <a:r>
              <a:rPr lang="en-US" sz="2400" dirty="0" smtClean="0">
                <a:solidFill>
                  <a:srgbClr val="000099"/>
                </a:solidFill>
                <a:latin typeface="+mn-lt"/>
              </a:rPr>
              <a:t>**</a:t>
            </a:r>
            <a:r>
              <a:rPr lang="en-US" sz="2400" dirty="0">
                <a:solidFill>
                  <a:srgbClr val="000099"/>
                </a:solidFill>
                <a:latin typeface="+mn-lt"/>
              </a:rPr>
              <a:t>	</a:t>
            </a:r>
            <a:r>
              <a:rPr lang="en-US" sz="2400" dirty="0" smtClean="0">
                <a:solidFill>
                  <a:srgbClr val="000099"/>
                </a:solidFill>
                <a:latin typeface="+mn-lt"/>
              </a:rPr>
              <a:t>	PTSD**	Substance </a:t>
            </a:r>
            <a:r>
              <a:rPr lang="en-US" sz="2400" dirty="0">
                <a:solidFill>
                  <a:srgbClr val="000099"/>
                </a:solidFill>
                <a:latin typeface="+mn-lt"/>
              </a:rPr>
              <a:t>Use Disorder(SUD</a:t>
            </a:r>
            <a:r>
              <a:rPr lang="en-US" sz="2400" dirty="0" smtClean="0">
                <a:solidFill>
                  <a:srgbClr val="000099"/>
                </a:solidFill>
                <a:latin typeface="+mn-lt"/>
              </a:rPr>
              <a:t>)** DSM-IV</a:t>
            </a:r>
            <a:endParaRPr lang="en-US" sz="2400" dirty="0">
              <a:solidFill>
                <a:srgbClr val="000099"/>
              </a:solidFill>
              <a:latin typeface="+mn-lt"/>
            </a:endParaRPr>
          </a:p>
          <a:p>
            <a:pPr lvl="1"/>
            <a:r>
              <a:rPr lang="en-US" sz="2400" dirty="0">
                <a:solidFill>
                  <a:srgbClr val="000099"/>
                </a:solidFill>
                <a:latin typeface="+mn-lt"/>
              </a:rPr>
              <a:t>Obstructive Sleep Apnea (OSA)**</a:t>
            </a:r>
          </a:p>
        </p:txBody>
      </p:sp>
      <p:sp>
        <p:nvSpPr>
          <p:cNvPr id="32" name="Rectangle 31" descr="&quot; &quot;"/>
          <p:cNvSpPr/>
          <p:nvPr/>
        </p:nvSpPr>
        <p:spPr>
          <a:xfrm>
            <a:off x="1388908" y="5628932"/>
            <a:ext cx="9455558" cy="1097280"/>
          </a:xfrm>
          <a:prstGeom prst="rect">
            <a:avLst/>
          </a:prstGeom>
          <a:noFill/>
          <a:ln>
            <a:solidFill>
              <a:srgbClr val="000099"/>
            </a:solidFill>
          </a:ln>
          <a:effectLst>
            <a:glow rad="63500">
              <a:srgbClr val="B6DCFC"/>
            </a:glow>
          </a:effectLst>
        </p:spPr>
        <p:txBody>
          <a:bodyPr wrap="square">
            <a:spAutoFit/>
          </a:bodyPr>
          <a:lstStyle/>
          <a:p>
            <a:pPr algn="ctr" defTabSz="914400" eaLnBrk="0" hangingPunct="0"/>
            <a:endParaRPr lang="en-US" altLang="en-US" sz="2800" dirty="0"/>
          </a:p>
        </p:txBody>
      </p:sp>
      <p:sp>
        <p:nvSpPr>
          <p:cNvPr id="3" name="Rectangle 2" descr="BOx around:&#10;Depression**  &#10;PTSD** &#10;Substance Use Disorder(SUD)**&#10; DSM-IV&#10;Obstructive Sleep Apnea (OSA)**&#10;"/>
          <p:cNvSpPr/>
          <p:nvPr/>
        </p:nvSpPr>
        <p:spPr>
          <a:xfrm>
            <a:off x="6962274" y="4006845"/>
            <a:ext cx="1554480" cy="1554480"/>
          </a:xfrm>
          <a:prstGeom prst="rect">
            <a:avLst/>
          </a:prstGeom>
          <a:noFill/>
          <a:ln w="57150">
            <a:solidFill>
              <a:srgbClr val="FF0000"/>
            </a:solidFill>
          </a:ln>
          <a:effectLst>
            <a:glow rad="63500">
              <a:srgbClr val="B6DCFC"/>
            </a:glow>
          </a:effectLst>
        </p:spPr>
        <p:txBody>
          <a:bodyPr wrap="square" rtlCol="0" anchor="ctr">
            <a:spAutoFit/>
          </a:bodyPr>
          <a:lstStyle/>
          <a:p>
            <a:pPr algn="ctr" defTabSz="914400" eaLnBrk="0" hangingPunct="0"/>
            <a:endParaRPr lang="en-US" sz="2800" dirty="0"/>
          </a:p>
        </p:txBody>
      </p:sp>
    </p:spTree>
    <p:extLst>
      <p:ext uri="{BB962C8B-B14F-4D97-AF65-F5344CB8AC3E}">
        <p14:creationId xmlns:p14="http://schemas.microsoft.com/office/powerpoint/2010/main" val="11295269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a:spLocks noGrp="1"/>
          </p:cNvSpPr>
          <p:nvPr>
            <p:ph type="title"/>
          </p:nvPr>
        </p:nvSpPr>
        <p:spPr>
          <a:xfrm>
            <a:off x="0" y="-1000"/>
            <a:ext cx="12191999" cy="1335024"/>
          </a:xfrm>
        </p:spPr>
        <p:txBody>
          <a:bodyPr/>
          <a:lstStyle/>
          <a:p>
            <a:pPr algn="ctr"/>
            <a:r>
              <a:rPr lang="en-US" sz="4000" dirty="0">
                <a:solidFill>
                  <a:srgbClr val="1C2A72"/>
                </a:solidFill>
                <a:cs typeface="Georgia" pitchFamily="18" charset="0"/>
              </a:rPr>
              <a:t>Opioid Therapy Risk Report </a:t>
            </a:r>
            <a:br>
              <a:rPr lang="en-US" sz="4000" dirty="0">
                <a:solidFill>
                  <a:srgbClr val="1C2A72"/>
                </a:solidFill>
                <a:cs typeface="Georgia" pitchFamily="18" charset="0"/>
              </a:rPr>
            </a:br>
            <a:r>
              <a:rPr lang="en-US" sz="4000" dirty="0">
                <a:solidFill>
                  <a:srgbClr val="1C2A72"/>
                </a:solidFill>
                <a:cs typeface="Georgia" pitchFamily="18" charset="0"/>
              </a:rPr>
              <a:t>Patient List</a:t>
            </a:r>
            <a:endParaRPr lang="en-US" sz="4000" dirty="0">
              <a:solidFill>
                <a:srgbClr val="1C2A72"/>
              </a:solidFill>
            </a:endParaRPr>
          </a:p>
        </p:txBody>
      </p:sp>
      <p:pic>
        <p:nvPicPr>
          <p:cNvPr id="15" name="Picture 14" descr="VISN: V20&#10;Division: (V20) (668) Spokane&#10;Select Opioid Population:  Long-term use: all opioids&#10;select parent station: (V20) (668) (Spokane, WA)&#10;Provider: &#10;&#10;&#10;Long-term use: All Opioids patient list: As of 11/30/2014:&#10;Table with patient name, patient SSN, Age, gender, last visit with PCP, last visit with pain clinic, last visit in mental health, last visit SUD Tx, Dept, PTSD, SUD, OSA, Most resent UDT date, last full month ave morph equiv, acitive opioid R, active benoz Rx, entry date national OT Consent "/>
          <p:cNvPicPr>
            <a:picLocks noChangeAspect="1"/>
          </p:cNvPicPr>
          <p:nvPr/>
        </p:nvPicPr>
        <p:blipFill>
          <a:blip r:embed="rId3"/>
          <a:stretch>
            <a:fillRect/>
          </a:stretch>
        </p:blipFill>
        <p:spPr>
          <a:xfrm>
            <a:off x="57388" y="1246443"/>
            <a:ext cx="12077223" cy="4365114"/>
          </a:xfrm>
          <a:prstGeom prst="rect">
            <a:avLst/>
          </a:prstGeom>
        </p:spPr>
      </p:pic>
      <p:sp>
        <p:nvSpPr>
          <p:cNvPr id="32" name="Rectangle 31" descr="&quot; &quot;"/>
          <p:cNvSpPr/>
          <p:nvPr/>
        </p:nvSpPr>
        <p:spPr>
          <a:xfrm>
            <a:off x="3064041" y="5729518"/>
            <a:ext cx="6095565" cy="914400"/>
          </a:xfrm>
          <a:prstGeom prst="rect">
            <a:avLst/>
          </a:prstGeom>
          <a:noFill/>
          <a:ln>
            <a:solidFill>
              <a:srgbClr val="000099"/>
            </a:solidFill>
          </a:ln>
          <a:effectLst>
            <a:glow rad="63500">
              <a:srgbClr val="B6DCFC"/>
            </a:glow>
          </a:effectLst>
        </p:spPr>
        <p:txBody>
          <a:bodyPr wrap="square">
            <a:spAutoFit/>
          </a:bodyPr>
          <a:lstStyle/>
          <a:p>
            <a:pPr algn="ctr" defTabSz="914400" eaLnBrk="0" hangingPunct="0"/>
            <a:endParaRPr lang="en-US" altLang="en-US" sz="2800" dirty="0"/>
          </a:p>
        </p:txBody>
      </p:sp>
      <p:sp>
        <p:nvSpPr>
          <p:cNvPr id="31" name="TextBox 30" descr="Most Recent Urine Drug Test (UDT) date**&#10;Regardless of Location Where Testing Occurred&#10;"/>
          <p:cNvSpPr txBox="1"/>
          <p:nvPr/>
        </p:nvSpPr>
        <p:spPr>
          <a:xfrm>
            <a:off x="3064041" y="5760785"/>
            <a:ext cx="6095566" cy="830997"/>
          </a:xfrm>
          <a:prstGeom prst="rect">
            <a:avLst/>
          </a:prstGeom>
          <a:noFill/>
        </p:spPr>
        <p:txBody>
          <a:bodyPr wrap="square" rtlCol="0">
            <a:spAutoFit/>
          </a:bodyPr>
          <a:lstStyle/>
          <a:p>
            <a:pPr algn="ctr"/>
            <a:r>
              <a:rPr lang="en-US" sz="2400" dirty="0">
                <a:solidFill>
                  <a:srgbClr val="000099"/>
                </a:solidFill>
                <a:latin typeface="+mn-lt"/>
              </a:rPr>
              <a:t>Most Recent Urine Drug Test (UDT) date</a:t>
            </a:r>
            <a:r>
              <a:rPr lang="en-US" sz="2400" dirty="0" smtClean="0">
                <a:solidFill>
                  <a:srgbClr val="000099"/>
                </a:solidFill>
                <a:latin typeface="+mn-lt"/>
              </a:rPr>
              <a:t>**</a:t>
            </a:r>
          </a:p>
          <a:p>
            <a:pPr algn="ctr"/>
            <a:r>
              <a:rPr lang="en-US" sz="2400" dirty="0" smtClean="0">
                <a:solidFill>
                  <a:srgbClr val="000099"/>
                </a:solidFill>
                <a:latin typeface="+mn-lt"/>
              </a:rPr>
              <a:t>Regardless of Location Where Testing Occurred</a:t>
            </a:r>
            <a:endParaRPr lang="en-US" sz="2400" dirty="0">
              <a:solidFill>
                <a:srgbClr val="000099"/>
              </a:solidFill>
              <a:latin typeface="+mn-lt"/>
            </a:endParaRPr>
          </a:p>
        </p:txBody>
      </p:sp>
      <p:sp>
        <p:nvSpPr>
          <p:cNvPr id="16" name="Rectangle 15" descr="box around:&#10;Most Recent Urine Drug Test (UDT) date**&#10;Regardless of Location Where Testing Occurred&#10;"/>
          <p:cNvSpPr/>
          <p:nvPr/>
        </p:nvSpPr>
        <p:spPr>
          <a:xfrm>
            <a:off x="8438143" y="4006845"/>
            <a:ext cx="822960" cy="1554480"/>
          </a:xfrm>
          <a:prstGeom prst="rect">
            <a:avLst/>
          </a:prstGeom>
          <a:noFill/>
          <a:ln w="57150">
            <a:solidFill>
              <a:srgbClr val="FF0000"/>
            </a:solidFill>
          </a:ln>
          <a:effectLst>
            <a:glow rad="63500">
              <a:srgbClr val="B6DCFC"/>
            </a:glow>
          </a:effectLst>
        </p:spPr>
        <p:txBody>
          <a:bodyPr wrap="square" rtlCol="0" anchor="ctr">
            <a:spAutoFit/>
          </a:bodyPr>
          <a:lstStyle/>
          <a:p>
            <a:pPr algn="ctr" defTabSz="914400" eaLnBrk="0" hangingPunct="0"/>
            <a:endParaRPr lang="en-US" sz="2800" dirty="0"/>
          </a:p>
        </p:txBody>
      </p:sp>
    </p:spTree>
    <p:extLst>
      <p:ext uri="{BB962C8B-B14F-4D97-AF65-F5344CB8AC3E}">
        <p14:creationId xmlns:p14="http://schemas.microsoft.com/office/powerpoint/2010/main" val="28973241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Rounded Rectangle 20" descr="&quot; &quot;"/>
          <p:cNvSpPr/>
          <p:nvPr/>
        </p:nvSpPr>
        <p:spPr>
          <a:xfrm>
            <a:off x="2762250" y="685800"/>
            <a:ext cx="1962150" cy="644888"/>
          </a:xfrm>
          <a:prstGeom prst="roundRect">
            <a:avLst/>
          </a:prstGeom>
          <a:solidFill>
            <a:srgbClr val="FFFF00"/>
          </a:solidFill>
          <a:ln>
            <a:solidFill>
              <a:srgbClr val="000099"/>
            </a:solidFill>
          </a:ln>
          <a:effectLst>
            <a:glow rad="63500">
              <a:srgbClr val="B6DCFC"/>
            </a:glow>
          </a:effectLst>
        </p:spPr>
        <p:txBody>
          <a:bodyPr wrap="square" rtlCol="0" anchor="ctr">
            <a:spAutoFit/>
          </a:bodyPr>
          <a:lstStyle/>
          <a:p>
            <a:pPr algn="ctr" defTabSz="914400" eaLnBrk="0" hangingPunct="0"/>
            <a:endParaRPr lang="en-US" sz="2800" dirty="0"/>
          </a:p>
        </p:txBody>
      </p:sp>
      <p:sp>
        <p:nvSpPr>
          <p:cNvPr id="7170" name="Title 3"/>
          <p:cNvSpPr>
            <a:spLocks noGrp="1"/>
          </p:cNvSpPr>
          <p:nvPr>
            <p:ph type="title"/>
          </p:nvPr>
        </p:nvSpPr>
        <p:spPr>
          <a:xfrm>
            <a:off x="0" y="0"/>
            <a:ext cx="12191999" cy="1330688"/>
          </a:xfrm>
        </p:spPr>
        <p:txBody>
          <a:bodyPr anchor="ctr"/>
          <a:lstStyle/>
          <a:p>
            <a:pPr lvl="0" algn="ctr"/>
            <a:r>
              <a:rPr lang="en-US" sz="4000" dirty="0">
                <a:solidFill>
                  <a:srgbClr val="1C2A72"/>
                </a:solidFill>
                <a:cs typeface="Georgia" pitchFamily="18" charset="0"/>
              </a:rPr>
              <a:t>Opioid Therapy Risk Report</a:t>
            </a:r>
            <a:br>
              <a:rPr lang="en-US" sz="4000" dirty="0">
                <a:solidFill>
                  <a:srgbClr val="1C2A72"/>
                </a:solidFill>
                <a:cs typeface="Georgia" pitchFamily="18" charset="0"/>
              </a:rPr>
            </a:br>
            <a:r>
              <a:rPr lang="en-US" altLang="en-US" sz="4000" dirty="0">
                <a:solidFill>
                  <a:srgbClr val="1C2A72"/>
                </a:solidFill>
                <a:cs typeface="Georgia" pitchFamily="18" charset="0"/>
              </a:rPr>
              <a:t>Purpose &amp; Update Frequency</a:t>
            </a:r>
            <a:endParaRPr lang="en-US" altLang="en-US" sz="4000" dirty="0">
              <a:solidFill>
                <a:srgbClr val="1C2A72"/>
              </a:solidFill>
              <a:latin typeface="Georgia" pitchFamily="18" charset="0"/>
              <a:cs typeface="Georgia" pitchFamily="18" charset="0"/>
            </a:endParaRPr>
          </a:p>
        </p:txBody>
      </p:sp>
      <p:graphicFrame>
        <p:nvGraphicFramePr>
          <p:cNvPr id="2" name="Diagram 1" descr="CPs, APs &amp; PAC Teams Quickly&#10; Identify higher risk patients receiving Opioid Therapy (OT)&#10; View key variables that influence patient risk &#10;  aligns w/Clinical Practice Guidelines (CPG)&#10; Track patient response to therapy over time&#10; Determine patients to contact regarding signed consent&#10;  aligns w/ Directive 1005 &#10;"/>
          <p:cNvGraphicFramePr/>
          <p:nvPr>
            <p:extLst>
              <p:ext uri="{D42A27DB-BD31-4B8C-83A1-F6EECF244321}">
                <p14:modId xmlns:p14="http://schemas.microsoft.com/office/powerpoint/2010/main" val="3224383488"/>
              </p:ext>
            </p:extLst>
          </p:nvPr>
        </p:nvGraphicFramePr>
        <p:xfrm>
          <a:off x="645237" y="1828800"/>
          <a:ext cx="10925705" cy="38418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6" name="Group 5" descr="Patient-focused, provider-specific, actionable"/>
          <p:cNvGrpSpPr/>
          <p:nvPr/>
        </p:nvGrpSpPr>
        <p:grpSpPr>
          <a:xfrm>
            <a:off x="1906489" y="5973159"/>
            <a:ext cx="8372635" cy="523220"/>
            <a:chOff x="1669999" y="5957393"/>
            <a:chExt cx="8372635" cy="523220"/>
          </a:xfrm>
        </p:grpSpPr>
        <p:sp>
          <p:nvSpPr>
            <p:cNvPr id="17" name="Rectangle 16"/>
            <p:cNvSpPr/>
            <p:nvPr/>
          </p:nvSpPr>
          <p:spPr>
            <a:xfrm>
              <a:off x="1669999" y="5957393"/>
              <a:ext cx="8372635" cy="523220"/>
            </a:xfrm>
            <a:prstGeom prst="rect">
              <a:avLst/>
            </a:prstGeom>
          </p:spPr>
          <p:txBody>
            <a:bodyPr wrap="square">
              <a:spAutoFit/>
            </a:bodyPr>
            <a:lstStyle/>
            <a:p>
              <a:pPr lvl="1"/>
              <a:r>
                <a:rPr lang="en-US" sz="2800" dirty="0" smtClean="0">
                  <a:solidFill>
                    <a:prstClr val="black"/>
                  </a:solidFill>
                  <a:latin typeface="Calibri"/>
                  <a:ea typeface="Georgia" pitchFamily="18" charset="0"/>
                  <a:cs typeface="Georgia" pitchFamily="18" charset="0"/>
                </a:rPr>
                <a:t>Patient-Focused       </a:t>
              </a:r>
              <a:r>
                <a:rPr lang="en-US" altLang="en-US" sz="2800" dirty="0" smtClean="0">
                  <a:solidFill>
                    <a:prstClr val="black"/>
                  </a:solidFill>
                  <a:latin typeface="Calibri"/>
                  <a:ea typeface="Georgia" pitchFamily="18" charset="0"/>
                  <a:cs typeface="Georgia" pitchFamily="18" charset="0"/>
                </a:rPr>
                <a:t>Provider-Specific      Actionable</a:t>
              </a:r>
              <a:endParaRPr lang="en-US" altLang="en-US" sz="2800" dirty="0">
                <a:solidFill>
                  <a:prstClr val="black"/>
                </a:solidFill>
                <a:latin typeface="Calibri"/>
                <a:ea typeface="Georgia" pitchFamily="18" charset="0"/>
                <a:cs typeface="Georgia" pitchFamily="18" charset="0"/>
              </a:endParaRPr>
            </a:p>
          </p:txBody>
        </p:sp>
        <p:sp>
          <p:nvSpPr>
            <p:cNvPr id="18" name="Rectangle 17"/>
            <p:cNvSpPr/>
            <p:nvPr/>
          </p:nvSpPr>
          <p:spPr>
            <a:xfrm>
              <a:off x="1752600" y="5969992"/>
              <a:ext cx="8290034" cy="510621"/>
            </a:xfrm>
            <a:prstGeom prst="rect">
              <a:avLst/>
            </a:prstGeom>
            <a:noFill/>
            <a:ln>
              <a:solidFill>
                <a:srgbClr val="000099"/>
              </a:solidFill>
            </a:ln>
            <a:effectLst>
              <a:glow rad="63500">
                <a:srgbClr val="B6DCFC"/>
              </a:glow>
            </a:effectLst>
          </p:spPr>
          <p:txBody>
            <a:bodyPr wrap="square">
              <a:spAutoFit/>
            </a:bodyPr>
            <a:lstStyle/>
            <a:p>
              <a:pPr lvl="0" algn="ctr" defTabSz="914400" eaLnBrk="0" hangingPunct="0"/>
              <a:endParaRPr lang="en-US" altLang="en-US" sz="2800" dirty="0"/>
            </a:p>
          </p:txBody>
        </p:sp>
        <p:cxnSp>
          <p:nvCxnSpPr>
            <p:cNvPr id="19" name="Straight Connector 18"/>
            <p:cNvCxnSpPr/>
            <p:nvPr/>
          </p:nvCxnSpPr>
          <p:spPr>
            <a:xfrm>
              <a:off x="4831471" y="6109466"/>
              <a:ext cx="0" cy="180975"/>
            </a:xfrm>
            <a:prstGeom prst="line">
              <a:avLst/>
            </a:prstGeom>
            <a:noFill/>
            <a:ln>
              <a:solidFill>
                <a:srgbClr val="000099"/>
              </a:solidFill>
            </a:ln>
            <a:effectLst>
              <a:glow rad="63500">
                <a:srgbClr val="B6DCFC"/>
              </a:glow>
            </a:effectLst>
          </p:spPr>
        </p:cxnSp>
        <p:cxnSp>
          <p:nvCxnSpPr>
            <p:cNvPr id="20" name="Straight Connector 19"/>
            <p:cNvCxnSpPr/>
            <p:nvPr/>
          </p:nvCxnSpPr>
          <p:spPr>
            <a:xfrm>
              <a:off x="7793744" y="6128516"/>
              <a:ext cx="0" cy="180975"/>
            </a:xfrm>
            <a:prstGeom prst="line">
              <a:avLst/>
            </a:prstGeom>
            <a:noFill/>
            <a:ln>
              <a:solidFill>
                <a:srgbClr val="000099"/>
              </a:solidFill>
            </a:ln>
            <a:effectLst>
              <a:glow rad="63500">
                <a:srgbClr val="B6DCFC"/>
              </a:glow>
            </a:effectLst>
          </p:spPr>
        </p:cxnSp>
      </p:grpSp>
    </p:spTree>
    <p:extLst>
      <p:ext uri="{BB962C8B-B14F-4D97-AF65-F5344CB8AC3E}">
        <p14:creationId xmlns:p14="http://schemas.microsoft.com/office/powerpoint/2010/main" val="822425503"/>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a:spLocks noGrp="1"/>
          </p:cNvSpPr>
          <p:nvPr>
            <p:ph type="title"/>
          </p:nvPr>
        </p:nvSpPr>
        <p:spPr>
          <a:xfrm>
            <a:off x="0" y="-1000"/>
            <a:ext cx="12191999" cy="1335024"/>
          </a:xfrm>
        </p:spPr>
        <p:txBody>
          <a:bodyPr/>
          <a:lstStyle/>
          <a:p>
            <a:pPr algn="ctr"/>
            <a:r>
              <a:rPr lang="en-US" sz="4000" dirty="0">
                <a:solidFill>
                  <a:srgbClr val="1C2A72"/>
                </a:solidFill>
                <a:cs typeface="Georgia" pitchFamily="18" charset="0"/>
              </a:rPr>
              <a:t>Opioid Therapy Risk Report </a:t>
            </a:r>
            <a:br>
              <a:rPr lang="en-US" sz="4000" dirty="0">
                <a:solidFill>
                  <a:srgbClr val="1C2A72"/>
                </a:solidFill>
                <a:cs typeface="Georgia" pitchFamily="18" charset="0"/>
              </a:rPr>
            </a:br>
            <a:r>
              <a:rPr lang="en-US" sz="4000" dirty="0">
                <a:solidFill>
                  <a:srgbClr val="1C2A72"/>
                </a:solidFill>
                <a:cs typeface="Georgia" pitchFamily="18" charset="0"/>
              </a:rPr>
              <a:t>Patient List</a:t>
            </a:r>
            <a:endParaRPr lang="en-US" sz="4000" dirty="0">
              <a:solidFill>
                <a:srgbClr val="1C2A72"/>
              </a:solidFill>
            </a:endParaRPr>
          </a:p>
        </p:txBody>
      </p:sp>
      <p:pic>
        <p:nvPicPr>
          <p:cNvPr id="15" name="Picture 14" descr="VISN: V20&#10;Division: (V20) (668) Spokane&#10;Select Opioid Population:  Long-term use: all opioids&#10;select parent station: (V20) (668) (Spokane, WA)&#10;Provider: &#10;&#10;&#10;Long-term use: All Opioids patient list: As of 11/30/2014:&#10;Table with patient name, patient SSN, Age, gender, last visit with PCP, last visit with pain clinic, last visit in mental health, last visit SUD Tx, Dept, PTSD, SUD, OSA, Most resent UDT date, last full month ave morph equiv, acitive opioid R, active benoz Rx, entry date national OT Consent "/>
          <p:cNvPicPr>
            <a:picLocks noChangeAspect="1"/>
          </p:cNvPicPr>
          <p:nvPr/>
        </p:nvPicPr>
        <p:blipFill>
          <a:blip r:embed="rId3"/>
          <a:stretch>
            <a:fillRect/>
          </a:stretch>
        </p:blipFill>
        <p:spPr>
          <a:xfrm>
            <a:off x="57388" y="1246443"/>
            <a:ext cx="12077223" cy="4365114"/>
          </a:xfrm>
          <a:prstGeom prst="rect">
            <a:avLst/>
          </a:prstGeom>
        </p:spPr>
      </p:pic>
      <p:sp>
        <p:nvSpPr>
          <p:cNvPr id="32" name="Rectangle 31" descr="&quot; &quot;"/>
          <p:cNvSpPr/>
          <p:nvPr/>
        </p:nvSpPr>
        <p:spPr>
          <a:xfrm>
            <a:off x="3343323" y="5793686"/>
            <a:ext cx="5500871" cy="822960"/>
          </a:xfrm>
          <a:prstGeom prst="rect">
            <a:avLst/>
          </a:prstGeom>
          <a:noFill/>
          <a:ln>
            <a:solidFill>
              <a:srgbClr val="000099"/>
            </a:solidFill>
          </a:ln>
          <a:effectLst>
            <a:glow rad="63500">
              <a:srgbClr val="B6DCFC"/>
            </a:glow>
          </a:effectLst>
        </p:spPr>
        <p:txBody>
          <a:bodyPr wrap="square">
            <a:spAutoFit/>
          </a:bodyPr>
          <a:lstStyle/>
          <a:p>
            <a:pPr algn="ctr" defTabSz="914400" eaLnBrk="0" hangingPunct="0"/>
            <a:endParaRPr lang="en-US" altLang="en-US" sz="2800" dirty="0"/>
          </a:p>
        </p:txBody>
      </p:sp>
      <p:sp>
        <p:nvSpPr>
          <p:cNvPr id="31" name="TextBox 30" descr="Morphine Equivalents&#10;Default Presentation Order for Patient List&#10;"/>
          <p:cNvSpPr txBox="1"/>
          <p:nvPr/>
        </p:nvSpPr>
        <p:spPr>
          <a:xfrm>
            <a:off x="3343323" y="5773819"/>
            <a:ext cx="5500871" cy="830997"/>
          </a:xfrm>
          <a:prstGeom prst="rect">
            <a:avLst/>
          </a:prstGeom>
          <a:noFill/>
        </p:spPr>
        <p:txBody>
          <a:bodyPr wrap="square" rtlCol="0">
            <a:spAutoFit/>
          </a:bodyPr>
          <a:lstStyle/>
          <a:p>
            <a:pPr algn="ctr"/>
            <a:r>
              <a:rPr lang="en-US" sz="2400" dirty="0" smtClean="0">
                <a:solidFill>
                  <a:srgbClr val="000099"/>
                </a:solidFill>
                <a:latin typeface="+mn-lt"/>
              </a:rPr>
              <a:t>Morphine Equivalents</a:t>
            </a:r>
          </a:p>
          <a:p>
            <a:pPr algn="ctr"/>
            <a:r>
              <a:rPr lang="en-US" sz="2400" dirty="0" smtClean="0">
                <a:solidFill>
                  <a:srgbClr val="000099"/>
                </a:solidFill>
                <a:latin typeface="+mn-lt"/>
              </a:rPr>
              <a:t>Default Presentation Order for Patient List</a:t>
            </a:r>
          </a:p>
        </p:txBody>
      </p:sp>
      <p:sp>
        <p:nvSpPr>
          <p:cNvPr id="16" name="Rectangle 15" descr="Box around:&#10;Morphine Equivalents&#10;Default Presentation Order for Patient List&#10;"/>
          <p:cNvSpPr/>
          <p:nvPr/>
        </p:nvSpPr>
        <p:spPr>
          <a:xfrm>
            <a:off x="9240252" y="4006845"/>
            <a:ext cx="914400" cy="1554480"/>
          </a:xfrm>
          <a:prstGeom prst="rect">
            <a:avLst/>
          </a:prstGeom>
          <a:noFill/>
          <a:ln w="57150">
            <a:solidFill>
              <a:srgbClr val="FF0000"/>
            </a:solidFill>
          </a:ln>
          <a:effectLst>
            <a:glow rad="63500">
              <a:srgbClr val="B6DCFC"/>
            </a:glow>
          </a:effectLst>
        </p:spPr>
        <p:txBody>
          <a:bodyPr wrap="square" rtlCol="0" anchor="ctr">
            <a:spAutoFit/>
          </a:bodyPr>
          <a:lstStyle/>
          <a:p>
            <a:pPr algn="ctr" defTabSz="914400" eaLnBrk="0" hangingPunct="0"/>
            <a:endParaRPr lang="en-US" sz="2800" dirty="0"/>
          </a:p>
        </p:txBody>
      </p:sp>
    </p:spTree>
    <p:extLst>
      <p:ext uri="{BB962C8B-B14F-4D97-AF65-F5344CB8AC3E}">
        <p14:creationId xmlns:p14="http://schemas.microsoft.com/office/powerpoint/2010/main" val="35871007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a:spLocks noGrp="1"/>
          </p:cNvSpPr>
          <p:nvPr>
            <p:ph type="title"/>
          </p:nvPr>
        </p:nvSpPr>
        <p:spPr>
          <a:xfrm>
            <a:off x="0" y="-1000"/>
            <a:ext cx="12191999" cy="1335024"/>
          </a:xfrm>
        </p:spPr>
        <p:txBody>
          <a:bodyPr/>
          <a:lstStyle/>
          <a:p>
            <a:pPr algn="ctr"/>
            <a:r>
              <a:rPr lang="en-US" sz="4000" dirty="0">
                <a:solidFill>
                  <a:srgbClr val="1C2A72"/>
                </a:solidFill>
                <a:cs typeface="Georgia" pitchFamily="18" charset="0"/>
              </a:rPr>
              <a:t>Opioid Therapy Risk Report </a:t>
            </a:r>
            <a:br>
              <a:rPr lang="en-US" sz="4000" dirty="0">
                <a:solidFill>
                  <a:srgbClr val="1C2A72"/>
                </a:solidFill>
                <a:cs typeface="Georgia" pitchFamily="18" charset="0"/>
              </a:rPr>
            </a:br>
            <a:r>
              <a:rPr lang="en-US" sz="4000" dirty="0">
                <a:solidFill>
                  <a:srgbClr val="1C2A72"/>
                </a:solidFill>
                <a:cs typeface="Georgia" pitchFamily="18" charset="0"/>
              </a:rPr>
              <a:t>Patient List</a:t>
            </a:r>
            <a:endParaRPr lang="en-US" sz="4000" dirty="0">
              <a:solidFill>
                <a:srgbClr val="1C2A72"/>
              </a:solidFill>
            </a:endParaRPr>
          </a:p>
        </p:txBody>
      </p:sp>
      <p:pic>
        <p:nvPicPr>
          <p:cNvPr id="14" name="Picture 13" descr="VISN: V20&#10;Division: (V20) (668) Spokane&#10;Select Opioid Population:  Long-term use: all opioids&#10;select parent station: (V20) (668) (Spokane, WA)&#10;Provider: &#10;&#10;&#10;Long-term use: All Opioids patient list: As of 11/30/2014:&#10;Table with patient name, patient SSN, Age, gender, last visit with PCP, last visit with pain clinic, last visit in mental health, last visit SUD Tx, Dept, PTSD, SUD, OSA, Most resent UDT date, last full month ave morph equiv, acitive opioid R, active benoz Rx, entry date national OT Consent "/>
          <p:cNvPicPr>
            <a:picLocks noChangeAspect="1"/>
          </p:cNvPicPr>
          <p:nvPr/>
        </p:nvPicPr>
        <p:blipFill>
          <a:blip r:embed="rId3"/>
          <a:stretch>
            <a:fillRect/>
          </a:stretch>
        </p:blipFill>
        <p:spPr>
          <a:xfrm>
            <a:off x="57388" y="1246443"/>
            <a:ext cx="12077223" cy="4365114"/>
          </a:xfrm>
          <a:prstGeom prst="rect">
            <a:avLst/>
          </a:prstGeom>
        </p:spPr>
      </p:pic>
      <p:sp>
        <p:nvSpPr>
          <p:cNvPr id="32" name="Rectangle 31" descr="&quot; &quot;"/>
          <p:cNvSpPr/>
          <p:nvPr/>
        </p:nvSpPr>
        <p:spPr>
          <a:xfrm>
            <a:off x="3988516" y="5697437"/>
            <a:ext cx="4225041" cy="914400"/>
          </a:xfrm>
          <a:prstGeom prst="rect">
            <a:avLst/>
          </a:prstGeom>
          <a:noFill/>
          <a:ln>
            <a:solidFill>
              <a:srgbClr val="000099"/>
            </a:solidFill>
          </a:ln>
          <a:effectLst>
            <a:glow rad="63500">
              <a:srgbClr val="B6DCFC"/>
            </a:glow>
          </a:effectLst>
        </p:spPr>
        <p:txBody>
          <a:bodyPr wrap="square">
            <a:spAutoFit/>
          </a:bodyPr>
          <a:lstStyle/>
          <a:p>
            <a:pPr algn="ctr" defTabSz="914400" eaLnBrk="0" hangingPunct="0"/>
            <a:endParaRPr lang="en-US" altLang="en-US" sz="2800" dirty="0"/>
          </a:p>
        </p:txBody>
      </p:sp>
      <p:sp>
        <p:nvSpPr>
          <p:cNvPr id="31" name="TextBox 30" descr="Active Rx Indicator Flags&#10;Opioid &amp;/or Benzodiazepine&#10;"/>
          <p:cNvSpPr txBox="1"/>
          <p:nvPr/>
        </p:nvSpPr>
        <p:spPr>
          <a:xfrm>
            <a:off x="3988517" y="5767305"/>
            <a:ext cx="4225041" cy="830997"/>
          </a:xfrm>
          <a:prstGeom prst="rect">
            <a:avLst/>
          </a:prstGeom>
          <a:noFill/>
        </p:spPr>
        <p:txBody>
          <a:bodyPr wrap="square" rtlCol="0">
            <a:spAutoFit/>
          </a:bodyPr>
          <a:lstStyle/>
          <a:p>
            <a:pPr algn="ctr"/>
            <a:r>
              <a:rPr lang="en-US" sz="2400" dirty="0" smtClean="0">
                <a:solidFill>
                  <a:srgbClr val="000099"/>
                </a:solidFill>
                <a:latin typeface="+mn-lt"/>
              </a:rPr>
              <a:t>Active Rx Indicator Flags</a:t>
            </a:r>
          </a:p>
          <a:p>
            <a:pPr algn="ctr"/>
            <a:r>
              <a:rPr lang="en-US" sz="2400" dirty="0" smtClean="0">
                <a:solidFill>
                  <a:srgbClr val="000099"/>
                </a:solidFill>
                <a:latin typeface="+mn-lt"/>
              </a:rPr>
              <a:t>Opioid &amp;/or Benzodiazepine</a:t>
            </a:r>
            <a:endParaRPr lang="en-US" sz="2400" dirty="0">
              <a:solidFill>
                <a:srgbClr val="000099"/>
              </a:solidFill>
              <a:latin typeface="+mn-lt"/>
            </a:endParaRPr>
          </a:p>
        </p:txBody>
      </p:sp>
      <p:sp>
        <p:nvSpPr>
          <p:cNvPr id="15" name="Rectangle 14" descr="Box around:&#10;Active Rx Indicator Flags&#10;Opioid &amp;/or Benzodiazepine&#10;"/>
          <p:cNvSpPr/>
          <p:nvPr/>
        </p:nvSpPr>
        <p:spPr>
          <a:xfrm>
            <a:off x="10122562" y="4006845"/>
            <a:ext cx="1188720" cy="1554480"/>
          </a:xfrm>
          <a:prstGeom prst="rect">
            <a:avLst/>
          </a:prstGeom>
          <a:noFill/>
          <a:ln w="57150">
            <a:solidFill>
              <a:srgbClr val="FF0000"/>
            </a:solidFill>
          </a:ln>
          <a:effectLst>
            <a:glow rad="63500">
              <a:srgbClr val="B6DCFC"/>
            </a:glow>
          </a:effectLst>
        </p:spPr>
        <p:txBody>
          <a:bodyPr wrap="square" rtlCol="0" anchor="ctr">
            <a:spAutoFit/>
          </a:bodyPr>
          <a:lstStyle/>
          <a:p>
            <a:pPr algn="ctr" defTabSz="914400" eaLnBrk="0" hangingPunct="0"/>
            <a:endParaRPr lang="en-US" sz="2800" dirty="0"/>
          </a:p>
        </p:txBody>
      </p:sp>
    </p:spTree>
    <p:extLst>
      <p:ext uri="{BB962C8B-B14F-4D97-AF65-F5344CB8AC3E}">
        <p14:creationId xmlns:p14="http://schemas.microsoft.com/office/powerpoint/2010/main" val="29450646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a:spLocks noGrp="1"/>
          </p:cNvSpPr>
          <p:nvPr>
            <p:ph type="title"/>
          </p:nvPr>
        </p:nvSpPr>
        <p:spPr>
          <a:xfrm>
            <a:off x="1" y="-1000"/>
            <a:ext cx="12192000" cy="1335024"/>
          </a:xfrm>
        </p:spPr>
        <p:txBody>
          <a:bodyPr/>
          <a:lstStyle/>
          <a:p>
            <a:pPr algn="ctr"/>
            <a:r>
              <a:rPr lang="en-US" sz="4000" dirty="0">
                <a:solidFill>
                  <a:srgbClr val="1C2A72"/>
                </a:solidFill>
                <a:cs typeface="Georgia" pitchFamily="18" charset="0"/>
              </a:rPr>
              <a:t>Opioid Therapy Risk Report </a:t>
            </a:r>
            <a:br>
              <a:rPr lang="en-US" sz="4000" dirty="0">
                <a:solidFill>
                  <a:srgbClr val="1C2A72"/>
                </a:solidFill>
                <a:cs typeface="Georgia" pitchFamily="18" charset="0"/>
              </a:rPr>
            </a:br>
            <a:r>
              <a:rPr lang="en-US" sz="4000" dirty="0">
                <a:solidFill>
                  <a:srgbClr val="1C2A72"/>
                </a:solidFill>
                <a:cs typeface="Georgia" pitchFamily="18" charset="0"/>
              </a:rPr>
              <a:t>Patient List</a:t>
            </a:r>
            <a:endParaRPr lang="en-US" sz="4000" dirty="0">
              <a:solidFill>
                <a:srgbClr val="1C2A72"/>
              </a:solidFill>
            </a:endParaRPr>
          </a:p>
        </p:txBody>
      </p:sp>
      <p:pic>
        <p:nvPicPr>
          <p:cNvPr id="13" name="Picture 12" descr="VISN: V20&#10;Division: (V20) (668) Spokane&#10;Select Opioid Population:  Long-term use: all opioids&#10;select parent station: (V20) (668) (Spokane, WA)&#10;Provider: &#10;&#10;&#10;Long-term use: All Opioids patient list: As of 11/30/2014:&#10;Table with patient name, patient SSN, Age, gender, last visit with PCP, last visit with pain clinic, last visit in mental health, last visit SUD Tx, Dept, PTSD, SUD, OSA, Most resent UDT date, last full month ave morph equiv, acitive opioid R, active benoz Rx, entry date national OT Consent "/>
          <p:cNvPicPr>
            <a:picLocks noChangeAspect="1"/>
          </p:cNvPicPr>
          <p:nvPr/>
        </p:nvPicPr>
        <p:blipFill>
          <a:blip r:embed="rId3"/>
          <a:stretch>
            <a:fillRect/>
          </a:stretch>
        </p:blipFill>
        <p:spPr>
          <a:xfrm>
            <a:off x="57388" y="1246443"/>
            <a:ext cx="12077223" cy="4365114"/>
          </a:xfrm>
          <a:prstGeom prst="rect">
            <a:avLst/>
          </a:prstGeom>
        </p:spPr>
      </p:pic>
      <p:pic>
        <p:nvPicPr>
          <p:cNvPr id="9218" name="Picture 2" descr="&quot; &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2614" y="6213476"/>
            <a:ext cx="3343275"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 name="TextBox 30" descr="Date OT Tx Consent Signed&#10;In iMedConsentTM&#10;Helps meet VHA Directive 1005 – Deadline: May 6, 2015 &#10;"/>
          <p:cNvSpPr txBox="1"/>
          <p:nvPr/>
        </p:nvSpPr>
        <p:spPr>
          <a:xfrm>
            <a:off x="2257473" y="5591841"/>
            <a:ext cx="7672590" cy="1200329"/>
          </a:xfrm>
          <a:prstGeom prst="rect">
            <a:avLst/>
          </a:prstGeom>
          <a:noFill/>
        </p:spPr>
        <p:txBody>
          <a:bodyPr wrap="square" rtlCol="0">
            <a:spAutoFit/>
          </a:bodyPr>
          <a:lstStyle/>
          <a:p>
            <a:pPr lvl="1" algn="ctr"/>
            <a:r>
              <a:rPr lang="en-US" sz="2400" dirty="0" smtClean="0">
                <a:solidFill>
                  <a:srgbClr val="000099"/>
                </a:solidFill>
                <a:latin typeface="+mn-lt"/>
              </a:rPr>
              <a:t>Date OT Tx Consent Signed</a:t>
            </a:r>
          </a:p>
          <a:p>
            <a:pPr lvl="1" algn="ctr"/>
            <a:r>
              <a:rPr lang="en-US" sz="2400" dirty="0" smtClean="0">
                <a:solidFill>
                  <a:srgbClr val="000099"/>
                </a:solidFill>
                <a:latin typeface="+mn-lt"/>
              </a:rPr>
              <a:t>In iMedConsent</a:t>
            </a:r>
            <a:r>
              <a:rPr lang="en-US" sz="2400" baseline="30000" dirty="0" smtClean="0">
                <a:solidFill>
                  <a:srgbClr val="000099"/>
                </a:solidFill>
                <a:latin typeface="+mn-lt"/>
              </a:rPr>
              <a:t>TM</a:t>
            </a:r>
          </a:p>
          <a:p>
            <a:pPr lvl="1" algn="ctr"/>
            <a:r>
              <a:rPr lang="en-US" sz="2400" dirty="0">
                <a:solidFill>
                  <a:srgbClr val="000099"/>
                </a:solidFill>
                <a:latin typeface="+mn-lt"/>
              </a:rPr>
              <a:t>Helps meet VHA Directive 1005 – </a:t>
            </a:r>
            <a:r>
              <a:rPr lang="en-US" sz="2400" dirty="0" smtClean="0">
                <a:solidFill>
                  <a:srgbClr val="000099"/>
                </a:solidFill>
                <a:latin typeface="+mn-lt"/>
              </a:rPr>
              <a:t>Deadline: May 6, 2015 </a:t>
            </a:r>
            <a:endParaRPr lang="en-US" sz="2400" dirty="0">
              <a:solidFill>
                <a:srgbClr val="000099"/>
              </a:solidFill>
              <a:latin typeface="+mn-lt"/>
            </a:endParaRPr>
          </a:p>
        </p:txBody>
      </p:sp>
      <p:sp>
        <p:nvSpPr>
          <p:cNvPr id="32" name="Rectangle 31" descr="&quot; &quot;"/>
          <p:cNvSpPr/>
          <p:nvPr/>
        </p:nvSpPr>
        <p:spPr>
          <a:xfrm>
            <a:off x="2662990" y="5601182"/>
            <a:ext cx="7267074" cy="1188720"/>
          </a:xfrm>
          <a:prstGeom prst="rect">
            <a:avLst/>
          </a:prstGeom>
          <a:noFill/>
          <a:ln>
            <a:solidFill>
              <a:srgbClr val="000099"/>
            </a:solidFill>
          </a:ln>
          <a:effectLst>
            <a:glow rad="63500">
              <a:srgbClr val="B6DCFC"/>
            </a:glow>
          </a:effectLst>
        </p:spPr>
        <p:txBody>
          <a:bodyPr wrap="square">
            <a:spAutoFit/>
          </a:bodyPr>
          <a:lstStyle/>
          <a:p>
            <a:pPr algn="ctr" defTabSz="914400" eaLnBrk="0" hangingPunct="0"/>
            <a:endParaRPr lang="en-US" altLang="en-US" sz="2800" dirty="0"/>
          </a:p>
        </p:txBody>
      </p:sp>
      <p:sp>
        <p:nvSpPr>
          <p:cNvPr id="14" name="Rectangle 13" descr="Box around:&#10;Date OT Tx Consent Signed&#10;"/>
          <p:cNvSpPr/>
          <p:nvPr/>
        </p:nvSpPr>
        <p:spPr>
          <a:xfrm>
            <a:off x="11293633" y="4006845"/>
            <a:ext cx="822960" cy="1554480"/>
          </a:xfrm>
          <a:prstGeom prst="rect">
            <a:avLst/>
          </a:prstGeom>
          <a:noFill/>
          <a:ln w="57150">
            <a:solidFill>
              <a:srgbClr val="FF0000"/>
            </a:solidFill>
          </a:ln>
          <a:effectLst>
            <a:glow rad="63500">
              <a:srgbClr val="B6DCFC"/>
            </a:glow>
          </a:effectLst>
        </p:spPr>
        <p:txBody>
          <a:bodyPr wrap="square" rtlCol="0" anchor="ctr">
            <a:spAutoFit/>
          </a:bodyPr>
          <a:lstStyle/>
          <a:p>
            <a:pPr algn="ctr" defTabSz="914400" eaLnBrk="0" hangingPunct="0"/>
            <a:endParaRPr lang="en-US" sz="2800" dirty="0"/>
          </a:p>
        </p:txBody>
      </p:sp>
    </p:spTree>
    <p:extLst>
      <p:ext uri="{BB962C8B-B14F-4D97-AF65-F5344CB8AC3E}">
        <p14:creationId xmlns:p14="http://schemas.microsoft.com/office/powerpoint/2010/main" val="39750740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1"/>
          <p:cNvSpPr>
            <a:spLocks noGrp="1"/>
          </p:cNvSpPr>
          <p:nvPr>
            <p:ph type="title"/>
          </p:nvPr>
        </p:nvSpPr>
        <p:spPr>
          <a:xfrm>
            <a:off x="0" y="-1498"/>
            <a:ext cx="12192000" cy="1335024"/>
          </a:xfrm>
        </p:spPr>
        <p:txBody>
          <a:bodyPr/>
          <a:lstStyle/>
          <a:p>
            <a:pPr algn="ctr"/>
            <a:r>
              <a:rPr lang="en-US" altLang="en-US" sz="4000" dirty="0">
                <a:solidFill>
                  <a:srgbClr val="1C2A72"/>
                </a:solidFill>
                <a:latin typeface="Georgia" pitchFamily="18" charset="0"/>
                <a:cs typeface="Georgia" pitchFamily="18" charset="0"/>
              </a:rPr>
              <a:t/>
            </a:r>
            <a:br>
              <a:rPr lang="en-US" altLang="en-US" sz="4000" dirty="0">
                <a:solidFill>
                  <a:srgbClr val="1C2A72"/>
                </a:solidFill>
                <a:latin typeface="Georgia" pitchFamily="18" charset="0"/>
                <a:cs typeface="Georgia" pitchFamily="18" charset="0"/>
              </a:rPr>
            </a:br>
            <a:r>
              <a:rPr lang="en-US" sz="4000" dirty="0">
                <a:solidFill>
                  <a:srgbClr val="1C2A72"/>
                </a:solidFill>
                <a:cs typeface="Georgia" pitchFamily="18" charset="0"/>
              </a:rPr>
              <a:t>Opioid Therapy Risk Report </a:t>
            </a:r>
            <a:br>
              <a:rPr lang="en-US" sz="4000" dirty="0">
                <a:solidFill>
                  <a:srgbClr val="1C2A72"/>
                </a:solidFill>
                <a:cs typeface="Georgia" pitchFamily="18" charset="0"/>
              </a:rPr>
            </a:br>
            <a:r>
              <a:rPr lang="en-US" altLang="en-US" sz="4000" dirty="0">
                <a:solidFill>
                  <a:srgbClr val="1C2A72"/>
                </a:solidFill>
                <a:latin typeface="Georgia" pitchFamily="18" charset="0"/>
                <a:cs typeface="Georgia" pitchFamily="18" charset="0"/>
              </a:rPr>
              <a:t>FAQ: Opioid Consent</a:t>
            </a:r>
          </a:p>
        </p:txBody>
      </p:sp>
      <p:sp>
        <p:nvSpPr>
          <p:cNvPr id="8" name="Rectangle 7" descr="Q:  How can I quickly identify which patients do not have a  signed Opioid Consent?&#10;"/>
          <p:cNvSpPr/>
          <p:nvPr/>
        </p:nvSpPr>
        <p:spPr>
          <a:xfrm>
            <a:off x="353098" y="1528655"/>
            <a:ext cx="10074270" cy="954107"/>
          </a:xfrm>
          <a:prstGeom prst="rect">
            <a:avLst/>
          </a:prstGeom>
        </p:spPr>
        <p:txBody>
          <a:bodyPr wrap="square">
            <a:spAutoFit/>
          </a:bodyPr>
          <a:lstStyle/>
          <a:p>
            <a:r>
              <a:rPr lang="en-US" sz="2800" b="1" dirty="0">
                <a:solidFill>
                  <a:prstClr val="black"/>
                </a:solidFill>
                <a:latin typeface="+mj-lt"/>
              </a:rPr>
              <a:t>Q: 	How can I quickly identify which patients do not have a 	signed Opioid Consent?</a:t>
            </a:r>
            <a:endParaRPr lang="en-US" sz="2800" dirty="0">
              <a:solidFill>
                <a:prstClr val="black"/>
              </a:solidFill>
              <a:latin typeface="+mj-lt"/>
            </a:endParaRPr>
          </a:p>
        </p:txBody>
      </p:sp>
    </p:spTree>
    <p:extLst>
      <p:ext uri="{BB962C8B-B14F-4D97-AF65-F5344CB8AC3E}">
        <p14:creationId xmlns:p14="http://schemas.microsoft.com/office/powerpoint/2010/main" val="20013262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1"/>
          <p:cNvSpPr>
            <a:spLocks noGrp="1"/>
          </p:cNvSpPr>
          <p:nvPr>
            <p:ph type="title"/>
          </p:nvPr>
        </p:nvSpPr>
        <p:spPr>
          <a:xfrm>
            <a:off x="0" y="-1498"/>
            <a:ext cx="12192000" cy="1335024"/>
          </a:xfrm>
        </p:spPr>
        <p:txBody>
          <a:bodyPr/>
          <a:lstStyle/>
          <a:p>
            <a:pPr algn="ctr"/>
            <a:r>
              <a:rPr lang="en-US" altLang="en-US" sz="4000" dirty="0">
                <a:solidFill>
                  <a:srgbClr val="1C2A72"/>
                </a:solidFill>
                <a:latin typeface="Georgia" pitchFamily="18" charset="0"/>
                <a:cs typeface="Georgia" pitchFamily="18" charset="0"/>
              </a:rPr>
              <a:t/>
            </a:r>
            <a:br>
              <a:rPr lang="en-US" altLang="en-US" sz="4000" dirty="0">
                <a:solidFill>
                  <a:srgbClr val="1C2A72"/>
                </a:solidFill>
                <a:latin typeface="Georgia" pitchFamily="18" charset="0"/>
                <a:cs typeface="Georgia" pitchFamily="18" charset="0"/>
              </a:rPr>
            </a:br>
            <a:r>
              <a:rPr lang="en-US" sz="4000" dirty="0">
                <a:solidFill>
                  <a:srgbClr val="1C2A72"/>
                </a:solidFill>
                <a:cs typeface="Georgia" pitchFamily="18" charset="0"/>
              </a:rPr>
              <a:t>Opioid Therapy Risk Report </a:t>
            </a:r>
            <a:br>
              <a:rPr lang="en-US" sz="4000" dirty="0">
                <a:solidFill>
                  <a:srgbClr val="1C2A72"/>
                </a:solidFill>
                <a:cs typeface="Georgia" pitchFamily="18" charset="0"/>
              </a:rPr>
            </a:br>
            <a:r>
              <a:rPr lang="en-US" altLang="en-US" sz="4000" dirty="0">
                <a:solidFill>
                  <a:srgbClr val="1C2A72"/>
                </a:solidFill>
                <a:latin typeface="Georgia" pitchFamily="18" charset="0"/>
                <a:cs typeface="Georgia" pitchFamily="18" charset="0"/>
              </a:rPr>
              <a:t>FAQ: Opioid Consent</a:t>
            </a:r>
          </a:p>
        </p:txBody>
      </p:sp>
      <p:sp>
        <p:nvSpPr>
          <p:cNvPr id="8" name="Rectangle 7" descr="Q:  How can I quickly identify which patients do not have a  signed Opioid Consent?&#10;&#10;A: On the Patient List Page…&#10;     Click the sort arrows in the column header labeled&#10;  “Entry Date National OT Consent”&#10;  &#10;All the Patients w/ no National OT Consent rise to the top&#10;Click the sort arrows again to reverse the sort &#10;Patients with a signed consent rise to the top&#10;Either way, all the patients remain on the list&#10;Data Source: TIU Document Title: &#10;Consent for Long-Term Opioid Therapy for Pain &#10;"/>
          <p:cNvSpPr/>
          <p:nvPr/>
        </p:nvSpPr>
        <p:spPr>
          <a:xfrm>
            <a:off x="353098" y="1528655"/>
            <a:ext cx="10074270" cy="5109091"/>
          </a:xfrm>
          <a:prstGeom prst="rect">
            <a:avLst/>
          </a:prstGeom>
        </p:spPr>
        <p:txBody>
          <a:bodyPr wrap="square">
            <a:spAutoFit/>
          </a:bodyPr>
          <a:lstStyle/>
          <a:p>
            <a:r>
              <a:rPr lang="en-US" sz="2800" b="1" dirty="0">
                <a:solidFill>
                  <a:schemeClr val="bg1">
                    <a:lumMod val="50000"/>
                  </a:schemeClr>
                </a:solidFill>
                <a:latin typeface="+mj-lt"/>
              </a:rPr>
              <a:t>Q: 	How can I quickly identify which patients do not have a 	signed Opioid Consent</a:t>
            </a:r>
            <a:r>
              <a:rPr lang="en-US" sz="2800" b="1" dirty="0" smtClean="0">
                <a:solidFill>
                  <a:schemeClr val="bg1">
                    <a:lumMod val="50000"/>
                  </a:schemeClr>
                </a:solidFill>
                <a:latin typeface="+mj-lt"/>
              </a:rPr>
              <a:t>?</a:t>
            </a:r>
          </a:p>
          <a:p>
            <a:endParaRPr lang="en-US" sz="2800" b="1" dirty="0">
              <a:solidFill>
                <a:schemeClr val="accent2"/>
              </a:solidFill>
              <a:latin typeface="+mj-lt"/>
            </a:endParaRPr>
          </a:p>
          <a:p>
            <a:pPr eaLnBrk="0" hangingPunct="0"/>
            <a:r>
              <a:rPr lang="en-US" sz="2800" b="1" dirty="0">
                <a:solidFill>
                  <a:prstClr val="black"/>
                </a:solidFill>
                <a:latin typeface="+mj-lt"/>
              </a:rPr>
              <a:t>A: On the Patient List Page…</a:t>
            </a:r>
          </a:p>
          <a:p>
            <a:pPr eaLnBrk="0" hangingPunct="0"/>
            <a:r>
              <a:rPr lang="en-US" altLang="ja-JP" sz="2800" b="1" dirty="0">
                <a:solidFill>
                  <a:prstClr val="black"/>
                </a:solidFill>
                <a:latin typeface="+mj-lt"/>
              </a:rPr>
              <a:t>     Click the sort arrows in the column header labeled</a:t>
            </a:r>
          </a:p>
          <a:p>
            <a:pPr lvl="1" eaLnBrk="0" hangingPunct="0"/>
            <a:r>
              <a:rPr lang="en-US" altLang="ja-JP" sz="2800" b="1" dirty="0">
                <a:solidFill>
                  <a:prstClr val="black"/>
                </a:solidFill>
                <a:latin typeface="+mj-lt"/>
              </a:rPr>
              <a:t>		“Entry Date National OT Consent”</a:t>
            </a:r>
          </a:p>
          <a:p>
            <a:pPr eaLnBrk="0" hangingPunct="0"/>
            <a:r>
              <a:rPr lang="en-US" altLang="ja-JP" sz="1000" b="1" dirty="0">
                <a:solidFill>
                  <a:prstClr val="black"/>
                </a:solidFill>
                <a:latin typeface="+mj-lt"/>
              </a:rPr>
              <a:t>		</a:t>
            </a:r>
          </a:p>
          <a:p>
            <a:pPr marL="800100" lvl="1" indent="-342900" eaLnBrk="0" hangingPunct="0">
              <a:buFont typeface="Arial" panose="020B0604020202020204" pitchFamily="34" charset="0"/>
              <a:buChar char="•"/>
            </a:pPr>
            <a:r>
              <a:rPr lang="en-US" altLang="ja-JP" sz="2400" dirty="0">
                <a:solidFill>
                  <a:prstClr val="black"/>
                </a:solidFill>
                <a:latin typeface="+mj-lt"/>
              </a:rPr>
              <a:t>All the Patients w/ no National OT Consent rise to the top</a:t>
            </a:r>
          </a:p>
          <a:p>
            <a:pPr marL="800100" lvl="1" indent="-342900" eaLnBrk="0" hangingPunct="0">
              <a:buFont typeface="Arial" panose="020B0604020202020204" pitchFamily="34" charset="0"/>
              <a:buChar char="•"/>
            </a:pPr>
            <a:r>
              <a:rPr lang="en-US" altLang="ja-JP" sz="2400" dirty="0">
                <a:solidFill>
                  <a:prstClr val="black"/>
                </a:solidFill>
                <a:latin typeface="+mj-lt"/>
              </a:rPr>
              <a:t>Click the sort arrows again to reverse the sort </a:t>
            </a:r>
          </a:p>
          <a:p>
            <a:pPr marL="1257300" lvl="2" indent="-342900" eaLnBrk="0" hangingPunct="0">
              <a:buFont typeface="Arial" panose="020B0604020202020204" pitchFamily="34" charset="0"/>
              <a:buChar char="•"/>
            </a:pPr>
            <a:r>
              <a:rPr lang="en-US" altLang="ja-JP" sz="2400" dirty="0">
                <a:solidFill>
                  <a:prstClr val="black"/>
                </a:solidFill>
                <a:latin typeface="+mj-lt"/>
              </a:rPr>
              <a:t>Patients with a signed consent rise to the top</a:t>
            </a:r>
          </a:p>
          <a:p>
            <a:pPr marL="800100" lvl="1" indent="-342900" eaLnBrk="0" hangingPunct="0">
              <a:buFont typeface="Arial" panose="020B0604020202020204" pitchFamily="34" charset="0"/>
              <a:buChar char="•"/>
            </a:pPr>
            <a:r>
              <a:rPr lang="en-US" altLang="ja-JP" sz="2400" dirty="0">
                <a:solidFill>
                  <a:prstClr val="black"/>
                </a:solidFill>
                <a:latin typeface="+mj-lt"/>
              </a:rPr>
              <a:t>Either way, all the patients remain on the list</a:t>
            </a:r>
          </a:p>
          <a:p>
            <a:pPr marL="800100" lvl="1" indent="-342900" eaLnBrk="0" hangingPunct="0">
              <a:buFont typeface="Arial" panose="020B0604020202020204" pitchFamily="34" charset="0"/>
              <a:buChar char="•"/>
            </a:pPr>
            <a:r>
              <a:rPr lang="en-US" altLang="ja-JP" sz="2400" dirty="0">
                <a:solidFill>
                  <a:prstClr val="black"/>
                </a:solidFill>
                <a:latin typeface="+mj-lt"/>
              </a:rPr>
              <a:t>Data Source: </a:t>
            </a:r>
            <a:r>
              <a:rPr lang="en-US" sz="2400" dirty="0">
                <a:solidFill>
                  <a:prstClr val="black"/>
                </a:solidFill>
                <a:latin typeface="+mj-lt"/>
              </a:rPr>
              <a:t>TIU Document Title: </a:t>
            </a:r>
          </a:p>
          <a:p>
            <a:pPr marL="1257300" lvl="2" indent="-342900" eaLnBrk="0" hangingPunct="0">
              <a:buFont typeface="Arial" panose="020B0604020202020204" pitchFamily="34" charset="0"/>
              <a:buChar char="•"/>
            </a:pPr>
            <a:r>
              <a:rPr lang="en-US" sz="2800" b="1" dirty="0">
                <a:solidFill>
                  <a:prstClr val="black"/>
                </a:solidFill>
                <a:latin typeface="+mj-lt"/>
              </a:rPr>
              <a:t>Consent for Long-Term Opioid Therapy for Pain </a:t>
            </a:r>
          </a:p>
        </p:txBody>
      </p:sp>
      <p:pic>
        <p:nvPicPr>
          <p:cNvPr id="5" name="Picture 2" descr="Entry Date Nation OT Consent Column: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59658" y="2597777"/>
            <a:ext cx="1299865" cy="24301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Group 5" descr="Sorting on a data column allows you to &#10;prioritize how the information is viewed&#10;"/>
          <p:cNvGrpSpPr/>
          <p:nvPr/>
        </p:nvGrpSpPr>
        <p:grpSpPr>
          <a:xfrm>
            <a:off x="8983581" y="5223086"/>
            <a:ext cx="3167753" cy="2068050"/>
            <a:chOff x="2019301" y="5551851"/>
            <a:chExt cx="5125727" cy="707348"/>
          </a:xfrm>
        </p:grpSpPr>
        <p:sp>
          <p:nvSpPr>
            <p:cNvPr id="9" name="Rectangle 8"/>
            <p:cNvSpPr/>
            <p:nvPr/>
          </p:nvSpPr>
          <p:spPr>
            <a:xfrm>
              <a:off x="2106303" y="5612868"/>
              <a:ext cx="5038725" cy="646331"/>
            </a:xfrm>
            <a:prstGeom prst="rect">
              <a:avLst/>
            </a:prstGeom>
          </p:spPr>
          <p:txBody>
            <a:bodyPr wrap="square">
              <a:spAutoFit/>
            </a:bodyPr>
            <a:lstStyle/>
            <a:p>
              <a:pPr algn="ctr" eaLnBrk="0" fontAlgn="base" hangingPunct="0">
                <a:spcBef>
                  <a:spcPct val="0"/>
                </a:spcBef>
                <a:spcAft>
                  <a:spcPct val="0"/>
                </a:spcAft>
              </a:pPr>
              <a:r>
                <a:rPr lang="en-US" altLang="ja-JP" dirty="0">
                  <a:solidFill>
                    <a:prstClr val="black"/>
                  </a:solidFill>
                  <a:latin typeface="Arial" pitchFamily="34" charset="0"/>
                  <a:cs typeface="Arial" pitchFamily="34" charset="0"/>
                </a:rPr>
                <a:t>Sorting on a data column allows you to </a:t>
              </a:r>
            </a:p>
            <a:p>
              <a:pPr algn="ctr" eaLnBrk="0" fontAlgn="base" hangingPunct="0">
                <a:spcBef>
                  <a:spcPct val="0"/>
                </a:spcBef>
                <a:spcAft>
                  <a:spcPct val="0"/>
                </a:spcAft>
              </a:pPr>
              <a:r>
                <a:rPr lang="en-US" altLang="ja-JP" dirty="0">
                  <a:solidFill>
                    <a:prstClr val="black"/>
                  </a:solidFill>
                  <a:latin typeface="Arial" pitchFamily="34" charset="0"/>
                  <a:cs typeface="Arial" pitchFamily="34" charset="0"/>
                </a:rPr>
                <a:t>prioritize how the information is viewed</a:t>
              </a:r>
            </a:p>
          </p:txBody>
        </p:sp>
        <p:sp>
          <p:nvSpPr>
            <p:cNvPr id="10" name="Rectangle 9"/>
            <p:cNvSpPr>
              <a:spLocks/>
            </p:cNvSpPr>
            <p:nvPr/>
          </p:nvSpPr>
          <p:spPr>
            <a:xfrm>
              <a:off x="2019301" y="5551851"/>
              <a:ext cx="5029200" cy="523220"/>
            </a:xfrm>
            <a:prstGeom prst="rect">
              <a:avLst/>
            </a:prstGeom>
            <a:noFill/>
            <a:ln>
              <a:solidFill>
                <a:srgbClr val="000099"/>
              </a:solidFill>
            </a:ln>
            <a:effectLst>
              <a:glow rad="63500">
                <a:srgbClr val="B6DCFC"/>
              </a:glow>
            </a:effectLst>
          </p:spPr>
          <p:txBody>
            <a:bodyPr wrap="square">
              <a:spAutoFit/>
            </a:bodyPr>
            <a:lstStyle/>
            <a:p>
              <a:pPr algn="ctr" eaLnBrk="0" fontAlgn="base" hangingPunct="0">
                <a:spcBef>
                  <a:spcPct val="0"/>
                </a:spcBef>
                <a:spcAft>
                  <a:spcPct val="0"/>
                </a:spcAft>
              </a:pPr>
              <a:endParaRPr lang="en-US" altLang="en-US" sz="2800" dirty="0">
                <a:solidFill>
                  <a:prstClr val="black"/>
                </a:solidFill>
              </a:endParaRPr>
            </a:p>
          </p:txBody>
        </p:sp>
      </p:grpSp>
    </p:spTree>
    <p:extLst>
      <p:ext uri="{BB962C8B-B14F-4D97-AF65-F5344CB8AC3E}">
        <p14:creationId xmlns:p14="http://schemas.microsoft.com/office/powerpoint/2010/main" val="4565788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Title 1" descr="Opioid Therapy Risk Report &#10;FAQ: iMedConsentTM&#10;"/>
          <p:cNvSpPr txBox="1">
            <a:spLocks/>
          </p:cNvSpPr>
          <p:nvPr/>
        </p:nvSpPr>
        <p:spPr bwMode="auto">
          <a:xfrm>
            <a:off x="0" y="0"/>
            <a:ext cx="12192000" cy="1335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defTabSz="457200" rtl="0" eaLnBrk="0" fontAlgn="base" hangingPunct="0">
              <a:spcBef>
                <a:spcPct val="0"/>
              </a:spcBef>
              <a:spcAft>
                <a:spcPct val="0"/>
              </a:spcAft>
              <a:defRPr sz="2400" kern="1200">
                <a:solidFill>
                  <a:schemeClr val="bg1"/>
                </a:solidFill>
                <a:latin typeface="Georgia"/>
                <a:ea typeface="Georgia" pitchFamily="18" charset="0"/>
                <a:cs typeface="Georgia"/>
              </a:defRPr>
            </a:lvl1pPr>
            <a:lvl2pPr algn="l" defTabSz="457200" rtl="0" eaLnBrk="0" fontAlgn="base" hangingPunct="0">
              <a:spcBef>
                <a:spcPct val="0"/>
              </a:spcBef>
              <a:spcAft>
                <a:spcPct val="0"/>
              </a:spcAft>
              <a:defRPr sz="2400">
                <a:solidFill>
                  <a:schemeClr val="bg1"/>
                </a:solidFill>
                <a:latin typeface="Georgia" pitchFamily="18" charset="0"/>
                <a:ea typeface="Georgia" pitchFamily="18" charset="0"/>
                <a:cs typeface="Georgia" pitchFamily="18" charset="0"/>
              </a:defRPr>
            </a:lvl2pPr>
            <a:lvl3pPr algn="l" defTabSz="457200" rtl="0" eaLnBrk="0" fontAlgn="base" hangingPunct="0">
              <a:spcBef>
                <a:spcPct val="0"/>
              </a:spcBef>
              <a:spcAft>
                <a:spcPct val="0"/>
              </a:spcAft>
              <a:defRPr sz="2400">
                <a:solidFill>
                  <a:schemeClr val="bg1"/>
                </a:solidFill>
                <a:latin typeface="Georgia" pitchFamily="18" charset="0"/>
                <a:ea typeface="Georgia" pitchFamily="18" charset="0"/>
                <a:cs typeface="Georgia" pitchFamily="18" charset="0"/>
              </a:defRPr>
            </a:lvl3pPr>
            <a:lvl4pPr algn="l" defTabSz="457200" rtl="0" eaLnBrk="0" fontAlgn="base" hangingPunct="0">
              <a:spcBef>
                <a:spcPct val="0"/>
              </a:spcBef>
              <a:spcAft>
                <a:spcPct val="0"/>
              </a:spcAft>
              <a:defRPr sz="2400">
                <a:solidFill>
                  <a:schemeClr val="bg1"/>
                </a:solidFill>
                <a:latin typeface="Georgia" pitchFamily="18" charset="0"/>
                <a:ea typeface="Georgia" pitchFamily="18" charset="0"/>
                <a:cs typeface="Georgia" pitchFamily="18" charset="0"/>
              </a:defRPr>
            </a:lvl4pPr>
            <a:lvl5pPr algn="l" defTabSz="457200" rtl="0" eaLnBrk="0" fontAlgn="base" hangingPunct="0">
              <a:spcBef>
                <a:spcPct val="0"/>
              </a:spcBef>
              <a:spcAft>
                <a:spcPct val="0"/>
              </a:spcAft>
              <a:defRPr sz="2400">
                <a:solidFill>
                  <a:schemeClr val="bg1"/>
                </a:solidFill>
                <a:latin typeface="Georgia" pitchFamily="18" charset="0"/>
                <a:ea typeface="Georgia" pitchFamily="18" charset="0"/>
                <a:cs typeface="Georgia" pitchFamily="18" charset="0"/>
              </a:defRPr>
            </a:lvl5pPr>
            <a:lvl6pPr marL="457200" algn="l" defTabSz="457200" rtl="0" fontAlgn="base">
              <a:spcBef>
                <a:spcPct val="0"/>
              </a:spcBef>
              <a:spcAft>
                <a:spcPct val="0"/>
              </a:spcAft>
              <a:defRPr sz="2400">
                <a:solidFill>
                  <a:schemeClr val="bg1"/>
                </a:solidFill>
                <a:latin typeface="Georgia" pitchFamily="18" charset="0"/>
                <a:ea typeface="Georgia" pitchFamily="18" charset="0"/>
                <a:cs typeface="Georgia" pitchFamily="18" charset="0"/>
              </a:defRPr>
            </a:lvl6pPr>
            <a:lvl7pPr marL="914400" algn="l" defTabSz="457200" rtl="0" fontAlgn="base">
              <a:spcBef>
                <a:spcPct val="0"/>
              </a:spcBef>
              <a:spcAft>
                <a:spcPct val="0"/>
              </a:spcAft>
              <a:defRPr sz="2400">
                <a:solidFill>
                  <a:schemeClr val="bg1"/>
                </a:solidFill>
                <a:latin typeface="Georgia" pitchFamily="18" charset="0"/>
                <a:ea typeface="Georgia" pitchFamily="18" charset="0"/>
                <a:cs typeface="Georgia" pitchFamily="18" charset="0"/>
              </a:defRPr>
            </a:lvl7pPr>
            <a:lvl8pPr marL="1371600" algn="l" defTabSz="457200" rtl="0" fontAlgn="base">
              <a:spcBef>
                <a:spcPct val="0"/>
              </a:spcBef>
              <a:spcAft>
                <a:spcPct val="0"/>
              </a:spcAft>
              <a:defRPr sz="2400">
                <a:solidFill>
                  <a:schemeClr val="bg1"/>
                </a:solidFill>
                <a:latin typeface="Georgia" pitchFamily="18" charset="0"/>
                <a:ea typeface="Georgia" pitchFamily="18" charset="0"/>
                <a:cs typeface="Georgia" pitchFamily="18" charset="0"/>
              </a:defRPr>
            </a:lvl8pPr>
            <a:lvl9pPr marL="1828800" algn="l" defTabSz="457200" rtl="0" fontAlgn="base">
              <a:spcBef>
                <a:spcPct val="0"/>
              </a:spcBef>
              <a:spcAft>
                <a:spcPct val="0"/>
              </a:spcAft>
              <a:defRPr sz="2400">
                <a:solidFill>
                  <a:schemeClr val="bg1"/>
                </a:solidFill>
                <a:latin typeface="Georgia" pitchFamily="18" charset="0"/>
                <a:ea typeface="Georgia" pitchFamily="18" charset="0"/>
                <a:cs typeface="Georgia" pitchFamily="18" charset="0"/>
              </a:defRPr>
            </a:lvl9pPr>
          </a:lstStyle>
          <a:p>
            <a:pPr algn="ctr"/>
            <a:r>
              <a:rPr lang="en-US" sz="4000" dirty="0">
                <a:solidFill>
                  <a:srgbClr val="1C2A72"/>
                </a:solidFill>
                <a:cs typeface="Georgia" pitchFamily="18" charset="0"/>
              </a:rPr>
              <a:t>Opioid Therapy Risk Report </a:t>
            </a:r>
            <a:br>
              <a:rPr lang="en-US" sz="4000" dirty="0">
                <a:solidFill>
                  <a:srgbClr val="1C2A72"/>
                </a:solidFill>
                <a:cs typeface="Georgia" pitchFamily="18" charset="0"/>
              </a:rPr>
            </a:br>
            <a:r>
              <a:rPr lang="en-US" altLang="en-US" sz="4000" dirty="0">
                <a:solidFill>
                  <a:srgbClr val="1C2A72"/>
                </a:solidFill>
                <a:latin typeface="Georgia" pitchFamily="18" charset="0"/>
                <a:cs typeface="Georgia" pitchFamily="18" charset="0"/>
              </a:rPr>
              <a:t>FAQ: </a:t>
            </a:r>
            <a:r>
              <a:rPr lang="en-US" sz="4000" dirty="0" err="1">
                <a:solidFill>
                  <a:srgbClr val="1C2A72"/>
                </a:solidFill>
              </a:rPr>
              <a:t>iMedConsent</a:t>
            </a:r>
            <a:r>
              <a:rPr lang="en-US" sz="4000" baseline="30000" dirty="0" err="1">
                <a:solidFill>
                  <a:srgbClr val="1C2A72"/>
                </a:solidFill>
              </a:rPr>
              <a:t>TM</a:t>
            </a:r>
            <a:endParaRPr lang="en-US" altLang="en-US" sz="4000" dirty="0">
              <a:solidFill>
                <a:srgbClr val="1C2A72"/>
              </a:solidFill>
              <a:latin typeface="Georgia" pitchFamily="18" charset="0"/>
              <a:cs typeface="Georgia" pitchFamily="18" charset="0"/>
            </a:endParaRPr>
          </a:p>
        </p:txBody>
      </p:sp>
      <p:grpSp>
        <p:nvGrpSpPr>
          <p:cNvPr id="11" name="Group 10" descr="Entry Date National OT Consent and Signed by IMED USER columns "/>
          <p:cNvGrpSpPr>
            <a:grpSpLocks noChangeAspect="1"/>
          </p:cNvGrpSpPr>
          <p:nvPr/>
        </p:nvGrpSpPr>
        <p:grpSpPr>
          <a:xfrm>
            <a:off x="9368589" y="1742774"/>
            <a:ext cx="2502662" cy="2886404"/>
            <a:chOff x="7394501" y="3013438"/>
            <a:chExt cx="1428750" cy="1647825"/>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4501" y="3013438"/>
              <a:ext cx="1428750" cy="1647825"/>
            </a:xfrm>
            <a:prstGeom prst="rect">
              <a:avLst/>
            </a:prstGeom>
            <a:noFill/>
            <a:ln w="9525">
              <a:solidFill>
                <a:srgbClr val="000099"/>
              </a:solidFill>
              <a:miter lim="800000"/>
              <a:headEnd/>
              <a:tailEnd/>
            </a:ln>
            <a:extLst>
              <a:ext uri="{909E8E84-426E-40DD-AFC4-6F175D3DCCD1}">
                <a14:hiddenFill xmlns:a14="http://schemas.microsoft.com/office/drawing/2010/main">
                  <a:solidFill>
                    <a:schemeClr val="accent1"/>
                  </a:solidFill>
                </a14:hiddenFill>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6909" y="3981892"/>
              <a:ext cx="514350" cy="161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66909" y="3761150"/>
              <a:ext cx="533400" cy="15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7384" y="3533572"/>
              <a:ext cx="523875" cy="15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25616" y="3963422"/>
              <a:ext cx="209550"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5"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00246" y="4201547"/>
              <a:ext cx="523875" cy="161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6"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422228" y="4201547"/>
              <a:ext cx="209550" cy="171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25616" y="3515747"/>
              <a:ext cx="209550"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7"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431753" y="3742100"/>
              <a:ext cx="180975" cy="171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3" name="Rectangle 22" descr="box around Signed by IMED User"/>
          <p:cNvSpPr/>
          <p:nvPr/>
        </p:nvSpPr>
        <p:spPr>
          <a:xfrm>
            <a:off x="10860547" y="1752305"/>
            <a:ext cx="1005100" cy="822960"/>
          </a:xfrm>
          <a:prstGeom prst="rect">
            <a:avLst/>
          </a:prstGeom>
          <a:noFill/>
          <a:ln w="57150">
            <a:solidFill>
              <a:srgbClr val="FF0000"/>
            </a:solidFill>
          </a:ln>
          <a:effectLst/>
        </p:spPr>
        <p:txBody>
          <a:bodyPr wrap="square" rtlCol="0" anchor="ctr">
            <a:spAutoFit/>
          </a:bodyPr>
          <a:lstStyle/>
          <a:p>
            <a:pPr algn="ctr" eaLnBrk="0" fontAlgn="base" hangingPunct="0">
              <a:spcBef>
                <a:spcPct val="0"/>
              </a:spcBef>
              <a:spcAft>
                <a:spcPct val="0"/>
              </a:spcAft>
            </a:pPr>
            <a:endParaRPr lang="en-US" sz="2800" dirty="0">
              <a:solidFill>
                <a:prstClr val="black"/>
              </a:solidFill>
            </a:endParaRPr>
          </a:p>
        </p:txBody>
      </p:sp>
      <p:sp>
        <p:nvSpPr>
          <p:cNvPr id="16" name="Rectangle 15" descr="Q:  What is the purpose of the column titled:&#10; ‘Signed by IMED USER’?&#10;"/>
          <p:cNvSpPr/>
          <p:nvPr/>
        </p:nvSpPr>
        <p:spPr>
          <a:xfrm>
            <a:off x="353098" y="1528655"/>
            <a:ext cx="10074270" cy="954107"/>
          </a:xfrm>
          <a:prstGeom prst="rect">
            <a:avLst/>
          </a:prstGeom>
        </p:spPr>
        <p:txBody>
          <a:bodyPr wrap="square">
            <a:spAutoFit/>
          </a:bodyPr>
          <a:lstStyle/>
          <a:p>
            <a:pPr lvl="0"/>
            <a:r>
              <a:rPr lang="en-US" sz="2800" b="1" dirty="0">
                <a:solidFill>
                  <a:prstClr val="black"/>
                </a:solidFill>
                <a:latin typeface="+mj-lt"/>
              </a:rPr>
              <a:t>Q: 	What is the purpose of the column titled:</a:t>
            </a:r>
          </a:p>
          <a:p>
            <a:pPr lvl="0"/>
            <a:r>
              <a:rPr lang="en-US" sz="2800" b="1" dirty="0">
                <a:solidFill>
                  <a:prstClr val="black"/>
                </a:solidFill>
                <a:latin typeface="+mj-lt"/>
              </a:rPr>
              <a:t>	‘Signed by IMED USER’?</a:t>
            </a:r>
            <a:endParaRPr lang="en-US" sz="2800" dirty="0">
              <a:solidFill>
                <a:prstClr val="black"/>
              </a:solidFill>
              <a:latin typeface="+mj-lt"/>
            </a:endParaRPr>
          </a:p>
        </p:txBody>
      </p:sp>
    </p:spTree>
    <p:extLst>
      <p:ext uri="{BB962C8B-B14F-4D97-AF65-F5344CB8AC3E}">
        <p14:creationId xmlns:p14="http://schemas.microsoft.com/office/powerpoint/2010/main" val="11383698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Title 1" descr="Opioid Therapy Risk Report &#10;FAQ: iMedConsentTM&#10;"/>
          <p:cNvSpPr txBox="1">
            <a:spLocks/>
          </p:cNvSpPr>
          <p:nvPr/>
        </p:nvSpPr>
        <p:spPr bwMode="auto">
          <a:xfrm>
            <a:off x="0" y="-1498"/>
            <a:ext cx="12192000" cy="1335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defTabSz="457200" rtl="0" eaLnBrk="0" fontAlgn="base" hangingPunct="0">
              <a:spcBef>
                <a:spcPct val="0"/>
              </a:spcBef>
              <a:spcAft>
                <a:spcPct val="0"/>
              </a:spcAft>
              <a:defRPr sz="2400" kern="1200">
                <a:solidFill>
                  <a:schemeClr val="bg1"/>
                </a:solidFill>
                <a:latin typeface="Georgia"/>
                <a:ea typeface="Georgia" pitchFamily="18" charset="0"/>
                <a:cs typeface="Georgia"/>
              </a:defRPr>
            </a:lvl1pPr>
            <a:lvl2pPr algn="l" defTabSz="457200" rtl="0" eaLnBrk="0" fontAlgn="base" hangingPunct="0">
              <a:spcBef>
                <a:spcPct val="0"/>
              </a:spcBef>
              <a:spcAft>
                <a:spcPct val="0"/>
              </a:spcAft>
              <a:defRPr sz="2400">
                <a:solidFill>
                  <a:schemeClr val="bg1"/>
                </a:solidFill>
                <a:latin typeface="Georgia" pitchFamily="18" charset="0"/>
                <a:ea typeface="Georgia" pitchFamily="18" charset="0"/>
                <a:cs typeface="Georgia" pitchFamily="18" charset="0"/>
              </a:defRPr>
            </a:lvl2pPr>
            <a:lvl3pPr algn="l" defTabSz="457200" rtl="0" eaLnBrk="0" fontAlgn="base" hangingPunct="0">
              <a:spcBef>
                <a:spcPct val="0"/>
              </a:spcBef>
              <a:spcAft>
                <a:spcPct val="0"/>
              </a:spcAft>
              <a:defRPr sz="2400">
                <a:solidFill>
                  <a:schemeClr val="bg1"/>
                </a:solidFill>
                <a:latin typeface="Georgia" pitchFamily="18" charset="0"/>
                <a:ea typeface="Georgia" pitchFamily="18" charset="0"/>
                <a:cs typeface="Georgia" pitchFamily="18" charset="0"/>
              </a:defRPr>
            </a:lvl3pPr>
            <a:lvl4pPr algn="l" defTabSz="457200" rtl="0" eaLnBrk="0" fontAlgn="base" hangingPunct="0">
              <a:spcBef>
                <a:spcPct val="0"/>
              </a:spcBef>
              <a:spcAft>
                <a:spcPct val="0"/>
              </a:spcAft>
              <a:defRPr sz="2400">
                <a:solidFill>
                  <a:schemeClr val="bg1"/>
                </a:solidFill>
                <a:latin typeface="Georgia" pitchFamily="18" charset="0"/>
                <a:ea typeface="Georgia" pitchFamily="18" charset="0"/>
                <a:cs typeface="Georgia" pitchFamily="18" charset="0"/>
              </a:defRPr>
            </a:lvl4pPr>
            <a:lvl5pPr algn="l" defTabSz="457200" rtl="0" eaLnBrk="0" fontAlgn="base" hangingPunct="0">
              <a:spcBef>
                <a:spcPct val="0"/>
              </a:spcBef>
              <a:spcAft>
                <a:spcPct val="0"/>
              </a:spcAft>
              <a:defRPr sz="2400">
                <a:solidFill>
                  <a:schemeClr val="bg1"/>
                </a:solidFill>
                <a:latin typeface="Georgia" pitchFamily="18" charset="0"/>
                <a:ea typeface="Georgia" pitchFamily="18" charset="0"/>
                <a:cs typeface="Georgia" pitchFamily="18" charset="0"/>
              </a:defRPr>
            </a:lvl5pPr>
            <a:lvl6pPr marL="457200" algn="l" defTabSz="457200" rtl="0" fontAlgn="base">
              <a:spcBef>
                <a:spcPct val="0"/>
              </a:spcBef>
              <a:spcAft>
                <a:spcPct val="0"/>
              </a:spcAft>
              <a:defRPr sz="2400">
                <a:solidFill>
                  <a:schemeClr val="bg1"/>
                </a:solidFill>
                <a:latin typeface="Georgia" pitchFamily="18" charset="0"/>
                <a:ea typeface="Georgia" pitchFamily="18" charset="0"/>
                <a:cs typeface="Georgia" pitchFamily="18" charset="0"/>
              </a:defRPr>
            </a:lvl6pPr>
            <a:lvl7pPr marL="914400" algn="l" defTabSz="457200" rtl="0" fontAlgn="base">
              <a:spcBef>
                <a:spcPct val="0"/>
              </a:spcBef>
              <a:spcAft>
                <a:spcPct val="0"/>
              </a:spcAft>
              <a:defRPr sz="2400">
                <a:solidFill>
                  <a:schemeClr val="bg1"/>
                </a:solidFill>
                <a:latin typeface="Georgia" pitchFamily="18" charset="0"/>
                <a:ea typeface="Georgia" pitchFamily="18" charset="0"/>
                <a:cs typeface="Georgia" pitchFamily="18" charset="0"/>
              </a:defRPr>
            </a:lvl7pPr>
            <a:lvl8pPr marL="1371600" algn="l" defTabSz="457200" rtl="0" fontAlgn="base">
              <a:spcBef>
                <a:spcPct val="0"/>
              </a:spcBef>
              <a:spcAft>
                <a:spcPct val="0"/>
              </a:spcAft>
              <a:defRPr sz="2400">
                <a:solidFill>
                  <a:schemeClr val="bg1"/>
                </a:solidFill>
                <a:latin typeface="Georgia" pitchFamily="18" charset="0"/>
                <a:ea typeface="Georgia" pitchFamily="18" charset="0"/>
                <a:cs typeface="Georgia" pitchFamily="18" charset="0"/>
              </a:defRPr>
            </a:lvl8pPr>
            <a:lvl9pPr marL="1828800" algn="l" defTabSz="457200" rtl="0" fontAlgn="base">
              <a:spcBef>
                <a:spcPct val="0"/>
              </a:spcBef>
              <a:spcAft>
                <a:spcPct val="0"/>
              </a:spcAft>
              <a:defRPr sz="2400">
                <a:solidFill>
                  <a:schemeClr val="bg1"/>
                </a:solidFill>
                <a:latin typeface="Georgia" pitchFamily="18" charset="0"/>
                <a:ea typeface="Georgia" pitchFamily="18" charset="0"/>
                <a:cs typeface="Georgia" pitchFamily="18" charset="0"/>
              </a:defRPr>
            </a:lvl9pPr>
          </a:lstStyle>
          <a:p>
            <a:pPr algn="ctr"/>
            <a:r>
              <a:rPr lang="en-US" sz="4000" dirty="0">
                <a:solidFill>
                  <a:srgbClr val="1C2A72"/>
                </a:solidFill>
                <a:cs typeface="Georgia" pitchFamily="18" charset="0"/>
              </a:rPr>
              <a:t>Opioid Therapy Risk Report </a:t>
            </a:r>
            <a:br>
              <a:rPr lang="en-US" sz="4000" dirty="0">
                <a:solidFill>
                  <a:srgbClr val="1C2A72"/>
                </a:solidFill>
                <a:cs typeface="Georgia" pitchFamily="18" charset="0"/>
              </a:rPr>
            </a:br>
            <a:r>
              <a:rPr lang="en-US" altLang="en-US" sz="4000" dirty="0">
                <a:solidFill>
                  <a:srgbClr val="1C2A72"/>
                </a:solidFill>
                <a:latin typeface="Georgia" pitchFamily="18" charset="0"/>
                <a:cs typeface="Georgia" pitchFamily="18" charset="0"/>
              </a:rPr>
              <a:t>FAQ: </a:t>
            </a:r>
            <a:r>
              <a:rPr lang="en-US" sz="4000" dirty="0" err="1">
                <a:solidFill>
                  <a:srgbClr val="1C2A72"/>
                </a:solidFill>
              </a:rPr>
              <a:t>iMedConsent</a:t>
            </a:r>
            <a:r>
              <a:rPr lang="en-US" sz="4000" baseline="30000" dirty="0" err="1">
                <a:solidFill>
                  <a:srgbClr val="1C2A72"/>
                </a:solidFill>
              </a:rPr>
              <a:t>TM</a:t>
            </a:r>
            <a:endParaRPr lang="en-US" altLang="en-US" sz="4000" dirty="0">
              <a:solidFill>
                <a:srgbClr val="1C2A72"/>
              </a:solidFill>
              <a:latin typeface="Georgia" pitchFamily="18" charset="0"/>
              <a:cs typeface="Georgia" pitchFamily="18" charset="0"/>
            </a:endParaRPr>
          </a:p>
        </p:txBody>
      </p:sp>
      <p:grpSp>
        <p:nvGrpSpPr>
          <p:cNvPr id="11" name="Group 10" descr="Entry Date National OT Consent and Signed by IMED USER columns "/>
          <p:cNvGrpSpPr>
            <a:grpSpLocks noChangeAspect="1"/>
          </p:cNvGrpSpPr>
          <p:nvPr/>
        </p:nvGrpSpPr>
        <p:grpSpPr>
          <a:xfrm>
            <a:off x="9368589" y="1742774"/>
            <a:ext cx="2502662" cy="2886404"/>
            <a:chOff x="7394501" y="3013438"/>
            <a:chExt cx="1428750" cy="1647825"/>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4501" y="3013438"/>
              <a:ext cx="1428750" cy="1647825"/>
            </a:xfrm>
            <a:prstGeom prst="rect">
              <a:avLst/>
            </a:prstGeom>
            <a:noFill/>
            <a:ln w="9525">
              <a:solidFill>
                <a:srgbClr val="000099"/>
              </a:solidFill>
              <a:miter lim="800000"/>
              <a:headEnd/>
              <a:tailEnd/>
            </a:ln>
            <a:extLst>
              <a:ext uri="{909E8E84-426E-40DD-AFC4-6F175D3DCCD1}">
                <a14:hiddenFill xmlns:a14="http://schemas.microsoft.com/office/drawing/2010/main">
                  <a:solidFill>
                    <a:schemeClr val="accent1"/>
                  </a:solidFill>
                </a14:hiddenFill>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6909" y="3981892"/>
              <a:ext cx="514350" cy="161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66909" y="3761150"/>
              <a:ext cx="533400" cy="15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7384" y="3533572"/>
              <a:ext cx="523875" cy="15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25616" y="3963422"/>
              <a:ext cx="209550"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5"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00246" y="4201547"/>
              <a:ext cx="523875" cy="161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6"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422228" y="4201547"/>
              <a:ext cx="209550" cy="171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25616" y="3515747"/>
              <a:ext cx="209550"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7"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431753" y="3742100"/>
              <a:ext cx="180975" cy="171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3" name="Rectangle 22" descr="box around Signed by IMED User"/>
          <p:cNvSpPr/>
          <p:nvPr/>
        </p:nvSpPr>
        <p:spPr>
          <a:xfrm>
            <a:off x="10860547" y="1752305"/>
            <a:ext cx="1005100" cy="822960"/>
          </a:xfrm>
          <a:prstGeom prst="rect">
            <a:avLst/>
          </a:prstGeom>
          <a:noFill/>
          <a:ln w="57150">
            <a:solidFill>
              <a:srgbClr val="FF0000"/>
            </a:solidFill>
          </a:ln>
          <a:effectLst/>
        </p:spPr>
        <p:txBody>
          <a:bodyPr wrap="square" rtlCol="0" anchor="ctr">
            <a:spAutoFit/>
          </a:bodyPr>
          <a:lstStyle/>
          <a:p>
            <a:pPr algn="ctr" eaLnBrk="0" fontAlgn="base" hangingPunct="0">
              <a:spcBef>
                <a:spcPct val="0"/>
              </a:spcBef>
              <a:spcAft>
                <a:spcPct val="0"/>
              </a:spcAft>
            </a:pPr>
            <a:endParaRPr lang="en-US" sz="2800" dirty="0">
              <a:solidFill>
                <a:prstClr val="black"/>
              </a:solidFill>
            </a:endParaRPr>
          </a:p>
        </p:txBody>
      </p:sp>
      <p:grpSp>
        <p:nvGrpSpPr>
          <p:cNvPr id="2" name="Group 1" descr="Q:  What is the purpose of the column titled:&#10; ‘Signed by IMED USER’?&#10;&#10;A:       Green Checkmark indicates process completed&#10;     using iMedConsentTM     &#10;&#10;             Red X Indicates activity outside of iMedConsentTM &#10;Paper document signed, then scanned&#10;Something else? &#10;Local Team must determine validity&#10;&#10;"/>
          <p:cNvGrpSpPr/>
          <p:nvPr/>
        </p:nvGrpSpPr>
        <p:grpSpPr>
          <a:xfrm>
            <a:off x="353098" y="1528655"/>
            <a:ext cx="10074270" cy="4585871"/>
            <a:chOff x="353098" y="1528655"/>
            <a:chExt cx="10074270" cy="4585871"/>
          </a:xfrm>
        </p:grpSpPr>
        <p:sp>
          <p:nvSpPr>
            <p:cNvPr id="16" name="Rectangle 15"/>
            <p:cNvSpPr/>
            <p:nvPr/>
          </p:nvSpPr>
          <p:spPr>
            <a:xfrm>
              <a:off x="353098" y="1528655"/>
              <a:ext cx="10074270" cy="4585871"/>
            </a:xfrm>
            <a:prstGeom prst="rect">
              <a:avLst/>
            </a:prstGeom>
          </p:spPr>
          <p:txBody>
            <a:bodyPr wrap="square">
              <a:spAutoFit/>
            </a:bodyPr>
            <a:lstStyle/>
            <a:p>
              <a:pPr lvl="0"/>
              <a:r>
                <a:rPr lang="en-US" sz="2800" b="1" dirty="0">
                  <a:solidFill>
                    <a:schemeClr val="bg1">
                      <a:lumMod val="50000"/>
                    </a:schemeClr>
                  </a:solidFill>
                  <a:latin typeface="+mj-lt"/>
                </a:rPr>
                <a:t>Q: 	What is the purpose of the column titled:</a:t>
              </a:r>
            </a:p>
            <a:p>
              <a:pPr lvl="0"/>
              <a:r>
                <a:rPr lang="en-US" sz="2800" b="1" dirty="0">
                  <a:solidFill>
                    <a:schemeClr val="bg1">
                      <a:lumMod val="50000"/>
                    </a:schemeClr>
                  </a:solidFill>
                  <a:latin typeface="+mj-lt"/>
                </a:rPr>
                <a:t>	‘Signed by IMED USER</a:t>
              </a:r>
              <a:r>
                <a:rPr lang="en-US" sz="2800" b="1" dirty="0" smtClean="0">
                  <a:solidFill>
                    <a:schemeClr val="bg1">
                      <a:lumMod val="50000"/>
                    </a:schemeClr>
                  </a:solidFill>
                  <a:latin typeface="+mj-lt"/>
                </a:rPr>
                <a:t>’?</a:t>
              </a:r>
            </a:p>
            <a:p>
              <a:pPr lvl="0"/>
              <a:endParaRPr lang="en-US" sz="2800" b="1" dirty="0">
                <a:solidFill>
                  <a:prstClr val="black"/>
                </a:solidFill>
                <a:latin typeface="+mj-lt"/>
              </a:endParaRPr>
            </a:p>
            <a:p>
              <a:pPr eaLnBrk="0" hangingPunct="0"/>
              <a:r>
                <a:rPr lang="en-US" sz="2800" b="1" dirty="0" smtClean="0">
                  <a:solidFill>
                    <a:prstClr val="black"/>
                  </a:solidFill>
                  <a:latin typeface="+mj-lt"/>
                </a:rPr>
                <a:t>A:       Green </a:t>
              </a:r>
              <a:r>
                <a:rPr lang="en-US" sz="2800" b="1" dirty="0">
                  <a:solidFill>
                    <a:prstClr val="black"/>
                  </a:solidFill>
                  <a:latin typeface="+mj-lt"/>
                </a:rPr>
                <a:t>Checkmark indicates process completed</a:t>
              </a:r>
            </a:p>
            <a:p>
              <a:pPr eaLnBrk="0" hangingPunct="0"/>
              <a:r>
                <a:rPr lang="en-US" sz="2800" b="1" dirty="0">
                  <a:solidFill>
                    <a:prstClr val="black"/>
                  </a:solidFill>
                  <a:latin typeface="+mj-lt"/>
                </a:rPr>
                <a:t>     using </a:t>
              </a:r>
              <a:r>
                <a:rPr lang="en-US" sz="2800" b="1" dirty="0" err="1">
                  <a:solidFill>
                    <a:prstClr val="black"/>
                  </a:solidFill>
                  <a:latin typeface="+mj-lt"/>
                </a:rPr>
                <a:t>iMedConsent</a:t>
              </a:r>
              <a:r>
                <a:rPr lang="en-US" sz="2800" b="1" baseline="30000" dirty="0" err="1">
                  <a:solidFill>
                    <a:prstClr val="black"/>
                  </a:solidFill>
                  <a:latin typeface="+mj-lt"/>
                </a:rPr>
                <a:t>TM</a:t>
              </a:r>
              <a:r>
                <a:rPr lang="en-US" altLang="ja-JP" sz="2800" b="1" dirty="0">
                  <a:solidFill>
                    <a:prstClr val="black"/>
                  </a:solidFill>
                  <a:latin typeface="+mj-lt"/>
                </a:rPr>
                <a:t>     </a:t>
              </a:r>
            </a:p>
            <a:p>
              <a:pPr eaLnBrk="0" hangingPunct="0"/>
              <a:endParaRPr lang="en-US" altLang="ja-JP" sz="2400" b="1" dirty="0">
                <a:solidFill>
                  <a:prstClr val="black"/>
                </a:solidFill>
                <a:latin typeface="+mj-lt"/>
              </a:endParaRPr>
            </a:p>
            <a:p>
              <a:pPr eaLnBrk="0" hangingPunct="0"/>
              <a:r>
                <a:rPr lang="en-US" altLang="ja-JP" sz="2400" b="1" dirty="0">
                  <a:solidFill>
                    <a:prstClr val="black"/>
                  </a:solidFill>
                  <a:latin typeface="+mj-lt"/>
                </a:rPr>
                <a:t>         </a:t>
              </a:r>
              <a:r>
                <a:rPr lang="en-US" altLang="ja-JP" sz="2400" b="1" dirty="0" smtClean="0">
                  <a:solidFill>
                    <a:prstClr val="black"/>
                  </a:solidFill>
                  <a:latin typeface="+mj-lt"/>
                </a:rPr>
                <a:t>    </a:t>
              </a:r>
              <a:r>
                <a:rPr lang="en-US" altLang="ja-JP" sz="2800" b="1" dirty="0" smtClean="0">
                  <a:solidFill>
                    <a:prstClr val="black"/>
                  </a:solidFill>
                  <a:latin typeface="+mj-lt"/>
                </a:rPr>
                <a:t>Red </a:t>
              </a:r>
              <a:r>
                <a:rPr lang="en-US" altLang="ja-JP" sz="2800" b="1" dirty="0">
                  <a:solidFill>
                    <a:prstClr val="black"/>
                  </a:solidFill>
                  <a:latin typeface="+mj-lt"/>
                </a:rPr>
                <a:t>X Indicates activity outside of </a:t>
              </a:r>
              <a:r>
                <a:rPr lang="en-US" sz="2800" b="1" dirty="0" err="1">
                  <a:solidFill>
                    <a:prstClr val="black"/>
                  </a:solidFill>
                  <a:latin typeface="+mj-lt"/>
                </a:rPr>
                <a:t>iMedConsent</a:t>
              </a:r>
              <a:r>
                <a:rPr lang="en-US" sz="2800" b="1" baseline="30000" dirty="0" err="1">
                  <a:solidFill>
                    <a:prstClr val="black"/>
                  </a:solidFill>
                  <a:latin typeface="+mj-lt"/>
                </a:rPr>
                <a:t>TM</a:t>
              </a:r>
              <a:r>
                <a:rPr lang="en-US" sz="2800" b="1" baseline="30000" dirty="0">
                  <a:solidFill>
                    <a:prstClr val="black"/>
                  </a:solidFill>
                  <a:latin typeface="+mj-lt"/>
                </a:rPr>
                <a:t> </a:t>
              </a:r>
              <a:endParaRPr lang="en-US" altLang="ja-JP" sz="2800" dirty="0">
                <a:solidFill>
                  <a:prstClr val="black"/>
                </a:solidFill>
                <a:latin typeface="+mj-lt"/>
              </a:endParaRPr>
            </a:p>
            <a:p>
              <a:pPr marL="800100" lvl="1" indent="-342900" eaLnBrk="0" hangingPunct="0">
                <a:buFont typeface="Arial" panose="020B0604020202020204" pitchFamily="34" charset="0"/>
                <a:buChar char="•"/>
              </a:pPr>
              <a:r>
                <a:rPr lang="en-US" altLang="ja-JP" sz="2400" dirty="0">
                  <a:solidFill>
                    <a:prstClr val="black"/>
                  </a:solidFill>
                  <a:latin typeface="+mj-lt"/>
                </a:rPr>
                <a:t>Paper document signed, then scanned</a:t>
              </a:r>
            </a:p>
            <a:p>
              <a:pPr marL="800100" lvl="1" indent="-342900" eaLnBrk="0" hangingPunct="0">
                <a:buFont typeface="Arial" panose="020B0604020202020204" pitchFamily="34" charset="0"/>
                <a:buChar char="•"/>
              </a:pPr>
              <a:r>
                <a:rPr lang="en-US" altLang="ja-JP" sz="2400" dirty="0">
                  <a:solidFill>
                    <a:prstClr val="black"/>
                  </a:solidFill>
                  <a:latin typeface="+mj-lt"/>
                </a:rPr>
                <a:t>Something else? </a:t>
              </a:r>
            </a:p>
            <a:p>
              <a:pPr marL="1257300" lvl="2" indent="-342900" eaLnBrk="0" hangingPunct="0">
                <a:buFont typeface="Arial" panose="020B0604020202020204" pitchFamily="34" charset="0"/>
                <a:buChar char="•"/>
              </a:pPr>
              <a:r>
                <a:rPr lang="en-US" altLang="ja-JP" sz="2400" dirty="0">
                  <a:solidFill>
                    <a:prstClr val="black"/>
                  </a:solidFill>
                  <a:latin typeface="+mj-lt"/>
                </a:rPr>
                <a:t>Local Team must determine validity</a:t>
              </a:r>
            </a:p>
            <a:p>
              <a:pPr lvl="0"/>
              <a:endParaRPr lang="en-US" sz="2800" dirty="0">
                <a:solidFill>
                  <a:prstClr val="black"/>
                </a:solidFill>
                <a:latin typeface="+mj-lt"/>
              </a:endParaRPr>
            </a:p>
          </p:txBody>
        </p:sp>
        <p:pic>
          <p:nvPicPr>
            <p:cNvPr id="15"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8147" y="2895972"/>
              <a:ext cx="465827" cy="4234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94012" y="4107554"/>
              <a:ext cx="514096" cy="4206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9" name="TextBox 18" descr="Date Opioid Therapy Tx Consent &#10;Signed In iMedConsentTM&#10;Helps meet VHA Directive 1005 – Deadline: May 6, 2015 &#10;"/>
          <p:cNvSpPr txBox="1"/>
          <p:nvPr/>
        </p:nvSpPr>
        <p:spPr>
          <a:xfrm>
            <a:off x="6520637" y="5079800"/>
            <a:ext cx="5521472" cy="1569660"/>
          </a:xfrm>
          <a:prstGeom prst="rect">
            <a:avLst/>
          </a:prstGeom>
          <a:noFill/>
        </p:spPr>
        <p:txBody>
          <a:bodyPr wrap="square" rtlCol="0">
            <a:spAutoFit/>
          </a:bodyPr>
          <a:lstStyle/>
          <a:p>
            <a:pPr algn="ctr"/>
            <a:r>
              <a:rPr lang="en-US" sz="2400" dirty="0">
                <a:solidFill>
                  <a:srgbClr val="000099"/>
                </a:solidFill>
                <a:latin typeface="+mj-lt"/>
                <a:cs typeface="Arial" pitchFamily="34" charset="0"/>
              </a:rPr>
              <a:t>Date Opioid Therapy Tx Consent </a:t>
            </a:r>
          </a:p>
          <a:p>
            <a:pPr algn="ctr"/>
            <a:r>
              <a:rPr lang="en-US" sz="2400" dirty="0">
                <a:solidFill>
                  <a:srgbClr val="000099"/>
                </a:solidFill>
                <a:latin typeface="+mj-lt"/>
                <a:cs typeface="Arial" pitchFamily="34" charset="0"/>
              </a:rPr>
              <a:t>Signed In iMedConsent</a:t>
            </a:r>
            <a:r>
              <a:rPr lang="en-US" sz="2400" baseline="30000" dirty="0">
                <a:solidFill>
                  <a:srgbClr val="000099"/>
                </a:solidFill>
                <a:latin typeface="+mj-lt"/>
                <a:cs typeface="Arial" pitchFamily="34" charset="0"/>
              </a:rPr>
              <a:t>TM</a:t>
            </a:r>
          </a:p>
          <a:p>
            <a:pPr algn="ctr"/>
            <a:r>
              <a:rPr lang="en-US" sz="2400" dirty="0">
                <a:solidFill>
                  <a:srgbClr val="000099"/>
                </a:solidFill>
                <a:latin typeface="+mj-lt"/>
                <a:cs typeface="Arial" pitchFamily="34" charset="0"/>
              </a:rPr>
              <a:t>Helps meet VHA Directive 1005 – Deadline: May 6, 2015 </a:t>
            </a:r>
          </a:p>
        </p:txBody>
      </p:sp>
      <p:sp>
        <p:nvSpPr>
          <p:cNvPr id="20" name="Rectangle 19" descr="&quot; &quot;"/>
          <p:cNvSpPr/>
          <p:nvPr/>
        </p:nvSpPr>
        <p:spPr>
          <a:xfrm>
            <a:off x="6504595" y="5064514"/>
            <a:ext cx="5527076" cy="1554480"/>
          </a:xfrm>
          <a:prstGeom prst="rect">
            <a:avLst/>
          </a:prstGeom>
          <a:noFill/>
          <a:ln>
            <a:solidFill>
              <a:srgbClr val="000099"/>
            </a:solidFill>
          </a:ln>
          <a:effectLst>
            <a:glow rad="63500">
              <a:srgbClr val="B6DCFC"/>
            </a:glow>
          </a:effectLst>
        </p:spPr>
        <p:txBody>
          <a:bodyPr wrap="square">
            <a:spAutoFit/>
          </a:bodyPr>
          <a:lstStyle/>
          <a:p>
            <a:pPr algn="ctr" eaLnBrk="0" fontAlgn="base" hangingPunct="0">
              <a:spcBef>
                <a:spcPct val="0"/>
              </a:spcBef>
              <a:spcAft>
                <a:spcPct val="0"/>
              </a:spcAft>
            </a:pPr>
            <a:endParaRPr lang="en-US" altLang="en-US" sz="2800" dirty="0">
              <a:solidFill>
                <a:prstClr val="black"/>
              </a:solidFill>
            </a:endParaRPr>
          </a:p>
        </p:txBody>
      </p:sp>
    </p:spTree>
    <p:extLst>
      <p:ext uri="{BB962C8B-B14F-4D97-AF65-F5344CB8AC3E}">
        <p14:creationId xmlns:p14="http://schemas.microsoft.com/office/powerpoint/2010/main" val="891418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 name="Title 1"/>
          <p:cNvSpPr>
            <a:spLocks noGrp="1"/>
          </p:cNvSpPr>
          <p:nvPr>
            <p:ph type="title"/>
          </p:nvPr>
        </p:nvSpPr>
        <p:spPr>
          <a:xfrm>
            <a:off x="0" y="-1000"/>
            <a:ext cx="12191999" cy="1335024"/>
          </a:xfrm>
        </p:spPr>
        <p:txBody>
          <a:bodyPr/>
          <a:lstStyle/>
          <a:p>
            <a:pPr algn="ctr"/>
            <a:r>
              <a:rPr lang="en-US" sz="4000" dirty="0">
                <a:solidFill>
                  <a:srgbClr val="1C2A72"/>
                </a:solidFill>
                <a:cs typeface="Georgia" pitchFamily="18" charset="0"/>
              </a:rPr>
              <a:t>Opioid Therapy Risk Report </a:t>
            </a:r>
            <a:br>
              <a:rPr lang="en-US" sz="4000" dirty="0">
                <a:solidFill>
                  <a:srgbClr val="1C2A72"/>
                </a:solidFill>
                <a:cs typeface="Georgia" pitchFamily="18" charset="0"/>
              </a:rPr>
            </a:br>
            <a:r>
              <a:rPr lang="en-US" sz="4000" dirty="0">
                <a:solidFill>
                  <a:srgbClr val="1C2A72"/>
                </a:solidFill>
                <a:cs typeface="Georgia" pitchFamily="18" charset="0"/>
              </a:rPr>
              <a:t>Patient List Page – More Features</a:t>
            </a:r>
            <a:endParaRPr lang="en-US" sz="2800" dirty="0">
              <a:solidFill>
                <a:srgbClr val="1C2A72"/>
              </a:solidFill>
            </a:endParaRPr>
          </a:p>
        </p:txBody>
      </p:sp>
      <p:pic>
        <p:nvPicPr>
          <p:cNvPr id="29" name="Picture 28" descr="VISN: V20&#10;Division: (V20) (668) Spokane&#10;Select Opioid Population:  Long-term use: all opioids&#10;select parent station: (V20) (668) (Spokane, WA)&#10;Provider: &#10;&#10;&#10;Long-term use: All Opioids patient list: As of 11/30/2014:&#10;Table with patient name, patient SSN, Age, gender, last visit with PCP, last visit with pain clinic, last visit in mental health, last visit SUD Tx, Dept, PTSD, SUD, OSA, Most resent UDT date, last full month ave morph equiv, acitive opioid R, active benoz Rx, entry date national OT Consent "/>
          <p:cNvPicPr>
            <a:picLocks noChangeAspect="1"/>
          </p:cNvPicPr>
          <p:nvPr/>
        </p:nvPicPr>
        <p:blipFill>
          <a:blip r:embed="rId2"/>
          <a:stretch>
            <a:fillRect/>
          </a:stretch>
        </p:blipFill>
        <p:spPr>
          <a:xfrm>
            <a:off x="57388" y="1246443"/>
            <a:ext cx="12077223" cy="4365114"/>
          </a:xfrm>
          <a:prstGeom prst="rect">
            <a:avLst/>
          </a:prstGeom>
        </p:spPr>
      </p:pic>
      <p:sp>
        <p:nvSpPr>
          <p:cNvPr id="27" name="Rectangle 26" descr="Click patient name to go to the patient detail page&#10;"/>
          <p:cNvSpPr/>
          <p:nvPr/>
        </p:nvSpPr>
        <p:spPr>
          <a:xfrm>
            <a:off x="224589" y="5787847"/>
            <a:ext cx="4122822" cy="830997"/>
          </a:xfrm>
          <a:prstGeom prst="rect">
            <a:avLst/>
          </a:prstGeom>
        </p:spPr>
        <p:txBody>
          <a:bodyPr wrap="square">
            <a:spAutoFit/>
          </a:bodyPr>
          <a:lstStyle/>
          <a:p>
            <a:pPr algn="ctr" defTabSz="914400" eaLnBrk="0" hangingPunct="0"/>
            <a:r>
              <a:rPr lang="en-US" altLang="ja-JP" sz="2400" b="1" dirty="0">
                <a:solidFill>
                  <a:srgbClr val="000000"/>
                </a:solidFill>
                <a:latin typeface="+mn-lt"/>
                <a:ea typeface="Calibri" pitchFamily="34" charset="0"/>
                <a:cs typeface="Times New Roman" pitchFamily="18" charset="0"/>
              </a:rPr>
              <a:t>Click patient name to go to the patient detail page</a:t>
            </a:r>
            <a:endParaRPr lang="en-US" altLang="ja-JP" sz="2400" dirty="0">
              <a:latin typeface="+mn-lt"/>
            </a:endParaRPr>
          </a:p>
        </p:txBody>
      </p:sp>
      <p:grpSp>
        <p:nvGrpSpPr>
          <p:cNvPr id="6" name="Group 5" descr="Sort results by data columns using the arrows&#10;"/>
          <p:cNvGrpSpPr/>
          <p:nvPr/>
        </p:nvGrpSpPr>
        <p:grpSpPr>
          <a:xfrm>
            <a:off x="3199972" y="4239382"/>
            <a:ext cx="8687228" cy="2451259"/>
            <a:chOff x="3199972" y="4239382"/>
            <a:chExt cx="8687228" cy="2451259"/>
          </a:xfrm>
        </p:grpSpPr>
        <p:grpSp>
          <p:nvGrpSpPr>
            <p:cNvPr id="8" name="Group 7" descr="Sort results by data columns using the arrows&#10;"/>
            <p:cNvGrpSpPr>
              <a:grpSpLocks noChangeAspect="1"/>
            </p:cNvGrpSpPr>
            <p:nvPr/>
          </p:nvGrpSpPr>
          <p:grpSpPr>
            <a:xfrm>
              <a:off x="7042484" y="5859012"/>
              <a:ext cx="4844716" cy="831629"/>
              <a:chOff x="4333875" y="5270034"/>
              <a:chExt cx="3339193" cy="918019"/>
            </a:xfrm>
          </p:grpSpPr>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0791" y="5408369"/>
                <a:ext cx="402703" cy="6833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Rectangle 24"/>
              <p:cNvSpPr/>
              <p:nvPr/>
            </p:nvSpPr>
            <p:spPr>
              <a:xfrm>
                <a:off x="4333876" y="5279604"/>
                <a:ext cx="2896915" cy="908449"/>
              </a:xfrm>
              <a:prstGeom prst="rect">
                <a:avLst/>
              </a:prstGeom>
            </p:spPr>
            <p:txBody>
              <a:bodyPr wrap="square">
                <a:spAutoFit/>
              </a:bodyPr>
              <a:lstStyle/>
              <a:p>
                <a:pPr algn="ctr" defTabSz="914400" eaLnBrk="0" hangingPunct="0"/>
                <a:r>
                  <a:rPr lang="en-US" altLang="ja-JP" sz="2400" b="1" dirty="0">
                    <a:solidFill>
                      <a:srgbClr val="000000"/>
                    </a:solidFill>
                    <a:latin typeface="+mn-lt"/>
                    <a:ea typeface="Calibri" pitchFamily="34" charset="0"/>
                    <a:cs typeface="Times New Roman" pitchFamily="18" charset="0"/>
                  </a:rPr>
                  <a:t>Sort results by data columns using the arrows</a:t>
                </a:r>
                <a:endParaRPr lang="en-US" altLang="ja-JP" sz="2400" dirty="0">
                  <a:latin typeface="+mn-lt"/>
                </a:endParaRPr>
              </a:p>
            </p:txBody>
          </p:sp>
          <p:sp>
            <p:nvSpPr>
              <p:cNvPr id="26" name="Rectangle 25"/>
              <p:cNvSpPr/>
              <p:nvPr/>
            </p:nvSpPr>
            <p:spPr>
              <a:xfrm>
                <a:off x="4333875" y="5270034"/>
                <a:ext cx="3339193" cy="914400"/>
              </a:xfrm>
              <a:prstGeom prst="rect">
                <a:avLst/>
              </a:prstGeom>
              <a:noFill/>
              <a:ln>
                <a:solidFill>
                  <a:srgbClr val="000099"/>
                </a:solidFill>
              </a:ln>
              <a:effectLst>
                <a:glow rad="63500">
                  <a:srgbClr val="B6DCFC"/>
                </a:glow>
              </a:effectLst>
            </p:spPr>
            <p:txBody>
              <a:bodyPr wrap="square">
                <a:spAutoFit/>
              </a:bodyPr>
              <a:lstStyle/>
              <a:p>
                <a:pPr algn="ctr" defTabSz="914400" eaLnBrk="0" hangingPunct="0"/>
                <a:endParaRPr lang="en-US" altLang="en-US" sz="2800" dirty="0"/>
              </a:p>
            </p:txBody>
          </p:sp>
        </p:grpSp>
        <p:sp>
          <p:nvSpPr>
            <p:cNvPr id="31" name="Rectangle 30"/>
            <p:cNvSpPr/>
            <p:nvPr/>
          </p:nvSpPr>
          <p:spPr>
            <a:xfrm>
              <a:off x="3199972" y="4251231"/>
              <a:ext cx="137160" cy="182880"/>
            </a:xfrm>
            <a:prstGeom prst="rect">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3" name="Rectangle 32"/>
            <p:cNvSpPr/>
            <p:nvPr/>
          </p:nvSpPr>
          <p:spPr>
            <a:xfrm>
              <a:off x="3796533" y="4251053"/>
              <a:ext cx="137160" cy="182880"/>
            </a:xfrm>
            <a:prstGeom prst="rect">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4" name="Rectangle 33"/>
            <p:cNvSpPr/>
            <p:nvPr/>
          </p:nvSpPr>
          <p:spPr>
            <a:xfrm>
              <a:off x="4551447" y="4239382"/>
              <a:ext cx="137160" cy="182880"/>
            </a:xfrm>
            <a:prstGeom prst="rect">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4" name="Group 3" descr="Click patient name to go to the patient detail page&#10;"/>
          <p:cNvGrpSpPr/>
          <p:nvPr/>
        </p:nvGrpSpPr>
        <p:grpSpPr>
          <a:xfrm>
            <a:off x="219077" y="4250441"/>
            <a:ext cx="4128334" cy="2439675"/>
            <a:chOff x="219077" y="4250441"/>
            <a:chExt cx="4128334" cy="2439675"/>
          </a:xfrm>
        </p:grpSpPr>
        <p:sp>
          <p:nvSpPr>
            <p:cNvPr id="28" name="Rectangle 27"/>
            <p:cNvSpPr/>
            <p:nvPr/>
          </p:nvSpPr>
          <p:spPr>
            <a:xfrm>
              <a:off x="219077" y="5775716"/>
              <a:ext cx="4128334" cy="914400"/>
            </a:xfrm>
            <a:prstGeom prst="rect">
              <a:avLst/>
            </a:prstGeom>
            <a:noFill/>
            <a:ln>
              <a:solidFill>
                <a:srgbClr val="000099"/>
              </a:solidFill>
            </a:ln>
            <a:effectLst>
              <a:glow rad="63500">
                <a:srgbClr val="B6DCFC"/>
              </a:glow>
            </a:effectLst>
          </p:spPr>
          <p:txBody>
            <a:bodyPr wrap="square">
              <a:spAutoFit/>
            </a:bodyPr>
            <a:lstStyle/>
            <a:p>
              <a:pPr algn="ctr" defTabSz="914400" eaLnBrk="0" hangingPunct="0"/>
              <a:endParaRPr lang="en-US" altLang="en-US" sz="2800" dirty="0"/>
            </a:p>
          </p:txBody>
        </p:sp>
        <p:cxnSp>
          <p:nvCxnSpPr>
            <p:cNvPr id="30" name="Straight Connector 29"/>
            <p:cNvCxnSpPr/>
            <p:nvPr/>
          </p:nvCxnSpPr>
          <p:spPr>
            <a:xfrm>
              <a:off x="1181101" y="5213983"/>
              <a:ext cx="843916" cy="480060"/>
            </a:xfrm>
            <a:prstGeom prst="line">
              <a:avLst/>
            </a:prstGeom>
            <a:ln w="47625">
              <a:solidFill>
                <a:srgbClr val="FF0000"/>
              </a:solidFill>
              <a:headEnd type="arrow"/>
              <a:tailEnd type="none" w="med" len="sm"/>
            </a:ln>
            <a:effectLst>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
          <p:nvSpPr>
            <p:cNvPr id="36" name="Rectangle 35"/>
            <p:cNvSpPr/>
            <p:nvPr/>
          </p:nvSpPr>
          <p:spPr>
            <a:xfrm>
              <a:off x="669486" y="4250441"/>
              <a:ext cx="137160" cy="182880"/>
            </a:xfrm>
            <a:prstGeom prst="rect">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2" name="Group 1" descr="Patients with the highest average Morphine equivalents float to the top the list&#10;"/>
          <p:cNvGrpSpPr/>
          <p:nvPr/>
        </p:nvGrpSpPr>
        <p:grpSpPr>
          <a:xfrm>
            <a:off x="7956884" y="2581467"/>
            <a:ext cx="4126726" cy="1840324"/>
            <a:chOff x="7956884" y="2581467"/>
            <a:chExt cx="4126726" cy="1840324"/>
          </a:xfrm>
        </p:grpSpPr>
        <p:grpSp>
          <p:nvGrpSpPr>
            <p:cNvPr id="5" name="Group 4" descr="Patients with the highest average Morphine equivalents float to the top the list&#10;"/>
            <p:cNvGrpSpPr/>
            <p:nvPr/>
          </p:nvGrpSpPr>
          <p:grpSpPr>
            <a:xfrm>
              <a:off x="7956884" y="2581467"/>
              <a:ext cx="4126726" cy="1304733"/>
              <a:chOff x="5755324" y="3318469"/>
              <a:chExt cx="2963544" cy="2208458"/>
            </a:xfrm>
          </p:grpSpPr>
          <p:sp>
            <p:nvSpPr>
              <p:cNvPr id="3" name="Rectangle 2"/>
              <p:cNvSpPr/>
              <p:nvPr/>
            </p:nvSpPr>
            <p:spPr>
              <a:xfrm>
                <a:off x="5762944" y="3397864"/>
                <a:ext cx="2955924" cy="1938992"/>
              </a:xfrm>
              <a:prstGeom prst="rect">
                <a:avLst/>
              </a:prstGeom>
            </p:spPr>
            <p:txBody>
              <a:bodyPr wrap="square">
                <a:spAutoFit/>
              </a:bodyPr>
              <a:lstStyle/>
              <a:p>
                <a:pPr algn="ctr" defTabSz="914400" eaLnBrk="0" hangingPunct="0"/>
                <a:r>
                  <a:rPr lang="en-US" altLang="ja-JP" sz="2400" b="1" dirty="0">
                    <a:solidFill>
                      <a:srgbClr val="000000"/>
                    </a:solidFill>
                    <a:latin typeface="+mn-lt"/>
                    <a:ea typeface="Calibri" pitchFamily="34" charset="0"/>
                    <a:cs typeface="Times New Roman" pitchFamily="18" charset="0"/>
                  </a:rPr>
                  <a:t>Patients with</a:t>
                </a:r>
                <a:r>
                  <a:rPr lang="en-US" altLang="ja-JP" sz="2400" dirty="0">
                    <a:solidFill>
                      <a:srgbClr val="000000"/>
                    </a:solidFill>
                    <a:latin typeface="+mn-lt"/>
                    <a:ea typeface="Calibri" pitchFamily="34" charset="0"/>
                    <a:cs typeface="Times New Roman" pitchFamily="18" charset="0"/>
                  </a:rPr>
                  <a:t> the </a:t>
                </a:r>
                <a:r>
                  <a:rPr lang="en-US" altLang="ja-JP" sz="2400" b="1" dirty="0">
                    <a:solidFill>
                      <a:srgbClr val="000000"/>
                    </a:solidFill>
                    <a:latin typeface="+mn-lt"/>
                    <a:ea typeface="Calibri" pitchFamily="34" charset="0"/>
                    <a:cs typeface="Times New Roman" pitchFamily="18" charset="0"/>
                  </a:rPr>
                  <a:t>highest average Morphine equivalents</a:t>
                </a:r>
                <a:r>
                  <a:rPr lang="en-US" altLang="ja-JP" sz="2400" dirty="0">
                    <a:solidFill>
                      <a:srgbClr val="000000"/>
                    </a:solidFill>
                    <a:latin typeface="+mn-lt"/>
                    <a:ea typeface="Calibri" pitchFamily="34" charset="0"/>
                    <a:cs typeface="Times New Roman" pitchFamily="18" charset="0"/>
                  </a:rPr>
                  <a:t> float to the </a:t>
                </a:r>
                <a:r>
                  <a:rPr lang="en-US" altLang="ja-JP" sz="2400" b="1" dirty="0">
                    <a:solidFill>
                      <a:srgbClr val="000000"/>
                    </a:solidFill>
                    <a:latin typeface="+mn-lt"/>
                    <a:ea typeface="Calibri" pitchFamily="34" charset="0"/>
                    <a:cs typeface="Times New Roman" pitchFamily="18" charset="0"/>
                  </a:rPr>
                  <a:t>top the list</a:t>
                </a:r>
                <a:endParaRPr lang="en-US" altLang="ja-JP" sz="2400" dirty="0">
                  <a:latin typeface="+mn-lt"/>
                </a:endParaRPr>
              </a:p>
            </p:txBody>
          </p:sp>
          <p:sp>
            <p:nvSpPr>
              <p:cNvPr id="17" name="Rectangle 16"/>
              <p:cNvSpPr/>
              <p:nvPr/>
            </p:nvSpPr>
            <p:spPr>
              <a:xfrm>
                <a:off x="5755324" y="3318469"/>
                <a:ext cx="2963544" cy="2208458"/>
              </a:xfrm>
              <a:prstGeom prst="rect">
                <a:avLst/>
              </a:prstGeom>
              <a:noFill/>
              <a:ln>
                <a:solidFill>
                  <a:srgbClr val="000099"/>
                </a:solidFill>
              </a:ln>
              <a:effectLst>
                <a:glow rad="63500">
                  <a:srgbClr val="B6DCFC"/>
                </a:glow>
              </a:effectLst>
            </p:spPr>
            <p:txBody>
              <a:bodyPr wrap="square">
                <a:spAutoFit/>
              </a:bodyPr>
              <a:lstStyle/>
              <a:p>
                <a:pPr algn="ctr" defTabSz="914400" eaLnBrk="0" hangingPunct="0"/>
                <a:endParaRPr lang="en-US" altLang="en-US" sz="2800" dirty="0"/>
              </a:p>
            </p:txBody>
          </p:sp>
        </p:grpSp>
        <p:sp>
          <p:nvSpPr>
            <p:cNvPr id="35" name="Rectangle 34"/>
            <p:cNvSpPr/>
            <p:nvPr/>
          </p:nvSpPr>
          <p:spPr>
            <a:xfrm>
              <a:off x="9099588" y="4236842"/>
              <a:ext cx="137160" cy="182880"/>
            </a:xfrm>
            <a:prstGeom prst="rect">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7" name="Rectangle 36"/>
            <p:cNvSpPr/>
            <p:nvPr/>
          </p:nvSpPr>
          <p:spPr>
            <a:xfrm>
              <a:off x="11159654" y="4236769"/>
              <a:ext cx="137160" cy="182880"/>
            </a:xfrm>
            <a:prstGeom prst="rect">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8" name="Rectangle 37"/>
            <p:cNvSpPr/>
            <p:nvPr/>
          </p:nvSpPr>
          <p:spPr>
            <a:xfrm>
              <a:off x="9970458" y="4236842"/>
              <a:ext cx="137160" cy="182880"/>
            </a:xfrm>
            <a:prstGeom prst="rect">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9" name="Rectangle 38"/>
            <p:cNvSpPr/>
            <p:nvPr/>
          </p:nvSpPr>
          <p:spPr>
            <a:xfrm>
              <a:off x="11946450" y="4238911"/>
              <a:ext cx="137160" cy="182880"/>
            </a:xfrm>
            <a:prstGeom prst="rect">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40" name="Straight Connector 39"/>
            <p:cNvCxnSpPr/>
            <p:nvPr/>
          </p:nvCxnSpPr>
          <p:spPr>
            <a:xfrm flipV="1">
              <a:off x="10034626" y="3894870"/>
              <a:ext cx="585247" cy="165682"/>
            </a:xfrm>
            <a:prstGeom prst="line">
              <a:avLst/>
            </a:prstGeom>
            <a:ln w="47625">
              <a:solidFill>
                <a:srgbClr val="FF0000"/>
              </a:solidFill>
              <a:headEnd type="arrow"/>
              <a:tailEnd type="none" w="med" len="sm"/>
            </a:ln>
            <a:effectLst>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5789890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a:spLocks noGrp="1"/>
          </p:cNvSpPr>
          <p:nvPr>
            <p:ph type="title"/>
          </p:nvPr>
        </p:nvSpPr>
        <p:spPr>
          <a:xfrm>
            <a:off x="0" y="-1000"/>
            <a:ext cx="12191999" cy="1335024"/>
          </a:xfrm>
        </p:spPr>
        <p:txBody>
          <a:bodyPr/>
          <a:lstStyle/>
          <a:p>
            <a:pPr algn="ctr"/>
            <a:r>
              <a:rPr lang="en-US" sz="4000" dirty="0">
                <a:solidFill>
                  <a:srgbClr val="1C2A72"/>
                </a:solidFill>
                <a:cs typeface="Georgia" pitchFamily="18" charset="0"/>
              </a:rPr>
              <a:t>Opioid Therapy Risk Report </a:t>
            </a:r>
            <a:br>
              <a:rPr lang="en-US" sz="4000" dirty="0">
                <a:solidFill>
                  <a:srgbClr val="1C2A72"/>
                </a:solidFill>
                <a:cs typeface="Georgia" pitchFamily="18" charset="0"/>
              </a:rPr>
            </a:br>
            <a:r>
              <a:rPr lang="en-US" sz="4000" dirty="0">
                <a:solidFill>
                  <a:srgbClr val="1C2A72"/>
                </a:solidFill>
                <a:cs typeface="Georgia" pitchFamily="18" charset="0"/>
              </a:rPr>
              <a:t>Patient List</a:t>
            </a:r>
            <a:endParaRPr lang="en-US" sz="4000" dirty="0">
              <a:solidFill>
                <a:srgbClr val="1C2A72"/>
              </a:solidFill>
            </a:endParaRPr>
          </a:p>
        </p:txBody>
      </p:sp>
      <p:pic>
        <p:nvPicPr>
          <p:cNvPr id="7170" name="Picture 2" descr="&quot; &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8339" y="6259513"/>
            <a:ext cx="2962275" cy="247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descr="&quot; &quot;"/>
          <p:cNvSpPr/>
          <p:nvPr/>
        </p:nvSpPr>
        <p:spPr>
          <a:xfrm>
            <a:off x="1857375" y="4601525"/>
            <a:ext cx="822960" cy="201114"/>
          </a:xfrm>
          <a:prstGeom prst="rect">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11" name="Picture 10" descr="VISN: V20&#10;Division: (V20) (668) Spokane&#10;Select Opioid Population:  Long-term use: all opioids&#10;select parent station: (V20) (668) (Spokane, WA)&#10;Provider: &#10;&#10;&#10;Long-term use: All Opioids patient list: As of 11/30/2014:&#10;Table with patient name, patient SSN, Age, gender, last visit with PCP, last visit with pain clinic, last visit in mental health, last visit SUD Tx, Dept, PTSD, SUD, OSA, Most resent UDT date, last full month ave morph equiv, acitive opioid R, active benoz Rx, entry date national OT Consent "/>
          <p:cNvPicPr>
            <a:picLocks noChangeAspect="1"/>
          </p:cNvPicPr>
          <p:nvPr/>
        </p:nvPicPr>
        <p:blipFill>
          <a:blip r:embed="rId4"/>
          <a:stretch>
            <a:fillRect/>
          </a:stretch>
        </p:blipFill>
        <p:spPr>
          <a:xfrm>
            <a:off x="57388" y="1246443"/>
            <a:ext cx="12077223" cy="4365114"/>
          </a:xfrm>
          <a:prstGeom prst="rect">
            <a:avLst/>
          </a:prstGeom>
        </p:spPr>
      </p:pic>
      <p:grpSp>
        <p:nvGrpSpPr>
          <p:cNvPr id="4" name="Group 3" descr="Click on Patient Name to&#10;Open a Details Report for that Patient&#10;"/>
          <p:cNvGrpSpPr/>
          <p:nvPr/>
        </p:nvGrpSpPr>
        <p:grpSpPr>
          <a:xfrm>
            <a:off x="57388" y="4426524"/>
            <a:ext cx="8531452" cy="2207040"/>
            <a:chOff x="57388" y="4426524"/>
            <a:chExt cx="8531452" cy="2207040"/>
          </a:xfrm>
        </p:grpSpPr>
        <p:sp>
          <p:nvSpPr>
            <p:cNvPr id="31" name="TextBox 30"/>
            <p:cNvSpPr txBox="1"/>
            <p:nvPr/>
          </p:nvSpPr>
          <p:spPr>
            <a:xfrm>
              <a:off x="3651081" y="5769397"/>
              <a:ext cx="4915400" cy="830997"/>
            </a:xfrm>
            <a:prstGeom prst="rect">
              <a:avLst/>
            </a:prstGeom>
            <a:noFill/>
          </p:spPr>
          <p:txBody>
            <a:bodyPr wrap="square" rtlCol="0">
              <a:spAutoFit/>
            </a:bodyPr>
            <a:lstStyle/>
            <a:p>
              <a:pPr algn="ctr"/>
              <a:r>
                <a:rPr lang="en-US" sz="2400" dirty="0">
                  <a:solidFill>
                    <a:srgbClr val="000099"/>
                  </a:solidFill>
                  <a:latin typeface="+mn-lt"/>
                </a:rPr>
                <a:t>Click on Patient Name to</a:t>
              </a:r>
            </a:p>
            <a:p>
              <a:pPr algn="ctr"/>
              <a:r>
                <a:rPr lang="en-US" sz="2400" dirty="0">
                  <a:solidFill>
                    <a:srgbClr val="000099"/>
                  </a:solidFill>
                  <a:latin typeface="+mn-lt"/>
                </a:rPr>
                <a:t>Open a Details Report for that Patient</a:t>
              </a:r>
            </a:p>
          </p:txBody>
        </p:sp>
        <p:sp>
          <p:nvSpPr>
            <p:cNvPr id="32" name="Rectangle 31"/>
            <p:cNvSpPr>
              <a:spLocks/>
            </p:cNvSpPr>
            <p:nvPr/>
          </p:nvSpPr>
          <p:spPr>
            <a:xfrm>
              <a:off x="3651080" y="5810604"/>
              <a:ext cx="4937760" cy="822960"/>
            </a:xfrm>
            <a:prstGeom prst="rect">
              <a:avLst/>
            </a:prstGeom>
            <a:noFill/>
            <a:ln>
              <a:solidFill>
                <a:srgbClr val="000099"/>
              </a:solidFill>
            </a:ln>
            <a:effectLst>
              <a:glow rad="63500">
                <a:srgbClr val="B6DCFC"/>
              </a:glow>
            </a:effectLst>
          </p:spPr>
          <p:txBody>
            <a:bodyPr wrap="square">
              <a:spAutoFit/>
            </a:bodyPr>
            <a:lstStyle/>
            <a:p>
              <a:pPr algn="ctr" defTabSz="914400" eaLnBrk="0" hangingPunct="0"/>
              <a:endParaRPr lang="en-US" altLang="en-US" sz="2800" dirty="0"/>
            </a:p>
          </p:txBody>
        </p:sp>
        <p:sp>
          <p:nvSpPr>
            <p:cNvPr id="2" name="Rectangle 1"/>
            <p:cNvSpPr/>
            <p:nvPr/>
          </p:nvSpPr>
          <p:spPr>
            <a:xfrm>
              <a:off x="57388" y="4426524"/>
              <a:ext cx="1005840" cy="309718"/>
            </a:xfrm>
            <a:prstGeom prst="rect">
              <a:avLst/>
            </a:prstGeom>
            <a:noFill/>
            <a:ln w="57150">
              <a:solidFill>
                <a:srgbClr val="FF0000"/>
              </a:solidFill>
            </a:ln>
            <a:effectLst>
              <a:glow rad="63500">
                <a:srgbClr val="B6DCFC"/>
              </a:glow>
            </a:effectLst>
          </p:spPr>
          <p:txBody>
            <a:bodyPr wrap="square" rtlCol="0" anchor="ctr">
              <a:spAutoFit/>
            </a:bodyPr>
            <a:lstStyle/>
            <a:p>
              <a:pPr algn="ctr" defTabSz="914400" eaLnBrk="0" hangingPunct="0"/>
              <a:endParaRPr lang="en-US" sz="2800" dirty="0"/>
            </a:p>
          </p:txBody>
        </p:sp>
        <p:cxnSp>
          <p:nvCxnSpPr>
            <p:cNvPr id="3" name="Straight Connector 2"/>
            <p:cNvCxnSpPr/>
            <p:nvPr/>
          </p:nvCxnSpPr>
          <p:spPr>
            <a:xfrm>
              <a:off x="1120616" y="4736242"/>
              <a:ext cx="2530464" cy="1074362"/>
            </a:xfrm>
            <a:prstGeom prst="line">
              <a:avLst/>
            </a:prstGeom>
            <a:ln w="47625">
              <a:solidFill>
                <a:srgbClr val="FF0000"/>
              </a:solidFill>
              <a:headEnd type="arrow"/>
              <a:tailEnd type="none" w="med" len="sm"/>
            </a:ln>
            <a:effectLst>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41344576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362" name="Picture 2" descr="&quot; &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3589" y="6324600"/>
            <a:ext cx="3190875" cy="171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a:spLocks noGrp="1"/>
          </p:cNvSpPr>
          <p:nvPr>
            <p:ph type="title"/>
          </p:nvPr>
        </p:nvSpPr>
        <p:spPr>
          <a:xfrm>
            <a:off x="0" y="-1000"/>
            <a:ext cx="12191999" cy="1335024"/>
          </a:xfrm>
        </p:spPr>
        <p:txBody>
          <a:bodyPr anchor="b"/>
          <a:lstStyle/>
          <a:p>
            <a:pPr algn="ctr"/>
            <a:r>
              <a:rPr lang="en-US" sz="4000" dirty="0">
                <a:solidFill>
                  <a:srgbClr val="1C2A72"/>
                </a:solidFill>
                <a:cs typeface="Georgia" pitchFamily="18" charset="0"/>
              </a:rPr>
              <a:t>Opioid Therapy Risk Report </a:t>
            </a:r>
            <a:br>
              <a:rPr lang="en-US" sz="4000" dirty="0">
                <a:solidFill>
                  <a:srgbClr val="1C2A72"/>
                </a:solidFill>
                <a:cs typeface="Georgia" pitchFamily="18" charset="0"/>
              </a:rPr>
            </a:br>
            <a:r>
              <a:rPr lang="en-US" sz="4000" dirty="0">
                <a:solidFill>
                  <a:srgbClr val="1C2A72"/>
                </a:solidFill>
                <a:cs typeface="Georgia" pitchFamily="18" charset="0"/>
              </a:rPr>
              <a:t>Patient Detail</a:t>
            </a:r>
            <a:endParaRPr lang="en-US" sz="4000" dirty="0">
              <a:solidFill>
                <a:srgbClr val="1C2A72"/>
              </a:solidFill>
            </a:endParaRPr>
          </a:p>
        </p:txBody>
      </p:sp>
      <p:pic>
        <p:nvPicPr>
          <p:cNvPr id="4" name="Picture 3" descr="Patient details with Most recent urine drug test reposts,&#10;graphs of average morphine equivlients per month- past twelve months and pain score- past twelve months; opioid history past twelve months; benzodiazepine history past twelve months"/>
          <p:cNvPicPr>
            <a:picLocks noChangeAspect="1"/>
          </p:cNvPicPr>
          <p:nvPr/>
        </p:nvPicPr>
        <p:blipFill>
          <a:blip r:embed="rId3"/>
          <a:stretch>
            <a:fillRect/>
          </a:stretch>
        </p:blipFill>
        <p:spPr>
          <a:xfrm>
            <a:off x="892613" y="1279119"/>
            <a:ext cx="10406774" cy="5486876"/>
          </a:xfrm>
          <a:prstGeom prst="rect">
            <a:avLst/>
          </a:prstGeom>
        </p:spPr>
      </p:pic>
    </p:spTree>
    <p:extLst>
      <p:ext uri="{BB962C8B-B14F-4D97-AF65-F5344CB8AC3E}">
        <p14:creationId xmlns:p14="http://schemas.microsoft.com/office/powerpoint/2010/main" val="29505083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9246"/>
            <a:ext cx="12192000" cy="1335024"/>
          </a:xfrm>
        </p:spPr>
        <p:txBody>
          <a:bodyPr anchor="ctr"/>
          <a:lstStyle/>
          <a:p>
            <a:pPr algn="ctr"/>
            <a:r>
              <a:rPr lang="en-US" sz="4000" dirty="0">
                <a:solidFill>
                  <a:srgbClr val="1C2A72"/>
                </a:solidFill>
              </a:rPr>
              <a:t>Transforming VA Pain Care: </a:t>
            </a:r>
            <a:br>
              <a:rPr lang="en-US" sz="4000" dirty="0">
                <a:solidFill>
                  <a:srgbClr val="1C2A72"/>
                </a:solidFill>
              </a:rPr>
            </a:br>
            <a:r>
              <a:rPr lang="en-US" sz="4000" dirty="0">
                <a:solidFill>
                  <a:srgbClr val="1C2A72"/>
                </a:solidFill>
              </a:rPr>
              <a:t>The Six Essential Elements of Good Pain </a:t>
            </a:r>
            <a:r>
              <a:rPr lang="en-US" sz="4000" dirty="0" smtClean="0">
                <a:solidFill>
                  <a:srgbClr val="1C2A72"/>
                </a:solidFill>
              </a:rPr>
              <a:t>Care</a:t>
            </a:r>
            <a:endParaRPr lang="en-US" sz="4000" dirty="0">
              <a:solidFill>
                <a:srgbClr val="1C2A72"/>
              </a:solidFill>
            </a:endParaRPr>
          </a:p>
        </p:txBody>
      </p:sp>
      <p:graphicFrame>
        <p:nvGraphicFramePr>
          <p:cNvPr id="6" name="Content Placeholder 5" descr="Educate Veterans/families &#10;Educate/train all team members&#10;Develop and integrate non-pharmacological modalities &#10;Institute rational medication prescribing&#10;Implement approach for bringing the Veteran's whole team together&#10;Establish metrics to monitor pain care and outcomes&#10;"/>
          <p:cNvGraphicFramePr>
            <a:graphicFrameLocks noGrp="1"/>
          </p:cNvGraphicFramePr>
          <p:nvPr>
            <p:ph idx="1"/>
            <p:extLst>
              <p:ext uri="{D42A27DB-BD31-4B8C-83A1-F6EECF244321}">
                <p14:modId xmlns:p14="http://schemas.microsoft.com/office/powerpoint/2010/main" val="3964330642"/>
              </p:ext>
            </p:extLst>
          </p:nvPr>
        </p:nvGraphicFramePr>
        <p:xfrm>
          <a:off x="262757" y="1376084"/>
          <a:ext cx="11671739" cy="53557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435268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4925"/>
            <a:ext cx="12192000" cy="1290637"/>
          </a:xfrm>
        </p:spPr>
        <p:txBody>
          <a:bodyPr anchor="t"/>
          <a:lstStyle/>
          <a:p>
            <a:pPr algn="ctr"/>
            <a:r>
              <a:rPr lang="en-US" sz="4000" dirty="0">
                <a:solidFill>
                  <a:srgbClr val="1C2A72"/>
                </a:solidFill>
              </a:rPr>
              <a:t>Face to Face Visit Use</a:t>
            </a:r>
          </a:p>
        </p:txBody>
      </p:sp>
      <p:graphicFrame>
        <p:nvGraphicFramePr>
          <p:cNvPr id="5" name="Content Placeholder 4" descr="Print off before the visit&#10;Re-enforces to the patient the doses of current meds&#10;Allows conversation concerning early refills&#10;Patients other contributing diagnosis i.e. PTSD, depression, OSA&#10;Can be used as a recurrent tracking tool as adjustments or tapers are being made&#10;Tremendous visual of the relationship between doses of opioids and benzodiazapines&#10;"/>
          <p:cNvGraphicFramePr>
            <a:graphicFrameLocks noGrp="1"/>
          </p:cNvGraphicFramePr>
          <p:nvPr>
            <p:ph idx="1"/>
            <p:extLst>
              <p:ext uri="{D42A27DB-BD31-4B8C-83A1-F6EECF244321}">
                <p14:modId xmlns:p14="http://schemas.microsoft.com/office/powerpoint/2010/main" val="694156935"/>
              </p:ext>
            </p:extLst>
          </p:nvPr>
        </p:nvGraphicFramePr>
        <p:xfrm>
          <a:off x="304800" y="800100"/>
          <a:ext cx="11582400" cy="58252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061548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362" name="Picture 2" descr="&quot; &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3589" y="6324600"/>
            <a:ext cx="3190875" cy="171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a:spLocks noGrp="1"/>
          </p:cNvSpPr>
          <p:nvPr>
            <p:ph type="title"/>
          </p:nvPr>
        </p:nvSpPr>
        <p:spPr>
          <a:xfrm>
            <a:off x="0" y="-1000"/>
            <a:ext cx="12191999" cy="1335024"/>
          </a:xfrm>
        </p:spPr>
        <p:txBody>
          <a:bodyPr anchor="b"/>
          <a:lstStyle/>
          <a:p>
            <a:pPr algn="ctr"/>
            <a:r>
              <a:rPr lang="en-US" sz="4000" dirty="0">
                <a:solidFill>
                  <a:srgbClr val="1C2A72"/>
                </a:solidFill>
                <a:cs typeface="Georgia" pitchFamily="18" charset="0"/>
              </a:rPr>
              <a:t>Opioid Therapy Risk Report </a:t>
            </a:r>
            <a:br>
              <a:rPr lang="en-US" sz="4000" dirty="0">
                <a:solidFill>
                  <a:srgbClr val="1C2A72"/>
                </a:solidFill>
                <a:cs typeface="Georgia" pitchFamily="18" charset="0"/>
              </a:rPr>
            </a:br>
            <a:r>
              <a:rPr lang="en-US" sz="4000" dirty="0">
                <a:solidFill>
                  <a:srgbClr val="1C2A72"/>
                </a:solidFill>
                <a:cs typeface="Georgia" pitchFamily="18" charset="0"/>
              </a:rPr>
              <a:t>Patient Detail</a:t>
            </a:r>
            <a:endParaRPr lang="en-US" sz="4000" dirty="0">
              <a:solidFill>
                <a:srgbClr val="1C2A72"/>
              </a:solidFill>
            </a:endParaRPr>
          </a:p>
        </p:txBody>
      </p:sp>
      <p:pic>
        <p:nvPicPr>
          <p:cNvPr id="4" name="Picture 3" descr="Patient details with Most recent urine drug test reposts,&#10;graphs of average morphine equivlients per month- past twelve months and pain score- past twelve months; opioid history past twelve months; benzodiazepine history past twelve months"/>
          <p:cNvPicPr>
            <a:picLocks noChangeAspect="1"/>
          </p:cNvPicPr>
          <p:nvPr/>
        </p:nvPicPr>
        <p:blipFill>
          <a:blip r:embed="rId3"/>
          <a:stretch>
            <a:fillRect/>
          </a:stretch>
        </p:blipFill>
        <p:spPr>
          <a:xfrm>
            <a:off x="892613" y="1279119"/>
            <a:ext cx="10406774" cy="5486876"/>
          </a:xfrm>
          <a:prstGeom prst="rect">
            <a:avLst/>
          </a:prstGeom>
        </p:spPr>
      </p:pic>
      <p:sp>
        <p:nvSpPr>
          <p:cNvPr id="6" name="Rectangle 5" descr="Box around most recent urine drug test"/>
          <p:cNvSpPr/>
          <p:nvPr/>
        </p:nvSpPr>
        <p:spPr>
          <a:xfrm>
            <a:off x="5280013" y="2559165"/>
            <a:ext cx="1602050" cy="274320"/>
          </a:xfrm>
          <a:prstGeom prst="rect">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 name="Rectangle 6" descr="box around title of graph: average morphine equivilents per month- past twelve months"/>
          <p:cNvSpPr/>
          <p:nvPr/>
        </p:nvSpPr>
        <p:spPr>
          <a:xfrm>
            <a:off x="2033589" y="3346412"/>
            <a:ext cx="3291840" cy="274320"/>
          </a:xfrm>
          <a:prstGeom prst="rect">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1" name="Rectangle 10" descr="Box around: Pain score- past twelve months"/>
          <p:cNvSpPr/>
          <p:nvPr/>
        </p:nvSpPr>
        <p:spPr>
          <a:xfrm>
            <a:off x="7929062" y="3357940"/>
            <a:ext cx="1828800" cy="274320"/>
          </a:xfrm>
          <a:prstGeom prst="rect">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2" name="Rectangle 11" descr="Box around: opioid history past twelve months"/>
          <p:cNvSpPr/>
          <p:nvPr/>
        </p:nvSpPr>
        <p:spPr>
          <a:xfrm>
            <a:off x="2730668" y="5273061"/>
            <a:ext cx="1920240" cy="274320"/>
          </a:xfrm>
          <a:prstGeom prst="rect">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3" name="Rectangle 12" descr="box around: Benzodiazepine history past twelve months"/>
          <p:cNvSpPr/>
          <p:nvPr/>
        </p:nvSpPr>
        <p:spPr>
          <a:xfrm>
            <a:off x="7663614" y="5277093"/>
            <a:ext cx="2442911" cy="270288"/>
          </a:xfrm>
          <a:prstGeom prst="rect">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995669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descr="What's next"/>
          <p:cNvPicPr>
            <a:picLocks noChangeAspect="1"/>
          </p:cNvPicPr>
          <p:nvPr/>
        </p:nvPicPr>
        <p:blipFill rotWithShape="1">
          <a:blip r:embed="rId2">
            <a:extLst>
              <a:ext uri="{28A0092B-C50C-407E-A947-70E740481C1C}">
                <a14:useLocalDpi xmlns:a14="http://schemas.microsoft.com/office/drawing/2010/main" val="0"/>
              </a:ext>
            </a:extLst>
          </a:blip>
          <a:srcRect l="2622" t="7591" r="1765" b="9092"/>
          <a:stretch/>
        </p:blipFill>
        <p:spPr>
          <a:xfrm>
            <a:off x="1963891" y="80211"/>
            <a:ext cx="8270970" cy="2983831"/>
          </a:xfrm>
          <a:prstGeom prst="rect">
            <a:avLst/>
          </a:prstGeom>
        </p:spPr>
      </p:pic>
      <p:sp>
        <p:nvSpPr>
          <p:cNvPr id="4" name="Content Placeholder 3"/>
          <p:cNvSpPr>
            <a:spLocks noGrp="1"/>
          </p:cNvSpPr>
          <p:nvPr>
            <p:ph idx="1"/>
          </p:nvPr>
        </p:nvSpPr>
        <p:spPr>
          <a:xfrm>
            <a:off x="625642" y="3459653"/>
            <a:ext cx="10972800" cy="3093549"/>
          </a:xfrm>
        </p:spPr>
        <p:txBody>
          <a:bodyPr/>
          <a:lstStyle/>
          <a:p>
            <a:r>
              <a:rPr lang="en-US" sz="2800" dirty="0" smtClean="0"/>
              <a:t>Formalized training  for providers through TMS and other venues to include practical applications and use.</a:t>
            </a:r>
          </a:p>
          <a:p>
            <a:r>
              <a:rPr lang="en-US" sz="2800" dirty="0" smtClean="0"/>
              <a:t>Continued refinement of tool based on provider input</a:t>
            </a:r>
          </a:p>
          <a:p>
            <a:r>
              <a:rPr lang="en-US" sz="2800" dirty="0" smtClean="0"/>
              <a:t>Will explore ability to place direct link on desktop or shortcut on tools in CPRS</a:t>
            </a:r>
          </a:p>
          <a:p>
            <a:r>
              <a:rPr lang="en-US" sz="2800" dirty="0" smtClean="0"/>
              <a:t>Ability for chiefs to review complete list of entire clinic</a:t>
            </a:r>
            <a:endParaRPr lang="en-US" sz="2800" dirty="0"/>
          </a:p>
        </p:txBody>
      </p:sp>
    </p:spTree>
    <p:extLst>
      <p:ext uri="{BB962C8B-B14F-4D97-AF65-F5344CB8AC3E}">
        <p14:creationId xmlns:p14="http://schemas.microsoft.com/office/powerpoint/2010/main" val="301123548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45000"/>
            <a:lum/>
          </a:blip>
          <a:srcRect/>
          <a:stretch>
            <a:fillRect t="-9000" b="-9000"/>
          </a:stretch>
        </a:blipFill>
        <a:effectLst/>
      </p:bgPr>
    </p:bg>
    <p:spTree>
      <p:nvGrpSpPr>
        <p:cNvPr id="1" name=""/>
        <p:cNvGrpSpPr/>
        <p:nvPr/>
      </p:nvGrpSpPr>
      <p:grpSpPr>
        <a:xfrm>
          <a:off x="0" y="0"/>
          <a:ext cx="0" cy="0"/>
          <a:chOff x="0" y="0"/>
          <a:chExt cx="0" cy="0"/>
        </a:xfrm>
      </p:grpSpPr>
      <p:sp>
        <p:nvSpPr>
          <p:cNvPr id="6" name="Title 1" descr="Thank You for Your Time, &#10;Attention &amp; Service to Our Veterans!&#10;"/>
          <p:cNvSpPr txBox="1">
            <a:spLocks/>
          </p:cNvSpPr>
          <p:nvPr/>
        </p:nvSpPr>
        <p:spPr bwMode="auto">
          <a:xfrm>
            <a:off x="0" y="7438"/>
            <a:ext cx="12192000" cy="1478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a:bodyPr>
          <a:lstStyle>
            <a:lvl1pPr algn="l" defTabSz="457200" rtl="0" eaLnBrk="0" fontAlgn="base" hangingPunct="0">
              <a:spcBef>
                <a:spcPct val="0"/>
              </a:spcBef>
              <a:spcAft>
                <a:spcPct val="0"/>
              </a:spcAft>
              <a:defRPr sz="2000" b="1" kern="1200">
                <a:solidFill>
                  <a:schemeClr val="bg1"/>
                </a:solidFill>
                <a:latin typeface="Calibri"/>
                <a:ea typeface="Georgia" pitchFamily="18" charset="0"/>
                <a:cs typeface="Calibri"/>
              </a:defRPr>
            </a:lvl1pPr>
            <a:lvl2pPr algn="l" defTabSz="457200" rtl="0" eaLnBrk="0" fontAlgn="base" hangingPunct="0">
              <a:spcBef>
                <a:spcPct val="0"/>
              </a:spcBef>
              <a:spcAft>
                <a:spcPct val="0"/>
              </a:spcAft>
              <a:defRPr sz="2400">
                <a:solidFill>
                  <a:schemeClr val="bg1"/>
                </a:solidFill>
                <a:latin typeface="Georgia" pitchFamily="18" charset="0"/>
                <a:ea typeface="Georgia" pitchFamily="18" charset="0"/>
                <a:cs typeface="Georgia" pitchFamily="18" charset="0"/>
              </a:defRPr>
            </a:lvl2pPr>
            <a:lvl3pPr algn="l" defTabSz="457200" rtl="0" eaLnBrk="0" fontAlgn="base" hangingPunct="0">
              <a:spcBef>
                <a:spcPct val="0"/>
              </a:spcBef>
              <a:spcAft>
                <a:spcPct val="0"/>
              </a:spcAft>
              <a:defRPr sz="2400">
                <a:solidFill>
                  <a:schemeClr val="bg1"/>
                </a:solidFill>
                <a:latin typeface="Georgia" pitchFamily="18" charset="0"/>
                <a:ea typeface="Georgia" pitchFamily="18" charset="0"/>
                <a:cs typeface="Georgia" pitchFamily="18" charset="0"/>
              </a:defRPr>
            </a:lvl3pPr>
            <a:lvl4pPr algn="l" defTabSz="457200" rtl="0" eaLnBrk="0" fontAlgn="base" hangingPunct="0">
              <a:spcBef>
                <a:spcPct val="0"/>
              </a:spcBef>
              <a:spcAft>
                <a:spcPct val="0"/>
              </a:spcAft>
              <a:defRPr sz="2400">
                <a:solidFill>
                  <a:schemeClr val="bg1"/>
                </a:solidFill>
                <a:latin typeface="Georgia" pitchFamily="18" charset="0"/>
                <a:ea typeface="Georgia" pitchFamily="18" charset="0"/>
                <a:cs typeface="Georgia" pitchFamily="18" charset="0"/>
              </a:defRPr>
            </a:lvl4pPr>
            <a:lvl5pPr algn="l" defTabSz="457200" rtl="0" eaLnBrk="0" fontAlgn="base" hangingPunct="0">
              <a:spcBef>
                <a:spcPct val="0"/>
              </a:spcBef>
              <a:spcAft>
                <a:spcPct val="0"/>
              </a:spcAft>
              <a:defRPr sz="2400">
                <a:solidFill>
                  <a:schemeClr val="bg1"/>
                </a:solidFill>
                <a:latin typeface="Georgia" pitchFamily="18" charset="0"/>
                <a:ea typeface="Georgia" pitchFamily="18" charset="0"/>
                <a:cs typeface="Georgia" pitchFamily="18" charset="0"/>
              </a:defRPr>
            </a:lvl5pPr>
            <a:lvl6pPr marL="457200" algn="l" defTabSz="457200" rtl="0" fontAlgn="base">
              <a:spcBef>
                <a:spcPct val="0"/>
              </a:spcBef>
              <a:spcAft>
                <a:spcPct val="0"/>
              </a:spcAft>
              <a:defRPr sz="2400">
                <a:solidFill>
                  <a:schemeClr val="bg1"/>
                </a:solidFill>
                <a:latin typeface="Georgia" pitchFamily="18" charset="0"/>
                <a:ea typeface="Georgia" pitchFamily="18" charset="0"/>
                <a:cs typeface="Georgia" pitchFamily="18" charset="0"/>
              </a:defRPr>
            </a:lvl6pPr>
            <a:lvl7pPr marL="914400" algn="l" defTabSz="457200" rtl="0" fontAlgn="base">
              <a:spcBef>
                <a:spcPct val="0"/>
              </a:spcBef>
              <a:spcAft>
                <a:spcPct val="0"/>
              </a:spcAft>
              <a:defRPr sz="2400">
                <a:solidFill>
                  <a:schemeClr val="bg1"/>
                </a:solidFill>
                <a:latin typeface="Georgia" pitchFamily="18" charset="0"/>
                <a:ea typeface="Georgia" pitchFamily="18" charset="0"/>
                <a:cs typeface="Georgia" pitchFamily="18" charset="0"/>
              </a:defRPr>
            </a:lvl7pPr>
            <a:lvl8pPr marL="1371600" algn="l" defTabSz="457200" rtl="0" fontAlgn="base">
              <a:spcBef>
                <a:spcPct val="0"/>
              </a:spcBef>
              <a:spcAft>
                <a:spcPct val="0"/>
              </a:spcAft>
              <a:defRPr sz="2400">
                <a:solidFill>
                  <a:schemeClr val="bg1"/>
                </a:solidFill>
                <a:latin typeface="Georgia" pitchFamily="18" charset="0"/>
                <a:ea typeface="Georgia" pitchFamily="18" charset="0"/>
                <a:cs typeface="Georgia" pitchFamily="18" charset="0"/>
              </a:defRPr>
            </a:lvl8pPr>
            <a:lvl9pPr marL="1828800" algn="l" defTabSz="457200" rtl="0" fontAlgn="base">
              <a:spcBef>
                <a:spcPct val="0"/>
              </a:spcBef>
              <a:spcAft>
                <a:spcPct val="0"/>
              </a:spcAft>
              <a:defRPr sz="2400">
                <a:solidFill>
                  <a:schemeClr val="bg1"/>
                </a:solidFill>
                <a:latin typeface="Georgia" pitchFamily="18" charset="0"/>
                <a:ea typeface="Georgia" pitchFamily="18" charset="0"/>
                <a:cs typeface="Georgia" pitchFamily="18" charset="0"/>
              </a:defRPr>
            </a:lvl9pPr>
          </a:lstStyle>
          <a:p>
            <a:pPr algn="ctr"/>
            <a:r>
              <a:rPr lang="en-US" altLang="en-US" sz="4000" dirty="0" smtClean="0">
                <a:solidFill>
                  <a:srgbClr val="001B50"/>
                </a:solidFill>
                <a:latin typeface="Georgia" pitchFamily="18" charset="0"/>
                <a:cs typeface="Georgia" pitchFamily="18" charset="0"/>
              </a:rPr>
              <a:t>Thank You for Your Time, </a:t>
            </a:r>
            <a:br>
              <a:rPr lang="en-US" altLang="en-US" sz="4000" dirty="0" smtClean="0">
                <a:solidFill>
                  <a:srgbClr val="001B50"/>
                </a:solidFill>
                <a:latin typeface="Georgia" pitchFamily="18" charset="0"/>
                <a:cs typeface="Georgia" pitchFamily="18" charset="0"/>
              </a:rPr>
            </a:br>
            <a:r>
              <a:rPr lang="en-US" altLang="en-US" sz="4000" dirty="0" smtClean="0">
                <a:solidFill>
                  <a:srgbClr val="001B50"/>
                </a:solidFill>
                <a:latin typeface="Georgia" pitchFamily="18" charset="0"/>
                <a:cs typeface="Georgia" pitchFamily="18" charset="0"/>
              </a:rPr>
              <a:t>Attention &amp; Service to Our Veterans!</a:t>
            </a:r>
            <a:endParaRPr lang="en-US" altLang="en-US" sz="4000" dirty="0">
              <a:solidFill>
                <a:srgbClr val="001B50"/>
              </a:solidFill>
              <a:latin typeface="Georgia" pitchFamily="18" charset="0"/>
              <a:cs typeface="Georgia" pitchFamily="18" charset="0"/>
            </a:endParaRPr>
          </a:p>
        </p:txBody>
      </p:sp>
      <p:sp>
        <p:nvSpPr>
          <p:cNvPr id="7" name="TextBox 6" descr="VA Pain Management homepage link.&#10;VA Resources for pain management link.&#10;Pain management Health Quality guidelines."/>
          <p:cNvSpPr txBox="1"/>
          <p:nvPr/>
        </p:nvSpPr>
        <p:spPr>
          <a:xfrm>
            <a:off x="1155028" y="1909010"/>
            <a:ext cx="9913018" cy="4031873"/>
          </a:xfrm>
          <a:prstGeom prst="rect">
            <a:avLst/>
          </a:prstGeom>
          <a:noFill/>
        </p:spPr>
        <p:txBody>
          <a:bodyPr wrap="square" rtlCol="0">
            <a:spAutoFit/>
          </a:bodyPr>
          <a:lstStyle/>
          <a:p>
            <a:r>
              <a:rPr lang="en-US" sz="3200" dirty="0">
                <a:solidFill>
                  <a:srgbClr val="001B50"/>
                </a:solidFill>
                <a:latin typeface="+mn-lt"/>
                <a:hlinkClick r:id="rId4" tooltip="VA Pain Management Page"/>
              </a:rPr>
              <a:t>http://www.va.gov/painmanagement/</a:t>
            </a:r>
            <a:endParaRPr lang="en-US" sz="3200" dirty="0">
              <a:solidFill>
                <a:srgbClr val="001B50"/>
              </a:solidFill>
              <a:latin typeface="+mn-lt"/>
            </a:endParaRPr>
          </a:p>
          <a:p>
            <a:endParaRPr lang="en-US" sz="3200" dirty="0">
              <a:solidFill>
                <a:srgbClr val="001B50"/>
              </a:solidFill>
              <a:latin typeface="+mn-lt"/>
            </a:endParaRPr>
          </a:p>
          <a:p>
            <a:r>
              <a:rPr lang="en-US" sz="3200" dirty="0">
                <a:solidFill>
                  <a:srgbClr val="001B50"/>
                </a:solidFill>
                <a:latin typeface="+mn-lt"/>
                <a:hlinkClick r:id="rId5" tooltip="Pain Management Resources"/>
              </a:rPr>
              <a:t>http://vaww.infoshare.va.gov/sites/primarycare/resources/pcedresourcesforPACT/pain_management_/default.aspx</a:t>
            </a:r>
            <a:endParaRPr lang="en-US" sz="3200" dirty="0">
              <a:solidFill>
                <a:srgbClr val="001B50"/>
              </a:solidFill>
              <a:latin typeface="+mn-lt"/>
            </a:endParaRPr>
          </a:p>
          <a:p>
            <a:endParaRPr lang="en-US" sz="3200" dirty="0">
              <a:solidFill>
                <a:srgbClr val="001B50"/>
              </a:solidFill>
              <a:latin typeface="+mn-lt"/>
            </a:endParaRPr>
          </a:p>
          <a:p>
            <a:r>
              <a:rPr lang="en-US" sz="3200" dirty="0">
                <a:solidFill>
                  <a:srgbClr val="001B50"/>
                </a:solidFill>
                <a:latin typeface="+mn-lt"/>
                <a:hlinkClick r:id="rId6" tooltip="VA Health Quality Pain Guidelines"/>
              </a:rPr>
              <a:t>http://www.healthquality.va.gov/guidelines/Pain/cot/</a:t>
            </a:r>
            <a:endParaRPr lang="en-US" sz="3200" dirty="0">
              <a:solidFill>
                <a:srgbClr val="001B50"/>
              </a:solidFill>
              <a:latin typeface="+mn-lt"/>
            </a:endParaRPr>
          </a:p>
          <a:p>
            <a:endParaRPr lang="en-US" sz="3200" dirty="0">
              <a:solidFill>
                <a:srgbClr val="001B50"/>
              </a:solidFill>
              <a:latin typeface="+mn-lt"/>
            </a:endParaRPr>
          </a:p>
          <a:p>
            <a:endParaRPr lang="en-US" sz="3200" dirty="0">
              <a:solidFill>
                <a:srgbClr val="001B50"/>
              </a:solidFill>
              <a:latin typeface="+mn-lt"/>
            </a:endParaRPr>
          </a:p>
        </p:txBody>
      </p:sp>
    </p:spTree>
    <p:extLst>
      <p:ext uri="{BB962C8B-B14F-4D97-AF65-F5344CB8AC3E}">
        <p14:creationId xmlns:p14="http://schemas.microsoft.com/office/powerpoint/2010/main" val="355957165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45000"/>
            <a:lum/>
          </a:blip>
          <a:srcRect/>
          <a:stretch>
            <a:fillRect t="-9000" b="-9000"/>
          </a:stretch>
        </a:blipFill>
        <a:effectLst/>
      </p:bgPr>
    </p:bg>
    <p:spTree>
      <p:nvGrpSpPr>
        <p:cNvPr id="1" name=""/>
        <p:cNvGrpSpPr/>
        <p:nvPr/>
      </p:nvGrpSpPr>
      <p:grpSpPr>
        <a:xfrm>
          <a:off x="0" y="0"/>
          <a:ext cx="0" cy="0"/>
          <a:chOff x="0" y="0"/>
          <a:chExt cx="0" cy="0"/>
        </a:xfrm>
      </p:grpSpPr>
      <p:sp>
        <p:nvSpPr>
          <p:cNvPr id="2" name="TextBox 1" descr="There is an authorization on file for the use of names in the screenshots of this presentation&#10;"/>
          <p:cNvSpPr txBox="1"/>
          <p:nvPr/>
        </p:nvSpPr>
        <p:spPr>
          <a:xfrm>
            <a:off x="1009650" y="2310259"/>
            <a:ext cx="10210800" cy="1754326"/>
          </a:xfrm>
          <a:prstGeom prst="rect">
            <a:avLst/>
          </a:prstGeom>
          <a:noFill/>
        </p:spPr>
        <p:txBody>
          <a:bodyPr wrap="square" rtlCol="0">
            <a:spAutoFit/>
          </a:bodyPr>
          <a:lstStyle/>
          <a:p>
            <a:pPr algn="ctr"/>
            <a:r>
              <a:rPr lang="en-US" sz="3600" b="1" dirty="0" smtClean="0">
                <a:solidFill>
                  <a:srgbClr val="001B50"/>
                </a:solidFill>
                <a:latin typeface="Georgia" panose="02040502050405020303" pitchFamily="18" charset="0"/>
              </a:rPr>
              <a:t>There is an authorization on file for the use of names in the screenshots of this presentation</a:t>
            </a:r>
            <a:endParaRPr lang="en-US" sz="3600" b="1" dirty="0">
              <a:solidFill>
                <a:srgbClr val="001B50"/>
              </a:solidFill>
              <a:latin typeface="Georgia" panose="02040502050405020303" pitchFamily="18" charset="0"/>
            </a:endParaRPr>
          </a:p>
        </p:txBody>
      </p:sp>
      <p:sp>
        <p:nvSpPr>
          <p:cNvPr id="3" name="TextBox 2" descr="Please send comments and feedback to:&#10;William.Sanders@va.gov&#10;Freddy.Kirkland@va.gov&#10;&#10;"/>
          <p:cNvSpPr txBox="1"/>
          <p:nvPr/>
        </p:nvSpPr>
        <p:spPr>
          <a:xfrm>
            <a:off x="3091796" y="4095750"/>
            <a:ext cx="6037743" cy="1815882"/>
          </a:xfrm>
          <a:prstGeom prst="rect">
            <a:avLst/>
          </a:prstGeom>
          <a:noFill/>
        </p:spPr>
        <p:txBody>
          <a:bodyPr wrap="none" rtlCol="0">
            <a:spAutoFit/>
          </a:bodyPr>
          <a:lstStyle/>
          <a:p>
            <a:pPr algn="ctr"/>
            <a:r>
              <a:rPr lang="en-US" altLang="en-US" sz="2800" dirty="0" smtClean="0">
                <a:solidFill>
                  <a:srgbClr val="002060"/>
                </a:solidFill>
                <a:latin typeface="Calibri" pitchFamily="34" charset="0"/>
                <a:ea typeface="Calibri" pitchFamily="34" charset="0"/>
                <a:cs typeface="Calibri" pitchFamily="34" charset="0"/>
              </a:rPr>
              <a:t>Please send comments and feedback to:</a:t>
            </a:r>
          </a:p>
          <a:p>
            <a:pPr algn="ctr"/>
            <a:r>
              <a:rPr lang="en-US" altLang="en-US" sz="2800" dirty="0" smtClean="0">
                <a:solidFill>
                  <a:schemeClr val="accent6"/>
                </a:solidFill>
                <a:latin typeface="Calibri" pitchFamily="34" charset="0"/>
                <a:ea typeface="Calibri" pitchFamily="34" charset="0"/>
                <a:cs typeface="Calibri" pitchFamily="34" charset="0"/>
                <a:hlinkClick r:id="rId4" tooltip="William Sanders email"/>
              </a:rPr>
              <a:t>William.Sanders@va.gov</a:t>
            </a:r>
            <a:endParaRPr lang="en-US" altLang="en-US" sz="2800" dirty="0" smtClean="0">
              <a:solidFill>
                <a:schemeClr val="accent6"/>
              </a:solidFill>
              <a:latin typeface="Calibri" pitchFamily="34" charset="0"/>
              <a:ea typeface="Calibri" pitchFamily="34" charset="0"/>
              <a:cs typeface="Calibri" pitchFamily="34" charset="0"/>
            </a:endParaRPr>
          </a:p>
          <a:p>
            <a:pPr algn="ctr"/>
            <a:r>
              <a:rPr lang="en-US" altLang="en-US" sz="2800" dirty="0" smtClean="0">
                <a:solidFill>
                  <a:schemeClr val="accent6"/>
                </a:solidFill>
                <a:latin typeface="Calibri" pitchFamily="34" charset="0"/>
                <a:ea typeface="Calibri" pitchFamily="34" charset="0"/>
                <a:cs typeface="Calibri" pitchFamily="34" charset="0"/>
                <a:hlinkClick r:id="rId5" tooltip="Freddy Kirkland email"/>
              </a:rPr>
              <a:t>Freddy.Kirkland@va.gov</a:t>
            </a:r>
            <a:endParaRPr lang="en-US" altLang="en-US" sz="2800" dirty="0" smtClean="0">
              <a:solidFill>
                <a:schemeClr val="accent6"/>
              </a:solidFill>
              <a:latin typeface="Calibri" pitchFamily="34" charset="0"/>
              <a:ea typeface="Calibri" pitchFamily="34" charset="0"/>
              <a:cs typeface="Calibri" pitchFamily="34" charset="0"/>
            </a:endParaRPr>
          </a:p>
          <a:p>
            <a:pPr algn="ctr"/>
            <a:endParaRPr lang="en-US" sz="2800" dirty="0">
              <a:solidFill>
                <a:srgbClr val="002060"/>
              </a:solidFill>
            </a:endParaRPr>
          </a:p>
        </p:txBody>
      </p:sp>
      <p:sp>
        <p:nvSpPr>
          <p:cNvPr id="5123" name="Subtitle 2"/>
          <p:cNvSpPr>
            <a:spLocks noGrp="1"/>
          </p:cNvSpPr>
          <p:nvPr>
            <p:ph type="subTitle" idx="1"/>
          </p:nvPr>
        </p:nvSpPr>
        <p:spPr>
          <a:xfrm>
            <a:off x="2895601" y="5914607"/>
            <a:ext cx="6430134" cy="143293"/>
          </a:xfrm>
        </p:spPr>
        <p:txBody>
          <a:bodyPr/>
          <a:lstStyle/>
          <a:p>
            <a:pPr algn="ctr"/>
            <a:r>
              <a:rPr lang="en-US" altLang="en-US" sz="2400" dirty="0">
                <a:solidFill>
                  <a:srgbClr val="002060"/>
                </a:solidFill>
                <a:cs typeface="Georgia" pitchFamily="18" charset="0"/>
              </a:rPr>
              <a:t>Office of Analytics and Business Intelligence</a:t>
            </a:r>
          </a:p>
          <a:p>
            <a:pPr algn="ctr"/>
            <a:r>
              <a:rPr lang="en-US" altLang="en-US" sz="2400" dirty="0">
                <a:solidFill>
                  <a:srgbClr val="002060"/>
                </a:solidFill>
                <a:cs typeface="Georgia" pitchFamily="18" charset="0"/>
              </a:rPr>
              <a:t>VSSC Clinical Analytic Reporting</a:t>
            </a:r>
          </a:p>
        </p:txBody>
      </p:sp>
    </p:spTree>
    <p:extLst>
      <p:ext uri="{BB962C8B-B14F-4D97-AF65-F5344CB8AC3E}">
        <p14:creationId xmlns:p14="http://schemas.microsoft.com/office/powerpoint/2010/main" val="26822609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7870374" y="6830"/>
            <a:ext cx="4302576" cy="1841019"/>
          </a:xfrm>
        </p:spPr>
        <p:txBody>
          <a:bodyPr anchor="ctr"/>
          <a:lstStyle/>
          <a:p>
            <a:pPr algn="ctr"/>
            <a:r>
              <a:rPr lang="en-US" sz="4000" dirty="0" smtClean="0">
                <a:solidFill>
                  <a:srgbClr val="1C2A72"/>
                </a:solidFill>
              </a:rPr>
              <a:t>What is a Substance Use Disorder?</a:t>
            </a:r>
            <a:endParaRPr lang="en-US" sz="4000" dirty="0">
              <a:solidFill>
                <a:srgbClr val="1C2A72"/>
              </a:solidFill>
            </a:endParaRPr>
          </a:p>
        </p:txBody>
      </p:sp>
      <p:graphicFrame>
        <p:nvGraphicFramePr>
          <p:cNvPr id="3" name="Content Placeholder 2" descr="DSM-5 Criteria (abbreviated):&#10;Taking more than intended&#10;Persistent desire or unsuccessful efforts to cut down&#10;Great deal of time spent obtaining, using or recovering&#10;Craving or strong desire&#10;Failure to fulfill major role or obligations&#10;Continued use despite psychosocial problems&#10;Important activities given up or reduced in order to use&#10;Recurrent use in hazardous situations&#10;continued use despite knowledge of medical problems&#10;tolerance&#10;withdrawal"/>
          <p:cNvGraphicFramePr>
            <a:graphicFrameLocks noGrp="1"/>
          </p:cNvGraphicFramePr>
          <p:nvPr>
            <p:ph idx="1"/>
            <p:extLst>
              <p:ext uri="{D42A27DB-BD31-4B8C-83A1-F6EECF244321}">
                <p14:modId xmlns:p14="http://schemas.microsoft.com/office/powerpoint/2010/main" val="4280650707"/>
              </p:ext>
            </p:extLst>
          </p:nvPr>
        </p:nvGraphicFramePr>
        <p:xfrm>
          <a:off x="97974" y="121132"/>
          <a:ext cx="7772400" cy="6583680"/>
        </p:xfrm>
        <a:graphic>
          <a:graphicData uri="http://schemas.openxmlformats.org/drawingml/2006/table">
            <a:tbl>
              <a:tblPr firstRow="1" bandRow="1">
                <a:tableStyleId>{5C22544A-7EE6-4342-B048-85BDC9FD1C3A}</a:tableStyleId>
              </a:tblPr>
              <a:tblGrid>
                <a:gridCol w="7772400"/>
              </a:tblGrid>
              <a:tr h="548640">
                <a:tc>
                  <a:txBody>
                    <a:bodyPr/>
                    <a:lstStyle/>
                    <a:p>
                      <a:r>
                        <a:rPr lang="en-US" sz="2600" dirty="0" smtClean="0"/>
                        <a:t>DSM-5</a:t>
                      </a:r>
                      <a:r>
                        <a:rPr lang="en-US" sz="2600" baseline="0" dirty="0" smtClean="0"/>
                        <a:t> Criteria (abbreviated)</a:t>
                      </a:r>
                      <a:endParaRPr lang="en-US" sz="2600" dirty="0"/>
                    </a:p>
                  </a:txBody>
                  <a:tcPr>
                    <a:solidFill>
                      <a:srgbClr val="00194C"/>
                    </a:solidFill>
                  </a:tcPr>
                </a:tc>
              </a:tr>
              <a:tr h="548640">
                <a:tc>
                  <a:txBody>
                    <a:bodyPr/>
                    <a:lstStyle/>
                    <a:p>
                      <a:r>
                        <a:rPr lang="en-US" sz="2600" dirty="0" smtClean="0"/>
                        <a:t>Taking</a:t>
                      </a:r>
                      <a:r>
                        <a:rPr lang="en-US" sz="2600" baseline="0" dirty="0" smtClean="0"/>
                        <a:t> more than intended</a:t>
                      </a:r>
                      <a:endParaRPr lang="en-US" sz="2600" dirty="0"/>
                    </a:p>
                  </a:txBody>
                  <a:tcPr/>
                </a:tc>
              </a:tr>
              <a:tr h="548640">
                <a:tc>
                  <a:txBody>
                    <a:bodyPr/>
                    <a:lstStyle/>
                    <a:p>
                      <a:r>
                        <a:rPr lang="en-US" sz="2600" dirty="0" smtClean="0"/>
                        <a:t>Persistent desire or unsuccessful efforts to cut down</a:t>
                      </a:r>
                      <a:endParaRPr lang="en-US" sz="2600" dirty="0"/>
                    </a:p>
                  </a:txBody>
                  <a:tcPr/>
                </a:tc>
              </a:tr>
              <a:tr h="548640">
                <a:tc>
                  <a:txBody>
                    <a:bodyPr/>
                    <a:lstStyle/>
                    <a:p>
                      <a:r>
                        <a:rPr lang="en-US" sz="2600" dirty="0" smtClean="0"/>
                        <a:t>Great deal of time spent obtaining,</a:t>
                      </a:r>
                      <a:r>
                        <a:rPr lang="en-US" sz="2600" baseline="0" dirty="0" smtClean="0"/>
                        <a:t> using or recovering</a:t>
                      </a:r>
                      <a:endParaRPr lang="en-US" sz="2600" dirty="0"/>
                    </a:p>
                  </a:txBody>
                  <a:tcPr/>
                </a:tc>
              </a:tr>
              <a:tr h="548640">
                <a:tc>
                  <a:txBody>
                    <a:bodyPr/>
                    <a:lstStyle/>
                    <a:p>
                      <a:r>
                        <a:rPr lang="en-US" sz="2600" dirty="0" smtClean="0"/>
                        <a:t>Craving or strong desire</a:t>
                      </a:r>
                      <a:endParaRPr lang="en-US" sz="2600" dirty="0"/>
                    </a:p>
                  </a:txBody>
                  <a:tcPr/>
                </a:tc>
              </a:tr>
              <a:tr h="548640">
                <a:tc>
                  <a:txBody>
                    <a:bodyPr/>
                    <a:lstStyle/>
                    <a:p>
                      <a:r>
                        <a:rPr lang="en-US" sz="2600" dirty="0" smtClean="0"/>
                        <a:t>Failure</a:t>
                      </a:r>
                      <a:r>
                        <a:rPr lang="en-US" sz="2600" baseline="0" dirty="0" smtClean="0"/>
                        <a:t> to fulfill major role obligations </a:t>
                      </a:r>
                      <a:endParaRPr lang="en-US" sz="2600" dirty="0"/>
                    </a:p>
                  </a:txBody>
                  <a:tcPr/>
                </a:tc>
              </a:tr>
              <a:tr h="548640">
                <a:tc>
                  <a:txBody>
                    <a:bodyPr/>
                    <a:lstStyle/>
                    <a:p>
                      <a:r>
                        <a:rPr lang="en-US" sz="2600" dirty="0" smtClean="0"/>
                        <a:t>Continued use despite </a:t>
                      </a:r>
                      <a:r>
                        <a:rPr lang="en-US" sz="2600" baseline="0" dirty="0" smtClean="0"/>
                        <a:t>psychosocial problems</a:t>
                      </a:r>
                      <a:endParaRPr lang="en-US" sz="2600" dirty="0"/>
                    </a:p>
                  </a:txBody>
                  <a:tcPr/>
                </a:tc>
              </a:tr>
              <a:tr h="548640">
                <a:tc>
                  <a:txBody>
                    <a:bodyPr/>
                    <a:lstStyle/>
                    <a:p>
                      <a:r>
                        <a:rPr lang="en-US" sz="2600" dirty="0" smtClean="0"/>
                        <a:t>Important</a:t>
                      </a:r>
                      <a:r>
                        <a:rPr lang="en-US" sz="2600" baseline="0" dirty="0" smtClean="0"/>
                        <a:t> activities given up or reduced in order to use</a:t>
                      </a:r>
                      <a:endParaRPr lang="en-US" sz="2600" dirty="0"/>
                    </a:p>
                  </a:txBody>
                  <a:tcPr/>
                </a:tc>
              </a:tr>
              <a:tr h="548640">
                <a:tc>
                  <a:txBody>
                    <a:bodyPr/>
                    <a:lstStyle/>
                    <a:p>
                      <a:r>
                        <a:rPr lang="en-US" sz="2600" dirty="0" smtClean="0"/>
                        <a:t>Recurrent</a:t>
                      </a:r>
                      <a:r>
                        <a:rPr lang="en-US" sz="2600" baseline="0" dirty="0" smtClean="0"/>
                        <a:t> use in hazardous situations</a:t>
                      </a:r>
                      <a:endParaRPr lang="en-US" sz="2600" dirty="0"/>
                    </a:p>
                  </a:txBody>
                  <a:tcPr/>
                </a:tc>
              </a:tr>
              <a:tr h="548640">
                <a:tc>
                  <a:txBody>
                    <a:bodyPr/>
                    <a:lstStyle/>
                    <a:p>
                      <a:r>
                        <a:rPr lang="en-US" sz="2600" dirty="0" smtClean="0"/>
                        <a:t>Continued use despite knowledge of medical problems</a:t>
                      </a:r>
                      <a:endParaRPr lang="en-US" sz="2600" dirty="0"/>
                    </a:p>
                  </a:txBody>
                  <a:tcPr/>
                </a:tc>
              </a:tr>
              <a:tr h="548640">
                <a:tc>
                  <a:txBody>
                    <a:bodyPr/>
                    <a:lstStyle/>
                    <a:p>
                      <a:r>
                        <a:rPr lang="en-US" sz="2600" dirty="0" smtClean="0"/>
                        <a:t>Tolerance</a:t>
                      </a:r>
                      <a:endParaRPr lang="en-US" sz="2600" dirty="0"/>
                    </a:p>
                  </a:txBody>
                  <a:tcPr/>
                </a:tc>
              </a:tr>
              <a:tr h="548640">
                <a:tc>
                  <a:txBody>
                    <a:bodyPr/>
                    <a:lstStyle/>
                    <a:p>
                      <a:r>
                        <a:rPr lang="en-US" sz="2600" dirty="0" smtClean="0"/>
                        <a:t>Withdrawal</a:t>
                      </a:r>
                      <a:endParaRPr lang="en-US" sz="2600" dirty="0"/>
                    </a:p>
                  </a:txBody>
                  <a:tcPr/>
                </a:tc>
              </a:tr>
            </a:tbl>
          </a:graphicData>
        </a:graphic>
      </p:graphicFrame>
      <p:sp>
        <p:nvSpPr>
          <p:cNvPr id="2" name="Text Placeholder 1"/>
          <p:cNvSpPr>
            <a:spLocks noGrp="1"/>
          </p:cNvSpPr>
          <p:nvPr>
            <p:ph type="body" sz="half" idx="2"/>
          </p:nvPr>
        </p:nvSpPr>
        <p:spPr>
          <a:xfrm>
            <a:off x="8051106" y="2636050"/>
            <a:ext cx="3883572" cy="4068762"/>
          </a:xfrm>
        </p:spPr>
        <p:txBody>
          <a:bodyPr>
            <a:noAutofit/>
          </a:bodyPr>
          <a:lstStyle/>
          <a:p>
            <a:r>
              <a:rPr lang="en-US" sz="2800" dirty="0"/>
              <a:t>DSM-5 Substance Use Disorder (2013)</a:t>
            </a:r>
          </a:p>
          <a:p>
            <a:pPr lvl="1"/>
            <a:r>
              <a:rPr lang="en-US" sz="2400" dirty="0"/>
              <a:t>“A cluster of cognitive, behavioral, and physiological symptoms indicating that the individual </a:t>
            </a:r>
            <a:r>
              <a:rPr lang="en-US" sz="2400" b="1" i="1" dirty="0"/>
              <a:t>continues using the substance despite significant substance-related problems</a:t>
            </a:r>
            <a:r>
              <a:rPr lang="en-US" sz="2400" dirty="0"/>
              <a:t>.”</a:t>
            </a:r>
          </a:p>
          <a:p>
            <a:endParaRPr lang="en-US" sz="2000" dirty="0"/>
          </a:p>
        </p:txBody>
      </p:sp>
    </p:spTree>
    <p:extLst>
      <p:ext uri="{BB962C8B-B14F-4D97-AF65-F5344CB8AC3E}">
        <p14:creationId xmlns:p14="http://schemas.microsoft.com/office/powerpoint/2010/main" val="22507738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descr="for every one death there are...&#10;10 treatment admissions for abuse, 32 emergency dept visits for misue or abuse, 130 people who abuse or are dependent, 825 nonmedical users "/>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53038" y="123519"/>
            <a:ext cx="9046132" cy="6590101"/>
          </a:xfrm>
          <a:solidFill>
            <a:schemeClr val="bg1"/>
          </a:solidFill>
        </p:spPr>
      </p:pic>
    </p:spTree>
    <p:extLst>
      <p:ext uri="{BB962C8B-B14F-4D97-AF65-F5344CB8AC3E}">
        <p14:creationId xmlns:p14="http://schemas.microsoft.com/office/powerpoint/2010/main" val="32928573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Rounded Rectangle 16" descr="&quot; &quot;"/>
          <p:cNvSpPr/>
          <p:nvPr/>
        </p:nvSpPr>
        <p:spPr>
          <a:xfrm>
            <a:off x="5238750" y="685800"/>
            <a:ext cx="4191000" cy="644888"/>
          </a:xfrm>
          <a:prstGeom prst="roundRect">
            <a:avLst/>
          </a:prstGeom>
          <a:solidFill>
            <a:srgbClr val="FFFF00"/>
          </a:solidFill>
          <a:ln>
            <a:solidFill>
              <a:srgbClr val="000099"/>
            </a:solidFill>
          </a:ln>
          <a:effectLst>
            <a:glow rad="63500">
              <a:srgbClr val="B6DCFC"/>
            </a:glow>
          </a:effectLst>
        </p:spPr>
        <p:txBody>
          <a:bodyPr wrap="square" rtlCol="0" anchor="ctr">
            <a:spAutoFit/>
          </a:bodyPr>
          <a:lstStyle/>
          <a:p>
            <a:pPr algn="ctr" defTabSz="914400" eaLnBrk="0" hangingPunct="0"/>
            <a:endParaRPr lang="en-US" sz="2800" dirty="0"/>
          </a:p>
        </p:txBody>
      </p:sp>
      <p:sp>
        <p:nvSpPr>
          <p:cNvPr id="11" name="Title 3"/>
          <p:cNvSpPr>
            <a:spLocks noGrp="1"/>
          </p:cNvSpPr>
          <p:nvPr>
            <p:ph type="title"/>
          </p:nvPr>
        </p:nvSpPr>
        <p:spPr>
          <a:xfrm>
            <a:off x="0" y="6551"/>
            <a:ext cx="12192000" cy="1335024"/>
          </a:xfrm>
        </p:spPr>
        <p:txBody>
          <a:bodyPr/>
          <a:lstStyle/>
          <a:p>
            <a:pPr lvl="0" algn="ctr"/>
            <a:r>
              <a:rPr lang="en-US" sz="4000" dirty="0">
                <a:solidFill>
                  <a:srgbClr val="1C2A72"/>
                </a:solidFill>
                <a:cs typeface="Georgia" pitchFamily="18" charset="0"/>
              </a:rPr>
              <a:t>Opioid Therapy Risk Report</a:t>
            </a:r>
            <a:br>
              <a:rPr lang="en-US" sz="4000" dirty="0">
                <a:solidFill>
                  <a:srgbClr val="1C2A72"/>
                </a:solidFill>
                <a:cs typeface="Georgia" pitchFamily="18" charset="0"/>
              </a:rPr>
            </a:br>
            <a:r>
              <a:rPr lang="en-US" altLang="en-US" sz="4000" dirty="0">
                <a:solidFill>
                  <a:srgbClr val="1C2A72"/>
                </a:solidFill>
                <a:cs typeface="Georgia" pitchFamily="18" charset="0"/>
              </a:rPr>
              <a:t>Purpose &amp; Update Frequency</a:t>
            </a:r>
          </a:p>
        </p:txBody>
      </p:sp>
      <p:graphicFrame>
        <p:nvGraphicFramePr>
          <p:cNvPr id="5" name="Diagram 4" descr="Updated Monthly: &#10; Processing complete &amp; data available by  &#10; No later than 10th Business day of month&#10; ‘As Of’ date alerts you to data freshness&#10;PCMM Assignment: &#10; ‘As Of’ date also used to determine date assignment processing occurred &#10; Provider Selection Field  &#10;  Lists PCPs, Attendings &amp; APs &#10;  APs are grouped w/ their Attending&#10;"/>
          <p:cNvGraphicFramePr/>
          <p:nvPr>
            <p:extLst>
              <p:ext uri="{D42A27DB-BD31-4B8C-83A1-F6EECF244321}">
                <p14:modId xmlns:p14="http://schemas.microsoft.com/office/powerpoint/2010/main" val="4252016120"/>
              </p:ext>
            </p:extLst>
          </p:nvPr>
        </p:nvGraphicFramePr>
        <p:xfrm>
          <a:off x="266701" y="1347372"/>
          <a:ext cx="7836076" cy="53391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2" descr="VSSC: As of 6/30/20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486775" y="1556921"/>
            <a:ext cx="3490470" cy="22986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73316441"/>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766508" y="2751138"/>
            <a:ext cx="3408558" cy="1335024"/>
          </a:xfrm>
        </p:spPr>
        <p:txBody>
          <a:bodyPr/>
          <a:lstStyle/>
          <a:p>
            <a:pPr algn="ctr"/>
            <a:r>
              <a:rPr lang="en-US" sz="4000" dirty="0">
                <a:solidFill>
                  <a:srgbClr val="1C2A72"/>
                </a:solidFill>
              </a:rPr>
              <a:t>Accessing </a:t>
            </a:r>
            <a:r>
              <a:rPr lang="en-US" sz="4000" dirty="0" smtClean="0">
                <a:solidFill>
                  <a:srgbClr val="1C2A72"/>
                </a:solidFill>
              </a:rPr>
              <a:t>the Tool</a:t>
            </a:r>
            <a:endParaRPr lang="en-US" sz="4000" dirty="0">
              <a:solidFill>
                <a:srgbClr val="1C2A72"/>
              </a:solidFill>
            </a:endParaRPr>
          </a:p>
        </p:txBody>
      </p:sp>
      <p:pic>
        <p:nvPicPr>
          <p:cNvPr id="1032" name="Picture 8" descr="VistA CPRS tool bar, Primary Care almanac highlighted"/>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426" y="87828"/>
            <a:ext cx="8683082" cy="6675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ight Arrow 2" descr="arrow"/>
          <p:cNvSpPr/>
          <p:nvPr/>
        </p:nvSpPr>
        <p:spPr>
          <a:xfrm rot="20543626">
            <a:off x="1447800" y="2827596"/>
            <a:ext cx="1047750" cy="454529"/>
          </a:xfrm>
          <a:prstGeom prst="rightArrow">
            <a:avLst/>
          </a:prstGeom>
          <a:solidFill>
            <a:srgbClr val="4A7EBB"/>
          </a:solidFill>
          <a:ln>
            <a:solidFill>
              <a:srgbClr val="000099"/>
            </a:solidFill>
          </a:ln>
          <a:effectLst>
            <a:glow rad="63500">
              <a:srgbClr val="B6DCFC"/>
            </a:glow>
          </a:effectLst>
        </p:spPr>
        <p:txBody>
          <a:bodyPr wrap="square" rtlCol="0" anchor="ctr">
            <a:spAutoFit/>
          </a:bodyPr>
          <a:lstStyle/>
          <a:p>
            <a:pPr algn="ctr" defTabSz="914400" eaLnBrk="0" hangingPunct="0"/>
            <a:endParaRPr lang="en-US" sz="2800" dirty="0"/>
          </a:p>
        </p:txBody>
      </p:sp>
      <p:sp>
        <p:nvSpPr>
          <p:cNvPr id="7" name="TextBox 6" descr="Primary Care Almanac"/>
          <p:cNvSpPr txBox="1"/>
          <p:nvPr/>
        </p:nvSpPr>
        <p:spPr>
          <a:xfrm>
            <a:off x="2800349" y="2556421"/>
            <a:ext cx="5334001" cy="769441"/>
          </a:xfrm>
          <a:prstGeom prst="rect">
            <a:avLst/>
          </a:prstGeom>
          <a:noFill/>
          <a:ln w="28575">
            <a:solidFill>
              <a:schemeClr val="tx1"/>
            </a:solidFill>
          </a:ln>
          <a:effectLst>
            <a:glow rad="228600">
              <a:schemeClr val="accent3">
                <a:satMod val="175000"/>
                <a:alpha val="40000"/>
              </a:schemeClr>
            </a:glow>
          </a:effectLst>
        </p:spPr>
        <p:txBody>
          <a:bodyPr wrap="square" rtlCol="0">
            <a:spAutoFit/>
          </a:bodyPr>
          <a:lstStyle/>
          <a:p>
            <a:r>
              <a:rPr lang="en-US" sz="4400" dirty="0" smtClean="0">
                <a:latin typeface="+mj-lt"/>
              </a:rPr>
              <a:t>Primary Care Almanac</a:t>
            </a:r>
            <a:endParaRPr lang="en-US" sz="4400" dirty="0">
              <a:latin typeface="+mj-lt"/>
            </a:endParaRPr>
          </a:p>
        </p:txBody>
      </p:sp>
    </p:spTree>
    <p:extLst>
      <p:ext uri="{BB962C8B-B14F-4D97-AF65-F5344CB8AC3E}">
        <p14:creationId xmlns:p14="http://schemas.microsoft.com/office/powerpoint/2010/main" val="6394494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Title 3" descr="Security &amp; Access&#10;Viewing Reports w/ Patient PII/PHI&#10;"/>
          <p:cNvSpPr txBox="1">
            <a:spLocks/>
          </p:cNvSpPr>
          <p:nvPr/>
        </p:nvSpPr>
        <p:spPr bwMode="auto">
          <a:xfrm>
            <a:off x="0" y="-9312"/>
            <a:ext cx="12192000" cy="1335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defTabSz="457200" rtl="0" eaLnBrk="0" fontAlgn="base" hangingPunct="0">
              <a:spcBef>
                <a:spcPct val="0"/>
              </a:spcBef>
              <a:spcAft>
                <a:spcPct val="0"/>
              </a:spcAft>
              <a:defRPr sz="2400" kern="1200">
                <a:solidFill>
                  <a:schemeClr val="bg1"/>
                </a:solidFill>
                <a:latin typeface="Georgia"/>
                <a:ea typeface="Georgia" pitchFamily="18" charset="0"/>
                <a:cs typeface="Georgia"/>
              </a:defRPr>
            </a:lvl1pPr>
            <a:lvl2pPr algn="l" defTabSz="457200" rtl="0" eaLnBrk="0" fontAlgn="base" hangingPunct="0">
              <a:spcBef>
                <a:spcPct val="0"/>
              </a:spcBef>
              <a:spcAft>
                <a:spcPct val="0"/>
              </a:spcAft>
              <a:defRPr sz="2400">
                <a:solidFill>
                  <a:schemeClr val="bg1"/>
                </a:solidFill>
                <a:latin typeface="Georgia" pitchFamily="18" charset="0"/>
                <a:ea typeface="Georgia" pitchFamily="18" charset="0"/>
                <a:cs typeface="Georgia" pitchFamily="18" charset="0"/>
              </a:defRPr>
            </a:lvl2pPr>
            <a:lvl3pPr algn="l" defTabSz="457200" rtl="0" eaLnBrk="0" fontAlgn="base" hangingPunct="0">
              <a:spcBef>
                <a:spcPct val="0"/>
              </a:spcBef>
              <a:spcAft>
                <a:spcPct val="0"/>
              </a:spcAft>
              <a:defRPr sz="2400">
                <a:solidFill>
                  <a:schemeClr val="bg1"/>
                </a:solidFill>
                <a:latin typeface="Georgia" pitchFamily="18" charset="0"/>
                <a:ea typeface="Georgia" pitchFamily="18" charset="0"/>
                <a:cs typeface="Georgia" pitchFamily="18" charset="0"/>
              </a:defRPr>
            </a:lvl3pPr>
            <a:lvl4pPr algn="l" defTabSz="457200" rtl="0" eaLnBrk="0" fontAlgn="base" hangingPunct="0">
              <a:spcBef>
                <a:spcPct val="0"/>
              </a:spcBef>
              <a:spcAft>
                <a:spcPct val="0"/>
              </a:spcAft>
              <a:defRPr sz="2400">
                <a:solidFill>
                  <a:schemeClr val="bg1"/>
                </a:solidFill>
                <a:latin typeface="Georgia" pitchFamily="18" charset="0"/>
                <a:ea typeface="Georgia" pitchFamily="18" charset="0"/>
                <a:cs typeface="Georgia" pitchFamily="18" charset="0"/>
              </a:defRPr>
            </a:lvl4pPr>
            <a:lvl5pPr algn="l" defTabSz="457200" rtl="0" eaLnBrk="0" fontAlgn="base" hangingPunct="0">
              <a:spcBef>
                <a:spcPct val="0"/>
              </a:spcBef>
              <a:spcAft>
                <a:spcPct val="0"/>
              </a:spcAft>
              <a:defRPr sz="2400">
                <a:solidFill>
                  <a:schemeClr val="bg1"/>
                </a:solidFill>
                <a:latin typeface="Georgia" pitchFamily="18" charset="0"/>
                <a:ea typeface="Georgia" pitchFamily="18" charset="0"/>
                <a:cs typeface="Georgia" pitchFamily="18" charset="0"/>
              </a:defRPr>
            </a:lvl5pPr>
            <a:lvl6pPr marL="457200" algn="l" defTabSz="457200" rtl="0" fontAlgn="base">
              <a:spcBef>
                <a:spcPct val="0"/>
              </a:spcBef>
              <a:spcAft>
                <a:spcPct val="0"/>
              </a:spcAft>
              <a:defRPr sz="2400">
                <a:solidFill>
                  <a:schemeClr val="bg1"/>
                </a:solidFill>
                <a:latin typeface="Georgia" pitchFamily="18" charset="0"/>
                <a:ea typeface="Georgia" pitchFamily="18" charset="0"/>
                <a:cs typeface="Georgia" pitchFamily="18" charset="0"/>
              </a:defRPr>
            </a:lvl6pPr>
            <a:lvl7pPr marL="914400" algn="l" defTabSz="457200" rtl="0" fontAlgn="base">
              <a:spcBef>
                <a:spcPct val="0"/>
              </a:spcBef>
              <a:spcAft>
                <a:spcPct val="0"/>
              </a:spcAft>
              <a:defRPr sz="2400">
                <a:solidFill>
                  <a:schemeClr val="bg1"/>
                </a:solidFill>
                <a:latin typeface="Georgia" pitchFamily="18" charset="0"/>
                <a:ea typeface="Georgia" pitchFamily="18" charset="0"/>
                <a:cs typeface="Georgia" pitchFamily="18" charset="0"/>
              </a:defRPr>
            </a:lvl7pPr>
            <a:lvl8pPr marL="1371600" algn="l" defTabSz="457200" rtl="0" fontAlgn="base">
              <a:spcBef>
                <a:spcPct val="0"/>
              </a:spcBef>
              <a:spcAft>
                <a:spcPct val="0"/>
              </a:spcAft>
              <a:defRPr sz="2400">
                <a:solidFill>
                  <a:schemeClr val="bg1"/>
                </a:solidFill>
                <a:latin typeface="Georgia" pitchFamily="18" charset="0"/>
                <a:ea typeface="Georgia" pitchFamily="18" charset="0"/>
                <a:cs typeface="Georgia" pitchFamily="18" charset="0"/>
              </a:defRPr>
            </a:lvl8pPr>
            <a:lvl9pPr marL="1828800" algn="l" defTabSz="457200" rtl="0" fontAlgn="base">
              <a:spcBef>
                <a:spcPct val="0"/>
              </a:spcBef>
              <a:spcAft>
                <a:spcPct val="0"/>
              </a:spcAft>
              <a:defRPr sz="2400">
                <a:solidFill>
                  <a:schemeClr val="bg1"/>
                </a:solidFill>
                <a:latin typeface="Georgia" pitchFamily="18" charset="0"/>
                <a:ea typeface="Georgia" pitchFamily="18" charset="0"/>
                <a:cs typeface="Georgia" pitchFamily="18" charset="0"/>
              </a:defRPr>
            </a:lvl9pPr>
          </a:lstStyle>
          <a:p>
            <a:pPr algn="ctr"/>
            <a:r>
              <a:rPr lang="en-US" altLang="en-US" sz="4000" dirty="0">
                <a:solidFill>
                  <a:srgbClr val="1C2A72"/>
                </a:solidFill>
                <a:cs typeface="Georgia" pitchFamily="18" charset="0"/>
              </a:rPr>
              <a:t>Security &amp; Access</a:t>
            </a:r>
          </a:p>
          <a:p>
            <a:pPr algn="ctr"/>
            <a:r>
              <a:rPr lang="en-US" altLang="en-US" sz="4000" dirty="0">
                <a:solidFill>
                  <a:srgbClr val="1C2A72"/>
                </a:solidFill>
                <a:cs typeface="Georgia" pitchFamily="18" charset="0"/>
              </a:rPr>
              <a:t>Viewing Reports w/ Patient PII/PHI</a:t>
            </a:r>
            <a:endParaRPr lang="en-US" altLang="en-US" sz="4000" dirty="0">
              <a:solidFill>
                <a:srgbClr val="1C2A72"/>
              </a:solidFill>
              <a:latin typeface="Georgia" pitchFamily="18" charset="0"/>
              <a:cs typeface="Georgia" pitchFamily="18" charset="0"/>
            </a:endParaRPr>
          </a:p>
        </p:txBody>
      </p:sp>
      <p:pic>
        <p:nvPicPr>
          <p:cNvPr id="7172" name="Picture 4" descr="&quot; &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0725" y="6319839"/>
            <a:ext cx="3343275" cy="295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descr="Primary Care Almanac Main Menu:&#10;Data Updated through 01/31/2015"/>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95248" y="1924049"/>
            <a:ext cx="12001979" cy="1325880"/>
          </a:xfrm>
          <a:prstGeom prst="rect">
            <a:avLst/>
          </a:prstGeom>
          <a:noFill/>
          <a:ln>
            <a:noFill/>
          </a:ln>
          <a:extLst>
            <a:ext uri="{909E8E84-426E-40DD-AFC4-6F175D3DCCD1}">
              <a14:hiddenFill xmlns:a14="http://schemas.microsoft.com/office/drawing/2010/main">
                <a:solidFill>
                  <a:schemeClr val="accent1"/>
                </a:solidFill>
              </a14:hiddenFill>
            </a:ext>
          </a:extLst>
        </p:spPr>
      </p:pic>
      <p:pic>
        <p:nvPicPr>
          <p:cNvPr id="8194" name="Picture 2" descr="Almanac Cohort Selection menu: &#10;Diabetic cohort reports menu.&#10;hypertension cohort reports menu.&#10;Ischemic heart disease reports menu.&#10;Primary care panel overview menu.&#10;Team assignments report [Excel friendly].&#10;&#10;Almanac reports containing patient PII ***Real SSN Authorization from the NSSD Required**&#10;Security Authorization Will be Checked in Next Step:&#10;Care Assessment Need Score- CAN Score&#10;CAN Score- Excel Friendly Multi-select&#10;Cardiovascular Risk Report&#10;Diabetic Outliers By Division Report Excel-Friendly&#10;Opioid Therapy Risk Report&#10;Opioid Therapy Risk Rpt Excel Friendly Multiselect"/>
          <p:cNvPicPr>
            <a:picLocks noChangeAspect="1" noChangeArrowheads="1"/>
          </p:cNvPicPr>
          <p:nvPr/>
        </p:nvPicPr>
        <p:blipFill rotWithShape="1">
          <a:blip r:embed="rId5">
            <a:extLst>
              <a:ext uri="{28A0092B-C50C-407E-A947-70E740481C1C}">
                <a14:useLocalDpi xmlns:a14="http://schemas.microsoft.com/office/drawing/2010/main" val="0"/>
              </a:ext>
            </a:extLst>
          </a:blip>
          <a:srcRect r="833"/>
          <a:stretch/>
        </p:blipFill>
        <p:spPr bwMode="auto">
          <a:xfrm>
            <a:off x="60908" y="3200399"/>
            <a:ext cx="12089451" cy="3291840"/>
          </a:xfrm>
          <a:prstGeom prst="rect">
            <a:avLst/>
          </a:prstGeom>
          <a:noFill/>
          <a:ln>
            <a:noFill/>
          </a:ln>
          <a:extLst>
            <a:ext uri="{909E8E84-426E-40DD-AFC4-6F175D3DCCD1}">
              <a14:hiddenFill xmlns:a14="http://schemas.microsoft.com/office/drawing/2010/main">
                <a:solidFill>
                  <a:schemeClr val="accent1"/>
                </a:solidFill>
              </a14:hiddenFill>
            </a:ext>
          </a:extLst>
        </p:spPr>
      </p:pic>
      <p:sp>
        <p:nvSpPr>
          <p:cNvPr id="12" name="Rectangle 11" descr="Box around: Opiod Therapy Risk Rpt"/>
          <p:cNvSpPr/>
          <p:nvPr/>
        </p:nvSpPr>
        <p:spPr>
          <a:xfrm>
            <a:off x="6157747" y="5633544"/>
            <a:ext cx="3272003" cy="395453"/>
          </a:xfrm>
          <a:prstGeom prst="rect">
            <a:avLst/>
          </a:prstGeom>
          <a:noFill/>
          <a:ln w="38100">
            <a:solidFill>
              <a:srgbClr val="FF0000"/>
            </a:solidFill>
          </a:ln>
          <a:effectLst>
            <a:glow rad="101600">
              <a:srgbClr val="FF0000">
                <a:alpha val="60000"/>
              </a:srgbClr>
            </a:glow>
          </a:effectLst>
        </p:spPr>
        <p:txBody>
          <a:bodyPr wrap="square" rtlCol="0" anchor="ctr">
            <a:spAutoFit/>
          </a:bodyPr>
          <a:lstStyle/>
          <a:p>
            <a:pPr algn="ctr" defTabSz="914400" eaLnBrk="0" hangingPunct="0"/>
            <a:endParaRPr lang="en-US" sz="2800" dirty="0"/>
          </a:p>
        </p:txBody>
      </p:sp>
      <p:sp>
        <p:nvSpPr>
          <p:cNvPr id="15" name="Rectangle 14" descr="Box around: Opiod Therapy Risk Rpt Excel-Friendly Multiselect"/>
          <p:cNvSpPr/>
          <p:nvPr/>
        </p:nvSpPr>
        <p:spPr>
          <a:xfrm>
            <a:off x="6157747" y="6014544"/>
            <a:ext cx="5939479" cy="395453"/>
          </a:xfrm>
          <a:prstGeom prst="rect">
            <a:avLst/>
          </a:prstGeom>
          <a:noFill/>
          <a:ln w="38100">
            <a:solidFill>
              <a:srgbClr val="FF0000"/>
            </a:solidFill>
          </a:ln>
          <a:effectLst>
            <a:glow rad="101600">
              <a:srgbClr val="FF0000">
                <a:alpha val="60000"/>
              </a:srgbClr>
            </a:glow>
          </a:effectLst>
        </p:spPr>
        <p:txBody>
          <a:bodyPr wrap="square" rtlCol="0" anchor="ctr">
            <a:spAutoFit/>
          </a:bodyPr>
          <a:lstStyle/>
          <a:p>
            <a:pPr algn="ctr" defTabSz="914400" eaLnBrk="0" hangingPunct="0"/>
            <a:endParaRPr lang="en-US" sz="2800" dirty="0"/>
          </a:p>
        </p:txBody>
      </p:sp>
    </p:spTree>
    <p:extLst>
      <p:ext uri="{BB962C8B-B14F-4D97-AF65-F5344CB8AC3E}">
        <p14:creationId xmlns:p14="http://schemas.microsoft.com/office/powerpoint/2010/main" val="3719501657"/>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descr="Opioid Therapy Risk Report:&#10;The Opioid therapy risk report provides the PACT Primary care provider (PCP), Primary Care Managers, Primary Care Administrators and Chiefs of Staff with the ability to identify higher risk patients receiving Opioid Therapy (OT), view key variables that influence patient risk as well as track patient response to therapy over time"/>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30709" t="53077" r="6219" b="4352"/>
          <a:stretch/>
        </p:blipFill>
        <p:spPr bwMode="auto">
          <a:xfrm>
            <a:off x="19035" y="285748"/>
            <a:ext cx="12115669" cy="62865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8653863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rgbClr val="000099"/>
          </a:solidFill>
        </a:ln>
        <a:effectLst>
          <a:glow rad="63500">
            <a:srgbClr val="B6DCFC"/>
          </a:glow>
        </a:effectLst>
      </a:spPr>
      <a:bodyPr wrap="square">
        <a:spAutoFit/>
      </a:bodyPr>
      <a:lstStyle>
        <a:defPPr algn="ctr" defTabSz="914400" eaLnBrk="0" hangingPunct="0">
          <a:defRPr sz="2800" dirty="0"/>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33F7E3AE3535244BFC46BE44266D150" ma:contentTypeVersion="0" ma:contentTypeDescription="Create a new document." ma:contentTypeScope="" ma:versionID="d067bc0dbfe65afddb6df494075f7fa4">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1461AA1-7074-4B0A-BFF0-17CF5E120D6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D7926BB3-7045-43F3-8964-696B3C3480BC}">
  <ds:schemaRefs>
    <ds:schemaRef ds:uri="http://schemas.microsoft.com/sharepoint/v3/contenttype/forms"/>
  </ds:schemaRefs>
</ds:datastoreItem>
</file>

<file path=customXml/itemProps3.xml><?xml version="1.0" encoding="utf-8"?>
<ds:datastoreItem xmlns:ds="http://schemas.openxmlformats.org/officeDocument/2006/customXml" ds:itemID="{97098D17-8E5D-4C03-A66F-1F3711939B7A}">
  <ds:schemaRefs>
    <ds:schemaRef ds:uri="http://purl.org/dc/elements/1.1/"/>
    <ds:schemaRef ds:uri="http://schemas.microsoft.com/office/infopath/2007/PartnerControls"/>
    <ds:schemaRef ds:uri="http://schemas.openxmlformats.org/package/2006/metadata/core-properties"/>
    <ds:schemaRef ds:uri="http://www.w3.org/XML/1998/namespace"/>
    <ds:schemaRef ds:uri="http://purl.org/dc/dcmitype/"/>
    <ds:schemaRef ds:uri="http://schemas.microsoft.com/office/2006/documentManagement/types"/>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35317</TotalTime>
  <Words>1724</Words>
  <Application>Microsoft Office PowerPoint</Application>
  <PresentationFormat>Custom</PresentationFormat>
  <Paragraphs>219</Paragraphs>
  <Slides>34</Slides>
  <Notes>18</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Primary Care Almanac Opioid Therapy Tool </vt:lpstr>
      <vt:lpstr>Opioid Therapy Risk Report Purpose &amp; Update Frequency</vt:lpstr>
      <vt:lpstr>Transforming VA Pain Care:  The Six Essential Elements of Good Pain Care</vt:lpstr>
      <vt:lpstr>What is a Substance Use Disorder?</vt:lpstr>
      <vt:lpstr>PowerPoint Presentation</vt:lpstr>
      <vt:lpstr>Opioid Therapy Risk Report Purpose &amp; Update Frequency</vt:lpstr>
      <vt:lpstr>Accessing the Tool</vt:lpstr>
      <vt:lpstr>PowerPoint Presentation</vt:lpstr>
      <vt:lpstr>PowerPoint Presentation</vt:lpstr>
      <vt:lpstr>PowerPoint Presentation</vt:lpstr>
      <vt:lpstr>PowerPoint Presentation</vt:lpstr>
      <vt:lpstr>Opioid Therapy Risk Report  Long-term Opioid Use Definition</vt:lpstr>
      <vt:lpstr>Opioid Therapy Risk Report  FAQ: OT Patient Populations</vt:lpstr>
      <vt:lpstr>Opioid Therapy Risk Report  FAQ: OT Patient Populations</vt:lpstr>
      <vt:lpstr>Opioid Therapy Risk Report  Patient List</vt:lpstr>
      <vt:lpstr>Initial Use Team Huddle</vt:lpstr>
      <vt:lpstr>Other Important Points</vt:lpstr>
      <vt:lpstr>Opioid Therapy Risk Report  Patient List</vt:lpstr>
      <vt:lpstr>Opioid Therapy Risk Report  Patient List</vt:lpstr>
      <vt:lpstr>Opioid Therapy Risk Report  Patient List</vt:lpstr>
      <vt:lpstr>Opioid Therapy Risk Report  Patient List</vt:lpstr>
      <vt:lpstr>Opioid Therapy Risk Report  Patient List</vt:lpstr>
      <vt:lpstr> Opioid Therapy Risk Report  FAQ: Opioid Consent</vt:lpstr>
      <vt:lpstr> Opioid Therapy Risk Report  FAQ: Opioid Consent</vt:lpstr>
      <vt:lpstr>PowerPoint Presentation</vt:lpstr>
      <vt:lpstr>PowerPoint Presentation</vt:lpstr>
      <vt:lpstr>Opioid Therapy Risk Report  Patient List Page – More Features</vt:lpstr>
      <vt:lpstr>Opioid Therapy Risk Report  Patient List</vt:lpstr>
      <vt:lpstr>Opioid Therapy Risk Report  Patient Detail</vt:lpstr>
      <vt:lpstr>Face to Face Visit Use</vt:lpstr>
      <vt:lpstr>Opioid Therapy Risk Report  Patient Detail</vt:lpstr>
      <vt:lpstr>PowerPoint Presentation</vt:lpstr>
      <vt:lpstr>PowerPoint Presentation</vt:lpstr>
      <vt:lpstr>PowerPoint Presentation</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Primary Care Almanac Opioid Therapy Tool</dc:title>
  <dc:creator>VHA OIA Training Strategy</dc:creator>
  <cp:keywords>Opioid, pain management, opioid therapy risk report, opioid addiction</cp:keywords>
  <cp:lastModifiedBy>Mueller, Natalie M. (Cooper Thomas)</cp:lastModifiedBy>
  <cp:revision>1443</cp:revision>
  <cp:lastPrinted>2013-12-10T15:59:24Z</cp:lastPrinted>
  <dcterms:created xsi:type="dcterms:W3CDTF">2011-05-12T19:56:03Z</dcterms:created>
  <dcterms:modified xsi:type="dcterms:W3CDTF">2015-03-06T14:37:15Z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0x010100B33F7E3AE3535244BFC46BE44266D150</vt:lpwstr>
  </property>
  <property fmtid="{D5CDD505-2E9C-101B-9397-08002B2CF9AE}" pid="3" name="Document Type">
    <vt:lpwstr>Work Product (Final)</vt:lpwstr>
  </property>
  <property fmtid="{D5CDD505-2E9C-101B-9397-08002B2CF9AE}" pid="4" name="Archive">
    <vt:lpwstr>0</vt:lpwstr>
  </property>
  <property fmtid="{D5CDD505-2E9C-101B-9397-08002B2CF9AE}" pid="5" name="Related Deliverable">
    <vt:lpwstr>VHA Identity and Print and Online Style Guide</vt:lpwstr>
  </property>
  <property fmtid="{D5CDD505-2E9C-101B-9397-08002B2CF9AE}" pid="6" name="Acceptance Form Complete">
    <vt:lpwstr>0</vt:lpwstr>
  </property>
</Properties>
</file>