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67"/>
  </p:notesMasterIdLst>
  <p:handoutMasterIdLst>
    <p:handoutMasterId r:id="rId68"/>
  </p:handoutMasterIdLst>
  <p:sldIdLst>
    <p:sldId id="508" r:id="rId7"/>
    <p:sldId id="509" r:id="rId8"/>
    <p:sldId id="590" r:id="rId9"/>
    <p:sldId id="493" r:id="rId10"/>
    <p:sldId id="578" r:id="rId11"/>
    <p:sldId id="525" r:id="rId12"/>
    <p:sldId id="495" r:id="rId13"/>
    <p:sldId id="510" r:id="rId14"/>
    <p:sldId id="576" r:id="rId15"/>
    <p:sldId id="492" r:id="rId16"/>
    <p:sldId id="569" r:id="rId17"/>
    <p:sldId id="570" r:id="rId18"/>
    <p:sldId id="505" r:id="rId19"/>
    <p:sldId id="506" r:id="rId20"/>
    <p:sldId id="515" r:id="rId21"/>
    <p:sldId id="528" r:id="rId22"/>
    <p:sldId id="577" r:id="rId23"/>
    <p:sldId id="583" r:id="rId24"/>
    <p:sldId id="529" r:id="rId25"/>
    <p:sldId id="539" r:id="rId26"/>
    <p:sldId id="564" r:id="rId27"/>
    <p:sldId id="533" r:id="rId28"/>
    <p:sldId id="534" r:id="rId29"/>
    <p:sldId id="535" r:id="rId30"/>
    <p:sldId id="536" r:id="rId31"/>
    <p:sldId id="500" r:id="rId32"/>
    <p:sldId id="521" r:id="rId33"/>
    <p:sldId id="588" r:id="rId34"/>
    <p:sldId id="571" r:id="rId35"/>
    <p:sldId id="579" r:id="rId36"/>
    <p:sldId id="538" r:id="rId37"/>
    <p:sldId id="565" r:id="rId38"/>
    <p:sldId id="540" r:id="rId39"/>
    <p:sldId id="547" r:id="rId40"/>
    <p:sldId id="562" r:id="rId41"/>
    <p:sldId id="544" r:id="rId42"/>
    <p:sldId id="545" r:id="rId43"/>
    <p:sldId id="546" r:id="rId44"/>
    <p:sldId id="580" r:id="rId45"/>
    <p:sldId id="584" r:id="rId46"/>
    <p:sldId id="497" r:id="rId47"/>
    <p:sldId id="499" r:id="rId48"/>
    <p:sldId id="567" r:id="rId49"/>
    <p:sldId id="549" r:id="rId50"/>
    <p:sldId id="555" r:id="rId51"/>
    <p:sldId id="553" r:id="rId52"/>
    <p:sldId id="556" r:id="rId53"/>
    <p:sldId id="552" r:id="rId54"/>
    <p:sldId id="585" r:id="rId55"/>
    <p:sldId id="586" r:id="rId56"/>
    <p:sldId id="572" r:id="rId57"/>
    <p:sldId id="573" r:id="rId58"/>
    <p:sldId id="574" r:id="rId59"/>
    <p:sldId id="575" r:id="rId60"/>
    <p:sldId id="581" r:id="rId61"/>
    <p:sldId id="326" r:id="rId62"/>
    <p:sldId id="309" r:id="rId63"/>
    <p:sldId id="327" r:id="rId64"/>
    <p:sldId id="559" r:id="rId65"/>
    <p:sldId id="409"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Webster" initials="HW" lastIdx="10" clrIdx="0">
    <p:extLst/>
  </p:cmAuthor>
  <p:cmAuthor id="2" name="Kimberly Lyons" initials="KJL" lastIdx="3" clrIdx="1"/>
  <p:cmAuthor id="3" name="Department of Veterans Affairs" initials="DoV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E4E4E4"/>
    <a:srgbClr val="FFFF99"/>
    <a:srgbClr val="336699"/>
    <a:srgbClr val="CC9900"/>
    <a:srgbClr val="BC8B00"/>
    <a:srgbClr val="3057C6"/>
    <a:srgbClr val="3760AF"/>
    <a:srgbClr val="37609F"/>
    <a:srgbClr val="FFA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1939" autoAdjust="0"/>
  </p:normalViewPr>
  <p:slideViewPr>
    <p:cSldViewPr>
      <p:cViewPr varScale="1">
        <p:scale>
          <a:sx n="75" d="100"/>
          <a:sy n="75" d="100"/>
        </p:scale>
        <p:origin x="1110" y="66"/>
      </p:cViewPr>
      <p:guideLst>
        <p:guide orient="horz" pos="2160"/>
        <p:guide pos="2880"/>
        <p:guide orient="horz" pos="1620"/>
      </p:guideLst>
    </p:cSldViewPr>
  </p:slideViewPr>
  <p:outlineViewPr>
    <p:cViewPr>
      <p:scale>
        <a:sx n="33" d="100"/>
        <a:sy n="33" d="100"/>
      </p:scale>
      <p:origin x="0" y="224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340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diagrams/_rels/data11.xml.rels><?xml version="1.0" encoding="UTF-8" standalone="yes"?>
<Relationships xmlns="http://schemas.openxmlformats.org/package/2006/relationships"><Relationship Id="rId2" Type="http://schemas.openxmlformats.org/officeDocument/2006/relationships/hyperlink" Target="https://va.ssbbartgroup.com/public/standards/view_violations.php?media_type_id=296" TargetMode="External"/><Relationship Id="rId1" Type="http://schemas.openxmlformats.org/officeDocument/2006/relationships/hyperlink" Target="https://va.ssbbartgroup.com/public/standards/view_violations.php?media_type_id=233" TargetMode="External"/></Relationships>
</file>

<file path=ppt/diagrams/_rels/data17.xml.rels><?xml version="1.0" encoding="UTF-8" standalone="yes"?>
<Relationships xmlns="http://schemas.openxmlformats.org/package/2006/relationships"><Relationship Id="rId3" Type="http://schemas.openxmlformats.org/officeDocument/2006/relationships/hyperlink" Target="https://va.ssbbartgroup.com/public/standards/view_violations.php?media_type_id=230" TargetMode="External"/><Relationship Id="rId2" Type="http://schemas.openxmlformats.org/officeDocument/2006/relationships/hyperlink" Target="https://va.ssbbartgroup.com/public/standards/view_violations.php?media_type_id=231" TargetMode="External"/><Relationship Id="rId1" Type="http://schemas.openxmlformats.org/officeDocument/2006/relationships/hyperlink" Target="https://va.ssbbartgroup.com/public/standards/view_violations.php?media_type_id=224" TargetMode="External"/></Relationships>
</file>

<file path=ppt/diagrams/_rels/data18.xml.rels><?xml version="1.0" encoding="UTF-8" standalone="yes"?>
<Relationships xmlns="http://schemas.openxmlformats.org/package/2006/relationships"><Relationship Id="rId2" Type="http://schemas.openxmlformats.org/officeDocument/2006/relationships/hyperlink" Target="https://va.ssbbartgroup.com/public/standards/view_violations.php?media_type_id=294" TargetMode="External"/><Relationship Id="rId1" Type="http://schemas.openxmlformats.org/officeDocument/2006/relationships/hyperlink" Target="https://va.ssbbartgroup.com/public/standards/view_violations.php?media_type_id=292"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https://va.ssbbartgroup.com/public/standards/view_violations.php?media_type_id=288" TargetMode="External"/><Relationship Id="rId1" Type="http://schemas.openxmlformats.org/officeDocument/2006/relationships/hyperlink" Target="https://va.ssbbartgroup.com/public/standards/view_violations.php?media_type_id=223"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va.ssbbartgroup.com/public/standards/view_violations.php?media_type_id=288" TargetMode="External"/><Relationship Id="rId1" Type="http://schemas.openxmlformats.org/officeDocument/2006/relationships/hyperlink" Target="https://va.ssbbartgroup.com/public/standards/view_violations.php?media_type_id=223"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187FA-B783-4052-8BAE-5D37831EDEBC}"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DC91D6A6-24EE-40B2-B4C7-820264C18471}">
      <dgm:prSet custT="1"/>
      <dgm:spPr/>
      <dgm:t>
        <a:bodyPr/>
        <a:lstStyle/>
        <a:p>
          <a:pPr rtl="0"/>
          <a:r>
            <a:rPr lang="en-US" sz="3000" b="1" dirty="0" smtClean="0"/>
            <a:t>Leverages wireless/mobile technologies </a:t>
          </a:r>
          <a:r>
            <a:rPr lang="en-US" sz="3000" dirty="0" smtClean="0"/>
            <a:t>to improve the health of Veterans</a:t>
          </a:r>
          <a:endParaRPr lang="en-US" sz="3000" dirty="0"/>
        </a:p>
      </dgm:t>
    </dgm:pt>
    <dgm:pt modelId="{3755F681-E8CE-4FDB-9DF2-C8CED2421596}" type="parTrans" cxnId="{E7179D9C-A9E8-4624-9DDE-EBE315A6AF81}">
      <dgm:prSet/>
      <dgm:spPr/>
      <dgm:t>
        <a:bodyPr/>
        <a:lstStyle/>
        <a:p>
          <a:endParaRPr lang="en-US" sz="3000"/>
        </a:p>
      </dgm:t>
    </dgm:pt>
    <dgm:pt modelId="{6EE8C514-CF8C-49C0-9C20-83895BF8969E}" type="sibTrans" cxnId="{E7179D9C-A9E8-4624-9DDE-EBE315A6AF81}">
      <dgm:prSet/>
      <dgm:spPr/>
      <dgm:t>
        <a:bodyPr/>
        <a:lstStyle/>
        <a:p>
          <a:endParaRPr lang="en-US" sz="3000"/>
        </a:p>
      </dgm:t>
    </dgm:pt>
    <dgm:pt modelId="{ABED8986-D9FE-49AF-A31B-17629661B030}">
      <dgm:prSet custT="1"/>
      <dgm:spPr/>
      <dgm:t>
        <a:bodyPr/>
        <a:lstStyle/>
        <a:p>
          <a:pPr rtl="0"/>
          <a:r>
            <a:rPr lang="en-US" sz="3000" b="1" dirty="0" smtClean="0"/>
            <a:t>Expands care </a:t>
          </a:r>
          <a:r>
            <a:rPr lang="en-US" sz="3000" dirty="0" smtClean="0"/>
            <a:t>for Veterans beyond the traditional office visits</a:t>
          </a:r>
          <a:endParaRPr lang="en-US" sz="3000" dirty="0"/>
        </a:p>
      </dgm:t>
    </dgm:pt>
    <dgm:pt modelId="{7664F9E0-D953-47F0-A062-439489E90E14}" type="parTrans" cxnId="{3F0517A3-5FD3-431A-A78D-12AFB39D06DB}">
      <dgm:prSet/>
      <dgm:spPr/>
      <dgm:t>
        <a:bodyPr/>
        <a:lstStyle/>
        <a:p>
          <a:endParaRPr lang="en-US" sz="3000"/>
        </a:p>
      </dgm:t>
    </dgm:pt>
    <dgm:pt modelId="{C8BD70AF-B588-4395-95D1-B64E59DDB33B}" type="sibTrans" cxnId="{3F0517A3-5FD3-431A-A78D-12AFB39D06DB}">
      <dgm:prSet/>
      <dgm:spPr/>
      <dgm:t>
        <a:bodyPr/>
        <a:lstStyle/>
        <a:p>
          <a:endParaRPr lang="en-US" sz="3000"/>
        </a:p>
      </dgm:t>
    </dgm:pt>
    <dgm:pt modelId="{E6EF8D1E-52FD-41E0-BFF2-A9A2F76A5247}" type="pres">
      <dgm:prSet presAssocID="{6AF187FA-B783-4052-8BAE-5D37831EDEBC}" presName="vert0" presStyleCnt="0">
        <dgm:presLayoutVars>
          <dgm:dir/>
          <dgm:animOne val="branch"/>
          <dgm:animLvl val="lvl"/>
        </dgm:presLayoutVars>
      </dgm:prSet>
      <dgm:spPr/>
      <dgm:t>
        <a:bodyPr/>
        <a:lstStyle/>
        <a:p>
          <a:endParaRPr lang="en-US"/>
        </a:p>
      </dgm:t>
    </dgm:pt>
    <dgm:pt modelId="{8AC71AEC-AB5F-46AD-8F4F-BC05701CFBB6}" type="pres">
      <dgm:prSet presAssocID="{DC91D6A6-24EE-40B2-B4C7-820264C18471}" presName="thickLine" presStyleLbl="alignNode1" presStyleIdx="0" presStyleCnt="2"/>
      <dgm:spPr/>
    </dgm:pt>
    <dgm:pt modelId="{0908622B-FD78-44F6-8D62-88E0A311C020}" type="pres">
      <dgm:prSet presAssocID="{DC91D6A6-24EE-40B2-B4C7-820264C18471}" presName="horz1" presStyleCnt="0"/>
      <dgm:spPr/>
    </dgm:pt>
    <dgm:pt modelId="{082C8E49-CF81-4BA4-B41D-ED9893F25D0D}" type="pres">
      <dgm:prSet presAssocID="{DC91D6A6-24EE-40B2-B4C7-820264C18471}" presName="tx1" presStyleLbl="revTx" presStyleIdx="0" presStyleCnt="2"/>
      <dgm:spPr/>
      <dgm:t>
        <a:bodyPr/>
        <a:lstStyle/>
        <a:p>
          <a:endParaRPr lang="en-US"/>
        </a:p>
      </dgm:t>
    </dgm:pt>
    <dgm:pt modelId="{1ECA1D56-3E39-4197-A4D0-081E2C6BE499}" type="pres">
      <dgm:prSet presAssocID="{DC91D6A6-24EE-40B2-B4C7-820264C18471}" presName="vert1" presStyleCnt="0"/>
      <dgm:spPr/>
    </dgm:pt>
    <dgm:pt modelId="{C330BDB6-7EB8-41C9-827B-01B0B2CB9046}" type="pres">
      <dgm:prSet presAssocID="{ABED8986-D9FE-49AF-A31B-17629661B030}" presName="thickLine" presStyleLbl="alignNode1" presStyleIdx="1" presStyleCnt="2"/>
      <dgm:spPr/>
    </dgm:pt>
    <dgm:pt modelId="{673C7E85-A971-49E6-80F5-E43B9D05AD73}" type="pres">
      <dgm:prSet presAssocID="{ABED8986-D9FE-49AF-A31B-17629661B030}" presName="horz1" presStyleCnt="0"/>
      <dgm:spPr/>
    </dgm:pt>
    <dgm:pt modelId="{A22F1E71-96A1-4076-B435-5AD5AE4352E6}" type="pres">
      <dgm:prSet presAssocID="{ABED8986-D9FE-49AF-A31B-17629661B030}" presName="tx1" presStyleLbl="revTx" presStyleIdx="1" presStyleCnt="2"/>
      <dgm:spPr/>
      <dgm:t>
        <a:bodyPr/>
        <a:lstStyle/>
        <a:p>
          <a:endParaRPr lang="en-US"/>
        </a:p>
      </dgm:t>
    </dgm:pt>
    <dgm:pt modelId="{DE8CCBA8-CC5F-47C5-AAD6-C7721E695861}" type="pres">
      <dgm:prSet presAssocID="{ABED8986-D9FE-49AF-A31B-17629661B030}" presName="vert1" presStyleCnt="0"/>
      <dgm:spPr/>
    </dgm:pt>
  </dgm:ptLst>
  <dgm:cxnLst>
    <dgm:cxn modelId="{C772C581-1893-4AEA-9F97-E55431C4AFF0}" type="presOf" srcId="{ABED8986-D9FE-49AF-A31B-17629661B030}" destId="{A22F1E71-96A1-4076-B435-5AD5AE4352E6}" srcOrd="0" destOrd="0" presId="urn:microsoft.com/office/officeart/2008/layout/LinedList"/>
    <dgm:cxn modelId="{B3DB0588-B40E-4C57-8A26-788FD3CF0F85}" type="presOf" srcId="{6AF187FA-B783-4052-8BAE-5D37831EDEBC}" destId="{E6EF8D1E-52FD-41E0-BFF2-A9A2F76A5247}" srcOrd="0" destOrd="0" presId="urn:microsoft.com/office/officeart/2008/layout/LinedList"/>
    <dgm:cxn modelId="{3F0517A3-5FD3-431A-A78D-12AFB39D06DB}" srcId="{6AF187FA-B783-4052-8BAE-5D37831EDEBC}" destId="{ABED8986-D9FE-49AF-A31B-17629661B030}" srcOrd="1" destOrd="0" parTransId="{7664F9E0-D953-47F0-A062-439489E90E14}" sibTransId="{C8BD70AF-B588-4395-95D1-B64E59DDB33B}"/>
    <dgm:cxn modelId="{E7179D9C-A9E8-4624-9DDE-EBE315A6AF81}" srcId="{6AF187FA-B783-4052-8BAE-5D37831EDEBC}" destId="{DC91D6A6-24EE-40B2-B4C7-820264C18471}" srcOrd="0" destOrd="0" parTransId="{3755F681-E8CE-4FDB-9DF2-C8CED2421596}" sibTransId="{6EE8C514-CF8C-49C0-9C20-83895BF8969E}"/>
    <dgm:cxn modelId="{73D2112B-A03B-4D08-B40D-04DE15A682EC}" type="presOf" srcId="{DC91D6A6-24EE-40B2-B4C7-820264C18471}" destId="{082C8E49-CF81-4BA4-B41D-ED9893F25D0D}" srcOrd="0" destOrd="0" presId="urn:microsoft.com/office/officeart/2008/layout/LinedList"/>
    <dgm:cxn modelId="{65726578-CA9C-4BE9-86C2-5119135E4845}" type="presParOf" srcId="{E6EF8D1E-52FD-41E0-BFF2-A9A2F76A5247}" destId="{8AC71AEC-AB5F-46AD-8F4F-BC05701CFBB6}" srcOrd="0" destOrd="0" presId="urn:microsoft.com/office/officeart/2008/layout/LinedList"/>
    <dgm:cxn modelId="{B2AFC6BE-EF91-402A-82DA-1C5586EC4751}" type="presParOf" srcId="{E6EF8D1E-52FD-41E0-BFF2-A9A2F76A5247}" destId="{0908622B-FD78-44F6-8D62-88E0A311C020}" srcOrd="1" destOrd="0" presId="urn:microsoft.com/office/officeart/2008/layout/LinedList"/>
    <dgm:cxn modelId="{A4C35008-0F14-4C2D-975B-CB00EB18BD0A}" type="presParOf" srcId="{0908622B-FD78-44F6-8D62-88E0A311C020}" destId="{082C8E49-CF81-4BA4-B41D-ED9893F25D0D}" srcOrd="0" destOrd="0" presId="urn:microsoft.com/office/officeart/2008/layout/LinedList"/>
    <dgm:cxn modelId="{BFA8D12A-03BA-40B6-AFDA-4C18DEFB379D}" type="presParOf" srcId="{0908622B-FD78-44F6-8D62-88E0A311C020}" destId="{1ECA1D56-3E39-4197-A4D0-081E2C6BE499}" srcOrd="1" destOrd="0" presId="urn:microsoft.com/office/officeart/2008/layout/LinedList"/>
    <dgm:cxn modelId="{00C1134A-3FF4-4693-9648-DC1CE9D10FA7}" type="presParOf" srcId="{E6EF8D1E-52FD-41E0-BFF2-A9A2F76A5247}" destId="{C330BDB6-7EB8-41C9-827B-01B0B2CB9046}" srcOrd="2" destOrd="0" presId="urn:microsoft.com/office/officeart/2008/layout/LinedList"/>
    <dgm:cxn modelId="{9B6AD3E3-C80F-4E7C-ABDB-2CA9C8E79631}" type="presParOf" srcId="{E6EF8D1E-52FD-41E0-BFF2-A9A2F76A5247}" destId="{673C7E85-A971-49E6-80F5-E43B9D05AD73}" srcOrd="3" destOrd="0" presId="urn:microsoft.com/office/officeart/2008/layout/LinedList"/>
    <dgm:cxn modelId="{0F268061-8CB5-43AC-8E78-07760FDB8138}" type="presParOf" srcId="{673C7E85-A971-49E6-80F5-E43B9D05AD73}" destId="{A22F1E71-96A1-4076-B435-5AD5AE4352E6}" srcOrd="0" destOrd="0" presId="urn:microsoft.com/office/officeart/2008/layout/LinedList"/>
    <dgm:cxn modelId="{DB8DBADA-40D6-4C7C-A75F-A1ECBEAB1988}" type="presParOf" srcId="{673C7E85-A971-49E6-80F5-E43B9D05AD73}" destId="{DE8CCBA8-CC5F-47C5-AAD6-C7721E6958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42DDBC-CDCD-4EDF-A4E2-81BDF1359DA5}"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423F5935-691E-4F2A-91E5-5D449A4CF20A}">
      <dgm:prSet custT="1"/>
      <dgm:spPr/>
      <dgm:t>
        <a:bodyPr/>
        <a:lstStyle/>
        <a:p>
          <a:pPr rtl="0"/>
          <a:r>
            <a:rPr lang="en-US" sz="3600" b="1" dirty="0" smtClean="0"/>
            <a:t>Standard touch gestures for an interactive element must function as expected. If not, documentation of alternative methods must be provided to people who cannot perform that touch gesture.</a:t>
          </a:r>
          <a:endParaRPr lang="en-US" sz="3600" b="1" dirty="0"/>
        </a:p>
      </dgm:t>
    </dgm:pt>
    <dgm:pt modelId="{5CE1A99D-F2E0-472C-9ED1-E7286A5C1E07}" type="parTrans" cxnId="{F447F840-A64E-47BF-AF3D-728FB14FAD59}">
      <dgm:prSet/>
      <dgm:spPr/>
      <dgm:t>
        <a:bodyPr/>
        <a:lstStyle/>
        <a:p>
          <a:endParaRPr lang="en-US" sz="2400" b="1"/>
        </a:p>
      </dgm:t>
    </dgm:pt>
    <dgm:pt modelId="{0AF0CBD1-A232-42B8-BBE0-636301AF2B89}" type="sibTrans" cxnId="{F447F840-A64E-47BF-AF3D-728FB14FAD59}">
      <dgm:prSet/>
      <dgm:spPr/>
      <dgm:t>
        <a:bodyPr/>
        <a:lstStyle/>
        <a:p>
          <a:endParaRPr lang="en-US" sz="2400" b="1"/>
        </a:p>
      </dgm:t>
    </dgm:pt>
    <dgm:pt modelId="{961B1400-5067-47D7-B72A-EDC8BFD8E946}" type="pres">
      <dgm:prSet presAssocID="{9542DDBC-CDCD-4EDF-A4E2-81BDF1359DA5}" presName="diagram" presStyleCnt="0">
        <dgm:presLayoutVars>
          <dgm:dir/>
          <dgm:resizeHandles val="exact"/>
        </dgm:presLayoutVars>
      </dgm:prSet>
      <dgm:spPr/>
      <dgm:t>
        <a:bodyPr/>
        <a:lstStyle/>
        <a:p>
          <a:endParaRPr lang="en-US"/>
        </a:p>
      </dgm:t>
    </dgm:pt>
    <dgm:pt modelId="{959A18ED-7606-4B81-924D-E20B931A3C92}" type="pres">
      <dgm:prSet presAssocID="{423F5935-691E-4F2A-91E5-5D449A4CF20A}" presName="node" presStyleLbl="node1" presStyleIdx="0" presStyleCnt="1" custScaleX="129421">
        <dgm:presLayoutVars>
          <dgm:bulletEnabled val="1"/>
        </dgm:presLayoutVars>
      </dgm:prSet>
      <dgm:spPr/>
      <dgm:t>
        <a:bodyPr/>
        <a:lstStyle/>
        <a:p>
          <a:endParaRPr lang="en-US"/>
        </a:p>
      </dgm:t>
    </dgm:pt>
  </dgm:ptLst>
  <dgm:cxnLst>
    <dgm:cxn modelId="{F447F840-A64E-47BF-AF3D-728FB14FAD59}" srcId="{9542DDBC-CDCD-4EDF-A4E2-81BDF1359DA5}" destId="{423F5935-691E-4F2A-91E5-5D449A4CF20A}" srcOrd="0" destOrd="0" parTransId="{5CE1A99D-F2E0-472C-9ED1-E7286A5C1E07}" sibTransId="{0AF0CBD1-A232-42B8-BBE0-636301AF2B89}"/>
    <dgm:cxn modelId="{C2392B3F-36A3-4391-B222-4C5A2046D0D8}" type="presOf" srcId="{423F5935-691E-4F2A-91E5-5D449A4CF20A}" destId="{959A18ED-7606-4B81-924D-E20B931A3C92}" srcOrd="0" destOrd="0" presId="urn:microsoft.com/office/officeart/2005/8/layout/default"/>
    <dgm:cxn modelId="{0A24A535-F9AD-474B-96AF-8EBC2A8DD767}" type="presOf" srcId="{9542DDBC-CDCD-4EDF-A4E2-81BDF1359DA5}" destId="{961B1400-5067-47D7-B72A-EDC8BFD8E946}" srcOrd="0" destOrd="0" presId="urn:microsoft.com/office/officeart/2005/8/layout/default"/>
    <dgm:cxn modelId="{D153EB84-F914-4816-916C-B0DC80635168}" type="presParOf" srcId="{961B1400-5067-47D7-B72A-EDC8BFD8E946}" destId="{959A18ED-7606-4B81-924D-E20B931A3C9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2F7DFC-DE72-4BC9-9CDD-0D65E88893AA}"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A8C47525-4B6B-4878-BDE6-4B497EC19D55}">
      <dgm:prSet/>
      <dgm:spPr/>
      <dgm:t>
        <a:bodyPr/>
        <a:lstStyle/>
        <a:p>
          <a:pPr rtl="0"/>
          <a:r>
            <a:rPr lang="en-US" b="1" dirty="0" smtClean="0"/>
            <a:t>iOS:</a:t>
          </a:r>
          <a:endParaRPr lang="en-US" b="1" dirty="0"/>
        </a:p>
      </dgm:t>
    </dgm:pt>
    <dgm:pt modelId="{96EB92DE-3B1A-4D68-8126-D516BF68A533}" type="parTrans" cxnId="{CD4649F3-2C8E-4904-89FA-4FF7D8AD040D}">
      <dgm:prSet/>
      <dgm:spPr/>
      <dgm:t>
        <a:bodyPr/>
        <a:lstStyle/>
        <a:p>
          <a:endParaRPr lang="en-US"/>
        </a:p>
      </dgm:t>
    </dgm:pt>
    <dgm:pt modelId="{927609D8-D806-4929-B580-468D9C48C26A}" type="sibTrans" cxnId="{CD4649F3-2C8E-4904-89FA-4FF7D8AD040D}">
      <dgm:prSet/>
      <dgm:spPr/>
      <dgm:t>
        <a:bodyPr/>
        <a:lstStyle/>
        <a:p>
          <a:endParaRPr lang="en-US"/>
        </a:p>
      </dgm:t>
    </dgm:pt>
    <dgm:pt modelId="{046D40E1-2DD5-42DA-9160-0644539BBE6B}">
      <dgm:prSet custT="1"/>
      <dgm:spPr/>
      <dgm:t>
        <a:bodyPr/>
        <a:lstStyle/>
        <a:p>
          <a:pPr rtl="0"/>
          <a:r>
            <a:rPr lang="en-US" sz="2800" u="sng" dirty="0" smtClean="0">
              <a:hlinkClick xmlns:r="http://schemas.openxmlformats.org/officeDocument/2006/relationships" r:id="rId1"/>
            </a:rPr>
            <a:t>https://va.ssbbartgroup.com/public/standards/view_violations.php?media_type_id=233</a:t>
          </a:r>
          <a:r>
            <a:rPr lang="en-US" sz="2800" dirty="0" smtClean="0"/>
            <a:t> </a:t>
          </a:r>
          <a:endParaRPr lang="en-US" sz="2800" dirty="0"/>
        </a:p>
      </dgm:t>
    </dgm:pt>
    <dgm:pt modelId="{0C0606B5-1FFB-4D5A-B2CF-357E1C3DBBC4}" type="parTrans" cxnId="{C1D516DD-D599-46F0-B74E-0668DD011D50}">
      <dgm:prSet/>
      <dgm:spPr/>
      <dgm:t>
        <a:bodyPr/>
        <a:lstStyle/>
        <a:p>
          <a:endParaRPr lang="en-US"/>
        </a:p>
      </dgm:t>
    </dgm:pt>
    <dgm:pt modelId="{9706E75B-B675-4EB9-9A7C-83ACF6EE3229}" type="sibTrans" cxnId="{C1D516DD-D599-46F0-B74E-0668DD011D50}">
      <dgm:prSet/>
      <dgm:spPr/>
      <dgm:t>
        <a:bodyPr/>
        <a:lstStyle/>
        <a:p>
          <a:endParaRPr lang="en-US"/>
        </a:p>
      </dgm:t>
    </dgm:pt>
    <dgm:pt modelId="{3DF55660-6DBA-4CCD-A757-613D3D415B03}">
      <dgm:prSet/>
      <dgm:spPr/>
      <dgm:t>
        <a:bodyPr/>
        <a:lstStyle/>
        <a:p>
          <a:pPr rtl="0"/>
          <a:r>
            <a:rPr lang="en-US" b="1" dirty="0" smtClean="0"/>
            <a:t>Android:</a:t>
          </a:r>
          <a:endParaRPr lang="en-US" b="1" dirty="0"/>
        </a:p>
      </dgm:t>
    </dgm:pt>
    <dgm:pt modelId="{D565BF5C-A824-4642-AFD1-E641A42F8556}" type="parTrans" cxnId="{A222BC83-4C8C-4520-9DBA-F97511F866FB}">
      <dgm:prSet/>
      <dgm:spPr/>
      <dgm:t>
        <a:bodyPr/>
        <a:lstStyle/>
        <a:p>
          <a:endParaRPr lang="en-US"/>
        </a:p>
      </dgm:t>
    </dgm:pt>
    <dgm:pt modelId="{C308991B-7398-4853-B253-1F19C18676EE}" type="sibTrans" cxnId="{A222BC83-4C8C-4520-9DBA-F97511F866FB}">
      <dgm:prSet/>
      <dgm:spPr/>
      <dgm:t>
        <a:bodyPr/>
        <a:lstStyle/>
        <a:p>
          <a:endParaRPr lang="en-US"/>
        </a:p>
      </dgm:t>
    </dgm:pt>
    <dgm:pt modelId="{CE767257-66CA-451E-94C9-363FB1D28A96}">
      <dgm:prSet custT="1"/>
      <dgm:spPr/>
      <dgm:t>
        <a:bodyPr/>
        <a:lstStyle/>
        <a:p>
          <a:pPr rtl="0"/>
          <a:r>
            <a:rPr lang="en-US" sz="2800" u="sng" dirty="0" smtClean="0">
              <a:hlinkClick xmlns:r="http://schemas.openxmlformats.org/officeDocument/2006/relationships" r:id="rId2"/>
            </a:rPr>
            <a:t>https://va.ssbbartgroup.com/public/standards/view_violations.php?media_type_id=296</a:t>
          </a:r>
          <a:r>
            <a:rPr lang="en-US" sz="2800" dirty="0" smtClean="0"/>
            <a:t> </a:t>
          </a:r>
          <a:endParaRPr lang="en-US" sz="2800" dirty="0"/>
        </a:p>
      </dgm:t>
    </dgm:pt>
    <dgm:pt modelId="{3B9EF13A-D4E7-4690-9C66-6EDA8A645A94}" type="parTrans" cxnId="{BE446053-5CBD-4799-9FB2-417B7A38537E}">
      <dgm:prSet/>
      <dgm:spPr/>
      <dgm:t>
        <a:bodyPr/>
        <a:lstStyle/>
        <a:p>
          <a:endParaRPr lang="en-US"/>
        </a:p>
      </dgm:t>
    </dgm:pt>
    <dgm:pt modelId="{D98B7CC3-CFD8-4739-9F6C-31B0850973BF}" type="sibTrans" cxnId="{BE446053-5CBD-4799-9FB2-417B7A38537E}">
      <dgm:prSet/>
      <dgm:spPr/>
      <dgm:t>
        <a:bodyPr/>
        <a:lstStyle/>
        <a:p>
          <a:endParaRPr lang="en-US"/>
        </a:p>
      </dgm:t>
    </dgm:pt>
    <dgm:pt modelId="{731618AF-69B5-4B77-B223-EE759F3AB83B}" type="pres">
      <dgm:prSet presAssocID="{9D2F7DFC-DE72-4BC9-9CDD-0D65E88893AA}" presName="vert0" presStyleCnt="0">
        <dgm:presLayoutVars>
          <dgm:dir/>
          <dgm:animOne val="branch"/>
          <dgm:animLvl val="lvl"/>
        </dgm:presLayoutVars>
      </dgm:prSet>
      <dgm:spPr/>
      <dgm:t>
        <a:bodyPr/>
        <a:lstStyle/>
        <a:p>
          <a:endParaRPr lang="en-US"/>
        </a:p>
      </dgm:t>
    </dgm:pt>
    <dgm:pt modelId="{EFDBC8DD-B250-4CE5-97FF-33A63A545D03}" type="pres">
      <dgm:prSet presAssocID="{A8C47525-4B6B-4878-BDE6-4B497EC19D55}" presName="thickLine" presStyleLbl="alignNode1" presStyleIdx="0" presStyleCnt="2"/>
      <dgm:spPr/>
    </dgm:pt>
    <dgm:pt modelId="{002DFAA1-6312-4260-89DD-28011244F3D7}" type="pres">
      <dgm:prSet presAssocID="{A8C47525-4B6B-4878-BDE6-4B497EC19D55}" presName="horz1" presStyleCnt="0"/>
      <dgm:spPr/>
    </dgm:pt>
    <dgm:pt modelId="{F8722C65-07D9-4ABD-8F30-30BCA30CD708}" type="pres">
      <dgm:prSet presAssocID="{A8C47525-4B6B-4878-BDE6-4B497EC19D55}" presName="tx1" presStyleLbl="revTx" presStyleIdx="0" presStyleCnt="4"/>
      <dgm:spPr/>
      <dgm:t>
        <a:bodyPr/>
        <a:lstStyle/>
        <a:p>
          <a:endParaRPr lang="en-US"/>
        </a:p>
      </dgm:t>
    </dgm:pt>
    <dgm:pt modelId="{D9E43329-4F6B-4D20-9EA2-1E021A034C80}" type="pres">
      <dgm:prSet presAssocID="{A8C47525-4B6B-4878-BDE6-4B497EC19D55}" presName="vert1" presStyleCnt="0"/>
      <dgm:spPr/>
    </dgm:pt>
    <dgm:pt modelId="{67DB14CA-3643-4E20-A809-6EB99DA89288}" type="pres">
      <dgm:prSet presAssocID="{046D40E1-2DD5-42DA-9160-0644539BBE6B}" presName="vertSpace2a" presStyleCnt="0"/>
      <dgm:spPr/>
    </dgm:pt>
    <dgm:pt modelId="{15A946C0-AD0B-4198-A1FA-260501DA12DC}" type="pres">
      <dgm:prSet presAssocID="{046D40E1-2DD5-42DA-9160-0644539BBE6B}" presName="horz2" presStyleCnt="0"/>
      <dgm:spPr/>
    </dgm:pt>
    <dgm:pt modelId="{6FD91E4F-3062-43AB-8D3C-58D25B9C862C}" type="pres">
      <dgm:prSet presAssocID="{046D40E1-2DD5-42DA-9160-0644539BBE6B}" presName="horzSpace2" presStyleCnt="0"/>
      <dgm:spPr/>
    </dgm:pt>
    <dgm:pt modelId="{E7A1AAAA-4117-48C1-A535-BC9F259B4780}" type="pres">
      <dgm:prSet presAssocID="{046D40E1-2DD5-42DA-9160-0644539BBE6B}" presName="tx2" presStyleLbl="revTx" presStyleIdx="1" presStyleCnt="4"/>
      <dgm:spPr/>
      <dgm:t>
        <a:bodyPr/>
        <a:lstStyle/>
        <a:p>
          <a:endParaRPr lang="en-US"/>
        </a:p>
      </dgm:t>
    </dgm:pt>
    <dgm:pt modelId="{9604536E-E8CD-4FE4-8DB0-2EACB9184C0C}" type="pres">
      <dgm:prSet presAssocID="{046D40E1-2DD5-42DA-9160-0644539BBE6B}" presName="vert2" presStyleCnt="0"/>
      <dgm:spPr/>
    </dgm:pt>
    <dgm:pt modelId="{D57EA08F-9F23-4760-8EFC-63D93C86BEC3}" type="pres">
      <dgm:prSet presAssocID="{046D40E1-2DD5-42DA-9160-0644539BBE6B}" presName="thinLine2b" presStyleLbl="callout" presStyleIdx="0" presStyleCnt="2"/>
      <dgm:spPr/>
    </dgm:pt>
    <dgm:pt modelId="{B6D7C988-3C21-4A28-8368-F0286A90F153}" type="pres">
      <dgm:prSet presAssocID="{046D40E1-2DD5-42DA-9160-0644539BBE6B}" presName="vertSpace2b" presStyleCnt="0"/>
      <dgm:spPr/>
    </dgm:pt>
    <dgm:pt modelId="{3B52F4A0-0D10-45FE-8014-E713C846E6B7}" type="pres">
      <dgm:prSet presAssocID="{3DF55660-6DBA-4CCD-A757-613D3D415B03}" presName="thickLine" presStyleLbl="alignNode1" presStyleIdx="1" presStyleCnt="2"/>
      <dgm:spPr/>
    </dgm:pt>
    <dgm:pt modelId="{C9B0D7CB-3FC4-48D2-B4EC-7D2110DE4149}" type="pres">
      <dgm:prSet presAssocID="{3DF55660-6DBA-4CCD-A757-613D3D415B03}" presName="horz1" presStyleCnt="0"/>
      <dgm:spPr/>
    </dgm:pt>
    <dgm:pt modelId="{14BF547B-D4BD-4CF3-9CCC-F3EA23D70A33}" type="pres">
      <dgm:prSet presAssocID="{3DF55660-6DBA-4CCD-A757-613D3D415B03}" presName="tx1" presStyleLbl="revTx" presStyleIdx="2" presStyleCnt="4"/>
      <dgm:spPr/>
      <dgm:t>
        <a:bodyPr/>
        <a:lstStyle/>
        <a:p>
          <a:endParaRPr lang="en-US"/>
        </a:p>
      </dgm:t>
    </dgm:pt>
    <dgm:pt modelId="{A7EEDCD1-153F-407E-BAC0-B99CD897132E}" type="pres">
      <dgm:prSet presAssocID="{3DF55660-6DBA-4CCD-A757-613D3D415B03}" presName="vert1" presStyleCnt="0"/>
      <dgm:spPr/>
    </dgm:pt>
    <dgm:pt modelId="{C7F07DA0-8A5A-42B6-A965-480AE5E1E5CC}" type="pres">
      <dgm:prSet presAssocID="{CE767257-66CA-451E-94C9-363FB1D28A96}" presName="vertSpace2a" presStyleCnt="0"/>
      <dgm:spPr/>
    </dgm:pt>
    <dgm:pt modelId="{C22B6743-6E1F-42F9-A873-1DBC4D461888}" type="pres">
      <dgm:prSet presAssocID="{CE767257-66CA-451E-94C9-363FB1D28A96}" presName="horz2" presStyleCnt="0"/>
      <dgm:spPr/>
    </dgm:pt>
    <dgm:pt modelId="{62BF9B12-2C7E-45AC-ACD7-E7F70D55367B}" type="pres">
      <dgm:prSet presAssocID="{CE767257-66CA-451E-94C9-363FB1D28A96}" presName="horzSpace2" presStyleCnt="0"/>
      <dgm:spPr/>
    </dgm:pt>
    <dgm:pt modelId="{17D06BED-7E8C-4C3C-A70D-AE6A310B2C49}" type="pres">
      <dgm:prSet presAssocID="{CE767257-66CA-451E-94C9-363FB1D28A96}" presName="tx2" presStyleLbl="revTx" presStyleIdx="3" presStyleCnt="4"/>
      <dgm:spPr/>
      <dgm:t>
        <a:bodyPr/>
        <a:lstStyle/>
        <a:p>
          <a:endParaRPr lang="en-US"/>
        </a:p>
      </dgm:t>
    </dgm:pt>
    <dgm:pt modelId="{939EC81C-E623-4E0B-B1D2-803DEFA53A91}" type="pres">
      <dgm:prSet presAssocID="{CE767257-66CA-451E-94C9-363FB1D28A96}" presName="vert2" presStyleCnt="0"/>
      <dgm:spPr/>
    </dgm:pt>
    <dgm:pt modelId="{1445AE8C-D435-4548-B3A8-F2B7D29C8623}" type="pres">
      <dgm:prSet presAssocID="{CE767257-66CA-451E-94C9-363FB1D28A96}" presName="thinLine2b" presStyleLbl="callout" presStyleIdx="1" presStyleCnt="2"/>
      <dgm:spPr/>
    </dgm:pt>
    <dgm:pt modelId="{50A8730C-D592-48C7-8F49-91EDED7E2ADE}" type="pres">
      <dgm:prSet presAssocID="{CE767257-66CA-451E-94C9-363FB1D28A96}" presName="vertSpace2b" presStyleCnt="0"/>
      <dgm:spPr/>
    </dgm:pt>
  </dgm:ptLst>
  <dgm:cxnLst>
    <dgm:cxn modelId="{C1D516DD-D599-46F0-B74E-0668DD011D50}" srcId="{A8C47525-4B6B-4878-BDE6-4B497EC19D55}" destId="{046D40E1-2DD5-42DA-9160-0644539BBE6B}" srcOrd="0" destOrd="0" parTransId="{0C0606B5-1FFB-4D5A-B2CF-357E1C3DBBC4}" sibTransId="{9706E75B-B675-4EB9-9A7C-83ACF6EE3229}"/>
    <dgm:cxn modelId="{A222BC83-4C8C-4520-9DBA-F97511F866FB}" srcId="{9D2F7DFC-DE72-4BC9-9CDD-0D65E88893AA}" destId="{3DF55660-6DBA-4CCD-A757-613D3D415B03}" srcOrd="1" destOrd="0" parTransId="{D565BF5C-A824-4642-AFD1-E641A42F8556}" sibTransId="{C308991B-7398-4853-B253-1F19C18676EE}"/>
    <dgm:cxn modelId="{EBB136DB-952C-4AA7-9995-AEE4CC40535C}" type="presOf" srcId="{9D2F7DFC-DE72-4BC9-9CDD-0D65E88893AA}" destId="{731618AF-69B5-4B77-B223-EE759F3AB83B}" srcOrd="0" destOrd="0" presId="urn:microsoft.com/office/officeart/2008/layout/LinedList"/>
    <dgm:cxn modelId="{078909BD-8722-461A-86C2-A1D22DA6931D}" type="presOf" srcId="{A8C47525-4B6B-4878-BDE6-4B497EC19D55}" destId="{F8722C65-07D9-4ABD-8F30-30BCA30CD708}" srcOrd="0" destOrd="0" presId="urn:microsoft.com/office/officeart/2008/layout/LinedList"/>
    <dgm:cxn modelId="{BE446053-5CBD-4799-9FB2-417B7A38537E}" srcId="{3DF55660-6DBA-4CCD-A757-613D3D415B03}" destId="{CE767257-66CA-451E-94C9-363FB1D28A96}" srcOrd="0" destOrd="0" parTransId="{3B9EF13A-D4E7-4690-9C66-6EDA8A645A94}" sibTransId="{D98B7CC3-CFD8-4739-9F6C-31B0850973BF}"/>
    <dgm:cxn modelId="{CD4649F3-2C8E-4904-89FA-4FF7D8AD040D}" srcId="{9D2F7DFC-DE72-4BC9-9CDD-0D65E88893AA}" destId="{A8C47525-4B6B-4878-BDE6-4B497EC19D55}" srcOrd="0" destOrd="0" parTransId="{96EB92DE-3B1A-4D68-8126-D516BF68A533}" sibTransId="{927609D8-D806-4929-B580-468D9C48C26A}"/>
    <dgm:cxn modelId="{C69EA518-6FA9-42D6-844D-AB8F4D68E9D9}" type="presOf" srcId="{3DF55660-6DBA-4CCD-A757-613D3D415B03}" destId="{14BF547B-D4BD-4CF3-9CCC-F3EA23D70A33}" srcOrd="0" destOrd="0" presId="urn:microsoft.com/office/officeart/2008/layout/LinedList"/>
    <dgm:cxn modelId="{0746D469-9790-456F-BFBE-0523C78356E0}" type="presOf" srcId="{046D40E1-2DD5-42DA-9160-0644539BBE6B}" destId="{E7A1AAAA-4117-48C1-A535-BC9F259B4780}" srcOrd="0" destOrd="0" presId="urn:microsoft.com/office/officeart/2008/layout/LinedList"/>
    <dgm:cxn modelId="{C1A3A28A-E607-4C30-A9E4-EC3D7D70B677}" type="presOf" srcId="{CE767257-66CA-451E-94C9-363FB1D28A96}" destId="{17D06BED-7E8C-4C3C-A70D-AE6A310B2C49}" srcOrd="0" destOrd="0" presId="urn:microsoft.com/office/officeart/2008/layout/LinedList"/>
    <dgm:cxn modelId="{ACC3DE6A-073E-4B2D-B852-79A818A3DED4}" type="presParOf" srcId="{731618AF-69B5-4B77-B223-EE759F3AB83B}" destId="{EFDBC8DD-B250-4CE5-97FF-33A63A545D03}" srcOrd="0" destOrd="0" presId="urn:microsoft.com/office/officeart/2008/layout/LinedList"/>
    <dgm:cxn modelId="{597214C5-2E40-4E98-8087-9DAA192FB341}" type="presParOf" srcId="{731618AF-69B5-4B77-B223-EE759F3AB83B}" destId="{002DFAA1-6312-4260-89DD-28011244F3D7}" srcOrd="1" destOrd="0" presId="urn:microsoft.com/office/officeart/2008/layout/LinedList"/>
    <dgm:cxn modelId="{8FD5960C-A382-475C-A854-A8C69896AF54}" type="presParOf" srcId="{002DFAA1-6312-4260-89DD-28011244F3D7}" destId="{F8722C65-07D9-4ABD-8F30-30BCA30CD708}" srcOrd="0" destOrd="0" presId="urn:microsoft.com/office/officeart/2008/layout/LinedList"/>
    <dgm:cxn modelId="{F0840609-E890-4AC8-A197-E1B4083515A6}" type="presParOf" srcId="{002DFAA1-6312-4260-89DD-28011244F3D7}" destId="{D9E43329-4F6B-4D20-9EA2-1E021A034C80}" srcOrd="1" destOrd="0" presId="urn:microsoft.com/office/officeart/2008/layout/LinedList"/>
    <dgm:cxn modelId="{E79AF059-B8F4-4B70-A694-1A25C3C99A3C}" type="presParOf" srcId="{D9E43329-4F6B-4D20-9EA2-1E021A034C80}" destId="{67DB14CA-3643-4E20-A809-6EB99DA89288}" srcOrd="0" destOrd="0" presId="urn:microsoft.com/office/officeart/2008/layout/LinedList"/>
    <dgm:cxn modelId="{B4BF34B7-D24D-4A19-8FD7-314666348003}" type="presParOf" srcId="{D9E43329-4F6B-4D20-9EA2-1E021A034C80}" destId="{15A946C0-AD0B-4198-A1FA-260501DA12DC}" srcOrd="1" destOrd="0" presId="urn:microsoft.com/office/officeart/2008/layout/LinedList"/>
    <dgm:cxn modelId="{A28E48A9-E47E-48C3-8EE5-9D28A767A5D3}" type="presParOf" srcId="{15A946C0-AD0B-4198-A1FA-260501DA12DC}" destId="{6FD91E4F-3062-43AB-8D3C-58D25B9C862C}" srcOrd="0" destOrd="0" presId="urn:microsoft.com/office/officeart/2008/layout/LinedList"/>
    <dgm:cxn modelId="{4B704D14-C41E-4B5B-9014-35D47D14968E}" type="presParOf" srcId="{15A946C0-AD0B-4198-A1FA-260501DA12DC}" destId="{E7A1AAAA-4117-48C1-A535-BC9F259B4780}" srcOrd="1" destOrd="0" presId="urn:microsoft.com/office/officeart/2008/layout/LinedList"/>
    <dgm:cxn modelId="{78097A22-687A-4C91-BC1C-E50FB86C8552}" type="presParOf" srcId="{15A946C0-AD0B-4198-A1FA-260501DA12DC}" destId="{9604536E-E8CD-4FE4-8DB0-2EACB9184C0C}" srcOrd="2" destOrd="0" presId="urn:microsoft.com/office/officeart/2008/layout/LinedList"/>
    <dgm:cxn modelId="{82F3B7B5-DF03-4F1E-8A8C-111937D4598F}" type="presParOf" srcId="{D9E43329-4F6B-4D20-9EA2-1E021A034C80}" destId="{D57EA08F-9F23-4760-8EFC-63D93C86BEC3}" srcOrd="2" destOrd="0" presId="urn:microsoft.com/office/officeart/2008/layout/LinedList"/>
    <dgm:cxn modelId="{DCAE7DBA-108D-464C-8166-97A3D9C4672F}" type="presParOf" srcId="{D9E43329-4F6B-4D20-9EA2-1E021A034C80}" destId="{B6D7C988-3C21-4A28-8368-F0286A90F153}" srcOrd="3" destOrd="0" presId="urn:microsoft.com/office/officeart/2008/layout/LinedList"/>
    <dgm:cxn modelId="{56077423-D7CC-4077-8923-D455BDD57B49}" type="presParOf" srcId="{731618AF-69B5-4B77-B223-EE759F3AB83B}" destId="{3B52F4A0-0D10-45FE-8014-E713C846E6B7}" srcOrd="2" destOrd="0" presId="urn:microsoft.com/office/officeart/2008/layout/LinedList"/>
    <dgm:cxn modelId="{470FBFEA-163B-44F6-AA89-9139719AB70D}" type="presParOf" srcId="{731618AF-69B5-4B77-B223-EE759F3AB83B}" destId="{C9B0D7CB-3FC4-48D2-B4EC-7D2110DE4149}" srcOrd="3" destOrd="0" presId="urn:microsoft.com/office/officeart/2008/layout/LinedList"/>
    <dgm:cxn modelId="{A2763655-ED6A-4D26-BA12-BC053797CDD6}" type="presParOf" srcId="{C9B0D7CB-3FC4-48D2-B4EC-7D2110DE4149}" destId="{14BF547B-D4BD-4CF3-9CCC-F3EA23D70A33}" srcOrd="0" destOrd="0" presId="urn:microsoft.com/office/officeart/2008/layout/LinedList"/>
    <dgm:cxn modelId="{CEAA03BF-26F2-417A-8A44-765C01436B11}" type="presParOf" srcId="{C9B0D7CB-3FC4-48D2-B4EC-7D2110DE4149}" destId="{A7EEDCD1-153F-407E-BAC0-B99CD897132E}" srcOrd="1" destOrd="0" presId="urn:microsoft.com/office/officeart/2008/layout/LinedList"/>
    <dgm:cxn modelId="{B2686EB3-5134-4826-ADD6-A1036DB801F5}" type="presParOf" srcId="{A7EEDCD1-153F-407E-BAC0-B99CD897132E}" destId="{C7F07DA0-8A5A-42B6-A965-480AE5E1E5CC}" srcOrd="0" destOrd="0" presId="urn:microsoft.com/office/officeart/2008/layout/LinedList"/>
    <dgm:cxn modelId="{FDF9488C-4ECB-4FED-BC62-DA09731D766D}" type="presParOf" srcId="{A7EEDCD1-153F-407E-BAC0-B99CD897132E}" destId="{C22B6743-6E1F-42F9-A873-1DBC4D461888}" srcOrd="1" destOrd="0" presId="urn:microsoft.com/office/officeart/2008/layout/LinedList"/>
    <dgm:cxn modelId="{8FE32DE9-DAFB-4932-A178-F0EC81455899}" type="presParOf" srcId="{C22B6743-6E1F-42F9-A873-1DBC4D461888}" destId="{62BF9B12-2C7E-45AC-ACD7-E7F70D55367B}" srcOrd="0" destOrd="0" presId="urn:microsoft.com/office/officeart/2008/layout/LinedList"/>
    <dgm:cxn modelId="{E3ECBBC0-A4EB-455D-9D8C-9B8192BFBFCF}" type="presParOf" srcId="{C22B6743-6E1F-42F9-A873-1DBC4D461888}" destId="{17D06BED-7E8C-4C3C-A70D-AE6A310B2C49}" srcOrd="1" destOrd="0" presId="urn:microsoft.com/office/officeart/2008/layout/LinedList"/>
    <dgm:cxn modelId="{538854C0-17F7-40DB-9E10-ED3F46A52089}" type="presParOf" srcId="{C22B6743-6E1F-42F9-A873-1DBC4D461888}" destId="{939EC81C-E623-4E0B-B1D2-803DEFA53A91}" srcOrd="2" destOrd="0" presId="urn:microsoft.com/office/officeart/2008/layout/LinedList"/>
    <dgm:cxn modelId="{FB4DE7B2-0C3A-413B-807E-1168DCE4426E}" type="presParOf" srcId="{A7EEDCD1-153F-407E-BAC0-B99CD897132E}" destId="{1445AE8C-D435-4548-B3A8-F2B7D29C8623}" srcOrd="2" destOrd="0" presId="urn:microsoft.com/office/officeart/2008/layout/LinedList"/>
    <dgm:cxn modelId="{A65F9D5C-7A0D-4F5A-9F25-47C6798EED9D}" type="presParOf" srcId="{A7EEDCD1-153F-407E-BAC0-B99CD897132E}" destId="{50A8730C-D592-48C7-8F49-91EDED7E2AD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DB71DB-9561-4226-A13D-77268E5E00A6}"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D3963E09-3A14-4310-A87F-69377043E68D}">
      <dgm:prSet/>
      <dgm:spPr/>
      <dgm:t>
        <a:bodyPr/>
        <a:lstStyle/>
        <a:p>
          <a:pPr rtl="0"/>
          <a:r>
            <a:rPr lang="en-US" b="1" dirty="0" smtClean="0"/>
            <a:t>For people who can’t see an image or can’t interpret it, that image must have a textual equivalent. </a:t>
          </a:r>
          <a:endParaRPr lang="en-US" b="1" dirty="0"/>
        </a:p>
      </dgm:t>
    </dgm:pt>
    <dgm:pt modelId="{D5AE2FF5-80D9-4AAF-9141-6E1D401D0475}" type="parTrans" cxnId="{9938E7C5-6CB1-491F-91BD-3F3CA6240BEA}">
      <dgm:prSet/>
      <dgm:spPr/>
      <dgm:t>
        <a:bodyPr/>
        <a:lstStyle/>
        <a:p>
          <a:endParaRPr lang="en-US" b="1"/>
        </a:p>
      </dgm:t>
    </dgm:pt>
    <dgm:pt modelId="{3580F38C-3524-4E3C-ADD5-141A0F29C9D6}" type="sibTrans" cxnId="{9938E7C5-6CB1-491F-91BD-3F3CA6240BEA}">
      <dgm:prSet/>
      <dgm:spPr/>
      <dgm:t>
        <a:bodyPr/>
        <a:lstStyle/>
        <a:p>
          <a:endParaRPr lang="en-US" b="1"/>
        </a:p>
      </dgm:t>
    </dgm:pt>
    <dgm:pt modelId="{884C752F-CF20-4DD4-8C0D-56F601741126}">
      <dgm:prSet custT="1"/>
      <dgm:spPr/>
      <dgm:t>
        <a:bodyPr/>
        <a:lstStyle/>
        <a:p>
          <a:pPr rtl="0"/>
          <a:r>
            <a:rPr lang="en-US" sz="2800" b="1" dirty="0" smtClean="0"/>
            <a:t>Pictures</a:t>
          </a:r>
          <a:endParaRPr lang="en-US" sz="2800" b="1" dirty="0"/>
        </a:p>
      </dgm:t>
    </dgm:pt>
    <dgm:pt modelId="{DFBAF12F-F303-4F57-8B10-882FCCF71480}" type="parTrans" cxnId="{8A856566-D6F2-4156-A793-DBE8BE10743E}">
      <dgm:prSet/>
      <dgm:spPr/>
      <dgm:t>
        <a:bodyPr/>
        <a:lstStyle/>
        <a:p>
          <a:endParaRPr lang="en-US" b="1"/>
        </a:p>
      </dgm:t>
    </dgm:pt>
    <dgm:pt modelId="{EA3A59EA-A761-4106-BBB5-CDA0B1B5C78E}" type="sibTrans" cxnId="{8A856566-D6F2-4156-A793-DBE8BE10743E}">
      <dgm:prSet/>
      <dgm:spPr/>
      <dgm:t>
        <a:bodyPr/>
        <a:lstStyle/>
        <a:p>
          <a:endParaRPr lang="en-US" b="1"/>
        </a:p>
      </dgm:t>
    </dgm:pt>
    <dgm:pt modelId="{A551E883-AA93-4810-892F-003EEE756D4C}">
      <dgm:prSet custT="1"/>
      <dgm:spPr/>
      <dgm:t>
        <a:bodyPr/>
        <a:lstStyle/>
        <a:p>
          <a:pPr rtl="0"/>
          <a:r>
            <a:rPr lang="en-US" sz="2800" b="1" dirty="0" smtClean="0"/>
            <a:t>Icons</a:t>
          </a:r>
          <a:endParaRPr lang="en-US" sz="2800" b="1" dirty="0"/>
        </a:p>
      </dgm:t>
    </dgm:pt>
    <dgm:pt modelId="{97A221AF-B190-46D3-8FFC-01D590655A30}" type="parTrans" cxnId="{08BAF3D7-4F72-4D97-8AB4-CE684BE3B781}">
      <dgm:prSet/>
      <dgm:spPr/>
      <dgm:t>
        <a:bodyPr/>
        <a:lstStyle/>
        <a:p>
          <a:endParaRPr lang="en-US" b="1"/>
        </a:p>
      </dgm:t>
    </dgm:pt>
    <dgm:pt modelId="{1C34E297-B6BC-4538-A74B-F3D056A1D156}" type="sibTrans" cxnId="{08BAF3D7-4F72-4D97-8AB4-CE684BE3B781}">
      <dgm:prSet/>
      <dgm:spPr/>
      <dgm:t>
        <a:bodyPr/>
        <a:lstStyle/>
        <a:p>
          <a:endParaRPr lang="en-US" b="1"/>
        </a:p>
      </dgm:t>
    </dgm:pt>
    <dgm:pt modelId="{65BF7932-2CE0-482F-807E-5A19EE2D149A}">
      <dgm:prSet custT="1"/>
      <dgm:spPr/>
      <dgm:t>
        <a:bodyPr/>
        <a:lstStyle/>
        <a:p>
          <a:pPr rtl="0"/>
          <a:r>
            <a:rPr lang="en-US" sz="2800" b="1" dirty="0" smtClean="0"/>
            <a:t>Complex graphics (including charts, graphs and diagrams) </a:t>
          </a:r>
          <a:endParaRPr lang="en-US" sz="2800" b="1" dirty="0"/>
        </a:p>
      </dgm:t>
    </dgm:pt>
    <dgm:pt modelId="{87F771BD-FA70-4290-95BE-721071754DAD}" type="parTrans" cxnId="{16BAB95F-571B-4DB0-859E-320F061FF6AA}">
      <dgm:prSet/>
      <dgm:spPr/>
      <dgm:t>
        <a:bodyPr/>
        <a:lstStyle/>
        <a:p>
          <a:endParaRPr lang="en-US" b="1"/>
        </a:p>
      </dgm:t>
    </dgm:pt>
    <dgm:pt modelId="{D3ABA1A6-F9E0-4A13-BE08-52A335CA8AB0}" type="sibTrans" cxnId="{16BAB95F-571B-4DB0-859E-320F061FF6AA}">
      <dgm:prSet/>
      <dgm:spPr/>
      <dgm:t>
        <a:bodyPr/>
        <a:lstStyle/>
        <a:p>
          <a:endParaRPr lang="en-US" b="1"/>
        </a:p>
      </dgm:t>
    </dgm:pt>
    <dgm:pt modelId="{1DFD54D5-1758-4B52-BA19-CC36F3CF98CD}" type="pres">
      <dgm:prSet presAssocID="{F7DB71DB-9561-4226-A13D-77268E5E00A6}" presName="linear" presStyleCnt="0">
        <dgm:presLayoutVars>
          <dgm:animLvl val="lvl"/>
          <dgm:resizeHandles val="exact"/>
        </dgm:presLayoutVars>
      </dgm:prSet>
      <dgm:spPr/>
      <dgm:t>
        <a:bodyPr/>
        <a:lstStyle/>
        <a:p>
          <a:endParaRPr lang="en-US"/>
        </a:p>
      </dgm:t>
    </dgm:pt>
    <dgm:pt modelId="{E20A9578-8D5C-4F6D-81B7-39E84CFE985A}" type="pres">
      <dgm:prSet presAssocID="{D3963E09-3A14-4310-A87F-69377043E68D}" presName="parentText" presStyleLbl="node1" presStyleIdx="0" presStyleCnt="1">
        <dgm:presLayoutVars>
          <dgm:chMax val="0"/>
          <dgm:bulletEnabled val="1"/>
        </dgm:presLayoutVars>
      </dgm:prSet>
      <dgm:spPr/>
      <dgm:t>
        <a:bodyPr/>
        <a:lstStyle/>
        <a:p>
          <a:endParaRPr lang="en-US"/>
        </a:p>
      </dgm:t>
    </dgm:pt>
    <dgm:pt modelId="{9882C8EE-AD15-4A81-BA51-F4CE3973ED1B}" type="pres">
      <dgm:prSet presAssocID="{D3963E09-3A14-4310-A87F-69377043E68D}" presName="childText" presStyleLbl="revTx" presStyleIdx="0" presStyleCnt="1">
        <dgm:presLayoutVars>
          <dgm:bulletEnabled val="1"/>
        </dgm:presLayoutVars>
      </dgm:prSet>
      <dgm:spPr/>
      <dgm:t>
        <a:bodyPr/>
        <a:lstStyle/>
        <a:p>
          <a:endParaRPr lang="en-US"/>
        </a:p>
      </dgm:t>
    </dgm:pt>
  </dgm:ptLst>
  <dgm:cxnLst>
    <dgm:cxn modelId="{E56D7C8E-2A6E-46C7-ABBC-371923935EA9}" type="presOf" srcId="{A551E883-AA93-4810-892F-003EEE756D4C}" destId="{9882C8EE-AD15-4A81-BA51-F4CE3973ED1B}" srcOrd="0" destOrd="1" presId="urn:microsoft.com/office/officeart/2005/8/layout/vList2"/>
    <dgm:cxn modelId="{9938E7C5-6CB1-491F-91BD-3F3CA6240BEA}" srcId="{F7DB71DB-9561-4226-A13D-77268E5E00A6}" destId="{D3963E09-3A14-4310-A87F-69377043E68D}" srcOrd="0" destOrd="0" parTransId="{D5AE2FF5-80D9-4AAF-9141-6E1D401D0475}" sibTransId="{3580F38C-3524-4E3C-ADD5-141A0F29C9D6}"/>
    <dgm:cxn modelId="{8A856566-D6F2-4156-A793-DBE8BE10743E}" srcId="{D3963E09-3A14-4310-A87F-69377043E68D}" destId="{884C752F-CF20-4DD4-8C0D-56F601741126}" srcOrd="0" destOrd="0" parTransId="{DFBAF12F-F303-4F57-8B10-882FCCF71480}" sibTransId="{EA3A59EA-A761-4106-BBB5-CDA0B1B5C78E}"/>
    <dgm:cxn modelId="{FC370F84-534C-4996-A681-73CDE21F648D}" type="presOf" srcId="{65BF7932-2CE0-482F-807E-5A19EE2D149A}" destId="{9882C8EE-AD15-4A81-BA51-F4CE3973ED1B}" srcOrd="0" destOrd="2" presId="urn:microsoft.com/office/officeart/2005/8/layout/vList2"/>
    <dgm:cxn modelId="{C16DD988-D3DC-4E1A-A82F-7D64DC407822}" type="presOf" srcId="{884C752F-CF20-4DD4-8C0D-56F601741126}" destId="{9882C8EE-AD15-4A81-BA51-F4CE3973ED1B}" srcOrd="0" destOrd="0" presId="urn:microsoft.com/office/officeart/2005/8/layout/vList2"/>
    <dgm:cxn modelId="{0CD7F112-A34B-4F9C-A964-E17E49410A6E}" type="presOf" srcId="{D3963E09-3A14-4310-A87F-69377043E68D}" destId="{E20A9578-8D5C-4F6D-81B7-39E84CFE985A}" srcOrd="0" destOrd="0" presId="urn:microsoft.com/office/officeart/2005/8/layout/vList2"/>
    <dgm:cxn modelId="{16BAB95F-571B-4DB0-859E-320F061FF6AA}" srcId="{D3963E09-3A14-4310-A87F-69377043E68D}" destId="{65BF7932-2CE0-482F-807E-5A19EE2D149A}" srcOrd="2" destOrd="0" parTransId="{87F771BD-FA70-4290-95BE-721071754DAD}" sibTransId="{D3ABA1A6-F9E0-4A13-BE08-52A335CA8AB0}"/>
    <dgm:cxn modelId="{2D7DA143-31CD-4EF1-92A9-EF505B5B47E5}" type="presOf" srcId="{F7DB71DB-9561-4226-A13D-77268E5E00A6}" destId="{1DFD54D5-1758-4B52-BA19-CC36F3CF98CD}" srcOrd="0" destOrd="0" presId="urn:microsoft.com/office/officeart/2005/8/layout/vList2"/>
    <dgm:cxn modelId="{08BAF3D7-4F72-4D97-8AB4-CE684BE3B781}" srcId="{D3963E09-3A14-4310-A87F-69377043E68D}" destId="{A551E883-AA93-4810-892F-003EEE756D4C}" srcOrd="1" destOrd="0" parTransId="{97A221AF-B190-46D3-8FFC-01D590655A30}" sibTransId="{1C34E297-B6BC-4538-A74B-F3D056A1D156}"/>
    <dgm:cxn modelId="{628F5BB1-53BE-4539-A483-5609FB7D1B21}" type="presParOf" srcId="{1DFD54D5-1758-4B52-BA19-CC36F3CF98CD}" destId="{E20A9578-8D5C-4F6D-81B7-39E84CFE985A}" srcOrd="0" destOrd="0" presId="urn:microsoft.com/office/officeart/2005/8/layout/vList2"/>
    <dgm:cxn modelId="{D3A1F797-D54F-46A8-839A-32239449697D}" type="presParOf" srcId="{1DFD54D5-1758-4B52-BA19-CC36F3CF98CD}" destId="{9882C8EE-AD15-4A81-BA51-F4CE3973ED1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6DA301-E5D6-4469-9E9F-524C08AEFED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8A82B77C-D754-4CCB-9765-31E3F46263CA}">
      <dgm:prSet custT="1"/>
      <dgm:spPr/>
      <dgm:t>
        <a:bodyPr/>
        <a:lstStyle/>
        <a:p>
          <a:pPr rtl="0"/>
          <a:r>
            <a:rPr lang="en-US" sz="3000" b="1" dirty="0" smtClean="0"/>
            <a:t>All images must have associated text describing the purpose and/or function of the image. Decorative images do not require a description.</a:t>
          </a:r>
          <a:endParaRPr lang="en-US" sz="3000" b="1" dirty="0"/>
        </a:p>
      </dgm:t>
    </dgm:pt>
    <dgm:pt modelId="{A97C2FA8-ED65-4067-A9AE-4F558691C9AE}" type="parTrans" cxnId="{684C436B-241A-4251-828D-3241AA857D77}">
      <dgm:prSet/>
      <dgm:spPr/>
      <dgm:t>
        <a:bodyPr/>
        <a:lstStyle/>
        <a:p>
          <a:endParaRPr lang="en-US" sz="3200" b="1"/>
        </a:p>
      </dgm:t>
    </dgm:pt>
    <dgm:pt modelId="{BADFA06B-861A-4F13-852C-B327B822F014}" type="sibTrans" cxnId="{684C436B-241A-4251-828D-3241AA857D77}">
      <dgm:prSet/>
      <dgm:spPr/>
      <dgm:t>
        <a:bodyPr/>
        <a:lstStyle/>
        <a:p>
          <a:endParaRPr lang="en-US" sz="3200" b="1"/>
        </a:p>
      </dgm:t>
    </dgm:pt>
    <dgm:pt modelId="{99E17665-6582-40B6-89F3-BF9CABE03747}">
      <dgm:prSet custT="1"/>
      <dgm:spPr/>
      <dgm:t>
        <a:bodyPr/>
        <a:lstStyle/>
        <a:p>
          <a:pPr rtl="0"/>
          <a:r>
            <a:rPr lang="en-US" sz="3000" b="1" dirty="0" smtClean="0"/>
            <a:t>Descriptive text for text rendered as an image must match exactly. </a:t>
          </a:r>
          <a:endParaRPr lang="en-US" sz="3000" b="1" dirty="0"/>
        </a:p>
      </dgm:t>
    </dgm:pt>
    <dgm:pt modelId="{5A389F85-8F38-4774-8027-7E0F0F833F32}" type="parTrans" cxnId="{932FE033-C2DC-437D-9B01-2F3FBE62A4AF}">
      <dgm:prSet/>
      <dgm:spPr/>
      <dgm:t>
        <a:bodyPr/>
        <a:lstStyle/>
        <a:p>
          <a:endParaRPr lang="en-US" sz="3200" b="1"/>
        </a:p>
      </dgm:t>
    </dgm:pt>
    <dgm:pt modelId="{55D1B9C5-067D-435F-808D-FAF979C09FC1}" type="sibTrans" cxnId="{932FE033-C2DC-437D-9B01-2F3FBE62A4AF}">
      <dgm:prSet/>
      <dgm:spPr/>
      <dgm:t>
        <a:bodyPr/>
        <a:lstStyle/>
        <a:p>
          <a:endParaRPr lang="en-US" sz="3200" b="1"/>
        </a:p>
      </dgm:t>
    </dgm:pt>
    <dgm:pt modelId="{384633B9-7FB2-4C44-803B-755F6224F107}" type="pres">
      <dgm:prSet presAssocID="{8F6DA301-E5D6-4469-9E9F-524C08AEFED3}" presName="linear" presStyleCnt="0">
        <dgm:presLayoutVars>
          <dgm:dir/>
          <dgm:animLvl val="lvl"/>
          <dgm:resizeHandles val="exact"/>
        </dgm:presLayoutVars>
      </dgm:prSet>
      <dgm:spPr/>
      <dgm:t>
        <a:bodyPr/>
        <a:lstStyle/>
        <a:p>
          <a:endParaRPr lang="en-US"/>
        </a:p>
      </dgm:t>
    </dgm:pt>
    <dgm:pt modelId="{DE186F01-6783-437A-8EED-2207DCB3D6C6}" type="pres">
      <dgm:prSet presAssocID="{8A82B77C-D754-4CCB-9765-31E3F46263CA}" presName="parentLin" presStyleCnt="0"/>
      <dgm:spPr/>
    </dgm:pt>
    <dgm:pt modelId="{FB963B8B-339D-4CFD-8FB2-FEFEB3B6869C}" type="pres">
      <dgm:prSet presAssocID="{8A82B77C-D754-4CCB-9765-31E3F46263CA}" presName="parentLeftMargin" presStyleLbl="node1" presStyleIdx="0" presStyleCnt="2"/>
      <dgm:spPr/>
      <dgm:t>
        <a:bodyPr/>
        <a:lstStyle/>
        <a:p>
          <a:endParaRPr lang="en-US"/>
        </a:p>
      </dgm:t>
    </dgm:pt>
    <dgm:pt modelId="{BCF80119-30EF-4CEC-9416-07E3A8606466}" type="pres">
      <dgm:prSet presAssocID="{8A82B77C-D754-4CCB-9765-31E3F46263CA}" presName="parentText" presStyleLbl="node1" presStyleIdx="0" presStyleCnt="2" custScaleX="131105">
        <dgm:presLayoutVars>
          <dgm:chMax val="0"/>
          <dgm:bulletEnabled val="1"/>
        </dgm:presLayoutVars>
      </dgm:prSet>
      <dgm:spPr/>
      <dgm:t>
        <a:bodyPr/>
        <a:lstStyle/>
        <a:p>
          <a:endParaRPr lang="en-US"/>
        </a:p>
      </dgm:t>
    </dgm:pt>
    <dgm:pt modelId="{D2581A86-4C33-4B6B-8321-465E25772AFC}" type="pres">
      <dgm:prSet presAssocID="{8A82B77C-D754-4CCB-9765-31E3F46263CA}" presName="negativeSpace" presStyleCnt="0"/>
      <dgm:spPr/>
    </dgm:pt>
    <dgm:pt modelId="{9BD4F391-0708-44B6-A907-6C90C54D54E7}" type="pres">
      <dgm:prSet presAssocID="{8A82B77C-D754-4CCB-9765-31E3F46263CA}" presName="childText" presStyleLbl="conFgAcc1" presStyleIdx="0" presStyleCnt="2">
        <dgm:presLayoutVars>
          <dgm:bulletEnabled val="1"/>
        </dgm:presLayoutVars>
      </dgm:prSet>
      <dgm:spPr/>
    </dgm:pt>
    <dgm:pt modelId="{56BE1B90-35B4-44A7-9FE3-DCB6DD94D04E}" type="pres">
      <dgm:prSet presAssocID="{BADFA06B-861A-4F13-852C-B327B822F014}" presName="spaceBetweenRectangles" presStyleCnt="0"/>
      <dgm:spPr/>
    </dgm:pt>
    <dgm:pt modelId="{21A7FD31-1971-423A-9D26-FCF9B59D4C6B}" type="pres">
      <dgm:prSet presAssocID="{99E17665-6582-40B6-89F3-BF9CABE03747}" presName="parentLin" presStyleCnt="0"/>
      <dgm:spPr/>
    </dgm:pt>
    <dgm:pt modelId="{7C2332B3-731F-410B-B56C-DAB5455E60C7}" type="pres">
      <dgm:prSet presAssocID="{99E17665-6582-40B6-89F3-BF9CABE03747}" presName="parentLeftMargin" presStyleLbl="node1" presStyleIdx="0" presStyleCnt="2"/>
      <dgm:spPr/>
      <dgm:t>
        <a:bodyPr/>
        <a:lstStyle/>
        <a:p>
          <a:endParaRPr lang="en-US"/>
        </a:p>
      </dgm:t>
    </dgm:pt>
    <dgm:pt modelId="{13F69239-C8F5-41DC-B56F-68992D4EFEC3}" type="pres">
      <dgm:prSet presAssocID="{99E17665-6582-40B6-89F3-BF9CABE03747}" presName="parentText" presStyleLbl="node1" presStyleIdx="1" presStyleCnt="2" custScaleX="131105">
        <dgm:presLayoutVars>
          <dgm:chMax val="0"/>
          <dgm:bulletEnabled val="1"/>
        </dgm:presLayoutVars>
      </dgm:prSet>
      <dgm:spPr/>
      <dgm:t>
        <a:bodyPr/>
        <a:lstStyle/>
        <a:p>
          <a:endParaRPr lang="en-US"/>
        </a:p>
      </dgm:t>
    </dgm:pt>
    <dgm:pt modelId="{3C467221-8C7A-4DF7-B3AD-EFCEB7DA129C}" type="pres">
      <dgm:prSet presAssocID="{99E17665-6582-40B6-89F3-BF9CABE03747}" presName="negativeSpace" presStyleCnt="0"/>
      <dgm:spPr/>
    </dgm:pt>
    <dgm:pt modelId="{1082ED95-360E-4C0D-8DF6-42362DA826D6}" type="pres">
      <dgm:prSet presAssocID="{99E17665-6582-40B6-89F3-BF9CABE03747}" presName="childText" presStyleLbl="conFgAcc1" presStyleIdx="1" presStyleCnt="2">
        <dgm:presLayoutVars>
          <dgm:bulletEnabled val="1"/>
        </dgm:presLayoutVars>
      </dgm:prSet>
      <dgm:spPr/>
    </dgm:pt>
  </dgm:ptLst>
  <dgm:cxnLst>
    <dgm:cxn modelId="{932FE033-C2DC-437D-9B01-2F3FBE62A4AF}" srcId="{8F6DA301-E5D6-4469-9E9F-524C08AEFED3}" destId="{99E17665-6582-40B6-89F3-BF9CABE03747}" srcOrd="1" destOrd="0" parTransId="{5A389F85-8F38-4774-8027-7E0F0F833F32}" sibTransId="{55D1B9C5-067D-435F-808D-FAF979C09FC1}"/>
    <dgm:cxn modelId="{718D5236-368D-49B3-B705-A554ECDD665A}" type="presOf" srcId="{8A82B77C-D754-4CCB-9765-31E3F46263CA}" destId="{BCF80119-30EF-4CEC-9416-07E3A8606466}" srcOrd="1" destOrd="0" presId="urn:microsoft.com/office/officeart/2005/8/layout/list1"/>
    <dgm:cxn modelId="{269B09AC-68ED-4F9D-90FF-D9D3E3132DC3}" type="presOf" srcId="{8A82B77C-D754-4CCB-9765-31E3F46263CA}" destId="{FB963B8B-339D-4CFD-8FB2-FEFEB3B6869C}" srcOrd="0" destOrd="0" presId="urn:microsoft.com/office/officeart/2005/8/layout/list1"/>
    <dgm:cxn modelId="{E959212E-CCAC-4F75-8A5D-9FE9A2BEE3B0}" type="presOf" srcId="{99E17665-6582-40B6-89F3-BF9CABE03747}" destId="{13F69239-C8F5-41DC-B56F-68992D4EFEC3}" srcOrd="1" destOrd="0" presId="urn:microsoft.com/office/officeart/2005/8/layout/list1"/>
    <dgm:cxn modelId="{684C436B-241A-4251-828D-3241AA857D77}" srcId="{8F6DA301-E5D6-4469-9E9F-524C08AEFED3}" destId="{8A82B77C-D754-4CCB-9765-31E3F46263CA}" srcOrd="0" destOrd="0" parTransId="{A97C2FA8-ED65-4067-A9AE-4F558691C9AE}" sibTransId="{BADFA06B-861A-4F13-852C-B327B822F014}"/>
    <dgm:cxn modelId="{D5598103-28C9-45AB-896E-4A996CA5349D}" type="presOf" srcId="{99E17665-6582-40B6-89F3-BF9CABE03747}" destId="{7C2332B3-731F-410B-B56C-DAB5455E60C7}" srcOrd="0" destOrd="0" presId="urn:microsoft.com/office/officeart/2005/8/layout/list1"/>
    <dgm:cxn modelId="{24ADFBEF-5A1D-4409-A95B-1D5812B68842}" type="presOf" srcId="{8F6DA301-E5D6-4469-9E9F-524C08AEFED3}" destId="{384633B9-7FB2-4C44-803B-755F6224F107}" srcOrd="0" destOrd="0" presId="urn:microsoft.com/office/officeart/2005/8/layout/list1"/>
    <dgm:cxn modelId="{42811A4B-DFCC-479E-B67A-B5E305466EE9}" type="presParOf" srcId="{384633B9-7FB2-4C44-803B-755F6224F107}" destId="{DE186F01-6783-437A-8EED-2207DCB3D6C6}" srcOrd="0" destOrd="0" presId="urn:microsoft.com/office/officeart/2005/8/layout/list1"/>
    <dgm:cxn modelId="{BF677338-BEC8-4D7A-BFE3-FA467040F50A}" type="presParOf" srcId="{DE186F01-6783-437A-8EED-2207DCB3D6C6}" destId="{FB963B8B-339D-4CFD-8FB2-FEFEB3B6869C}" srcOrd="0" destOrd="0" presId="urn:microsoft.com/office/officeart/2005/8/layout/list1"/>
    <dgm:cxn modelId="{01FEE968-FCF7-406B-995F-6506EAD1F458}" type="presParOf" srcId="{DE186F01-6783-437A-8EED-2207DCB3D6C6}" destId="{BCF80119-30EF-4CEC-9416-07E3A8606466}" srcOrd="1" destOrd="0" presId="urn:microsoft.com/office/officeart/2005/8/layout/list1"/>
    <dgm:cxn modelId="{2C6530BC-2641-4719-97B7-3C97368ED8D7}" type="presParOf" srcId="{384633B9-7FB2-4C44-803B-755F6224F107}" destId="{D2581A86-4C33-4B6B-8321-465E25772AFC}" srcOrd="1" destOrd="0" presId="urn:microsoft.com/office/officeart/2005/8/layout/list1"/>
    <dgm:cxn modelId="{2DF35AB5-1231-4587-8DDF-7059571480F9}" type="presParOf" srcId="{384633B9-7FB2-4C44-803B-755F6224F107}" destId="{9BD4F391-0708-44B6-A907-6C90C54D54E7}" srcOrd="2" destOrd="0" presId="urn:microsoft.com/office/officeart/2005/8/layout/list1"/>
    <dgm:cxn modelId="{7ECEDC7B-A680-4305-B4D4-F0458E2B4939}" type="presParOf" srcId="{384633B9-7FB2-4C44-803B-755F6224F107}" destId="{56BE1B90-35B4-44A7-9FE3-DCB6DD94D04E}" srcOrd="3" destOrd="0" presId="urn:microsoft.com/office/officeart/2005/8/layout/list1"/>
    <dgm:cxn modelId="{3046BAD6-AA34-4DA2-9C25-41B7ABABBCF9}" type="presParOf" srcId="{384633B9-7FB2-4C44-803B-755F6224F107}" destId="{21A7FD31-1971-423A-9D26-FCF9B59D4C6B}" srcOrd="4" destOrd="0" presId="urn:microsoft.com/office/officeart/2005/8/layout/list1"/>
    <dgm:cxn modelId="{48175090-7E81-40F5-AB60-F7741187C065}" type="presParOf" srcId="{21A7FD31-1971-423A-9D26-FCF9B59D4C6B}" destId="{7C2332B3-731F-410B-B56C-DAB5455E60C7}" srcOrd="0" destOrd="0" presId="urn:microsoft.com/office/officeart/2005/8/layout/list1"/>
    <dgm:cxn modelId="{83F4B8CB-647E-4BA9-8B38-71FC831C828D}" type="presParOf" srcId="{21A7FD31-1971-423A-9D26-FCF9B59D4C6B}" destId="{13F69239-C8F5-41DC-B56F-68992D4EFEC3}" srcOrd="1" destOrd="0" presId="urn:microsoft.com/office/officeart/2005/8/layout/list1"/>
    <dgm:cxn modelId="{52AACFE6-D9B9-4FD6-83A6-50BE27F0FECF}" type="presParOf" srcId="{384633B9-7FB2-4C44-803B-755F6224F107}" destId="{3C467221-8C7A-4DF7-B3AD-EFCEB7DA129C}" srcOrd="5" destOrd="0" presId="urn:microsoft.com/office/officeart/2005/8/layout/list1"/>
    <dgm:cxn modelId="{9A5C252D-C64A-4103-BD59-82758BDA5637}" type="presParOf" srcId="{384633B9-7FB2-4C44-803B-755F6224F107}" destId="{1082ED95-360E-4C0D-8DF6-42362DA826D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2806B1-EAD3-4F9E-B1B3-0A4730395A6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39A4240-696F-4EFA-883C-CF8BA21504B0}">
      <dgm:prSet custT="1"/>
      <dgm:spPr/>
      <dgm:t>
        <a:bodyPr/>
        <a:lstStyle/>
        <a:p>
          <a:pPr rtl="0"/>
          <a:r>
            <a:rPr lang="en-US" sz="2800" b="1" dirty="0" smtClean="0"/>
            <a:t>Each control must be identified uniquely. </a:t>
          </a:r>
          <a:endParaRPr lang="en-US" sz="2800" b="1" dirty="0"/>
        </a:p>
      </dgm:t>
    </dgm:pt>
    <dgm:pt modelId="{9DF6BE2F-82BF-450C-A899-D5C9772A65C0}" type="parTrans" cxnId="{D5592F9C-DB34-47A0-B5F8-FB7710AB85A9}">
      <dgm:prSet/>
      <dgm:spPr/>
      <dgm:t>
        <a:bodyPr/>
        <a:lstStyle/>
        <a:p>
          <a:endParaRPr lang="en-US" sz="2800" b="1"/>
        </a:p>
      </dgm:t>
    </dgm:pt>
    <dgm:pt modelId="{2CB276C5-C3DF-4654-B85D-2C8F83AD1C06}" type="sibTrans" cxnId="{D5592F9C-DB34-47A0-B5F8-FB7710AB85A9}">
      <dgm:prSet/>
      <dgm:spPr/>
      <dgm:t>
        <a:bodyPr/>
        <a:lstStyle/>
        <a:p>
          <a:endParaRPr lang="en-US" sz="2800" b="1"/>
        </a:p>
      </dgm:t>
    </dgm:pt>
    <dgm:pt modelId="{6F95F37F-5A60-4557-9B2A-F48BDC5790B1}">
      <dgm:prSet custT="1"/>
      <dgm:spPr/>
      <dgm:t>
        <a:bodyPr/>
        <a:lstStyle/>
        <a:p>
          <a:pPr rtl="0"/>
          <a:r>
            <a:rPr lang="en-US" sz="2800" b="1" dirty="0" smtClean="0"/>
            <a:t>Instructions and cues must be related (through labels) to their respective input components.</a:t>
          </a:r>
          <a:endParaRPr lang="en-US" sz="2800" b="1" dirty="0"/>
        </a:p>
      </dgm:t>
    </dgm:pt>
    <dgm:pt modelId="{D5130BF1-C033-4CC0-AD32-4398DC12C4D1}" type="parTrans" cxnId="{BE17CBB8-50D2-4360-9AD8-FE21E3D0B623}">
      <dgm:prSet/>
      <dgm:spPr/>
      <dgm:t>
        <a:bodyPr/>
        <a:lstStyle/>
        <a:p>
          <a:endParaRPr lang="en-US" sz="2800" b="1"/>
        </a:p>
      </dgm:t>
    </dgm:pt>
    <dgm:pt modelId="{8C9195E1-06E1-4E37-88C8-248B7813E4E8}" type="sibTrans" cxnId="{BE17CBB8-50D2-4360-9AD8-FE21E3D0B623}">
      <dgm:prSet/>
      <dgm:spPr/>
      <dgm:t>
        <a:bodyPr/>
        <a:lstStyle/>
        <a:p>
          <a:endParaRPr lang="en-US" sz="2800" b="1"/>
        </a:p>
      </dgm:t>
    </dgm:pt>
    <dgm:pt modelId="{5165184A-7687-4C65-9939-9723DC8CCA42}">
      <dgm:prSet custT="1"/>
      <dgm:spPr/>
      <dgm:t>
        <a:bodyPr/>
        <a:lstStyle/>
        <a:p>
          <a:pPr rtl="0"/>
          <a:r>
            <a:rPr lang="en-US" sz="2800" b="1" dirty="0" smtClean="0"/>
            <a:t>Errors must be identified when known. </a:t>
          </a:r>
          <a:endParaRPr lang="en-US" sz="2800" b="1" dirty="0"/>
        </a:p>
      </dgm:t>
    </dgm:pt>
    <dgm:pt modelId="{4F4CD816-452B-47A1-B26E-FEF618D75B0B}" type="parTrans" cxnId="{95DAE853-2BC3-494D-B1C1-C90BC6898FEB}">
      <dgm:prSet/>
      <dgm:spPr/>
      <dgm:t>
        <a:bodyPr/>
        <a:lstStyle/>
        <a:p>
          <a:endParaRPr lang="en-US" sz="2800" b="1"/>
        </a:p>
      </dgm:t>
    </dgm:pt>
    <dgm:pt modelId="{CA746777-78BF-4B64-8D09-5F2F24B11F56}" type="sibTrans" cxnId="{95DAE853-2BC3-494D-B1C1-C90BC6898FEB}">
      <dgm:prSet/>
      <dgm:spPr/>
      <dgm:t>
        <a:bodyPr/>
        <a:lstStyle/>
        <a:p>
          <a:endParaRPr lang="en-US" sz="2800" b="1"/>
        </a:p>
      </dgm:t>
    </dgm:pt>
    <dgm:pt modelId="{21B42219-A257-4B9D-BE4C-7E9FFA53A2FE}">
      <dgm:prSet custT="1"/>
      <dgm:spPr/>
      <dgm:t>
        <a:bodyPr/>
        <a:lstStyle/>
        <a:p>
          <a:pPr rtl="0"/>
          <a:r>
            <a:rPr lang="en-US" sz="2800" b="1" dirty="0" smtClean="0"/>
            <a:t>Error suggestions must be provided when known. </a:t>
          </a:r>
          <a:endParaRPr lang="en-US" sz="2800" b="1" dirty="0"/>
        </a:p>
      </dgm:t>
    </dgm:pt>
    <dgm:pt modelId="{A20F88AA-8B07-4C16-8392-145C89CF9C0E}" type="parTrans" cxnId="{5AD2361C-DB64-4DA4-9170-717BE228D85E}">
      <dgm:prSet/>
      <dgm:spPr/>
      <dgm:t>
        <a:bodyPr/>
        <a:lstStyle/>
        <a:p>
          <a:endParaRPr lang="en-US" sz="2800" b="1"/>
        </a:p>
      </dgm:t>
    </dgm:pt>
    <dgm:pt modelId="{C8BA00E4-A06D-47FE-91D7-2654FAE36DCC}" type="sibTrans" cxnId="{5AD2361C-DB64-4DA4-9170-717BE228D85E}">
      <dgm:prSet/>
      <dgm:spPr/>
      <dgm:t>
        <a:bodyPr/>
        <a:lstStyle/>
        <a:p>
          <a:endParaRPr lang="en-US" sz="2800" b="1"/>
        </a:p>
      </dgm:t>
    </dgm:pt>
    <dgm:pt modelId="{9CC4CA08-A191-4964-BA82-E4472C828F25}">
      <dgm:prSet custT="1"/>
      <dgm:spPr/>
      <dgm:t>
        <a:bodyPr/>
        <a:lstStyle/>
        <a:p>
          <a:pPr rtl="0"/>
          <a:r>
            <a:rPr lang="en-US" sz="2800" b="1" dirty="0" smtClean="0"/>
            <a:t>Valid programmatically discernible labels must be used. </a:t>
          </a:r>
          <a:endParaRPr lang="en-US" sz="2800" b="1" dirty="0"/>
        </a:p>
      </dgm:t>
    </dgm:pt>
    <dgm:pt modelId="{C03553CA-74F2-4BE3-B815-B873D8DF27F0}" type="parTrans" cxnId="{B71F6E0C-E3C6-438D-ADEA-AC3C13D93A30}">
      <dgm:prSet/>
      <dgm:spPr/>
      <dgm:t>
        <a:bodyPr/>
        <a:lstStyle/>
        <a:p>
          <a:endParaRPr lang="en-US" sz="2800" b="1"/>
        </a:p>
      </dgm:t>
    </dgm:pt>
    <dgm:pt modelId="{3B22215A-BEF4-4B86-BAC3-4A9B09F9D2C3}" type="sibTrans" cxnId="{B71F6E0C-E3C6-438D-ADEA-AC3C13D93A30}">
      <dgm:prSet/>
      <dgm:spPr/>
      <dgm:t>
        <a:bodyPr/>
        <a:lstStyle/>
        <a:p>
          <a:endParaRPr lang="en-US" sz="2800" b="1"/>
        </a:p>
      </dgm:t>
    </dgm:pt>
    <dgm:pt modelId="{E0C19E7A-0EA4-4B18-BC46-BC240E613BD8}">
      <dgm:prSet custT="1"/>
      <dgm:spPr/>
      <dgm:t>
        <a:bodyPr/>
        <a:lstStyle/>
        <a:p>
          <a:pPr rtl="0"/>
          <a:r>
            <a:rPr lang="en-US" sz="2800" b="1" smtClean="0"/>
            <a:t>Accessibility properties such as name, role, state, and value must be correctly provided.</a:t>
          </a:r>
          <a:endParaRPr lang="en-US" sz="2800" b="1"/>
        </a:p>
      </dgm:t>
    </dgm:pt>
    <dgm:pt modelId="{27F525E3-4615-498F-B1A2-DF40029368C8}" type="parTrans" cxnId="{CFB6A679-6988-416D-A231-7A12754EDCAA}">
      <dgm:prSet/>
      <dgm:spPr/>
      <dgm:t>
        <a:bodyPr/>
        <a:lstStyle/>
        <a:p>
          <a:endParaRPr lang="en-US" sz="2800" b="1"/>
        </a:p>
      </dgm:t>
    </dgm:pt>
    <dgm:pt modelId="{2948A1DC-7106-43F2-A21E-B85B8000535D}" type="sibTrans" cxnId="{CFB6A679-6988-416D-A231-7A12754EDCAA}">
      <dgm:prSet/>
      <dgm:spPr/>
      <dgm:t>
        <a:bodyPr/>
        <a:lstStyle/>
        <a:p>
          <a:endParaRPr lang="en-US" sz="2800" b="1"/>
        </a:p>
      </dgm:t>
    </dgm:pt>
    <dgm:pt modelId="{79BA657C-4171-4D5E-9C65-E0CE85A4224D}">
      <dgm:prSet custT="1"/>
      <dgm:spPr/>
      <dgm:t>
        <a:bodyPr/>
        <a:lstStyle/>
        <a:p>
          <a:pPr rtl="0"/>
          <a:r>
            <a:rPr lang="en-US" sz="2800" b="1" dirty="0" smtClean="0"/>
            <a:t>Components that can change their state must reveal the current state and function to assistive technology.</a:t>
          </a:r>
          <a:endParaRPr lang="en-US" sz="2800" b="1" dirty="0"/>
        </a:p>
      </dgm:t>
    </dgm:pt>
    <dgm:pt modelId="{5F5898B9-656C-49F5-B762-0684DB883A9D}" type="parTrans" cxnId="{66C8AA8F-A0DE-4A48-AB57-BDCE096A2B01}">
      <dgm:prSet/>
      <dgm:spPr/>
      <dgm:t>
        <a:bodyPr/>
        <a:lstStyle/>
        <a:p>
          <a:endParaRPr lang="en-US" sz="2800" b="1"/>
        </a:p>
      </dgm:t>
    </dgm:pt>
    <dgm:pt modelId="{D905530E-DA4F-4B2C-AD1F-704D2EE6BB4D}" type="sibTrans" cxnId="{66C8AA8F-A0DE-4A48-AB57-BDCE096A2B01}">
      <dgm:prSet/>
      <dgm:spPr/>
      <dgm:t>
        <a:bodyPr/>
        <a:lstStyle/>
        <a:p>
          <a:endParaRPr lang="en-US" sz="2800" b="1"/>
        </a:p>
      </dgm:t>
    </dgm:pt>
    <dgm:pt modelId="{294F9A4B-744F-44F3-998A-D83E4BBBDCDA}">
      <dgm:prSet custT="1"/>
      <dgm:spPr/>
      <dgm:t>
        <a:bodyPr/>
        <a:lstStyle/>
        <a:p>
          <a:pPr rtl="0"/>
          <a:r>
            <a:rPr lang="en-US" sz="2800" b="1" dirty="0" smtClean="0"/>
            <a:t>A multi-state control must reveal its current information. </a:t>
          </a:r>
          <a:endParaRPr lang="en-US" sz="2800" b="1" dirty="0"/>
        </a:p>
      </dgm:t>
    </dgm:pt>
    <dgm:pt modelId="{9B8702CB-7A3C-44A0-AC19-3E9220C10B66}" type="parTrans" cxnId="{98E759AF-C5E0-4801-A7C4-6469CCCC8406}">
      <dgm:prSet/>
      <dgm:spPr/>
      <dgm:t>
        <a:bodyPr/>
        <a:lstStyle/>
        <a:p>
          <a:endParaRPr lang="en-US" sz="2800" b="1"/>
        </a:p>
      </dgm:t>
    </dgm:pt>
    <dgm:pt modelId="{B7D54F6A-7F21-461F-9D9F-F53B371CEA3B}" type="sibTrans" cxnId="{98E759AF-C5E0-4801-A7C4-6469CCCC8406}">
      <dgm:prSet/>
      <dgm:spPr/>
      <dgm:t>
        <a:bodyPr/>
        <a:lstStyle/>
        <a:p>
          <a:endParaRPr lang="en-US" sz="2800" b="1"/>
        </a:p>
      </dgm:t>
    </dgm:pt>
    <dgm:pt modelId="{49CFABF2-B9B6-451A-B42B-2DAFFB6C36B8}">
      <dgm:prSet custT="1"/>
      <dgm:spPr/>
      <dgm:t>
        <a:bodyPr/>
        <a:lstStyle/>
        <a:p>
          <a:pPr rtl="0"/>
          <a:r>
            <a:rPr lang="en-US" sz="2800" b="1" dirty="0" smtClean="0"/>
            <a:t>Information about the caret location for text input must be available to assistive technology.</a:t>
          </a:r>
          <a:endParaRPr lang="en-US" sz="2800" b="1" dirty="0"/>
        </a:p>
      </dgm:t>
    </dgm:pt>
    <dgm:pt modelId="{2FBEE5BD-AB1A-4744-A433-F7E091235036}" type="parTrans" cxnId="{DF7421A9-433D-4385-B743-2047E60D9347}">
      <dgm:prSet/>
      <dgm:spPr/>
      <dgm:t>
        <a:bodyPr/>
        <a:lstStyle/>
        <a:p>
          <a:endParaRPr lang="en-US" sz="2800" b="1"/>
        </a:p>
      </dgm:t>
    </dgm:pt>
    <dgm:pt modelId="{C681B16E-0F4C-4765-8F00-122071BD7A32}" type="sibTrans" cxnId="{DF7421A9-433D-4385-B743-2047E60D9347}">
      <dgm:prSet/>
      <dgm:spPr/>
      <dgm:t>
        <a:bodyPr/>
        <a:lstStyle/>
        <a:p>
          <a:endParaRPr lang="en-US" sz="2800" b="1"/>
        </a:p>
      </dgm:t>
    </dgm:pt>
    <dgm:pt modelId="{E5D6A41D-1490-4EC1-B755-B496727ABE3F}" type="pres">
      <dgm:prSet presAssocID="{6D2806B1-EAD3-4F9E-B1B3-0A4730395A63}" presName="linear" presStyleCnt="0">
        <dgm:presLayoutVars>
          <dgm:animLvl val="lvl"/>
          <dgm:resizeHandles val="exact"/>
        </dgm:presLayoutVars>
      </dgm:prSet>
      <dgm:spPr/>
      <dgm:t>
        <a:bodyPr/>
        <a:lstStyle/>
        <a:p>
          <a:endParaRPr lang="en-US"/>
        </a:p>
      </dgm:t>
    </dgm:pt>
    <dgm:pt modelId="{A5948872-C260-4853-ABB7-5154748FEA65}" type="pres">
      <dgm:prSet presAssocID="{039A4240-696F-4EFA-883C-CF8BA21504B0}" presName="parentText" presStyleLbl="node1" presStyleIdx="0" presStyleCnt="9" custScaleY="77663">
        <dgm:presLayoutVars>
          <dgm:chMax val="0"/>
          <dgm:bulletEnabled val="1"/>
        </dgm:presLayoutVars>
      </dgm:prSet>
      <dgm:spPr/>
      <dgm:t>
        <a:bodyPr/>
        <a:lstStyle/>
        <a:p>
          <a:endParaRPr lang="en-US"/>
        </a:p>
      </dgm:t>
    </dgm:pt>
    <dgm:pt modelId="{F5D904D6-A7C5-4DB0-BFA6-132D164CB67F}" type="pres">
      <dgm:prSet presAssocID="{2CB276C5-C3DF-4654-B85D-2C8F83AD1C06}" presName="spacer" presStyleCnt="0"/>
      <dgm:spPr/>
    </dgm:pt>
    <dgm:pt modelId="{CDB6748B-B3EF-4CB6-9DE0-F73FEB79106C}" type="pres">
      <dgm:prSet presAssocID="{6F95F37F-5A60-4557-9B2A-F48BDC5790B1}" presName="parentText" presStyleLbl="node1" presStyleIdx="1" presStyleCnt="9">
        <dgm:presLayoutVars>
          <dgm:chMax val="0"/>
          <dgm:bulletEnabled val="1"/>
        </dgm:presLayoutVars>
      </dgm:prSet>
      <dgm:spPr/>
      <dgm:t>
        <a:bodyPr/>
        <a:lstStyle/>
        <a:p>
          <a:endParaRPr lang="en-US"/>
        </a:p>
      </dgm:t>
    </dgm:pt>
    <dgm:pt modelId="{944481F4-5FEA-468B-82FB-43606DF93033}" type="pres">
      <dgm:prSet presAssocID="{8C9195E1-06E1-4E37-88C8-248B7813E4E8}" presName="spacer" presStyleCnt="0"/>
      <dgm:spPr/>
    </dgm:pt>
    <dgm:pt modelId="{A58D53C5-69B4-42C4-A52D-F12859C8FB63}" type="pres">
      <dgm:prSet presAssocID="{5165184A-7687-4C65-9939-9723DC8CCA42}" presName="parentText" presStyleLbl="node1" presStyleIdx="2" presStyleCnt="9" custScaleY="77663">
        <dgm:presLayoutVars>
          <dgm:chMax val="0"/>
          <dgm:bulletEnabled val="1"/>
        </dgm:presLayoutVars>
      </dgm:prSet>
      <dgm:spPr/>
      <dgm:t>
        <a:bodyPr/>
        <a:lstStyle/>
        <a:p>
          <a:endParaRPr lang="en-US"/>
        </a:p>
      </dgm:t>
    </dgm:pt>
    <dgm:pt modelId="{A25E5699-442B-4D52-8D60-206CCBEC53E9}" type="pres">
      <dgm:prSet presAssocID="{CA746777-78BF-4B64-8D09-5F2F24B11F56}" presName="spacer" presStyleCnt="0"/>
      <dgm:spPr/>
    </dgm:pt>
    <dgm:pt modelId="{1195CF51-7404-4C03-A8D9-D93CE68C00F1}" type="pres">
      <dgm:prSet presAssocID="{21B42219-A257-4B9D-BE4C-7E9FFA53A2FE}" presName="parentText" presStyleLbl="node1" presStyleIdx="3" presStyleCnt="9" custScaleY="77663">
        <dgm:presLayoutVars>
          <dgm:chMax val="0"/>
          <dgm:bulletEnabled val="1"/>
        </dgm:presLayoutVars>
      </dgm:prSet>
      <dgm:spPr/>
      <dgm:t>
        <a:bodyPr/>
        <a:lstStyle/>
        <a:p>
          <a:endParaRPr lang="en-US"/>
        </a:p>
      </dgm:t>
    </dgm:pt>
    <dgm:pt modelId="{F8D04167-F861-4063-98D3-99EEE175D864}" type="pres">
      <dgm:prSet presAssocID="{C8BA00E4-A06D-47FE-91D7-2654FAE36DCC}" presName="spacer" presStyleCnt="0"/>
      <dgm:spPr/>
    </dgm:pt>
    <dgm:pt modelId="{EE2867AA-C293-47BE-9999-5BDD67ECBA47}" type="pres">
      <dgm:prSet presAssocID="{9CC4CA08-A191-4964-BA82-E4472C828F25}" presName="parentText" presStyleLbl="node1" presStyleIdx="4" presStyleCnt="9" custScaleY="77663">
        <dgm:presLayoutVars>
          <dgm:chMax val="0"/>
          <dgm:bulletEnabled val="1"/>
        </dgm:presLayoutVars>
      </dgm:prSet>
      <dgm:spPr/>
      <dgm:t>
        <a:bodyPr/>
        <a:lstStyle/>
        <a:p>
          <a:endParaRPr lang="en-US"/>
        </a:p>
      </dgm:t>
    </dgm:pt>
    <dgm:pt modelId="{0AA8B899-2992-4E02-B302-3842FA9D41E9}" type="pres">
      <dgm:prSet presAssocID="{3B22215A-BEF4-4B86-BAC3-4A9B09F9D2C3}" presName="spacer" presStyleCnt="0"/>
      <dgm:spPr/>
    </dgm:pt>
    <dgm:pt modelId="{27D58D3D-9131-4938-87A5-18637B7B2FE4}" type="pres">
      <dgm:prSet presAssocID="{E0C19E7A-0EA4-4B18-BC46-BC240E613BD8}" presName="parentText" presStyleLbl="node1" presStyleIdx="5" presStyleCnt="9">
        <dgm:presLayoutVars>
          <dgm:chMax val="0"/>
          <dgm:bulletEnabled val="1"/>
        </dgm:presLayoutVars>
      </dgm:prSet>
      <dgm:spPr/>
      <dgm:t>
        <a:bodyPr/>
        <a:lstStyle/>
        <a:p>
          <a:endParaRPr lang="en-US"/>
        </a:p>
      </dgm:t>
    </dgm:pt>
    <dgm:pt modelId="{637EA8B5-72F7-4AD5-A360-D0D362D45E51}" type="pres">
      <dgm:prSet presAssocID="{2948A1DC-7106-43F2-A21E-B85B8000535D}" presName="spacer" presStyleCnt="0"/>
      <dgm:spPr/>
    </dgm:pt>
    <dgm:pt modelId="{E3ED6D3E-1385-4155-A0BB-6A100F0EC62D}" type="pres">
      <dgm:prSet presAssocID="{79BA657C-4171-4D5E-9C65-E0CE85A4224D}" presName="parentText" presStyleLbl="node1" presStyleIdx="6" presStyleCnt="9">
        <dgm:presLayoutVars>
          <dgm:chMax val="0"/>
          <dgm:bulletEnabled val="1"/>
        </dgm:presLayoutVars>
      </dgm:prSet>
      <dgm:spPr/>
      <dgm:t>
        <a:bodyPr/>
        <a:lstStyle/>
        <a:p>
          <a:endParaRPr lang="en-US"/>
        </a:p>
      </dgm:t>
    </dgm:pt>
    <dgm:pt modelId="{18B0F7AF-E754-4020-B314-C58CB51C438F}" type="pres">
      <dgm:prSet presAssocID="{D905530E-DA4F-4B2C-AD1F-704D2EE6BB4D}" presName="spacer" presStyleCnt="0"/>
      <dgm:spPr/>
    </dgm:pt>
    <dgm:pt modelId="{50601048-69D4-4ABD-A081-C80B03EC5437}" type="pres">
      <dgm:prSet presAssocID="{294F9A4B-744F-44F3-998A-D83E4BBBDCDA}" presName="parentText" presStyleLbl="node1" presStyleIdx="7" presStyleCnt="9">
        <dgm:presLayoutVars>
          <dgm:chMax val="0"/>
          <dgm:bulletEnabled val="1"/>
        </dgm:presLayoutVars>
      </dgm:prSet>
      <dgm:spPr/>
      <dgm:t>
        <a:bodyPr/>
        <a:lstStyle/>
        <a:p>
          <a:endParaRPr lang="en-US"/>
        </a:p>
      </dgm:t>
    </dgm:pt>
    <dgm:pt modelId="{79C064EE-9C86-46FC-9911-7B1827F797B9}" type="pres">
      <dgm:prSet presAssocID="{B7D54F6A-7F21-461F-9D9F-F53B371CEA3B}" presName="spacer" presStyleCnt="0"/>
      <dgm:spPr/>
    </dgm:pt>
    <dgm:pt modelId="{1CC00E1E-4E17-4F95-8BC1-7A214B6958F8}" type="pres">
      <dgm:prSet presAssocID="{49CFABF2-B9B6-451A-B42B-2DAFFB6C36B8}" presName="parentText" presStyleLbl="node1" presStyleIdx="8" presStyleCnt="9">
        <dgm:presLayoutVars>
          <dgm:chMax val="0"/>
          <dgm:bulletEnabled val="1"/>
        </dgm:presLayoutVars>
      </dgm:prSet>
      <dgm:spPr/>
      <dgm:t>
        <a:bodyPr/>
        <a:lstStyle/>
        <a:p>
          <a:endParaRPr lang="en-US"/>
        </a:p>
      </dgm:t>
    </dgm:pt>
  </dgm:ptLst>
  <dgm:cxnLst>
    <dgm:cxn modelId="{CFB6A679-6988-416D-A231-7A12754EDCAA}" srcId="{6D2806B1-EAD3-4F9E-B1B3-0A4730395A63}" destId="{E0C19E7A-0EA4-4B18-BC46-BC240E613BD8}" srcOrd="5" destOrd="0" parTransId="{27F525E3-4615-498F-B1A2-DF40029368C8}" sibTransId="{2948A1DC-7106-43F2-A21E-B85B8000535D}"/>
    <dgm:cxn modelId="{3B90B8FC-2C96-41A5-A056-F7A9A716EC08}" type="presOf" srcId="{6F95F37F-5A60-4557-9B2A-F48BDC5790B1}" destId="{CDB6748B-B3EF-4CB6-9DE0-F73FEB79106C}" srcOrd="0" destOrd="0" presId="urn:microsoft.com/office/officeart/2005/8/layout/vList2"/>
    <dgm:cxn modelId="{F7CEC07F-D632-49DA-91AC-3D631BAF254D}" type="presOf" srcId="{9CC4CA08-A191-4964-BA82-E4472C828F25}" destId="{EE2867AA-C293-47BE-9999-5BDD67ECBA47}" srcOrd="0" destOrd="0" presId="urn:microsoft.com/office/officeart/2005/8/layout/vList2"/>
    <dgm:cxn modelId="{D5592F9C-DB34-47A0-B5F8-FB7710AB85A9}" srcId="{6D2806B1-EAD3-4F9E-B1B3-0A4730395A63}" destId="{039A4240-696F-4EFA-883C-CF8BA21504B0}" srcOrd="0" destOrd="0" parTransId="{9DF6BE2F-82BF-450C-A899-D5C9772A65C0}" sibTransId="{2CB276C5-C3DF-4654-B85D-2C8F83AD1C06}"/>
    <dgm:cxn modelId="{B2312C73-CD5A-40A8-96B2-A356FA913969}" type="presOf" srcId="{6D2806B1-EAD3-4F9E-B1B3-0A4730395A63}" destId="{E5D6A41D-1490-4EC1-B755-B496727ABE3F}" srcOrd="0" destOrd="0" presId="urn:microsoft.com/office/officeart/2005/8/layout/vList2"/>
    <dgm:cxn modelId="{6F9C263D-4CD2-4CD7-A787-BFE9877C3D67}" type="presOf" srcId="{49CFABF2-B9B6-451A-B42B-2DAFFB6C36B8}" destId="{1CC00E1E-4E17-4F95-8BC1-7A214B6958F8}" srcOrd="0" destOrd="0" presId="urn:microsoft.com/office/officeart/2005/8/layout/vList2"/>
    <dgm:cxn modelId="{4387AF7A-6C00-4489-93EB-49D00930FE2F}" type="presOf" srcId="{79BA657C-4171-4D5E-9C65-E0CE85A4224D}" destId="{E3ED6D3E-1385-4155-A0BB-6A100F0EC62D}" srcOrd="0" destOrd="0" presId="urn:microsoft.com/office/officeart/2005/8/layout/vList2"/>
    <dgm:cxn modelId="{6E94CCCB-0B4E-434F-AA1B-9260F9DC41F0}" type="presOf" srcId="{E0C19E7A-0EA4-4B18-BC46-BC240E613BD8}" destId="{27D58D3D-9131-4938-87A5-18637B7B2FE4}" srcOrd="0" destOrd="0" presId="urn:microsoft.com/office/officeart/2005/8/layout/vList2"/>
    <dgm:cxn modelId="{5AD2361C-DB64-4DA4-9170-717BE228D85E}" srcId="{6D2806B1-EAD3-4F9E-B1B3-0A4730395A63}" destId="{21B42219-A257-4B9D-BE4C-7E9FFA53A2FE}" srcOrd="3" destOrd="0" parTransId="{A20F88AA-8B07-4C16-8392-145C89CF9C0E}" sibTransId="{C8BA00E4-A06D-47FE-91D7-2654FAE36DCC}"/>
    <dgm:cxn modelId="{ADE1B4C5-4086-49C5-8809-A59E096039E7}" type="presOf" srcId="{039A4240-696F-4EFA-883C-CF8BA21504B0}" destId="{A5948872-C260-4853-ABB7-5154748FEA65}" srcOrd="0" destOrd="0" presId="urn:microsoft.com/office/officeart/2005/8/layout/vList2"/>
    <dgm:cxn modelId="{66C8AA8F-A0DE-4A48-AB57-BDCE096A2B01}" srcId="{6D2806B1-EAD3-4F9E-B1B3-0A4730395A63}" destId="{79BA657C-4171-4D5E-9C65-E0CE85A4224D}" srcOrd="6" destOrd="0" parTransId="{5F5898B9-656C-49F5-B762-0684DB883A9D}" sibTransId="{D905530E-DA4F-4B2C-AD1F-704D2EE6BB4D}"/>
    <dgm:cxn modelId="{98E759AF-C5E0-4801-A7C4-6469CCCC8406}" srcId="{6D2806B1-EAD3-4F9E-B1B3-0A4730395A63}" destId="{294F9A4B-744F-44F3-998A-D83E4BBBDCDA}" srcOrd="7" destOrd="0" parTransId="{9B8702CB-7A3C-44A0-AC19-3E9220C10B66}" sibTransId="{B7D54F6A-7F21-461F-9D9F-F53B371CEA3B}"/>
    <dgm:cxn modelId="{9724D02B-30CD-44AC-A6C2-FF98BDFBC876}" type="presOf" srcId="{294F9A4B-744F-44F3-998A-D83E4BBBDCDA}" destId="{50601048-69D4-4ABD-A081-C80B03EC5437}" srcOrd="0" destOrd="0" presId="urn:microsoft.com/office/officeart/2005/8/layout/vList2"/>
    <dgm:cxn modelId="{DF7421A9-433D-4385-B743-2047E60D9347}" srcId="{6D2806B1-EAD3-4F9E-B1B3-0A4730395A63}" destId="{49CFABF2-B9B6-451A-B42B-2DAFFB6C36B8}" srcOrd="8" destOrd="0" parTransId="{2FBEE5BD-AB1A-4744-A433-F7E091235036}" sibTransId="{C681B16E-0F4C-4765-8F00-122071BD7A32}"/>
    <dgm:cxn modelId="{BE17CBB8-50D2-4360-9AD8-FE21E3D0B623}" srcId="{6D2806B1-EAD3-4F9E-B1B3-0A4730395A63}" destId="{6F95F37F-5A60-4557-9B2A-F48BDC5790B1}" srcOrd="1" destOrd="0" parTransId="{D5130BF1-C033-4CC0-AD32-4398DC12C4D1}" sibTransId="{8C9195E1-06E1-4E37-88C8-248B7813E4E8}"/>
    <dgm:cxn modelId="{7F832524-7195-4685-BFD9-02D4BAA7D47B}" type="presOf" srcId="{5165184A-7687-4C65-9939-9723DC8CCA42}" destId="{A58D53C5-69B4-42C4-A52D-F12859C8FB63}" srcOrd="0" destOrd="0" presId="urn:microsoft.com/office/officeart/2005/8/layout/vList2"/>
    <dgm:cxn modelId="{B71F6E0C-E3C6-438D-ADEA-AC3C13D93A30}" srcId="{6D2806B1-EAD3-4F9E-B1B3-0A4730395A63}" destId="{9CC4CA08-A191-4964-BA82-E4472C828F25}" srcOrd="4" destOrd="0" parTransId="{C03553CA-74F2-4BE3-B815-B873D8DF27F0}" sibTransId="{3B22215A-BEF4-4B86-BAC3-4A9B09F9D2C3}"/>
    <dgm:cxn modelId="{E9BCC1A7-DEC1-48FE-9273-F2DF3D13D550}" type="presOf" srcId="{21B42219-A257-4B9D-BE4C-7E9FFA53A2FE}" destId="{1195CF51-7404-4C03-A8D9-D93CE68C00F1}" srcOrd="0" destOrd="0" presId="urn:microsoft.com/office/officeart/2005/8/layout/vList2"/>
    <dgm:cxn modelId="{95DAE853-2BC3-494D-B1C1-C90BC6898FEB}" srcId="{6D2806B1-EAD3-4F9E-B1B3-0A4730395A63}" destId="{5165184A-7687-4C65-9939-9723DC8CCA42}" srcOrd="2" destOrd="0" parTransId="{4F4CD816-452B-47A1-B26E-FEF618D75B0B}" sibTransId="{CA746777-78BF-4B64-8D09-5F2F24B11F56}"/>
    <dgm:cxn modelId="{C1ED5F79-7143-426F-B7E3-83F6271FCD2B}" type="presParOf" srcId="{E5D6A41D-1490-4EC1-B755-B496727ABE3F}" destId="{A5948872-C260-4853-ABB7-5154748FEA65}" srcOrd="0" destOrd="0" presId="urn:microsoft.com/office/officeart/2005/8/layout/vList2"/>
    <dgm:cxn modelId="{57454B2E-3CB5-45A3-B24D-B29C49644704}" type="presParOf" srcId="{E5D6A41D-1490-4EC1-B755-B496727ABE3F}" destId="{F5D904D6-A7C5-4DB0-BFA6-132D164CB67F}" srcOrd="1" destOrd="0" presId="urn:microsoft.com/office/officeart/2005/8/layout/vList2"/>
    <dgm:cxn modelId="{E61C2C62-1D5A-41AD-A6B6-5F1664D791C3}" type="presParOf" srcId="{E5D6A41D-1490-4EC1-B755-B496727ABE3F}" destId="{CDB6748B-B3EF-4CB6-9DE0-F73FEB79106C}" srcOrd="2" destOrd="0" presId="urn:microsoft.com/office/officeart/2005/8/layout/vList2"/>
    <dgm:cxn modelId="{265B8CB9-46FA-4531-9880-B2C64AC18086}" type="presParOf" srcId="{E5D6A41D-1490-4EC1-B755-B496727ABE3F}" destId="{944481F4-5FEA-468B-82FB-43606DF93033}" srcOrd="3" destOrd="0" presId="urn:microsoft.com/office/officeart/2005/8/layout/vList2"/>
    <dgm:cxn modelId="{FA7265F1-4F97-461B-8508-5254838D6580}" type="presParOf" srcId="{E5D6A41D-1490-4EC1-B755-B496727ABE3F}" destId="{A58D53C5-69B4-42C4-A52D-F12859C8FB63}" srcOrd="4" destOrd="0" presId="urn:microsoft.com/office/officeart/2005/8/layout/vList2"/>
    <dgm:cxn modelId="{83C457A8-C884-4ED4-B592-78596AF9E7C0}" type="presParOf" srcId="{E5D6A41D-1490-4EC1-B755-B496727ABE3F}" destId="{A25E5699-442B-4D52-8D60-206CCBEC53E9}" srcOrd="5" destOrd="0" presId="urn:microsoft.com/office/officeart/2005/8/layout/vList2"/>
    <dgm:cxn modelId="{740FBEB2-2A14-440E-967A-2F8EBCAD7738}" type="presParOf" srcId="{E5D6A41D-1490-4EC1-B755-B496727ABE3F}" destId="{1195CF51-7404-4C03-A8D9-D93CE68C00F1}" srcOrd="6" destOrd="0" presId="urn:microsoft.com/office/officeart/2005/8/layout/vList2"/>
    <dgm:cxn modelId="{800A1F15-10C7-4220-BC08-B2AE502C7EE9}" type="presParOf" srcId="{E5D6A41D-1490-4EC1-B755-B496727ABE3F}" destId="{F8D04167-F861-4063-98D3-99EEE175D864}" srcOrd="7" destOrd="0" presId="urn:microsoft.com/office/officeart/2005/8/layout/vList2"/>
    <dgm:cxn modelId="{EB9343A5-9619-4B8E-BD2E-9AD78A427873}" type="presParOf" srcId="{E5D6A41D-1490-4EC1-B755-B496727ABE3F}" destId="{EE2867AA-C293-47BE-9999-5BDD67ECBA47}" srcOrd="8" destOrd="0" presId="urn:microsoft.com/office/officeart/2005/8/layout/vList2"/>
    <dgm:cxn modelId="{517FC20C-BC38-4B4B-A229-8ABE5E3A085B}" type="presParOf" srcId="{E5D6A41D-1490-4EC1-B755-B496727ABE3F}" destId="{0AA8B899-2992-4E02-B302-3842FA9D41E9}" srcOrd="9" destOrd="0" presId="urn:microsoft.com/office/officeart/2005/8/layout/vList2"/>
    <dgm:cxn modelId="{609D7878-5900-4F88-A65F-A3EE08371802}" type="presParOf" srcId="{E5D6A41D-1490-4EC1-B755-B496727ABE3F}" destId="{27D58D3D-9131-4938-87A5-18637B7B2FE4}" srcOrd="10" destOrd="0" presId="urn:microsoft.com/office/officeart/2005/8/layout/vList2"/>
    <dgm:cxn modelId="{572F01C4-2193-4FF8-A7A8-09DA62A6C864}" type="presParOf" srcId="{E5D6A41D-1490-4EC1-B755-B496727ABE3F}" destId="{637EA8B5-72F7-4AD5-A360-D0D362D45E51}" srcOrd="11" destOrd="0" presId="urn:microsoft.com/office/officeart/2005/8/layout/vList2"/>
    <dgm:cxn modelId="{CC543718-5356-4894-8095-07A45757D691}" type="presParOf" srcId="{E5D6A41D-1490-4EC1-B755-B496727ABE3F}" destId="{E3ED6D3E-1385-4155-A0BB-6A100F0EC62D}" srcOrd="12" destOrd="0" presId="urn:microsoft.com/office/officeart/2005/8/layout/vList2"/>
    <dgm:cxn modelId="{E24C870B-6C31-4661-9E8A-6F5C2468A7BC}" type="presParOf" srcId="{E5D6A41D-1490-4EC1-B755-B496727ABE3F}" destId="{18B0F7AF-E754-4020-B314-C58CB51C438F}" srcOrd="13" destOrd="0" presId="urn:microsoft.com/office/officeart/2005/8/layout/vList2"/>
    <dgm:cxn modelId="{A80AE85B-0998-48D8-8619-23555CE21EF4}" type="presParOf" srcId="{E5D6A41D-1490-4EC1-B755-B496727ABE3F}" destId="{50601048-69D4-4ABD-A081-C80B03EC5437}" srcOrd="14" destOrd="0" presId="urn:microsoft.com/office/officeart/2005/8/layout/vList2"/>
    <dgm:cxn modelId="{78803FB8-1DDB-423B-8062-208B92F27696}" type="presParOf" srcId="{E5D6A41D-1490-4EC1-B755-B496727ABE3F}" destId="{79C064EE-9C86-46FC-9911-7B1827F797B9}" srcOrd="15" destOrd="0" presId="urn:microsoft.com/office/officeart/2005/8/layout/vList2"/>
    <dgm:cxn modelId="{570528C2-9366-48E2-B350-ADB2E78953FE}" type="presParOf" srcId="{E5D6A41D-1490-4EC1-B755-B496727ABE3F}" destId="{1CC00E1E-4E17-4F95-8BC1-7A214B6958F8}"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2806B1-EAD3-4F9E-B1B3-0A4730395A6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39A4240-696F-4EFA-883C-CF8BA21504B0}">
      <dgm:prSet custT="1"/>
      <dgm:spPr/>
      <dgm:t>
        <a:bodyPr/>
        <a:lstStyle/>
        <a:p>
          <a:pPr rtl="0"/>
          <a:r>
            <a:rPr lang="en-US" sz="2800" b="1" dirty="0" smtClean="0"/>
            <a:t>Each control must be identified uniquely. </a:t>
          </a:r>
          <a:endParaRPr lang="en-US" sz="2800" b="1" dirty="0"/>
        </a:p>
      </dgm:t>
    </dgm:pt>
    <dgm:pt modelId="{9DF6BE2F-82BF-450C-A899-D5C9772A65C0}" type="parTrans" cxnId="{D5592F9C-DB34-47A0-B5F8-FB7710AB85A9}">
      <dgm:prSet/>
      <dgm:spPr/>
      <dgm:t>
        <a:bodyPr/>
        <a:lstStyle/>
        <a:p>
          <a:endParaRPr lang="en-US" sz="2800" b="1"/>
        </a:p>
      </dgm:t>
    </dgm:pt>
    <dgm:pt modelId="{2CB276C5-C3DF-4654-B85D-2C8F83AD1C06}" type="sibTrans" cxnId="{D5592F9C-DB34-47A0-B5F8-FB7710AB85A9}">
      <dgm:prSet/>
      <dgm:spPr/>
      <dgm:t>
        <a:bodyPr/>
        <a:lstStyle/>
        <a:p>
          <a:endParaRPr lang="en-US" sz="2800" b="1"/>
        </a:p>
      </dgm:t>
    </dgm:pt>
    <dgm:pt modelId="{6F95F37F-5A60-4557-9B2A-F48BDC5790B1}">
      <dgm:prSet custT="1"/>
      <dgm:spPr/>
      <dgm:t>
        <a:bodyPr/>
        <a:lstStyle/>
        <a:p>
          <a:pPr rtl="0"/>
          <a:r>
            <a:rPr lang="en-US" sz="2800" b="1" smtClean="0"/>
            <a:t>Instructions and cues must be related (through labels) to their respective input components.</a:t>
          </a:r>
          <a:endParaRPr lang="en-US" sz="2800" b="1"/>
        </a:p>
      </dgm:t>
    </dgm:pt>
    <dgm:pt modelId="{D5130BF1-C033-4CC0-AD32-4398DC12C4D1}" type="parTrans" cxnId="{BE17CBB8-50D2-4360-9AD8-FE21E3D0B623}">
      <dgm:prSet/>
      <dgm:spPr/>
      <dgm:t>
        <a:bodyPr/>
        <a:lstStyle/>
        <a:p>
          <a:endParaRPr lang="en-US" sz="2800" b="1"/>
        </a:p>
      </dgm:t>
    </dgm:pt>
    <dgm:pt modelId="{8C9195E1-06E1-4E37-88C8-248B7813E4E8}" type="sibTrans" cxnId="{BE17CBB8-50D2-4360-9AD8-FE21E3D0B623}">
      <dgm:prSet/>
      <dgm:spPr/>
      <dgm:t>
        <a:bodyPr/>
        <a:lstStyle/>
        <a:p>
          <a:endParaRPr lang="en-US" sz="2800" b="1"/>
        </a:p>
      </dgm:t>
    </dgm:pt>
    <dgm:pt modelId="{5165184A-7687-4C65-9939-9723DC8CCA42}">
      <dgm:prSet custT="1"/>
      <dgm:spPr/>
      <dgm:t>
        <a:bodyPr/>
        <a:lstStyle/>
        <a:p>
          <a:pPr rtl="0"/>
          <a:r>
            <a:rPr lang="en-US" sz="2800" b="1" smtClean="0"/>
            <a:t>Errors must be identified when known. </a:t>
          </a:r>
          <a:endParaRPr lang="en-US" sz="2800" b="1"/>
        </a:p>
      </dgm:t>
    </dgm:pt>
    <dgm:pt modelId="{4F4CD816-452B-47A1-B26E-FEF618D75B0B}" type="parTrans" cxnId="{95DAE853-2BC3-494D-B1C1-C90BC6898FEB}">
      <dgm:prSet/>
      <dgm:spPr/>
      <dgm:t>
        <a:bodyPr/>
        <a:lstStyle/>
        <a:p>
          <a:endParaRPr lang="en-US" sz="2800" b="1"/>
        </a:p>
      </dgm:t>
    </dgm:pt>
    <dgm:pt modelId="{CA746777-78BF-4B64-8D09-5F2F24B11F56}" type="sibTrans" cxnId="{95DAE853-2BC3-494D-B1C1-C90BC6898FEB}">
      <dgm:prSet/>
      <dgm:spPr/>
      <dgm:t>
        <a:bodyPr/>
        <a:lstStyle/>
        <a:p>
          <a:endParaRPr lang="en-US" sz="2800" b="1"/>
        </a:p>
      </dgm:t>
    </dgm:pt>
    <dgm:pt modelId="{21B42219-A257-4B9D-BE4C-7E9FFA53A2FE}">
      <dgm:prSet custT="1"/>
      <dgm:spPr/>
      <dgm:t>
        <a:bodyPr/>
        <a:lstStyle/>
        <a:p>
          <a:pPr rtl="0"/>
          <a:r>
            <a:rPr lang="en-US" sz="2800" b="1" smtClean="0"/>
            <a:t>Error suggestions must be provided when known. </a:t>
          </a:r>
          <a:endParaRPr lang="en-US" sz="2800" b="1"/>
        </a:p>
      </dgm:t>
    </dgm:pt>
    <dgm:pt modelId="{A20F88AA-8B07-4C16-8392-145C89CF9C0E}" type="parTrans" cxnId="{5AD2361C-DB64-4DA4-9170-717BE228D85E}">
      <dgm:prSet/>
      <dgm:spPr/>
      <dgm:t>
        <a:bodyPr/>
        <a:lstStyle/>
        <a:p>
          <a:endParaRPr lang="en-US" sz="2800" b="1"/>
        </a:p>
      </dgm:t>
    </dgm:pt>
    <dgm:pt modelId="{C8BA00E4-A06D-47FE-91D7-2654FAE36DCC}" type="sibTrans" cxnId="{5AD2361C-DB64-4DA4-9170-717BE228D85E}">
      <dgm:prSet/>
      <dgm:spPr/>
      <dgm:t>
        <a:bodyPr/>
        <a:lstStyle/>
        <a:p>
          <a:endParaRPr lang="en-US" sz="2800" b="1"/>
        </a:p>
      </dgm:t>
    </dgm:pt>
    <dgm:pt modelId="{9CC4CA08-A191-4964-BA82-E4472C828F25}">
      <dgm:prSet custT="1"/>
      <dgm:spPr/>
      <dgm:t>
        <a:bodyPr/>
        <a:lstStyle/>
        <a:p>
          <a:pPr rtl="0"/>
          <a:r>
            <a:rPr lang="en-US" sz="2800" b="1" smtClean="0"/>
            <a:t>Valid programmatically discernible labels must be used. </a:t>
          </a:r>
          <a:endParaRPr lang="en-US" sz="2800" b="1"/>
        </a:p>
      </dgm:t>
    </dgm:pt>
    <dgm:pt modelId="{C03553CA-74F2-4BE3-B815-B873D8DF27F0}" type="parTrans" cxnId="{B71F6E0C-E3C6-438D-ADEA-AC3C13D93A30}">
      <dgm:prSet/>
      <dgm:spPr/>
      <dgm:t>
        <a:bodyPr/>
        <a:lstStyle/>
        <a:p>
          <a:endParaRPr lang="en-US" sz="2800" b="1"/>
        </a:p>
      </dgm:t>
    </dgm:pt>
    <dgm:pt modelId="{3B22215A-BEF4-4B86-BAC3-4A9B09F9D2C3}" type="sibTrans" cxnId="{B71F6E0C-E3C6-438D-ADEA-AC3C13D93A30}">
      <dgm:prSet/>
      <dgm:spPr/>
      <dgm:t>
        <a:bodyPr/>
        <a:lstStyle/>
        <a:p>
          <a:endParaRPr lang="en-US" sz="2800" b="1"/>
        </a:p>
      </dgm:t>
    </dgm:pt>
    <dgm:pt modelId="{E0C19E7A-0EA4-4B18-BC46-BC240E613BD8}">
      <dgm:prSet custT="1"/>
      <dgm:spPr/>
      <dgm:t>
        <a:bodyPr/>
        <a:lstStyle/>
        <a:p>
          <a:pPr rtl="0"/>
          <a:r>
            <a:rPr lang="en-US" sz="2800" b="1" smtClean="0"/>
            <a:t>Accessibility properties such as name, role, state, and value must be correctly provided.</a:t>
          </a:r>
          <a:endParaRPr lang="en-US" sz="2800" b="1"/>
        </a:p>
      </dgm:t>
    </dgm:pt>
    <dgm:pt modelId="{27F525E3-4615-498F-B1A2-DF40029368C8}" type="parTrans" cxnId="{CFB6A679-6988-416D-A231-7A12754EDCAA}">
      <dgm:prSet/>
      <dgm:spPr/>
      <dgm:t>
        <a:bodyPr/>
        <a:lstStyle/>
        <a:p>
          <a:endParaRPr lang="en-US" sz="2800" b="1"/>
        </a:p>
      </dgm:t>
    </dgm:pt>
    <dgm:pt modelId="{2948A1DC-7106-43F2-A21E-B85B8000535D}" type="sibTrans" cxnId="{CFB6A679-6988-416D-A231-7A12754EDCAA}">
      <dgm:prSet/>
      <dgm:spPr/>
      <dgm:t>
        <a:bodyPr/>
        <a:lstStyle/>
        <a:p>
          <a:endParaRPr lang="en-US" sz="2800" b="1"/>
        </a:p>
      </dgm:t>
    </dgm:pt>
    <dgm:pt modelId="{79BA657C-4171-4D5E-9C65-E0CE85A4224D}">
      <dgm:prSet custT="1"/>
      <dgm:spPr/>
      <dgm:t>
        <a:bodyPr/>
        <a:lstStyle/>
        <a:p>
          <a:pPr rtl="0"/>
          <a:r>
            <a:rPr lang="en-US" sz="2800" b="1" smtClean="0"/>
            <a:t>Components that can change their state must reveal the current state and function to assistive technology.</a:t>
          </a:r>
          <a:endParaRPr lang="en-US" sz="2800" b="1"/>
        </a:p>
      </dgm:t>
    </dgm:pt>
    <dgm:pt modelId="{5F5898B9-656C-49F5-B762-0684DB883A9D}" type="parTrans" cxnId="{66C8AA8F-A0DE-4A48-AB57-BDCE096A2B01}">
      <dgm:prSet/>
      <dgm:spPr/>
      <dgm:t>
        <a:bodyPr/>
        <a:lstStyle/>
        <a:p>
          <a:endParaRPr lang="en-US" sz="2800" b="1"/>
        </a:p>
      </dgm:t>
    </dgm:pt>
    <dgm:pt modelId="{D905530E-DA4F-4B2C-AD1F-704D2EE6BB4D}" type="sibTrans" cxnId="{66C8AA8F-A0DE-4A48-AB57-BDCE096A2B01}">
      <dgm:prSet/>
      <dgm:spPr/>
      <dgm:t>
        <a:bodyPr/>
        <a:lstStyle/>
        <a:p>
          <a:endParaRPr lang="en-US" sz="2800" b="1"/>
        </a:p>
      </dgm:t>
    </dgm:pt>
    <dgm:pt modelId="{294F9A4B-744F-44F3-998A-D83E4BBBDCDA}">
      <dgm:prSet custT="1"/>
      <dgm:spPr/>
      <dgm:t>
        <a:bodyPr/>
        <a:lstStyle/>
        <a:p>
          <a:pPr rtl="0"/>
          <a:r>
            <a:rPr lang="en-US" sz="2800" b="1" smtClean="0"/>
            <a:t>A multi-state control must reveal its current information. </a:t>
          </a:r>
          <a:endParaRPr lang="en-US" sz="2800" b="1"/>
        </a:p>
      </dgm:t>
    </dgm:pt>
    <dgm:pt modelId="{9B8702CB-7A3C-44A0-AC19-3E9220C10B66}" type="parTrans" cxnId="{98E759AF-C5E0-4801-A7C4-6469CCCC8406}">
      <dgm:prSet/>
      <dgm:spPr/>
      <dgm:t>
        <a:bodyPr/>
        <a:lstStyle/>
        <a:p>
          <a:endParaRPr lang="en-US" sz="2800" b="1"/>
        </a:p>
      </dgm:t>
    </dgm:pt>
    <dgm:pt modelId="{B7D54F6A-7F21-461F-9D9F-F53B371CEA3B}" type="sibTrans" cxnId="{98E759AF-C5E0-4801-A7C4-6469CCCC8406}">
      <dgm:prSet/>
      <dgm:spPr/>
      <dgm:t>
        <a:bodyPr/>
        <a:lstStyle/>
        <a:p>
          <a:endParaRPr lang="en-US" sz="2800" b="1"/>
        </a:p>
      </dgm:t>
    </dgm:pt>
    <dgm:pt modelId="{49CFABF2-B9B6-451A-B42B-2DAFFB6C36B8}">
      <dgm:prSet custT="1"/>
      <dgm:spPr/>
      <dgm:t>
        <a:bodyPr/>
        <a:lstStyle/>
        <a:p>
          <a:pPr rtl="0"/>
          <a:r>
            <a:rPr lang="en-US" sz="2800" b="1" dirty="0" smtClean="0"/>
            <a:t>Information about the caret location for text input must be available to assistive technology.</a:t>
          </a:r>
          <a:endParaRPr lang="en-US" sz="2800" b="1" dirty="0"/>
        </a:p>
      </dgm:t>
    </dgm:pt>
    <dgm:pt modelId="{2FBEE5BD-AB1A-4744-A433-F7E091235036}" type="parTrans" cxnId="{DF7421A9-433D-4385-B743-2047E60D9347}">
      <dgm:prSet/>
      <dgm:spPr/>
      <dgm:t>
        <a:bodyPr/>
        <a:lstStyle/>
        <a:p>
          <a:endParaRPr lang="en-US" sz="2800" b="1"/>
        </a:p>
      </dgm:t>
    </dgm:pt>
    <dgm:pt modelId="{C681B16E-0F4C-4765-8F00-122071BD7A32}" type="sibTrans" cxnId="{DF7421A9-433D-4385-B743-2047E60D9347}">
      <dgm:prSet/>
      <dgm:spPr/>
      <dgm:t>
        <a:bodyPr/>
        <a:lstStyle/>
        <a:p>
          <a:endParaRPr lang="en-US" sz="2800" b="1"/>
        </a:p>
      </dgm:t>
    </dgm:pt>
    <dgm:pt modelId="{E5D6A41D-1490-4EC1-B755-B496727ABE3F}" type="pres">
      <dgm:prSet presAssocID="{6D2806B1-EAD3-4F9E-B1B3-0A4730395A63}" presName="linear" presStyleCnt="0">
        <dgm:presLayoutVars>
          <dgm:animLvl val="lvl"/>
          <dgm:resizeHandles val="exact"/>
        </dgm:presLayoutVars>
      </dgm:prSet>
      <dgm:spPr/>
      <dgm:t>
        <a:bodyPr/>
        <a:lstStyle/>
        <a:p>
          <a:endParaRPr lang="en-US"/>
        </a:p>
      </dgm:t>
    </dgm:pt>
    <dgm:pt modelId="{A5948872-C260-4853-ABB7-5154748FEA65}" type="pres">
      <dgm:prSet presAssocID="{039A4240-696F-4EFA-883C-CF8BA21504B0}" presName="parentText" presStyleLbl="node1" presStyleIdx="0" presStyleCnt="9" custScaleY="77663">
        <dgm:presLayoutVars>
          <dgm:chMax val="0"/>
          <dgm:bulletEnabled val="1"/>
        </dgm:presLayoutVars>
      </dgm:prSet>
      <dgm:spPr/>
      <dgm:t>
        <a:bodyPr/>
        <a:lstStyle/>
        <a:p>
          <a:endParaRPr lang="en-US"/>
        </a:p>
      </dgm:t>
    </dgm:pt>
    <dgm:pt modelId="{F5D904D6-A7C5-4DB0-BFA6-132D164CB67F}" type="pres">
      <dgm:prSet presAssocID="{2CB276C5-C3DF-4654-B85D-2C8F83AD1C06}" presName="spacer" presStyleCnt="0"/>
      <dgm:spPr/>
    </dgm:pt>
    <dgm:pt modelId="{CDB6748B-B3EF-4CB6-9DE0-F73FEB79106C}" type="pres">
      <dgm:prSet presAssocID="{6F95F37F-5A60-4557-9B2A-F48BDC5790B1}" presName="parentText" presStyleLbl="node1" presStyleIdx="1" presStyleCnt="9">
        <dgm:presLayoutVars>
          <dgm:chMax val="0"/>
          <dgm:bulletEnabled val="1"/>
        </dgm:presLayoutVars>
      </dgm:prSet>
      <dgm:spPr/>
      <dgm:t>
        <a:bodyPr/>
        <a:lstStyle/>
        <a:p>
          <a:endParaRPr lang="en-US"/>
        </a:p>
      </dgm:t>
    </dgm:pt>
    <dgm:pt modelId="{944481F4-5FEA-468B-82FB-43606DF93033}" type="pres">
      <dgm:prSet presAssocID="{8C9195E1-06E1-4E37-88C8-248B7813E4E8}" presName="spacer" presStyleCnt="0"/>
      <dgm:spPr/>
    </dgm:pt>
    <dgm:pt modelId="{A58D53C5-69B4-42C4-A52D-F12859C8FB63}" type="pres">
      <dgm:prSet presAssocID="{5165184A-7687-4C65-9939-9723DC8CCA42}" presName="parentText" presStyleLbl="node1" presStyleIdx="2" presStyleCnt="9" custScaleY="77663">
        <dgm:presLayoutVars>
          <dgm:chMax val="0"/>
          <dgm:bulletEnabled val="1"/>
        </dgm:presLayoutVars>
      </dgm:prSet>
      <dgm:spPr/>
      <dgm:t>
        <a:bodyPr/>
        <a:lstStyle/>
        <a:p>
          <a:endParaRPr lang="en-US"/>
        </a:p>
      </dgm:t>
    </dgm:pt>
    <dgm:pt modelId="{A25E5699-442B-4D52-8D60-206CCBEC53E9}" type="pres">
      <dgm:prSet presAssocID="{CA746777-78BF-4B64-8D09-5F2F24B11F56}" presName="spacer" presStyleCnt="0"/>
      <dgm:spPr/>
    </dgm:pt>
    <dgm:pt modelId="{1195CF51-7404-4C03-A8D9-D93CE68C00F1}" type="pres">
      <dgm:prSet presAssocID="{21B42219-A257-4B9D-BE4C-7E9FFA53A2FE}" presName="parentText" presStyleLbl="node1" presStyleIdx="3" presStyleCnt="9" custScaleY="77663">
        <dgm:presLayoutVars>
          <dgm:chMax val="0"/>
          <dgm:bulletEnabled val="1"/>
        </dgm:presLayoutVars>
      </dgm:prSet>
      <dgm:spPr/>
      <dgm:t>
        <a:bodyPr/>
        <a:lstStyle/>
        <a:p>
          <a:endParaRPr lang="en-US"/>
        </a:p>
      </dgm:t>
    </dgm:pt>
    <dgm:pt modelId="{F8D04167-F861-4063-98D3-99EEE175D864}" type="pres">
      <dgm:prSet presAssocID="{C8BA00E4-A06D-47FE-91D7-2654FAE36DCC}" presName="spacer" presStyleCnt="0"/>
      <dgm:spPr/>
    </dgm:pt>
    <dgm:pt modelId="{EE2867AA-C293-47BE-9999-5BDD67ECBA47}" type="pres">
      <dgm:prSet presAssocID="{9CC4CA08-A191-4964-BA82-E4472C828F25}" presName="parentText" presStyleLbl="node1" presStyleIdx="4" presStyleCnt="9" custScaleY="77663">
        <dgm:presLayoutVars>
          <dgm:chMax val="0"/>
          <dgm:bulletEnabled val="1"/>
        </dgm:presLayoutVars>
      </dgm:prSet>
      <dgm:spPr/>
      <dgm:t>
        <a:bodyPr/>
        <a:lstStyle/>
        <a:p>
          <a:endParaRPr lang="en-US"/>
        </a:p>
      </dgm:t>
    </dgm:pt>
    <dgm:pt modelId="{0AA8B899-2992-4E02-B302-3842FA9D41E9}" type="pres">
      <dgm:prSet presAssocID="{3B22215A-BEF4-4B86-BAC3-4A9B09F9D2C3}" presName="spacer" presStyleCnt="0"/>
      <dgm:spPr/>
    </dgm:pt>
    <dgm:pt modelId="{27D58D3D-9131-4938-87A5-18637B7B2FE4}" type="pres">
      <dgm:prSet presAssocID="{E0C19E7A-0EA4-4B18-BC46-BC240E613BD8}" presName="parentText" presStyleLbl="node1" presStyleIdx="5" presStyleCnt="9">
        <dgm:presLayoutVars>
          <dgm:chMax val="0"/>
          <dgm:bulletEnabled val="1"/>
        </dgm:presLayoutVars>
      </dgm:prSet>
      <dgm:spPr/>
      <dgm:t>
        <a:bodyPr/>
        <a:lstStyle/>
        <a:p>
          <a:endParaRPr lang="en-US"/>
        </a:p>
      </dgm:t>
    </dgm:pt>
    <dgm:pt modelId="{637EA8B5-72F7-4AD5-A360-D0D362D45E51}" type="pres">
      <dgm:prSet presAssocID="{2948A1DC-7106-43F2-A21E-B85B8000535D}" presName="spacer" presStyleCnt="0"/>
      <dgm:spPr/>
    </dgm:pt>
    <dgm:pt modelId="{E3ED6D3E-1385-4155-A0BB-6A100F0EC62D}" type="pres">
      <dgm:prSet presAssocID="{79BA657C-4171-4D5E-9C65-E0CE85A4224D}" presName="parentText" presStyleLbl="node1" presStyleIdx="6" presStyleCnt="9">
        <dgm:presLayoutVars>
          <dgm:chMax val="0"/>
          <dgm:bulletEnabled val="1"/>
        </dgm:presLayoutVars>
      </dgm:prSet>
      <dgm:spPr/>
      <dgm:t>
        <a:bodyPr/>
        <a:lstStyle/>
        <a:p>
          <a:endParaRPr lang="en-US"/>
        </a:p>
      </dgm:t>
    </dgm:pt>
    <dgm:pt modelId="{18B0F7AF-E754-4020-B314-C58CB51C438F}" type="pres">
      <dgm:prSet presAssocID="{D905530E-DA4F-4B2C-AD1F-704D2EE6BB4D}" presName="spacer" presStyleCnt="0"/>
      <dgm:spPr/>
    </dgm:pt>
    <dgm:pt modelId="{50601048-69D4-4ABD-A081-C80B03EC5437}" type="pres">
      <dgm:prSet presAssocID="{294F9A4B-744F-44F3-998A-D83E4BBBDCDA}" presName="parentText" presStyleLbl="node1" presStyleIdx="7" presStyleCnt="9">
        <dgm:presLayoutVars>
          <dgm:chMax val="0"/>
          <dgm:bulletEnabled val="1"/>
        </dgm:presLayoutVars>
      </dgm:prSet>
      <dgm:spPr/>
      <dgm:t>
        <a:bodyPr/>
        <a:lstStyle/>
        <a:p>
          <a:endParaRPr lang="en-US"/>
        </a:p>
      </dgm:t>
    </dgm:pt>
    <dgm:pt modelId="{79C064EE-9C86-46FC-9911-7B1827F797B9}" type="pres">
      <dgm:prSet presAssocID="{B7D54F6A-7F21-461F-9D9F-F53B371CEA3B}" presName="spacer" presStyleCnt="0"/>
      <dgm:spPr/>
    </dgm:pt>
    <dgm:pt modelId="{1CC00E1E-4E17-4F95-8BC1-7A214B6958F8}" type="pres">
      <dgm:prSet presAssocID="{49CFABF2-B9B6-451A-B42B-2DAFFB6C36B8}" presName="parentText" presStyleLbl="node1" presStyleIdx="8" presStyleCnt="9">
        <dgm:presLayoutVars>
          <dgm:chMax val="0"/>
          <dgm:bulletEnabled val="1"/>
        </dgm:presLayoutVars>
      </dgm:prSet>
      <dgm:spPr/>
      <dgm:t>
        <a:bodyPr/>
        <a:lstStyle/>
        <a:p>
          <a:endParaRPr lang="en-US"/>
        </a:p>
      </dgm:t>
    </dgm:pt>
  </dgm:ptLst>
  <dgm:cxnLst>
    <dgm:cxn modelId="{B71F6E0C-E3C6-438D-ADEA-AC3C13D93A30}" srcId="{6D2806B1-EAD3-4F9E-B1B3-0A4730395A63}" destId="{9CC4CA08-A191-4964-BA82-E4472C828F25}" srcOrd="4" destOrd="0" parTransId="{C03553CA-74F2-4BE3-B815-B873D8DF27F0}" sibTransId="{3B22215A-BEF4-4B86-BAC3-4A9B09F9D2C3}"/>
    <dgm:cxn modelId="{48A19A9B-247C-443E-97E1-69D33110DC0C}" type="presOf" srcId="{5165184A-7687-4C65-9939-9723DC8CCA42}" destId="{A58D53C5-69B4-42C4-A52D-F12859C8FB63}" srcOrd="0" destOrd="0" presId="urn:microsoft.com/office/officeart/2005/8/layout/vList2"/>
    <dgm:cxn modelId="{66C8AA8F-A0DE-4A48-AB57-BDCE096A2B01}" srcId="{6D2806B1-EAD3-4F9E-B1B3-0A4730395A63}" destId="{79BA657C-4171-4D5E-9C65-E0CE85A4224D}" srcOrd="6" destOrd="0" parTransId="{5F5898B9-656C-49F5-B762-0684DB883A9D}" sibTransId="{D905530E-DA4F-4B2C-AD1F-704D2EE6BB4D}"/>
    <dgm:cxn modelId="{D5592F9C-DB34-47A0-B5F8-FB7710AB85A9}" srcId="{6D2806B1-EAD3-4F9E-B1B3-0A4730395A63}" destId="{039A4240-696F-4EFA-883C-CF8BA21504B0}" srcOrd="0" destOrd="0" parTransId="{9DF6BE2F-82BF-450C-A899-D5C9772A65C0}" sibTransId="{2CB276C5-C3DF-4654-B85D-2C8F83AD1C06}"/>
    <dgm:cxn modelId="{98E759AF-C5E0-4801-A7C4-6469CCCC8406}" srcId="{6D2806B1-EAD3-4F9E-B1B3-0A4730395A63}" destId="{294F9A4B-744F-44F3-998A-D83E4BBBDCDA}" srcOrd="7" destOrd="0" parTransId="{9B8702CB-7A3C-44A0-AC19-3E9220C10B66}" sibTransId="{B7D54F6A-7F21-461F-9D9F-F53B371CEA3B}"/>
    <dgm:cxn modelId="{A0285F9B-73C3-44D5-959E-38F0F522329E}" type="presOf" srcId="{21B42219-A257-4B9D-BE4C-7E9FFA53A2FE}" destId="{1195CF51-7404-4C03-A8D9-D93CE68C00F1}" srcOrd="0" destOrd="0" presId="urn:microsoft.com/office/officeart/2005/8/layout/vList2"/>
    <dgm:cxn modelId="{47D5492F-56F4-4DE5-BD3C-227161604F4A}" type="presOf" srcId="{E0C19E7A-0EA4-4B18-BC46-BC240E613BD8}" destId="{27D58D3D-9131-4938-87A5-18637B7B2FE4}" srcOrd="0" destOrd="0" presId="urn:microsoft.com/office/officeart/2005/8/layout/vList2"/>
    <dgm:cxn modelId="{7867990D-5D41-4E02-B22C-53D29E5B3612}" type="presOf" srcId="{49CFABF2-B9B6-451A-B42B-2DAFFB6C36B8}" destId="{1CC00E1E-4E17-4F95-8BC1-7A214B6958F8}" srcOrd="0" destOrd="0" presId="urn:microsoft.com/office/officeart/2005/8/layout/vList2"/>
    <dgm:cxn modelId="{CFB6A679-6988-416D-A231-7A12754EDCAA}" srcId="{6D2806B1-EAD3-4F9E-B1B3-0A4730395A63}" destId="{E0C19E7A-0EA4-4B18-BC46-BC240E613BD8}" srcOrd="5" destOrd="0" parTransId="{27F525E3-4615-498F-B1A2-DF40029368C8}" sibTransId="{2948A1DC-7106-43F2-A21E-B85B8000535D}"/>
    <dgm:cxn modelId="{85AD4C1E-A9E3-4391-BAA6-0083D9072F52}" type="presOf" srcId="{79BA657C-4171-4D5E-9C65-E0CE85A4224D}" destId="{E3ED6D3E-1385-4155-A0BB-6A100F0EC62D}" srcOrd="0" destOrd="0" presId="urn:microsoft.com/office/officeart/2005/8/layout/vList2"/>
    <dgm:cxn modelId="{CC382CB9-6082-45C3-9F7D-64371CEE5670}" type="presOf" srcId="{9CC4CA08-A191-4964-BA82-E4472C828F25}" destId="{EE2867AA-C293-47BE-9999-5BDD67ECBA47}" srcOrd="0" destOrd="0" presId="urn:microsoft.com/office/officeart/2005/8/layout/vList2"/>
    <dgm:cxn modelId="{BE17CBB8-50D2-4360-9AD8-FE21E3D0B623}" srcId="{6D2806B1-EAD3-4F9E-B1B3-0A4730395A63}" destId="{6F95F37F-5A60-4557-9B2A-F48BDC5790B1}" srcOrd="1" destOrd="0" parTransId="{D5130BF1-C033-4CC0-AD32-4398DC12C4D1}" sibTransId="{8C9195E1-06E1-4E37-88C8-248B7813E4E8}"/>
    <dgm:cxn modelId="{DF7421A9-433D-4385-B743-2047E60D9347}" srcId="{6D2806B1-EAD3-4F9E-B1B3-0A4730395A63}" destId="{49CFABF2-B9B6-451A-B42B-2DAFFB6C36B8}" srcOrd="8" destOrd="0" parTransId="{2FBEE5BD-AB1A-4744-A433-F7E091235036}" sibTransId="{C681B16E-0F4C-4765-8F00-122071BD7A32}"/>
    <dgm:cxn modelId="{95DAE853-2BC3-494D-B1C1-C90BC6898FEB}" srcId="{6D2806B1-EAD3-4F9E-B1B3-0A4730395A63}" destId="{5165184A-7687-4C65-9939-9723DC8CCA42}" srcOrd="2" destOrd="0" parTransId="{4F4CD816-452B-47A1-B26E-FEF618D75B0B}" sibTransId="{CA746777-78BF-4B64-8D09-5F2F24B11F56}"/>
    <dgm:cxn modelId="{47BD3BB2-43E2-4F16-A9CF-89CA6217453B}" type="presOf" srcId="{6D2806B1-EAD3-4F9E-B1B3-0A4730395A63}" destId="{E5D6A41D-1490-4EC1-B755-B496727ABE3F}" srcOrd="0" destOrd="0" presId="urn:microsoft.com/office/officeart/2005/8/layout/vList2"/>
    <dgm:cxn modelId="{020086BF-C80A-4BDC-973C-A3A155DB8167}" type="presOf" srcId="{6F95F37F-5A60-4557-9B2A-F48BDC5790B1}" destId="{CDB6748B-B3EF-4CB6-9DE0-F73FEB79106C}" srcOrd="0" destOrd="0" presId="urn:microsoft.com/office/officeart/2005/8/layout/vList2"/>
    <dgm:cxn modelId="{CD0CF9C2-8986-4111-8DC8-8B4A77BB7795}" type="presOf" srcId="{039A4240-696F-4EFA-883C-CF8BA21504B0}" destId="{A5948872-C260-4853-ABB7-5154748FEA65}" srcOrd="0" destOrd="0" presId="urn:microsoft.com/office/officeart/2005/8/layout/vList2"/>
    <dgm:cxn modelId="{5AD2361C-DB64-4DA4-9170-717BE228D85E}" srcId="{6D2806B1-EAD3-4F9E-B1B3-0A4730395A63}" destId="{21B42219-A257-4B9D-BE4C-7E9FFA53A2FE}" srcOrd="3" destOrd="0" parTransId="{A20F88AA-8B07-4C16-8392-145C89CF9C0E}" sibTransId="{C8BA00E4-A06D-47FE-91D7-2654FAE36DCC}"/>
    <dgm:cxn modelId="{2AA14A61-003C-48E8-9791-2CFB71609312}" type="presOf" srcId="{294F9A4B-744F-44F3-998A-D83E4BBBDCDA}" destId="{50601048-69D4-4ABD-A081-C80B03EC5437}" srcOrd="0" destOrd="0" presId="urn:microsoft.com/office/officeart/2005/8/layout/vList2"/>
    <dgm:cxn modelId="{02F75341-7CA3-44EF-8797-51FD4E74E1F3}" type="presParOf" srcId="{E5D6A41D-1490-4EC1-B755-B496727ABE3F}" destId="{A5948872-C260-4853-ABB7-5154748FEA65}" srcOrd="0" destOrd="0" presId="urn:microsoft.com/office/officeart/2005/8/layout/vList2"/>
    <dgm:cxn modelId="{53C63496-4022-42FC-B4D2-7D00A8B7935D}" type="presParOf" srcId="{E5D6A41D-1490-4EC1-B755-B496727ABE3F}" destId="{F5D904D6-A7C5-4DB0-BFA6-132D164CB67F}" srcOrd="1" destOrd="0" presId="urn:microsoft.com/office/officeart/2005/8/layout/vList2"/>
    <dgm:cxn modelId="{73A6FC92-C78F-4E84-B33E-775F9BD43D48}" type="presParOf" srcId="{E5D6A41D-1490-4EC1-B755-B496727ABE3F}" destId="{CDB6748B-B3EF-4CB6-9DE0-F73FEB79106C}" srcOrd="2" destOrd="0" presId="urn:microsoft.com/office/officeart/2005/8/layout/vList2"/>
    <dgm:cxn modelId="{E731543E-8CD3-49B1-8180-9E3BB5D8203C}" type="presParOf" srcId="{E5D6A41D-1490-4EC1-B755-B496727ABE3F}" destId="{944481F4-5FEA-468B-82FB-43606DF93033}" srcOrd="3" destOrd="0" presId="urn:microsoft.com/office/officeart/2005/8/layout/vList2"/>
    <dgm:cxn modelId="{9563DF10-5C84-42D0-8691-FF448CB6F2B3}" type="presParOf" srcId="{E5D6A41D-1490-4EC1-B755-B496727ABE3F}" destId="{A58D53C5-69B4-42C4-A52D-F12859C8FB63}" srcOrd="4" destOrd="0" presId="urn:microsoft.com/office/officeart/2005/8/layout/vList2"/>
    <dgm:cxn modelId="{5D615129-0373-435E-A699-5EFECE0211EC}" type="presParOf" srcId="{E5D6A41D-1490-4EC1-B755-B496727ABE3F}" destId="{A25E5699-442B-4D52-8D60-206CCBEC53E9}" srcOrd="5" destOrd="0" presId="urn:microsoft.com/office/officeart/2005/8/layout/vList2"/>
    <dgm:cxn modelId="{EA5B01EB-10B7-4568-B467-92B8EB64E3B6}" type="presParOf" srcId="{E5D6A41D-1490-4EC1-B755-B496727ABE3F}" destId="{1195CF51-7404-4C03-A8D9-D93CE68C00F1}" srcOrd="6" destOrd="0" presId="urn:microsoft.com/office/officeart/2005/8/layout/vList2"/>
    <dgm:cxn modelId="{8728671F-934C-45D5-A748-E3747636B0D2}" type="presParOf" srcId="{E5D6A41D-1490-4EC1-B755-B496727ABE3F}" destId="{F8D04167-F861-4063-98D3-99EEE175D864}" srcOrd="7" destOrd="0" presId="urn:microsoft.com/office/officeart/2005/8/layout/vList2"/>
    <dgm:cxn modelId="{BC086967-654C-4987-B850-4E4F6F1ABDE8}" type="presParOf" srcId="{E5D6A41D-1490-4EC1-B755-B496727ABE3F}" destId="{EE2867AA-C293-47BE-9999-5BDD67ECBA47}" srcOrd="8" destOrd="0" presId="urn:microsoft.com/office/officeart/2005/8/layout/vList2"/>
    <dgm:cxn modelId="{4E3DEDD5-9EFD-46B1-852A-8249983E8E88}" type="presParOf" srcId="{E5D6A41D-1490-4EC1-B755-B496727ABE3F}" destId="{0AA8B899-2992-4E02-B302-3842FA9D41E9}" srcOrd="9" destOrd="0" presId="urn:microsoft.com/office/officeart/2005/8/layout/vList2"/>
    <dgm:cxn modelId="{FEF5B42A-1380-4FDC-AA8E-E2C074F7AACF}" type="presParOf" srcId="{E5D6A41D-1490-4EC1-B755-B496727ABE3F}" destId="{27D58D3D-9131-4938-87A5-18637B7B2FE4}" srcOrd="10" destOrd="0" presId="urn:microsoft.com/office/officeart/2005/8/layout/vList2"/>
    <dgm:cxn modelId="{82EB7395-21AA-47BB-B591-6F416AE3129F}" type="presParOf" srcId="{E5D6A41D-1490-4EC1-B755-B496727ABE3F}" destId="{637EA8B5-72F7-4AD5-A360-D0D362D45E51}" srcOrd="11" destOrd="0" presId="urn:microsoft.com/office/officeart/2005/8/layout/vList2"/>
    <dgm:cxn modelId="{E7E8DEB5-EE96-4EC8-BC8D-71CFCC75F799}" type="presParOf" srcId="{E5D6A41D-1490-4EC1-B755-B496727ABE3F}" destId="{E3ED6D3E-1385-4155-A0BB-6A100F0EC62D}" srcOrd="12" destOrd="0" presId="urn:microsoft.com/office/officeart/2005/8/layout/vList2"/>
    <dgm:cxn modelId="{3D32F3C3-4809-4660-AF28-195979A8D608}" type="presParOf" srcId="{E5D6A41D-1490-4EC1-B755-B496727ABE3F}" destId="{18B0F7AF-E754-4020-B314-C58CB51C438F}" srcOrd="13" destOrd="0" presId="urn:microsoft.com/office/officeart/2005/8/layout/vList2"/>
    <dgm:cxn modelId="{E1C97190-A559-45B3-A785-195769DDCAB1}" type="presParOf" srcId="{E5D6A41D-1490-4EC1-B755-B496727ABE3F}" destId="{50601048-69D4-4ABD-A081-C80B03EC5437}" srcOrd="14" destOrd="0" presId="urn:microsoft.com/office/officeart/2005/8/layout/vList2"/>
    <dgm:cxn modelId="{CC15EBE9-FBF7-4736-B0CE-858D374AD2B0}" type="presParOf" srcId="{E5D6A41D-1490-4EC1-B755-B496727ABE3F}" destId="{79C064EE-9C86-46FC-9911-7B1827F797B9}" srcOrd="15" destOrd="0" presId="urn:microsoft.com/office/officeart/2005/8/layout/vList2"/>
    <dgm:cxn modelId="{0202A9B5-4DE3-45A6-8CA9-4FD2B5F1FC5C}" type="presParOf" srcId="{E5D6A41D-1490-4EC1-B755-B496727ABE3F}" destId="{1CC00E1E-4E17-4F95-8BC1-7A214B6958F8}"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2806B1-EAD3-4F9E-B1B3-0A4730395A6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039A4240-696F-4EFA-883C-CF8BA21504B0}">
      <dgm:prSet custT="1"/>
      <dgm:spPr/>
      <dgm:t>
        <a:bodyPr/>
        <a:lstStyle/>
        <a:p>
          <a:pPr rtl="0"/>
          <a:r>
            <a:rPr lang="en-US" sz="2800" b="1" dirty="0" smtClean="0"/>
            <a:t>Each control must be identified uniquely. </a:t>
          </a:r>
          <a:endParaRPr lang="en-US" sz="2800" b="1" dirty="0"/>
        </a:p>
      </dgm:t>
    </dgm:pt>
    <dgm:pt modelId="{9DF6BE2F-82BF-450C-A899-D5C9772A65C0}" type="parTrans" cxnId="{D5592F9C-DB34-47A0-B5F8-FB7710AB85A9}">
      <dgm:prSet/>
      <dgm:spPr/>
      <dgm:t>
        <a:bodyPr/>
        <a:lstStyle/>
        <a:p>
          <a:endParaRPr lang="en-US" sz="2800" b="1"/>
        </a:p>
      </dgm:t>
    </dgm:pt>
    <dgm:pt modelId="{2CB276C5-C3DF-4654-B85D-2C8F83AD1C06}" type="sibTrans" cxnId="{D5592F9C-DB34-47A0-B5F8-FB7710AB85A9}">
      <dgm:prSet/>
      <dgm:spPr/>
      <dgm:t>
        <a:bodyPr/>
        <a:lstStyle/>
        <a:p>
          <a:endParaRPr lang="en-US" sz="2800" b="1"/>
        </a:p>
      </dgm:t>
    </dgm:pt>
    <dgm:pt modelId="{6F95F37F-5A60-4557-9B2A-F48BDC5790B1}">
      <dgm:prSet custT="1"/>
      <dgm:spPr/>
      <dgm:t>
        <a:bodyPr/>
        <a:lstStyle/>
        <a:p>
          <a:pPr rtl="0"/>
          <a:r>
            <a:rPr lang="en-US" sz="2800" b="1" smtClean="0"/>
            <a:t>Instructions and cues must be related (through labels) to their respective input components.</a:t>
          </a:r>
          <a:endParaRPr lang="en-US" sz="2800" b="1"/>
        </a:p>
      </dgm:t>
    </dgm:pt>
    <dgm:pt modelId="{D5130BF1-C033-4CC0-AD32-4398DC12C4D1}" type="parTrans" cxnId="{BE17CBB8-50D2-4360-9AD8-FE21E3D0B623}">
      <dgm:prSet/>
      <dgm:spPr/>
      <dgm:t>
        <a:bodyPr/>
        <a:lstStyle/>
        <a:p>
          <a:endParaRPr lang="en-US" sz="2800" b="1"/>
        </a:p>
      </dgm:t>
    </dgm:pt>
    <dgm:pt modelId="{8C9195E1-06E1-4E37-88C8-248B7813E4E8}" type="sibTrans" cxnId="{BE17CBB8-50D2-4360-9AD8-FE21E3D0B623}">
      <dgm:prSet/>
      <dgm:spPr/>
      <dgm:t>
        <a:bodyPr/>
        <a:lstStyle/>
        <a:p>
          <a:endParaRPr lang="en-US" sz="2800" b="1"/>
        </a:p>
      </dgm:t>
    </dgm:pt>
    <dgm:pt modelId="{5165184A-7687-4C65-9939-9723DC8CCA42}">
      <dgm:prSet custT="1"/>
      <dgm:spPr/>
      <dgm:t>
        <a:bodyPr/>
        <a:lstStyle/>
        <a:p>
          <a:pPr rtl="0"/>
          <a:r>
            <a:rPr lang="en-US" sz="2800" b="1" smtClean="0"/>
            <a:t>Errors must be identified when known. </a:t>
          </a:r>
          <a:endParaRPr lang="en-US" sz="2800" b="1"/>
        </a:p>
      </dgm:t>
    </dgm:pt>
    <dgm:pt modelId="{4F4CD816-452B-47A1-B26E-FEF618D75B0B}" type="parTrans" cxnId="{95DAE853-2BC3-494D-B1C1-C90BC6898FEB}">
      <dgm:prSet/>
      <dgm:spPr/>
      <dgm:t>
        <a:bodyPr/>
        <a:lstStyle/>
        <a:p>
          <a:endParaRPr lang="en-US" sz="2800" b="1"/>
        </a:p>
      </dgm:t>
    </dgm:pt>
    <dgm:pt modelId="{CA746777-78BF-4B64-8D09-5F2F24B11F56}" type="sibTrans" cxnId="{95DAE853-2BC3-494D-B1C1-C90BC6898FEB}">
      <dgm:prSet/>
      <dgm:spPr/>
      <dgm:t>
        <a:bodyPr/>
        <a:lstStyle/>
        <a:p>
          <a:endParaRPr lang="en-US" sz="2800" b="1"/>
        </a:p>
      </dgm:t>
    </dgm:pt>
    <dgm:pt modelId="{21B42219-A257-4B9D-BE4C-7E9FFA53A2FE}">
      <dgm:prSet custT="1"/>
      <dgm:spPr/>
      <dgm:t>
        <a:bodyPr/>
        <a:lstStyle/>
        <a:p>
          <a:pPr rtl="0"/>
          <a:r>
            <a:rPr lang="en-US" sz="2800" b="1" smtClean="0"/>
            <a:t>Error suggestions must be provided when known. </a:t>
          </a:r>
          <a:endParaRPr lang="en-US" sz="2800" b="1"/>
        </a:p>
      </dgm:t>
    </dgm:pt>
    <dgm:pt modelId="{A20F88AA-8B07-4C16-8392-145C89CF9C0E}" type="parTrans" cxnId="{5AD2361C-DB64-4DA4-9170-717BE228D85E}">
      <dgm:prSet/>
      <dgm:spPr/>
      <dgm:t>
        <a:bodyPr/>
        <a:lstStyle/>
        <a:p>
          <a:endParaRPr lang="en-US" sz="2800" b="1"/>
        </a:p>
      </dgm:t>
    </dgm:pt>
    <dgm:pt modelId="{C8BA00E4-A06D-47FE-91D7-2654FAE36DCC}" type="sibTrans" cxnId="{5AD2361C-DB64-4DA4-9170-717BE228D85E}">
      <dgm:prSet/>
      <dgm:spPr/>
      <dgm:t>
        <a:bodyPr/>
        <a:lstStyle/>
        <a:p>
          <a:endParaRPr lang="en-US" sz="2800" b="1"/>
        </a:p>
      </dgm:t>
    </dgm:pt>
    <dgm:pt modelId="{9CC4CA08-A191-4964-BA82-E4472C828F25}">
      <dgm:prSet custT="1"/>
      <dgm:spPr/>
      <dgm:t>
        <a:bodyPr/>
        <a:lstStyle/>
        <a:p>
          <a:pPr rtl="0"/>
          <a:r>
            <a:rPr lang="en-US" sz="2800" b="1" smtClean="0"/>
            <a:t>Valid programmatically discernible labels must be used. </a:t>
          </a:r>
          <a:endParaRPr lang="en-US" sz="2800" b="1"/>
        </a:p>
      </dgm:t>
    </dgm:pt>
    <dgm:pt modelId="{C03553CA-74F2-4BE3-B815-B873D8DF27F0}" type="parTrans" cxnId="{B71F6E0C-E3C6-438D-ADEA-AC3C13D93A30}">
      <dgm:prSet/>
      <dgm:spPr/>
      <dgm:t>
        <a:bodyPr/>
        <a:lstStyle/>
        <a:p>
          <a:endParaRPr lang="en-US" sz="2800" b="1"/>
        </a:p>
      </dgm:t>
    </dgm:pt>
    <dgm:pt modelId="{3B22215A-BEF4-4B86-BAC3-4A9B09F9D2C3}" type="sibTrans" cxnId="{B71F6E0C-E3C6-438D-ADEA-AC3C13D93A30}">
      <dgm:prSet/>
      <dgm:spPr/>
      <dgm:t>
        <a:bodyPr/>
        <a:lstStyle/>
        <a:p>
          <a:endParaRPr lang="en-US" sz="2800" b="1"/>
        </a:p>
      </dgm:t>
    </dgm:pt>
    <dgm:pt modelId="{E0C19E7A-0EA4-4B18-BC46-BC240E613BD8}">
      <dgm:prSet custT="1"/>
      <dgm:spPr/>
      <dgm:t>
        <a:bodyPr/>
        <a:lstStyle/>
        <a:p>
          <a:pPr rtl="0"/>
          <a:r>
            <a:rPr lang="en-US" sz="2800" b="1" smtClean="0"/>
            <a:t>Accessibility properties such as name, role, state, and value must be correctly provided.</a:t>
          </a:r>
          <a:endParaRPr lang="en-US" sz="2800" b="1"/>
        </a:p>
      </dgm:t>
    </dgm:pt>
    <dgm:pt modelId="{27F525E3-4615-498F-B1A2-DF40029368C8}" type="parTrans" cxnId="{CFB6A679-6988-416D-A231-7A12754EDCAA}">
      <dgm:prSet/>
      <dgm:spPr/>
      <dgm:t>
        <a:bodyPr/>
        <a:lstStyle/>
        <a:p>
          <a:endParaRPr lang="en-US" sz="2800" b="1"/>
        </a:p>
      </dgm:t>
    </dgm:pt>
    <dgm:pt modelId="{2948A1DC-7106-43F2-A21E-B85B8000535D}" type="sibTrans" cxnId="{CFB6A679-6988-416D-A231-7A12754EDCAA}">
      <dgm:prSet/>
      <dgm:spPr/>
      <dgm:t>
        <a:bodyPr/>
        <a:lstStyle/>
        <a:p>
          <a:endParaRPr lang="en-US" sz="2800" b="1"/>
        </a:p>
      </dgm:t>
    </dgm:pt>
    <dgm:pt modelId="{79BA657C-4171-4D5E-9C65-E0CE85A4224D}">
      <dgm:prSet custT="1"/>
      <dgm:spPr/>
      <dgm:t>
        <a:bodyPr/>
        <a:lstStyle/>
        <a:p>
          <a:pPr rtl="0"/>
          <a:r>
            <a:rPr lang="en-US" sz="2800" b="1" smtClean="0"/>
            <a:t>Components that can change their state must reveal the current state and function to assistive technology.</a:t>
          </a:r>
          <a:endParaRPr lang="en-US" sz="2800" b="1"/>
        </a:p>
      </dgm:t>
    </dgm:pt>
    <dgm:pt modelId="{5F5898B9-656C-49F5-B762-0684DB883A9D}" type="parTrans" cxnId="{66C8AA8F-A0DE-4A48-AB57-BDCE096A2B01}">
      <dgm:prSet/>
      <dgm:spPr/>
      <dgm:t>
        <a:bodyPr/>
        <a:lstStyle/>
        <a:p>
          <a:endParaRPr lang="en-US" sz="2800" b="1"/>
        </a:p>
      </dgm:t>
    </dgm:pt>
    <dgm:pt modelId="{D905530E-DA4F-4B2C-AD1F-704D2EE6BB4D}" type="sibTrans" cxnId="{66C8AA8F-A0DE-4A48-AB57-BDCE096A2B01}">
      <dgm:prSet/>
      <dgm:spPr/>
      <dgm:t>
        <a:bodyPr/>
        <a:lstStyle/>
        <a:p>
          <a:endParaRPr lang="en-US" sz="2800" b="1"/>
        </a:p>
      </dgm:t>
    </dgm:pt>
    <dgm:pt modelId="{294F9A4B-744F-44F3-998A-D83E4BBBDCDA}">
      <dgm:prSet custT="1"/>
      <dgm:spPr/>
      <dgm:t>
        <a:bodyPr/>
        <a:lstStyle/>
        <a:p>
          <a:pPr rtl="0"/>
          <a:r>
            <a:rPr lang="en-US" sz="2800" b="1" smtClean="0"/>
            <a:t>A multi-state control must reveal its current information. </a:t>
          </a:r>
          <a:endParaRPr lang="en-US" sz="2800" b="1"/>
        </a:p>
      </dgm:t>
    </dgm:pt>
    <dgm:pt modelId="{9B8702CB-7A3C-44A0-AC19-3E9220C10B66}" type="parTrans" cxnId="{98E759AF-C5E0-4801-A7C4-6469CCCC8406}">
      <dgm:prSet/>
      <dgm:spPr/>
      <dgm:t>
        <a:bodyPr/>
        <a:lstStyle/>
        <a:p>
          <a:endParaRPr lang="en-US" sz="2800" b="1"/>
        </a:p>
      </dgm:t>
    </dgm:pt>
    <dgm:pt modelId="{B7D54F6A-7F21-461F-9D9F-F53B371CEA3B}" type="sibTrans" cxnId="{98E759AF-C5E0-4801-A7C4-6469CCCC8406}">
      <dgm:prSet/>
      <dgm:spPr/>
      <dgm:t>
        <a:bodyPr/>
        <a:lstStyle/>
        <a:p>
          <a:endParaRPr lang="en-US" sz="2800" b="1"/>
        </a:p>
      </dgm:t>
    </dgm:pt>
    <dgm:pt modelId="{49CFABF2-B9B6-451A-B42B-2DAFFB6C36B8}">
      <dgm:prSet custT="1"/>
      <dgm:spPr/>
      <dgm:t>
        <a:bodyPr/>
        <a:lstStyle/>
        <a:p>
          <a:pPr rtl="0"/>
          <a:r>
            <a:rPr lang="en-US" sz="2800" b="1" dirty="0" smtClean="0"/>
            <a:t>Information about the caret location for text input must be available to assistive technology.</a:t>
          </a:r>
          <a:endParaRPr lang="en-US" sz="2800" b="1" dirty="0"/>
        </a:p>
      </dgm:t>
    </dgm:pt>
    <dgm:pt modelId="{2FBEE5BD-AB1A-4744-A433-F7E091235036}" type="parTrans" cxnId="{DF7421A9-433D-4385-B743-2047E60D9347}">
      <dgm:prSet/>
      <dgm:spPr/>
      <dgm:t>
        <a:bodyPr/>
        <a:lstStyle/>
        <a:p>
          <a:endParaRPr lang="en-US" sz="2800" b="1"/>
        </a:p>
      </dgm:t>
    </dgm:pt>
    <dgm:pt modelId="{C681B16E-0F4C-4765-8F00-122071BD7A32}" type="sibTrans" cxnId="{DF7421A9-433D-4385-B743-2047E60D9347}">
      <dgm:prSet/>
      <dgm:spPr/>
      <dgm:t>
        <a:bodyPr/>
        <a:lstStyle/>
        <a:p>
          <a:endParaRPr lang="en-US" sz="2800" b="1"/>
        </a:p>
      </dgm:t>
    </dgm:pt>
    <dgm:pt modelId="{E5D6A41D-1490-4EC1-B755-B496727ABE3F}" type="pres">
      <dgm:prSet presAssocID="{6D2806B1-EAD3-4F9E-B1B3-0A4730395A63}" presName="linear" presStyleCnt="0">
        <dgm:presLayoutVars>
          <dgm:animLvl val="lvl"/>
          <dgm:resizeHandles val="exact"/>
        </dgm:presLayoutVars>
      </dgm:prSet>
      <dgm:spPr/>
      <dgm:t>
        <a:bodyPr/>
        <a:lstStyle/>
        <a:p>
          <a:endParaRPr lang="en-US"/>
        </a:p>
      </dgm:t>
    </dgm:pt>
    <dgm:pt modelId="{A5948872-C260-4853-ABB7-5154748FEA65}" type="pres">
      <dgm:prSet presAssocID="{039A4240-696F-4EFA-883C-CF8BA21504B0}" presName="parentText" presStyleLbl="node1" presStyleIdx="0" presStyleCnt="9" custScaleY="77663">
        <dgm:presLayoutVars>
          <dgm:chMax val="0"/>
          <dgm:bulletEnabled val="1"/>
        </dgm:presLayoutVars>
      </dgm:prSet>
      <dgm:spPr/>
      <dgm:t>
        <a:bodyPr/>
        <a:lstStyle/>
        <a:p>
          <a:endParaRPr lang="en-US"/>
        </a:p>
      </dgm:t>
    </dgm:pt>
    <dgm:pt modelId="{F5D904D6-A7C5-4DB0-BFA6-132D164CB67F}" type="pres">
      <dgm:prSet presAssocID="{2CB276C5-C3DF-4654-B85D-2C8F83AD1C06}" presName="spacer" presStyleCnt="0"/>
      <dgm:spPr/>
    </dgm:pt>
    <dgm:pt modelId="{CDB6748B-B3EF-4CB6-9DE0-F73FEB79106C}" type="pres">
      <dgm:prSet presAssocID="{6F95F37F-5A60-4557-9B2A-F48BDC5790B1}" presName="parentText" presStyleLbl="node1" presStyleIdx="1" presStyleCnt="9">
        <dgm:presLayoutVars>
          <dgm:chMax val="0"/>
          <dgm:bulletEnabled val="1"/>
        </dgm:presLayoutVars>
      </dgm:prSet>
      <dgm:spPr/>
      <dgm:t>
        <a:bodyPr/>
        <a:lstStyle/>
        <a:p>
          <a:endParaRPr lang="en-US"/>
        </a:p>
      </dgm:t>
    </dgm:pt>
    <dgm:pt modelId="{944481F4-5FEA-468B-82FB-43606DF93033}" type="pres">
      <dgm:prSet presAssocID="{8C9195E1-06E1-4E37-88C8-248B7813E4E8}" presName="spacer" presStyleCnt="0"/>
      <dgm:spPr/>
    </dgm:pt>
    <dgm:pt modelId="{A58D53C5-69B4-42C4-A52D-F12859C8FB63}" type="pres">
      <dgm:prSet presAssocID="{5165184A-7687-4C65-9939-9723DC8CCA42}" presName="parentText" presStyleLbl="node1" presStyleIdx="2" presStyleCnt="9" custScaleY="77663">
        <dgm:presLayoutVars>
          <dgm:chMax val="0"/>
          <dgm:bulletEnabled val="1"/>
        </dgm:presLayoutVars>
      </dgm:prSet>
      <dgm:spPr/>
      <dgm:t>
        <a:bodyPr/>
        <a:lstStyle/>
        <a:p>
          <a:endParaRPr lang="en-US"/>
        </a:p>
      </dgm:t>
    </dgm:pt>
    <dgm:pt modelId="{A25E5699-442B-4D52-8D60-206CCBEC53E9}" type="pres">
      <dgm:prSet presAssocID="{CA746777-78BF-4B64-8D09-5F2F24B11F56}" presName="spacer" presStyleCnt="0"/>
      <dgm:spPr/>
    </dgm:pt>
    <dgm:pt modelId="{1195CF51-7404-4C03-A8D9-D93CE68C00F1}" type="pres">
      <dgm:prSet presAssocID="{21B42219-A257-4B9D-BE4C-7E9FFA53A2FE}" presName="parentText" presStyleLbl="node1" presStyleIdx="3" presStyleCnt="9" custScaleY="77663">
        <dgm:presLayoutVars>
          <dgm:chMax val="0"/>
          <dgm:bulletEnabled val="1"/>
        </dgm:presLayoutVars>
      </dgm:prSet>
      <dgm:spPr/>
      <dgm:t>
        <a:bodyPr/>
        <a:lstStyle/>
        <a:p>
          <a:endParaRPr lang="en-US"/>
        </a:p>
      </dgm:t>
    </dgm:pt>
    <dgm:pt modelId="{F8D04167-F861-4063-98D3-99EEE175D864}" type="pres">
      <dgm:prSet presAssocID="{C8BA00E4-A06D-47FE-91D7-2654FAE36DCC}" presName="spacer" presStyleCnt="0"/>
      <dgm:spPr/>
    </dgm:pt>
    <dgm:pt modelId="{EE2867AA-C293-47BE-9999-5BDD67ECBA47}" type="pres">
      <dgm:prSet presAssocID="{9CC4CA08-A191-4964-BA82-E4472C828F25}" presName="parentText" presStyleLbl="node1" presStyleIdx="4" presStyleCnt="9" custScaleY="77663">
        <dgm:presLayoutVars>
          <dgm:chMax val="0"/>
          <dgm:bulletEnabled val="1"/>
        </dgm:presLayoutVars>
      </dgm:prSet>
      <dgm:spPr/>
      <dgm:t>
        <a:bodyPr/>
        <a:lstStyle/>
        <a:p>
          <a:endParaRPr lang="en-US"/>
        </a:p>
      </dgm:t>
    </dgm:pt>
    <dgm:pt modelId="{0AA8B899-2992-4E02-B302-3842FA9D41E9}" type="pres">
      <dgm:prSet presAssocID="{3B22215A-BEF4-4B86-BAC3-4A9B09F9D2C3}" presName="spacer" presStyleCnt="0"/>
      <dgm:spPr/>
    </dgm:pt>
    <dgm:pt modelId="{27D58D3D-9131-4938-87A5-18637B7B2FE4}" type="pres">
      <dgm:prSet presAssocID="{E0C19E7A-0EA4-4B18-BC46-BC240E613BD8}" presName="parentText" presStyleLbl="node1" presStyleIdx="5" presStyleCnt="9">
        <dgm:presLayoutVars>
          <dgm:chMax val="0"/>
          <dgm:bulletEnabled val="1"/>
        </dgm:presLayoutVars>
      </dgm:prSet>
      <dgm:spPr/>
      <dgm:t>
        <a:bodyPr/>
        <a:lstStyle/>
        <a:p>
          <a:endParaRPr lang="en-US"/>
        </a:p>
      </dgm:t>
    </dgm:pt>
    <dgm:pt modelId="{637EA8B5-72F7-4AD5-A360-D0D362D45E51}" type="pres">
      <dgm:prSet presAssocID="{2948A1DC-7106-43F2-A21E-B85B8000535D}" presName="spacer" presStyleCnt="0"/>
      <dgm:spPr/>
    </dgm:pt>
    <dgm:pt modelId="{E3ED6D3E-1385-4155-A0BB-6A100F0EC62D}" type="pres">
      <dgm:prSet presAssocID="{79BA657C-4171-4D5E-9C65-E0CE85A4224D}" presName="parentText" presStyleLbl="node1" presStyleIdx="6" presStyleCnt="9">
        <dgm:presLayoutVars>
          <dgm:chMax val="0"/>
          <dgm:bulletEnabled val="1"/>
        </dgm:presLayoutVars>
      </dgm:prSet>
      <dgm:spPr/>
      <dgm:t>
        <a:bodyPr/>
        <a:lstStyle/>
        <a:p>
          <a:endParaRPr lang="en-US"/>
        </a:p>
      </dgm:t>
    </dgm:pt>
    <dgm:pt modelId="{18B0F7AF-E754-4020-B314-C58CB51C438F}" type="pres">
      <dgm:prSet presAssocID="{D905530E-DA4F-4B2C-AD1F-704D2EE6BB4D}" presName="spacer" presStyleCnt="0"/>
      <dgm:spPr/>
    </dgm:pt>
    <dgm:pt modelId="{50601048-69D4-4ABD-A081-C80B03EC5437}" type="pres">
      <dgm:prSet presAssocID="{294F9A4B-744F-44F3-998A-D83E4BBBDCDA}" presName="parentText" presStyleLbl="node1" presStyleIdx="7" presStyleCnt="9">
        <dgm:presLayoutVars>
          <dgm:chMax val="0"/>
          <dgm:bulletEnabled val="1"/>
        </dgm:presLayoutVars>
      </dgm:prSet>
      <dgm:spPr/>
      <dgm:t>
        <a:bodyPr/>
        <a:lstStyle/>
        <a:p>
          <a:endParaRPr lang="en-US"/>
        </a:p>
      </dgm:t>
    </dgm:pt>
    <dgm:pt modelId="{79C064EE-9C86-46FC-9911-7B1827F797B9}" type="pres">
      <dgm:prSet presAssocID="{B7D54F6A-7F21-461F-9D9F-F53B371CEA3B}" presName="spacer" presStyleCnt="0"/>
      <dgm:spPr/>
    </dgm:pt>
    <dgm:pt modelId="{1CC00E1E-4E17-4F95-8BC1-7A214B6958F8}" type="pres">
      <dgm:prSet presAssocID="{49CFABF2-B9B6-451A-B42B-2DAFFB6C36B8}" presName="parentText" presStyleLbl="node1" presStyleIdx="8" presStyleCnt="9">
        <dgm:presLayoutVars>
          <dgm:chMax val="0"/>
          <dgm:bulletEnabled val="1"/>
        </dgm:presLayoutVars>
      </dgm:prSet>
      <dgm:spPr/>
      <dgm:t>
        <a:bodyPr/>
        <a:lstStyle/>
        <a:p>
          <a:endParaRPr lang="en-US"/>
        </a:p>
      </dgm:t>
    </dgm:pt>
  </dgm:ptLst>
  <dgm:cxnLst>
    <dgm:cxn modelId="{CFB6A679-6988-416D-A231-7A12754EDCAA}" srcId="{6D2806B1-EAD3-4F9E-B1B3-0A4730395A63}" destId="{E0C19E7A-0EA4-4B18-BC46-BC240E613BD8}" srcOrd="5" destOrd="0" parTransId="{27F525E3-4615-498F-B1A2-DF40029368C8}" sibTransId="{2948A1DC-7106-43F2-A21E-B85B8000535D}"/>
    <dgm:cxn modelId="{EE6FB52C-A4B8-46F1-9EAC-E18032EECC93}" type="presOf" srcId="{5165184A-7687-4C65-9939-9723DC8CCA42}" destId="{A58D53C5-69B4-42C4-A52D-F12859C8FB63}" srcOrd="0" destOrd="0" presId="urn:microsoft.com/office/officeart/2005/8/layout/vList2"/>
    <dgm:cxn modelId="{D5592F9C-DB34-47A0-B5F8-FB7710AB85A9}" srcId="{6D2806B1-EAD3-4F9E-B1B3-0A4730395A63}" destId="{039A4240-696F-4EFA-883C-CF8BA21504B0}" srcOrd="0" destOrd="0" parTransId="{9DF6BE2F-82BF-450C-A899-D5C9772A65C0}" sibTransId="{2CB276C5-C3DF-4654-B85D-2C8F83AD1C06}"/>
    <dgm:cxn modelId="{E2C1C64F-A5AE-457A-BD55-3D405AB825FD}" type="presOf" srcId="{6F95F37F-5A60-4557-9B2A-F48BDC5790B1}" destId="{CDB6748B-B3EF-4CB6-9DE0-F73FEB79106C}" srcOrd="0" destOrd="0" presId="urn:microsoft.com/office/officeart/2005/8/layout/vList2"/>
    <dgm:cxn modelId="{596FD17D-941C-49B2-B503-9F74513F3CF6}" type="presOf" srcId="{21B42219-A257-4B9D-BE4C-7E9FFA53A2FE}" destId="{1195CF51-7404-4C03-A8D9-D93CE68C00F1}" srcOrd="0" destOrd="0" presId="urn:microsoft.com/office/officeart/2005/8/layout/vList2"/>
    <dgm:cxn modelId="{015F8625-CB68-40BF-A63A-65E7C0170A92}" type="presOf" srcId="{6D2806B1-EAD3-4F9E-B1B3-0A4730395A63}" destId="{E5D6A41D-1490-4EC1-B755-B496727ABE3F}" srcOrd="0" destOrd="0" presId="urn:microsoft.com/office/officeart/2005/8/layout/vList2"/>
    <dgm:cxn modelId="{5AD2361C-DB64-4DA4-9170-717BE228D85E}" srcId="{6D2806B1-EAD3-4F9E-B1B3-0A4730395A63}" destId="{21B42219-A257-4B9D-BE4C-7E9FFA53A2FE}" srcOrd="3" destOrd="0" parTransId="{A20F88AA-8B07-4C16-8392-145C89CF9C0E}" sibTransId="{C8BA00E4-A06D-47FE-91D7-2654FAE36DCC}"/>
    <dgm:cxn modelId="{E7660B26-0CDA-4E87-ABAA-C91A4B447209}" type="presOf" srcId="{49CFABF2-B9B6-451A-B42B-2DAFFB6C36B8}" destId="{1CC00E1E-4E17-4F95-8BC1-7A214B6958F8}" srcOrd="0" destOrd="0" presId="urn:microsoft.com/office/officeart/2005/8/layout/vList2"/>
    <dgm:cxn modelId="{66C8AA8F-A0DE-4A48-AB57-BDCE096A2B01}" srcId="{6D2806B1-EAD3-4F9E-B1B3-0A4730395A63}" destId="{79BA657C-4171-4D5E-9C65-E0CE85A4224D}" srcOrd="6" destOrd="0" parTransId="{5F5898B9-656C-49F5-B762-0684DB883A9D}" sibTransId="{D905530E-DA4F-4B2C-AD1F-704D2EE6BB4D}"/>
    <dgm:cxn modelId="{98E759AF-C5E0-4801-A7C4-6469CCCC8406}" srcId="{6D2806B1-EAD3-4F9E-B1B3-0A4730395A63}" destId="{294F9A4B-744F-44F3-998A-D83E4BBBDCDA}" srcOrd="7" destOrd="0" parTransId="{9B8702CB-7A3C-44A0-AC19-3E9220C10B66}" sibTransId="{B7D54F6A-7F21-461F-9D9F-F53B371CEA3B}"/>
    <dgm:cxn modelId="{DF7421A9-433D-4385-B743-2047E60D9347}" srcId="{6D2806B1-EAD3-4F9E-B1B3-0A4730395A63}" destId="{49CFABF2-B9B6-451A-B42B-2DAFFB6C36B8}" srcOrd="8" destOrd="0" parTransId="{2FBEE5BD-AB1A-4744-A433-F7E091235036}" sibTransId="{C681B16E-0F4C-4765-8F00-122071BD7A32}"/>
    <dgm:cxn modelId="{B6ADEB1F-A8D4-421C-859C-52CE8CE7D95F}" type="presOf" srcId="{79BA657C-4171-4D5E-9C65-E0CE85A4224D}" destId="{E3ED6D3E-1385-4155-A0BB-6A100F0EC62D}" srcOrd="0" destOrd="0" presId="urn:microsoft.com/office/officeart/2005/8/layout/vList2"/>
    <dgm:cxn modelId="{BE17CBB8-50D2-4360-9AD8-FE21E3D0B623}" srcId="{6D2806B1-EAD3-4F9E-B1B3-0A4730395A63}" destId="{6F95F37F-5A60-4557-9B2A-F48BDC5790B1}" srcOrd="1" destOrd="0" parTransId="{D5130BF1-C033-4CC0-AD32-4398DC12C4D1}" sibTransId="{8C9195E1-06E1-4E37-88C8-248B7813E4E8}"/>
    <dgm:cxn modelId="{78AF9574-9B55-4369-9AB9-7C471904ADAE}" type="presOf" srcId="{9CC4CA08-A191-4964-BA82-E4472C828F25}" destId="{EE2867AA-C293-47BE-9999-5BDD67ECBA47}" srcOrd="0" destOrd="0" presId="urn:microsoft.com/office/officeart/2005/8/layout/vList2"/>
    <dgm:cxn modelId="{B71F6E0C-E3C6-438D-ADEA-AC3C13D93A30}" srcId="{6D2806B1-EAD3-4F9E-B1B3-0A4730395A63}" destId="{9CC4CA08-A191-4964-BA82-E4472C828F25}" srcOrd="4" destOrd="0" parTransId="{C03553CA-74F2-4BE3-B815-B873D8DF27F0}" sibTransId="{3B22215A-BEF4-4B86-BAC3-4A9B09F9D2C3}"/>
    <dgm:cxn modelId="{B31D6E78-C4FE-4C56-A79E-A699752D2C1F}" type="presOf" srcId="{E0C19E7A-0EA4-4B18-BC46-BC240E613BD8}" destId="{27D58D3D-9131-4938-87A5-18637B7B2FE4}" srcOrd="0" destOrd="0" presId="urn:microsoft.com/office/officeart/2005/8/layout/vList2"/>
    <dgm:cxn modelId="{488C169D-1CCE-47EB-97E5-E163EA29366E}" type="presOf" srcId="{294F9A4B-744F-44F3-998A-D83E4BBBDCDA}" destId="{50601048-69D4-4ABD-A081-C80B03EC5437}" srcOrd="0" destOrd="0" presId="urn:microsoft.com/office/officeart/2005/8/layout/vList2"/>
    <dgm:cxn modelId="{95DAE853-2BC3-494D-B1C1-C90BC6898FEB}" srcId="{6D2806B1-EAD3-4F9E-B1B3-0A4730395A63}" destId="{5165184A-7687-4C65-9939-9723DC8CCA42}" srcOrd="2" destOrd="0" parTransId="{4F4CD816-452B-47A1-B26E-FEF618D75B0B}" sibTransId="{CA746777-78BF-4B64-8D09-5F2F24B11F56}"/>
    <dgm:cxn modelId="{6F3A6290-19EE-4703-8CD1-89E2D29A0C16}" type="presOf" srcId="{039A4240-696F-4EFA-883C-CF8BA21504B0}" destId="{A5948872-C260-4853-ABB7-5154748FEA65}" srcOrd="0" destOrd="0" presId="urn:microsoft.com/office/officeart/2005/8/layout/vList2"/>
    <dgm:cxn modelId="{BAFEA3EE-C385-4DA6-B987-0908CB143A1E}" type="presParOf" srcId="{E5D6A41D-1490-4EC1-B755-B496727ABE3F}" destId="{A5948872-C260-4853-ABB7-5154748FEA65}" srcOrd="0" destOrd="0" presId="urn:microsoft.com/office/officeart/2005/8/layout/vList2"/>
    <dgm:cxn modelId="{18CEEFB8-7436-4143-AAE7-38C9A650AD79}" type="presParOf" srcId="{E5D6A41D-1490-4EC1-B755-B496727ABE3F}" destId="{F5D904D6-A7C5-4DB0-BFA6-132D164CB67F}" srcOrd="1" destOrd="0" presId="urn:microsoft.com/office/officeart/2005/8/layout/vList2"/>
    <dgm:cxn modelId="{A9EC476D-7D56-4D65-8EE4-E75F4B55F61D}" type="presParOf" srcId="{E5D6A41D-1490-4EC1-B755-B496727ABE3F}" destId="{CDB6748B-B3EF-4CB6-9DE0-F73FEB79106C}" srcOrd="2" destOrd="0" presId="urn:microsoft.com/office/officeart/2005/8/layout/vList2"/>
    <dgm:cxn modelId="{44F9AC11-02EE-4849-8067-A5BDF6AB9E52}" type="presParOf" srcId="{E5D6A41D-1490-4EC1-B755-B496727ABE3F}" destId="{944481F4-5FEA-468B-82FB-43606DF93033}" srcOrd="3" destOrd="0" presId="urn:microsoft.com/office/officeart/2005/8/layout/vList2"/>
    <dgm:cxn modelId="{2D9BF148-1862-44D9-B262-AE6941BFB1E0}" type="presParOf" srcId="{E5D6A41D-1490-4EC1-B755-B496727ABE3F}" destId="{A58D53C5-69B4-42C4-A52D-F12859C8FB63}" srcOrd="4" destOrd="0" presId="urn:microsoft.com/office/officeart/2005/8/layout/vList2"/>
    <dgm:cxn modelId="{61F1DEF8-1DF5-4ED2-9030-EED15B59469C}" type="presParOf" srcId="{E5D6A41D-1490-4EC1-B755-B496727ABE3F}" destId="{A25E5699-442B-4D52-8D60-206CCBEC53E9}" srcOrd="5" destOrd="0" presId="urn:microsoft.com/office/officeart/2005/8/layout/vList2"/>
    <dgm:cxn modelId="{F98B0D5F-AE53-46C0-9CF7-F3AE0D5191CE}" type="presParOf" srcId="{E5D6A41D-1490-4EC1-B755-B496727ABE3F}" destId="{1195CF51-7404-4C03-A8D9-D93CE68C00F1}" srcOrd="6" destOrd="0" presId="urn:microsoft.com/office/officeart/2005/8/layout/vList2"/>
    <dgm:cxn modelId="{5B1DABDC-8B9C-4232-A2D9-B4D438BDE8B6}" type="presParOf" srcId="{E5D6A41D-1490-4EC1-B755-B496727ABE3F}" destId="{F8D04167-F861-4063-98D3-99EEE175D864}" srcOrd="7" destOrd="0" presId="urn:microsoft.com/office/officeart/2005/8/layout/vList2"/>
    <dgm:cxn modelId="{8550AE8E-E7DD-42AD-A19C-71FADC8CD968}" type="presParOf" srcId="{E5D6A41D-1490-4EC1-B755-B496727ABE3F}" destId="{EE2867AA-C293-47BE-9999-5BDD67ECBA47}" srcOrd="8" destOrd="0" presId="urn:microsoft.com/office/officeart/2005/8/layout/vList2"/>
    <dgm:cxn modelId="{71F0C717-6ABC-41F3-B1F2-573561911523}" type="presParOf" srcId="{E5D6A41D-1490-4EC1-B755-B496727ABE3F}" destId="{0AA8B899-2992-4E02-B302-3842FA9D41E9}" srcOrd="9" destOrd="0" presId="urn:microsoft.com/office/officeart/2005/8/layout/vList2"/>
    <dgm:cxn modelId="{BB3DDE23-7968-4C62-8F49-7D4B1A1CC773}" type="presParOf" srcId="{E5D6A41D-1490-4EC1-B755-B496727ABE3F}" destId="{27D58D3D-9131-4938-87A5-18637B7B2FE4}" srcOrd="10" destOrd="0" presId="urn:microsoft.com/office/officeart/2005/8/layout/vList2"/>
    <dgm:cxn modelId="{788BB921-4889-4C08-B3D6-21AFB0551D19}" type="presParOf" srcId="{E5D6A41D-1490-4EC1-B755-B496727ABE3F}" destId="{637EA8B5-72F7-4AD5-A360-D0D362D45E51}" srcOrd="11" destOrd="0" presId="urn:microsoft.com/office/officeart/2005/8/layout/vList2"/>
    <dgm:cxn modelId="{8251BBAF-0B70-4F30-8C06-5F079DE05827}" type="presParOf" srcId="{E5D6A41D-1490-4EC1-B755-B496727ABE3F}" destId="{E3ED6D3E-1385-4155-A0BB-6A100F0EC62D}" srcOrd="12" destOrd="0" presId="urn:microsoft.com/office/officeart/2005/8/layout/vList2"/>
    <dgm:cxn modelId="{678EC99E-BDCC-4AD5-B9AF-E021DA762A7D}" type="presParOf" srcId="{E5D6A41D-1490-4EC1-B755-B496727ABE3F}" destId="{18B0F7AF-E754-4020-B314-C58CB51C438F}" srcOrd="13" destOrd="0" presId="urn:microsoft.com/office/officeart/2005/8/layout/vList2"/>
    <dgm:cxn modelId="{1C8A712E-7665-43AC-BBC6-766705A53432}" type="presParOf" srcId="{E5D6A41D-1490-4EC1-B755-B496727ABE3F}" destId="{50601048-69D4-4ABD-A081-C80B03EC5437}" srcOrd="14" destOrd="0" presId="urn:microsoft.com/office/officeart/2005/8/layout/vList2"/>
    <dgm:cxn modelId="{9A99B444-FECC-4CA0-935C-FF0B28408F75}" type="presParOf" srcId="{E5D6A41D-1490-4EC1-B755-B496727ABE3F}" destId="{79C064EE-9C86-46FC-9911-7B1827F797B9}" srcOrd="15" destOrd="0" presId="urn:microsoft.com/office/officeart/2005/8/layout/vList2"/>
    <dgm:cxn modelId="{4B1417D9-6818-45DB-9FBA-3B46E3747256}" type="presParOf" srcId="{E5D6A41D-1490-4EC1-B755-B496727ABE3F}" destId="{1CC00E1E-4E17-4F95-8BC1-7A214B6958F8}"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2F7DFC-DE72-4BC9-9CDD-0D65E88893AA}"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A8C47525-4B6B-4878-BDE6-4B497EC19D55}">
      <dgm:prSet custT="1"/>
      <dgm:spPr/>
      <dgm:t>
        <a:bodyPr/>
        <a:lstStyle/>
        <a:p>
          <a:pPr rtl="0"/>
          <a:r>
            <a:rPr lang="en-US" sz="3100" b="1" dirty="0" smtClean="0"/>
            <a:t>iOS:</a:t>
          </a:r>
          <a:endParaRPr lang="en-US" sz="3100" b="1" dirty="0"/>
        </a:p>
      </dgm:t>
    </dgm:pt>
    <dgm:pt modelId="{96EB92DE-3B1A-4D68-8126-D516BF68A533}" type="parTrans" cxnId="{CD4649F3-2C8E-4904-89FA-4FF7D8AD040D}">
      <dgm:prSet/>
      <dgm:spPr/>
      <dgm:t>
        <a:bodyPr/>
        <a:lstStyle/>
        <a:p>
          <a:endParaRPr lang="en-US"/>
        </a:p>
      </dgm:t>
    </dgm:pt>
    <dgm:pt modelId="{927609D8-D806-4929-B580-468D9C48C26A}" type="sibTrans" cxnId="{CD4649F3-2C8E-4904-89FA-4FF7D8AD040D}">
      <dgm:prSet/>
      <dgm:spPr/>
      <dgm:t>
        <a:bodyPr/>
        <a:lstStyle/>
        <a:p>
          <a:endParaRPr lang="en-US"/>
        </a:p>
      </dgm:t>
    </dgm:pt>
    <dgm:pt modelId="{046D40E1-2DD5-42DA-9160-0644539BBE6B}">
      <dgm:prSet custT="1"/>
      <dgm:spPr/>
      <dgm:t>
        <a:bodyPr/>
        <a:lstStyle/>
        <a:p>
          <a:pPr rtl="0"/>
          <a:r>
            <a:rPr lang="en-US" sz="2600" dirty="0" smtClean="0"/>
            <a:t>Forms and Controls: </a:t>
          </a:r>
          <a:r>
            <a:rPr lang="en-US" sz="2600" u="sng" dirty="0" smtClean="0">
              <a:hlinkClick xmlns:r="http://schemas.openxmlformats.org/officeDocument/2006/relationships" r:id="rId1"/>
            </a:rPr>
            <a:t>https://va.ssbbartgroup.com/public/standards/view_violations.php?media_type_id=224</a:t>
          </a:r>
          <a:r>
            <a:rPr lang="en-US" sz="2600" dirty="0" smtClean="0"/>
            <a:t> </a:t>
          </a:r>
          <a:endParaRPr lang="en-US" sz="2600" dirty="0"/>
        </a:p>
      </dgm:t>
    </dgm:pt>
    <dgm:pt modelId="{0C0606B5-1FFB-4D5A-B2CF-357E1C3DBBC4}" type="parTrans" cxnId="{C1D516DD-D599-46F0-B74E-0668DD011D50}">
      <dgm:prSet/>
      <dgm:spPr/>
      <dgm:t>
        <a:bodyPr/>
        <a:lstStyle/>
        <a:p>
          <a:endParaRPr lang="en-US"/>
        </a:p>
      </dgm:t>
    </dgm:pt>
    <dgm:pt modelId="{9706E75B-B675-4EB9-9A7C-83ACF6EE3229}" type="sibTrans" cxnId="{C1D516DD-D599-46F0-B74E-0668DD011D50}">
      <dgm:prSet/>
      <dgm:spPr/>
      <dgm:t>
        <a:bodyPr/>
        <a:lstStyle/>
        <a:p>
          <a:endParaRPr lang="en-US"/>
        </a:p>
      </dgm:t>
    </dgm:pt>
    <dgm:pt modelId="{4879D610-CD5F-4C84-A7A3-6F9E00EE6AD1}">
      <dgm:prSet custT="1"/>
      <dgm:spPr/>
      <dgm:t>
        <a:bodyPr/>
        <a:lstStyle/>
        <a:p>
          <a:r>
            <a:rPr lang="en-US" sz="2600" dirty="0" err="1" smtClean="0"/>
            <a:t>Nontext</a:t>
          </a:r>
          <a:r>
            <a:rPr lang="en-US" sz="2600" dirty="0" smtClean="0"/>
            <a:t> Elements: </a:t>
          </a:r>
          <a:r>
            <a:rPr lang="en-US" sz="2600" u="sng" dirty="0" smtClean="0">
              <a:hlinkClick xmlns:r="http://schemas.openxmlformats.org/officeDocument/2006/relationships" r:id="rId2"/>
            </a:rPr>
            <a:t>https://va.ssbbartgroup.com/public/standards/view_violations.php?media_type_id=231</a:t>
          </a:r>
          <a:r>
            <a:rPr lang="en-US" sz="2600" dirty="0" smtClean="0"/>
            <a:t> </a:t>
          </a:r>
          <a:endParaRPr lang="en-US" sz="2600" dirty="0"/>
        </a:p>
      </dgm:t>
    </dgm:pt>
    <dgm:pt modelId="{C84DBB00-7ECC-4696-AE7B-59A0AF1D8DC7}" type="parTrans" cxnId="{F5FF3C1C-1862-4ADB-A1CA-68365205D62A}">
      <dgm:prSet/>
      <dgm:spPr/>
      <dgm:t>
        <a:bodyPr/>
        <a:lstStyle/>
        <a:p>
          <a:endParaRPr lang="en-US"/>
        </a:p>
      </dgm:t>
    </dgm:pt>
    <dgm:pt modelId="{5034393F-0352-4BB3-9342-1DBF331686F2}" type="sibTrans" cxnId="{F5FF3C1C-1862-4ADB-A1CA-68365205D62A}">
      <dgm:prSet/>
      <dgm:spPr/>
      <dgm:t>
        <a:bodyPr/>
        <a:lstStyle/>
        <a:p>
          <a:endParaRPr lang="en-US"/>
        </a:p>
      </dgm:t>
    </dgm:pt>
    <dgm:pt modelId="{ED419EC1-606C-401C-A86F-1C4C23D232FA}">
      <dgm:prSet custT="1"/>
      <dgm:spPr/>
      <dgm:t>
        <a:bodyPr/>
        <a:lstStyle/>
        <a:p>
          <a:r>
            <a:rPr lang="en-US" sz="2600" dirty="0" smtClean="0"/>
            <a:t>Structure and Reading Order: </a:t>
          </a:r>
          <a:r>
            <a:rPr lang="en-US" sz="2600" u="sng" dirty="0" smtClean="0">
              <a:hlinkClick xmlns:r="http://schemas.openxmlformats.org/officeDocument/2006/relationships" r:id="rId3"/>
            </a:rPr>
            <a:t>https://va.ssbbartgroup.com/public/standards/view_violations.php?media_type_id=230</a:t>
          </a:r>
          <a:endParaRPr lang="en-US" sz="2600" dirty="0" smtClean="0"/>
        </a:p>
      </dgm:t>
    </dgm:pt>
    <dgm:pt modelId="{D391DC2C-FB09-4576-85B9-4CED6A846E92}" type="parTrans" cxnId="{2A39930E-C845-41E2-BCBC-6817CFC3E035}">
      <dgm:prSet/>
      <dgm:spPr/>
      <dgm:t>
        <a:bodyPr/>
        <a:lstStyle/>
        <a:p>
          <a:endParaRPr lang="en-US"/>
        </a:p>
      </dgm:t>
    </dgm:pt>
    <dgm:pt modelId="{07C4B05A-A8FC-45CD-95A0-E522F5DBC6E4}" type="sibTrans" cxnId="{2A39930E-C845-41E2-BCBC-6817CFC3E035}">
      <dgm:prSet/>
      <dgm:spPr/>
      <dgm:t>
        <a:bodyPr/>
        <a:lstStyle/>
        <a:p>
          <a:endParaRPr lang="en-US"/>
        </a:p>
      </dgm:t>
    </dgm:pt>
    <dgm:pt modelId="{731618AF-69B5-4B77-B223-EE759F3AB83B}" type="pres">
      <dgm:prSet presAssocID="{9D2F7DFC-DE72-4BC9-9CDD-0D65E88893AA}" presName="vert0" presStyleCnt="0">
        <dgm:presLayoutVars>
          <dgm:dir/>
          <dgm:animOne val="branch"/>
          <dgm:animLvl val="lvl"/>
        </dgm:presLayoutVars>
      </dgm:prSet>
      <dgm:spPr/>
      <dgm:t>
        <a:bodyPr/>
        <a:lstStyle/>
        <a:p>
          <a:endParaRPr lang="en-US"/>
        </a:p>
      </dgm:t>
    </dgm:pt>
    <dgm:pt modelId="{EFDBC8DD-B250-4CE5-97FF-33A63A545D03}" type="pres">
      <dgm:prSet presAssocID="{A8C47525-4B6B-4878-BDE6-4B497EC19D55}" presName="thickLine" presStyleLbl="alignNode1" presStyleIdx="0" presStyleCnt="1"/>
      <dgm:spPr/>
    </dgm:pt>
    <dgm:pt modelId="{002DFAA1-6312-4260-89DD-28011244F3D7}" type="pres">
      <dgm:prSet presAssocID="{A8C47525-4B6B-4878-BDE6-4B497EC19D55}" presName="horz1" presStyleCnt="0"/>
      <dgm:spPr/>
    </dgm:pt>
    <dgm:pt modelId="{F8722C65-07D9-4ABD-8F30-30BCA30CD708}" type="pres">
      <dgm:prSet presAssocID="{A8C47525-4B6B-4878-BDE6-4B497EC19D55}" presName="tx1" presStyleLbl="revTx" presStyleIdx="0" presStyleCnt="4" custScaleX="57213"/>
      <dgm:spPr/>
      <dgm:t>
        <a:bodyPr/>
        <a:lstStyle/>
        <a:p>
          <a:endParaRPr lang="en-US"/>
        </a:p>
      </dgm:t>
    </dgm:pt>
    <dgm:pt modelId="{D9E43329-4F6B-4D20-9EA2-1E021A034C80}" type="pres">
      <dgm:prSet presAssocID="{A8C47525-4B6B-4878-BDE6-4B497EC19D55}" presName="vert1" presStyleCnt="0"/>
      <dgm:spPr/>
    </dgm:pt>
    <dgm:pt modelId="{67DB14CA-3643-4E20-A809-6EB99DA89288}" type="pres">
      <dgm:prSet presAssocID="{046D40E1-2DD5-42DA-9160-0644539BBE6B}" presName="vertSpace2a" presStyleCnt="0"/>
      <dgm:spPr/>
    </dgm:pt>
    <dgm:pt modelId="{15A946C0-AD0B-4198-A1FA-260501DA12DC}" type="pres">
      <dgm:prSet presAssocID="{046D40E1-2DD5-42DA-9160-0644539BBE6B}" presName="horz2" presStyleCnt="0"/>
      <dgm:spPr/>
    </dgm:pt>
    <dgm:pt modelId="{6FD91E4F-3062-43AB-8D3C-58D25B9C862C}" type="pres">
      <dgm:prSet presAssocID="{046D40E1-2DD5-42DA-9160-0644539BBE6B}" presName="horzSpace2" presStyleCnt="0"/>
      <dgm:spPr/>
    </dgm:pt>
    <dgm:pt modelId="{E7A1AAAA-4117-48C1-A535-BC9F259B4780}" type="pres">
      <dgm:prSet presAssocID="{046D40E1-2DD5-42DA-9160-0644539BBE6B}" presName="tx2" presStyleLbl="revTx" presStyleIdx="1" presStyleCnt="4" custScaleX="127397"/>
      <dgm:spPr/>
      <dgm:t>
        <a:bodyPr/>
        <a:lstStyle/>
        <a:p>
          <a:endParaRPr lang="en-US"/>
        </a:p>
      </dgm:t>
    </dgm:pt>
    <dgm:pt modelId="{9604536E-E8CD-4FE4-8DB0-2EACB9184C0C}" type="pres">
      <dgm:prSet presAssocID="{046D40E1-2DD5-42DA-9160-0644539BBE6B}" presName="vert2" presStyleCnt="0"/>
      <dgm:spPr/>
    </dgm:pt>
    <dgm:pt modelId="{D57EA08F-9F23-4760-8EFC-63D93C86BEC3}" type="pres">
      <dgm:prSet presAssocID="{046D40E1-2DD5-42DA-9160-0644539BBE6B}" presName="thinLine2b" presStyleLbl="callout" presStyleIdx="0" presStyleCnt="3"/>
      <dgm:spPr/>
    </dgm:pt>
    <dgm:pt modelId="{B6D7C988-3C21-4A28-8368-F0286A90F153}" type="pres">
      <dgm:prSet presAssocID="{046D40E1-2DD5-42DA-9160-0644539BBE6B}" presName="vertSpace2b" presStyleCnt="0"/>
      <dgm:spPr/>
    </dgm:pt>
    <dgm:pt modelId="{ACA944E5-3833-443F-9A93-600EA0DFCBA0}" type="pres">
      <dgm:prSet presAssocID="{4879D610-CD5F-4C84-A7A3-6F9E00EE6AD1}" presName="horz2" presStyleCnt="0"/>
      <dgm:spPr/>
    </dgm:pt>
    <dgm:pt modelId="{0C84FBBA-B105-4469-8EC5-C86ECC741E27}" type="pres">
      <dgm:prSet presAssocID="{4879D610-CD5F-4C84-A7A3-6F9E00EE6AD1}" presName="horzSpace2" presStyleCnt="0"/>
      <dgm:spPr/>
    </dgm:pt>
    <dgm:pt modelId="{C35C45C8-7003-42CD-A26B-4B30FA5DF249}" type="pres">
      <dgm:prSet presAssocID="{4879D610-CD5F-4C84-A7A3-6F9E00EE6AD1}" presName="tx2" presStyleLbl="revTx" presStyleIdx="2" presStyleCnt="4" custScaleX="127397"/>
      <dgm:spPr/>
      <dgm:t>
        <a:bodyPr/>
        <a:lstStyle/>
        <a:p>
          <a:endParaRPr lang="en-US"/>
        </a:p>
      </dgm:t>
    </dgm:pt>
    <dgm:pt modelId="{3CF32942-DE7B-4F6D-A535-AE4A0FD8B53F}" type="pres">
      <dgm:prSet presAssocID="{4879D610-CD5F-4C84-A7A3-6F9E00EE6AD1}" presName="vert2" presStyleCnt="0"/>
      <dgm:spPr/>
    </dgm:pt>
    <dgm:pt modelId="{58527FB7-A64C-4361-9F74-AD516C0DF945}" type="pres">
      <dgm:prSet presAssocID="{4879D610-CD5F-4C84-A7A3-6F9E00EE6AD1}" presName="thinLine2b" presStyleLbl="callout" presStyleIdx="1" presStyleCnt="3"/>
      <dgm:spPr/>
    </dgm:pt>
    <dgm:pt modelId="{79E0DC17-04F3-4789-8595-0E51F3BBB7CC}" type="pres">
      <dgm:prSet presAssocID="{4879D610-CD5F-4C84-A7A3-6F9E00EE6AD1}" presName="vertSpace2b" presStyleCnt="0"/>
      <dgm:spPr/>
    </dgm:pt>
    <dgm:pt modelId="{5BFACE7F-EA25-4F73-84C5-FCE5E681F08B}" type="pres">
      <dgm:prSet presAssocID="{ED419EC1-606C-401C-A86F-1C4C23D232FA}" presName="horz2" presStyleCnt="0"/>
      <dgm:spPr/>
    </dgm:pt>
    <dgm:pt modelId="{6E2E4E02-394B-41DD-8986-73D8DE833E71}" type="pres">
      <dgm:prSet presAssocID="{ED419EC1-606C-401C-A86F-1C4C23D232FA}" presName="horzSpace2" presStyleCnt="0"/>
      <dgm:spPr/>
    </dgm:pt>
    <dgm:pt modelId="{BCDFE229-9A34-4BAA-9C3C-006FBF383ADD}" type="pres">
      <dgm:prSet presAssocID="{ED419EC1-606C-401C-A86F-1C4C23D232FA}" presName="tx2" presStyleLbl="revTx" presStyleIdx="3" presStyleCnt="4" custScaleX="127397"/>
      <dgm:spPr/>
      <dgm:t>
        <a:bodyPr/>
        <a:lstStyle/>
        <a:p>
          <a:endParaRPr lang="en-US"/>
        </a:p>
      </dgm:t>
    </dgm:pt>
    <dgm:pt modelId="{6989A664-790F-48C1-936C-E3CA5077D1BD}" type="pres">
      <dgm:prSet presAssocID="{ED419EC1-606C-401C-A86F-1C4C23D232FA}" presName="vert2" presStyleCnt="0"/>
      <dgm:spPr/>
    </dgm:pt>
    <dgm:pt modelId="{9E4689E5-76E4-441A-ABBA-07506FC4C77F}" type="pres">
      <dgm:prSet presAssocID="{ED419EC1-606C-401C-A86F-1C4C23D232FA}" presName="thinLine2b" presStyleLbl="callout" presStyleIdx="2" presStyleCnt="3"/>
      <dgm:spPr/>
    </dgm:pt>
    <dgm:pt modelId="{3FE050B6-F390-44C4-9440-19C538A83110}" type="pres">
      <dgm:prSet presAssocID="{ED419EC1-606C-401C-A86F-1C4C23D232FA}" presName="vertSpace2b" presStyleCnt="0"/>
      <dgm:spPr/>
    </dgm:pt>
  </dgm:ptLst>
  <dgm:cxnLst>
    <dgm:cxn modelId="{F5FF3C1C-1862-4ADB-A1CA-68365205D62A}" srcId="{A8C47525-4B6B-4878-BDE6-4B497EC19D55}" destId="{4879D610-CD5F-4C84-A7A3-6F9E00EE6AD1}" srcOrd="1" destOrd="0" parTransId="{C84DBB00-7ECC-4696-AE7B-59A0AF1D8DC7}" sibTransId="{5034393F-0352-4BB3-9342-1DBF331686F2}"/>
    <dgm:cxn modelId="{C1D516DD-D599-46F0-B74E-0668DD011D50}" srcId="{A8C47525-4B6B-4878-BDE6-4B497EC19D55}" destId="{046D40E1-2DD5-42DA-9160-0644539BBE6B}" srcOrd="0" destOrd="0" parTransId="{0C0606B5-1FFB-4D5A-B2CF-357E1C3DBBC4}" sibTransId="{9706E75B-B675-4EB9-9A7C-83ACF6EE3229}"/>
    <dgm:cxn modelId="{C1F4CD9A-B138-439B-A623-D8824BA653BC}" type="presOf" srcId="{9D2F7DFC-DE72-4BC9-9CDD-0D65E88893AA}" destId="{731618AF-69B5-4B77-B223-EE759F3AB83B}" srcOrd="0" destOrd="0" presId="urn:microsoft.com/office/officeart/2008/layout/LinedList"/>
    <dgm:cxn modelId="{CD4649F3-2C8E-4904-89FA-4FF7D8AD040D}" srcId="{9D2F7DFC-DE72-4BC9-9CDD-0D65E88893AA}" destId="{A8C47525-4B6B-4878-BDE6-4B497EC19D55}" srcOrd="0" destOrd="0" parTransId="{96EB92DE-3B1A-4D68-8126-D516BF68A533}" sibTransId="{927609D8-D806-4929-B580-468D9C48C26A}"/>
    <dgm:cxn modelId="{9A4CFCB5-69B8-48D4-A3F8-2237A003ECAF}" type="presOf" srcId="{046D40E1-2DD5-42DA-9160-0644539BBE6B}" destId="{E7A1AAAA-4117-48C1-A535-BC9F259B4780}" srcOrd="0" destOrd="0" presId="urn:microsoft.com/office/officeart/2008/layout/LinedList"/>
    <dgm:cxn modelId="{95BC8406-B99F-4E2B-AA3A-6E22EAAE5E43}" type="presOf" srcId="{A8C47525-4B6B-4878-BDE6-4B497EC19D55}" destId="{F8722C65-07D9-4ABD-8F30-30BCA30CD708}" srcOrd="0" destOrd="0" presId="urn:microsoft.com/office/officeart/2008/layout/LinedList"/>
    <dgm:cxn modelId="{72D06320-AC37-4684-9EC0-5822D025B710}" type="presOf" srcId="{4879D610-CD5F-4C84-A7A3-6F9E00EE6AD1}" destId="{C35C45C8-7003-42CD-A26B-4B30FA5DF249}" srcOrd="0" destOrd="0" presId="urn:microsoft.com/office/officeart/2008/layout/LinedList"/>
    <dgm:cxn modelId="{2A39930E-C845-41E2-BCBC-6817CFC3E035}" srcId="{A8C47525-4B6B-4878-BDE6-4B497EC19D55}" destId="{ED419EC1-606C-401C-A86F-1C4C23D232FA}" srcOrd="2" destOrd="0" parTransId="{D391DC2C-FB09-4576-85B9-4CED6A846E92}" sibTransId="{07C4B05A-A8FC-45CD-95A0-E522F5DBC6E4}"/>
    <dgm:cxn modelId="{71173429-430E-43C3-98BF-BF1774B4E028}" type="presOf" srcId="{ED419EC1-606C-401C-A86F-1C4C23D232FA}" destId="{BCDFE229-9A34-4BAA-9C3C-006FBF383ADD}" srcOrd="0" destOrd="0" presId="urn:microsoft.com/office/officeart/2008/layout/LinedList"/>
    <dgm:cxn modelId="{7A085794-E800-4D08-9D0E-73DC6C45A6AE}" type="presParOf" srcId="{731618AF-69B5-4B77-B223-EE759F3AB83B}" destId="{EFDBC8DD-B250-4CE5-97FF-33A63A545D03}" srcOrd="0" destOrd="0" presId="urn:microsoft.com/office/officeart/2008/layout/LinedList"/>
    <dgm:cxn modelId="{0BA5806D-3DAA-47E1-9EFC-11291E5102BF}" type="presParOf" srcId="{731618AF-69B5-4B77-B223-EE759F3AB83B}" destId="{002DFAA1-6312-4260-89DD-28011244F3D7}" srcOrd="1" destOrd="0" presId="urn:microsoft.com/office/officeart/2008/layout/LinedList"/>
    <dgm:cxn modelId="{B9B8AA12-D1BD-4B2C-9EB9-7F10DB0C65F1}" type="presParOf" srcId="{002DFAA1-6312-4260-89DD-28011244F3D7}" destId="{F8722C65-07D9-4ABD-8F30-30BCA30CD708}" srcOrd="0" destOrd="0" presId="urn:microsoft.com/office/officeart/2008/layout/LinedList"/>
    <dgm:cxn modelId="{1BBD112A-CA88-43B5-B8A0-8DAAC7670CCB}" type="presParOf" srcId="{002DFAA1-6312-4260-89DD-28011244F3D7}" destId="{D9E43329-4F6B-4D20-9EA2-1E021A034C80}" srcOrd="1" destOrd="0" presId="urn:microsoft.com/office/officeart/2008/layout/LinedList"/>
    <dgm:cxn modelId="{02695DC9-2157-4012-95E4-6766D1B81572}" type="presParOf" srcId="{D9E43329-4F6B-4D20-9EA2-1E021A034C80}" destId="{67DB14CA-3643-4E20-A809-6EB99DA89288}" srcOrd="0" destOrd="0" presId="urn:microsoft.com/office/officeart/2008/layout/LinedList"/>
    <dgm:cxn modelId="{7BEC4696-F7AA-4938-A65A-FD8A1BD889C0}" type="presParOf" srcId="{D9E43329-4F6B-4D20-9EA2-1E021A034C80}" destId="{15A946C0-AD0B-4198-A1FA-260501DA12DC}" srcOrd="1" destOrd="0" presId="urn:microsoft.com/office/officeart/2008/layout/LinedList"/>
    <dgm:cxn modelId="{E1FFB34A-B383-463F-BC17-218CEFB9201A}" type="presParOf" srcId="{15A946C0-AD0B-4198-A1FA-260501DA12DC}" destId="{6FD91E4F-3062-43AB-8D3C-58D25B9C862C}" srcOrd="0" destOrd="0" presId="urn:microsoft.com/office/officeart/2008/layout/LinedList"/>
    <dgm:cxn modelId="{D805491D-BF45-42AF-A288-7133BCFF1A0B}" type="presParOf" srcId="{15A946C0-AD0B-4198-A1FA-260501DA12DC}" destId="{E7A1AAAA-4117-48C1-A535-BC9F259B4780}" srcOrd="1" destOrd="0" presId="urn:microsoft.com/office/officeart/2008/layout/LinedList"/>
    <dgm:cxn modelId="{BD5EA946-A37A-4412-9B67-C6442BA1CEC6}" type="presParOf" srcId="{15A946C0-AD0B-4198-A1FA-260501DA12DC}" destId="{9604536E-E8CD-4FE4-8DB0-2EACB9184C0C}" srcOrd="2" destOrd="0" presId="urn:microsoft.com/office/officeart/2008/layout/LinedList"/>
    <dgm:cxn modelId="{7466F0CC-9420-49A6-9A39-90459D59DBFC}" type="presParOf" srcId="{D9E43329-4F6B-4D20-9EA2-1E021A034C80}" destId="{D57EA08F-9F23-4760-8EFC-63D93C86BEC3}" srcOrd="2" destOrd="0" presId="urn:microsoft.com/office/officeart/2008/layout/LinedList"/>
    <dgm:cxn modelId="{8E239195-9AF2-4E1C-9169-D1E91FCF5DB0}" type="presParOf" srcId="{D9E43329-4F6B-4D20-9EA2-1E021A034C80}" destId="{B6D7C988-3C21-4A28-8368-F0286A90F153}" srcOrd="3" destOrd="0" presId="urn:microsoft.com/office/officeart/2008/layout/LinedList"/>
    <dgm:cxn modelId="{6324C448-3E4B-4C17-9F3B-DC9F2DDC0EC6}" type="presParOf" srcId="{D9E43329-4F6B-4D20-9EA2-1E021A034C80}" destId="{ACA944E5-3833-443F-9A93-600EA0DFCBA0}" srcOrd="4" destOrd="0" presId="urn:microsoft.com/office/officeart/2008/layout/LinedList"/>
    <dgm:cxn modelId="{EC19C101-5C26-4608-8183-1E3F622ADCAF}" type="presParOf" srcId="{ACA944E5-3833-443F-9A93-600EA0DFCBA0}" destId="{0C84FBBA-B105-4469-8EC5-C86ECC741E27}" srcOrd="0" destOrd="0" presId="urn:microsoft.com/office/officeart/2008/layout/LinedList"/>
    <dgm:cxn modelId="{377A9645-468C-468E-A9B0-1F162101CA7A}" type="presParOf" srcId="{ACA944E5-3833-443F-9A93-600EA0DFCBA0}" destId="{C35C45C8-7003-42CD-A26B-4B30FA5DF249}" srcOrd="1" destOrd="0" presId="urn:microsoft.com/office/officeart/2008/layout/LinedList"/>
    <dgm:cxn modelId="{DB2142DB-29D0-403B-9256-1CE20038175A}" type="presParOf" srcId="{ACA944E5-3833-443F-9A93-600EA0DFCBA0}" destId="{3CF32942-DE7B-4F6D-A535-AE4A0FD8B53F}" srcOrd="2" destOrd="0" presId="urn:microsoft.com/office/officeart/2008/layout/LinedList"/>
    <dgm:cxn modelId="{6A18EC47-2079-4127-8ADC-7C04DF7249CF}" type="presParOf" srcId="{D9E43329-4F6B-4D20-9EA2-1E021A034C80}" destId="{58527FB7-A64C-4361-9F74-AD516C0DF945}" srcOrd="5" destOrd="0" presId="urn:microsoft.com/office/officeart/2008/layout/LinedList"/>
    <dgm:cxn modelId="{91D7F15B-8042-40ED-921B-E3CBDBF4BF36}" type="presParOf" srcId="{D9E43329-4F6B-4D20-9EA2-1E021A034C80}" destId="{79E0DC17-04F3-4789-8595-0E51F3BBB7CC}" srcOrd="6" destOrd="0" presId="urn:microsoft.com/office/officeart/2008/layout/LinedList"/>
    <dgm:cxn modelId="{6A9AFD3B-A185-4992-B0E8-F2AFDFE5FC4A}" type="presParOf" srcId="{D9E43329-4F6B-4D20-9EA2-1E021A034C80}" destId="{5BFACE7F-EA25-4F73-84C5-FCE5E681F08B}" srcOrd="7" destOrd="0" presId="urn:microsoft.com/office/officeart/2008/layout/LinedList"/>
    <dgm:cxn modelId="{87F1D452-81F1-48E4-B75B-AAC9288112DA}" type="presParOf" srcId="{5BFACE7F-EA25-4F73-84C5-FCE5E681F08B}" destId="{6E2E4E02-394B-41DD-8986-73D8DE833E71}" srcOrd="0" destOrd="0" presId="urn:microsoft.com/office/officeart/2008/layout/LinedList"/>
    <dgm:cxn modelId="{07596E7A-7D14-4FE3-9A16-6ED077662372}" type="presParOf" srcId="{5BFACE7F-EA25-4F73-84C5-FCE5E681F08B}" destId="{BCDFE229-9A34-4BAA-9C3C-006FBF383ADD}" srcOrd="1" destOrd="0" presId="urn:microsoft.com/office/officeart/2008/layout/LinedList"/>
    <dgm:cxn modelId="{D3E93E10-B0C8-48E4-855F-1B44BE06787D}" type="presParOf" srcId="{5BFACE7F-EA25-4F73-84C5-FCE5E681F08B}" destId="{6989A664-790F-48C1-936C-E3CA5077D1BD}" srcOrd="2" destOrd="0" presId="urn:microsoft.com/office/officeart/2008/layout/LinedList"/>
    <dgm:cxn modelId="{3FE58C1A-501A-46B5-85E2-91CCF02C165B}" type="presParOf" srcId="{D9E43329-4F6B-4D20-9EA2-1E021A034C80}" destId="{9E4689E5-76E4-441A-ABBA-07506FC4C77F}" srcOrd="8" destOrd="0" presId="urn:microsoft.com/office/officeart/2008/layout/LinedList"/>
    <dgm:cxn modelId="{245BA7EC-6E76-4226-86F9-9B23D9BDBD23}" type="presParOf" srcId="{D9E43329-4F6B-4D20-9EA2-1E021A034C80}" destId="{3FE050B6-F390-44C4-9440-19C538A8311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2F7DFC-DE72-4BC9-9CDD-0D65E88893AA}"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A8C47525-4B6B-4878-BDE6-4B497EC19D55}">
      <dgm:prSet custT="1"/>
      <dgm:spPr/>
      <dgm:t>
        <a:bodyPr/>
        <a:lstStyle/>
        <a:p>
          <a:pPr rtl="0"/>
          <a:r>
            <a:rPr lang="en-US" sz="3100" b="1" dirty="0" smtClean="0"/>
            <a:t>Android:</a:t>
          </a:r>
          <a:endParaRPr lang="en-US" sz="3100" b="1" dirty="0"/>
        </a:p>
      </dgm:t>
    </dgm:pt>
    <dgm:pt modelId="{96EB92DE-3B1A-4D68-8126-D516BF68A533}" type="parTrans" cxnId="{CD4649F3-2C8E-4904-89FA-4FF7D8AD040D}">
      <dgm:prSet/>
      <dgm:spPr/>
      <dgm:t>
        <a:bodyPr/>
        <a:lstStyle/>
        <a:p>
          <a:endParaRPr lang="en-US"/>
        </a:p>
      </dgm:t>
    </dgm:pt>
    <dgm:pt modelId="{927609D8-D806-4929-B580-468D9C48C26A}" type="sibTrans" cxnId="{CD4649F3-2C8E-4904-89FA-4FF7D8AD040D}">
      <dgm:prSet/>
      <dgm:spPr/>
      <dgm:t>
        <a:bodyPr/>
        <a:lstStyle/>
        <a:p>
          <a:endParaRPr lang="en-US"/>
        </a:p>
      </dgm:t>
    </dgm:pt>
    <dgm:pt modelId="{FF4BD8AF-A6BA-4672-BBB1-8D1D18CCBB2D}">
      <dgm:prSet custT="1"/>
      <dgm:spPr/>
      <dgm:t>
        <a:bodyPr/>
        <a:lstStyle/>
        <a:p>
          <a:r>
            <a:rPr lang="en-US" sz="2600" dirty="0" smtClean="0"/>
            <a:t>Forms and Controls: </a:t>
          </a:r>
          <a:r>
            <a:rPr lang="en-US" sz="2600" u="sng" dirty="0" smtClean="0">
              <a:hlinkClick xmlns:r="http://schemas.openxmlformats.org/officeDocument/2006/relationships" r:id="rId1"/>
            </a:rPr>
            <a:t>https://va.ssbbartgroup.com/public/standards/view_violations.php?media_type_id=292</a:t>
          </a:r>
          <a:r>
            <a:rPr lang="en-US" sz="2600" dirty="0" smtClean="0"/>
            <a:t> </a:t>
          </a:r>
          <a:endParaRPr lang="en-US" sz="2600" dirty="0"/>
        </a:p>
      </dgm:t>
    </dgm:pt>
    <dgm:pt modelId="{E78AC860-C402-4AC0-B451-2427AD2D8451}" type="parTrans" cxnId="{3D4B747C-D7F3-4A72-BA5D-902173479E94}">
      <dgm:prSet/>
      <dgm:spPr/>
      <dgm:t>
        <a:bodyPr/>
        <a:lstStyle/>
        <a:p>
          <a:endParaRPr lang="en-US"/>
        </a:p>
      </dgm:t>
    </dgm:pt>
    <dgm:pt modelId="{7366094D-779E-4ED2-88BE-9C072A5F94E0}" type="sibTrans" cxnId="{3D4B747C-D7F3-4A72-BA5D-902173479E94}">
      <dgm:prSet/>
      <dgm:spPr/>
      <dgm:t>
        <a:bodyPr/>
        <a:lstStyle/>
        <a:p>
          <a:endParaRPr lang="en-US"/>
        </a:p>
      </dgm:t>
    </dgm:pt>
    <dgm:pt modelId="{F993D274-D188-478C-97EB-55471017410F}">
      <dgm:prSet custT="1"/>
      <dgm:spPr/>
      <dgm:t>
        <a:bodyPr/>
        <a:lstStyle/>
        <a:p>
          <a:r>
            <a:rPr lang="en-US" sz="2600" dirty="0" err="1" smtClean="0"/>
            <a:t>Nontext</a:t>
          </a:r>
          <a:r>
            <a:rPr lang="en-US" sz="2600" dirty="0" smtClean="0"/>
            <a:t> Elements: </a:t>
          </a:r>
          <a:r>
            <a:rPr lang="en-US" sz="2600" u="sng" dirty="0" smtClean="0">
              <a:hlinkClick xmlns:r="http://schemas.openxmlformats.org/officeDocument/2006/relationships" r:id="rId2"/>
            </a:rPr>
            <a:t>https://va.ssbbartgroup.com/public/standards/view_violations.php?media_type_id=294</a:t>
          </a:r>
          <a:r>
            <a:rPr lang="en-US" sz="2600" dirty="0" smtClean="0"/>
            <a:t> </a:t>
          </a:r>
          <a:endParaRPr lang="en-US" sz="2600" dirty="0"/>
        </a:p>
      </dgm:t>
    </dgm:pt>
    <dgm:pt modelId="{0DA5499B-D149-4D90-8F86-31DD633FAA2E}" type="parTrans" cxnId="{63B9D4BD-98F3-4B9D-A00D-CEAC1721C685}">
      <dgm:prSet/>
      <dgm:spPr/>
      <dgm:t>
        <a:bodyPr/>
        <a:lstStyle/>
        <a:p>
          <a:endParaRPr lang="en-US"/>
        </a:p>
      </dgm:t>
    </dgm:pt>
    <dgm:pt modelId="{F08453BF-DC88-4D61-9F89-63676BFC561C}" type="sibTrans" cxnId="{63B9D4BD-98F3-4B9D-A00D-CEAC1721C685}">
      <dgm:prSet/>
      <dgm:spPr/>
      <dgm:t>
        <a:bodyPr/>
        <a:lstStyle/>
        <a:p>
          <a:endParaRPr lang="en-US"/>
        </a:p>
      </dgm:t>
    </dgm:pt>
    <dgm:pt modelId="{731618AF-69B5-4B77-B223-EE759F3AB83B}" type="pres">
      <dgm:prSet presAssocID="{9D2F7DFC-DE72-4BC9-9CDD-0D65E88893AA}" presName="vert0" presStyleCnt="0">
        <dgm:presLayoutVars>
          <dgm:dir/>
          <dgm:animOne val="branch"/>
          <dgm:animLvl val="lvl"/>
        </dgm:presLayoutVars>
      </dgm:prSet>
      <dgm:spPr/>
      <dgm:t>
        <a:bodyPr/>
        <a:lstStyle/>
        <a:p>
          <a:endParaRPr lang="en-US"/>
        </a:p>
      </dgm:t>
    </dgm:pt>
    <dgm:pt modelId="{EFDBC8DD-B250-4CE5-97FF-33A63A545D03}" type="pres">
      <dgm:prSet presAssocID="{A8C47525-4B6B-4878-BDE6-4B497EC19D55}" presName="thickLine" presStyleLbl="alignNode1" presStyleIdx="0" presStyleCnt="1"/>
      <dgm:spPr/>
    </dgm:pt>
    <dgm:pt modelId="{002DFAA1-6312-4260-89DD-28011244F3D7}" type="pres">
      <dgm:prSet presAssocID="{A8C47525-4B6B-4878-BDE6-4B497EC19D55}" presName="horz1" presStyleCnt="0"/>
      <dgm:spPr/>
    </dgm:pt>
    <dgm:pt modelId="{F8722C65-07D9-4ABD-8F30-30BCA30CD708}" type="pres">
      <dgm:prSet presAssocID="{A8C47525-4B6B-4878-BDE6-4B497EC19D55}" presName="tx1" presStyleLbl="revTx" presStyleIdx="0" presStyleCnt="3" custScaleX="108495"/>
      <dgm:spPr/>
      <dgm:t>
        <a:bodyPr/>
        <a:lstStyle/>
        <a:p>
          <a:endParaRPr lang="en-US"/>
        </a:p>
      </dgm:t>
    </dgm:pt>
    <dgm:pt modelId="{D9E43329-4F6B-4D20-9EA2-1E021A034C80}" type="pres">
      <dgm:prSet presAssocID="{A8C47525-4B6B-4878-BDE6-4B497EC19D55}" presName="vert1" presStyleCnt="0"/>
      <dgm:spPr/>
    </dgm:pt>
    <dgm:pt modelId="{CC98C1FD-BBCC-4FF5-BC3E-64FAC68925A1}" type="pres">
      <dgm:prSet presAssocID="{FF4BD8AF-A6BA-4672-BBB1-8D1D18CCBB2D}" presName="vertSpace2a" presStyleCnt="0"/>
      <dgm:spPr/>
    </dgm:pt>
    <dgm:pt modelId="{BBB53E25-A9FE-442C-A396-883CC27162C4}" type="pres">
      <dgm:prSet presAssocID="{FF4BD8AF-A6BA-4672-BBB1-8D1D18CCBB2D}" presName="horz2" presStyleCnt="0"/>
      <dgm:spPr/>
    </dgm:pt>
    <dgm:pt modelId="{C993308A-4CE1-4E88-9256-A14799E3B263}" type="pres">
      <dgm:prSet presAssocID="{FF4BD8AF-A6BA-4672-BBB1-8D1D18CCBB2D}" presName="horzSpace2" presStyleCnt="0"/>
      <dgm:spPr/>
    </dgm:pt>
    <dgm:pt modelId="{3E598985-C2EE-4760-BB00-33617939B580}" type="pres">
      <dgm:prSet presAssocID="{FF4BD8AF-A6BA-4672-BBB1-8D1D18CCBB2D}" presName="tx2" presStyleLbl="revTx" presStyleIdx="1" presStyleCnt="3"/>
      <dgm:spPr/>
      <dgm:t>
        <a:bodyPr/>
        <a:lstStyle/>
        <a:p>
          <a:endParaRPr lang="en-US"/>
        </a:p>
      </dgm:t>
    </dgm:pt>
    <dgm:pt modelId="{95B40D32-6F2F-4D13-9BEA-1F8A7319DF15}" type="pres">
      <dgm:prSet presAssocID="{FF4BD8AF-A6BA-4672-BBB1-8D1D18CCBB2D}" presName="vert2" presStyleCnt="0"/>
      <dgm:spPr/>
    </dgm:pt>
    <dgm:pt modelId="{9C0177CB-57F3-4807-9514-4A2C7A603272}" type="pres">
      <dgm:prSet presAssocID="{FF4BD8AF-A6BA-4672-BBB1-8D1D18CCBB2D}" presName="thinLine2b" presStyleLbl="callout" presStyleIdx="0" presStyleCnt="2"/>
      <dgm:spPr/>
    </dgm:pt>
    <dgm:pt modelId="{1A641A7E-9914-4CDB-AF62-FDEFA532791B}" type="pres">
      <dgm:prSet presAssocID="{FF4BD8AF-A6BA-4672-BBB1-8D1D18CCBB2D}" presName="vertSpace2b" presStyleCnt="0"/>
      <dgm:spPr/>
    </dgm:pt>
    <dgm:pt modelId="{6E408624-3244-4B34-AF55-6785DEE9B3DD}" type="pres">
      <dgm:prSet presAssocID="{F993D274-D188-478C-97EB-55471017410F}" presName="horz2" presStyleCnt="0"/>
      <dgm:spPr/>
    </dgm:pt>
    <dgm:pt modelId="{0E1B3509-BA43-4C9D-B7A3-FCB70E483F44}" type="pres">
      <dgm:prSet presAssocID="{F993D274-D188-478C-97EB-55471017410F}" presName="horzSpace2" presStyleCnt="0"/>
      <dgm:spPr/>
    </dgm:pt>
    <dgm:pt modelId="{83617CEE-4BFB-4B11-8519-B49C17F3BCA3}" type="pres">
      <dgm:prSet presAssocID="{F993D274-D188-478C-97EB-55471017410F}" presName="tx2" presStyleLbl="revTx" presStyleIdx="2" presStyleCnt="3"/>
      <dgm:spPr/>
      <dgm:t>
        <a:bodyPr/>
        <a:lstStyle/>
        <a:p>
          <a:endParaRPr lang="en-US"/>
        </a:p>
      </dgm:t>
    </dgm:pt>
    <dgm:pt modelId="{8236E49F-BDD3-4D66-8273-B8FA4D737B2B}" type="pres">
      <dgm:prSet presAssocID="{F993D274-D188-478C-97EB-55471017410F}" presName="vert2" presStyleCnt="0"/>
      <dgm:spPr/>
    </dgm:pt>
    <dgm:pt modelId="{6C00AC1B-869B-44C5-884E-5BAF0B573C4F}" type="pres">
      <dgm:prSet presAssocID="{F993D274-D188-478C-97EB-55471017410F}" presName="thinLine2b" presStyleLbl="callout" presStyleIdx="1" presStyleCnt="2"/>
      <dgm:spPr/>
    </dgm:pt>
    <dgm:pt modelId="{B0C32F8B-F452-4845-975D-64EBCA98209E}" type="pres">
      <dgm:prSet presAssocID="{F993D274-D188-478C-97EB-55471017410F}" presName="vertSpace2b" presStyleCnt="0"/>
      <dgm:spPr/>
    </dgm:pt>
  </dgm:ptLst>
  <dgm:cxnLst>
    <dgm:cxn modelId="{F9860498-406C-4928-89F4-3027FA0788BB}" type="presOf" srcId="{9D2F7DFC-DE72-4BC9-9CDD-0D65E88893AA}" destId="{731618AF-69B5-4B77-B223-EE759F3AB83B}" srcOrd="0" destOrd="0" presId="urn:microsoft.com/office/officeart/2008/layout/LinedList"/>
    <dgm:cxn modelId="{06635D3C-2A69-4468-8715-1D586F5F8246}" type="presOf" srcId="{FF4BD8AF-A6BA-4672-BBB1-8D1D18CCBB2D}" destId="{3E598985-C2EE-4760-BB00-33617939B580}" srcOrd="0" destOrd="0" presId="urn:microsoft.com/office/officeart/2008/layout/LinedList"/>
    <dgm:cxn modelId="{3D4B747C-D7F3-4A72-BA5D-902173479E94}" srcId="{A8C47525-4B6B-4878-BDE6-4B497EC19D55}" destId="{FF4BD8AF-A6BA-4672-BBB1-8D1D18CCBB2D}" srcOrd="0" destOrd="0" parTransId="{E78AC860-C402-4AC0-B451-2427AD2D8451}" sibTransId="{7366094D-779E-4ED2-88BE-9C072A5F94E0}"/>
    <dgm:cxn modelId="{43ECB356-24C5-410B-961E-F684D061F5FB}" type="presOf" srcId="{A8C47525-4B6B-4878-BDE6-4B497EC19D55}" destId="{F8722C65-07D9-4ABD-8F30-30BCA30CD708}" srcOrd="0" destOrd="0" presId="urn:microsoft.com/office/officeart/2008/layout/LinedList"/>
    <dgm:cxn modelId="{CD4649F3-2C8E-4904-89FA-4FF7D8AD040D}" srcId="{9D2F7DFC-DE72-4BC9-9CDD-0D65E88893AA}" destId="{A8C47525-4B6B-4878-BDE6-4B497EC19D55}" srcOrd="0" destOrd="0" parTransId="{96EB92DE-3B1A-4D68-8126-D516BF68A533}" sibTransId="{927609D8-D806-4929-B580-468D9C48C26A}"/>
    <dgm:cxn modelId="{63B9D4BD-98F3-4B9D-A00D-CEAC1721C685}" srcId="{A8C47525-4B6B-4878-BDE6-4B497EC19D55}" destId="{F993D274-D188-478C-97EB-55471017410F}" srcOrd="1" destOrd="0" parTransId="{0DA5499B-D149-4D90-8F86-31DD633FAA2E}" sibTransId="{F08453BF-DC88-4D61-9F89-63676BFC561C}"/>
    <dgm:cxn modelId="{C282F8F7-0E55-4CF3-863B-8F3DBCEA7C65}" type="presOf" srcId="{F993D274-D188-478C-97EB-55471017410F}" destId="{83617CEE-4BFB-4B11-8519-B49C17F3BCA3}" srcOrd="0" destOrd="0" presId="urn:microsoft.com/office/officeart/2008/layout/LinedList"/>
    <dgm:cxn modelId="{6EA2A5FD-9E31-474D-84F0-A81058347417}" type="presParOf" srcId="{731618AF-69B5-4B77-B223-EE759F3AB83B}" destId="{EFDBC8DD-B250-4CE5-97FF-33A63A545D03}" srcOrd="0" destOrd="0" presId="urn:microsoft.com/office/officeart/2008/layout/LinedList"/>
    <dgm:cxn modelId="{523DD9DC-FABE-4F3C-B4BC-9E62A32861BF}" type="presParOf" srcId="{731618AF-69B5-4B77-B223-EE759F3AB83B}" destId="{002DFAA1-6312-4260-89DD-28011244F3D7}" srcOrd="1" destOrd="0" presId="urn:microsoft.com/office/officeart/2008/layout/LinedList"/>
    <dgm:cxn modelId="{0429F96E-7745-4CAE-8E36-DF5FB4449EE3}" type="presParOf" srcId="{002DFAA1-6312-4260-89DD-28011244F3D7}" destId="{F8722C65-07D9-4ABD-8F30-30BCA30CD708}" srcOrd="0" destOrd="0" presId="urn:microsoft.com/office/officeart/2008/layout/LinedList"/>
    <dgm:cxn modelId="{BEA2F627-57CE-487E-BB9E-A36FBB079F9D}" type="presParOf" srcId="{002DFAA1-6312-4260-89DD-28011244F3D7}" destId="{D9E43329-4F6B-4D20-9EA2-1E021A034C80}" srcOrd="1" destOrd="0" presId="urn:microsoft.com/office/officeart/2008/layout/LinedList"/>
    <dgm:cxn modelId="{99D3676E-DEC9-49AC-A495-C3A577D38947}" type="presParOf" srcId="{D9E43329-4F6B-4D20-9EA2-1E021A034C80}" destId="{CC98C1FD-BBCC-4FF5-BC3E-64FAC68925A1}" srcOrd="0" destOrd="0" presId="urn:microsoft.com/office/officeart/2008/layout/LinedList"/>
    <dgm:cxn modelId="{AA8E31A1-0B22-4FA4-961B-7EB6110798A6}" type="presParOf" srcId="{D9E43329-4F6B-4D20-9EA2-1E021A034C80}" destId="{BBB53E25-A9FE-442C-A396-883CC27162C4}" srcOrd="1" destOrd="0" presId="urn:microsoft.com/office/officeart/2008/layout/LinedList"/>
    <dgm:cxn modelId="{BCAD813B-95DA-4AE8-86D6-0C16867CE50A}" type="presParOf" srcId="{BBB53E25-A9FE-442C-A396-883CC27162C4}" destId="{C993308A-4CE1-4E88-9256-A14799E3B263}" srcOrd="0" destOrd="0" presId="urn:microsoft.com/office/officeart/2008/layout/LinedList"/>
    <dgm:cxn modelId="{3DCF5B58-386B-4AAD-B30B-6D725F540708}" type="presParOf" srcId="{BBB53E25-A9FE-442C-A396-883CC27162C4}" destId="{3E598985-C2EE-4760-BB00-33617939B580}" srcOrd="1" destOrd="0" presId="urn:microsoft.com/office/officeart/2008/layout/LinedList"/>
    <dgm:cxn modelId="{C9DCB0E6-F220-45B3-A425-B3C7E8B479FE}" type="presParOf" srcId="{BBB53E25-A9FE-442C-A396-883CC27162C4}" destId="{95B40D32-6F2F-4D13-9BEA-1F8A7319DF15}" srcOrd="2" destOrd="0" presId="urn:microsoft.com/office/officeart/2008/layout/LinedList"/>
    <dgm:cxn modelId="{4FAF46AB-5BCD-4A28-B52D-2996720BE1B9}" type="presParOf" srcId="{D9E43329-4F6B-4D20-9EA2-1E021A034C80}" destId="{9C0177CB-57F3-4807-9514-4A2C7A603272}" srcOrd="2" destOrd="0" presId="urn:microsoft.com/office/officeart/2008/layout/LinedList"/>
    <dgm:cxn modelId="{19AD0308-E68D-47C1-96B6-F1F2C6D5FB6A}" type="presParOf" srcId="{D9E43329-4F6B-4D20-9EA2-1E021A034C80}" destId="{1A641A7E-9914-4CDB-AF62-FDEFA532791B}" srcOrd="3" destOrd="0" presId="urn:microsoft.com/office/officeart/2008/layout/LinedList"/>
    <dgm:cxn modelId="{715B592D-C2F8-4A66-A0CB-75E376AE7735}" type="presParOf" srcId="{D9E43329-4F6B-4D20-9EA2-1E021A034C80}" destId="{6E408624-3244-4B34-AF55-6785DEE9B3DD}" srcOrd="4" destOrd="0" presId="urn:microsoft.com/office/officeart/2008/layout/LinedList"/>
    <dgm:cxn modelId="{F6A7557E-76B9-4DB7-BC7C-B5E515F65071}" type="presParOf" srcId="{6E408624-3244-4B34-AF55-6785DEE9B3DD}" destId="{0E1B3509-BA43-4C9D-B7A3-FCB70E483F44}" srcOrd="0" destOrd="0" presId="urn:microsoft.com/office/officeart/2008/layout/LinedList"/>
    <dgm:cxn modelId="{CEF98C55-3E44-4CE9-B730-459DE0C58E0E}" type="presParOf" srcId="{6E408624-3244-4B34-AF55-6785DEE9B3DD}" destId="{83617CEE-4BFB-4B11-8519-B49C17F3BCA3}" srcOrd="1" destOrd="0" presId="urn:microsoft.com/office/officeart/2008/layout/LinedList"/>
    <dgm:cxn modelId="{15B087C4-6AE5-409E-9650-26043E1399D4}" type="presParOf" srcId="{6E408624-3244-4B34-AF55-6785DEE9B3DD}" destId="{8236E49F-BDD3-4D66-8273-B8FA4D737B2B}" srcOrd="2" destOrd="0" presId="urn:microsoft.com/office/officeart/2008/layout/LinedList"/>
    <dgm:cxn modelId="{6062210D-5930-43F3-862E-B69990CD2308}" type="presParOf" srcId="{D9E43329-4F6B-4D20-9EA2-1E021A034C80}" destId="{6C00AC1B-869B-44C5-884E-5BAF0B573C4F}" srcOrd="5" destOrd="0" presId="urn:microsoft.com/office/officeart/2008/layout/LinedList"/>
    <dgm:cxn modelId="{BB852CC8-3961-4A83-9D7D-8CDA7168537F}" type="presParOf" srcId="{D9E43329-4F6B-4D20-9EA2-1E021A034C80}" destId="{B0C32F8B-F452-4845-975D-64EBCA98209E}"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74A583-BD85-4FCB-81A4-06D3B042078C}"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CD3DB73D-A92D-4CDB-9C88-00A5E77823CA}">
      <dgm:prSet custT="1"/>
      <dgm:spPr/>
      <dgm:t>
        <a:bodyPr/>
        <a:lstStyle/>
        <a:p>
          <a:pPr rtl="0"/>
          <a:r>
            <a:rPr lang="en-US" sz="3000" b="1" dirty="0" smtClean="0"/>
            <a:t>VA Learning University (VALU) Talent Management System (TMS) Courses</a:t>
          </a:r>
          <a:endParaRPr lang="en-US" sz="3000" b="1" dirty="0"/>
        </a:p>
      </dgm:t>
    </dgm:pt>
    <dgm:pt modelId="{09641292-920E-4E2D-9804-DE09B8777220}" type="parTrans" cxnId="{9B716675-6708-48D3-BC18-5DF355A52EE0}">
      <dgm:prSet/>
      <dgm:spPr/>
      <dgm:t>
        <a:bodyPr/>
        <a:lstStyle/>
        <a:p>
          <a:endParaRPr lang="en-US" b="1"/>
        </a:p>
      </dgm:t>
    </dgm:pt>
    <dgm:pt modelId="{2E0D93FB-70C8-43BA-94A5-2F977375C690}" type="sibTrans" cxnId="{9B716675-6708-48D3-BC18-5DF355A52EE0}">
      <dgm:prSet/>
      <dgm:spPr/>
      <dgm:t>
        <a:bodyPr/>
        <a:lstStyle/>
        <a:p>
          <a:endParaRPr lang="en-US" b="1"/>
        </a:p>
      </dgm:t>
    </dgm:pt>
    <dgm:pt modelId="{7AD8428C-60CF-4781-93A4-042290DDE66E}">
      <dgm:prSet custT="1"/>
      <dgm:spPr/>
      <dgm:t>
        <a:bodyPr/>
        <a:lstStyle/>
        <a:p>
          <a:pPr rtl="0"/>
          <a:r>
            <a:rPr lang="en-US" sz="2800" b="1" dirty="0" smtClean="0"/>
            <a:t>Section 508: What is It and Why is It Important to You?</a:t>
          </a:r>
          <a:endParaRPr lang="en-US" sz="2800" b="1" dirty="0"/>
        </a:p>
      </dgm:t>
    </dgm:pt>
    <dgm:pt modelId="{AADDACB0-23AB-42E2-A158-8096C7082B6F}" type="parTrans" cxnId="{2C3222C9-7B23-42A5-94E8-E0A18AF245BD}">
      <dgm:prSet/>
      <dgm:spPr/>
      <dgm:t>
        <a:bodyPr/>
        <a:lstStyle/>
        <a:p>
          <a:endParaRPr lang="en-US" b="1"/>
        </a:p>
      </dgm:t>
    </dgm:pt>
    <dgm:pt modelId="{C43AE0C8-69CF-40C3-B1DF-F6D63D046F2D}" type="sibTrans" cxnId="{2C3222C9-7B23-42A5-94E8-E0A18AF245BD}">
      <dgm:prSet/>
      <dgm:spPr/>
      <dgm:t>
        <a:bodyPr/>
        <a:lstStyle/>
        <a:p>
          <a:endParaRPr lang="en-US" b="1"/>
        </a:p>
      </dgm:t>
    </dgm:pt>
    <dgm:pt modelId="{CCAB6F9B-3335-4197-BA13-5A3099F4C0D4}">
      <dgm:prSet custT="1"/>
      <dgm:spPr/>
      <dgm:t>
        <a:bodyPr/>
        <a:lstStyle/>
        <a:p>
          <a:pPr rtl="0"/>
          <a:r>
            <a:rPr lang="en-US" sz="2800" b="1" dirty="0" smtClean="0"/>
            <a:t>Testing HTML for Section 508 Compliance</a:t>
          </a:r>
          <a:endParaRPr lang="en-US" sz="2800" b="1" dirty="0"/>
        </a:p>
      </dgm:t>
    </dgm:pt>
    <dgm:pt modelId="{01727F06-A184-4D5C-985A-E2E32C889E05}" type="parTrans" cxnId="{70743D7C-84C5-4813-89CE-0DC7D191F9B1}">
      <dgm:prSet/>
      <dgm:spPr/>
      <dgm:t>
        <a:bodyPr/>
        <a:lstStyle/>
        <a:p>
          <a:endParaRPr lang="en-US" b="1"/>
        </a:p>
      </dgm:t>
    </dgm:pt>
    <dgm:pt modelId="{5F0DD23D-A6DB-4D65-A900-062C93D6B3FF}" type="sibTrans" cxnId="{70743D7C-84C5-4813-89CE-0DC7D191F9B1}">
      <dgm:prSet/>
      <dgm:spPr/>
      <dgm:t>
        <a:bodyPr/>
        <a:lstStyle/>
        <a:p>
          <a:endParaRPr lang="en-US" b="1"/>
        </a:p>
      </dgm:t>
    </dgm:pt>
    <dgm:pt modelId="{C83BB3BF-973B-4D68-BC61-325B3FC2DA72}">
      <dgm:prSet custT="1"/>
      <dgm:spPr/>
      <dgm:t>
        <a:bodyPr/>
        <a:lstStyle/>
        <a:p>
          <a:pPr rtl="0"/>
          <a:r>
            <a:rPr lang="en-US" sz="2800" b="1" dirty="0" smtClean="0"/>
            <a:t>Developing Section 508 Compliant Web Content</a:t>
          </a:r>
          <a:endParaRPr lang="en-US" sz="2800" b="1" dirty="0"/>
        </a:p>
      </dgm:t>
    </dgm:pt>
    <dgm:pt modelId="{7E5B3F81-9D60-46CA-9BF6-2BCA42E2241D}" type="parTrans" cxnId="{F7A57355-3B7D-4BAD-8726-ED655844FA25}">
      <dgm:prSet/>
      <dgm:spPr/>
      <dgm:t>
        <a:bodyPr/>
        <a:lstStyle/>
        <a:p>
          <a:endParaRPr lang="en-US" b="1"/>
        </a:p>
      </dgm:t>
    </dgm:pt>
    <dgm:pt modelId="{BA697939-095D-4F82-952A-A880530B3A1E}" type="sibTrans" cxnId="{F7A57355-3B7D-4BAD-8726-ED655844FA25}">
      <dgm:prSet/>
      <dgm:spPr/>
      <dgm:t>
        <a:bodyPr/>
        <a:lstStyle/>
        <a:p>
          <a:endParaRPr lang="en-US" b="1"/>
        </a:p>
      </dgm:t>
    </dgm:pt>
    <dgm:pt modelId="{4EA5AF16-F1E8-4745-A772-63C9F59C918C}">
      <dgm:prSet custT="1"/>
      <dgm:spPr/>
      <dgm:t>
        <a:bodyPr/>
        <a:lstStyle/>
        <a:p>
          <a:pPr rtl="0"/>
          <a:r>
            <a:rPr lang="en-US" sz="2800" b="1" dirty="0" smtClean="0"/>
            <a:t>Testing Software for Section 508 Compliance</a:t>
          </a:r>
          <a:endParaRPr lang="en-US" sz="2800" b="1" dirty="0"/>
        </a:p>
      </dgm:t>
    </dgm:pt>
    <dgm:pt modelId="{EF9D1FD7-1274-46C5-B9D5-8011BD9B521D}" type="parTrans" cxnId="{5FF2B5E5-6B9E-481F-800C-DAA40B426F91}">
      <dgm:prSet/>
      <dgm:spPr/>
      <dgm:t>
        <a:bodyPr/>
        <a:lstStyle/>
        <a:p>
          <a:endParaRPr lang="en-US" b="1"/>
        </a:p>
      </dgm:t>
    </dgm:pt>
    <dgm:pt modelId="{64C7FFAF-AA6C-4004-ABE5-F79905886F61}" type="sibTrans" cxnId="{5FF2B5E5-6B9E-481F-800C-DAA40B426F91}">
      <dgm:prSet/>
      <dgm:spPr/>
      <dgm:t>
        <a:bodyPr/>
        <a:lstStyle/>
        <a:p>
          <a:endParaRPr lang="en-US" b="1"/>
        </a:p>
      </dgm:t>
    </dgm:pt>
    <dgm:pt modelId="{520013D8-6594-4869-AB97-4A7087C58756}">
      <dgm:prSet custT="1"/>
      <dgm:spPr/>
      <dgm:t>
        <a:bodyPr/>
        <a:lstStyle/>
        <a:p>
          <a:pPr rtl="0"/>
          <a:r>
            <a:rPr lang="en-US" sz="2800" b="1" dirty="0" smtClean="0"/>
            <a:t>Purchasing Section 508 Information and Communication Technology</a:t>
          </a:r>
          <a:endParaRPr lang="en-US" sz="2800" b="1" dirty="0"/>
        </a:p>
      </dgm:t>
    </dgm:pt>
    <dgm:pt modelId="{93B1DFB6-491F-42CF-B504-5FE972ED0955}" type="parTrans" cxnId="{53060D68-E877-4A33-B982-911BDA1AC9BE}">
      <dgm:prSet/>
      <dgm:spPr/>
      <dgm:t>
        <a:bodyPr/>
        <a:lstStyle/>
        <a:p>
          <a:endParaRPr lang="en-US" b="1"/>
        </a:p>
      </dgm:t>
    </dgm:pt>
    <dgm:pt modelId="{74E90741-CE58-404F-A742-44C3E3CFBFEC}" type="sibTrans" cxnId="{53060D68-E877-4A33-B982-911BDA1AC9BE}">
      <dgm:prSet/>
      <dgm:spPr/>
      <dgm:t>
        <a:bodyPr/>
        <a:lstStyle/>
        <a:p>
          <a:endParaRPr lang="en-US" b="1"/>
        </a:p>
      </dgm:t>
    </dgm:pt>
    <dgm:pt modelId="{D877CDE5-D20C-492B-AEC7-EBC3937D266C}">
      <dgm:prSet custT="1"/>
      <dgm:spPr/>
      <dgm:t>
        <a:bodyPr/>
        <a:lstStyle/>
        <a:p>
          <a:pPr rtl="0"/>
          <a:r>
            <a:rPr lang="en-US" sz="2800" b="1" dirty="0" smtClean="0"/>
            <a:t>Testing Mobile Apps for Section 508 Compliance</a:t>
          </a:r>
          <a:endParaRPr lang="en-US" sz="2800" b="1" dirty="0"/>
        </a:p>
      </dgm:t>
    </dgm:pt>
    <dgm:pt modelId="{781DCA65-1A1F-42D0-BECF-0EC915594DE3}" type="parTrans" cxnId="{C7CC4107-F94D-4373-9C88-B045BF0FE493}">
      <dgm:prSet/>
      <dgm:spPr/>
      <dgm:t>
        <a:bodyPr/>
        <a:lstStyle/>
        <a:p>
          <a:endParaRPr lang="en-US" b="1"/>
        </a:p>
      </dgm:t>
    </dgm:pt>
    <dgm:pt modelId="{EEF63399-B365-4857-98DA-0D6550DEAF24}" type="sibTrans" cxnId="{C7CC4107-F94D-4373-9C88-B045BF0FE493}">
      <dgm:prSet/>
      <dgm:spPr/>
      <dgm:t>
        <a:bodyPr/>
        <a:lstStyle/>
        <a:p>
          <a:endParaRPr lang="en-US" b="1"/>
        </a:p>
      </dgm:t>
    </dgm:pt>
    <dgm:pt modelId="{8EC9205D-82EA-4C26-A87B-09A387C1D67D}" type="pres">
      <dgm:prSet presAssocID="{6674A583-BD85-4FCB-81A4-06D3B042078C}" presName="linear" presStyleCnt="0">
        <dgm:presLayoutVars>
          <dgm:animLvl val="lvl"/>
          <dgm:resizeHandles val="exact"/>
        </dgm:presLayoutVars>
      </dgm:prSet>
      <dgm:spPr/>
      <dgm:t>
        <a:bodyPr/>
        <a:lstStyle/>
        <a:p>
          <a:endParaRPr lang="en-US"/>
        </a:p>
      </dgm:t>
    </dgm:pt>
    <dgm:pt modelId="{3DA26C9D-AFCE-4D40-949E-21FC40DC7CCA}" type="pres">
      <dgm:prSet presAssocID="{CD3DB73D-A92D-4CDB-9C88-00A5E77823CA}" presName="parentText" presStyleLbl="node1" presStyleIdx="0" presStyleCnt="1">
        <dgm:presLayoutVars>
          <dgm:chMax val="0"/>
          <dgm:bulletEnabled val="1"/>
        </dgm:presLayoutVars>
      </dgm:prSet>
      <dgm:spPr/>
      <dgm:t>
        <a:bodyPr/>
        <a:lstStyle/>
        <a:p>
          <a:endParaRPr lang="en-US"/>
        </a:p>
      </dgm:t>
    </dgm:pt>
    <dgm:pt modelId="{6ADD79C9-8E69-44DD-B118-C848D8963826}" type="pres">
      <dgm:prSet presAssocID="{CD3DB73D-A92D-4CDB-9C88-00A5E77823CA}" presName="childText" presStyleLbl="revTx" presStyleIdx="0" presStyleCnt="1">
        <dgm:presLayoutVars>
          <dgm:bulletEnabled val="1"/>
        </dgm:presLayoutVars>
      </dgm:prSet>
      <dgm:spPr/>
      <dgm:t>
        <a:bodyPr/>
        <a:lstStyle/>
        <a:p>
          <a:endParaRPr lang="en-US"/>
        </a:p>
      </dgm:t>
    </dgm:pt>
  </dgm:ptLst>
  <dgm:cxnLst>
    <dgm:cxn modelId="{70743D7C-84C5-4813-89CE-0DC7D191F9B1}" srcId="{CD3DB73D-A92D-4CDB-9C88-00A5E77823CA}" destId="{CCAB6F9B-3335-4197-BA13-5A3099F4C0D4}" srcOrd="1" destOrd="0" parTransId="{01727F06-A184-4D5C-985A-E2E32C889E05}" sibTransId="{5F0DD23D-A6DB-4D65-A900-062C93D6B3FF}"/>
    <dgm:cxn modelId="{8244EBCE-8A74-468B-A123-C12E4F0194AC}" type="presOf" srcId="{7AD8428C-60CF-4781-93A4-042290DDE66E}" destId="{6ADD79C9-8E69-44DD-B118-C848D8963826}" srcOrd="0" destOrd="0" presId="urn:microsoft.com/office/officeart/2005/8/layout/vList2"/>
    <dgm:cxn modelId="{C513DB2F-EC93-4E80-98F6-E563BFE176D2}" type="presOf" srcId="{4EA5AF16-F1E8-4745-A772-63C9F59C918C}" destId="{6ADD79C9-8E69-44DD-B118-C848D8963826}" srcOrd="0" destOrd="3" presId="urn:microsoft.com/office/officeart/2005/8/layout/vList2"/>
    <dgm:cxn modelId="{F7A57355-3B7D-4BAD-8726-ED655844FA25}" srcId="{CD3DB73D-A92D-4CDB-9C88-00A5E77823CA}" destId="{C83BB3BF-973B-4D68-BC61-325B3FC2DA72}" srcOrd="2" destOrd="0" parTransId="{7E5B3F81-9D60-46CA-9BF6-2BCA42E2241D}" sibTransId="{BA697939-095D-4F82-952A-A880530B3A1E}"/>
    <dgm:cxn modelId="{C7CC4107-F94D-4373-9C88-B045BF0FE493}" srcId="{CD3DB73D-A92D-4CDB-9C88-00A5E77823CA}" destId="{D877CDE5-D20C-492B-AEC7-EBC3937D266C}" srcOrd="5" destOrd="0" parTransId="{781DCA65-1A1F-42D0-BECF-0EC915594DE3}" sibTransId="{EEF63399-B365-4857-98DA-0D6550DEAF24}"/>
    <dgm:cxn modelId="{62D40E38-3E0A-478A-8507-28A9335A5B2F}" type="presOf" srcId="{D877CDE5-D20C-492B-AEC7-EBC3937D266C}" destId="{6ADD79C9-8E69-44DD-B118-C848D8963826}" srcOrd="0" destOrd="5" presId="urn:microsoft.com/office/officeart/2005/8/layout/vList2"/>
    <dgm:cxn modelId="{2297DF5B-D612-4C5B-A901-EBE1A6E59B6B}" type="presOf" srcId="{CCAB6F9B-3335-4197-BA13-5A3099F4C0D4}" destId="{6ADD79C9-8E69-44DD-B118-C848D8963826}" srcOrd="0" destOrd="1" presId="urn:microsoft.com/office/officeart/2005/8/layout/vList2"/>
    <dgm:cxn modelId="{3FA9A1AB-F437-419A-B07A-064D24FDB101}" type="presOf" srcId="{520013D8-6594-4869-AB97-4A7087C58756}" destId="{6ADD79C9-8E69-44DD-B118-C848D8963826}" srcOrd="0" destOrd="4" presId="urn:microsoft.com/office/officeart/2005/8/layout/vList2"/>
    <dgm:cxn modelId="{4CE3C7CD-BB35-426A-BCB5-8F70457201A2}" type="presOf" srcId="{C83BB3BF-973B-4D68-BC61-325B3FC2DA72}" destId="{6ADD79C9-8E69-44DD-B118-C848D8963826}" srcOrd="0" destOrd="2" presId="urn:microsoft.com/office/officeart/2005/8/layout/vList2"/>
    <dgm:cxn modelId="{2C3222C9-7B23-42A5-94E8-E0A18AF245BD}" srcId="{CD3DB73D-A92D-4CDB-9C88-00A5E77823CA}" destId="{7AD8428C-60CF-4781-93A4-042290DDE66E}" srcOrd="0" destOrd="0" parTransId="{AADDACB0-23AB-42E2-A158-8096C7082B6F}" sibTransId="{C43AE0C8-69CF-40C3-B1DF-F6D63D046F2D}"/>
    <dgm:cxn modelId="{67F48B18-D3B4-4ADA-AE78-0A9AECDA1358}" type="presOf" srcId="{CD3DB73D-A92D-4CDB-9C88-00A5E77823CA}" destId="{3DA26C9D-AFCE-4D40-949E-21FC40DC7CCA}" srcOrd="0" destOrd="0" presId="urn:microsoft.com/office/officeart/2005/8/layout/vList2"/>
    <dgm:cxn modelId="{9B716675-6708-48D3-BC18-5DF355A52EE0}" srcId="{6674A583-BD85-4FCB-81A4-06D3B042078C}" destId="{CD3DB73D-A92D-4CDB-9C88-00A5E77823CA}" srcOrd="0" destOrd="0" parTransId="{09641292-920E-4E2D-9804-DE09B8777220}" sibTransId="{2E0D93FB-70C8-43BA-94A5-2F977375C690}"/>
    <dgm:cxn modelId="{5FF2B5E5-6B9E-481F-800C-DAA40B426F91}" srcId="{CD3DB73D-A92D-4CDB-9C88-00A5E77823CA}" destId="{4EA5AF16-F1E8-4745-A772-63C9F59C918C}" srcOrd="3" destOrd="0" parTransId="{EF9D1FD7-1274-46C5-B9D5-8011BD9B521D}" sibTransId="{64C7FFAF-AA6C-4004-ABE5-F79905886F61}"/>
    <dgm:cxn modelId="{CA3A44B6-518B-4BA3-9626-14DD1EA97E3E}" type="presOf" srcId="{6674A583-BD85-4FCB-81A4-06D3B042078C}" destId="{8EC9205D-82EA-4C26-A87B-09A387C1D67D}" srcOrd="0" destOrd="0" presId="urn:microsoft.com/office/officeart/2005/8/layout/vList2"/>
    <dgm:cxn modelId="{53060D68-E877-4A33-B982-911BDA1AC9BE}" srcId="{CD3DB73D-A92D-4CDB-9C88-00A5E77823CA}" destId="{520013D8-6594-4869-AB97-4A7087C58756}" srcOrd="4" destOrd="0" parTransId="{93B1DFB6-491F-42CF-B504-5FE972ED0955}" sibTransId="{74E90741-CE58-404F-A742-44C3E3CFBFEC}"/>
    <dgm:cxn modelId="{55BD593E-3113-4BEE-B7D4-71181155CBC2}" type="presParOf" srcId="{8EC9205D-82EA-4C26-A87B-09A387C1D67D}" destId="{3DA26C9D-AFCE-4D40-949E-21FC40DC7CCA}" srcOrd="0" destOrd="0" presId="urn:microsoft.com/office/officeart/2005/8/layout/vList2"/>
    <dgm:cxn modelId="{211A112F-9F30-4C8D-9D80-FE77D76D1033}" type="presParOf" srcId="{8EC9205D-82EA-4C26-A87B-09A387C1D67D}" destId="{6ADD79C9-8E69-44DD-B118-C848D896382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187FA-B783-4052-8BAE-5D37831EDEBC}"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DC91D6A6-24EE-40B2-B4C7-820264C18471}">
      <dgm:prSet custT="1"/>
      <dgm:spPr/>
      <dgm:t>
        <a:bodyPr/>
        <a:lstStyle/>
        <a:p>
          <a:pPr rtl="0"/>
          <a:r>
            <a:rPr lang="en-US" sz="3000" dirty="0" smtClean="0"/>
            <a:t>Helps Veterans, Caregivers and VA health care team securely </a:t>
          </a:r>
          <a:r>
            <a:rPr lang="en-US" sz="3000" b="1" dirty="0" smtClean="0"/>
            <a:t>coordinate all aspects of care</a:t>
          </a:r>
          <a:endParaRPr lang="en-US" sz="3000" dirty="0"/>
        </a:p>
      </dgm:t>
      <dgm:extLst>
        <a:ext uri="{E40237B7-FDA0-4F09-8148-C483321AD2D9}">
          <dgm14:cNvPr xmlns:dgm14="http://schemas.microsoft.com/office/drawing/2010/diagram" id="0" name="" descr="&#10;&#10;"/>
        </a:ext>
      </dgm:extLst>
    </dgm:pt>
    <dgm:pt modelId="{3755F681-E8CE-4FDB-9DF2-C8CED2421596}" type="parTrans" cxnId="{E7179D9C-A9E8-4624-9DDE-EBE315A6AF81}">
      <dgm:prSet/>
      <dgm:spPr/>
      <dgm:t>
        <a:bodyPr/>
        <a:lstStyle/>
        <a:p>
          <a:endParaRPr lang="en-US" sz="3000"/>
        </a:p>
      </dgm:t>
    </dgm:pt>
    <dgm:pt modelId="{6EE8C514-CF8C-49C0-9C20-83895BF8969E}" type="sibTrans" cxnId="{E7179D9C-A9E8-4624-9DDE-EBE315A6AF81}">
      <dgm:prSet/>
      <dgm:spPr/>
      <dgm:t>
        <a:bodyPr/>
        <a:lstStyle/>
        <a:p>
          <a:endParaRPr lang="en-US" sz="3000"/>
        </a:p>
      </dgm:t>
    </dgm:pt>
    <dgm:pt modelId="{ABED8986-D9FE-49AF-A31B-17629661B030}">
      <dgm:prSet custT="1"/>
      <dgm:spPr/>
      <dgm:t>
        <a:bodyPr/>
        <a:lstStyle/>
        <a:p>
          <a:pPr rtl="0"/>
          <a:r>
            <a:rPr lang="en-US" sz="3000" dirty="0" smtClean="0"/>
            <a:t>Provides Veterans and their Caregivers with </a:t>
          </a:r>
          <a:r>
            <a:rPr lang="en-US" sz="3000" b="1" dirty="0" smtClean="0"/>
            <a:t>tools to help lead healthier lives</a:t>
          </a:r>
          <a:endParaRPr lang="en-US" sz="3000" dirty="0"/>
        </a:p>
      </dgm:t>
      <dgm:extLst>
        <a:ext uri="{E40237B7-FDA0-4F09-8148-C483321AD2D9}">
          <dgm14:cNvPr xmlns:dgm14="http://schemas.microsoft.com/office/drawing/2010/diagram" id="0" name="" descr="&#10;"/>
        </a:ext>
      </dgm:extLst>
    </dgm:pt>
    <dgm:pt modelId="{7664F9E0-D953-47F0-A062-439489E90E14}" type="parTrans" cxnId="{3F0517A3-5FD3-431A-A78D-12AFB39D06DB}">
      <dgm:prSet/>
      <dgm:spPr/>
      <dgm:t>
        <a:bodyPr/>
        <a:lstStyle/>
        <a:p>
          <a:endParaRPr lang="en-US" sz="3000"/>
        </a:p>
      </dgm:t>
    </dgm:pt>
    <dgm:pt modelId="{C8BD70AF-B588-4395-95D1-B64E59DDB33B}" type="sibTrans" cxnId="{3F0517A3-5FD3-431A-A78D-12AFB39D06DB}">
      <dgm:prSet/>
      <dgm:spPr/>
      <dgm:t>
        <a:bodyPr/>
        <a:lstStyle/>
        <a:p>
          <a:endParaRPr lang="en-US" sz="3000"/>
        </a:p>
      </dgm:t>
    </dgm:pt>
    <dgm:pt modelId="{E6EF8D1E-52FD-41E0-BFF2-A9A2F76A5247}" type="pres">
      <dgm:prSet presAssocID="{6AF187FA-B783-4052-8BAE-5D37831EDEBC}" presName="vert0" presStyleCnt="0">
        <dgm:presLayoutVars>
          <dgm:dir/>
          <dgm:animOne val="branch"/>
          <dgm:animLvl val="lvl"/>
        </dgm:presLayoutVars>
      </dgm:prSet>
      <dgm:spPr/>
      <dgm:t>
        <a:bodyPr/>
        <a:lstStyle/>
        <a:p>
          <a:endParaRPr lang="en-US"/>
        </a:p>
      </dgm:t>
    </dgm:pt>
    <dgm:pt modelId="{8AC71AEC-AB5F-46AD-8F4F-BC05701CFBB6}" type="pres">
      <dgm:prSet presAssocID="{DC91D6A6-24EE-40B2-B4C7-820264C18471}" presName="thickLine" presStyleLbl="alignNode1" presStyleIdx="0" presStyleCnt="2"/>
      <dgm:spPr/>
    </dgm:pt>
    <dgm:pt modelId="{0908622B-FD78-44F6-8D62-88E0A311C020}" type="pres">
      <dgm:prSet presAssocID="{DC91D6A6-24EE-40B2-B4C7-820264C18471}" presName="horz1" presStyleCnt="0"/>
      <dgm:spPr/>
    </dgm:pt>
    <dgm:pt modelId="{082C8E49-CF81-4BA4-B41D-ED9893F25D0D}" type="pres">
      <dgm:prSet presAssocID="{DC91D6A6-24EE-40B2-B4C7-820264C18471}" presName="tx1" presStyleLbl="revTx" presStyleIdx="0" presStyleCnt="2"/>
      <dgm:spPr/>
      <dgm:t>
        <a:bodyPr/>
        <a:lstStyle/>
        <a:p>
          <a:endParaRPr lang="en-US"/>
        </a:p>
      </dgm:t>
    </dgm:pt>
    <dgm:pt modelId="{1ECA1D56-3E39-4197-A4D0-081E2C6BE499}" type="pres">
      <dgm:prSet presAssocID="{DC91D6A6-24EE-40B2-B4C7-820264C18471}" presName="vert1" presStyleCnt="0"/>
      <dgm:spPr/>
    </dgm:pt>
    <dgm:pt modelId="{C330BDB6-7EB8-41C9-827B-01B0B2CB9046}" type="pres">
      <dgm:prSet presAssocID="{ABED8986-D9FE-49AF-A31B-17629661B030}" presName="thickLine" presStyleLbl="alignNode1" presStyleIdx="1" presStyleCnt="2"/>
      <dgm:spPr/>
    </dgm:pt>
    <dgm:pt modelId="{673C7E85-A971-49E6-80F5-E43B9D05AD73}" type="pres">
      <dgm:prSet presAssocID="{ABED8986-D9FE-49AF-A31B-17629661B030}" presName="horz1" presStyleCnt="0"/>
      <dgm:spPr/>
    </dgm:pt>
    <dgm:pt modelId="{A22F1E71-96A1-4076-B435-5AD5AE4352E6}" type="pres">
      <dgm:prSet presAssocID="{ABED8986-D9FE-49AF-A31B-17629661B030}" presName="tx1" presStyleLbl="revTx" presStyleIdx="1" presStyleCnt="2"/>
      <dgm:spPr/>
      <dgm:t>
        <a:bodyPr/>
        <a:lstStyle/>
        <a:p>
          <a:endParaRPr lang="en-US"/>
        </a:p>
      </dgm:t>
    </dgm:pt>
    <dgm:pt modelId="{DE8CCBA8-CC5F-47C5-AAD6-C7721E695861}" type="pres">
      <dgm:prSet presAssocID="{ABED8986-D9FE-49AF-A31B-17629661B030}" presName="vert1" presStyleCnt="0"/>
      <dgm:spPr/>
    </dgm:pt>
  </dgm:ptLst>
  <dgm:cxnLst>
    <dgm:cxn modelId="{392C276D-CD63-494C-A8D6-48E550429232}" type="presOf" srcId="{DC91D6A6-24EE-40B2-B4C7-820264C18471}" destId="{082C8E49-CF81-4BA4-B41D-ED9893F25D0D}" srcOrd="0" destOrd="0" presId="urn:microsoft.com/office/officeart/2008/layout/LinedList"/>
    <dgm:cxn modelId="{7622F074-4E53-4270-9749-B864EF2CAFAC}" type="presOf" srcId="{6AF187FA-B783-4052-8BAE-5D37831EDEBC}" destId="{E6EF8D1E-52FD-41E0-BFF2-A9A2F76A5247}" srcOrd="0" destOrd="0" presId="urn:microsoft.com/office/officeart/2008/layout/LinedList"/>
    <dgm:cxn modelId="{3F0517A3-5FD3-431A-A78D-12AFB39D06DB}" srcId="{6AF187FA-B783-4052-8BAE-5D37831EDEBC}" destId="{ABED8986-D9FE-49AF-A31B-17629661B030}" srcOrd="1" destOrd="0" parTransId="{7664F9E0-D953-47F0-A062-439489E90E14}" sibTransId="{C8BD70AF-B588-4395-95D1-B64E59DDB33B}"/>
    <dgm:cxn modelId="{E7179D9C-A9E8-4624-9DDE-EBE315A6AF81}" srcId="{6AF187FA-B783-4052-8BAE-5D37831EDEBC}" destId="{DC91D6A6-24EE-40B2-B4C7-820264C18471}" srcOrd="0" destOrd="0" parTransId="{3755F681-E8CE-4FDB-9DF2-C8CED2421596}" sibTransId="{6EE8C514-CF8C-49C0-9C20-83895BF8969E}"/>
    <dgm:cxn modelId="{A844A9EC-92A2-4F1B-9B3E-80A04A5BA261}" type="presOf" srcId="{ABED8986-D9FE-49AF-A31B-17629661B030}" destId="{A22F1E71-96A1-4076-B435-5AD5AE4352E6}" srcOrd="0" destOrd="0" presId="urn:microsoft.com/office/officeart/2008/layout/LinedList"/>
    <dgm:cxn modelId="{4D2955D0-7049-4DA2-996A-1859DB2C839B}" type="presParOf" srcId="{E6EF8D1E-52FD-41E0-BFF2-A9A2F76A5247}" destId="{8AC71AEC-AB5F-46AD-8F4F-BC05701CFBB6}" srcOrd="0" destOrd="0" presId="urn:microsoft.com/office/officeart/2008/layout/LinedList"/>
    <dgm:cxn modelId="{035911AE-707E-4F0A-85D2-CC32686D1EFA}" type="presParOf" srcId="{E6EF8D1E-52FD-41E0-BFF2-A9A2F76A5247}" destId="{0908622B-FD78-44F6-8D62-88E0A311C020}" srcOrd="1" destOrd="0" presId="urn:microsoft.com/office/officeart/2008/layout/LinedList"/>
    <dgm:cxn modelId="{372E5F1B-4B09-4E39-8EF6-802271B6397C}" type="presParOf" srcId="{0908622B-FD78-44F6-8D62-88E0A311C020}" destId="{082C8E49-CF81-4BA4-B41D-ED9893F25D0D}" srcOrd="0" destOrd="0" presId="urn:microsoft.com/office/officeart/2008/layout/LinedList"/>
    <dgm:cxn modelId="{B3CE7052-0107-41B0-9A46-8CEBAF72932B}" type="presParOf" srcId="{0908622B-FD78-44F6-8D62-88E0A311C020}" destId="{1ECA1D56-3E39-4197-A4D0-081E2C6BE499}" srcOrd="1" destOrd="0" presId="urn:microsoft.com/office/officeart/2008/layout/LinedList"/>
    <dgm:cxn modelId="{1DA27772-8EFF-464C-A457-001FD9A7C9F4}" type="presParOf" srcId="{E6EF8D1E-52FD-41E0-BFF2-A9A2F76A5247}" destId="{C330BDB6-7EB8-41C9-827B-01B0B2CB9046}" srcOrd="2" destOrd="0" presId="urn:microsoft.com/office/officeart/2008/layout/LinedList"/>
    <dgm:cxn modelId="{DC84176D-BEA2-45A8-8BF9-22FCCA9E2779}" type="presParOf" srcId="{E6EF8D1E-52FD-41E0-BFF2-A9A2F76A5247}" destId="{673C7E85-A971-49E6-80F5-E43B9D05AD73}" srcOrd="3" destOrd="0" presId="urn:microsoft.com/office/officeart/2008/layout/LinedList"/>
    <dgm:cxn modelId="{F83D29BB-F5A5-4BFA-9C58-E2C280561916}" type="presParOf" srcId="{673C7E85-A971-49E6-80F5-E43B9D05AD73}" destId="{A22F1E71-96A1-4076-B435-5AD5AE4352E6}" srcOrd="0" destOrd="0" presId="urn:microsoft.com/office/officeart/2008/layout/LinedList"/>
    <dgm:cxn modelId="{D5183894-8D61-476E-AC0A-6B65843E2F25}" type="presParOf" srcId="{673C7E85-A971-49E6-80F5-E43B9D05AD73}" destId="{DE8CCBA8-CC5F-47C5-AAD6-C7721E6958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36DDD6-5960-48D2-9A3A-C292B6C0718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53E6F66-6BC5-4052-AEE6-98DCF7080D38}">
      <dgm:prSet phldrT="[Text]" custT="1"/>
      <dgm:spPr/>
      <dgm:t>
        <a:bodyPr/>
        <a:lstStyle/>
        <a:p>
          <a:r>
            <a:rPr lang="en-US" sz="900" dirty="0" smtClean="0"/>
            <a:t>Sprint 0</a:t>
          </a:r>
          <a:endParaRPr lang="en-US" sz="900" dirty="0"/>
        </a:p>
      </dgm:t>
    </dgm:pt>
    <dgm:pt modelId="{A1ECC3B7-AA11-4637-9D3E-D129EA6341CD}" type="parTrans" cxnId="{99370CAF-776D-4FEA-B03E-EC6A9934A20A}">
      <dgm:prSet/>
      <dgm:spPr/>
      <dgm:t>
        <a:bodyPr/>
        <a:lstStyle/>
        <a:p>
          <a:endParaRPr lang="en-US" sz="900"/>
        </a:p>
      </dgm:t>
    </dgm:pt>
    <dgm:pt modelId="{834F21BB-D52F-47E7-B5B4-E08ED48AF30A}" type="sibTrans" cxnId="{99370CAF-776D-4FEA-B03E-EC6A9934A20A}">
      <dgm:prSet/>
      <dgm:spPr/>
      <dgm:t>
        <a:bodyPr/>
        <a:lstStyle/>
        <a:p>
          <a:endParaRPr lang="en-US" sz="900"/>
        </a:p>
      </dgm:t>
    </dgm:pt>
    <dgm:pt modelId="{983BD3A8-456A-4F6A-B07B-951605F1D9BF}">
      <dgm:prSet phldrT="[Text]" custT="1"/>
      <dgm:spPr/>
      <dgm:t>
        <a:bodyPr/>
        <a:lstStyle/>
        <a:p>
          <a:r>
            <a:rPr lang="en-US" sz="900" dirty="0" smtClean="0"/>
            <a:t>Sprint 1</a:t>
          </a:r>
          <a:endParaRPr lang="en-US" sz="900" dirty="0"/>
        </a:p>
      </dgm:t>
    </dgm:pt>
    <dgm:pt modelId="{2A141CEE-06DF-4553-ACAB-F557CF5FCD06}" type="parTrans" cxnId="{99F4E947-758B-4739-83E7-3BE9BF897781}">
      <dgm:prSet/>
      <dgm:spPr/>
      <dgm:t>
        <a:bodyPr/>
        <a:lstStyle/>
        <a:p>
          <a:endParaRPr lang="en-US" sz="900"/>
        </a:p>
      </dgm:t>
    </dgm:pt>
    <dgm:pt modelId="{83DA9E29-BD12-4AB5-AD7A-457A39110500}" type="sibTrans" cxnId="{99F4E947-758B-4739-83E7-3BE9BF897781}">
      <dgm:prSet/>
      <dgm:spPr/>
      <dgm:t>
        <a:bodyPr/>
        <a:lstStyle/>
        <a:p>
          <a:endParaRPr lang="en-US" sz="900"/>
        </a:p>
      </dgm:t>
    </dgm:pt>
    <dgm:pt modelId="{240AB6D4-7442-4061-8B38-B0EC408B1B7F}">
      <dgm:prSet phldrT="[Text]" custT="1"/>
      <dgm:spPr/>
      <dgm:t>
        <a:bodyPr/>
        <a:lstStyle/>
        <a:p>
          <a:r>
            <a:rPr lang="en-US" sz="900" dirty="0" smtClean="0"/>
            <a:t>Sprint 2</a:t>
          </a:r>
          <a:endParaRPr lang="en-US" sz="900" dirty="0"/>
        </a:p>
      </dgm:t>
    </dgm:pt>
    <dgm:pt modelId="{3276CDE4-AC57-469B-8793-F142D357BBF4}" type="parTrans" cxnId="{66B6A778-70B9-4999-8BEA-498AA16B8A45}">
      <dgm:prSet/>
      <dgm:spPr/>
      <dgm:t>
        <a:bodyPr/>
        <a:lstStyle/>
        <a:p>
          <a:endParaRPr lang="en-US" sz="900"/>
        </a:p>
      </dgm:t>
    </dgm:pt>
    <dgm:pt modelId="{5107C796-1D40-4270-B2F0-CF2E1383BCEB}" type="sibTrans" cxnId="{66B6A778-70B9-4999-8BEA-498AA16B8A45}">
      <dgm:prSet/>
      <dgm:spPr/>
      <dgm:t>
        <a:bodyPr/>
        <a:lstStyle/>
        <a:p>
          <a:endParaRPr lang="en-US" sz="900"/>
        </a:p>
      </dgm:t>
    </dgm:pt>
    <dgm:pt modelId="{A75D5374-36B6-4E22-9DAA-3D59F9AC0572}">
      <dgm:prSet phldrT="[Text]" custT="1"/>
      <dgm:spPr/>
      <dgm:t>
        <a:bodyPr/>
        <a:lstStyle/>
        <a:p>
          <a:r>
            <a:rPr lang="en-US" sz="900" dirty="0" smtClean="0"/>
            <a:t>Sprint 3</a:t>
          </a:r>
          <a:endParaRPr lang="en-US" sz="900" dirty="0"/>
        </a:p>
      </dgm:t>
    </dgm:pt>
    <dgm:pt modelId="{66C18B13-EF32-4718-99AC-04DD37D88B19}" type="parTrans" cxnId="{8EA962E0-81C9-4AFB-A220-94627477C318}">
      <dgm:prSet/>
      <dgm:spPr/>
      <dgm:t>
        <a:bodyPr/>
        <a:lstStyle/>
        <a:p>
          <a:endParaRPr lang="en-US" sz="900"/>
        </a:p>
      </dgm:t>
    </dgm:pt>
    <dgm:pt modelId="{31A2860E-C132-41FE-B3BD-1935AD728107}" type="sibTrans" cxnId="{8EA962E0-81C9-4AFB-A220-94627477C318}">
      <dgm:prSet/>
      <dgm:spPr/>
      <dgm:t>
        <a:bodyPr/>
        <a:lstStyle/>
        <a:p>
          <a:endParaRPr lang="en-US" sz="900"/>
        </a:p>
      </dgm:t>
    </dgm:pt>
    <dgm:pt modelId="{533F7EB9-F4FC-4B4B-8C87-B4E58216FA50}">
      <dgm:prSet phldrT="[Text]" custT="1"/>
      <dgm:spPr/>
      <dgm:t>
        <a:bodyPr/>
        <a:lstStyle/>
        <a:p>
          <a:r>
            <a:rPr lang="en-US" sz="900" dirty="0" smtClean="0"/>
            <a:t>Sprint 4</a:t>
          </a:r>
          <a:endParaRPr lang="en-US" sz="900" dirty="0"/>
        </a:p>
      </dgm:t>
    </dgm:pt>
    <dgm:pt modelId="{A9258466-E093-4CA7-8B47-4637F9AB15A0}" type="parTrans" cxnId="{F43C839C-40D6-4D80-90DA-717DD312B280}">
      <dgm:prSet/>
      <dgm:spPr/>
      <dgm:t>
        <a:bodyPr/>
        <a:lstStyle/>
        <a:p>
          <a:endParaRPr lang="en-US" sz="900"/>
        </a:p>
      </dgm:t>
    </dgm:pt>
    <dgm:pt modelId="{D691BE58-A0D8-498E-90BE-42F775461F2E}" type="sibTrans" cxnId="{F43C839C-40D6-4D80-90DA-717DD312B280}">
      <dgm:prSet/>
      <dgm:spPr/>
      <dgm:t>
        <a:bodyPr/>
        <a:lstStyle/>
        <a:p>
          <a:endParaRPr lang="en-US" sz="900"/>
        </a:p>
      </dgm:t>
    </dgm:pt>
    <dgm:pt modelId="{0E6EBFE5-112D-4A91-B2FE-655D1161452C}">
      <dgm:prSet phldrT="[Text]" custT="1"/>
      <dgm:spPr/>
      <dgm:t>
        <a:bodyPr/>
        <a:lstStyle/>
        <a:p>
          <a:r>
            <a:rPr lang="en-US" sz="900" dirty="0" smtClean="0"/>
            <a:t>Sprint 5</a:t>
          </a:r>
          <a:endParaRPr lang="en-US" sz="900" dirty="0"/>
        </a:p>
      </dgm:t>
    </dgm:pt>
    <dgm:pt modelId="{5B4598C7-86AC-4F33-A6BC-BE4C1595E0B3}" type="parTrans" cxnId="{543987CE-6955-4E5A-967A-4511F56FFACE}">
      <dgm:prSet/>
      <dgm:spPr/>
      <dgm:t>
        <a:bodyPr/>
        <a:lstStyle/>
        <a:p>
          <a:endParaRPr lang="en-US" sz="900"/>
        </a:p>
      </dgm:t>
    </dgm:pt>
    <dgm:pt modelId="{33D32DE4-C759-4C5C-B1A9-C31D6582209F}" type="sibTrans" cxnId="{543987CE-6955-4E5A-967A-4511F56FFACE}">
      <dgm:prSet/>
      <dgm:spPr/>
      <dgm:t>
        <a:bodyPr/>
        <a:lstStyle/>
        <a:p>
          <a:endParaRPr lang="en-US" sz="900"/>
        </a:p>
      </dgm:t>
    </dgm:pt>
    <dgm:pt modelId="{8D4975FE-3394-4FF9-944F-083F534783D8}" type="pres">
      <dgm:prSet presAssocID="{4136DDD6-5960-48D2-9A3A-C292B6C0718C}" presName="Name0" presStyleCnt="0">
        <dgm:presLayoutVars>
          <dgm:chMax val="11"/>
          <dgm:chPref val="11"/>
          <dgm:dir/>
          <dgm:resizeHandles/>
        </dgm:presLayoutVars>
      </dgm:prSet>
      <dgm:spPr/>
      <dgm:t>
        <a:bodyPr/>
        <a:lstStyle/>
        <a:p>
          <a:endParaRPr lang="en-US"/>
        </a:p>
      </dgm:t>
    </dgm:pt>
    <dgm:pt modelId="{C1F85368-4079-4894-A1A1-96A14E5E2E0B}" type="pres">
      <dgm:prSet presAssocID="{0E6EBFE5-112D-4A91-B2FE-655D1161452C}" presName="Accent6" presStyleCnt="0"/>
      <dgm:spPr/>
    </dgm:pt>
    <dgm:pt modelId="{B0801961-7F0C-48D9-B798-3FC23E319F13}" type="pres">
      <dgm:prSet presAssocID="{0E6EBFE5-112D-4A91-B2FE-655D1161452C}" presName="Accent" presStyleLbl="node1" presStyleIdx="0" presStyleCnt="6"/>
      <dgm:spPr/>
    </dgm:pt>
    <dgm:pt modelId="{B68A8D5F-7F0E-4FD5-ADC6-8468CC807E41}" type="pres">
      <dgm:prSet presAssocID="{0E6EBFE5-112D-4A91-B2FE-655D1161452C}" presName="ParentBackground6" presStyleCnt="0"/>
      <dgm:spPr/>
    </dgm:pt>
    <dgm:pt modelId="{D05FEE14-32D4-41BF-99CD-1D80DC665015}" type="pres">
      <dgm:prSet presAssocID="{0E6EBFE5-112D-4A91-B2FE-655D1161452C}" presName="ParentBackground" presStyleLbl="fgAcc1" presStyleIdx="0" presStyleCnt="6"/>
      <dgm:spPr/>
      <dgm:t>
        <a:bodyPr/>
        <a:lstStyle/>
        <a:p>
          <a:endParaRPr lang="en-US"/>
        </a:p>
      </dgm:t>
    </dgm:pt>
    <dgm:pt modelId="{FC9AC393-723B-4315-A38E-CEBD4289F42A}" type="pres">
      <dgm:prSet presAssocID="{0E6EBFE5-112D-4A91-B2FE-655D1161452C}" presName="Parent6" presStyleLbl="revTx" presStyleIdx="0" presStyleCnt="0">
        <dgm:presLayoutVars>
          <dgm:chMax val="1"/>
          <dgm:chPref val="1"/>
          <dgm:bulletEnabled val="1"/>
        </dgm:presLayoutVars>
      </dgm:prSet>
      <dgm:spPr/>
      <dgm:t>
        <a:bodyPr/>
        <a:lstStyle/>
        <a:p>
          <a:endParaRPr lang="en-US"/>
        </a:p>
      </dgm:t>
    </dgm:pt>
    <dgm:pt modelId="{3746D394-2543-4DD8-98C7-0C1F6BEFA972}" type="pres">
      <dgm:prSet presAssocID="{533F7EB9-F4FC-4B4B-8C87-B4E58216FA50}" presName="Accent5" presStyleCnt="0"/>
      <dgm:spPr/>
    </dgm:pt>
    <dgm:pt modelId="{46B76B3D-FE92-4B41-86AB-1F72D0465385}" type="pres">
      <dgm:prSet presAssocID="{533F7EB9-F4FC-4B4B-8C87-B4E58216FA50}" presName="Accent" presStyleLbl="node1" presStyleIdx="1" presStyleCnt="6"/>
      <dgm:spPr/>
    </dgm:pt>
    <dgm:pt modelId="{C0E26425-8C11-4CB5-B69C-AAB567E3E60E}" type="pres">
      <dgm:prSet presAssocID="{533F7EB9-F4FC-4B4B-8C87-B4E58216FA50}" presName="ParentBackground5" presStyleCnt="0"/>
      <dgm:spPr/>
    </dgm:pt>
    <dgm:pt modelId="{7F94F300-7754-486D-BEE6-650633F0F01A}" type="pres">
      <dgm:prSet presAssocID="{533F7EB9-F4FC-4B4B-8C87-B4E58216FA50}" presName="ParentBackground" presStyleLbl="fgAcc1" presStyleIdx="1" presStyleCnt="6"/>
      <dgm:spPr/>
      <dgm:t>
        <a:bodyPr/>
        <a:lstStyle/>
        <a:p>
          <a:endParaRPr lang="en-US"/>
        </a:p>
      </dgm:t>
    </dgm:pt>
    <dgm:pt modelId="{05D35D2E-3904-49D1-A267-0F892A7041A5}" type="pres">
      <dgm:prSet presAssocID="{533F7EB9-F4FC-4B4B-8C87-B4E58216FA50}" presName="Parent5" presStyleLbl="revTx" presStyleIdx="0" presStyleCnt="0">
        <dgm:presLayoutVars>
          <dgm:chMax val="1"/>
          <dgm:chPref val="1"/>
          <dgm:bulletEnabled val="1"/>
        </dgm:presLayoutVars>
      </dgm:prSet>
      <dgm:spPr/>
      <dgm:t>
        <a:bodyPr/>
        <a:lstStyle/>
        <a:p>
          <a:endParaRPr lang="en-US"/>
        </a:p>
      </dgm:t>
    </dgm:pt>
    <dgm:pt modelId="{BEB4BEF8-A698-4350-8D7E-39B2209793ED}" type="pres">
      <dgm:prSet presAssocID="{A75D5374-36B6-4E22-9DAA-3D59F9AC0572}" presName="Accent4" presStyleCnt="0"/>
      <dgm:spPr/>
    </dgm:pt>
    <dgm:pt modelId="{4FD279AA-C118-483F-8551-8A184161744F}" type="pres">
      <dgm:prSet presAssocID="{A75D5374-36B6-4E22-9DAA-3D59F9AC0572}" presName="Accent" presStyleLbl="node1" presStyleIdx="2" presStyleCnt="6"/>
      <dgm:spPr/>
    </dgm:pt>
    <dgm:pt modelId="{85F11754-77A7-4105-8F3F-D22C6B2E2AEC}" type="pres">
      <dgm:prSet presAssocID="{A75D5374-36B6-4E22-9DAA-3D59F9AC0572}" presName="ParentBackground4" presStyleCnt="0"/>
      <dgm:spPr/>
    </dgm:pt>
    <dgm:pt modelId="{A942E4DA-4E53-402B-A096-6BD99821E15E}" type="pres">
      <dgm:prSet presAssocID="{A75D5374-36B6-4E22-9DAA-3D59F9AC0572}" presName="ParentBackground" presStyleLbl="fgAcc1" presStyleIdx="2" presStyleCnt="6"/>
      <dgm:spPr/>
      <dgm:t>
        <a:bodyPr/>
        <a:lstStyle/>
        <a:p>
          <a:endParaRPr lang="en-US"/>
        </a:p>
      </dgm:t>
    </dgm:pt>
    <dgm:pt modelId="{C41C7C87-35D9-4731-B874-8778B7BC5F8A}" type="pres">
      <dgm:prSet presAssocID="{A75D5374-36B6-4E22-9DAA-3D59F9AC0572}" presName="Parent4" presStyleLbl="revTx" presStyleIdx="0" presStyleCnt="0">
        <dgm:presLayoutVars>
          <dgm:chMax val="1"/>
          <dgm:chPref val="1"/>
          <dgm:bulletEnabled val="1"/>
        </dgm:presLayoutVars>
      </dgm:prSet>
      <dgm:spPr/>
      <dgm:t>
        <a:bodyPr/>
        <a:lstStyle/>
        <a:p>
          <a:endParaRPr lang="en-US"/>
        </a:p>
      </dgm:t>
    </dgm:pt>
    <dgm:pt modelId="{765C2BE7-51DF-4B95-88AA-553AE386EC0D}" type="pres">
      <dgm:prSet presAssocID="{240AB6D4-7442-4061-8B38-B0EC408B1B7F}" presName="Accent3" presStyleCnt="0"/>
      <dgm:spPr/>
    </dgm:pt>
    <dgm:pt modelId="{66F3E42A-C023-4529-B292-29CCC96426DF}" type="pres">
      <dgm:prSet presAssocID="{240AB6D4-7442-4061-8B38-B0EC408B1B7F}" presName="Accent" presStyleLbl="node1" presStyleIdx="3" presStyleCnt="6"/>
      <dgm:spPr/>
    </dgm:pt>
    <dgm:pt modelId="{073DE268-E49A-4C15-81E1-6FB950A474EB}" type="pres">
      <dgm:prSet presAssocID="{240AB6D4-7442-4061-8B38-B0EC408B1B7F}" presName="ParentBackground3" presStyleCnt="0"/>
      <dgm:spPr/>
    </dgm:pt>
    <dgm:pt modelId="{301F7A97-609F-4A1C-9BA6-6628668B7A8E}" type="pres">
      <dgm:prSet presAssocID="{240AB6D4-7442-4061-8B38-B0EC408B1B7F}" presName="ParentBackground" presStyleLbl="fgAcc1" presStyleIdx="3" presStyleCnt="6"/>
      <dgm:spPr/>
      <dgm:t>
        <a:bodyPr/>
        <a:lstStyle/>
        <a:p>
          <a:endParaRPr lang="en-US"/>
        </a:p>
      </dgm:t>
    </dgm:pt>
    <dgm:pt modelId="{E447F2A2-4651-434C-9AAF-FE3E92A67EB9}" type="pres">
      <dgm:prSet presAssocID="{240AB6D4-7442-4061-8B38-B0EC408B1B7F}" presName="Parent3" presStyleLbl="revTx" presStyleIdx="0" presStyleCnt="0">
        <dgm:presLayoutVars>
          <dgm:chMax val="1"/>
          <dgm:chPref val="1"/>
          <dgm:bulletEnabled val="1"/>
        </dgm:presLayoutVars>
      </dgm:prSet>
      <dgm:spPr/>
      <dgm:t>
        <a:bodyPr/>
        <a:lstStyle/>
        <a:p>
          <a:endParaRPr lang="en-US"/>
        </a:p>
      </dgm:t>
    </dgm:pt>
    <dgm:pt modelId="{A4680898-3913-47E1-B5A9-517A604F8FE9}" type="pres">
      <dgm:prSet presAssocID="{983BD3A8-456A-4F6A-B07B-951605F1D9BF}" presName="Accent2" presStyleCnt="0"/>
      <dgm:spPr/>
    </dgm:pt>
    <dgm:pt modelId="{859EAC55-CD23-4FCB-8DDF-7736CF1BCFF3}" type="pres">
      <dgm:prSet presAssocID="{983BD3A8-456A-4F6A-B07B-951605F1D9BF}" presName="Accent" presStyleLbl="node1" presStyleIdx="4" presStyleCnt="6"/>
      <dgm:spPr/>
    </dgm:pt>
    <dgm:pt modelId="{1B33B6B7-DAC1-44C5-813C-68B9E02C668B}" type="pres">
      <dgm:prSet presAssocID="{983BD3A8-456A-4F6A-B07B-951605F1D9BF}" presName="ParentBackground2" presStyleCnt="0"/>
      <dgm:spPr/>
    </dgm:pt>
    <dgm:pt modelId="{82D6809C-DF71-4B89-92DB-042136FCF394}" type="pres">
      <dgm:prSet presAssocID="{983BD3A8-456A-4F6A-B07B-951605F1D9BF}" presName="ParentBackground" presStyleLbl="fgAcc1" presStyleIdx="4" presStyleCnt="6"/>
      <dgm:spPr/>
      <dgm:t>
        <a:bodyPr/>
        <a:lstStyle/>
        <a:p>
          <a:endParaRPr lang="en-US"/>
        </a:p>
      </dgm:t>
    </dgm:pt>
    <dgm:pt modelId="{76066B72-4E2E-479D-B119-8A095725C285}" type="pres">
      <dgm:prSet presAssocID="{983BD3A8-456A-4F6A-B07B-951605F1D9BF}" presName="Parent2" presStyleLbl="revTx" presStyleIdx="0" presStyleCnt="0">
        <dgm:presLayoutVars>
          <dgm:chMax val="1"/>
          <dgm:chPref val="1"/>
          <dgm:bulletEnabled val="1"/>
        </dgm:presLayoutVars>
      </dgm:prSet>
      <dgm:spPr/>
      <dgm:t>
        <a:bodyPr/>
        <a:lstStyle/>
        <a:p>
          <a:endParaRPr lang="en-US"/>
        </a:p>
      </dgm:t>
    </dgm:pt>
    <dgm:pt modelId="{2A3CA034-9C4B-4218-B54F-723B7BA72062}" type="pres">
      <dgm:prSet presAssocID="{753E6F66-6BC5-4052-AEE6-98DCF7080D38}" presName="Accent1" presStyleCnt="0"/>
      <dgm:spPr/>
    </dgm:pt>
    <dgm:pt modelId="{127218FF-B3EF-4FAF-A039-69631C07EEF1}" type="pres">
      <dgm:prSet presAssocID="{753E6F66-6BC5-4052-AEE6-98DCF7080D38}" presName="Accent" presStyleLbl="node1" presStyleIdx="5" presStyleCnt="6"/>
      <dgm:spPr/>
    </dgm:pt>
    <dgm:pt modelId="{EB5AA0FE-E5FB-4D5C-BD84-7D3B97992B4B}" type="pres">
      <dgm:prSet presAssocID="{753E6F66-6BC5-4052-AEE6-98DCF7080D38}" presName="ParentBackground1" presStyleCnt="0"/>
      <dgm:spPr/>
    </dgm:pt>
    <dgm:pt modelId="{8FEAFDC7-0F87-405A-B1C9-49F5C7A65A23}" type="pres">
      <dgm:prSet presAssocID="{753E6F66-6BC5-4052-AEE6-98DCF7080D38}" presName="ParentBackground" presStyleLbl="fgAcc1" presStyleIdx="5" presStyleCnt="6"/>
      <dgm:spPr/>
      <dgm:t>
        <a:bodyPr/>
        <a:lstStyle/>
        <a:p>
          <a:endParaRPr lang="en-US"/>
        </a:p>
      </dgm:t>
    </dgm:pt>
    <dgm:pt modelId="{25822D4C-1B0E-4186-8F47-20095C0076B8}" type="pres">
      <dgm:prSet presAssocID="{753E6F66-6BC5-4052-AEE6-98DCF7080D38}" presName="Parent1" presStyleLbl="revTx" presStyleIdx="0" presStyleCnt="0">
        <dgm:presLayoutVars>
          <dgm:chMax val="1"/>
          <dgm:chPref val="1"/>
          <dgm:bulletEnabled val="1"/>
        </dgm:presLayoutVars>
      </dgm:prSet>
      <dgm:spPr/>
      <dgm:t>
        <a:bodyPr/>
        <a:lstStyle/>
        <a:p>
          <a:endParaRPr lang="en-US"/>
        </a:p>
      </dgm:t>
    </dgm:pt>
  </dgm:ptLst>
  <dgm:cxnLst>
    <dgm:cxn modelId="{99370CAF-776D-4FEA-B03E-EC6A9934A20A}" srcId="{4136DDD6-5960-48D2-9A3A-C292B6C0718C}" destId="{753E6F66-6BC5-4052-AEE6-98DCF7080D38}" srcOrd="0" destOrd="0" parTransId="{A1ECC3B7-AA11-4637-9D3E-D129EA6341CD}" sibTransId="{834F21BB-D52F-47E7-B5B4-E08ED48AF30A}"/>
    <dgm:cxn modelId="{972029B4-F042-476A-B969-85AB849749C5}" type="presOf" srcId="{533F7EB9-F4FC-4B4B-8C87-B4E58216FA50}" destId="{7F94F300-7754-486D-BEE6-650633F0F01A}" srcOrd="0" destOrd="0" presId="urn:microsoft.com/office/officeart/2011/layout/CircleProcess"/>
    <dgm:cxn modelId="{D031D439-0C38-48EE-9EE9-9A52B12179E9}" type="presOf" srcId="{4136DDD6-5960-48D2-9A3A-C292B6C0718C}" destId="{8D4975FE-3394-4FF9-944F-083F534783D8}" srcOrd="0" destOrd="0" presId="urn:microsoft.com/office/officeart/2011/layout/CircleProcess"/>
    <dgm:cxn modelId="{821745E6-C078-488B-80A5-7A28980BC261}" type="presOf" srcId="{983BD3A8-456A-4F6A-B07B-951605F1D9BF}" destId="{76066B72-4E2E-479D-B119-8A095725C285}" srcOrd="1" destOrd="0" presId="urn:microsoft.com/office/officeart/2011/layout/CircleProcess"/>
    <dgm:cxn modelId="{574CC52D-7579-4728-BB99-BA90F155E56A}" type="presOf" srcId="{753E6F66-6BC5-4052-AEE6-98DCF7080D38}" destId="{25822D4C-1B0E-4186-8F47-20095C0076B8}" srcOrd="1" destOrd="0" presId="urn:microsoft.com/office/officeart/2011/layout/CircleProcess"/>
    <dgm:cxn modelId="{2D854B20-6C63-4DA3-8FAA-8D2981FD4A79}" type="presOf" srcId="{0E6EBFE5-112D-4A91-B2FE-655D1161452C}" destId="{FC9AC393-723B-4315-A38E-CEBD4289F42A}" srcOrd="1" destOrd="0" presId="urn:microsoft.com/office/officeart/2011/layout/CircleProcess"/>
    <dgm:cxn modelId="{60E7A3A7-6B68-4D29-96A3-B2F32E635DE0}" type="presOf" srcId="{753E6F66-6BC5-4052-AEE6-98DCF7080D38}" destId="{8FEAFDC7-0F87-405A-B1C9-49F5C7A65A23}" srcOrd="0" destOrd="0" presId="urn:microsoft.com/office/officeart/2011/layout/CircleProcess"/>
    <dgm:cxn modelId="{BDA43FC7-4F38-4302-B7A3-F23041B27E3F}" type="presOf" srcId="{240AB6D4-7442-4061-8B38-B0EC408B1B7F}" destId="{E447F2A2-4651-434C-9AAF-FE3E92A67EB9}" srcOrd="1" destOrd="0" presId="urn:microsoft.com/office/officeart/2011/layout/CircleProcess"/>
    <dgm:cxn modelId="{F43C839C-40D6-4D80-90DA-717DD312B280}" srcId="{4136DDD6-5960-48D2-9A3A-C292B6C0718C}" destId="{533F7EB9-F4FC-4B4B-8C87-B4E58216FA50}" srcOrd="4" destOrd="0" parTransId="{A9258466-E093-4CA7-8B47-4637F9AB15A0}" sibTransId="{D691BE58-A0D8-498E-90BE-42F775461F2E}"/>
    <dgm:cxn modelId="{99F4E947-758B-4739-83E7-3BE9BF897781}" srcId="{4136DDD6-5960-48D2-9A3A-C292B6C0718C}" destId="{983BD3A8-456A-4F6A-B07B-951605F1D9BF}" srcOrd="1" destOrd="0" parTransId="{2A141CEE-06DF-4553-ACAB-F557CF5FCD06}" sibTransId="{83DA9E29-BD12-4AB5-AD7A-457A39110500}"/>
    <dgm:cxn modelId="{D0E52C5B-BA2C-44AE-BDC3-DC26782D544E}" type="presOf" srcId="{A75D5374-36B6-4E22-9DAA-3D59F9AC0572}" destId="{A942E4DA-4E53-402B-A096-6BD99821E15E}" srcOrd="0" destOrd="0" presId="urn:microsoft.com/office/officeart/2011/layout/CircleProcess"/>
    <dgm:cxn modelId="{797D2BF1-8F02-4240-847C-8613C1C74E76}" type="presOf" srcId="{A75D5374-36B6-4E22-9DAA-3D59F9AC0572}" destId="{C41C7C87-35D9-4731-B874-8778B7BC5F8A}" srcOrd="1" destOrd="0" presId="urn:microsoft.com/office/officeart/2011/layout/CircleProcess"/>
    <dgm:cxn modelId="{8EA962E0-81C9-4AFB-A220-94627477C318}" srcId="{4136DDD6-5960-48D2-9A3A-C292B6C0718C}" destId="{A75D5374-36B6-4E22-9DAA-3D59F9AC0572}" srcOrd="3" destOrd="0" parTransId="{66C18B13-EF32-4718-99AC-04DD37D88B19}" sibTransId="{31A2860E-C132-41FE-B3BD-1935AD728107}"/>
    <dgm:cxn modelId="{13EAB602-92E1-4D6B-8675-F282ED9B4CBF}" type="presOf" srcId="{533F7EB9-F4FC-4B4B-8C87-B4E58216FA50}" destId="{05D35D2E-3904-49D1-A267-0F892A7041A5}" srcOrd="1" destOrd="0" presId="urn:microsoft.com/office/officeart/2011/layout/CircleProcess"/>
    <dgm:cxn modelId="{543987CE-6955-4E5A-967A-4511F56FFACE}" srcId="{4136DDD6-5960-48D2-9A3A-C292B6C0718C}" destId="{0E6EBFE5-112D-4A91-B2FE-655D1161452C}" srcOrd="5" destOrd="0" parTransId="{5B4598C7-86AC-4F33-A6BC-BE4C1595E0B3}" sibTransId="{33D32DE4-C759-4C5C-B1A9-C31D6582209F}"/>
    <dgm:cxn modelId="{27768E00-2368-4436-A661-B06BF5322D23}" type="presOf" srcId="{240AB6D4-7442-4061-8B38-B0EC408B1B7F}" destId="{301F7A97-609F-4A1C-9BA6-6628668B7A8E}" srcOrd="0" destOrd="0" presId="urn:microsoft.com/office/officeart/2011/layout/CircleProcess"/>
    <dgm:cxn modelId="{66B6A778-70B9-4999-8BEA-498AA16B8A45}" srcId="{4136DDD6-5960-48D2-9A3A-C292B6C0718C}" destId="{240AB6D4-7442-4061-8B38-B0EC408B1B7F}" srcOrd="2" destOrd="0" parTransId="{3276CDE4-AC57-469B-8793-F142D357BBF4}" sibTransId="{5107C796-1D40-4270-B2F0-CF2E1383BCEB}"/>
    <dgm:cxn modelId="{8DFAC10F-5E2D-4B6E-B5CE-991637967520}" type="presOf" srcId="{0E6EBFE5-112D-4A91-B2FE-655D1161452C}" destId="{D05FEE14-32D4-41BF-99CD-1D80DC665015}" srcOrd="0" destOrd="0" presId="urn:microsoft.com/office/officeart/2011/layout/CircleProcess"/>
    <dgm:cxn modelId="{C54B9E95-78DB-4BA2-BA02-60AB83C411E7}" type="presOf" srcId="{983BD3A8-456A-4F6A-B07B-951605F1D9BF}" destId="{82D6809C-DF71-4B89-92DB-042136FCF394}" srcOrd="0" destOrd="0" presId="urn:microsoft.com/office/officeart/2011/layout/CircleProcess"/>
    <dgm:cxn modelId="{5EA11990-5FD2-4B24-B841-2FA64D16F972}" type="presParOf" srcId="{8D4975FE-3394-4FF9-944F-083F534783D8}" destId="{C1F85368-4079-4894-A1A1-96A14E5E2E0B}" srcOrd="0" destOrd="0" presId="urn:microsoft.com/office/officeart/2011/layout/CircleProcess"/>
    <dgm:cxn modelId="{BFF41BE8-8F2B-4FF0-B378-085B6B9CF4D9}" type="presParOf" srcId="{C1F85368-4079-4894-A1A1-96A14E5E2E0B}" destId="{B0801961-7F0C-48D9-B798-3FC23E319F13}" srcOrd="0" destOrd="0" presId="urn:microsoft.com/office/officeart/2011/layout/CircleProcess"/>
    <dgm:cxn modelId="{0820DEAA-1AA1-4097-B812-C9BDA42AB185}" type="presParOf" srcId="{8D4975FE-3394-4FF9-944F-083F534783D8}" destId="{B68A8D5F-7F0E-4FD5-ADC6-8468CC807E41}" srcOrd="1" destOrd="0" presId="urn:microsoft.com/office/officeart/2011/layout/CircleProcess"/>
    <dgm:cxn modelId="{65B987D5-813A-4EAF-86F4-1A7DBD61271F}" type="presParOf" srcId="{B68A8D5F-7F0E-4FD5-ADC6-8468CC807E41}" destId="{D05FEE14-32D4-41BF-99CD-1D80DC665015}" srcOrd="0" destOrd="0" presId="urn:microsoft.com/office/officeart/2011/layout/CircleProcess"/>
    <dgm:cxn modelId="{BDD749B4-BA94-473A-99BC-EC60E0F9A9B2}" type="presParOf" srcId="{8D4975FE-3394-4FF9-944F-083F534783D8}" destId="{FC9AC393-723B-4315-A38E-CEBD4289F42A}" srcOrd="2" destOrd="0" presId="urn:microsoft.com/office/officeart/2011/layout/CircleProcess"/>
    <dgm:cxn modelId="{3DF051A6-63C2-47DA-B896-138C52C00D4F}" type="presParOf" srcId="{8D4975FE-3394-4FF9-944F-083F534783D8}" destId="{3746D394-2543-4DD8-98C7-0C1F6BEFA972}" srcOrd="3" destOrd="0" presId="urn:microsoft.com/office/officeart/2011/layout/CircleProcess"/>
    <dgm:cxn modelId="{9EF63887-6AB2-4D44-8873-F34E1A0F8A84}" type="presParOf" srcId="{3746D394-2543-4DD8-98C7-0C1F6BEFA972}" destId="{46B76B3D-FE92-4B41-86AB-1F72D0465385}" srcOrd="0" destOrd="0" presId="urn:microsoft.com/office/officeart/2011/layout/CircleProcess"/>
    <dgm:cxn modelId="{BFC51EA9-32F5-4A37-8320-749BAF44824F}" type="presParOf" srcId="{8D4975FE-3394-4FF9-944F-083F534783D8}" destId="{C0E26425-8C11-4CB5-B69C-AAB567E3E60E}" srcOrd="4" destOrd="0" presId="urn:microsoft.com/office/officeart/2011/layout/CircleProcess"/>
    <dgm:cxn modelId="{0AAFD2F7-471D-40EA-A198-2B88FECFAB14}" type="presParOf" srcId="{C0E26425-8C11-4CB5-B69C-AAB567E3E60E}" destId="{7F94F300-7754-486D-BEE6-650633F0F01A}" srcOrd="0" destOrd="0" presId="urn:microsoft.com/office/officeart/2011/layout/CircleProcess"/>
    <dgm:cxn modelId="{7EAFE188-F79B-49FB-A41A-8D22F4F188C8}" type="presParOf" srcId="{8D4975FE-3394-4FF9-944F-083F534783D8}" destId="{05D35D2E-3904-49D1-A267-0F892A7041A5}" srcOrd="5" destOrd="0" presId="urn:microsoft.com/office/officeart/2011/layout/CircleProcess"/>
    <dgm:cxn modelId="{6A33B6DC-E735-48F9-B918-4447E6D93E11}" type="presParOf" srcId="{8D4975FE-3394-4FF9-944F-083F534783D8}" destId="{BEB4BEF8-A698-4350-8D7E-39B2209793ED}" srcOrd="6" destOrd="0" presId="urn:microsoft.com/office/officeart/2011/layout/CircleProcess"/>
    <dgm:cxn modelId="{27AE78FC-26EF-4662-8FF2-D13E00744D86}" type="presParOf" srcId="{BEB4BEF8-A698-4350-8D7E-39B2209793ED}" destId="{4FD279AA-C118-483F-8551-8A184161744F}" srcOrd="0" destOrd="0" presId="urn:microsoft.com/office/officeart/2011/layout/CircleProcess"/>
    <dgm:cxn modelId="{4E32CA9A-965F-43FB-96FF-D0169BB39874}" type="presParOf" srcId="{8D4975FE-3394-4FF9-944F-083F534783D8}" destId="{85F11754-77A7-4105-8F3F-D22C6B2E2AEC}" srcOrd="7" destOrd="0" presId="urn:microsoft.com/office/officeart/2011/layout/CircleProcess"/>
    <dgm:cxn modelId="{9BCFD58B-4DED-49EC-B45C-AF67BC61C596}" type="presParOf" srcId="{85F11754-77A7-4105-8F3F-D22C6B2E2AEC}" destId="{A942E4DA-4E53-402B-A096-6BD99821E15E}" srcOrd="0" destOrd="0" presId="urn:microsoft.com/office/officeart/2011/layout/CircleProcess"/>
    <dgm:cxn modelId="{85287086-0E38-4D46-BD7D-27081D7EF5B7}" type="presParOf" srcId="{8D4975FE-3394-4FF9-944F-083F534783D8}" destId="{C41C7C87-35D9-4731-B874-8778B7BC5F8A}" srcOrd="8" destOrd="0" presId="urn:microsoft.com/office/officeart/2011/layout/CircleProcess"/>
    <dgm:cxn modelId="{BB722C4D-58E1-4304-AD4B-148723DEED6B}" type="presParOf" srcId="{8D4975FE-3394-4FF9-944F-083F534783D8}" destId="{765C2BE7-51DF-4B95-88AA-553AE386EC0D}" srcOrd="9" destOrd="0" presId="urn:microsoft.com/office/officeart/2011/layout/CircleProcess"/>
    <dgm:cxn modelId="{51AC9CAD-8F62-429A-AADE-7E13A3A809E3}" type="presParOf" srcId="{765C2BE7-51DF-4B95-88AA-553AE386EC0D}" destId="{66F3E42A-C023-4529-B292-29CCC96426DF}" srcOrd="0" destOrd="0" presId="urn:microsoft.com/office/officeart/2011/layout/CircleProcess"/>
    <dgm:cxn modelId="{8FAB5E23-8FBB-45FA-9A1C-CE3E6B5BEA93}" type="presParOf" srcId="{8D4975FE-3394-4FF9-944F-083F534783D8}" destId="{073DE268-E49A-4C15-81E1-6FB950A474EB}" srcOrd="10" destOrd="0" presId="urn:microsoft.com/office/officeart/2011/layout/CircleProcess"/>
    <dgm:cxn modelId="{A2657B5A-53B7-4856-9A31-9662456CFA51}" type="presParOf" srcId="{073DE268-E49A-4C15-81E1-6FB950A474EB}" destId="{301F7A97-609F-4A1C-9BA6-6628668B7A8E}" srcOrd="0" destOrd="0" presId="urn:microsoft.com/office/officeart/2011/layout/CircleProcess"/>
    <dgm:cxn modelId="{3BF430F7-904D-4466-95D1-5FCB4588749E}" type="presParOf" srcId="{8D4975FE-3394-4FF9-944F-083F534783D8}" destId="{E447F2A2-4651-434C-9AAF-FE3E92A67EB9}" srcOrd="11" destOrd="0" presId="urn:microsoft.com/office/officeart/2011/layout/CircleProcess"/>
    <dgm:cxn modelId="{5C73B5A8-A479-4605-8F66-90C2903D111A}" type="presParOf" srcId="{8D4975FE-3394-4FF9-944F-083F534783D8}" destId="{A4680898-3913-47E1-B5A9-517A604F8FE9}" srcOrd="12" destOrd="0" presId="urn:microsoft.com/office/officeart/2011/layout/CircleProcess"/>
    <dgm:cxn modelId="{894EFCF8-38FB-4D18-9E9F-02D34D7A8DC9}" type="presParOf" srcId="{A4680898-3913-47E1-B5A9-517A604F8FE9}" destId="{859EAC55-CD23-4FCB-8DDF-7736CF1BCFF3}" srcOrd="0" destOrd="0" presId="urn:microsoft.com/office/officeart/2011/layout/CircleProcess"/>
    <dgm:cxn modelId="{1FAF9D2A-9626-46C7-B014-7715D2C4C154}" type="presParOf" srcId="{8D4975FE-3394-4FF9-944F-083F534783D8}" destId="{1B33B6B7-DAC1-44C5-813C-68B9E02C668B}" srcOrd="13" destOrd="0" presId="urn:microsoft.com/office/officeart/2011/layout/CircleProcess"/>
    <dgm:cxn modelId="{8B4C37F3-0B76-4411-BBC9-CC579116C117}" type="presParOf" srcId="{1B33B6B7-DAC1-44C5-813C-68B9E02C668B}" destId="{82D6809C-DF71-4B89-92DB-042136FCF394}" srcOrd="0" destOrd="0" presId="urn:microsoft.com/office/officeart/2011/layout/CircleProcess"/>
    <dgm:cxn modelId="{12B41620-87BA-4F2D-8559-D284C43C8C8E}" type="presParOf" srcId="{8D4975FE-3394-4FF9-944F-083F534783D8}" destId="{76066B72-4E2E-479D-B119-8A095725C285}" srcOrd="14" destOrd="0" presId="urn:microsoft.com/office/officeart/2011/layout/CircleProcess"/>
    <dgm:cxn modelId="{A7D5055C-CF76-490D-BB74-957BF2DFCE7F}" type="presParOf" srcId="{8D4975FE-3394-4FF9-944F-083F534783D8}" destId="{2A3CA034-9C4B-4218-B54F-723B7BA72062}" srcOrd="15" destOrd="0" presId="urn:microsoft.com/office/officeart/2011/layout/CircleProcess"/>
    <dgm:cxn modelId="{09A5E7D0-2FE3-4E07-B608-4FE5016DA240}" type="presParOf" srcId="{2A3CA034-9C4B-4218-B54F-723B7BA72062}" destId="{127218FF-B3EF-4FAF-A039-69631C07EEF1}" srcOrd="0" destOrd="0" presId="urn:microsoft.com/office/officeart/2011/layout/CircleProcess"/>
    <dgm:cxn modelId="{7EF46F02-9F23-48EC-827F-34498D50BB6A}" type="presParOf" srcId="{8D4975FE-3394-4FF9-944F-083F534783D8}" destId="{EB5AA0FE-E5FB-4D5C-BD84-7D3B97992B4B}" srcOrd="16" destOrd="0" presId="urn:microsoft.com/office/officeart/2011/layout/CircleProcess"/>
    <dgm:cxn modelId="{F658BC71-529E-4AF0-9441-E8F5DFF490E6}" type="presParOf" srcId="{EB5AA0FE-E5FB-4D5C-BD84-7D3B97992B4B}" destId="{8FEAFDC7-0F87-405A-B1C9-49F5C7A65A23}" srcOrd="0" destOrd="0" presId="urn:microsoft.com/office/officeart/2011/layout/CircleProcess"/>
    <dgm:cxn modelId="{9DDDA6E9-6830-4C25-86F9-3C3415B0F121}" type="presParOf" srcId="{8D4975FE-3394-4FF9-944F-083F534783D8}" destId="{25822D4C-1B0E-4186-8F47-20095C0076B8}" srcOrd="17"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AAA75-CB55-4A38-83B0-DBC7551C81FB}"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ACE792AB-3D09-4462-B880-AFD21EB1AC30}">
      <dgm:prSet custT="1"/>
      <dgm:spPr/>
      <dgm:t>
        <a:bodyPr/>
        <a:lstStyle/>
        <a:p>
          <a:pPr rtl="0"/>
          <a:r>
            <a:rPr lang="en-US" sz="2700" b="1" dirty="0" smtClean="0"/>
            <a:t>Applies to software procurements and development in government</a:t>
          </a:r>
          <a:endParaRPr lang="en-US" sz="2700" b="1" dirty="0"/>
        </a:p>
      </dgm:t>
    </dgm:pt>
    <dgm:pt modelId="{6F8F85D2-058E-4F7F-92EE-E9A020C824E5}" type="parTrans" cxnId="{7F41C25C-FE2E-4EBD-93C9-50AAEDA01F3E}">
      <dgm:prSet/>
      <dgm:spPr/>
      <dgm:t>
        <a:bodyPr/>
        <a:lstStyle/>
        <a:p>
          <a:endParaRPr lang="en-US" sz="2700" b="1"/>
        </a:p>
      </dgm:t>
    </dgm:pt>
    <dgm:pt modelId="{F7741DFE-3C90-49EF-AA62-B68BB88D49CC}" type="sibTrans" cxnId="{7F41C25C-FE2E-4EBD-93C9-50AAEDA01F3E}">
      <dgm:prSet/>
      <dgm:spPr/>
      <dgm:t>
        <a:bodyPr/>
        <a:lstStyle/>
        <a:p>
          <a:endParaRPr lang="en-US" sz="2700" b="1"/>
        </a:p>
      </dgm:t>
    </dgm:pt>
    <dgm:pt modelId="{A19F87E2-E515-4C55-AE8B-A105FD864F2E}">
      <dgm:prSet custT="1"/>
      <dgm:spPr/>
      <dgm:t>
        <a:bodyPr/>
        <a:lstStyle/>
        <a:p>
          <a:pPr rtl="0"/>
          <a:r>
            <a:rPr lang="en-US" sz="2700" b="1" dirty="0" smtClean="0"/>
            <a:t>Officially referred to as Section 508 of the Rehabilitation Act of 1973</a:t>
          </a:r>
          <a:endParaRPr lang="en-US" sz="2700" b="1" dirty="0"/>
        </a:p>
      </dgm:t>
    </dgm:pt>
    <dgm:pt modelId="{CDAA252E-541C-41B0-A845-C20F464189E2}" type="parTrans" cxnId="{570A871B-BAC8-465A-90FA-17E691C6DFAF}">
      <dgm:prSet/>
      <dgm:spPr/>
      <dgm:t>
        <a:bodyPr/>
        <a:lstStyle/>
        <a:p>
          <a:endParaRPr lang="en-US" sz="2700" b="1"/>
        </a:p>
      </dgm:t>
    </dgm:pt>
    <dgm:pt modelId="{A94355B7-7CBE-4C29-B6FE-EBC50BE3BED2}" type="sibTrans" cxnId="{570A871B-BAC8-465A-90FA-17E691C6DFAF}">
      <dgm:prSet/>
      <dgm:spPr/>
      <dgm:t>
        <a:bodyPr/>
        <a:lstStyle/>
        <a:p>
          <a:endParaRPr lang="en-US" sz="2700" b="1"/>
        </a:p>
      </dgm:t>
    </dgm:pt>
    <dgm:pt modelId="{5E836D07-8392-438F-98B8-D019153082E0}">
      <dgm:prSet custT="1"/>
      <dgm:spPr/>
      <dgm:t>
        <a:bodyPr/>
        <a:lstStyle/>
        <a:p>
          <a:pPr rtl="0"/>
          <a:r>
            <a:rPr lang="en-US" sz="2700" b="1" dirty="0" smtClean="0"/>
            <a:t>Added in 1987</a:t>
          </a:r>
          <a:endParaRPr lang="en-US" sz="2700" b="1" dirty="0"/>
        </a:p>
      </dgm:t>
    </dgm:pt>
    <dgm:pt modelId="{7D64B63C-65DA-4D1B-9E29-03FE45FB318F}" type="parTrans" cxnId="{642549AB-0856-4664-A9FA-445731E8BBF1}">
      <dgm:prSet/>
      <dgm:spPr/>
      <dgm:t>
        <a:bodyPr/>
        <a:lstStyle/>
        <a:p>
          <a:endParaRPr lang="en-US" sz="2700" b="1"/>
        </a:p>
      </dgm:t>
    </dgm:pt>
    <dgm:pt modelId="{870E44C6-42BD-490F-87FB-0F0BBC245CD8}" type="sibTrans" cxnId="{642549AB-0856-4664-A9FA-445731E8BBF1}">
      <dgm:prSet/>
      <dgm:spPr/>
      <dgm:t>
        <a:bodyPr/>
        <a:lstStyle/>
        <a:p>
          <a:endParaRPr lang="en-US" sz="2700" b="1"/>
        </a:p>
      </dgm:t>
    </dgm:pt>
    <dgm:pt modelId="{80945EB6-AE04-4857-89DB-2A54806D2FB3}">
      <dgm:prSet custT="1"/>
      <dgm:spPr/>
      <dgm:t>
        <a:bodyPr/>
        <a:lstStyle/>
        <a:p>
          <a:pPr rtl="0"/>
          <a:r>
            <a:rPr lang="en-US" sz="2700" b="1" dirty="0" smtClean="0"/>
            <a:t>Abbreviated as “508” or “Section508” </a:t>
          </a:r>
          <a:endParaRPr lang="en-US" sz="2700" b="1" dirty="0"/>
        </a:p>
      </dgm:t>
    </dgm:pt>
    <dgm:pt modelId="{C9FAF1D1-11BF-4FEB-9F86-5E8D443E8DDF}" type="parTrans" cxnId="{5473E009-5BD4-434A-8C42-8DEBA75F2F38}">
      <dgm:prSet/>
      <dgm:spPr/>
      <dgm:t>
        <a:bodyPr/>
        <a:lstStyle/>
        <a:p>
          <a:endParaRPr lang="en-US" sz="2700" b="1"/>
        </a:p>
      </dgm:t>
    </dgm:pt>
    <dgm:pt modelId="{7CFE7119-531B-4F81-9429-8AB4CB422673}" type="sibTrans" cxnId="{5473E009-5BD4-434A-8C42-8DEBA75F2F38}">
      <dgm:prSet/>
      <dgm:spPr/>
      <dgm:t>
        <a:bodyPr/>
        <a:lstStyle/>
        <a:p>
          <a:endParaRPr lang="en-US" sz="2700" b="1"/>
        </a:p>
      </dgm:t>
    </dgm:pt>
    <dgm:pt modelId="{90810BA3-8A37-4F13-A215-B9E6C45D1E93}">
      <dgm:prSet custT="1"/>
      <dgm:spPr/>
      <dgm:t>
        <a:bodyPr/>
        <a:lstStyle/>
        <a:p>
          <a:pPr rtl="0"/>
          <a:r>
            <a:rPr lang="en-US" sz="2700" b="1" dirty="0" smtClean="0"/>
            <a:t>Amended in 1998 to match modern technology and add further clarifications.</a:t>
          </a:r>
          <a:endParaRPr lang="en-US" sz="2700" b="1" dirty="0"/>
        </a:p>
      </dgm:t>
    </dgm:pt>
    <dgm:pt modelId="{CDE8EB6D-CC20-403E-912B-FE6461BFBE05}" type="parTrans" cxnId="{6EEEA95A-5B0F-4C9F-ADB2-D0FF3D063098}">
      <dgm:prSet/>
      <dgm:spPr/>
      <dgm:t>
        <a:bodyPr/>
        <a:lstStyle/>
        <a:p>
          <a:endParaRPr lang="en-US" sz="2700" b="1"/>
        </a:p>
      </dgm:t>
    </dgm:pt>
    <dgm:pt modelId="{29FB5C80-3191-4F04-8513-F8110D169DFC}" type="sibTrans" cxnId="{6EEEA95A-5B0F-4C9F-ADB2-D0FF3D063098}">
      <dgm:prSet/>
      <dgm:spPr/>
      <dgm:t>
        <a:bodyPr/>
        <a:lstStyle/>
        <a:p>
          <a:endParaRPr lang="en-US" sz="2700" b="1"/>
        </a:p>
      </dgm:t>
    </dgm:pt>
    <dgm:pt modelId="{E718121B-FE57-4F07-887A-4058E2C4F5FB}" type="pres">
      <dgm:prSet presAssocID="{1B8AAA75-CB55-4A38-83B0-DBC7551C81FB}" presName="linear" presStyleCnt="0">
        <dgm:presLayoutVars>
          <dgm:animLvl val="lvl"/>
          <dgm:resizeHandles val="exact"/>
        </dgm:presLayoutVars>
      </dgm:prSet>
      <dgm:spPr/>
      <dgm:t>
        <a:bodyPr/>
        <a:lstStyle/>
        <a:p>
          <a:endParaRPr lang="en-US"/>
        </a:p>
      </dgm:t>
    </dgm:pt>
    <dgm:pt modelId="{CAFE80EF-A72F-4142-8FA6-D2786095F8EC}" type="pres">
      <dgm:prSet presAssocID="{ACE792AB-3D09-4462-B880-AFD21EB1AC30}" presName="parentText" presStyleLbl="node1" presStyleIdx="0" presStyleCnt="5">
        <dgm:presLayoutVars>
          <dgm:chMax val="0"/>
          <dgm:bulletEnabled val="1"/>
        </dgm:presLayoutVars>
      </dgm:prSet>
      <dgm:spPr/>
      <dgm:t>
        <a:bodyPr/>
        <a:lstStyle/>
        <a:p>
          <a:endParaRPr lang="en-US"/>
        </a:p>
      </dgm:t>
    </dgm:pt>
    <dgm:pt modelId="{B85F6D6B-72C1-4971-8B7E-D3067E65B033}" type="pres">
      <dgm:prSet presAssocID="{F7741DFE-3C90-49EF-AA62-B68BB88D49CC}" presName="spacer" presStyleCnt="0"/>
      <dgm:spPr/>
    </dgm:pt>
    <dgm:pt modelId="{01D00F13-9913-4559-BEE3-6FB21BCBEB2D}" type="pres">
      <dgm:prSet presAssocID="{A19F87E2-E515-4C55-AE8B-A105FD864F2E}" presName="parentText" presStyleLbl="node1" presStyleIdx="1" presStyleCnt="5">
        <dgm:presLayoutVars>
          <dgm:chMax val="0"/>
          <dgm:bulletEnabled val="1"/>
        </dgm:presLayoutVars>
      </dgm:prSet>
      <dgm:spPr/>
      <dgm:t>
        <a:bodyPr/>
        <a:lstStyle/>
        <a:p>
          <a:endParaRPr lang="en-US"/>
        </a:p>
      </dgm:t>
    </dgm:pt>
    <dgm:pt modelId="{C44BC484-75C9-40B7-89D0-BE36B622C5CE}" type="pres">
      <dgm:prSet presAssocID="{A94355B7-7CBE-4C29-B6FE-EBC50BE3BED2}" presName="spacer" presStyleCnt="0"/>
      <dgm:spPr/>
    </dgm:pt>
    <dgm:pt modelId="{AEE7CF9E-38C9-43B9-8D9E-1E1991F9CAA4}" type="pres">
      <dgm:prSet presAssocID="{5E836D07-8392-438F-98B8-D019153082E0}" presName="parentText" presStyleLbl="node1" presStyleIdx="2" presStyleCnt="5">
        <dgm:presLayoutVars>
          <dgm:chMax val="0"/>
          <dgm:bulletEnabled val="1"/>
        </dgm:presLayoutVars>
      </dgm:prSet>
      <dgm:spPr/>
      <dgm:t>
        <a:bodyPr/>
        <a:lstStyle/>
        <a:p>
          <a:endParaRPr lang="en-US"/>
        </a:p>
      </dgm:t>
    </dgm:pt>
    <dgm:pt modelId="{C579B440-498F-4AB1-BA81-FDEA1204D4F9}" type="pres">
      <dgm:prSet presAssocID="{870E44C6-42BD-490F-87FB-0F0BBC245CD8}" presName="spacer" presStyleCnt="0"/>
      <dgm:spPr/>
    </dgm:pt>
    <dgm:pt modelId="{BBB8E022-A7EA-4D4F-97D9-30F91EFEFC7B}" type="pres">
      <dgm:prSet presAssocID="{80945EB6-AE04-4857-89DB-2A54806D2FB3}" presName="parentText" presStyleLbl="node1" presStyleIdx="3" presStyleCnt="5">
        <dgm:presLayoutVars>
          <dgm:chMax val="0"/>
          <dgm:bulletEnabled val="1"/>
        </dgm:presLayoutVars>
      </dgm:prSet>
      <dgm:spPr/>
      <dgm:t>
        <a:bodyPr/>
        <a:lstStyle/>
        <a:p>
          <a:endParaRPr lang="en-US"/>
        </a:p>
      </dgm:t>
    </dgm:pt>
    <dgm:pt modelId="{A473CE75-515F-49D9-A0F5-BCFC0C27546A}" type="pres">
      <dgm:prSet presAssocID="{7CFE7119-531B-4F81-9429-8AB4CB422673}" presName="spacer" presStyleCnt="0"/>
      <dgm:spPr/>
    </dgm:pt>
    <dgm:pt modelId="{A1E797BB-C1A0-4BA7-9EBB-38EE6CADEC31}" type="pres">
      <dgm:prSet presAssocID="{90810BA3-8A37-4F13-A215-B9E6C45D1E93}" presName="parentText" presStyleLbl="node1" presStyleIdx="4" presStyleCnt="5">
        <dgm:presLayoutVars>
          <dgm:chMax val="0"/>
          <dgm:bulletEnabled val="1"/>
        </dgm:presLayoutVars>
      </dgm:prSet>
      <dgm:spPr/>
      <dgm:t>
        <a:bodyPr/>
        <a:lstStyle/>
        <a:p>
          <a:endParaRPr lang="en-US"/>
        </a:p>
      </dgm:t>
    </dgm:pt>
  </dgm:ptLst>
  <dgm:cxnLst>
    <dgm:cxn modelId="{570A871B-BAC8-465A-90FA-17E691C6DFAF}" srcId="{1B8AAA75-CB55-4A38-83B0-DBC7551C81FB}" destId="{A19F87E2-E515-4C55-AE8B-A105FD864F2E}" srcOrd="1" destOrd="0" parTransId="{CDAA252E-541C-41B0-A845-C20F464189E2}" sibTransId="{A94355B7-7CBE-4C29-B6FE-EBC50BE3BED2}"/>
    <dgm:cxn modelId="{47CCC929-403B-4580-996F-A0E1D8D3C9C1}" type="presOf" srcId="{ACE792AB-3D09-4462-B880-AFD21EB1AC30}" destId="{CAFE80EF-A72F-4142-8FA6-D2786095F8EC}" srcOrd="0" destOrd="0" presId="urn:microsoft.com/office/officeart/2005/8/layout/vList2"/>
    <dgm:cxn modelId="{642549AB-0856-4664-A9FA-445731E8BBF1}" srcId="{1B8AAA75-CB55-4A38-83B0-DBC7551C81FB}" destId="{5E836D07-8392-438F-98B8-D019153082E0}" srcOrd="2" destOrd="0" parTransId="{7D64B63C-65DA-4D1B-9E29-03FE45FB318F}" sibTransId="{870E44C6-42BD-490F-87FB-0F0BBC245CD8}"/>
    <dgm:cxn modelId="{7EC73FE6-EC54-4877-ADAB-3C560DF66ACB}" type="presOf" srcId="{5E836D07-8392-438F-98B8-D019153082E0}" destId="{AEE7CF9E-38C9-43B9-8D9E-1E1991F9CAA4}" srcOrd="0" destOrd="0" presId="urn:microsoft.com/office/officeart/2005/8/layout/vList2"/>
    <dgm:cxn modelId="{7F41C25C-FE2E-4EBD-93C9-50AAEDA01F3E}" srcId="{1B8AAA75-CB55-4A38-83B0-DBC7551C81FB}" destId="{ACE792AB-3D09-4462-B880-AFD21EB1AC30}" srcOrd="0" destOrd="0" parTransId="{6F8F85D2-058E-4F7F-92EE-E9A020C824E5}" sibTransId="{F7741DFE-3C90-49EF-AA62-B68BB88D49CC}"/>
    <dgm:cxn modelId="{AD156C4F-6767-4683-B0A5-783DA5AE218C}" type="presOf" srcId="{90810BA3-8A37-4F13-A215-B9E6C45D1E93}" destId="{A1E797BB-C1A0-4BA7-9EBB-38EE6CADEC31}" srcOrd="0" destOrd="0" presId="urn:microsoft.com/office/officeart/2005/8/layout/vList2"/>
    <dgm:cxn modelId="{81428271-9C89-40F5-8040-DA333BD51A51}" type="presOf" srcId="{80945EB6-AE04-4857-89DB-2A54806D2FB3}" destId="{BBB8E022-A7EA-4D4F-97D9-30F91EFEFC7B}" srcOrd="0" destOrd="0" presId="urn:microsoft.com/office/officeart/2005/8/layout/vList2"/>
    <dgm:cxn modelId="{9738551D-FD91-4CB2-9297-0C4077793166}" type="presOf" srcId="{1B8AAA75-CB55-4A38-83B0-DBC7551C81FB}" destId="{E718121B-FE57-4F07-887A-4058E2C4F5FB}" srcOrd="0" destOrd="0" presId="urn:microsoft.com/office/officeart/2005/8/layout/vList2"/>
    <dgm:cxn modelId="{5473E009-5BD4-434A-8C42-8DEBA75F2F38}" srcId="{1B8AAA75-CB55-4A38-83B0-DBC7551C81FB}" destId="{80945EB6-AE04-4857-89DB-2A54806D2FB3}" srcOrd="3" destOrd="0" parTransId="{C9FAF1D1-11BF-4FEB-9F86-5E8D443E8DDF}" sibTransId="{7CFE7119-531B-4F81-9429-8AB4CB422673}"/>
    <dgm:cxn modelId="{6EEEA95A-5B0F-4C9F-ADB2-D0FF3D063098}" srcId="{1B8AAA75-CB55-4A38-83B0-DBC7551C81FB}" destId="{90810BA3-8A37-4F13-A215-B9E6C45D1E93}" srcOrd="4" destOrd="0" parTransId="{CDE8EB6D-CC20-403E-912B-FE6461BFBE05}" sibTransId="{29FB5C80-3191-4F04-8513-F8110D169DFC}"/>
    <dgm:cxn modelId="{E199A5E1-A72A-4284-BB38-3D142D576F8C}" type="presOf" srcId="{A19F87E2-E515-4C55-AE8B-A105FD864F2E}" destId="{01D00F13-9913-4559-BEE3-6FB21BCBEB2D}" srcOrd="0" destOrd="0" presId="urn:microsoft.com/office/officeart/2005/8/layout/vList2"/>
    <dgm:cxn modelId="{F7CF8F24-8760-4B52-84B1-118A70F04F35}" type="presParOf" srcId="{E718121B-FE57-4F07-887A-4058E2C4F5FB}" destId="{CAFE80EF-A72F-4142-8FA6-D2786095F8EC}" srcOrd="0" destOrd="0" presId="urn:microsoft.com/office/officeart/2005/8/layout/vList2"/>
    <dgm:cxn modelId="{B197F89D-6EEB-4CF0-8A01-22140DB4A1FE}" type="presParOf" srcId="{E718121B-FE57-4F07-887A-4058E2C4F5FB}" destId="{B85F6D6B-72C1-4971-8B7E-D3067E65B033}" srcOrd="1" destOrd="0" presId="urn:microsoft.com/office/officeart/2005/8/layout/vList2"/>
    <dgm:cxn modelId="{D8B14165-C99F-4A25-B408-B758A8784173}" type="presParOf" srcId="{E718121B-FE57-4F07-887A-4058E2C4F5FB}" destId="{01D00F13-9913-4559-BEE3-6FB21BCBEB2D}" srcOrd="2" destOrd="0" presId="urn:microsoft.com/office/officeart/2005/8/layout/vList2"/>
    <dgm:cxn modelId="{096C595C-4D5C-49AB-BEF9-B62D02F34FD7}" type="presParOf" srcId="{E718121B-FE57-4F07-887A-4058E2C4F5FB}" destId="{C44BC484-75C9-40B7-89D0-BE36B622C5CE}" srcOrd="3" destOrd="0" presId="urn:microsoft.com/office/officeart/2005/8/layout/vList2"/>
    <dgm:cxn modelId="{446A0D37-B684-4C7A-8E01-14674E651D9C}" type="presParOf" srcId="{E718121B-FE57-4F07-887A-4058E2C4F5FB}" destId="{AEE7CF9E-38C9-43B9-8D9E-1E1991F9CAA4}" srcOrd="4" destOrd="0" presId="urn:microsoft.com/office/officeart/2005/8/layout/vList2"/>
    <dgm:cxn modelId="{9EEAFC82-5965-4AF8-8F86-29714D8A202F}" type="presParOf" srcId="{E718121B-FE57-4F07-887A-4058E2C4F5FB}" destId="{C579B440-498F-4AB1-BA81-FDEA1204D4F9}" srcOrd="5" destOrd="0" presId="urn:microsoft.com/office/officeart/2005/8/layout/vList2"/>
    <dgm:cxn modelId="{15A97621-8776-461E-B864-7942F17486A1}" type="presParOf" srcId="{E718121B-FE57-4F07-887A-4058E2C4F5FB}" destId="{BBB8E022-A7EA-4D4F-97D9-30F91EFEFC7B}" srcOrd="6" destOrd="0" presId="urn:microsoft.com/office/officeart/2005/8/layout/vList2"/>
    <dgm:cxn modelId="{5D95C667-10A5-4A2F-AAEC-3E8987A82118}" type="presParOf" srcId="{E718121B-FE57-4F07-887A-4058E2C4F5FB}" destId="{A473CE75-515F-49D9-A0F5-BCFC0C27546A}" srcOrd="7" destOrd="0" presId="urn:microsoft.com/office/officeart/2005/8/layout/vList2"/>
    <dgm:cxn modelId="{433D16AD-A0FD-4B84-B900-C5FBA4E74333}" type="presParOf" srcId="{E718121B-FE57-4F07-887A-4058E2C4F5FB}" destId="{A1E797BB-C1A0-4BA7-9EBB-38EE6CADEC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5CB2CD7-2D4E-48E8-862E-A6EAD94D83C1}"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BB66BF4B-06AB-4772-9E83-ADBCCFF9BC60}">
      <dgm:prSet custT="1"/>
      <dgm:spPr/>
      <dgm:t>
        <a:bodyPr/>
        <a:lstStyle/>
        <a:p>
          <a:pPr rtl="0"/>
          <a:r>
            <a:rPr lang="en-US" sz="2800" b="1" dirty="0" smtClean="0"/>
            <a:t>Approximately 54 million Americans are living with a disability.</a:t>
          </a:r>
          <a:endParaRPr lang="en-US" sz="2800" b="1" dirty="0"/>
        </a:p>
      </dgm:t>
    </dgm:pt>
    <dgm:pt modelId="{920BCF34-00E3-4015-957E-09CC9F58AE47}" type="parTrans" cxnId="{DB4A04C4-600E-4962-8FC1-B2C292F51761}">
      <dgm:prSet/>
      <dgm:spPr/>
      <dgm:t>
        <a:bodyPr/>
        <a:lstStyle/>
        <a:p>
          <a:endParaRPr lang="en-US" sz="2400" b="1"/>
        </a:p>
      </dgm:t>
    </dgm:pt>
    <dgm:pt modelId="{32EB25B4-55BC-4ED7-8DD7-01397038CFCA}" type="sibTrans" cxnId="{DB4A04C4-600E-4962-8FC1-B2C292F51761}">
      <dgm:prSet/>
      <dgm:spPr/>
      <dgm:t>
        <a:bodyPr/>
        <a:lstStyle/>
        <a:p>
          <a:endParaRPr lang="en-US" sz="2400" b="1"/>
        </a:p>
      </dgm:t>
    </dgm:pt>
    <dgm:pt modelId="{1751E32E-CAB1-4200-B62B-49FB249CFF2E}">
      <dgm:prSet custT="1"/>
      <dgm:spPr/>
      <dgm:t>
        <a:bodyPr/>
        <a:lstStyle/>
        <a:p>
          <a:pPr rtl="0"/>
          <a:r>
            <a:rPr lang="en-US" sz="2800" b="1" dirty="0" smtClean="0"/>
            <a:t>In July 2010, President Obama signed an executive order to hire 100,000 people with disabilities in the Federal workforce.</a:t>
          </a:r>
          <a:endParaRPr lang="en-US" sz="2800" b="1" dirty="0"/>
        </a:p>
      </dgm:t>
    </dgm:pt>
    <dgm:pt modelId="{D15CE14E-0961-4791-BBB5-0A70FF06F9C2}" type="parTrans" cxnId="{66E24AC7-4F44-4185-8273-F3234CAB68AF}">
      <dgm:prSet/>
      <dgm:spPr/>
      <dgm:t>
        <a:bodyPr/>
        <a:lstStyle/>
        <a:p>
          <a:endParaRPr lang="en-US" sz="2400" b="1"/>
        </a:p>
      </dgm:t>
    </dgm:pt>
    <dgm:pt modelId="{D15796E0-2752-471F-B9D3-7848BA44A5A7}" type="sibTrans" cxnId="{66E24AC7-4F44-4185-8273-F3234CAB68AF}">
      <dgm:prSet/>
      <dgm:spPr/>
      <dgm:t>
        <a:bodyPr/>
        <a:lstStyle/>
        <a:p>
          <a:endParaRPr lang="en-US" sz="2400" b="1"/>
        </a:p>
      </dgm:t>
    </dgm:pt>
    <dgm:pt modelId="{BDCB80E7-957C-4908-9037-9DAD80032B49}">
      <dgm:prSet custT="1"/>
      <dgm:spPr/>
      <dgm:t>
        <a:bodyPr/>
        <a:lstStyle/>
        <a:p>
          <a:pPr rtl="0"/>
          <a:r>
            <a:rPr lang="en-US" sz="2800" b="1" dirty="0" smtClean="0"/>
            <a:t>In FY2013, the Federal government employed 1.8 million Schedule A employees, including more than 230,000 Veterans with a disability of 30% or greater. </a:t>
          </a:r>
          <a:endParaRPr lang="en-US" sz="2800" b="1" dirty="0"/>
        </a:p>
      </dgm:t>
    </dgm:pt>
    <dgm:pt modelId="{44513810-16F7-484E-9558-F1D78F09BA8C}" type="parTrans" cxnId="{947D24FF-8244-4782-A311-418B6AA574AF}">
      <dgm:prSet/>
      <dgm:spPr/>
      <dgm:t>
        <a:bodyPr/>
        <a:lstStyle/>
        <a:p>
          <a:endParaRPr lang="en-US" sz="2400" b="1"/>
        </a:p>
      </dgm:t>
    </dgm:pt>
    <dgm:pt modelId="{13018858-8A23-4C09-B0E7-5E45E3FB2929}" type="sibTrans" cxnId="{947D24FF-8244-4782-A311-418B6AA574AF}">
      <dgm:prSet/>
      <dgm:spPr/>
      <dgm:t>
        <a:bodyPr/>
        <a:lstStyle/>
        <a:p>
          <a:endParaRPr lang="en-US" sz="2400" b="1"/>
        </a:p>
      </dgm:t>
    </dgm:pt>
    <dgm:pt modelId="{C8F2EC06-0E10-41E2-ADAA-E5FF3E0DC16A}" type="pres">
      <dgm:prSet presAssocID="{25CB2CD7-2D4E-48E8-862E-A6EAD94D83C1}" presName="linear" presStyleCnt="0">
        <dgm:presLayoutVars>
          <dgm:dir/>
          <dgm:animLvl val="lvl"/>
          <dgm:resizeHandles val="exact"/>
        </dgm:presLayoutVars>
      </dgm:prSet>
      <dgm:spPr/>
      <dgm:t>
        <a:bodyPr/>
        <a:lstStyle/>
        <a:p>
          <a:endParaRPr lang="en-US"/>
        </a:p>
      </dgm:t>
    </dgm:pt>
    <dgm:pt modelId="{DD1737A5-2252-4255-BF30-E6572C9A6F08}" type="pres">
      <dgm:prSet presAssocID="{BB66BF4B-06AB-4772-9E83-ADBCCFF9BC60}" presName="parentLin" presStyleCnt="0"/>
      <dgm:spPr/>
    </dgm:pt>
    <dgm:pt modelId="{85071E7C-29D2-407F-9816-B6DBA252F6C8}" type="pres">
      <dgm:prSet presAssocID="{BB66BF4B-06AB-4772-9E83-ADBCCFF9BC60}" presName="parentLeftMargin" presStyleLbl="node1" presStyleIdx="0" presStyleCnt="3"/>
      <dgm:spPr/>
      <dgm:t>
        <a:bodyPr/>
        <a:lstStyle/>
        <a:p>
          <a:endParaRPr lang="en-US"/>
        </a:p>
      </dgm:t>
    </dgm:pt>
    <dgm:pt modelId="{A7A069B6-4FDB-42A9-8846-9A74EE43E917}" type="pres">
      <dgm:prSet presAssocID="{BB66BF4B-06AB-4772-9E83-ADBCCFF9BC60}" presName="parentText" presStyleLbl="node1" presStyleIdx="0" presStyleCnt="3" custScaleX="141872">
        <dgm:presLayoutVars>
          <dgm:chMax val="0"/>
          <dgm:bulletEnabled val="1"/>
        </dgm:presLayoutVars>
      </dgm:prSet>
      <dgm:spPr/>
      <dgm:t>
        <a:bodyPr/>
        <a:lstStyle/>
        <a:p>
          <a:endParaRPr lang="en-US"/>
        </a:p>
      </dgm:t>
    </dgm:pt>
    <dgm:pt modelId="{DFEE77D1-CC67-498D-B176-DB445AC1B1A0}" type="pres">
      <dgm:prSet presAssocID="{BB66BF4B-06AB-4772-9E83-ADBCCFF9BC60}" presName="negativeSpace" presStyleCnt="0"/>
      <dgm:spPr/>
    </dgm:pt>
    <dgm:pt modelId="{D346B28F-5BE0-443A-AAEE-4CE910B4A94B}" type="pres">
      <dgm:prSet presAssocID="{BB66BF4B-06AB-4772-9E83-ADBCCFF9BC60}" presName="childText" presStyleLbl="conFgAcc1" presStyleIdx="0" presStyleCnt="3">
        <dgm:presLayoutVars>
          <dgm:bulletEnabled val="1"/>
        </dgm:presLayoutVars>
      </dgm:prSet>
      <dgm:spPr/>
    </dgm:pt>
    <dgm:pt modelId="{7C14C140-C466-4474-BA0D-1DECEDDCAA88}" type="pres">
      <dgm:prSet presAssocID="{32EB25B4-55BC-4ED7-8DD7-01397038CFCA}" presName="spaceBetweenRectangles" presStyleCnt="0"/>
      <dgm:spPr/>
    </dgm:pt>
    <dgm:pt modelId="{F7E0DB79-489E-4BE3-8813-0D80EB86A1C3}" type="pres">
      <dgm:prSet presAssocID="{1751E32E-CAB1-4200-B62B-49FB249CFF2E}" presName="parentLin" presStyleCnt="0"/>
      <dgm:spPr/>
    </dgm:pt>
    <dgm:pt modelId="{1827E6E5-7A2A-46A5-878B-0A8454A81FAE}" type="pres">
      <dgm:prSet presAssocID="{1751E32E-CAB1-4200-B62B-49FB249CFF2E}" presName="parentLeftMargin" presStyleLbl="node1" presStyleIdx="0" presStyleCnt="3"/>
      <dgm:spPr/>
      <dgm:t>
        <a:bodyPr/>
        <a:lstStyle/>
        <a:p>
          <a:endParaRPr lang="en-US"/>
        </a:p>
      </dgm:t>
    </dgm:pt>
    <dgm:pt modelId="{6EE80B69-DF39-4C1C-935B-AB282C780D71}" type="pres">
      <dgm:prSet presAssocID="{1751E32E-CAB1-4200-B62B-49FB249CFF2E}" presName="parentText" presStyleLbl="node1" presStyleIdx="1" presStyleCnt="3" custScaleX="141872" custScaleY="137870">
        <dgm:presLayoutVars>
          <dgm:chMax val="0"/>
          <dgm:bulletEnabled val="1"/>
        </dgm:presLayoutVars>
      </dgm:prSet>
      <dgm:spPr/>
      <dgm:t>
        <a:bodyPr/>
        <a:lstStyle/>
        <a:p>
          <a:endParaRPr lang="en-US"/>
        </a:p>
      </dgm:t>
    </dgm:pt>
    <dgm:pt modelId="{DBB7494B-3727-4456-9101-28DA4EACB935}" type="pres">
      <dgm:prSet presAssocID="{1751E32E-CAB1-4200-B62B-49FB249CFF2E}" presName="negativeSpace" presStyleCnt="0"/>
      <dgm:spPr/>
    </dgm:pt>
    <dgm:pt modelId="{686A4B9A-AE4C-4881-851F-536C01F2872A}" type="pres">
      <dgm:prSet presAssocID="{1751E32E-CAB1-4200-B62B-49FB249CFF2E}" presName="childText" presStyleLbl="conFgAcc1" presStyleIdx="1" presStyleCnt="3">
        <dgm:presLayoutVars>
          <dgm:bulletEnabled val="1"/>
        </dgm:presLayoutVars>
      </dgm:prSet>
      <dgm:spPr/>
    </dgm:pt>
    <dgm:pt modelId="{AF3F1990-0B94-4AC7-BF4A-8F0FF83F9AA5}" type="pres">
      <dgm:prSet presAssocID="{D15796E0-2752-471F-B9D3-7848BA44A5A7}" presName="spaceBetweenRectangles" presStyleCnt="0"/>
      <dgm:spPr/>
    </dgm:pt>
    <dgm:pt modelId="{3E1D1F57-4308-41E9-B53A-60222F32C709}" type="pres">
      <dgm:prSet presAssocID="{BDCB80E7-957C-4908-9037-9DAD80032B49}" presName="parentLin" presStyleCnt="0"/>
      <dgm:spPr/>
    </dgm:pt>
    <dgm:pt modelId="{EE2CB3EF-F843-4EEA-A142-00CCAF14A6A9}" type="pres">
      <dgm:prSet presAssocID="{BDCB80E7-957C-4908-9037-9DAD80032B49}" presName="parentLeftMargin" presStyleLbl="node1" presStyleIdx="1" presStyleCnt="3"/>
      <dgm:spPr/>
      <dgm:t>
        <a:bodyPr/>
        <a:lstStyle/>
        <a:p>
          <a:endParaRPr lang="en-US"/>
        </a:p>
      </dgm:t>
    </dgm:pt>
    <dgm:pt modelId="{186214E9-AC3C-45CB-8D98-09D654DA25E4}" type="pres">
      <dgm:prSet presAssocID="{BDCB80E7-957C-4908-9037-9DAD80032B49}" presName="parentText" presStyleLbl="node1" presStyleIdx="2" presStyleCnt="3" custScaleX="141872" custScaleY="137870">
        <dgm:presLayoutVars>
          <dgm:chMax val="0"/>
          <dgm:bulletEnabled val="1"/>
        </dgm:presLayoutVars>
      </dgm:prSet>
      <dgm:spPr/>
      <dgm:t>
        <a:bodyPr/>
        <a:lstStyle/>
        <a:p>
          <a:endParaRPr lang="en-US"/>
        </a:p>
      </dgm:t>
    </dgm:pt>
    <dgm:pt modelId="{A43C7218-804A-465A-8CAB-83CE98CCBE9E}" type="pres">
      <dgm:prSet presAssocID="{BDCB80E7-957C-4908-9037-9DAD80032B49}" presName="negativeSpace" presStyleCnt="0"/>
      <dgm:spPr/>
    </dgm:pt>
    <dgm:pt modelId="{D9A8A18A-C126-4C02-B107-4D6E2AA3243B}" type="pres">
      <dgm:prSet presAssocID="{BDCB80E7-957C-4908-9037-9DAD80032B49}" presName="childText" presStyleLbl="conFgAcc1" presStyleIdx="2" presStyleCnt="3">
        <dgm:presLayoutVars>
          <dgm:bulletEnabled val="1"/>
        </dgm:presLayoutVars>
      </dgm:prSet>
      <dgm:spPr/>
    </dgm:pt>
  </dgm:ptLst>
  <dgm:cxnLst>
    <dgm:cxn modelId="{A631ADEA-5442-4B9C-9DA0-29531CCC0B7F}" type="presOf" srcId="{25CB2CD7-2D4E-48E8-862E-A6EAD94D83C1}" destId="{C8F2EC06-0E10-41E2-ADAA-E5FF3E0DC16A}" srcOrd="0" destOrd="0" presId="urn:microsoft.com/office/officeart/2005/8/layout/list1"/>
    <dgm:cxn modelId="{66E24AC7-4F44-4185-8273-F3234CAB68AF}" srcId="{25CB2CD7-2D4E-48E8-862E-A6EAD94D83C1}" destId="{1751E32E-CAB1-4200-B62B-49FB249CFF2E}" srcOrd="1" destOrd="0" parTransId="{D15CE14E-0961-4791-BBB5-0A70FF06F9C2}" sibTransId="{D15796E0-2752-471F-B9D3-7848BA44A5A7}"/>
    <dgm:cxn modelId="{947D24FF-8244-4782-A311-418B6AA574AF}" srcId="{25CB2CD7-2D4E-48E8-862E-A6EAD94D83C1}" destId="{BDCB80E7-957C-4908-9037-9DAD80032B49}" srcOrd="2" destOrd="0" parTransId="{44513810-16F7-484E-9558-F1D78F09BA8C}" sibTransId="{13018858-8A23-4C09-B0E7-5E45E3FB2929}"/>
    <dgm:cxn modelId="{FB1C538F-18BC-4AAA-BEF1-930D52335D4A}" type="presOf" srcId="{1751E32E-CAB1-4200-B62B-49FB249CFF2E}" destId="{6EE80B69-DF39-4C1C-935B-AB282C780D71}" srcOrd="1" destOrd="0" presId="urn:microsoft.com/office/officeart/2005/8/layout/list1"/>
    <dgm:cxn modelId="{37FDCEF4-4196-44BD-97A7-1BC698B28165}" type="presOf" srcId="{BB66BF4B-06AB-4772-9E83-ADBCCFF9BC60}" destId="{85071E7C-29D2-407F-9816-B6DBA252F6C8}" srcOrd="0" destOrd="0" presId="urn:microsoft.com/office/officeart/2005/8/layout/list1"/>
    <dgm:cxn modelId="{DB4A04C4-600E-4962-8FC1-B2C292F51761}" srcId="{25CB2CD7-2D4E-48E8-862E-A6EAD94D83C1}" destId="{BB66BF4B-06AB-4772-9E83-ADBCCFF9BC60}" srcOrd="0" destOrd="0" parTransId="{920BCF34-00E3-4015-957E-09CC9F58AE47}" sibTransId="{32EB25B4-55BC-4ED7-8DD7-01397038CFCA}"/>
    <dgm:cxn modelId="{DB989B99-BDDA-4A25-95AB-0C6F7EFE23E9}" type="presOf" srcId="{BB66BF4B-06AB-4772-9E83-ADBCCFF9BC60}" destId="{A7A069B6-4FDB-42A9-8846-9A74EE43E917}" srcOrd="1" destOrd="0" presId="urn:microsoft.com/office/officeart/2005/8/layout/list1"/>
    <dgm:cxn modelId="{0C97B3B8-C12D-435B-B502-B6FC8C5EBDA9}" type="presOf" srcId="{BDCB80E7-957C-4908-9037-9DAD80032B49}" destId="{EE2CB3EF-F843-4EEA-A142-00CCAF14A6A9}" srcOrd="0" destOrd="0" presId="urn:microsoft.com/office/officeart/2005/8/layout/list1"/>
    <dgm:cxn modelId="{7AB6895A-EB34-482A-AC2C-1B81BB92F1F0}" type="presOf" srcId="{1751E32E-CAB1-4200-B62B-49FB249CFF2E}" destId="{1827E6E5-7A2A-46A5-878B-0A8454A81FAE}" srcOrd="0" destOrd="0" presId="urn:microsoft.com/office/officeart/2005/8/layout/list1"/>
    <dgm:cxn modelId="{D306EDCA-2C3D-43A0-A9A6-4D28BD9A4FE4}" type="presOf" srcId="{BDCB80E7-957C-4908-9037-9DAD80032B49}" destId="{186214E9-AC3C-45CB-8D98-09D654DA25E4}" srcOrd="1" destOrd="0" presId="urn:microsoft.com/office/officeart/2005/8/layout/list1"/>
    <dgm:cxn modelId="{CC9918B6-D783-451D-998A-D68DDCCF6C91}" type="presParOf" srcId="{C8F2EC06-0E10-41E2-ADAA-E5FF3E0DC16A}" destId="{DD1737A5-2252-4255-BF30-E6572C9A6F08}" srcOrd="0" destOrd="0" presId="urn:microsoft.com/office/officeart/2005/8/layout/list1"/>
    <dgm:cxn modelId="{02EA314A-EC9C-484F-B2A1-EE7ADC31EF7C}" type="presParOf" srcId="{DD1737A5-2252-4255-BF30-E6572C9A6F08}" destId="{85071E7C-29D2-407F-9816-B6DBA252F6C8}" srcOrd="0" destOrd="0" presId="urn:microsoft.com/office/officeart/2005/8/layout/list1"/>
    <dgm:cxn modelId="{355C958C-87F6-456E-BCB6-C95D78D6E77A}" type="presParOf" srcId="{DD1737A5-2252-4255-BF30-E6572C9A6F08}" destId="{A7A069B6-4FDB-42A9-8846-9A74EE43E917}" srcOrd="1" destOrd="0" presId="urn:microsoft.com/office/officeart/2005/8/layout/list1"/>
    <dgm:cxn modelId="{C1CC08EA-FF6D-41B1-AAA3-1C9C2A389158}" type="presParOf" srcId="{C8F2EC06-0E10-41E2-ADAA-E5FF3E0DC16A}" destId="{DFEE77D1-CC67-498D-B176-DB445AC1B1A0}" srcOrd="1" destOrd="0" presId="urn:microsoft.com/office/officeart/2005/8/layout/list1"/>
    <dgm:cxn modelId="{0FF9B8CE-2217-4FFD-8309-A07AD10A0E1A}" type="presParOf" srcId="{C8F2EC06-0E10-41E2-ADAA-E5FF3E0DC16A}" destId="{D346B28F-5BE0-443A-AAEE-4CE910B4A94B}" srcOrd="2" destOrd="0" presId="urn:microsoft.com/office/officeart/2005/8/layout/list1"/>
    <dgm:cxn modelId="{B31AA8A8-5D3E-4AC3-84CA-1D5E67FB4A22}" type="presParOf" srcId="{C8F2EC06-0E10-41E2-ADAA-E5FF3E0DC16A}" destId="{7C14C140-C466-4474-BA0D-1DECEDDCAA88}" srcOrd="3" destOrd="0" presId="urn:microsoft.com/office/officeart/2005/8/layout/list1"/>
    <dgm:cxn modelId="{59318EF5-6D00-4960-B090-A147F2D92D12}" type="presParOf" srcId="{C8F2EC06-0E10-41E2-ADAA-E5FF3E0DC16A}" destId="{F7E0DB79-489E-4BE3-8813-0D80EB86A1C3}" srcOrd="4" destOrd="0" presId="urn:microsoft.com/office/officeart/2005/8/layout/list1"/>
    <dgm:cxn modelId="{BD93EE9A-5225-48EE-9439-76810806374B}" type="presParOf" srcId="{F7E0DB79-489E-4BE3-8813-0D80EB86A1C3}" destId="{1827E6E5-7A2A-46A5-878B-0A8454A81FAE}" srcOrd="0" destOrd="0" presId="urn:microsoft.com/office/officeart/2005/8/layout/list1"/>
    <dgm:cxn modelId="{AA76C162-41C1-4D30-811D-2CD641C3E220}" type="presParOf" srcId="{F7E0DB79-489E-4BE3-8813-0D80EB86A1C3}" destId="{6EE80B69-DF39-4C1C-935B-AB282C780D71}" srcOrd="1" destOrd="0" presId="urn:microsoft.com/office/officeart/2005/8/layout/list1"/>
    <dgm:cxn modelId="{16EBC6F9-1437-4BFE-8FE4-58C0108F27FB}" type="presParOf" srcId="{C8F2EC06-0E10-41E2-ADAA-E5FF3E0DC16A}" destId="{DBB7494B-3727-4456-9101-28DA4EACB935}" srcOrd="5" destOrd="0" presId="urn:microsoft.com/office/officeart/2005/8/layout/list1"/>
    <dgm:cxn modelId="{7E475426-5CF1-4D2B-B0E3-68A720F7E335}" type="presParOf" srcId="{C8F2EC06-0E10-41E2-ADAA-E5FF3E0DC16A}" destId="{686A4B9A-AE4C-4881-851F-536C01F2872A}" srcOrd="6" destOrd="0" presId="urn:microsoft.com/office/officeart/2005/8/layout/list1"/>
    <dgm:cxn modelId="{A94BE545-C670-4607-B6E5-EA3EF6CA5E2D}" type="presParOf" srcId="{C8F2EC06-0E10-41E2-ADAA-E5FF3E0DC16A}" destId="{AF3F1990-0B94-4AC7-BF4A-8F0FF83F9AA5}" srcOrd="7" destOrd="0" presId="urn:microsoft.com/office/officeart/2005/8/layout/list1"/>
    <dgm:cxn modelId="{D322D658-9320-4A3A-971A-3DAE5D9AF6A9}" type="presParOf" srcId="{C8F2EC06-0E10-41E2-ADAA-E5FF3E0DC16A}" destId="{3E1D1F57-4308-41E9-B53A-60222F32C709}" srcOrd="8" destOrd="0" presId="urn:microsoft.com/office/officeart/2005/8/layout/list1"/>
    <dgm:cxn modelId="{223535D5-088A-4EA0-BF00-8D3BCE139E76}" type="presParOf" srcId="{3E1D1F57-4308-41E9-B53A-60222F32C709}" destId="{EE2CB3EF-F843-4EEA-A142-00CCAF14A6A9}" srcOrd="0" destOrd="0" presId="urn:microsoft.com/office/officeart/2005/8/layout/list1"/>
    <dgm:cxn modelId="{BF6294AA-0025-4E66-9019-7819BED0C31E}" type="presParOf" srcId="{3E1D1F57-4308-41E9-B53A-60222F32C709}" destId="{186214E9-AC3C-45CB-8D98-09D654DA25E4}" srcOrd="1" destOrd="0" presId="urn:microsoft.com/office/officeart/2005/8/layout/list1"/>
    <dgm:cxn modelId="{1F05400D-D5EA-47C1-A7DB-6A168A4ED8CC}" type="presParOf" srcId="{C8F2EC06-0E10-41E2-ADAA-E5FF3E0DC16A}" destId="{A43C7218-804A-465A-8CAB-83CE98CCBE9E}" srcOrd="9" destOrd="0" presId="urn:microsoft.com/office/officeart/2005/8/layout/list1"/>
    <dgm:cxn modelId="{9EAB0C39-3423-4C0B-B35A-4DAA2F6540F8}" type="presParOf" srcId="{C8F2EC06-0E10-41E2-ADAA-E5FF3E0DC16A}" destId="{D9A8A18A-C126-4C02-B107-4D6E2AA3243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0C7D56-396C-4956-9F48-E7554E5650A1}"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EC30A3AF-7CDE-406F-967E-2C4B08D7E8BC}">
      <dgm:prSet custT="1"/>
      <dgm:spPr/>
      <dgm:t>
        <a:bodyPr/>
        <a:lstStyle/>
        <a:p>
          <a:pPr rtl="0"/>
          <a:r>
            <a:rPr lang="en-US" sz="2800" b="1" dirty="0" smtClean="0"/>
            <a:t>Information cannot be provided using color only. </a:t>
          </a:r>
          <a:endParaRPr lang="en-US" sz="2800" b="1" dirty="0"/>
        </a:p>
      </dgm:t>
    </dgm:pt>
    <dgm:pt modelId="{2A1B2450-2F9F-4D88-BEEF-3792930DC955}" type="parTrans" cxnId="{FFCADBD3-2FCB-463D-B458-91D98BC11644}">
      <dgm:prSet/>
      <dgm:spPr/>
      <dgm:t>
        <a:bodyPr/>
        <a:lstStyle/>
        <a:p>
          <a:endParaRPr lang="en-US" sz="2800" b="1"/>
        </a:p>
      </dgm:t>
    </dgm:pt>
    <dgm:pt modelId="{8C2731CC-5016-4E69-BFD6-B774829AA83B}" type="sibTrans" cxnId="{FFCADBD3-2FCB-463D-B458-91D98BC11644}">
      <dgm:prSet/>
      <dgm:spPr/>
      <dgm:t>
        <a:bodyPr/>
        <a:lstStyle/>
        <a:p>
          <a:endParaRPr lang="en-US" sz="2800" b="1"/>
        </a:p>
      </dgm:t>
    </dgm:pt>
    <dgm:pt modelId="{F9F7094E-0161-47F0-935B-2E122545DC73}">
      <dgm:prSet custT="1"/>
      <dgm:spPr/>
      <dgm:t>
        <a:bodyPr/>
        <a:lstStyle/>
        <a:p>
          <a:pPr rtl="0"/>
          <a:r>
            <a:rPr lang="en-US" sz="2800" b="1" dirty="0" smtClean="0"/>
            <a:t>There must be contrasting colors/shades at a ratio of 4.5:1 to discern between background and foreground content.</a:t>
          </a:r>
          <a:endParaRPr lang="en-US" sz="2800" b="1" dirty="0"/>
        </a:p>
      </dgm:t>
    </dgm:pt>
    <dgm:pt modelId="{87766F04-2F63-44B6-B742-B489D195F669}" type="parTrans" cxnId="{4E2C0138-F0F5-4657-82AC-A37D4C505329}">
      <dgm:prSet/>
      <dgm:spPr/>
      <dgm:t>
        <a:bodyPr/>
        <a:lstStyle/>
        <a:p>
          <a:endParaRPr lang="en-US" sz="2800" b="1"/>
        </a:p>
      </dgm:t>
    </dgm:pt>
    <dgm:pt modelId="{5132CBDA-00D7-4224-9988-E66C84A9F11D}" type="sibTrans" cxnId="{4E2C0138-F0F5-4657-82AC-A37D4C505329}">
      <dgm:prSet/>
      <dgm:spPr/>
      <dgm:t>
        <a:bodyPr/>
        <a:lstStyle/>
        <a:p>
          <a:endParaRPr lang="en-US" sz="2800" b="1"/>
        </a:p>
      </dgm:t>
    </dgm:pt>
    <dgm:pt modelId="{437AC4C4-D4A0-48A1-BDB4-7744FE2C63BF}" type="pres">
      <dgm:prSet presAssocID="{500C7D56-396C-4956-9F48-E7554E5650A1}" presName="linear" presStyleCnt="0">
        <dgm:presLayoutVars>
          <dgm:dir/>
          <dgm:animLvl val="lvl"/>
          <dgm:resizeHandles val="exact"/>
        </dgm:presLayoutVars>
      </dgm:prSet>
      <dgm:spPr/>
      <dgm:t>
        <a:bodyPr/>
        <a:lstStyle/>
        <a:p>
          <a:endParaRPr lang="en-US"/>
        </a:p>
      </dgm:t>
    </dgm:pt>
    <dgm:pt modelId="{521B73E1-6DFF-4289-BF04-4ED127362E46}" type="pres">
      <dgm:prSet presAssocID="{EC30A3AF-7CDE-406F-967E-2C4B08D7E8BC}" presName="parentLin" presStyleCnt="0"/>
      <dgm:spPr/>
      <dgm:t>
        <a:bodyPr/>
        <a:lstStyle/>
        <a:p>
          <a:endParaRPr lang="en-US"/>
        </a:p>
      </dgm:t>
    </dgm:pt>
    <dgm:pt modelId="{D1203E0C-A740-47BC-93CE-DB69C3002D7A}" type="pres">
      <dgm:prSet presAssocID="{EC30A3AF-7CDE-406F-967E-2C4B08D7E8BC}" presName="parentLeftMargin" presStyleLbl="node1" presStyleIdx="0" presStyleCnt="2"/>
      <dgm:spPr/>
      <dgm:t>
        <a:bodyPr/>
        <a:lstStyle/>
        <a:p>
          <a:endParaRPr lang="en-US"/>
        </a:p>
      </dgm:t>
    </dgm:pt>
    <dgm:pt modelId="{19A80690-AAF5-4068-B7D4-6332D86C160A}" type="pres">
      <dgm:prSet presAssocID="{EC30A3AF-7CDE-406F-967E-2C4B08D7E8BC}" presName="parentText" presStyleLbl="node1" presStyleIdx="0" presStyleCnt="2" custScaleX="133162" custScaleY="83200">
        <dgm:presLayoutVars>
          <dgm:chMax val="0"/>
          <dgm:bulletEnabled val="1"/>
        </dgm:presLayoutVars>
      </dgm:prSet>
      <dgm:spPr/>
      <dgm:t>
        <a:bodyPr/>
        <a:lstStyle/>
        <a:p>
          <a:endParaRPr lang="en-US"/>
        </a:p>
      </dgm:t>
    </dgm:pt>
    <dgm:pt modelId="{2261810B-ED86-4B8F-BA86-1EA558EA0184}" type="pres">
      <dgm:prSet presAssocID="{EC30A3AF-7CDE-406F-967E-2C4B08D7E8BC}" presName="negativeSpace" presStyleCnt="0"/>
      <dgm:spPr/>
      <dgm:t>
        <a:bodyPr/>
        <a:lstStyle/>
        <a:p>
          <a:endParaRPr lang="en-US"/>
        </a:p>
      </dgm:t>
    </dgm:pt>
    <dgm:pt modelId="{F7E47785-DC79-4BA5-AAA6-1EE8E9AF68AC}" type="pres">
      <dgm:prSet presAssocID="{EC30A3AF-7CDE-406F-967E-2C4B08D7E8BC}" presName="childText" presStyleLbl="conFgAcc1" presStyleIdx="0" presStyleCnt="2">
        <dgm:presLayoutVars>
          <dgm:bulletEnabled val="1"/>
        </dgm:presLayoutVars>
      </dgm:prSet>
      <dgm:spPr/>
      <dgm:t>
        <a:bodyPr/>
        <a:lstStyle/>
        <a:p>
          <a:endParaRPr lang="en-US"/>
        </a:p>
      </dgm:t>
    </dgm:pt>
    <dgm:pt modelId="{B16595B2-5482-4B42-B2BF-79C317E47E0A}" type="pres">
      <dgm:prSet presAssocID="{8C2731CC-5016-4E69-BFD6-B774829AA83B}" presName="spaceBetweenRectangles" presStyleCnt="0"/>
      <dgm:spPr/>
      <dgm:t>
        <a:bodyPr/>
        <a:lstStyle/>
        <a:p>
          <a:endParaRPr lang="en-US"/>
        </a:p>
      </dgm:t>
    </dgm:pt>
    <dgm:pt modelId="{4DC447ED-80FB-4717-941A-BFDF0EB7CE40}" type="pres">
      <dgm:prSet presAssocID="{F9F7094E-0161-47F0-935B-2E122545DC73}" presName="parentLin" presStyleCnt="0"/>
      <dgm:spPr/>
      <dgm:t>
        <a:bodyPr/>
        <a:lstStyle/>
        <a:p>
          <a:endParaRPr lang="en-US"/>
        </a:p>
      </dgm:t>
    </dgm:pt>
    <dgm:pt modelId="{FEB5D3FF-92B9-4472-B8B9-DE34B1463930}" type="pres">
      <dgm:prSet presAssocID="{F9F7094E-0161-47F0-935B-2E122545DC73}" presName="parentLeftMargin" presStyleLbl="node1" presStyleIdx="0" presStyleCnt="2"/>
      <dgm:spPr/>
      <dgm:t>
        <a:bodyPr/>
        <a:lstStyle/>
        <a:p>
          <a:endParaRPr lang="en-US"/>
        </a:p>
      </dgm:t>
    </dgm:pt>
    <dgm:pt modelId="{ABCAC29F-204B-4079-87F5-EB44C9670A77}" type="pres">
      <dgm:prSet presAssocID="{F9F7094E-0161-47F0-935B-2E122545DC73}" presName="parentText" presStyleLbl="node1" presStyleIdx="1" presStyleCnt="2" custScaleX="133162" custScaleY="135416">
        <dgm:presLayoutVars>
          <dgm:chMax val="0"/>
          <dgm:bulletEnabled val="1"/>
        </dgm:presLayoutVars>
      </dgm:prSet>
      <dgm:spPr/>
      <dgm:t>
        <a:bodyPr/>
        <a:lstStyle/>
        <a:p>
          <a:endParaRPr lang="en-US"/>
        </a:p>
      </dgm:t>
    </dgm:pt>
    <dgm:pt modelId="{C0F3E656-7E9E-4AEC-9386-0ABAA853206A}" type="pres">
      <dgm:prSet presAssocID="{F9F7094E-0161-47F0-935B-2E122545DC73}" presName="negativeSpace" presStyleCnt="0"/>
      <dgm:spPr/>
      <dgm:t>
        <a:bodyPr/>
        <a:lstStyle/>
        <a:p>
          <a:endParaRPr lang="en-US"/>
        </a:p>
      </dgm:t>
    </dgm:pt>
    <dgm:pt modelId="{BBF1B3C5-011A-4B0B-A1D6-1D628DFE6F47}" type="pres">
      <dgm:prSet presAssocID="{F9F7094E-0161-47F0-935B-2E122545DC73}" presName="childText" presStyleLbl="conFgAcc1" presStyleIdx="1" presStyleCnt="2">
        <dgm:presLayoutVars>
          <dgm:bulletEnabled val="1"/>
        </dgm:presLayoutVars>
      </dgm:prSet>
      <dgm:spPr/>
      <dgm:t>
        <a:bodyPr/>
        <a:lstStyle/>
        <a:p>
          <a:endParaRPr lang="en-US"/>
        </a:p>
      </dgm:t>
    </dgm:pt>
  </dgm:ptLst>
  <dgm:cxnLst>
    <dgm:cxn modelId="{FFCADBD3-2FCB-463D-B458-91D98BC11644}" srcId="{500C7D56-396C-4956-9F48-E7554E5650A1}" destId="{EC30A3AF-7CDE-406F-967E-2C4B08D7E8BC}" srcOrd="0" destOrd="0" parTransId="{2A1B2450-2F9F-4D88-BEEF-3792930DC955}" sibTransId="{8C2731CC-5016-4E69-BFD6-B774829AA83B}"/>
    <dgm:cxn modelId="{D2FAD759-D8E1-446E-A6A2-8D80595BB567}" type="presOf" srcId="{500C7D56-396C-4956-9F48-E7554E5650A1}" destId="{437AC4C4-D4A0-48A1-BDB4-7744FE2C63BF}" srcOrd="0" destOrd="0" presId="urn:microsoft.com/office/officeart/2005/8/layout/list1"/>
    <dgm:cxn modelId="{E56C3084-59FF-4916-983F-56BA44921611}" type="presOf" srcId="{EC30A3AF-7CDE-406F-967E-2C4B08D7E8BC}" destId="{D1203E0C-A740-47BC-93CE-DB69C3002D7A}" srcOrd="0" destOrd="0" presId="urn:microsoft.com/office/officeart/2005/8/layout/list1"/>
    <dgm:cxn modelId="{EC660458-9790-4E38-B5D1-E4A4EE5D03AF}" type="presOf" srcId="{F9F7094E-0161-47F0-935B-2E122545DC73}" destId="{FEB5D3FF-92B9-4472-B8B9-DE34B1463930}" srcOrd="0" destOrd="0" presId="urn:microsoft.com/office/officeart/2005/8/layout/list1"/>
    <dgm:cxn modelId="{822C6031-B66A-4FE5-8106-1C86D77C3DA2}" type="presOf" srcId="{F9F7094E-0161-47F0-935B-2E122545DC73}" destId="{ABCAC29F-204B-4079-87F5-EB44C9670A77}" srcOrd="1" destOrd="0" presId="urn:microsoft.com/office/officeart/2005/8/layout/list1"/>
    <dgm:cxn modelId="{607A4CA2-CD5E-4230-8D3F-F2EA9A70FD8D}" type="presOf" srcId="{EC30A3AF-7CDE-406F-967E-2C4B08D7E8BC}" destId="{19A80690-AAF5-4068-B7D4-6332D86C160A}" srcOrd="1" destOrd="0" presId="urn:microsoft.com/office/officeart/2005/8/layout/list1"/>
    <dgm:cxn modelId="{4E2C0138-F0F5-4657-82AC-A37D4C505329}" srcId="{500C7D56-396C-4956-9F48-E7554E5650A1}" destId="{F9F7094E-0161-47F0-935B-2E122545DC73}" srcOrd="1" destOrd="0" parTransId="{87766F04-2F63-44B6-B742-B489D195F669}" sibTransId="{5132CBDA-00D7-4224-9988-E66C84A9F11D}"/>
    <dgm:cxn modelId="{806FBBC8-8392-4BF6-87FF-23C6BB977FB3}" type="presParOf" srcId="{437AC4C4-D4A0-48A1-BDB4-7744FE2C63BF}" destId="{521B73E1-6DFF-4289-BF04-4ED127362E46}" srcOrd="0" destOrd="0" presId="urn:microsoft.com/office/officeart/2005/8/layout/list1"/>
    <dgm:cxn modelId="{2F0BC831-2C65-4329-AB7B-DEE746F18CF9}" type="presParOf" srcId="{521B73E1-6DFF-4289-BF04-4ED127362E46}" destId="{D1203E0C-A740-47BC-93CE-DB69C3002D7A}" srcOrd="0" destOrd="0" presId="urn:microsoft.com/office/officeart/2005/8/layout/list1"/>
    <dgm:cxn modelId="{B852D382-4A17-4D8F-A1EC-1F2B5E408237}" type="presParOf" srcId="{521B73E1-6DFF-4289-BF04-4ED127362E46}" destId="{19A80690-AAF5-4068-B7D4-6332D86C160A}" srcOrd="1" destOrd="0" presId="urn:microsoft.com/office/officeart/2005/8/layout/list1"/>
    <dgm:cxn modelId="{F02846A1-70C2-47DC-870B-686ADF3B1092}" type="presParOf" srcId="{437AC4C4-D4A0-48A1-BDB4-7744FE2C63BF}" destId="{2261810B-ED86-4B8F-BA86-1EA558EA0184}" srcOrd="1" destOrd="0" presId="urn:microsoft.com/office/officeart/2005/8/layout/list1"/>
    <dgm:cxn modelId="{551484BF-598A-44D8-A35B-768C3ED7C0A4}" type="presParOf" srcId="{437AC4C4-D4A0-48A1-BDB4-7744FE2C63BF}" destId="{F7E47785-DC79-4BA5-AAA6-1EE8E9AF68AC}" srcOrd="2" destOrd="0" presId="urn:microsoft.com/office/officeart/2005/8/layout/list1"/>
    <dgm:cxn modelId="{772DCA9C-423D-4B55-ADA3-5BFFFE09F9EB}" type="presParOf" srcId="{437AC4C4-D4A0-48A1-BDB4-7744FE2C63BF}" destId="{B16595B2-5482-4B42-B2BF-79C317E47E0A}" srcOrd="3" destOrd="0" presId="urn:microsoft.com/office/officeart/2005/8/layout/list1"/>
    <dgm:cxn modelId="{6A5279C9-A2A2-4964-A168-95473109DCD1}" type="presParOf" srcId="{437AC4C4-D4A0-48A1-BDB4-7744FE2C63BF}" destId="{4DC447ED-80FB-4717-941A-BFDF0EB7CE40}" srcOrd="4" destOrd="0" presId="urn:microsoft.com/office/officeart/2005/8/layout/list1"/>
    <dgm:cxn modelId="{14D3FA76-EF76-4B35-A9AE-1A86ECFF9CF3}" type="presParOf" srcId="{4DC447ED-80FB-4717-941A-BFDF0EB7CE40}" destId="{FEB5D3FF-92B9-4472-B8B9-DE34B1463930}" srcOrd="0" destOrd="0" presId="urn:microsoft.com/office/officeart/2005/8/layout/list1"/>
    <dgm:cxn modelId="{9083C1C3-4E26-4214-A31B-167D556FFD86}" type="presParOf" srcId="{4DC447ED-80FB-4717-941A-BFDF0EB7CE40}" destId="{ABCAC29F-204B-4079-87F5-EB44C9670A77}" srcOrd="1" destOrd="0" presId="urn:microsoft.com/office/officeart/2005/8/layout/list1"/>
    <dgm:cxn modelId="{C4111C43-4AB0-43B1-83FD-5185D6207CDA}" type="presParOf" srcId="{437AC4C4-D4A0-48A1-BDB4-7744FE2C63BF}" destId="{C0F3E656-7E9E-4AEC-9386-0ABAA853206A}" srcOrd="5" destOrd="0" presId="urn:microsoft.com/office/officeart/2005/8/layout/list1"/>
    <dgm:cxn modelId="{8C2999E4-2BF6-41AA-8AF1-9D43F9C221A7}" type="presParOf" srcId="{437AC4C4-D4A0-48A1-BDB4-7744FE2C63BF}" destId="{BBF1B3C5-011A-4B0B-A1D6-1D628DFE6F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46610F-74A4-4F7B-B85F-A07BD8618CAD}" type="doc">
      <dgm:prSet loTypeId="urn:microsoft.com/office/officeart/2005/8/layout/lProcess3" loCatId="process" qsTypeId="urn:microsoft.com/office/officeart/2005/8/quickstyle/simple4" qsCatId="simple" csTypeId="urn:microsoft.com/office/officeart/2005/8/colors/accent0_3" csCatId="mainScheme" phldr="1"/>
      <dgm:spPr/>
      <dgm:t>
        <a:bodyPr/>
        <a:lstStyle/>
        <a:p>
          <a:endParaRPr lang="en-US"/>
        </a:p>
      </dgm:t>
    </dgm:pt>
    <dgm:pt modelId="{7875561A-C162-43F5-A27A-AB851DDF2D29}">
      <dgm:prSet custT="1"/>
      <dgm:spPr/>
      <dgm:t>
        <a:bodyPr/>
        <a:lstStyle/>
        <a:p>
          <a:pPr rtl="0"/>
          <a:r>
            <a:rPr lang="en-US" sz="3200" b="1" dirty="0" smtClean="0"/>
            <a:t>Screen-readers don’t pick up color.</a:t>
          </a:r>
          <a:endParaRPr lang="en-US" sz="3200" b="1" dirty="0"/>
        </a:p>
      </dgm:t>
    </dgm:pt>
    <dgm:pt modelId="{F8111484-D106-4F8D-987F-DD307DC6C8FC}" type="parTrans" cxnId="{E9C603C2-98C1-44B1-965F-4DCD40C671AD}">
      <dgm:prSet/>
      <dgm:spPr/>
      <dgm:t>
        <a:bodyPr/>
        <a:lstStyle/>
        <a:p>
          <a:endParaRPr lang="en-US" sz="3200" b="1"/>
        </a:p>
      </dgm:t>
    </dgm:pt>
    <dgm:pt modelId="{19FD0D32-34A3-436B-BF02-A1CDA8FD44C5}" type="sibTrans" cxnId="{E9C603C2-98C1-44B1-965F-4DCD40C671AD}">
      <dgm:prSet/>
      <dgm:spPr/>
      <dgm:t>
        <a:bodyPr/>
        <a:lstStyle/>
        <a:p>
          <a:endParaRPr lang="en-US" sz="3200" b="1"/>
        </a:p>
      </dgm:t>
    </dgm:pt>
    <dgm:pt modelId="{1B6C57BC-35E6-46CC-BEB2-E1281E88E2AF}">
      <dgm:prSet custT="1"/>
      <dgm:spPr/>
      <dgm:t>
        <a:bodyPr/>
        <a:lstStyle/>
        <a:p>
          <a:pPr rtl="0"/>
          <a:r>
            <a:rPr lang="en-US" sz="3200" b="1" dirty="0" smtClean="0"/>
            <a:t>Users who can see but have color perception deficiencies may not be able to differentiate between different colors. </a:t>
          </a:r>
          <a:endParaRPr lang="en-US" sz="3200" b="1" dirty="0"/>
        </a:p>
      </dgm:t>
    </dgm:pt>
    <dgm:pt modelId="{D011C6E3-744F-4706-949B-6E57D3EC3CF2}" type="parTrans" cxnId="{BD0DFBF5-2D51-4A85-9E91-DF5BA362BA8B}">
      <dgm:prSet/>
      <dgm:spPr/>
      <dgm:t>
        <a:bodyPr/>
        <a:lstStyle/>
        <a:p>
          <a:endParaRPr lang="en-US" sz="3200" b="1"/>
        </a:p>
      </dgm:t>
    </dgm:pt>
    <dgm:pt modelId="{F519F7CD-DA9C-46DB-A6DE-3DFAAB96D41A}" type="sibTrans" cxnId="{BD0DFBF5-2D51-4A85-9E91-DF5BA362BA8B}">
      <dgm:prSet/>
      <dgm:spPr/>
      <dgm:t>
        <a:bodyPr/>
        <a:lstStyle/>
        <a:p>
          <a:endParaRPr lang="en-US" sz="3200" b="1"/>
        </a:p>
      </dgm:t>
    </dgm:pt>
    <dgm:pt modelId="{95D39F4E-B9AF-43F1-BA60-1C7E170DC8B5}" type="pres">
      <dgm:prSet presAssocID="{B146610F-74A4-4F7B-B85F-A07BD8618CAD}" presName="Name0" presStyleCnt="0">
        <dgm:presLayoutVars>
          <dgm:chPref val="3"/>
          <dgm:dir/>
          <dgm:animLvl val="lvl"/>
          <dgm:resizeHandles/>
        </dgm:presLayoutVars>
      </dgm:prSet>
      <dgm:spPr/>
      <dgm:t>
        <a:bodyPr/>
        <a:lstStyle/>
        <a:p>
          <a:endParaRPr lang="en-US"/>
        </a:p>
      </dgm:t>
    </dgm:pt>
    <dgm:pt modelId="{ADAD2FE2-3062-4BF2-824D-050FBB40EB2A}" type="pres">
      <dgm:prSet presAssocID="{7875561A-C162-43F5-A27A-AB851DDF2D29}" presName="horFlow" presStyleCnt="0"/>
      <dgm:spPr/>
    </dgm:pt>
    <dgm:pt modelId="{C9B4B8CC-4DDF-4361-9634-D167A6D03D7A}" type="pres">
      <dgm:prSet presAssocID="{7875561A-C162-43F5-A27A-AB851DDF2D29}" presName="bigChev" presStyleLbl="node1" presStyleIdx="0" presStyleCnt="2" custScaleX="216720" custScaleY="67978"/>
      <dgm:spPr/>
      <dgm:t>
        <a:bodyPr/>
        <a:lstStyle/>
        <a:p>
          <a:endParaRPr lang="en-US"/>
        </a:p>
      </dgm:t>
    </dgm:pt>
    <dgm:pt modelId="{CB99F052-9C9A-4982-820F-76C31398B9B9}" type="pres">
      <dgm:prSet presAssocID="{7875561A-C162-43F5-A27A-AB851DDF2D29}" presName="vSp" presStyleCnt="0"/>
      <dgm:spPr/>
    </dgm:pt>
    <dgm:pt modelId="{3FAE0A4D-E7EB-42E5-B9A6-994E97638DB6}" type="pres">
      <dgm:prSet presAssocID="{1B6C57BC-35E6-46CC-BEB2-E1281E88E2AF}" presName="horFlow" presStyleCnt="0"/>
      <dgm:spPr/>
    </dgm:pt>
    <dgm:pt modelId="{022BE6A8-E240-4906-B41F-9FAD66AFB656}" type="pres">
      <dgm:prSet presAssocID="{1B6C57BC-35E6-46CC-BEB2-E1281E88E2AF}" presName="bigChev" presStyleLbl="node1" presStyleIdx="1" presStyleCnt="2" custScaleX="216720" custScaleY="123099"/>
      <dgm:spPr/>
      <dgm:t>
        <a:bodyPr/>
        <a:lstStyle/>
        <a:p>
          <a:endParaRPr lang="en-US"/>
        </a:p>
      </dgm:t>
    </dgm:pt>
  </dgm:ptLst>
  <dgm:cxnLst>
    <dgm:cxn modelId="{EC0B5703-A397-4DF3-809F-81FBCED4436C}" type="presOf" srcId="{B146610F-74A4-4F7B-B85F-A07BD8618CAD}" destId="{95D39F4E-B9AF-43F1-BA60-1C7E170DC8B5}" srcOrd="0" destOrd="0" presId="urn:microsoft.com/office/officeart/2005/8/layout/lProcess3"/>
    <dgm:cxn modelId="{BD0DFBF5-2D51-4A85-9E91-DF5BA362BA8B}" srcId="{B146610F-74A4-4F7B-B85F-A07BD8618CAD}" destId="{1B6C57BC-35E6-46CC-BEB2-E1281E88E2AF}" srcOrd="1" destOrd="0" parTransId="{D011C6E3-744F-4706-949B-6E57D3EC3CF2}" sibTransId="{F519F7CD-DA9C-46DB-A6DE-3DFAAB96D41A}"/>
    <dgm:cxn modelId="{E9C603C2-98C1-44B1-965F-4DCD40C671AD}" srcId="{B146610F-74A4-4F7B-B85F-A07BD8618CAD}" destId="{7875561A-C162-43F5-A27A-AB851DDF2D29}" srcOrd="0" destOrd="0" parTransId="{F8111484-D106-4F8D-987F-DD307DC6C8FC}" sibTransId="{19FD0D32-34A3-436B-BF02-A1CDA8FD44C5}"/>
    <dgm:cxn modelId="{6B466923-9FCC-4AB8-9F28-A7825EB9A8F0}" type="presOf" srcId="{1B6C57BC-35E6-46CC-BEB2-E1281E88E2AF}" destId="{022BE6A8-E240-4906-B41F-9FAD66AFB656}" srcOrd="0" destOrd="0" presId="urn:microsoft.com/office/officeart/2005/8/layout/lProcess3"/>
    <dgm:cxn modelId="{E4BAB9AB-40CF-406E-867E-40ACC304C116}" type="presOf" srcId="{7875561A-C162-43F5-A27A-AB851DDF2D29}" destId="{C9B4B8CC-4DDF-4361-9634-D167A6D03D7A}" srcOrd="0" destOrd="0" presId="urn:microsoft.com/office/officeart/2005/8/layout/lProcess3"/>
    <dgm:cxn modelId="{78D460AD-C136-4DA6-8BDB-49BF6C2E0225}" type="presParOf" srcId="{95D39F4E-B9AF-43F1-BA60-1C7E170DC8B5}" destId="{ADAD2FE2-3062-4BF2-824D-050FBB40EB2A}" srcOrd="0" destOrd="0" presId="urn:microsoft.com/office/officeart/2005/8/layout/lProcess3"/>
    <dgm:cxn modelId="{0B0E4DF2-7686-41A7-B0FD-3452EF864D0A}" type="presParOf" srcId="{ADAD2FE2-3062-4BF2-824D-050FBB40EB2A}" destId="{C9B4B8CC-4DDF-4361-9634-D167A6D03D7A}" srcOrd="0" destOrd="0" presId="urn:microsoft.com/office/officeart/2005/8/layout/lProcess3"/>
    <dgm:cxn modelId="{291B92D3-E754-4283-8296-3DA8A5349B7E}" type="presParOf" srcId="{95D39F4E-B9AF-43F1-BA60-1C7E170DC8B5}" destId="{CB99F052-9C9A-4982-820F-76C31398B9B9}" srcOrd="1" destOrd="0" presId="urn:microsoft.com/office/officeart/2005/8/layout/lProcess3"/>
    <dgm:cxn modelId="{53E0149C-45E3-4090-935F-03943F1F2873}" type="presParOf" srcId="{95D39F4E-B9AF-43F1-BA60-1C7E170DC8B5}" destId="{3FAE0A4D-E7EB-42E5-B9A6-994E97638DB6}" srcOrd="2" destOrd="0" presId="urn:microsoft.com/office/officeart/2005/8/layout/lProcess3"/>
    <dgm:cxn modelId="{74EB187B-4A82-434F-B034-A221660F85AE}" type="presParOf" srcId="{3FAE0A4D-E7EB-42E5-B9A6-994E97638DB6}" destId="{022BE6A8-E240-4906-B41F-9FAD66AFB65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2F7DFC-DE72-4BC9-9CDD-0D65E88893AA}"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A8C47525-4B6B-4878-BDE6-4B497EC19D55}">
      <dgm:prSet/>
      <dgm:spPr/>
      <dgm:t>
        <a:bodyPr/>
        <a:lstStyle/>
        <a:p>
          <a:pPr rtl="0"/>
          <a:r>
            <a:rPr lang="en-US" b="1" dirty="0" smtClean="0"/>
            <a:t>iOS:</a:t>
          </a:r>
          <a:endParaRPr lang="en-US" b="1" dirty="0"/>
        </a:p>
      </dgm:t>
    </dgm:pt>
    <dgm:pt modelId="{96EB92DE-3B1A-4D68-8126-D516BF68A533}" type="parTrans" cxnId="{CD4649F3-2C8E-4904-89FA-4FF7D8AD040D}">
      <dgm:prSet/>
      <dgm:spPr/>
      <dgm:t>
        <a:bodyPr/>
        <a:lstStyle/>
        <a:p>
          <a:endParaRPr lang="en-US"/>
        </a:p>
      </dgm:t>
    </dgm:pt>
    <dgm:pt modelId="{927609D8-D806-4929-B580-468D9C48C26A}" type="sibTrans" cxnId="{CD4649F3-2C8E-4904-89FA-4FF7D8AD040D}">
      <dgm:prSet/>
      <dgm:spPr/>
      <dgm:t>
        <a:bodyPr/>
        <a:lstStyle/>
        <a:p>
          <a:endParaRPr lang="en-US"/>
        </a:p>
      </dgm:t>
    </dgm:pt>
    <dgm:pt modelId="{046D40E1-2DD5-42DA-9160-0644539BBE6B}">
      <dgm:prSet custT="1"/>
      <dgm:spPr/>
      <dgm:t>
        <a:bodyPr/>
        <a:lstStyle/>
        <a:p>
          <a:pPr rtl="0"/>
          <a:r>
            <a:rPr lang="en-US" sz="2800" u="sng" dirty="0" smtClean="0">
              <a:hlinkClick xmlns:r="http://schemas.openxmlformats.org/officeDocument/2006/relationships" r:id="rId1"/>
            </a:rPr>
            <a:t>https://va.ssbbartgroup.com/public/standards/view_violations.php?media_type_id=223</a:t>
          </a:r>
          <a:r>
            <a:rPr lang="en-US" sz="2800" dirty="0" smtClean="0"/>
            <a:t> </a:t>
          </a:r>
          <a:endParaRPr lang="en-US" sz="2800" dirty="0"/>
        </a:p>
      </dgm:t>
    </dgm:pt>
    <dgm:pt modelId="{0C0606B5-1FFB-4D5A-B2CF-357E1C3DBBC4}" type="parTrans" cxnId="{C1D516DD-D599-46F0-B74E-0668DD011D50}">
      <dgm:prSet/>
      <dgm:spPr/>
      <dgm:t>
        <a:bodyPr/>
        <a:lstStyle/>
        <a:p>
          <a:endParaRPr lang="en-US"/>
        </a:p>
      </dgm:t>
    </dgm:pt>
    <dgm:pt modelId="{9706E75B-B675-4EB9-9A7C-83ACF6EE3229}" type="sibTrans" cxnId="{C1D516DD-D599-46F0-B74E-0668DD011D50}">
      <dgm:prSet/>
      <dgm:spPr/>
      <dgm:t>
        <a:bodyPr/>
        <a:lstStyle/>
        <a:p>
          <a:endParaRPr lang="en-US"/>
        </a:p>
      </dgm:t>
    </dgm:pt>
    <dgm:pt modelId="{3DF55660-6DBA-4CCD-A757-613D3D415B03}">
      <dgm:prSet/>
      <dgm:spPr/>
      <dgm:t>
        <a:bodyPr/>
        <a:lstStyle/>
        <a:p>
          <a:pPr rtl="0"/>
          <a:r>
            <a:rPr lang="en-US" b="1" dirty="0" smtClean="0"/>
            <a:t>Android:</a:t>
          </a:r>
          <a:endParaRPr lang="en-US" b="1" dirty="0"/>
        </a:p>
      </dgm:t>
    </dgm:pt>
    <dgm:pt modelId="{D565BF5C-A824-4642-AFD1-E641A42F8556}" type="parTrans" cxnId="{A222BC83-4C8C-4520-9DBA-F97511F866FB}">
      <dgm:prSet/>
      <dgm:spPr/>
      <dgm:t>
        <a:bodyPr/>
        <a:lstStyle/>
        <a:p>
          <a:endParaRPr lang="en-US"/>
        </a:p>
      </dgm:t>
    </dgm:pt>
    <dgm:pt modelId="{C308991B-7398-4853-B253-1F19C18676EE}" type="sibTrans" cxnId="{A222BC83-4C8C-4520-9DBA-F97511F866FB}">
      <dgm:prSet/>
      <dgm:spPr/>
      <dgm:t>
        <a:bodyPr/>
        <a:lstStyle/>
        <a:p>
          <a:endParaRPr lang="en-US"/>
        </a:p>
      </dgm:t>
    </dgm:pt>
    <dgm:pt modelId="{CE767257-66CA-451E-94C9-363FB1D28A96}">
      <dgm:prSet custT="1"/>
      <dgm:spPr/>
      <dgm:t>
        <a:bodyPr/>
        <a:lstStyle/>
        <a:p>
          <a:pPr rtl="0"/>
          <a:r>
            <a:rPr lang="en-US" sz="2800" u="sng" dirty="0" smtClean="0">
              <a:hlinkClick xmlns:r="http://schemas.openxmlformats.org/officeDocument/2006/relationships" r:id="rId2"/>
            </a:rPr>
            <a:t>https://va.ssbbartgroup.com/public/standards/view_violations.php?media_type_id=288</a:t>
          </a:r>
          <a:r>
            <a:rPr lang="en-US" sz="2800" dirty="0" smtClean="0"/>
            <a:t> </a:t>
          </a:r>
          <a:endParaRPr lang="en-US" sz="2800" dirty="0"/>
        </a:p>
      </dgm:t>
    </dgm:pt>
    <dgm:pt modelId="{3B9EF13A-D4E7-4690-9C66-6EDA8A645A94}" type="parTrans" cxnId="{BE446053-5CBD-4799-9FB2-417B7A38537E}">
      <dgm:prSet/>
      <dgm:spPr/>
      <dgm:t>
        <a:bodyPr/>
        <a:lstStyle/>
        <a:p>
          <a:endParaRPr lang="en-US"/>
        </a:p>
      </dgm:t>
    </dgm:pt>
    <dgm:pt modelId="{D98B7CC3-CFD8-4739-9F6C-31B0850973BF}" type="sibTrans" cxnId="{BE446053-5CBD-4799-9FB2-417B7A38537E}">
      <dgm:prSet/>
      <dgm:spPr/>
      <dgm:t>
        <a:bodyPr/>
        <a:lstStyle/>
        <a:p>
          <a:endParaRPr lang="en-US"/>
        </a:p>
      </dgm:t>
    </dgm:pt>
    <dgm:pt modelId="{731618AF-69B5-4B77-B223-EE759F3AB83B}" type="pres">
      <dgm:prSet presAssocID="{9D2F7DFC-DE72-4BC9-9CDD-0D65E88893AA}" presName="vert0" presStyleCnt="0">
        <dgm:presLayoutVars>
          <dgm:dir/>
          <dgm:animOne val="branch"/>
          <dgm:animLvl val="lvl"/>
        </dgm:presLayoutVars>
      </dgm:prSet>
      <dgm:spPr/>
      <dgm:t>
        <a:bodyPr/>
        <a:lstStyle/>
        <a:p>
          <a:endParaRPr lang="en-US"/>
        </a:p>
      </dgm:t>
    </dgm:pt>
    <dgm:pt modelId="{EFDBC8DD-B250-4CE5-97FF-33A63A545D03}" type="pres">
      <dgm:prSet presAssocID="{A8C47525-4B6B-4878-BDE6-4B497EC19D55}" presName="thickLine" presStyleLbl="alignNode1" presStyleIdx="0" presStyleCnt="2"/>
      <dgm:spPr/>
    </dgm:pt>
    <dgm:pt modelId="{002DFAA1-6312-4260-89DD-28011244F3D7}" type="pres">
      <dgm:prSet presAssocID="{A8C47525-4B6B-4878-BDE6-4B497EC19D55}" presName="horz1" presStyleCnt="0"/>
      <dgm:spPr/>
    </dgm:pt>
    <dgm:pt modelId="{F8722C65-07D9-4ABD-8F30-30BCA30CD708}" type="pres">
      <dgm:prSet presAssocID="{A8C47525-4B6B-4878-BDE6-4B497EC19D55}" presName="tx1" presStyleLbl="revTx" presStyleIdx="0" presStyleCnt="4"/>
      <dgm:spPr/>
      <dgm:t>
        <a:bodyPr/>
        <a:lstStyle/>
        <a:p>
          <a:endParaRPr lang="en-US"/>
        </a:p>
      </dgm:t>
    </dgm:pt>
    <dgm:pt modelId="{D9E43329-4F6B-4D20-9EA2-1E021A034C80}" type="pres">
      <dgm:prSet presAssocID="{A8C47525-4B6B-4878-BDE6-4B497EC19D55}" presName="vert1" presStyleCnt="0"/>
      <dgm:spPr/>
    </dgm:pt>
    <dgm:pt modelId="{67DB14CA-3643-4E20-A809-6EB99DA89288}" type="pres">
      <dgm:prSet presAssocID="{046D40E1-2DD5-42DA-9160-0644539BBE6B}" presName="vertSpace2a" presStyleCnt="0"/>
      <dgm:spPr/>
    </dgm:pt>
    <dgm:pt modelId="{15A946C0-AD0B-4198-A1FA-260501DA12DC}" type="pres">
      <dgm:prSet presAssocID="{046D40E1-2DD5-42DA-9160-0644539BBE6B}" presName="horz2" presStyleCnt="0"/>
      <dgm:spPr/>
    </dgm:pt>
    <dgm:pt modelId="{6FD91E4F-3062-43AB-8D3C-58D25B9C862C}" type="pres">
      <dgm:prSet presAssocID="{046D40E1-2DD5-42DA-9160-0644539BBE6B}" presName="horzSpace2" presStyleCnt="0"/>
      <dgm:spPr/>
    </dgm:pt>
    <dgm:pt modelId="{E7A1AAAA-4117-48C1-A535-BC9F259B4780}" type="pres">
      <dgm:prSet presAssocID="{046D40E1-2DD5-42DA-9160-0644539BBE6B}" presName="tx2" presStyleLbl="revTx" presStyleIdx="1" presStyleCnt="4"/>
      <dgm:spPr/>
      <dgm:t>
        <a:bodyPr/>
        <a:lstStyle/>
        <a:p>
          <a:endParaRPr lang="en-US"/>
        </a:p>
      </dgm:t>
    </dgm:pt>
    <dgm:pt modelId="{9604536E-E8CD-4FE4-8DB0-2EACB9184C0C}" type="pres">
      <dgm:prSet presAssocID="{046D40E1-2DD5-42DA-9160-0644539BBE6B}" presName="vert2" presStyleCnt="0"/>
      <dgm:spPr/>
    </dgm:pt>
    <dgm:pt modelId="{D57EA08F-9F23-4760-8EFC-63D93C86BEC3}" type="pres">
      <dgm:prSet presAssocID="{046D40E1-2DD5-42DA-9160-0644539BBE6B}" presName="thinLine2b" presStyleLbl="callout" presStyleIdx="0" presStyleCnt="2"/>
      <dgm:spPr/>
    </dgm:pt>
    <dgm:pt modelId="{B6D7C988-3C21-4A28-8368-F0286A90F153}" type="pres">
      <dgm:prSet presAssocID="{046D40E1-2DD5-42DA-9160-0644539BBE6B}" presName="vertSpace2b" presStyleCnt="0"/>
      <dgm:spPr/>
    </dgm:pt>
    <dgm:pt modelId="{3B52F4A0-0D10-45FE-8014-E713C846E6B7}" type="pres">
      <dgm:prSet presAssocID="{3DF55660-6DBA-4CCD-A757-613D3D415B03}" presName="thickLine" presStyleLbl="alignNode1" presStyleIdx="1" presStyleCnt="2"/>
      <dgm:spPr/>
    </dgm:pt>
    <dgm:pt modelId="{C9B0D7CB-3FC4-48D2-B4EC-7D2110DE4149}" type="pres">
      <dgm:prSet presAssocID="{3DF55660-6DBA-4CCD-A757-613D3D415B03}" presName="horz1" presStyleCnt="0"/>
      <dgm:spPr/>
    </dgm:pt>
    <dgm:pt modelId="{14BF547B-D4BD-4CF3-9CCC-F3EA23D70A33}" type="pres">
      <dgm:prSet presAssocID="{3DF55660-6DBA-4CCD-A757-613D3D415B03}" presName="tx1" presStyleLbl="revTx" presStyleIdx="2" presStyleCnt="4"/>
      <dgm:spPr/>
      <dgm:t>
        <a:bodyPr/>
        <a:lstStyle/>
        <a:p>
          <a:endParaRPr lang="en-US"/>
        </a:p>
      </dgm:t>
    </dgm:pt>
    <dgm:pt modelId="{A7EEDCD1-153F-407E-BAC0-B99CD897132E}" type="pres">
      <dgm:prSet presAssocID="{3DF55660-6DBA-4CCD-A757-613D3D415B03}" presName="vert1" presStyleCnt="0"/>
      <dgm:spPr/>
    </dgm:pt>
    <dgm:pt modelId="{C7F07DA0-8A5A-42B6-A965-480AE5E1E5CC}" type="pres">
      <dgm:prSet presAssocID="{CE767257-66CA-451E-94C9-363FB1D28A96}" presName="vertSpace2a" presStyleCnt="0"/>
      <dgm:spPr/>
    </dgm:pt>
    <dgm:pt modelId="{C22B6743-6E1F-42F9-A873-1DBC4D461888}" type="pres">
      <dgm:prSet presAssocID="{CE767257-66CA-451E-94C9-363FB1D28A96}" presName="horz2" presStyleCnt="0"/>
      <dgm:spPr/>
    </dgm:pt>
    <dgm:pt modelId="{62BF9B12-2C7E-45AC-ACD7-E7F70D55367B}" type="pres">
      <dgm:prSet presAssocID="{CE767257-66CA-451E-94C9-363FB1D28A96}" presName="horzSpace2" presStyleCnt="0"/>
      <dgm:spPr/>
    </dgm:pt>
    <dgm:pt modelId="{17D06BED-7E8C-4C3C-A70D-AE6A310B2C49}" type="pres">
      <dgm:prSet presAssocID="{CE767257-66CA-451E-94C9-363FB1D28A96}" presName="tx2" presStyleLbl="revTx" presStyleIdx="3" presStyleCnt="4"/>
      <dgm:spPr/>
      <dgm:t>
        <a:bodyPr/>
        <a:lstStyle/>
        <a:p>
          <a:endParaRPr lang="en-US"/>
        </a:p>
      </dgm:t>
    </dgm:pt>
    <dgm:pt modelId="{939EC81C-E623-4E0B-B1D2-803DEFA53A91}" type="pres">
      <dgm:prSet presAssocID="{CE767257-66CA-451E-94C9-363FB1D28A96}" presName="vert2" presStyleCnt="0"/>
      <dgm:spPr/>
    </dgm:pt>
    <dgm:pt modelId="{1445AE8C-D435-4548-B3A8-F2B7D29C8623}" type="pres">
      <dgm:prSet presAssocID="{CE767257-66CA-451E-94C9-363FB1D28A96}" presName="thinLine2b" presStyleLbl="callout" presStyleIdx="1" presStyleCnt="2"/>
      <dgm:spPr/>
    </dgm:pt>
    <dgm:pt modelId="{50A8730C-D592-48C7-8F49-91EDED7E2ADE}" type="pres">
      <dgm:prSet presAssocID="{CE767257-66CA-451E-94C9-363FB1D28A96}" presName="vertSpace2b" presStyleCnt="0"/>
      <dgm:spPr/>
    </dgm:pt>
  </dgm:ptLst>
  <dgm:cxnLst>
    <dgm:cxn modelId="{C1D516DD-D599-46F0-B74E-0668DD011D50}" srcId="{A8C47525-4B6B-4878-BDE6-4B497EC19D55}" destId="{046D40E1-2DD5-42DA-9160-0644539BBE6B}" srcOrd="0" destOrd="0" parTransId="{0C0606B5-1FFB-4D5A-B2CF-357E1C3DBBC4}" sibTransId="{9706E75B-B675-4EB9-9A7C-83ACF6EE3229}"/>
    <dgm:cxn modelId="{A404B7A5-8E00-4356-9BE0-F8F314EEA6E6}" type="presOf" srcId="{9D2F7DFC-DE72-4BC9-9CDD-0D65E88893AA}" destId="{731618AF-69B5-4B77-B223-EE759F3AB83B}" srcOrd="0" destOrd="0" presId="urn:microsoft.com/office/officeart/2008/layout/LinedList"/>
    <dgm:cxn modelId="{A222BC83-4C8C-4520-9DBA-F97511F866FB}" srcId="{9D2F7DFC-DE72-4BC9-9CDD-0D65E88893AA}" destId="{3DF55660-6DBA-4CCD-A757-613D3D415B03}" srcOrd="1" destOrd="0" parTransId="{D565BF5C-A824-4642-AFD1-E641A42F8556}" sibTransId="{C308991B-7398-4853-B253-1F19C18676EE}"/>
    <dgm:cxn modelId="{D4A317CC-E0F6-4BBB-A79F-AAC896E5E91F}" type="presOf" srcId="{CE767257-66CA-451E-94C9-363FB1D28A96}" destId="{17D06BED-7E8C-4C3C-A70D-AE6A310B2C49}" srcOrd="0" destOrd="0" presId="urn:microsoft.com/office/officeart/2008/layout/LinedList"/>
    <dgm:cxn modelId="{3E4ABC79-CBE3-41CA-AB50-6737F663CF0C}" type="presOf" srcId="{3DF55660-6DBA-4CCD-A757-613D3D415B03}" destId="{14BF547B-D4BD-4CF3-9CCC-F3EA23D70A33}" srcOrd="0" destOrd="0" presId="urn:microsoft.com/office/officeart/2008/layout/LinedList"/>
    <dgm:cxn modelId="{BE446053-5CBD-4799-9FB2-417B7A38537E}" srcId="{3DF55660-6DBA-4CCD-A757-613D3D415B03}" destId="{CE767257-66CA-451E-94C9-363FB1D28A96}" srcOrd="0" destOrd="0" parTransId="{3B9EF13A-D4E7-4690-9C66-6EDA8A645A94}" sibTransId="{D98B7CC3-CFD8-4739-9F6C-31B0850973BF}"/>
    <dgm:cxn modelId="{CD4649F3-2C8E-4904-89FA-4FF7D8AD040D}" srcId="{9D2F7DFC-DE72-4BC9-9CDD-0D65E88893AA}" destId="{A8C47525-4B6B-4878-BDE6-4B497EC19D55}" srcOrd="0" destOrd="0" parTransId="{96EB92DE-3B1A-4D68-8126-D516BF68A533}" sibTransId="{927609D8-D806-4929-B580-468D9C48C26A}"/>
    <dgm:cxn modelId="{D58D980F-8AE4-4C45-BCD6-535D7C07BD24}" type="presOf" srcId="{046D40E1-2DD5-42DA-9160-0644539BBE6B}" destId="{E7A1AAAA-4117-48C1-A535-BC9F259B4780}" srcOrd="0" destOrd="0" presId="urn:microsoft.com/office/officeart/2008/layout/LinedList"/>
    <dgm:cxn modelId="{BC385771-4A24-4A54-AB4A-4ACED5C61EDF}" type="presOf" srcId="{A8C47525-4B6B-4878-BDE6-4B497EC19D55}" destId="{F8722C65-07D9-4ABD-8F30-30BCA30CD708}" srcOrd="0" destOrd="0" presId="urn:microsoft.com/office/officeart/2008/layout/LinedList"/>
    <dgm:cxn modelId="{516900BD-A8BD-4FD6-A332-33BE44AC54D5}" type="presParOf" srcId="{731618AF-69B5-4B77-B223-EE759F3AB83B}" destId="{EFDBC8DD-B250-4CE5-97FF-33A63A545D03}" srcOrd="0" destOrd="0" presId="urn:microsoft.com/office/officeart/2008/layout/LinedList"/>
    <dgm:cxn modelId="{9242C3C4-6950-49CC-A740-747234C625A8}" type="presParOf" srcId="{731618AF-69B5-4B77-B223-EE759F3AB83B}" destId="{002DFAA1-6312-4260-89DD-28011244F3D7}" srcOrd="1" destOrd="0" presId="urn:microsoft.com/office/officeart/2008/layout/LinedList"/>
    <dgm:cxn modelId="{48D53742-3A15-4F34-81A7-950A9F27CD2C}" type="presParOf" srcId="{002DFAA1-6312-4260-89DD-28011244F3D7}" destId="{F8722C65-07D9-4ABD-8F30-30BCA30CD708}" srcOrd="0" destOrd="0" presId="urn:microsoft.com/office/officeart/2008/layout/LinedList"/>
    <dgm:cxn modelId="{57C2CEC5-C435-4E44-892F-27A32F83C654}" type="presParOf" srcId="{002DFAA1-6312-4260-89DD-28011244F3D7}" destId="{D9E43329-4F6B-4D20-9EA2-1E021A034C80}" srcOrd="1" destOrd="0" presId="urn:microsoft.com/office/officeart/2008/layout/LinedList"/>
    <dgm:cxn modelId="{AEA4624C-268F-4956-ACFC-A4198B3758FD}" type="presParOf" srcId="{D9E43329-4F6B-4D20-9EA2-1E021A034C80}" destId="{67DB14CA-3643-4E20-A809-6EB99DA89288}" srcOrd="0" destOrd="0" presId="urn:microsoft.com/office/officeart/2008/layout/LinedList"/>
    <dgm:cxn modelId="{1E2BE86E-A57F-4DFF-9BD5-6E1A4866FED2}" type="presParOf" srcId="{D9E43329-4F6B-4D20-9EA2-1E021A034C80}" destId="{15A946C0-AD0B-4198-A1FA-260501DA12DC}" srcOrd="1" destOrd="0" presId="urn:microsoft.com/office/officeart/2008/layout/LinedList"/>
    <dgm:cxn modelId="{2F5A1805-6C0B-438B-B870-8E56B4BEA2BC}" type="presParOf" srcId="{15A946C0-AD0B-4198-A1FA-260501DA12DC}" destId="{6FD91E4F-3062-43AB-8D3C-58D25B9C862C}" srcOrd="0" destOrd="0" presId="urn:microsoft.com/office/officeart/2008/layout/LinedList"/>
    <dgm:cxn modelId="{7CD7CF9A-9F9A-450F-9004-D2F80DFD8BD4}" type="presParOf" srcId="{15A946C0-AD0B-4198-A1FA-260501DA12DC}" destId="{E7A1AAAA-4117-48C1-A535-BC9F259B4780}" srcOrd="1" destOrd="0" presId="urn:microsoft.com/office/officeart/2008/layout/LinedList"/>
    <dgm:cxn modelId="{EFA303B2-E136-4908-94A7-6BC0C98C5E99}" type="presParOf" srcId="{15A946C0-AD0B-4198-A1FA-260501DA12DC}" destId="{9604536E-E8CD-4FE4-8DB0-2EACB9184C0C}" srcOrd="2" destOrd="0" presId="urn:microsoft.com/office/officeart/2008/layout/LinedList"/>
    <dgm:cxn modelId="{50470C81-832B-40D9-985E-30BFBECDCE4D}" type="presParOf" srcId="{D9E43329-4F6B-4D20-9EA2-1E021A034C80}" destId="{D57EA08F-9F23-4760-8EFC-63D93C86BEC3}" srcOrd="2" destOrd="0" presId="urn:microsoft.com/office/officeart/2008/layout/LinedList"/>
    <dgm:cxn modelId="{C71F1981-A0D5-456F-99CE-2DBD7D933C40}" type="presParOf" srcId="{D9E43329-4F6B-4D20-9EA2-1E021A034C80}" destId="{B6D7C988-3C21-4A28-8368-F0286A90F153}" srcOrd="3" destOrd="0" presId="urn:microsoft.com/office/officeart/2008/layout/LinedList"/>
    <dgm:cxn modelId="{A4DCFEEC-24CA-487E-8B5D-C03485550487}" type="presParOf" srcId="{731618AF-69B5-4B77-B223-EE759F3AB83B}" destId="{3B52F4A0-0D10-45FE-8014-E713C846E6B7}" srcOrd="2" destOrd="0" presId="urn:microsoft.com/office/officeart/2008/layout/LinedList"/>
    <dgm:cxn modelId="{A12EFF92-D85E-49EF-910A-F00DC88B1F61}" type="presParOf" srcId="{731618AF-69B5-4B77-B223-EE759F3AB83B}" destId="{C9B0D7CB-3FC4-48D2-B4EC-7D2110DE4149}" srcOrd="3" destOrd="0" presId="urn:microsoft.com/office/officeart/2008/layout/LinedList"/>
    <dgm:cxn modelId="{BEEAF5E4-E185-4B5B-BA08-97E550F6F49A}" type="presParOf" srcId="{C9B0D7CB-3FC4-48D2-B4EC-7D2110DE4149}" destId="{14BF547B-D4BD-4CF3-9CCC-F3EA23D70A33}" srcOrd="0" destOrd="0" presId="urn:microsoft.com/office/officeart/2008/layout/LinedList"/>
    <dgm:cxn modelId="{338BCA31-4A95-44B6-833B-765CD34DB6F6}" type="presParOf" srcId="{C9B0D7CB-3FC4-48D2-B4EC-7D2110DE4149}" destId="{A7EEDCD1-153F-407E-BAC0-B99CD897132E}" srcOrd="1" destOrd="0" presId="urn:microsoft.com/office/officeart/2008/layout/LinedList"/>
    <dgm:cxn modelId="{DDD25208-92BB-44F5-8B03-41938B21C868}" type="presParOf" srcId="{A7EEDCD1-153F-407E-BAC0-B99CD897132E}" destId="{C7F07DA0-8A5A-42B6-A965-480AE5E1E5CC}" srcOrd="0" destOrd="0" presId="urn:microsoft.com/office/officeart/2008/layout/LinedList"/>
    <dgm:cxn modelId="{F3AC5B7B-8312-46E4-8533-989EE131303C}" type="presParOf" srcId="{A7EEDCD1-153F-407E-BAC0-B99CD897132E}" destId="{C22B6743-6E1F-42F9-A873-1DBC4D461888}" srcOrd="1" destOrd="0" presId="urn:microsoft.com/office/officeart/2008/layout/LinedList"/>
    <dgm:cxn modelId="{CEAA1A9B-2443-4BF0-8E22-153DD2DC1D33}" type="presParOf" srcId="{C22B6743-6E1F-42F9-A873-1DBC4D461888}" destId="{62BF9B12-2C7E-45AC-ACD7-E7F70D55367B}" srcOrd="0" destOrd="0" presId="urn:microsoft.com/office/officeart/2008/layout/LinedList"/>
    <dgm:cxn modelId="{739BC346-4CCB-4A32-887E-985AEAEE7E06}" type="presParOf" srcId="{C22B6743-6E1F-42F9-A873-1DBC4D461888}" destId="{17D06BED-7E8C-4C3C-A70D-AE6A310B2C49}" srcOrd="1" destOrd="0" presId="urn:microsoft.com/office/officeart/2008/layout/LinedList"/>
    <dgm:cxn modelId="{767FD5D1-2487-46D5-AF72-F8BA28E4C1FD}" type="presParOf" srcId="{C22B6743-6E1F-42F9-A873-1DBC4D461888}" destId="{939EC81C-E623-4E0B-B1D2-803DEFA53A91}" srcOrd="2" destOrd="0" presId="urn:microsoft.com/office/officeart/2008/layout/LinedList"/>
    <dgm:cxn modelId="{B687E441-8C00-4DE0-809D-4EB3260AA537}" type="presParOf" srcId="{A7EEDCD1-153F-407E-BAC0-B99CD897132E}" destId="{1445AE8C-D435-4548-B3A8-F2B7D29C8623}" srcOrd="2" destOrd="0" presId="urn:microsoft.com/office/officeart/2008/layout/LinedList"/>
    <dgm:cxn modelId="{8D6B166F-471E-4404-98E6-B63FE0A1803C}" type="presParOf" srcId="{A7EEDCD1-153F-407E-BAC0-B99CD897132E}" destId="{50A8730C-D592-48C7-8F49-91EDED7E2AD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4B279A-491F-4D54-831C-5FDD8AACB29D}" type="doc">
      <dgm:prSet loTypeId="urn:microsoft.com/office/officeart/2005/8/layout/vList2" loCatId="list" qsTypeId="urn:microsoft.com/office/officeart/2005/8/quickstyle/simple3" qsCatId="simple" csTypeId="urn:microsoft.com/office/officeart/2005/8/colors/accent0_3" csCatId="mainScheme"/>
      <dgm:spPr/>
      <dgm:t>
        <a:bodyPr/>
        <a:lstStyle/>
        <a:p>
          <a:endParaRPr lang="en-US"/>
        </a:p>
      </dgm:t>
    </dgm:pt>
    <dgm:pt modelId="{E8711C5C-88E5-4937-939F-656442E7559D}">
      <dgm:prSet custT="1"/>
      <dgm:spPr/>
      <dgm:t>
        <a:bodyPr/>
        <a:lstStyle/>
        <a:p>
          <a:pPr rtl="0"/>
          <a:r>
            <a:rPr lang="en-US" sz="2800" b="1" dirty="0" smtClean="0"/>
            <a:t>All components must be accessible by a keyboard and touch gesture with the use of Assistive Technology.</a:t>
          </a:r>
          <a:endParaRPr lang="en-US" sz="2800" b="1" dirty="0"/>
        </a:p>
      </dgm:t>
    </dgm:pt>
    <dgm:pt modelId="{0E6D3E0F-7E0D-42C4-8FF2-3DCE8DB43590}" type="parTrans" cxnId="{4B19DE7B-ADF4-4DBB-B273-58CA6FA26A7F}">
      <dgm:prSet/>
      <dgm:spPr/>
      <dgm:t>
        <a:bodyPr/>
        <a:lstStyle/>
        <a:p>
          <a:endParaRPr lang="en-US" sz="2800" b="1"/>
        </a:p>
      </dgm:t>
    </dgm:pt>
    <dgm:pt modelId="{C24B1582-5AFF-4CD8-9E14-DDAA7BCDB463}" type="sibTrans" cxnId="{4B19DE7B-ADF4-4DBB-B273-58CA6FA26A7F}">
      <dgm:prSet/>
      <dgm:spPr/>
      <dgm:t>
        <a:bodyPr/>
        <a:lstStyle/>
        <a:p>
          <a:endParaRPr lang="en-US" sz="2800" b="1"/>
        </a:p>
      </dgm:t>
    </dgm:pt>
    <dgm:pt modelId="{FD4B05CD-721C-4208-A5FA-1CD7ED281FFD}">
      <dgm:prSet custT="1"/>
      <dgm:spPr/>
      <dgm:t>
        <a:bodyPr/>
        <a:lstStyle/>
        <a:p>
          <a:pPr rtl="0"/>
          <a:r>
            <a:rPr lang="en-US" sz="2800" b="1" dirty="0" smtClean="0"/>
            <a:t>No keyboard traps. </a:t>
          </a:r>
          <a:endParaRPr lang="en-US" sz="2800" b="1" dirty="0"/>
        </a:p>
      </dgm:t>
    </dgm:pt>
    <dgm:pt modelId="{86ABC9ED-D556-4260-9F16-8226EF76EEE1}" type="parTrans" cxnId="{2D116C15-6E39-4A77-B6F1-23330CEA1A12}">
      <dgm:prSet/>
      <dgm:spPr/>
      <dgm:t>
        <a:bodyPr/>
        <a:lstStyle/>
        <a:p>
          <a:endParaRPr lang="en-US" sz="2800" b="1"/>
        </a:p>
      </dgm:t>
    </dgm:pt>
    <dgm:pt modelId="{323F64B0-05B7-455D-BD63-B1E0479013AA}" type="sibTrans" cxnId="{2D116C15-6E39-4A77-B6F1-23330CEA1A12}">
      <dgm:prSet/>
      <dgm:spPr/>
      <dgm:t>
        <a:bodyPr/>
        <a:lstStyle/>
        <a:p>
          <a:endParaRPr lang="en-US" sz="2800" b="1"/>
        </a:p>
      </dgm:t>
    </dgm:pt>
    <dgm:pt modelId="{1C454F51-B434-4BA2-B733-4430AEDD2E14}">
      <dgm:prSet custT="1"/>
      <dgm:spPr/>
      <dgm:t>
        <a:bodyPr/>
        <a:lstStyle/>
        <a:p>
          <a:pPr rtl="0"/>
          <a:r>
            <a:rPr lang="en-US" sz="2800" b="1" dirty="0" smtClean="0"/>
            <a:t>Provide alternatives to touch gestures that need multiple touch points or direct touch access.</a:t>
          </a:r>
          <a:endParaRPr lang="en-US" sz="2800" b="1" dirty="0"/>
        </a:p>
      </dgm:t>
    </dgm:pt>
    <dgm:pt modelId="{423C36A2-70AC-4A35-BFD4-D77627326360}" type="parTrans" cxnId="{810E9156-3164-4EBD-B469-A31A98CA971E}">
      <dgm:prSet/>
      <dgm:spPr/>
      <dgm:t>
        <a:bodyPr/>
        <a:lstStyle/>
        <a:p>
          <a:endParaRPr lang="en-US" sz="2800" b="1"/>
        </a:p>
      </dgm:t>
    </dgm:pt>
    <dgm:pt modelId="{CC13F072-CBAF-4B80-AF99-06C5BD4CB074}" type="sibTrans" cxnId="{810E9156-3164-4EBD-B469-A31A98CA971E}">
      <dgm:prSet/>
      <dgm:spPr/>
      <dgm:t>
        <a:bodyPr/>
        <a:lstStyle/>
        <a:p>
          <a:endParaRPr lang="en-US" sz="2800" b="1"/>
        </a:p>
      </dgm:t>
    </dgm:pt>
    <dgm:pt modelId="{C2231F20-14A0-4FCC-9E55-0E62648D2D46}">
      <dgm:prSet custT="1"/>
      <dgm:spPr/>
      <dgm:t>
        <a:bodyPr/>
        <a:lstStyle/>
        <a:p>
          <a:pPr rtl="0"/>
          <a:r>
            <a:rPr lang="en-US" sz="2800" b="1" dirty="0" smtClean="0"/>
            <a:t>Document non-standard or alternative touch gestures for access. </a:t>
          </a:r>
          <a:endParaRPr lang="en-US" sz="2800" b="1" dirty="0"/>
        </a:p>
      </dgm:t>
    </dgm:pt>
    <dgm:pt modelId="{E64DC6F9-4823-42DE-8344-361CE89801B9}" type="parTrans" cxnId="{A9F6FDFC-BFD0-4BE4-B841-23BCE630A495}">
      <dgm:prSet/>
      <dgm:spPr/>
      <dgm:t>
        <a:bodyPr/>
        <a:lstStyle/>
        <a:p>
          <a:endParaRPr lang="en-US" sz="2800" b="1"/>
        </a:p>
      </dgm:t>
    </dgm:pt>
    <dgm:pt modelId="{F3D798F4-5B35-4F5A-9816-2EDF66621E67}" type="sibTrans" cxnId="{A9F6FDFC-BFD0-4BE4-B841-23BCE630A495}">
      <dgm:prSet/>
      <dgm:spPr/>
      <dgm:t>
        <a:bodyPr/>
        <a:lstStyle/>
        <a:p>
          <a:endParaRPr lang="en-US" sz="2800" b="1"/>
        </a:p>
      </dgm:t>
    </dgm:pt>
    <dgm:pt modelId="{09257A7E-9759-4FEA-B032-89862B3278DA}">
      <dgm:prSet custT="1"/>
      <dgm:spPr/>
      <dgm:t>
        <a:bodyPr/>
        <a:lstStyle/>
        <a:p>
          <a:pPr rtl="0"/>
          <a:r>
            <a:rPr lang="en-US" sz="2800" b="1" dirty="0" smtClean="0"/>
            <a:t>Touch events must respond to touch up events rather than touch down events. </a:t>
          </a:r>
          <a:endParaRPr lang="en-US" sz="2800" b="1" dirty="0"/>
        </a:p>
      </dgm:t>
    </dgm:pt>
    <dgm:pt modelId="{1B71CD94-FCEF-46F6-998F-5D3D485CC1D0}" type="parTrans" cxnId="{C5F8399E-7AC3-478C-B6A1-C682A6827C45}">
      <dgm:prSet/>
      <dgm:spPr/>
      <dgm:t>
        <a:bodyPr/>
        <a:lstStyle/>
        <a:p>
          <a:endParaRPr lang="en-US" sz="2800" b="1"/>
        </a:p>
      </dgm:t>
    </dgm:pt>
    <dgm:pt modelId="{3C9D41BD-B525-48A8-9EF4-9A7CE5627DA0}" type="sibTrans" cxnId="{C5F8399E-7AC3-478C-B6A1-C682A6827C45}">
      <dgm:prSet/>
      <dgm:spPr/>
      <dgm:t>
        <a:bodyPr/>
        <a:lstStyle/>
        <a:p>
          <a:endParaRPr lang="en-US" sz="2800" b="1"/>
        </a:p>
      </dgm:t>
    </dgm:pt>
    <dgm:pt modelId="{BC415FA1-00C4-4609-B3EF-6D8E9E7402A9}" type="pres">
      <dgm:prSet presAssocID="{A54B279A-491F-4D54-831C-5FDD8AACB29D}" presName="linear" presStyleCnt="0">
        <dgm:presLayoutVars>
          <dgm:animLvl val="lvl"/>
          <dgm:resizeHandles val="exact"/>
        </dgm:presLayoutVars>
      </dgm:prSet>
      <dgm:spPr/>
      <dgm:t>
        <a:bodyPr/>
        <a:lstStyle/>
        <a:p>
          <a:endParaRPr lang="en-US"/>
        </a:p>
      </dgm:t>
    </dgm:pt>
    <dgm:pt modelId="{DE40C4CD-8007-4F9F-A725-FCB041362DE9}" type="pres">
      <dgm:prSet presAssocID="{E8711C5C-88E5-4937-939F-656442E7559D}" presName="parentText" presStyleLbl="node1" presStyleIdx="0" presStyleCnt="5">
        <dgm:presLayoutVars>
          <dgm:chMax val="0"/>
          <dgm:bulletEnabled val="1"/>
        </dgm:presLayoutVars>
      </dgm:prSet>
      <dgm:spPr/>
      <dgm:t>
        <a:bodyPr/>
        <a:lstStyle/>
        <a:p>
          <a:endParaRPr lang="en-US"/>
        </a:p>
      </dgm:t>
    </dgm:pt>
    <dgm:pt modelId="{FC96F601-D609-46DC-B99E-A7D7C541421D}" type="pres">
      <dgm:prSet presAssocID="{C24B1582-5AFF-4CD8-9E14-DDAA7BCDB463}" presName="spacer" presStyleCnt="0"/>
      <dgm:spPr/>
    </dgm:pt>
    <dgm:pt modelId="{660722C7-72E1-4CC2-8BFE-55611FDB42EA}" type="pres">
      <dgm:prSet presAssocID="{FD4B05CD-721C-4208-A5FA-1CD7ED281FFD}" presName="parentText" presStyleLbl="node1" presStyleIdx="1" presStyleCnt="5">
        <dgm:presLayoutVars>
          <dgm:chMax val="0"/>
          <dgm:bulletEnabled val="1"/>
        </dgm:presLayoutVars>
      </dgm:prSet>
      <dgm:spPr/>
      <dgm:t>
        <a:bodyPr/>
        <a:lstStyle/>
        <a:p>
          <a:endParaRPr lang="en-US"/>
        </a:p>
      </dgm:t>
    </dgm:pt>
    <dgm:pt modelId="{9D11F26A-9196-40BB-820D-27CCB57C3AFF}" type="pres">
      <dgm:prSet presAssocID="{323F64B0-05B7-455D-BD63-B1E0479013AA}" presName="spacer" presStyleCnt="0"/>
      <dgm:spPr/>
    </dgm:pt>
    <dgm:pt modelId="{3B3A4CA1-0ABC-4248-9F29-D34C659B9FAE}" type="pres">
      <dgm:prSet presAssocID="{1C454F51-B434-4BA2-B733-4430AEDD2E14}" presName="parentText" presStyleLbl="node1" presStyleIdx="2" presStyleCnt="5">
        <dgm:presLayoutVars>
          <dgm:chMax val="0"/>
          <dgm:bulletEnabled val="1"/>
        </dgm:presLayoutVars>
      </dgm:prSet>
      <dgm:spPr/>
      <dgm:t>
        <a:bodyPr/>
        <a:lstStyle/>
        <a:p>
          <a:endParaRPr lang="en-US"/>
        </a:p>
      </dgm:t>
    </dgm:pt>
    <dgm:pt modelId="{A0BE2F79-5A2F-41B4-A486-681C8B0C4197}" type="pres">
      <dgm:prSet presAssocID="{CC13F072-CBAF-4B80-AF99-06C5BD4CB074}" presName="spacer" presStyleCnt="0"/>
      <dgm:spPr/>
    </dgm:pt>
    <dgm:pt modelId="{4B159D52-9618-42AA-A990-BC7633214F8C}" type="pres">
      <dgm:prSet presAssocID="{C2231F20-14A0-4FCC-9E55-0E62648D2D46}" presName="parentText" presStyleLbl="node1" presStyleIdx="3" presStyleCnt="5">
        <dgm:presLayoutVars>
          <dgm:chMax val="0"/>
          <dgm:bulletEnabled val="1"/>
        </dgm:presLayoutVars>
      </dgm:prSet>
      <dgm:spPr/>
      <dgm:t>
        <a:bodyPr/>
        <a:lstStyle/>
        <a:p>
          <a:endParaRPr lang="en-US"/>
        </a:p>
      </dgm:t>
    </dgm:pt>
    <dgm:pt modelId="{D2318C38-A021-445A-9FF4-441544D5496A}" type="pres">
      <dgm:prSet presAssocID="{F3D798F4-5B35-4F5A-9816-2EDF66621E67}" presName="spacer" presStyleCnt="0"/>
      <dgm:spPr/>
    </dgm:pt>
    <dgm:pt modelId="{8411F1A4-3418-41C1-A979-375DA55B8147}" type="pres">
      <dgm:prSet presAssocID="{09257A7E-9759-4FEA-B032-89862B3278DA}" presName="parentText" presStyleLbl="node1" presStyleIdx="4" presStyleCnt="5">
        <dgm:presLayoutVars>
          <dgm:chMax val="0"/>
          <dgm:bulletEnabled val="1"/>
        </dgm:presLayoutVars>
      </dgm:prSet>
      <dgm:spPr/>
      <dgm:t>
        <a:bodyPr/>
        <a:lstStyle/>
        <a:p>
          <a:endParaRPr lang="en-US"/>
        </a:p>
      </dgm:t>
    </dgm:pt>
  </dgm:ptLst>
  <dgm:cxnLst>
    <dgm:cxn modelId="{810E9156-3164-4EBD-B469-A31A98CA971E}" srcId="{A54B279A-491F-4D54-831C-5FDD8AACB29D}" destId="{1C454F51-B434-4BA2-B733-4430AEDD2E14}" srcOrd="2" destOrd="0" parTransId="{423C36A2-70AC-4A35-BFD4-D77627326360}" sibTransId="{CC13F072-CBAF-4B80-AF99-06C5BD4CB074}"/>
    <dgm:cxn modelId="{3EDA52D8-48FC-48B3-B545-4CA72806289F}" type="presOf" srcId="{09257A7E-9759-4FEA-B032-89862B3278DA}" destId="{8411F1A4-3418-41C1-A979-375DA55B8147}" srcOrd="0" destOrd="0" presId="urn:microsoft.com/office/officeart/2005/8/layout/vList2"/>
    <dgm:cxn modelId="{C3F15397-E79B-4423-84F5-A018C838DE33}" type="presOf" srcId="{FD4B05CD-721C-4208-A5FA-1CD7ED281FFD}" destId="{660722C7-72E1-4CC2-8BFE-55611FDB42EA}" srcOrd="0" destOrd="0" presId="urn:microsoft.com/office/officeart/2005/8/layout/vList2"/>
    <dgm:cxn modelId="{4B19DE7B-ADF4-4DBB-B273-58CA6FA26A7F}" srcId="{A54B279A-491F-4D54-831C-5FDD8AACB29D}" destId="{E8711C5C-88E5-4937-939F-656442E7559D}" srcOrd="0" destOrd="0" parTransId="{0E6D3E0F-7E0D-42C4-8FF2-3DCE8DB43590}" sibTransId="{C24B1582-5AFF-4CD8-9E14-DDAA7BCDB463}"/>
    <dgm:cxn modelId="{C5F8399E-7AC3-478C-B6A1-C682A6827C45}" srcId="{A54B279A-491F-4D54-831C-5FDD8AACB29D}" destId="{09257A7E-9759-4FEA-B032-89862B3278DA}" srcOrd="4" destOrd="0" parTransId="{1B71CD94-FCEF-46F6-998F-5D3D485CC1D0}" sibTransId="{3C9D41BD-B525-48A8-9EF4-9A7CE5627DA0}"/>
    <dgm:cxn modelId="{A9F6FDFC-BFD0-4BE4-B841-23BCE630A495}" srcId="{A54B279A-491F-4D54-831C-5FDD8AACB29D}" destId="{C2231F20-14A0-4FCC-9E55-0E62648D2D46}" srcOrd="3" destOrd="0" parTransId="{E64DC6F9-4823-42DE-8344-361CE89801B9}" sibTransId="{F3D798F4-5B35-4F5A-9816-2EDF66621E67}"/>
    <dgm:cxn modelId="{F87B79F6-5F67-4C21-9C71-6F6EDF63E882}" type="presOf" srcId="{C2231F20-14A0-4FCC-9E55-0E62648D2D46}" destId="{4B159D52-9618-42AA-A990-BC7633214F8C}" srcOrd="0" destOrd="0" presId="urn:microsoft.com/office/officeart/2005/8/layout/vList2"/>
    <dgm:cxn modelId="{E9B95B7B-46E3-4985-AB01-5BA387E353C9}" type="presOf" srcId="{1C454F51-B434-4BA2-B733-4430AEDD2E14}" destId="{3B3A4CA1-0ABC-4248-9F29-D34C659B9FAE}" srcOrd="0" destOrd="0" presId="urn:microsoft.com/office/officeart/2005/8/layout/vList2"/>
    <dgm:cxn modelId="{2D116C15-6E39-4A77-B6F1-23330CEA1A12}" srcId="{A54B279A-491F-4D54-831C-5FDD8AACB29D}" destId="{FD4B05CD-721C-4208-A5FA-1CD7ED281FFD}" srcOrd="1" destOrd="0" parTransId="{86ABC9ED-D556-4260-9F16-8226EF76EEE1}" sibTransId="{323F64B0-05B7-455D-BD63-B1E0479013AA}"/>
    <dgm:cxn modelId="{AA40D60A-3097-4127-9817-4050C69E4A87}" type="presOf" srcId="{A54B279A-491F-4D54-831C-5FDD8AACB29D}" destId="{BC415FA1-00C4-4609-B3EF-6D8E9E7402A9}" srcOrd="0" destOrd="0" presId="urn:microsoft.com/office/officeart/2005/8/layout/vList2"/>
    <dgm:cxn modelId="{ECE2AE08-0CD2-4DA4-A374-DAA6AA53376B}" type="presOf" srcId="{E8711C5C-88E5-4937-939F-656442E7559D}" destId="{DE40C4CD-8007-4F9F-A725-FCB041362DE9}" srcOrd="0" destOrd="0" presId="urn:microsoft.com/office/officeart/2005/8/layout/vList2"/>
    <dgm:cxn modelId="{44EAACBF-D510-4EB9-86D3-42871BB09788}" type="presParOf" srcId="{BC415FA1-00C4-4609-B3EF-6D8E9E7402A9}" destId="{DE40C4CD-8007-4F9F-A725-FCB041362DE9}" srcOrd="0" destOrd="0" presId="urn:microsoft.com/office/officeart/2005/8/layout/vList2"/>
    <dgm:cxn modelId="{A446B352-5847-4A98-A046-896AE73961BA}" type="presParOf" srcId="{BC415FA1-00C4-4609-B3EF-6D8E9E7402A9}" destId="{FC96F601-D609-46DC-B99E-A7D7C541421D}" srcOrd="1" destOrd="0" presId="urn:microsoft.com/office/officeart/2005/8/layout/vList2"/>
    <dgm:cxn modelId="{8417F380-20AD-4514-8095-ABC2B41C493C}" type="presParOf" srcId="{BC415FA1-00C4-4609-B3EF-6D8E9E7402A9}" destId="{660722C7-72E1-4CC2-8BFE-55611FDB42EA}" srcOrd="2" destOrd="0" presId="urn:microsoft.com/office/officeart/2005/8/layout/vList2"/>
    <dgm:cxn modelId="{9D16AC39-4716-42F5-B44D-DDB4828FBBC1}" type="presParOf" srcId="{BC415FA1-00C4-4609-B3EF-6D8E9E7402A9}" destId="{9D11F26A-9196-40BB-820D-27CCB57C3AFF}" srcOrd="3" destOrd="0" presId="urn:microsoft.com/office/officeart/2005/8/layout/vList2"/>
    <dgm:cxn modelId="{AAC7256E-9F3D-4810-BB9A-053A746B7916}" type="presParOf" srcId="{BC415FA1-00C4-4609-B3EF-6D8E9E7402A9}" destId="{3B3A4CA1-0ABC-4248-9F29-D34C659B9FAE}" srcOrd="4" destOrd="0" presId="urn:microsoft.com/office/officeart/2005/8/layout/vList2"/>
    <dgm:cxn modelId="{AC28326A-13E0-45D2-846A-43C1086B5614}" type="presParOf" srcId="{BC415FA1-00C4-4609-B3EF-6D8E9E7402A9}" destId="{A0BE2F79-5A2F-41B4-A486-681C8B0C4197}" srcOrd="5" destOrd="0" presId="urn:microsoft.com/office/officeart/2005/8/layout/vList2"/>
    <dgm:cxn modelId="{F9BACCA9-B4C8-485E-902A-830E49B88F9B}" type="presParOf" srcId="{BC415FA1-00C4-4609-B3EF-6D8E9E7402A9}" destId="{4B159D52-9618-42AA-A990-BC7633214F8C}" srcOrd="6" destOrd="0" presId="urn:microsoft.com/office/officeart/2005/8/layout/vList2"/>
    <dgm:cxn modelId="{470FAA9C-800C-4F8B-95B8-360AAD566EE1}" type="presParOf" srcId="{BC415FA1-00C4-4609-B3EF-6D8E9E7402A9}" destId="{D2318C38-A021-445A-9FF4-441544D5496A}" srcOrd="7" destOrd="0" presId="urn:microsoft.com/office/officeart/2005/8/layout/vList2"/>
    <dgm:cxn modelId="{8052A82B-19CD-45F3-8D65-9FF7261D8C7A}" type="presParOf" srcId="{BC415FA1-00C4-4609-B3EF-6D8E9E7402A9}" destId="{8411F1A4-3418-41C1-A979-375DA55B814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19BCC6-3534-4996-B6B0-47E3FFB7532F}"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5719598A-9257-4299-A69D-1E085DDACD9B}">
      <dgm:prSet/>
      <dgm:spPr/>
      <dgm:t>
        <a:bodyPr/>
        <a:lstStyle/>
        <a:p>
          <a:pPr rtl="0"/>
          <a:r>
            <a:rPr lang="en-US" b="1" dirty="0" smtClean="0"/>
            <a:t>Standard touch gestures are not possible for a blind user, as touching a control in order to discover its identity will activate it.</a:t>
          </a:r>
          <a:endParaRPr lang="en-US" b="1" dirty="0"/>
        </a:p>
      </dgm:t>
    </dgm:pt>
    <dgm:pt modelId="{2485DB60-F509-4D83-A212-D74484503BEA}" type="parTrans" cxnId="{0D4A7601-71B4-4C1F-B02F-C0FEC6B2FD08}">
      <dgm:prSet/>
      <dgm:spPr/>
      <dgm:t>
        <a:bodyPr/>
        <a:lstStyle/>
        <a:p>
          <a:endParaRPr lang="en-US" b="1"/>
        </a:p>
      </dgm:t>
    </dgm:pt>
    <dgm:pt modelId="{3A71446A-F949-4002-9399-1FBF7B7C9FE3}" type="sibTrans" cxnId="{0D4A7601-71B4-4C1F-B02F-C0FEC6B2FD08}">
      <dgm:prSet/>
      <dgm:spPr/>
      <dgm:t>
        <a:bodyPr/>
        <a:lstStyle/>
        <a:p>
          <a:endParaRPr lang="en-US" b="1"/>
        </a:p>
      </dgm:t>
    </dgm:pt>
    <dgm:pt modelId="{FE32740F-DC8C-4E33-BBCB-F88B290C2625}">
      <dgm:prSet/>
      <dgm:spPr/>
      <dgm:t>
        <a:bodyPr/>
        <a:lstStyle/>
        <a:p>
          <a:pPr rtl="0"/>
          <a:r>
            <a:rPr lang="en-US" b="1" dirty="0" smtClean="0"/>
            <a:t>Touch gestures may not be possible when the user does not have the physical abilities to use multiple touch points. </a:t>
          </a:r>
          <a:endParaRPr lang="en-US" b="1" dirty="0"/>
        </a:p>
      </dgm:t>
    </dgm:pt>
    <dgm:pt modelId="{FF5FD12A-6F16-4A9C-9068-8A80636245B5}" type="parTrans" cxnId="{00C85B94-2341-4F94-A07E-1254BD4BBCAE}">
      <dgm:prSet/>
      <dgm:spPr/>
      <dgm:t>
        <a:bodyPr/>
        <a:lstStyle/>
        <a:p>
          <a:endParaRPr lang="en-US" b="1"/>
        </a:p>
      </dgm:t>
    </dgm:pt>
    <dgm:pt modelId="{0B6562E9-1D4D-4829-A37E-EAB7F6786815}" type="sibTrans" cxnId="{00C85B94-2341-4F94-A07E-1254BD4BBCAE}">
      <dgm:prSet/>
      <dgm:spPr/>
      <dgm:t>
        <a:bodyPr/>
        <a:lstStyle/>
        <a:p>
          <a:endParaRPr lang="en-US" b="1"/>
        </a:p>
      </dgm:t>
    </dgm:pt>
    <dgm:pt modelId="{A0108A17-49B0-4EB5-B627-F326808C98BB}" type="pres">
      <dgm:prSet presAssocID="{B019BCC6-3534-4996-B6B0-47E3FFB7532F}" presName="linear" presStyleCnt="0">
        <dgm:presLayoutVars>
          <dgm:animLvl val="lvl"/>
          <dgm:resizeHandles val="exact"/>
        </dgm:presLayoutVars>
      </dgm:prSet>
      <dgm:spPr/>
      <dgm:t>
        <a:bodyPr/>
        <a:lstStyle/>
        <a:p>
          <a:endParaRPr lang="en-US"/>
        </a:p>
      </dgm:t>
    </dgm:pt>
    <dgm:pt modelId="{7FAFACDD-F489-44EE-A36B-5FA2C34DD985}" type="pres">
      <dgm:prSet presAssocID="{5719598A-9257-4299-A69D-1E085DDACD9B}" presName="parentText" presStyleLbl="node1" presStyleIdx="0" presStyleCnt="2">
        <dgm:presLayoutVars>
          <dgm:chMax val="0"/>
          <dgm:bulletEnabled val="1"/>
        </dgm:presLayoutVars>
      </dgm:prSet>
      <dgm:spPr/>
      <dgm:t>
        <a:bodyPr/>
        <a:lstStyle/>
        <a:p>
          <a:endParaRPr lang="en-US"/>
        </a:p>
      </dgm:t>
    </dgm:pt>
    <dgm:pt modelId="{032B1F0D-EF49-4EA1-9C0D-D0ED7FD586FE}" type="pres">
      <dgm:prSet presAssocID="{3A71446A-F949-4002-9399-1FBF7B7C9FE3}" presName="spacer" presStyleCnt="0"/>
      <dgm:spPr/>
    </dgm:pt>
    <dgm:pt modelId="{32A9D6F7-61C8-4BA0-A96F-180063375E55}" type="pres">
      <dgm:prSet presAssocID="{FE32740F-DC8C-4E33-BBCB-F88B290C2625}" presName="parentText" presStyleLbl="node1" presStyleIdx="1" presStyleCnt="2">
        <dgm:presLayoutVars>
          <dgm:chMax val="0"/>
          <dgm:bulletEnabled val="1"/>
        </dgm:presLayoutVars>
      </dgm:prSet>
      <dgm:spPr/>
      <dgm:t>
        <a:bodyPr/>
        <a:lstStyle/>
        <a:p>
          <a:endParaRPr lang="en-US"/>
        </a:p>
      </dgm:t>
    </dgm:pt>
  </dgm:ptLst>
  <dgm:cxnLst>
    <dgm:cxn modelId="{B2B5CD91-D234-432B-9F36-F5EEF1A80A0C}" type="presOf" srcId="{FE32740F-DC8C-4E33-BBCB-F88B290C2625}" destId="{32A9D6F7-61C8-4BA0-A96F-180063375E55}" srcOrd="0" destOrd="0" presId="urn:microsoft.com/office/officeart/2005/8/layout/vList2"/>
    <dgm:cxn modelId="{00C85B94-2341-4F94-A07E-1254BD4BBCAE}" srcId="{B019BCC6-3534-4996-B6B0-47E3FFB7532F}" destId="{FE32740F-DC8C-4E33-BBCB-F88B290C2625}" srcOrd="1" destOrd="0" parTransId="{FF5FD12A-6F16-4A9C-9068-8A80636245B5}" sibTransId="{0B6562E9-1D4D-4829-A37E-EAB7F6786815}"/>
    <dgm:cxn modelId="{0D4A7601-71B4-4C1F-B02F-C0FEC6B2FD08}" srcId="{B019BCC6-3534-4996-B6B0-47E3FFB7532F}" destId="{5719598A-9257-4299-A69D-1E085DDACD9B}" srcOrd="0" destOrd="0" parTransId="{2485DB60-F509-4D83-A212-D74484503BEA}" sibTransId="{3A71446A-F949-4002-9399-1FBF7B7C9FE3}"/>
    <dgm:cxn modelId="{7E619D9D-E1C8-4F08-A1B9-F427C8E0C0F5}" type="presOf" srcId="{5719598A-9257-4299-A69D-1E085DDACD9B}" destId="{7FAFACDD-F489-44EE-A36B-5FA2C34DD985}" srcOrd="0" destOrd="0" presId="urn:microsoft.com/office/officeart/2005/8/layout/vList2"/>
    <dgm:cxn modelId="{275008ED-CD06-4F1A-8818-A1F8BCD9A310}" type="presOf" srcId="{B019BCC6-3534-4996-B6B0-47E3FFB7532F}" destId="{A0108A17-49B0-4EB5-B627-F326808C98BB}" srcOrd="0" destOrd="0" presId="urn:microsoft.com/office/officeart/2005/8/layout/vList2"/>
    <dgm:cxn modelId="{2BFD9A84-B4A4-4402-A59A-BEF289FA6E8F}" type="presParOf" srcId="{A0108A17-49B0-4EB5-B627-F326808C98BB}" destId="{7FAFACDD-F489-44EE-A36B-5FA2C34DD985}" srcOrd="0" destOrd="0" presId="urn:microsoft.com/office/officeart/2005/8/layout/vList2"/>
    <dgm:cxn modelId="{5518BBA4-C71D-4746-A1FA-07C2F61B4DFD}" type="presParOf" srcId="{A0108A17-49B0-4EB5-B627-F326808C98BB}" destId="{032B1F0D-EF49-4EA1-9C0D-D0ED7FD586FE}" srcOrd="1" destOrd="0" presId="urn:microsoft.com/office/officeart/2005/8/layout/vList2"/>
    <dgm:cxn modelId="{EEBF75C8-4040-4FDC-A215-276AC1F923CB}" type="presParOf" srcId="{A0108A17-49B0-4EB5-B627-F326808C98BB}" destId="{32A9D6F7-61C8-4BA0-A96F-180063375E5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71AEC-AB5F-46AD-8F4F-BC05701CFBB6}">
      <dsp:nvSpPr>
        <dsp:cNvPr id="0" name=""/>
        <dsp:cNvSpPr/>
      </dsp:nvSpPr>
      <dsp:spPr>
        <a:xfrm>
          <a:off x="0" y="0"/>
          <a:ext cx="82296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82C8E49-CF81-4BA4-B41D-ED9893F25D0D}">
      <dsp:nvSpPr>
        <dsp:cNvPr id="0" name=""/>
        <dsp:cNvSpPr/>
      </dsp:nvSpPr>
      <dsp:spPr>
        <a:xfrm>
          <a:off x="0" y="0"/>
          <a:ext cx="8229600" cy="162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Leverages wireless/mobile technologies </a:t>
          </a:r>
          <a:r>
            <a:rPr lang="en-US" sz="3000" kern="1200" dirty="0" smtClean="0"/>
            <a:t>to improve the health of Veterans</a:t>
          </a:r>
          <a:endParaRPr lang="en-US" sz="3000" kern="1200" dirty="0"/>
        </a:p>
      </dsp:txBody>
      <dsp:txXfrm>
        <a:off x="0" y="0"/>
        <a:ext cx="8229600" cy="1625501"/>
      </dsp:txXfrm>
    </dsp:sp>
    <dsp:sp modelId="{C330BDB6-7EB8-41C9-827B-01B0B2CB9046}">
      <dsp:nvSpPr>
        <dsp:cNvPr id="0" name=""/>
        <dsp:cNvSpPr/>
      </dsp:nvSpPr>
      <dsp:spPr>
        <a:xfrm>
          <a:off x="0" y="1625501"/>
          <a:ext cx="82296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22F1E71-96A1-4076-B435-5AD5AE4352E6}">
      <dsp:nvSpPr>
        <dsp:cNvPr id="0" name=""/>
        <dsp:cNvSpPr/>
      </dsp:nvSpPr>
      <dsp:spPr>
        <a:xfrm>
          <a:off x="0" y="1625501"/>
          <a:ext cx="8229600" cy="162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Expands care </a:t>
          </a:r>
          <a:r>
            <a:rPr lang="en-US" sz="3000" kern="1200" dirty="0" smtClean="0"/>
            <a:t>for Veterans beyond the traditional office visits</a:t>
          </a:r>
          <a:endParaRPr lang="en-US" sz="3000" kern="1200" dirty="0"/>
        </a:p>
      </dsp:txBody>
      <dsp:txXfrm>
        <a:off x="0" y="1625501"/>
        <a:ext cx="8229600" cy="16255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71AEC-AB5F-46AD-8F4F-BC05701CFBB6}">
      <dsp:nvSpPr>
        <dsp:cNvPr id="0" name=""/>
        <dsp:cNvSpPr/>
      </dsp:nvSpPr>
      <dsp:spPr>
        <a:xfrm>
          <a:off x="0" y="0"/>
          <a:ext cx="79248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82C8E49-CF81-4BA4-B41D-ED9893F25D0D}">
      <dsp:nvSpPr>
        <dsp:cNvPr id="0" name=""/>
        <dsp:cNvSpPr/>
      </dsp:nvSpPr>
      <dsp:spPr>
        <a:xfrm>
          <a:off x="0" y="0"/>
          <a:ext cx="7924800" cy="151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Helps Veterans, Caregivers and VA health care team securely </a:t>
          </a:r>
          <a:r>
            <a:rPr lang="en-US" sz="3000" b="1" kern="1200" dirty="0" smtClean="0"/>
            <a:t>coordinate all aspects of care</a:t>
          </a:r>
          <a:endParaRPr lang="en-US" sz="3000" kern="1200" dirty="0"/>
        </a:p>
      </dsp:txBody>
      <dsp:txXfrm>
        <a:off x="0" y="0"/>
        <a:ext cx="7924800" cy="1511201"/>
      </dsp:txXfrm>
    </dsp:sp>
    <dsp:sp modelId="{C330BDB6-7EB8-41C9-827B-01B0B2CB9046}">
      <dsp:nvSpPr>
        <dsp:cNvPr id="0" name=""/>
        <dsp:cNvSpPr/>
      </dsp:nvSpPr>
      <dsp:spPr>
        <a:xfrm>
          <a:off x="0" y="1511201"/>
          <a:ext cx="792480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22F1E71-96A1-4076-B435-5AD5AE4352E6}">
      <dsp:nvSpPr>
        <dsp:cNvPr id="0" name=""/>
        <dsp:cNvSpPr/>
      </dsp:nvSpPr>
      <dsp:spPr>
        <a:xfrm>
          <a:off x="0" y="1511201"/>
          <a:ext cx="7924800" cy="151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Provides Veterans and their Caregivers with </a:t>
          </a:r>
          <a:r>
            <a:rPr lang="en-US" sz="3000" b="1" kern="1200" dirty="0" smtClean="0"/>
            <a:t>tools to help lead healthier lives</a:t>
          </a:r>
          <a:endParaRPr lang="en-US" sz="3000" kern="1200" dirty="0"/>
        </a:p>
      </dsp:txBody>
      <dsp:txXfrm>
        <a:off x="0" y="1511201"/>
        <a:ext cx="7924800" cy="15112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1961-7F0C-48D9-B798-3FC23E319F13}">
      <dsp:nvSpPr>
        <dsp:cNvPr id="0" name=""/>
        <dsp:cNvSpPr/>
      </dsp:nvSpPr>
      <dsp:spPr>
        <a:xfrm>
          <a:off x="3417486" y="145901"/>
          <a:ext cx="383956" cy="383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FEE14-32D4-41BF-99CD-1D80DC665015}">
      <dsp:nvSpPr>
        <dsp:cNvPr id="0" name=""/>
        <dsp:cNvSpPr/>
      </dsp:nvSpPr>
      <dsp:spPr>
        <a:xfrm>
          <a:off x="3430415"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5</a:t>
          </a:r>
          <a:endParaRPr lang="en-US" sz="900" kern="1200" dirty="0"/>
        </a:p>
      </dsp:txBody>
      <dsp:txXfrm>
        <a:off x="3481642" y="209893"/>
        <a:ext cx="255889" cy="255899"/>
      </dsp:txXfrm>
    </dsp:sp>
    <dsp:sp modelId="{46B76B3D-FE92-4B41-86AB-1F72D0465385}">
      <dsp:nvSpPr>
        <dsp:cNvPr id="0" name=""/>
        <dsp:cNvSpPr/>
      </dsp:nvSpPr>
      <dsp:spPr>
        <a:xfrm rot="2700000">
          <a:off x="3020872" y="145858"/>
          <a:ext cx="383902" cy="38390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4F300-7754-486D-BEE6-650633F0F01A}">
      <dsp:nvSpPr>
        <dsp:cNvPr id="0" name=""/>
        <dsp:cNvSpPr/>
      </dsp:nvSpPr>
      <dsp:spPr>
        <a:xfrm>
          <a:off x="3033774"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4</a:t>
          </a:r>
          <a:endParaRPr lang="en-US" sz="900" kern="1200" dirty="0"/>
        </a:p>
      </dsp:txBody>
      <dsp:txXfrm>
        <a:off x="3085000" y="209893"/>
        <a:ext cx="255889" cy="255899"/>
      </dsp:txXfrm>
    </dsp:sp>
    <dsp:sp modelId="{4FD279AA-C118-483F-8551-8A184161744F}">
      <dsp:nvSpPr>
        <dsp:cNvPr id="0" name=""/>
        <dsp:cNvSpPr/>
      </dsp:nvSpPr>
      <dsp:spPr>
        <a:xfrm rot="2700000">
          <a:off x="2624231" y="145858"/>
          <a:ext cx="383902" cy="38390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2E4DA-4E53-402B-A096-6BD99821E15E}">
      <dsp:nvSpPr>
        <dsp:cNvPr id="0" name=""/>
        <dsp:cNvSpPr/>
      </dsp:nvSpPr>
      <dsp:spPr>
        <a:xfrm>
          <a:off x="2637132"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3</a:t>
          </a:r>
          <a:endParaRPr lang="en-US" sz="900" kern="1200" dirty="0"/>
        </a:p>
      </dsp:txBody>
      <dsp:txXfrm>
        <a:off x="2688359" y="209893"/>
        <a:ext cx="255889" cy="255899"/>
      </dsp:txXfrm>
    </dsp:sp>
    <dsp:sp modelId="{66F3E42A-C023-4529-B292-29CCC96426DF}">
      <dsp:nvSpPr>
        <dsp:cNvPr id="0" name=""/>
        <dsp:cNvSpPr/>
      </dsp:nvSpPr>
      <dsp:spPr>
        <a:xfrm rot="2700000">
          <a:off x="2227589" y="145858"/>
          <a:ext cx="383902" cy="38390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F7A97-609F-4A1C-9BA6-6628668B7A8E}">
      <dsp:nvSpPr>
        <dsp:cNvPr id="0" name=""/>
        <dsp:cNvSpPr/>
      </dsp:nvSpPr>
      <dsp:spPr>
        <a:xfrm>
          <a:off x="2240491"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2</a:t>
          </a:r>
          <a:endParaRPr lang="en-US" sz="900" kern="1200" dirty="0"/>
        </a:p>
      </dsp:txBody>
      <dsp:txXfrm>
        <a:off x="2291474" y="209893"/>
        <a:ext cx="255889" cy="255899"/>
      </dsp:txXfrm>
    </dsp:sp>
    <dsp:sp modelId="{859EAC55-CD23-4FCB-8DDF-7736CF1BCFF3}">
      <dsp:nvSpPr>
        <dsp:cNvPr id="0" name=""/>
        <dsp:cNvSpPr/>
      </dsp:nvSpPr>
      <dsp:spPr>
        <a:xfrm rot="2700000">
          <a:off x="1830948" y="145858"/>
          <a:ext cx="383902" cy="38390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6809C-DF71-4B89-92DB-042136FCF394}">
      <dsp:nvSpPr>
        <dsp:cNvPr id="0" name=""/>
        <dsp:cNvSpPr/>
      </dsp:nvSpPr>
      <dsp:spPr>
        <a:xfrm>
          <a:off x="1843850"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1</a:t>
          </a:r>
          <a:endParaRPr lang="en-US" sz="900" kern="1200" dirty="0"/>
        </a:p>
      </dsp:txBody>
      <dsp:txXfrm>
        <a:off x="1894832" y="209893"/>
        <a:ext cx="255889" cy="255899"/>
      </dsp:txXfrm>
    </dsp:sp>
    <dsp:sp modelId="{127218FF-B3EF-4FAF-A039-69631C07EEF1}">
      <dsp:nvSpPr>
        <dsp:cNvPr id="0" name=""/>
        <dsp:cNvSpPr/>
      </dsp:nvSpPr>
      <dsp:spPr>
        <a:xfrm rot="2700000">
          <a:off x="1434307" y="145858"/>
          <a:ext cx="383902" cy="38390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AFDC7-0F87-405A-B1C9-49F5C7A65A23}">
      <dsp:nvSpPr>
        <dsp:cNvPr id="0" name=""/>
        <dsp:cNvSpPr/>
      </dsp:nvSpPr>
      <dsp:spPr>
        <a:xfrm>
          <a:off x="1446964" y="158699"/>
          <a:ext cx="358343" cy="35828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0</a:t>
          </a:r>
          <a:endParaRPr lang="en-US" sz="900" kern="1200" dirty="0"/>
        </a:p>
      </dsp:txBody>
      <dsp:txXfrm>
        <a:off x="1498191" y="209893"/>
        <a:ext cx="255889" cy="255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E80EF-A72F-4142-8FA6-D2786095F8EC}">
      <dsp:nvSpPr>
        <dsp:cNvPr id="0" name=""/>
        <dsp:cNvSpPr/>
      </dsp:nvSpPr>
      <dsp:spPr>
        <a:xfrm>
          <a:off x="0" y="1703"/>
          <a:ext cx="8915400" cy="85880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Applies to software procurements and development in government</a:t>
          </a:r>
          <a:endParaRPr lang="en-US" sz="2700" b="1" kern="1200" dirty="0"/>
        </a:p>
      </dsp:txBody>
      <dsp:txXfrm>
        <a:off x="41924" y="43627"/>
        <a:ext cx="8831552" cy="774959"/>
      </dsp:txXfrm>
    </dsp:sp>
    <dsp:sp modelId="{01D00F13-9913-4559-BEE3-6FB21BCBEB2D}">
      <dsp:nvSpPr>
        <dsp:cNvPr id="0" name=""/>
        <dsp:cNvSpPr/>
      </dsp:nvSpPr>
      <dsp:spPr>
        <a:xfrm>
          <a:off x="0" y="871999"/>
          <a:ext cx="8915400" cy="85880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Officially referred to as Section 508 of the Rehabilitation Act of 1973</a:t>
          </a:r>
          <a:endParaRPr lang="en-US" sz="2700" b="1" kern="1200" dirty="0"/>
        </a:p>
      </dsp:txBody>
      <dsp:txXfrm>
        <a:off x="41924" y="913923"/>
        <a:ext cx="8831552" cy="774959"/>
      </dsp:txXfrm>
    </dsp:sp>
    <dsp:sp modelId="{AEE7CF9E-38C9-43B9-8D9E-1E1991F9CAA4}">
      <dsp:nvSpPr>
        <dsp:cNvPr id="0" name=""/>
        <dsp:cNvSpPr/>
      </dsp:nvSpPr>
      <dsp:spPr>
        <a:xfrm>
          <a:off x="0" y="1742296"/>
          <a:ext cx="8915400" cy="85880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Added in 1987</a:t>
          </a:r>
          <a:endParaRPr lang="en-US" sz="2700" b="1" kern="1200" dirty="0"/>
        </a:p>
      </dsp:txBody>
      <dsp:txXfrm>
        <a:off x="41924" y="1784220"/>
        <a:ext cx="8831552" cy="774959"/>
      </dsp:txXfrm>
    </dsp:sp>
    <dsp:sp modelId="{BBB8E022-A7EA-4D4F-97D9-30F91EFEFC7B}">
      <dsp:nvSpPr>
        <dsp:cNvPr id="0" name=""/>
        <dsp:cNvSpPr/>
      </dsp:nvSpPr>
      <dsp:spPr>
        <a:xfrm>
          <a:off x="0" y="2612592"/>
          <a:ext cx="8915400" cy="85880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Abbreviated as “508” or “Section508” </a:t>
          </a:r>
          <a:endParaRPr lang="en-US" sz="2700" b="1" kern="1200" dirty="0"/>
        </a:p>
      </dsp:txBody>
      <dsp:txXfrm>
        <a:off x="41924" y="2654516"/>
        <a:ext cx="8831552" cy="774959"/>
      </dsp:txXfrm>
    </dsp:sp>
    <dsp:sp modelId="{A1E797BB-C1A0-4BA7-9EBB-38EE6CADEC31}">
      <dsp:nvSpPr>
        <dsp:cNvPr id="0" name=""/>
        <dsp:cNvSpPr/>
      </dsp:nvSpPr>
      <dsp:spPr>
        <a:xfrm>
          <a:off x="0" y="3482889"/>
          <a:ext cx="8915400" cy="858807"/>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Amended in 1998 to match modern technology and add further clarifications.</a:t>
          </a:r>
          <a:endParaRPr lang="en-US" sz="2700" b="1" kern="1200" dirty="0"/>
        </a:p>
      </dsp:txBody>
      <dsp:txXfrm>
        <a:off x="41924" y="3524813"/>
        <a:ext cx="8831552" cy="774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6B28F-5BE0-443A-AAEE-4CE910B4A94B}">
      <dsp:nvSpPr>
        <dsp:cNvPr id="0" name=""/>
        <dsp:cNvSpPr/>
      </dsp:nvSpPr>
      <dsp:spPr>
        <a:xfrm>
          <a:off x="0" y="413866"/>
          <a:ext cx="8839200" cy="70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A069B6-4FDB-42A9-8846-9A74EE43E917}">
      <dsp:nvSpPr>
        <dsp:cNvPr id="0" name=""/>
        <dsp:cNvSpPr/>
      </dsp:nvSpPr>
      <dsp:spPr>
        <a:xfrm>
          <a:off x="423401" y="586"/>
          <a:ext cx="8409627" cy="82656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71" tIns="0" rIns="233871" bIns="0" numCol="1" spcCol="1270" anchor="ctr" anchorCtr="0">
          <a:noAutofit/>
        </a:bodyPr>
        <a:lstStyle/>
        <a:p>
          <a:pPr lvl="0" algn="l" defTabSz="1244600" rtl="0">
            <a:lnSpc>
              <a:spcPct val="90000"/>
            </a:lnSpc>
            <a:spcBef>
              <a:spcPct val="0"/>
            </a:spcBef>
            <a:spcAft>
              <a:spcPct val="35000"/>
            </a:spcAft>
          </a:pPr>
          <a:r>
            <a:rPr lang="en-US" sz="2800" b="1" kern="1200" dirty="0" smtClean="0"/>
            <a:t>Approximately 54 million Americans are living with a disability.</a:t>
          </a:r>
          <a:endParaRPr lang="en-US" sz="2800" b="1" kern="1200" dirty="0"/>
        </a:p>
      </dsp:txBody>
      <dsp:txXfrm>
        <a:off x="463750" y="40935"/>
        <a:ext cx="8328929" cy="745862"/>
      </dsp:txXfrm>
    </dsp:sp>
    <dsp:sp modelId="{686A4B9A-AE4C-4881-851F-536C01F2872A}">
      <dsp:nvSpPr>
        <dsp:cNvPr id="0" name=""/>
        <dsp:cNvSpPr/>
      </dsp:nvSpPr>
      <dsp:spPr>
        <a:xfrm>
          <a:off x="0" y="1996965"/>
          <a:ext cx="8839200" cy="70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E80B69-DF39-4C1C-935B-AB282C780D71}">
      <dsp:nvSpPr>
        <dsp:cNvPr id="0" name=""/>
        <dsp:cNvSpPr/>
      </dsp:nvSpPr>
      <dsp:spPr>
        <a:xfrm>
          <a:off x="423401" y="1270666"/>
          <a:ext cx="8409627" cy="1139578"/>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71" tIns="0" rIns="233871" bIns="0" numCol="1" spcCol="1270" anchor="ctr" anchorCtr="0">
          <a:noAutofit/>
        </a:bodyPr>
        <a:lstStyle/>
        <a:p>
          <a:pPr lvl="0" algn="l" defTabSz="1244600" rtl="0">
            <a:lnSpc>
              <a:spcPct val="90000"/>
            </a:lnSpc>
            <a:spcBef>
              <a:spcPct val="0"/>
            </a:spcBef>
            <a:spcAft>
              <a:spcPct val="35000"/>
            </a:spcAft>
          </a:pPr>
          <a:r>
            <a:rPr lang="en-US" sz="2800" b="1" kern="1200" dirty="0" smtClean="0"/>
            <a:t>In July 2010, President Obama signed an executive order to hire 100,000 people with disabilities in the Federal workforce.</a:t>
          </a:r>
          <a:endParaRPr lang="en-US" sz="2800" b="1" kern="1200" dirty="0"/>
        </a:p>
      </dsp:txBody>
      <dsp:txXfrm>
        <a:off x="479031" y="1326296"/>
        <a:ext cx="8298367" cy="1028318"/>
      </dsp:txXfrm>
    </dsp:sp>
    <dsp:sp modelId="{D9A8A18A-C126-4C02-B107-4D6E2AA3243B}">
      <dsp:nvSpPr>
        <dsp:cNvPr id="0" name=""/>
        <dsp:cNvSpPr/>
      </dsp:nvSpPr>
      <dsp:spPr>
        <a:xfrm>
          <a:off x="0" y="3580063"/>
          <a:ext cx="8839200" cy="70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6214E9-AC3C-45CB-8D98-09D654DA25E4}">
      <dsp:nvSpPr>
        <dsp:cNvPr id="0" name=""/>
        <dsp:cNvSpPr/>
      </dsp:nvSpPr>
      <dsp:spPr>
        <a:xfrm>
          <a:off x="423401" y="2853765"/>
          <a:ext cx="8409627" cy="1139578"/>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71" tIns="0" rIns="233871" bIns="0" numCol="1" spcCol="1270" anchor="ctr" anchorCtr="0">
          <a:noAutofit/>
        </a:bodyPr>
        <a:lstStyle/>
        <a:p>
          <a:pPr lvl="0" algn="l" defTabSz="1244600" rtl="0">
            <a:lnSpc>
              <a:spcPct val="90000"/>
            </a:lnSpc>
            <a:spcBef>
              <a:spcPct val="0"/>
            </a:spcBef>
            <a:spcAft>
              <a:spcPct val="35000"/>
            </a:spcAft>
          </a:pPr>
          <a:r>
            <a:rPr lang="en-US" sz="2800" b="1" kern="1200" dirty="0" smtClean="0"/>
            <a:t>In FY2013, the Federal government employed 1.8 million Schedule A employees, including more than 230,000 Veterans with a disability of 30% or greater. </a:t>
          </a:r>
          <a:endParaRPr lang="en-US" sz="2800" b="1" kern="1200" dirty="0"/>
        </a:p>
      </dsp:txBody>
      <dsp:txXfrm>
        <a:off x="479031" y="2909395"/>
        <a:ext cx="8298367" cy="1028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47785-DC79-4BA5-AAA6-1EE8E9AF68AC}">
      <dsp:nvSpPr>
        <dsp:cNvPr id="0" name=""/>
        <dsp:cNvSpPr/>
      </dsp:nvSpPr>
      <dsp:spPr>
        <a:xfrm>
          <a:off x="0" y="498167"/>
          <a:ext cx="85344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A80690-AAF5-4068-B7D4-6332D86C160A}">
      <dsp:nvSpPr>
        <dsp:cNvPr id="0" name=""/>
        <dsp:cNvSpPr/>
      </dsp:nvSpPr>
      <dsp:spPr>
        <a:xfrm>
          <a:off x="426720" y="37537"/>
          <a:ext cx="7955204" cy="115435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1244600" rtl="0">
            <a:lnSpc>
              <a:spcPct val="90000"/>
            </a:lnSpc>
            <a:spcBef>
              <a:spcPct val="0"/>
            </a:spcBef>
            <a:spcAft>
              <a:spcPct val="35000"/>
            </a:spcAft>
          </a:pPr>
          <a:r>
            <a:rPr lang="en-US" sz="2800" b="1" kern="1200" dirty="0" smtClean="0"/>
            <a:t>Information cannot be provided using color only. </a:t>
          </a:r>
          <a:endParaRPr lang="en-US" sz="2800" b="1" kern="1200" dirty="0"/>
        </a:p>
      </dsp:txBody>
      <dsp:txXfrm>
        <a:off x="483071" y="93888"/>
        <a:ext cx="7842502" cy="1041648"/>
      </dsp:txXfrm>
    </dsp:sp>
    <dsp:sp modelId="{BBF1B3C5-011A-4B0B-A1D6-1D628DFE6F47}">
      <dsp:nvSpPr>
        <dsp:cNvPr id="0" name=""/>
        <dsp:cNvSpPr/>
      </dsp:nvSpPr>
      <dsp:spPr>
        <a:xfrm>
          <a:off x="0" y="3121462"/>
          <a:ext cx="85344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CAC29F-204B-4079-87F5-EB44C9670A77}">
      <dsp:nvSpPr>
        <dsp:cNvPr id="0" name=""/>
        <dsp:cNvSpPr/>
      </dsp:nvSpPr>
      <dsp:spPr>
        <a:xfrm>
          <a:off x="426720" y="1936367"/>
          <a:ext cx="7955204" cy="187881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1244600" rtl="0">
            <a:lnSpc>
              <a:spcPct val="90000"/>
            </a:lnSpc>
            <a:spcBef>
              <a:spcPct val="0"/>
            </a:spcBef>
            <a:spcAft>
              <a:spcPct val="35000"/>
            </a:spcAft>
          </a:pPr>
          <a:r>
            <a:rPr lang="en-US" sz="2800" b="1" kern="1200" dirty="0" smtClean="0"/>
            <a:t>There must be contrasting colors/shades at a ratio of 4.5:1 to discern between background and foreground content.</a:t>
          </a:r>
          <a:endParaRPr lang="en-US" sz="2800" b="1" kern="1200" dirty="0"/>
        </a:p>
      </dsp:txBody>
      <dsp:txXfrm>
        <a:off x="518436" y="2028083"/>
        <a:ext cx="7771772" cy="16953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B8CC-4DDF-4361-9634-D167A6D03D7A}">
      <dsp:nvSpPr>
        <dsp:cNvPr id="0" name=""/>
        <dsp:cNvSpPr/>
      </dsp:nvSpPr>
      <dsp:spPr>
        <a:xfrm>
          <a:off x="4346" y="69651"/>
          <a:ext cx="8220907" cy="1031452"/>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Screen-readers don’t pick up color.</a:t>
          </a:r>
          <a:endParaRPr lang="en-US" sz="3200" b="1" kern="1200" dirty="0"/>
        </a:p>
      </dsp:txBody>
      <dsp:txXfrm>
        <a:off x="520072" y="69651"/>
        <a:ext cx="7189455" cy="1031452"/>
      </dsp:txXfrm>
    </dsp:sp>
    <dsp:sp modelId="{022BE6A8-E240-4906-B41F-9FAD66AFB656}">
      <dsp:nvSpPr>
        <dsp:cNvPr id="0" name=""/>
        <dsp:cNvSpPr/>
      </dsp:nvSpPr>
      <dsp:spPr>
        <a:xfrm>
          <a:off x="4346" y="1313530"/>
          <a:ext cx="8220907" cy="1867821"/>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smtClean="0"/>
            <a:t>Users who can see but have color perception deficiencies may not be able to differentiate between different colors. </a:t>
          </a:r>
          <a:endParaRPr lang="en-US" sz="3200" b="1" kern="1200" dirty="0"/>
        </a:p>
      </dsp:txBody>
      <dsp:txXfrm>
        <a:off x="938257" y="1313530"/>
        <a:ext cx="6353086" cy="1867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BC8DD-B250-4CE5-97FF-33A63A545D03}">
      <dsp:nvSpPr>
        <dsp:cNvPr id="0" name=""/>
        <dsp:cNvSpPr/>
      </dsp:nvSpPr>
      <dsp:spPr>
        <a:xfrm>
          <a:off x="0" y="0"/>
          <a:ext cx="8229600"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8722C65-07D9-4ABD-8F30-30BCA30CD708}">
      <dsp:nvSpPr>
        <dsp:cNvPr id="0" name=""/>
        <dsp:cNvSpPr/>
      </dsp:nvSpPr>
      <dsp:spPr>
        <a:xfrm>
          <a:off x="0" y="0"/>
          <a:ext cx="1645920" cy="162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iOS:</a:t>
          </a:r>
          <a:endParaRPr lang="en-US" sz="3000" b="1" kern="1200" dirty="0"/>
        </a:p>
      </dsp:txBody>
      <dsp:txXfrm>
        <a:off x="0" y="0"/>
        <a:ext cx="1645920" cy="1625501"/>
      </dsp:txXfrm>
    </dsp:sp>
    <dsp:sp modelId="{E7A1AAAA-4117-48C1-A535-BC9F259B4780}">
      <dsp:nvSpPr>
        <dsp:cNvPr id="0" name=""/>
        <dsp:cNvSpPr/>
      </dsp:nvSpPr>
      <dsp:spPr>
        <a:xfrm>
          <a:off x="1769364" y="73814"/>
          <a:ext cx="6460236" cy="147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u="sng" kern="1200" dirty="0" smtClean="0">
              <a:hlinkClick xmlns:r="http://schemas.openxmlformats.org/officeDocument/2006/relationships" r:id="rId1"/>
            </a:rPr>
            <a:t>https://va.ssbbartgroup.com/public/standards/view_violations.php?media_type_id=223</a:t>
          </a:r>
          <a:r>
            <a:rPr lang="en-US" sz="2800" kern="1200" dirty="0" smtClean="0"/>
            <a:t> </a:t>
          </a:r>
          <a:endParaRPr lang="en-US" sz="2800" kern="1200" dirty="0"/>
        </a:p>
      </dsp:txBody>
      <dsp:txXfrm>
        <a:off x="1769364" y="73814"/>
        <a:ext cx="6460236" cy="1476285"/>
      </dsp:txXfrm>
    </dsp:sp>
    <dsp:sp modelId="{D57EA08F-9F23-4760-8EFC-63D93C86BEC3}">
      <dsp:nvSpPr>
        <dsp:cNvPr id="0" name=""/>
        <dsp:cNvSpPr/>
      </dsp:nvSpPr>
      <dsp:spPr>
        <a:xfrm>
          <a:off x="1645920" y="1550099"/>
          <a:ext cx="6583680"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3B52F4A0-0D10-45FE-8014-E713C846E6B7}">
      <dsp:nvSpPr>
        <dsp:cNvPr id="0" name=""/>
        <dsp:cNvSpPr/>
      </dsp:nvSpPr>
      <dsp:spPr>
        <a:xfrm>
          <a:off x="0" y="1625501"/>
          <a:ext cx="8229600"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4BF547B-D4BD-4CF3-9CCC-F3EA23D70A33}">
      <dsp:nvSpPr>
        <dsp:cNvPr id="0" name=""/>
        <dsp:cNvSpPr/>
      </dsp:nvSpPr>
      <dsp:spPr>
        <a:xfrm>
          <a:off x="0" y="1625501"/>
          <a:ext cx="1645920" cy="162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dirty="0" smtClean="0"/>
            <a:t>Android:</a:t>
          </a:r>
          <a:endParaRPr lang="en-US" sz="3000" b="1" kern="1200" dirty="0"/>
        </a:p>
      </dsp:txBody>
      <dsp:txXfrm>
        <a:off x="0" y="1625501"/>
        <a:ext cx="1645920" cy="1625501"/>
      </dsp:txXfrm>
    </dsp:sp>
    <dsp:sp modelId="{17D06BED-7E8C-4C3C-A70D-AE6A310B2C49}">
      <dsp:nvSpPr>
        <dsp:cNvPr id="0" name=""/>
        <dsp:cNvSpPr/>
      </dsp:nvSpPr>
      <dsp:spPr>
        <a:xfrm>
          <a:off x="1769364" y="1699315"/>
          <a:ext cx="6460236" cy="147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u="sng" kern="1200" dirty="0" smtClean="0">
              <a:hlinkClick xmlns:r="http://schemas.openxmlformats.org/officeDocument/2006/relationships" r:id="rId2"/>
            </a:rPr>
            <a:t>https://va.ssbbartgroup.com/public/standards/view_violations.php?media_type_id=288</a:t>
          </a:r>
          <a:r>
            <a:rPr lang="en-US" sz="2800" kern="1200" dirty="0" smtClean="0"/>
            <a:t> </a:t>
          </a:r>
          <a:endParaRPr lang="en-US" sz="2800" kern="1200" dirty="0"/>
        </a:p>
      </dsp:txBody>
      <dsp:txXfrm>
        <a:off x="1769364" y="1699315"/>
        <a:ext cx="6460236" cy="1476285"/>
      </dsp:txXfrm>
    </dsp:sp>
    <dsp:sp modelId="{1445AE8C-D435-4548-B3A8-F2B7D29C8623}">
      <dsp:nvSpPr>
        <dsp:cNvPr id="0" name=""/>
        <dsp:cNvSpPr/>
      </dsp:nvSpPr>
      <dsp:spPr>
        <a:xfrm>
          <a:off x="1645920" y="3175601"/>
          <a:ext cx="6583680" cy="0"/>
        </a:xfrm>
        <a:prstGeom prst="lin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A27E23-BF60-484D-BA07-FFD0FC9C0D44}" type="datetimeFigureOut">
              <a:rPr lang="en-US" smtClean="0"/>
              <a:t>4/9/2015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859BB0-658D-4540-A10E-BCA2237A7361}" type="slidenum">
              <a:rPr lang="en-US" smtClean="0"/>
              <a:t>‹#›</a:t>
            </a:fld>
            <a:endParaRPr lang="en-US"/>
          </a:p>
        </p:txBody>
      </p:sp>
    </p:spTree>
    <p:extLst>
      <p:ext uri="{BB962C8B-B14F-4D97-AF65-F5344CB8AC3E}">
        <p14:creationId xmlns:p14="http://schemas.microsoft.com/office/powerpoint/2010/main" val="3349189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F8882-F23A-4EFC-83B4-322C41785732}" type="datetimeFigureOut">
              <a:rPr lang="en-US" smtClean="0"/>
              <a:t>4/9/2015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1CA8C-87B3-4017-A81F-EA144693C6ED}" type="slidenum">
              <a:rPr lang="en-US" smtClean="0"/>
              <a:t>‹#›</a:t>
            </a:fld>
            <a:endParaRPr lang="en-US" dirty="0"/>
          </a:p>
        </p:txBody>
      </p:sp>
    </p:spTree>
    <p:extLst>
      <p:ext uri="{BB962C8B-B14F-4D97-AF65-F5344CB8AC3E}">
        <p14:creationId xmlns:p14="http://schemas.microsoft.com/office/powerpoint/2010/main" val="146047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ection508.va.gov/support/resources_508.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mailto:section508elearning@va.gov" TargetMode="External"/><Relationship Id="rId4" Type="http://schemas.openxmlformats.org/officeDocument/2006/relationships/hyperlink" Target="mailto:section508mobile@v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section508mobile@va.gov"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mailto:section508elearning@va.gov"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section508mobile@va.gov"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mailto:section508elearning@va.gov"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mailto:section508mobile@va.gov"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mailto:section508elearning@va.gov"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tms.va.gov/learning/user/login.jsp"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mailto:section508elearning@va.gov" TargetMode="External"/><Relationship Id="rId4" Type="http://schemas.openxmlformats.org/officeDocument/2006/relationships/hyperlink" Target="mailto:section508mobile@va.gov"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mobile.va.gov/appstor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Becky Monroe will provide introductions.</a:t>
            </a:r>
          </a:p>
          <a:p>
            <a:endParaRPr lang="en-US" baseline="0" dirty="0" smtClean="0"/>
          </a:p>
        </p:txBody>
      </p:sp>
    </p:spTree>
    <p:extLst>
      <p:ext uri="{BB962C8B-B14F-4D97-AF65-F5344CB8AC3E}">
        <p14:creationId xmlns:p14="http://schemas.microsoft.com/office/powerpoint/2010/main" val="323305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b="1" dirty="0" smtClean="0"/>
          </a:p>
          <a:p>
            <a:r>
              <a:rPr lang="en-US" dirty="0" smtClean="0"/>
              <a:t>Even if there were no</a:t>
            </a:r>
            <a:r>
              <a:rPr lang="en-US" baseline="0" dirty="0" smtClean="0"/>
              <a:t> government regulations requiring accessible software, it’s still the right thing to do.</a:t>
            </a:r>
          </a:p>
          <a:p>
            <a:endParaRPr lang="en-US" baseline="0" dirty="0" smtClean="0"/>
          </a:p>
          <a:p>
            <a:r>
              <a:rPr lang="en-US" baseline="0" dirty="0" smtClean="0"/>
              <a:t>VA should be making our software as available as possible to as many people as possible.    And we know that a large portion of our Veterans and employees have disabilities.</a:t>
            </a:r>
          </a:p>
          <a:p>
            <a:r>
              <a:rPr lang="en-US" baseline="0" dirty="0" smtClean="0"/>
              <a:t/>
            </a:r>
            <a:br>
              <a:rPr lang="en-US" baseline="0" dirty="0" smtClean="0"/>
            </a:br>
            <a:r>
              <a:rPr lang="en-US" baseline="0" dirty="0" smtClean="0"/>
              <a:t>So by following basic design rules and parameters, we can ensure that everyone is able to use VA software.</a:t>
            </a:r>
          </a:p>
          <a:p>
            <a:endParaRPr lang="en-US" baseline="0" dirty="0" smtClean="0"/>
          </a:p>
          <a:p>
            <a:r>
              <a:rPr lang="en-US" baseline="0" dirty="0" smtClean="0"/>
              <a:t>If looking at it from a regulation standpoint, it matters because these requirements are US law.  </a:t>
            </a:r>
          </a:p>
          <a:p>
            <a:endParaRPr lang="en-US" baseline="0" dirty="0" smtClean="0"/>
          </a:p>
          <a:p>
            <a:r>
              <a:rPr lang="en-US" baseline="0" dirty="0" smtClean="0"/>
              <a:t>If a product is rushed out the door without considering accessibility and manages to get published, it risks being taken off-line later.  It’s much easier, cheaper and less frustrating to work accessibility into software during development than to go back later and try to fix it.  </a:t>
            </a:r>
          </a:p>
          <a:p>
            <a:endParaRPr lang="en-US" baseline="0" dirty="0" smtClean="0"/>
          </a:p>
          <a:p>
            <a:r>
              <a:rPr lang="en-US" baseline="0" dirty="0" smtClean="0"/>
              <a:t>During VA mobile app certification, accessibility is one of the criteria that can become a show stopper.  No one likes to spend 6 months developing a new mobile app only to find out they can’t get their app approved because they forgot about accessibility.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10</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b="1" dirty="0" smtClean="0">
                <a:solidFill>
                  <a:schemeClr val="tx1"/>
                </a:solidFill>
              </a:rPr>
              <a:t>SHAWN/ELLEN: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tx1"/>
                </a:solidFill>
              </a:rPr>
              <a:t>Over the past three years, the Federal government has added nearly 58,000 people with disabilities.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smtClean="0"/>
          </a:p>
          <a:p>
            <a:pPr algn="l"/>
            <a:r>
              <a:rPr lang="en-US" sz="1200" dirty="0" smtClean="0">
                <a:solidFill>
                  <a:schemeClr val="tx1"/>
                </a:solidFill>
              </a:rPr>
              <a:t>Source: Office of Personnel Management http://www.opm.gov/policy-data-oversight/diversity-and-inclusion/reports/disability-report-fy2013.pdf</a:t>
            </a:r>
          </a:p>
        </p:txBody>
      </p:sp>
      <p:sp>
        <p:nvSpPr>
          <p:cNvPr id="4" name="Slide Number Placeholder 3"/>
          <p:cNvSpPr>
            <a:spLocks noGrp="1"/>
          </p:cNvSpPr>
          <p:nvPr>
            <p:ph type="sldNum" sz="quarter" idx="10"/>
          </p:nvPr>
        </p:nvSpPr>
        <p:spPr/>
        <p:txBody>
          <a:bodyPr/>
          <a:lstStyle/>
          <a:p>
            <a:fld id="{6E5049DB-4E03-474A-AE2A-763F617BE48F}" type="slidenum">
              <a:rPr lang="en-US" smtClean="0"/>
              <a:t>11</a:t>
            </a:fld>
            <a:endParaRPr lang="en-US"/>
          </a:p>
        </p:txBody>
      </p:sp>
    </p:spTree>
    <p:extLst>
      <p:ext uri="{BB962C8B-B14F-4D97-AF65-F5344CB8AC3E}">
        <p14:creationId xmlns:p14="http://schemas.microsoft.com/office/powerpoint/2010/main" val="264424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SHAWN: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Source: Annual Disability Statistics Compendium http://disabilitycompendium.org/compendium-statistics/veterans</a:t>
            </a:r>
          </a:p>
        </p:txBody>
      </p:sp>
      <p:sp>
        <p:nvSpPr>
          <p:cNvPr id="4" name="Slide Number Placeholder 3"/>
          <p:cNvSpPr>
            <a:spLocks noGrp="1"/>
          </p:cNvSpPr>
          <p:nvPr>
            <p:ph type="sldNum" sz="quarter" idx="10"/>
          </p:nvPr>
        </p:nvSpPr>
        <p:spPr/>
        <p:txBody>
          <a:bodyPr/>
          <a:lstStyle/>
          <a:p>
            <a:fld id="{77A1CA8C-87B3-4017-A81F-EA144693C6ED}" type="slidenum">
              <a:rPr lang="en-US" smtClean="0"/>
              <a:t>12</a:t>
            </a:fld>
            <a:endParaRPr lang="en-US" dirty="0"/>
          </a:p>
        </p:txBody>
      </p:sp>
    </p:spTree>
    <p:extLst>
      <p:ext uri="{BB962C8B-B14F-4D97-AF65-F5344CB8AC3E}">
        <p14:creationId xmlns:p14="http://schemas.microsoft.com/office/powerpoint/2010/main" val="184680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dirty="0" smtClean="0"/>
          </a:p>
          <a:p>
            <a:r>
              <a:rPr lang="en-US" dirty="0" smtClean="0"/>
              <a:t>We tend</a:t>
            </a:r>
            <a:r>
              <a:rPr lang="en-US" baseline="0" dirty="0" smtClean="0"/>
              <a:t> to throw the terms “508” or “Section 508” around a lot.   This refers to specific legislation and regulations that apply to information technology.</a:t>
            </a:r>
          </a:p>
          <a:p>
            <a:endParaRPr lang="en-US" baseline="0" dirty="0" smtClean="0"/>
          </a:p>
          <a:p>
            <a:r>
              <a:rPr lang="en-US" baseline="0" dirty="0" smtClean="0"/>
              <a:t>And the regulations only apply to the Federal government.  So if Microsoft wants to create a new tool or game, they don’t have to necessarily worry about whether it would work with a screen reader.  </a:t>
            </a:r>
          </a:p>
          <a:p>
            <a:endParaRPr lang="en-US" baseline="0" dirty="0" smtClean="0"/>
          </a:p>
          <a:p>
            <a:r>
              <a:rPr lang="en-US" baseline="0" dirty="0" smtClean="0"/>
              <a:t>However, if Microsoft wants to sell that tool to the VA, they do have to worry about it.  Because when the government goes to buy that tool, the regulations will be applied.  If it’s not accessible, then the government can contract or buy that tool until it is made accessible.</a:t>
            </a:r>
          </a:p>
          <a:p>
            <a:endParaRPr lang="en-US" baseline="0" dirty="0" smtClean="0"/>
          </a:p>
          <a:p>
            <a:r>
              <a:rPr lang="en-US" baseline="0" dirty="0" smtClean="0"/>
              <a:t>It’s important to pay special attention to new contractors who are hired who may have never worked with the Federal government.  </a:t>
            </a:r>
          </a:p>
          <a:p>
            <a:endParaRPr lang="en-US" baseline="0" dirty="0" smtClean="0"/>
          </a:p>
          <a:p>
            <a:r>
              <a:rPr lang="en-US" baseline="0" dirty="0" smtClean="0"/>
              <a:t>They may not be aware of accessibility requirements.  Most of them want to do the right thing.  They simply don’t know the criteria which will be applied.    So if someone is the COR or PM, especially involving a new contractor, it may take extra effort to be sure accessibility isn’t missed and becomes a problem at the end of the project.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13</a:t>
            </a:fld>
            <a:endParaRPr lang="en-US" dirty="0"/>
          </a:p>
        </p:txBody>
      </p:sp>
    </p:spTree>
    <p:extLst>
      <p:ext uri="{BB962C8B-B14F-4D97-AF65-F5344CB8AC3E}">
        <p14:creationId xmlns:p14="http://schemas.microsoft.com/office/powerpoint/2010/main" val="423522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SHAWN:</a:t>
            </a:r>
          </a:p>
          <a:p>
            <a:r>
              <a:rPr lang="en-US" b="0" dirty="0" smtClean="0"/>
              <a:t>Here’s a slide referring</a:t>
            </a:r>
            <a:r>
              <a:rPr lang="en-US" b="0" baseline="0" dirty="0" smtClean="0"/>
              <a:t> to 504.  Ellen was just talking about that a few slides back.</a:t>
            </a:r>
            <a:endParaRPr lang="en-US" b="0" dirty="0" smtClean="0"/>
          </a:p>
          <a:p>
            <a:endParaRPr lang="en-US" b="1" dirty="0" smtClean="0"/>
          </a:p>
          <a:p>
            <a:r>
              <a:rPr lang="en-US" b="1" dirty="0" smtClean="0"/>
              <a:t>ELLEN:</a:t>
            </a:r>
          </a:p>
          <a:p>
            <a:endParaRPr lang="en-US" dirty="0" smtClean="0"/>
          </a:p>
          <a:p>
            <a:r>
              <a:rPr lang="en-US" dirty="0" smtClean="0"/>
              <a:t>Section</a:t>
            </a:r>
            <a:r>
              <a:rPr lang="en-US" baseline="0" dirty="0" smtClean="0"/>
              <a:t> 504 includes language which describes reasonable accommodations for employees with disabilities.</a:t>
            </a:r>
          </a:p>
          <a:p>
            <a:endParaRPr lang="en-US" baseline="0" dirty="0" smtClean="0"/>
          </a:p>
          <a:p>
            <a:r>
              <a:rPr lang="en-US" baseline="0" dirty="0" smtClean="0"/>
              <a:t>So what the law actually states is:</a:t>
            </a:r>
          </a:p>
          <a:p>
            <a:endParaRPr lang="en-US" baseline="0" dirty="0" smtClean="0"/>
          </a:p>
          <a:p>
            <a:r>
              <a:rPr lang="en-US" baseline="0" dirty="0" smtClean="0"/>
              <a:t>“No otherwise qualified individual with a disability in the United States, as defined in section 705 [paragraph 20] of this title, shall, solely by reason of her or his disability, be excluded from the participation in, be denied the benefits of, or be subjected to discrimination under any program or activity receiving Federal financial assistance or under any program or activity conducted by any Executive agency or by the United States Postal Service.”</a:t>
            </a:r>
          </a:p>
          <a:p>
            <a:endParaRPr lang="en-US" baseline="0" dirty="0" smtClean="0"/>
          </a:p>
          <a:p>
            <a:r>
              <a:rPr lang="en-US" baseline="0" dirty="0" smtClean="0"/>
              <a:t>Further, it goes on to state.</a:t>
            </a:r>
          </a:p>
          <a:p>
            <a:endParaRPr lang="en-US" baseline="0" dirty="0" smtClean="0"/>
          </a:p>
          <a:p>
            <a:r>
              <a:rPr lang="en-US" dirty="0" smtClean="0"/>
              <a:t>"For purposes of employment, </a:t>
            </a:r>
            <a:r>
              <a:rPr lang="en-US" i="1" dirty="0" smtClean="0"/>
              <a:t>Qualified Individuals with Disabilities</a:t>
            </a:r>
            <a:r>
              <a:rPr lang="en-US" dirty="0" smtClean="0"/>
              <a:t> are persons who, with </a:t>
            </a:r>
            <a:r>
              <a:rPr lang="en-US" i="1" dirty="0" smtClean="0"/>
              <a:t>Reasonable Accommodation</a:t>
            </a:r>
            <a:r>
              <a:rPr lang="en-US" dirty="0" smtClean="0"/>
              <a:t>, can perform the essential functions of the job for which they have applied or have been hired to perform. “</a:t>
            </a:r>
          </a:p>
          <a:p>
            <a:endParaRPr lang="en-US" dirty="0" smtClean="0"/>
          </a:p>
          <a:p>
            <a:r>
              <a:rPr lang="en-US" dirty="0" smtClean="0"/>
              <a:t>As an example, let’s assume</a:t>
            </a:r>
            <a:r>
              <a:rPr lang="en-US" baseline="0" dirty="0" smtClean="0"/>
              <a:t> there were no 508 requirements and VA built apps that used only audible alerts with no visual or other indicators.  We’d have a difficult time making accommodations for someone deaf who couldn’t hear those alerts.  If the only reason they couldn’t perform a job function is due to that app, the VA would have to make accommodations to work around the audible alerts.  It’d be a lot easier to just build in other features in the software from the beginning.  And if we follow good design principles, we can do that cheaper and easier at the start of an app project than at the end.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14</a:t>
            </a:fld>
            <a:endParaRPr lang="en-US" dirty="0"/>
          </a:p>
        </p:txBody>
      </p:sp>
    </p:spTree>
    <p:extLst>
      <p:ext uri="{BB962C8B-B14F-4D97-AF65-F5344CB8AC3E}">
        <p14:creationId xmlns:p14="http://schemas.microsoft.com/office/powerpoint/2010/main" val="310134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None/>
            </a:pPr>
            <a:r>
              <a:rPr lang="en-US" sz="3300" b="1" dirty="0" smtClean="0">
                <a:solidFill>
                  <a:schemeClr val="tx1"/>
                </a:solidFill>
              </a:rPr>
              <a:t>ELLEN/SHAWN:</a:t>
            </a:r>
          </a:p>
          <a:p>
            <a:pPr marL="0" indent="0" algn="l">
              <a:buNone/>
            </a:pPr>
            <a:endParaRPr lang="en-US" sz="3300" dirty="0" smtClean="0">
              <a:solidFill>
                <a:schemeClr val="tx1"/>
              </a:solidFill>
            </a:endParaRPr>
          </a:p>
          <a:p>
            <a:pPr marL="0" indent="0" algn="l">
              <a:buNone/>
            </a:pPr>
            <a:r>
              <a:rPr lang="en-US" sz="3300" dirty="0" smtClean="0">
                <a:solidFill>
                  <a:schemeClr val="tx1"/>
                </a:solidFill>
              </a:rPr>
              <a:t>HAROLD</a:t>
            </a:r>
            <a:r>
              <a:rPr lang="en-US" sz="3300" baseline="0" dirty="0" smtClean="0">
                <a:solidFill>
                  <a:schemeClr val="tx1"/>
                </a:solidFill>
              </a:rPr>
              <a:t> – Stay at top while Ellen is talking because  need to read some of this.</a:t>
            </a:r>
            <a:endParaRPr lang="en-US" sz="3300" dirty="0" smtClean="0">
              <a:solidFill>
                <a:schemeClr val="tx1"/>
              </a:solidFill>
            </a:endParaRPr>
          </a:p>
          <a:p>
            <a:pPr marL="0" indent="0" algn="l">
              <a:buNone/>
            </a:pPr>
            <a:endParaRPr lang="en-US" sz="3300" dirty="0" smtClean="0">
              <a:solidFill>
                <a:schemeClr val="tx1"/>
              </a:solidFill>
            </a:endParaRPr>
          </a:p>
          <a:p>
            <a:pPr marL="0" indent="0" algn="l">
              <a:buNone/>
            </a:pPr>
            <a:r>
              <a:rPr lang="en-US" sz="3300" dirty="0" smtClean="0">
                <a:solidFill>
                  <a:schemeClr val="tx1"/>
                </a:solidFill>
              </a:rPr>
              <a:t>People with:</a:t>
            </a:r>
          </a:p>
          <a:p>
            <a:r>
              <a:rPr lang="en-US" sz="2800" dirty="0" smtClean="0">
                <a:solidFill>
                  <a:schemeClr val="tx1"/>
                </a:solidFill>
              </a:rPr>
              <a:t>Low Vision / Blindness </a:t>
            </a:r>
          </a:p>
          <a:p>
            <a:pPr lvl="1"/>
            <a:r>
              <a:rPr lang="en-US" sz="2400" dirty="0" smtClean="0">
                <a:solidFill>
                  <a:schemeClr val="tx1"/>
                </a:solidFill>
              </a:rPr>
              <a:t>Accommodation:  Screen Reader </a:t>
            </a:r>
          </a:p>
          <a:p>
            <a:pPr lvl="1"/>
            <a:r>
              <a:rPr lang="en-US" sz="2400" dirty="0" smtClean="0">
                <a:solidFill>
                  <a:schemeClr val="tx1"/>
                </a:solidFill>
              </a:rPr>
              <a:t>Compatibility: JAWS, Window- Eyes, Operating-System API’s</a:t>
            </a:r>
            <a:endParaRPr lang="en-US" sz="2400" dirty="0" smtClean="0"/>
          </a:p>
          <a:p>
            <a:endParaRPr lang="en-US" sz="2800" dirty="0" smtClean="0">
              <a:solidFill>
                <a:schemeClr val="tx1"/>
              </a:solidFill>
            </a:endParaRPr>
          </a:p>
          <a:p>
            <a:r>
              <a:rPr lang="en-US" sz="2800" dirty="0" smtClean="0">
                <a:solidFill>
                  <a:schemeClr val="tx1"/>
                </a:solidFill>
              </a:rPr>
              <a:t>Colorblindness </a:t>
            </a:r>
            <a:r>
              <a:rPr lang="en-US" dirty="0" smtClean="0">
                <a:solidFill>
                  <a:schemeClr val="tx1"/>
                </a:solidFill>
              </a:rPr>
              <a:t> </a:t>
            </a:r>
          </a:p>
          <a:p>
            <a:pPr lvl="1"/>
            <a:r>
              <a:rPr lang="en-US" sz="2400" dirty="0" smtClean="0">
                <a:solidFill>
                  <a:schemeClr val="tx1"/>
                </a:solidFill>
              </a:rPr>
              <a:t>Accommodation:  Alternate text/symbols when color is used as an indicator  Green may mean</a:t>
            </a:r>
            <a:r>
              <a:rPr lang="en-US" sz="2400" baseline="0" dirty="0" smtClean="0">
                <a:solidFill>
                  <a:schemeClr val="tx1"/>
                </a:solidFill>
              </a:rPr>
              <a:t> “ok” and red may mean “high on a lab.”  But we need to also include labels such as “H” or an arrow pointing up to indicate “high”.</a:t>
            </a:r>
          </a:p>
          <a:p>
            <a:pPr lvl="1"/>
            <a:endParaRPr lang="en-US" sz="2400" dirty="0" smtClean="0">
              <a:solidFill>
                <a:schemeClr val="tx1"/>
              </a:solidFill>
            </a:endParaRPr>
          </a:p>
          <a:p>
            <a:r>
              <a:rPr lang="en-US" sz="2800" dirty="0" smtClean="0">
                <a:solidFill>
                  <a:schemeClr val="tx1"/>
                </a:solidFill>
              </a:rPr>
              <a:t>Hearing disabilities</a:t>
            </a:r>
          </a:p>
          <a:p>
            <a:pPr lvl="1"/>
            <a:r>
              <a:rPr lang="en-US" sz="2400" dirty="0" smtClean="0">
                <a:solidFill>
                  <a:schemeClr val="tx1"/>
                </a:solidFill>
              </a:rPr>
              <a:t>Accommodation:  Closed Captioning when text is being spoken,</a:t>
            </a:r>
            <a:r>
              <a:rPr lang="en-US" sz="2400" baseline="0" dirty="0" smtClean="0">
                <a:solidFill>
                  <a:schemeClr val="tx1"/>
                </a:solidFill>
              </a:rPr>
              <a:t> such as video within an app.</a:t>
            </a:r>
            <a:endParaRPr lang="en-US" dirty="0" smtClean="0"/>
          </a:p>
          <a:p>
            <a:endParaRPr lang="en-US" sz="2600" dirty="0" smtClean="0">
              <a:solidFill>
                <a:schemeClr val="tx1"/>
              </a:solidFill>
            </a:endParaRPr>
          </a:p>
          <a:p>
            <a:r>
              <a:rPr lang="en-US" sz="2600" dirty="0" smtClean="0">
                <a:solidFill>
                  <a:schemeClr val="tx1"/>
                </a:solidFill>
              </a:rPr>
              <a:t>Limited motion disabilities</a:t>
            </a:r>
          </a:p>
          <a:p>
            <a:pPr lvl="1"/>
            <a:r>
              <a:rPr lang="en-US" sz="2200" dirty="0" smtClean="0">
                <a:solidFill>
                  <a:schemeClr val="tx1"/>
                </a:solidFill>
              </a:rPr>
              <a:t>Accommodation:  </a:t>
            </a:r>
            <a:r>
              <a:rPr lang="en-US" sz="2200" dirty="0" err="1" smtClean="0">
                <a:solidFill>
                  <a:schemeClr val="tx1"/>
                </a:solidFill>
              </a:rPr>
              <a:t>Mouthstick</a:t>
            </a:r>
            <a:r>
              <a:rPr lang="en-US" sz="2200" baseline="0" dirty="0" smtClean="0">
                <a:solidFill>
                  <a:schemeClr val="tx1"/>
                </a:solidFill>
              </a:rPr>
              <a:t> combined with designing s</a:t>
            </a:r>
            <a:r>
              <a:rPr lang="en-US" sz="2200" dirty="0" smtClean="0">
                <a:solidFill>
                  <a:schemeClr val="tx1"/>
                </a:solidFill>
              </a:rPr>
              <a:t>imple navigation using minimal keystrokes.  We wouldn’t want to design an app with a complex key sequence</a:t>
            </a:r>
            <a:r>
              <a:rPr lang="en-US" sz="2200" baseline="0" dirty="0" smtClean="0">
                <a:solidFill>
                  <a:schemeClr val="tx1"/>
                </a:solidFill>
              </a:rPr>
              <a:t> to get back to the home screen, for example.</a:t>
            </a:r>
            <a:endParaRPr lang="en-US" sz="2200" dirty="0" smtClean="0">
              <a:solidFill>
                <a:schemeClr val="tx1"/>
              </a:solidFill>
            </a:endParaRPr>
          </a:p>
          <a:p>
            <a:pPr marL="0" indent="0" algn="l">
              <a:buFont typeface="Arial" pitchFamily="34" charset="0"/>
              <a:buNone/>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 STOP HERE *************************</a:t>
            </a:r>
          </a:p>
          <a:p>
            <a:pPr marL="0" indent="0" algn="l">
              <a:buFont typeface="Arial" pitchFamily="34" charset="0"/>
              <a:buNone/>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15</a:t>
            </a:fld>
            <a:endParaRPr lang="en-US" dirty="0"/>
          </a:p>
        </p:txBody>
      </p:sp>
    </p:spTree>
    <p:extLst>
      <p:ext uri="{BB962C8B-B14F-4D97-AF65-F5344CB8AC3E}">
        <p14:creationId xmlns:p14="http://schemas.microsoft.com/office/powerpoint/2010/main" val="26917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SHAWN:  So let’s look at 3 best practices</a:t>
            </a:r>
          </a:p>
          <a:p>
            <a:endParaRPr lang="en-US" baseline="0" dirty="0" smtClean="0"/>
          </a:p>
          <a:p>
            <a:r>
              <a:rPr lang="en-US" baseline="0" dirty="0" smtClean="0"/>
              <a:t>One is color and contrast</a:t>
            </a:r>
          </a:p>
          <a:p>
            <a:r>
              <a:rPr lang="en-US" baseline="0" dirty="0" smtClean="0"/>
              <a:t>The second is input and navigation</a:t>
            </a:r>
          </a:p>
          <a:p>
            <a:r>
              <a:rPr lang="en-US" baseline="0" dirty="0" smtClean="0"/>
              <a:t>The third is images and user interface control</a:t>
            </a:r>
          </a:p>
          <a:p>
            <a:endParaRPr lang="en-US" baseline="0" dirty="0" smtClean="0"/>
          </a:p>
          <a:p>
            <a:r>
              <a:rPr lang="en-US" baseline="0" dirty="0" smtClean="0"/>
              <a:t>Let’s start with color and contrast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a:p>
            <a:endParaRPr lang="en-US" baseline="0" dirty="0" smtClean="0"/>
          </a:p>
          <a:p>
            <a:r>
              <a:rPr lang="en-US" baseline="0" dirty="0" smtClean="0"/>
              <a:t>**Tube TV – test pattern</a:t>
            </a:r>
          </a:p>
          <a:p>
            <a:endParaRPr lang="en-US" baseline="0" dirty="0" smtClean="0"/>
          </a:p>
          <a:p>
            <a:r>
              <a:rPr lang="en-US" baseline="0" dirty="0" smtClean="0"/>
              <a:t>Let’s look at a few of the design principles behind accessible apps.  </a:t>
            </a:r>
          </a:p>
          <a:p>
            <a:endParaRPr lang="en-US" baseline="0" dirty="0" smtClean="0"/>
          </a:p>
          <a:p>
            <a:r>
              <a:rPr lang="en-US" baseline="0" dirty="0" smtClean="0"/>
              <a:t>One of these has to do with color and contrast within an application.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dirty="0"/>
          </a:p>
        </p:txBody>
      </p:sp>
    </p:spTree>
    <p:extLst>
      <p:ext uri="{BB962C8B-B14F-4D97-AF65-F5344CB8AC3E}">
        <p14:creationId xmlns:p14="http://schemas.microsoft.com/office/powerpoint/2010/main" val="260165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a:t>
            </a:r>
            <a:r>
              <a:rPr lang="en-US" baseline="0" dirty="0" smtClean="0"/>
              <a:t> look at the poll results. I asked</a:t>
            </a:r>
          </a:p>
          <a:p>
            <a:endParaRPr lang="en-US" baseline="0" dirty="0" smtClean="0"/>
          </a:p>
          <a:p>
            <a:pPr marL="0" indent="0">
              <a:buNone/>
            </a:pPr>
            <a:r>
              <a:rPr lang="en-US" b="1" dirty="0" smtClean="0"/>
              <a:t>Do you or someone you know have any traits of colorblindness?</a:t>
            </a:r>
          </a:p>
          <a:p>
            <a:pPr marL="914400" lvl="1" indent="-514350">
              <a:buFont typeface="+mj-lt"/>
              <a:buAutoNum type="alphaUcPeriod"/>
            </a:pPr>
            <a:r>
              <a:rPr lang="en-US" sz="3200" b="1" dirty="0" smtClean="0"/>
              <a:t>Yes</a:t>
            </a:r>
          </a:p>
          <a:p>
            <a:pPr marL="914400" lvl="1" indent="-514350">
              <a:buFont typeface="+mj-lt"/>
              <a:buAutoNum type="alphaUcPeriod"/>
            </a:pPr>
            <a:r>
              <a:rPr lang="en-US" sz="3200" b="1" dirty="0" smtClean="0"/>
              <a:t>No</a:t>
            </a:r>
          </a:p>
          <a:p>
            <a:pPr marL="914400" lvl="1" indent="-514350">
              <a:buFont typeface="+mj-lt"/>
              <a:buAutoNum type="alphaUcPeriod"/>
            </a:pPr>
            <a:r>
              <a:rPr lang="en-US" sz="3200" b="1" dirty="0" smtClean="0"/>
              <a:t>I’m not sure</a:t>
            </a:r>
          </a:p>
          <a:p>
            <a:pPr marL="400050" lvl="1" indent="0">
              <a:buFont typeface="+mj-lt"/>
              <a:buNone/>
            </a:pPr>
            <a:endParaRPr lang="en-US" sz="3200" b="1"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to move on “</a:t>
            </a:r>
            <a:r>
              <a:rPr lang="en-US" i="1" baseline="0" dirty="0" smtClean="0"/>
              <a:t>cue for tech team”</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dirty="0" smtClean="0">
                <a:solidFill>
                  <a:schemeClr val="tx1"/>
                </a:solidFill>
              </a:rPr>
              <a:t>SHAWN:</a:t>
            </a:r>
          </a:p>
          <a:p>
            <a:pPr algn="l"/>
            <a:endParaRPr lang="en-US" b="1" dirty="0" smtClean="0">
              <a:solidFill>
                <a:schemeClr val="tx1"/>
              </a:solidFill>
            </a:endParaRPr>
          </a:p>
          <a:p>
            <a:pPr algn="l"/>
            <a:r>
              <a:rPr lang="en-US" b="0" dirty="0" smtClean="0">
                <a:solidFill>
                  <a:schemeClr val="tx1"/>
                </a:solidFill>
              </a:rPr>
              <a:t>I’m probably the worst one to be talking</a:t>
            </a:r>
            <a:r>
              <a:rPr lang="en-US" b="0" baseline="0" dirty="0" smtClean="0">
                <a:solidFill>
                  <a:schemeClr val="tx1"/>
                </a:solidFill>
              </a:rPr>
              <a:t> about this slide because I have some green colorblindness.</a:t>
            </a:r>
            <a:endParaRPr lang="en-US" b="0" dirty="0" smtClean="0">
              <a:solidFill>
                <a:schemeClr val="tx1"/>
              </a:solidFill>
            </a:endParaRPr>
          </a:p>
          <a:p>
            <a:pPr algn="l"/>
            <a:endParaRPr lang="en-US" dirty="0" smtClean="0">
              <a:solidFill>
                <a:schemeClr val="tx1"/>
              </a:solidFill>
            </a:endParaRPr>
          </a:p>
          <a:p>
            <a:pPr algn="l"/>
            <a:r>
              <a:rPr lang="en-US" dirty="0" smtClean="0">
                <a:solidFill>
                  <a:schemeClr val="tx1"/>
                </a:solidFill>
              </a:rPr>
              <a:t>Here</a:t>
            </a:r>
            <a:r>
              <a:rPr lang="en-US" baseline="0" dirty="0" smtClean="0">
                <a:solidFill>
                  <a:schemeClr val="tx1"/>
                </a:solidFill>
              </a:rPr>
              <a:t> we see 6 </a:t>
            </a:r>
            <a:r>
              <a:rPr lang="en-US" baseline="0" dirty="0" err="1" smtClean="0">
                <a:solidFill>
                  <a:schemeClr val="tx1"/>
                </a:solidFill>
              </a:rPr>
              <a:t>ishihara</a:t>
            </a:r>
            <a:r>
              <a:rPr lang="en-US" baseline="0" dirty="0" smtClean="0">
                <a:solidFill>
                  <a:schemeClr val="tx1"/>
                </a:solidFill>
              </a:rPr>
              <a:t> color blindness test plates.  </a:t>
            </a:r>
          </a:p>
          <a:p>
            <a:pPr algn="l"/>
            <a:endParaRPr lang="en-US" baseline="0" dirty="0" smtClean="0">
              <a:solidFill>
                <a:schemeClr val="tx1"/>
              </a:solidFill>
            </a:endParaRPr>
          </a:p>
          <a:p>
            <a:pPr algn="l"/>
            <a:r>
              <a:rPr lang="en-US" baseline="0" dirty="0" smtClean="0">
                <a:solidFill>
                  <a:schemeClr val="tx1"/>
                </a:solidFill>
              </a:rPr>
              <a:t>All of these have numbers in them. </a:t>
            </a:r>
          </a:p>
          <a:p>
            <a:pPr algn="l"/>
            <a:endParaRPr lang="en-US" baseline="0" dirty="0" smtClean="0">
              <a:solidFill>
                <a:schemeClr val="tx1"/>
              </a:solidFill>
            </a:endParaRPr>
          </a:p>
          <a:p>
            <a:pPr algn="l"/>
            <a:r>
              <a:rPr lang="en-US" baseline="0" dirty="0" smtClean="0">
                <a:solidFill>
                  <a:schemeClr val="tx1"/>
                </a:solidFill>
              </a:rPr>
              <a:t>Someone with green colorblindness may not be able to see the “7” in the plate in the upper left, or the 9 in the lower right, for example.   </a:t>
            </a:r>
          </a:p>
          <a:p>
            <a:pPr algn="l"/>
            <a:endParaRPr lang="en-US" baseline="0" dirty="0" smtClean="0">
              <a:solidFill>
                <a:schemeClr val="tx1"/>
              </a:solidFill>
            </a:endParaRPr>
          </a:p>
          <a:p>
            <a:pPr algn="l"/>
            <a:r>
              <a:rPr lang="en-US" baseline="0" dirty="0" smtClean="0">
                <a:solidFill>
                  <a:schemeClr val="tx1"/>
                </a:solidFill>
              </a:rPr>
              <a:t>If an app were designed with a similar color scheme, a green colorblind user would have a lot of trouble distinguishing data in the app.  </a:t>
            </a:r>
          </a:p>
          <a:p>
            <a:pPr algn="l"/>
            <a:endParaRPr lang="en-US" baseline="0" dirty="0" smtClean="0">
              <a:solidFill>
                <a:schemeClr val="tx1"/>
              </a:solidFill>
            </a:endParaRPr>
          </a:p>
          <a:p>
            <a:pPr algn="l"/>
            <a:r>
              <a:rPr lang="en-US" baseline="0" dirty="0" smtClean="0">
                <a:solidFill>
                  <a:schemeClr val="tx1"/>
                </a:solidFill>
              </a:rPr>
              <a:t>This would potentially put others and risk and make it hard for them to do their job.</a:t>
            </a:r>
          </a:p>
          <a:p>
            <a:pPr algn="l"/>
            <a:endParaRPr lang="en-US" baseline="0" dirty="0" smtClean="0">
              <a:solidFill>
                <a:schemeClr val="tx1"/>
              </a:solidFill>
            </a:endParaRPr>
          </a:p>
          <a:p>
            <a:pPr marL="0" indent="0" algn="l">
              <a:buFont typeface="Arial" panose="020B0604020202020204" pitchFamily="34" charset="0"/>
              <a:buNone/>
            </a:pPr>
            <a:r>
              <a:rPr lang="en-US" dirty="0" smtClean="0">
                <a:solidFill>
                  <a:schemeClr val="tx1"/>
                </a:solidFill>
              </a:rPr>
              <a:t>Could be dangerous to patients.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dirty="0"/>
          </a:p>
        </p:txBody>
      </p:sp>
    </p:spTree>
    <p:extLst>
      <p:ext uri="{BB962C8B-B14F-4D97-AF65-F5344CB8AC3E}">
        <p14:creationId xmlns:p14="http://schemas.microsoft.com/office/powerpoint/2010/main" val="91339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SHAWN</a:t>
            </a:r>
          </a:p>
          <a:p>
            <a:pPr eaLnBrk="1" hangingPunct="1">
              <a:spcBef>
                <a:spcPct val="0"/>
              </a:spcBef>
            </a:pPr>
            <a:endParaRPr lang="en-US" b="1" dirty="0" smtClean="0">
              <a:ea typeface="ＭＳ Ｐゴシック" pitchFamily="34" charset="-128"/>
            </a:endParaRPr>
          </a:p>
          <a:p>
            <a:pPr eaLnBrk="1" hangingPunct="1">
              <a:spcBef>
                <a:spcPct val="0"/>
              </a:spcBef>
            </a:pPr>
            <a:r>
              <a:rPr lang="en-US" dirty="0" smtClean="0">
                <a:ea typeface="ＭＳ Ｐゴシック" pitchFamily="34" charset="-128"/>
              </a:rPr>
              <a:t>Mobile Program started</a:t>
            </a:r>
            <a:r>
              <a:rPr lang="en-US" baseline="0" dirty="0" smtClean="0">
                <a:ea typeface="ＭＳ Ｐゴシック" pitchFamily="34" charset="-128"/>
              </a:rPr>
              <a:t> about 3 years ago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Now part of connected health office</a:t>
            </a:r>
          </a:p>
          <a:p>
            <a:pPr eaLnBrk="1" hangingPunct="1">
              <a:spcBef>
                <a:spcPct val="0"/>
              </a:spcBef>
            </a:pPr>
            <a:r>
              <a:rPr lang="en-US" baseline="0" dirty="0" smtClean="0">
                <a:ea typeface="ＭＳ Ｐゴシック" pitchFamily="34" charset="-128"/>
              </a:rPr>
              <a:t>		Also includes Innovations and My Health e Vet</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Main mission is to build</a:t>
            </a:r>
            <a:r>
              <a:rPr lang="en-US" baseline="0" dirty="0" smtClean="0">
                <a:ea typeface="ＭＳ Ｐゴシック" pitchFamily="34" charset="-128"/>
              </a:rPr>
              <a:t> apps for VA staff and Veterans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Apps for all type of users clinical to administrative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Also have process for other Program Offices to publish apps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VA has around 15 apps on the public app store – Apple App Store and Google Play</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There are other VEHU sessions on the app certification process – Brian </a:t>
            </a:r>
            <a:r>
              <a:rPr lang="en-US" baseline="0" dirty="0" err="1" smtClean="0">
                <a:ea typeface="ＭＳ Ｐゴシック" pitchFamily="34" charset="-128"/>
              </a:rPr>
              <a:t>Olinger</a:t>
            </a:r>
            <a:endParaRPr lang="en-US" baseline="0" dirty="0" smtClean="0">
              <a:ea typeface="ＭＳ Ｐゴシック" pitchFamily="34" charset="-128"/>
            </a:endParaRP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Developer information is on http://</a:t>
            </a:r>
            <a:r>
              <a:rPr lang="en-US" baseline="0" dirty="0" err="1" smtClean="0">
                <a:ea typeface="ＭＳ Ｐゴシック" pitchFamily="34" charset="-128"/>
              </a:rPr>
              <a:t>mobile.va.gov</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Today, we’re going to talk accessibility.  Accessibility is one of the approximately 15 criteria we look at during the app certification process.</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 STOP HERE *************************</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baseline="0"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4F039518-9217-46E6-9EE0-E867216BE3C8}" type="slidenum">
              <a:rPr lang="en-US" smtClean="0"/>
              <a:pPr/>
              <a:t>2</a:t>
            </a:fld>
            <a:endParaRPr lang="en-US" dirty="0" smtClean="0"/>
          </a:p>
        </p:txBody>
      </p:sp>
    </p:spTree>
    <p:extLst>
      <p:ext uri="{BB962C8B-B14F-4D97-AF65-F5344CB8AC3E}">
        <p14:creationId xmlns:p14="http://schemas.microsoft.com/office/powerpoint/2010/main" val="26205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dirty="0" smtClean="0">
                <a:solidFill>
                  <a:schemeClr val="tx1"/>
                </a:solidFill>
              </a:rPr>
              <a:t>ELLEN:</a:t>
            </a:r>
          </a:p>
          <a:p>
            <a:pPr algn="l"/>
            <a:endParaRPr lang="en-US" dirty="0" smtClean="0">
              <a:solidFill>
                <a:schemeClr val="tx1"/>
              </a:solidFill>
            </a:endParaRPr>
          </a:p>
          <a:p>
            <a:pPr algn="l"/>
            <a:r>
              <a:rPr lang="en-US" dirty="0" smtClean="0">
                <a:solidFill>
                  <a:schemeClr val="tx1"/>
                </a:solidFill>
              </a:rPr>
              <a:t>What are the requirements in 508 for color and contrast?</a:t>
            </a:r>
          </a:p>
          <a:p>
            <a:pPr algn="l"/>
            <a:endParaRPr lang="en-US" dirty="0" smtClean="0">
              <a:solidFill>
                <a:schemeClr val="tx1"/>
              </a:solidFill>
            </a:endParaRPr>
          </a:p>
          <a:p>
            <a:pPr algn="l"/>
            <a:r>
              <a:rPr lang="en-US" dirty="0" smtClean="0">
                <a:solidFill>
                  <a:schemeClr val="tx1"/>
                </a:solidFill>
              </a:rPr>
              <a:t>We </a:t>
            </a:r>
            <a:r>
              <a:rPr lang="en-US" baseline="0" dirty="0" smtClean="0">
                <a:solidFill>
                  <a:schemeClr val="tx1"/>
                </a:solidFill>
              </a:rPr>
              <a:t>can’t indicate something by color alone.  So using RED for that high lab value would need to also have some other visual indicator for the user who can’t see shades of red.</a:t>
            </a:r>
          </a:p>
          <a:p>
            <a:pPr algn="l"/>
            <a:endParaRPr lang="en-US" dirty="0" smtClean="0">
              <a:solidFill>
                <a:schemeClr val="tx1"/>
              </a:solidFill>
            </a:endParaRPr>
          </a:p>
          <a:p>
            <a:pPr algn="l"/>
            <a:r>
              <a:rPr lang="en-US" dirty="0" smtClean="0">
                <a:solidFill>
                  <a:schemeClr val="tx1"/>
                </a:solidFill>
              </a:rPr>
              <a:t>Apps must not override user-selected color and contrast settings. If an app provides users the option to change the look of the screens, a variety of background and foreground colors should be provided.</a:t>
            </a:r>
          </a:p>
          <a:p>
            <a:pPr algn="l"/>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algn="l"/>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20</a:t>
            </a:fld>
            <a:endParaRPr lang="en-US" dirty="0"/>
          </a:p>
        </p:txBody>
      </p:sp>
    </p:spTree>
    <p:extLst>
      <p:ext uri="{BB962C8B-B14F-4D97-AF65-F5344CB8AC3E}">
        <p14:creationId xmlns:p14="http://schemas.microsoft.com/office/powerpoint/2010/main" val="989581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SHAWN</a:t>
            </a:r>
          </a:p>
          <a:p>
            <a:r>
              <a:rPr lang="en-US" baseline="0" dirty="0" smtClean="0"/>
              <a:t>So Ellen, what happens to you when you’re using your screen reading and someone indicates something about color.  </a:t>
            </a:r>
          </a:p>
          <a:p>
            <a:endParaRPr lang="en-US" baseline="0" dirty="0" smtClean="0"/>
          </a:p>
          <a:p>
            <a:r>
              <a:rPr lang="en-US" b="1" baseline="0" dirty="0" smtClean="0"/>
              <a:t>ELLEN…</a:t>
            </a:r>
          </a:p>
          <a:p>
            <a:endParaRPr lang="en-US" baseline="0" dirty="0" smtClean="0"/>
          </a:p>
          <a:p>
            <a:r>
              <a:rPr lang="en-US" baseline="0" dirty="0" smtClean="0"/>
              <a:t>----</a:t>
            </a:r>
          </a:p>
          <a:p>
            <a:endParaRPr lang="en-US" baseline="0" dirty="0" smtClean="0"/>
          </a:p>
          <a:p>
            <a:r>
              <a:rPr lang="en-US" baseline="0" dirty="0" smtClean="0"/>
              <a:t>Remember too that someone using a screen reader will potentially miss color-related information.  That’s why the text labels and other indicators become so important.  A screen reader or braille terminal isn’t going to tell the user the color of the text that it’s reading.</a:t>
            </a:r>
          </a:p>
          <a:p>
            <a:endParaRPr lang="en-US" baseline="0" dirty="0" smtClean="0"/>
          </a:p>
          <a:p>
            <a:r>
              <a:rPr lang="en-US" baseline="0" dirty="0" smtClean="0"/>
              <a:t>We take color for granted in our daily lives.  So it’s easy to miss this.  But this is one of the criteria that will be evaluated during the accessibility portion of the mobile certification process.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dirty="0"/>
          </a:p>
        </p:txBody>
      </p:sp>
    </p:spTree>
    <p:extLst>
      <p:ext uri="{BB962C8B-B14F-4D97-AF65-F5344CB8AC3E}">
        <p14:creationId xmlns:p14="http://schemas.microsoft.com/office/powerpoint/2010/main" val="267354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SHAWN: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here we have an example of</a:t>
            </a:r>
            <a:r>
              <a:rPr lang="en-US" sz="1200" kern="1200" baseline="0" dirty="0" smtClean="0">
                <a:solidFill>
                  <a:schemeClr val="tx1"/>
                </a:solidFill>
                <a:effectLst/>
                <a:latin typeface="+mn-lt"/>
                <a:ea typeface="+mn-ea"/>
                <a:cs typeface="+mn-cs"/>
              </a:rPr>
              <a:t> a poorly constructed, non-compliant graph.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wrong with this graph?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two bars in a bar chart use different colors but use no patterns and no text labels, a person who is color blind may be unable to tell them apart.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 may be obvious to most</a:t>
            </a:r>
            <a:r>
              <a:rPr lang="en-US" sz="1200" kern="1200" baseline="0" dirty="0" smtClean="0">
                <a:solidFill>
                  <a:schemeClr val="tx1"/>
                </a:solidFill>
                <a:effectLst/>
                <a:latin typeface="+mn-lt"/>
                <a:ea typeface="+mn-ea"/>
                <a:cs typeface="+mn-cs"/>
              </a:rPr>
              <a:t> people that blue is on the left, series one.</a:t>
            </a:r>
          </a:p>
          <a:p>
            <a:r>
              <a:rPr lang="en-US" sz="1200" kern="1200" baseline="0" dirty="0" smtClean="0">
                <a:solidFill>
                  <a:schemeClr val="tx1"/>
                </a:solidFill>
                <a:effectLst/>
                <a:latin typeface="+mn-lt"/>
                <a:ea typeface="+mn-ea"/>
                <a:cs typeface="+mn-cs"/>
              </a:rPr>
              <a:t>Red is in the middle as series 2</a:t>
            </a:r>
          </a:p>
          <a:p>
            <a:r>
              <a:rPr lang="en-US" sz="1200" kern="1200" baseline="0" dirty="0" smtClean="0">
                <a:solidFill>
                  <a:schemeClr val="tx1"/>
                </a:solidFill>
                <a:effectLst/>
                <a:latin typeface="+mn-lt"/>
                <a:ea typeface="+mn-ea"/>
                <a:cs typeface="+mn-cs"/>
              </a:rPr>
              <a:t>Green is on the right at series 3.</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But imagine if someone had trouble with any of these colors.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dirty="0"/>
          </a:p>
        </p:txBody>
      </p:sp>
    </p:spTree>
    <p:extLst>
      <p:ext uri="{BB962C8B-B14F-4D97-AF65-F5344CB8AC3E}">
        <p14:creationId xmlns:p14="http://schemas.microsoft.com/office/powerpoint/2010/main" val="13545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SHAWN: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Without color as an</a:t>
            </a:r>
            <a:r>
              <a:rPr lang="en-US" sz="1200" kern="1200" baseline="0" dirty="0" smtClean="0">
                <a:solidFill>
                  <a:schemeClr val="tx1"/>
                </a:solidFill>
                <a:effectLst/>
                <a:latin typeface="+mn-lt"/>
                <a:ea typeface="+mn-ea"/>
                <a:cs typeface="+mn-cs"/>
              </a:rPr>
              <a:t> indicator, how do you tell which bar represents which series?</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would be made compliant using alternate text or patterned</a:t>
            </a:r>
            <a:r>
              <a:rPr lang="en-US" sz="1200" kern="1200" baseline="0" dirty="0" smtClean="0">
                <a:solidFill>
                  <a:schemeClr val="tx1"/>
                </a:solidFill>
                <a:effectLst/>
                <a:latin typeface="+mn-lt"/>
                <a:ea typeface="+mn-ea"/>
                <a:cs typeface="+mn-cs"/>
              </a:rPr>
              <a:t> areas </a:t>
            </a:r>
            <a:r>
              <a:rPr lang="en-US" sz="1200" kern="1200" dirty="0" smtClean="0">
                <a:solidFill>
                  <a:schemeClr val="tx1"/>
                </a:solidFill>
                <a:effectLst/>
                <a:latin typeface="+mn-lt"/>
                <a:ea typeface="+mn-ea"/>
                <a:cs typeface="+mn-cs"/>
              </a:rPr>
              <a:t>to explain the visual</a:t>
            </a:r>
            <a:r>
              <a:rPr lang="en-US" sz="1200" kern="1200" baseline="0" dirty="0" smtClean="0">
                <a:solidFill>
                  <a:schemeClr val="tx1"/>
                </a:solidFill>
                <a:effectLst/>
                <a:latin typeface="+mn-lt"/>
                <a:ea typeface="+mn-ea"/>
                <a:cs typeface="+mn-cs"/>
              </a:rPr>
              <a:t> and differentiate which bar corresponds to which series.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dirty="0"/>
          </a:p>
        </p:txBody>
      </p:sp>
    </p:spTree>
    <p:extLst>
      <p:ext uri="{BB962C8B-B14F-4D97-AF65-F5344CB8AC3E}">
        <p14:creationId xmlns:p14="http://schemas.microsoft.com/office/powerpoint/2010/main" val="311171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SHAWN</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have an example of the contrast ratio requirement mentioned on a previous slide.  Sometimes a user may be able to see a particular color.  But when it’s next to certain other colors, they may have problems telling the difference between the colors.   Even someone without color vision issues may have difficulty with this example, especially if they were rapidly using an app and didn’t have time to stop and focus.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sufficient contrast is not provided between the color of the text and the background color, people with color perception deficiencies may not be able to read the screen.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0" baseline="0" dirty="0" smtClean="0"/>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24</a:t>
            </a:fld>
            <a:endParaRPr lang="en-US" dirty="0"/>
          </a:p>
        </p:txBody>
      </p:sp>
    </p:spTree>
    <p:extLst>
      <p:ext uri="{BB962C8B-B14F-4D97-AF65-F5344CB8AC3E}">
        <p14:creationId xmlns:p14="http://schemas.microsoft.com/office/powerpoint/2010/main" val="299360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SHAWN: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now here’s an example of how to fix the contrast ratio problem.  </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Whether someone has issues distinguishing colors or not, they’ll clearly be able to read this screen because of the difference between the dark black text and the light grey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Usability testing, user acceptance testing, and field testing or pilots are all ways you can work through accessibility problems prior to pushing out an app to 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VA Web &amp; Mobile, we’ll require an accessibility certification prior to publishing an app.  But we don’t necessarily require this step to be complete for limited field testing or pilots prior to production releases.  That’s because we know some of the accessibility issues won’t be discovered until users are actually in and working with an app.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also really important because it’s come up quite a few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When developing an app, always ensure you still have a developer available, either internally or contracted, to deal with any issues that you might discover when you go to field testing.  Otherwise, you may hit a show stopper and have a problem that needs remediation with no developer to do the work.</a:t>
            </a:r>
          </a:p>
          <a:p>
            <a:endParaRPr lang="en-US" b="1" dirty="0" smtClean="0"/>
          </a:p>
          <a:p>
            <a:r>
              <a:rPr lang="en-US" b="1" dirty="0" smtClean="0"/>
              <a:t>TO</a:t>
            </a:r>
            <a:r>
              <a:rPr lang="en-US" b="1" baseline="0" dirty="0" smtClean="0"/>
              <a:t> </a:t>
            </a:r>
            <a:r>
              <a:rPr lang="en-US" b="1" dirty="0" smtClean="0"/>
              <a:t>ELLEN:  </a:t>
            </a:r>
            <a:r>
              <a:rPr lang="en-US" b="1" baseline="0" dirty="0" smtClean="0"/>
              <a:t>  </a:t>
            </a:r>
            <a:r>
              <a:rPr lang="en-US" b="0" baseline="0" dirty="0" smtClean="0"/>
              <a:t>Ellen, what’s your experience with screen reader and color … does it have any impact because you use a screen reader…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A1CA8C-87B3-4017-A81F-EA144693C6ED}" type="slidenum">
              <a:rPr lang="en-US" smtClean="0"/>
              <a:t>25</a:t>
            </a:fld>
            <a:endParaRPr lang="en-US" dirty="0"/>
          </a:p>
        </p:txBody>
      </p:sp>
    </p:spTree>
    <p:extLst>
      <p:ext uri="{BB962C8B-B14F-4D97-AF65-F5344CB8AC3E}">
        <p14:creationId xmlns:p14="http://schemas.microsoft.com/office/powerpoint/2010/main" val="3196542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dirty="0" smtClean="0"/>
          </a:p>
          <a:p>
            <a:r>
              <a:rPr lang="en-US" dirty="0" smtClean="0"/>
              <a:t>Here we have an image demonstrating</a:t>
            </a:r>
            <a:r>
              <a:rPr lang="en-US" baseline="0" dirty="0" smtClean="0"/>
              <a:t> common types of color blindness.  </a:t>
            </a:r>
          </a:p>
          <a:p>
            <a:endParaRPr lang="en-US" baseline="0" dirty="0" smtClean="0"/>
          </a:p>
          <a:p>
            <a:r>
              <a:rPr lang="en-US" baseline="0" dirty="0" smtClean="0"/>
              <a:t>Note that almost all women have normal color vision.  But a large portion of men, nearly 9%, don’t.  So about 5% of app users, both men and women, may run into issues using software where color alone was used for conveying certain pieces of information.  </a:t>
            </a:r>
          </a:p>
          <a:p>
            <a:endParaRPr lang="en-US" baseline="0" dirty="0" smtClean="0"/>
          </a:p>
          <a:p>
            <a:r>
              <a:rPr lang="en-US" baseline="0" dirty="0" smtClean="0"/>
              <a:t>And also realize that even if someone doesn’t have an obvious problem with their color perception, the defects mentioned here can be present in various levels.  So someone may have no issue with dark green but may start to have problems detecting lighter shades of green.  They may not even realize it.</a:t>
            </a:r>
          </a:p>
          <a:p>
            <a:endParaRPr lang="en-US" baseline="0" dirty="0" smtClean="0"/>
          </a:p>
          <a:p>
            <a:r>
              <a:rPr lang="en-US" baseline="0" dirty="0" smtClean="0"/>
              <a:t>The only color that’s visible virtually the same across the types of color blindness is Blue, with yellow a close second.  But we also can’t use just blue and yellow text in all of our apps.  And someone with an S-cone defect may have trouble distinguishing green from blue.</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smtClean="0"/>
          </a:p>
          <a:p>
            <a:endParaRPr lang="en-US" dirty="0" smtClean="0"/>
          </a:p>
          <a:p>
            <a:r>
              <a:rPr lang="en-US" dirty="0" smtClean="0"/>
              <a:t>Image is of stats describing normal</a:t>
            </a:r>
            <a:r>
              <a:rPr lang="en-US" baseline="0" dirty="0" smtClean="0"/>
              <a:t> vision, l-cone defect, m-cone defect, s-cone defect.</a:t>
            </a:r>
          </a:p>
          <a:p>
            <a:r>
              <a:rPr lang="en-US" baseline="0" dirty="0" smtClean="0"/>
              <a:t>Men are 8.6% likely to have some form of colorblindness.  Women are .4% likely to have colorblindness. Red, Orange, Green, Yellow, Green, Blue, and Magenta are all affected by colorblindness.</a:t>
            </a:r>
          </a:p>
          <a:p>
            <a:endParaRPr lang="en-US" baseline="0" dirty="0" smtClean="0"/>
          </a:p>
          <a:p>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https://community.devexpress.com/blogs/markmiller/archive/2009/02/26/great-ui-clarity-and-color-on-the-presentation-layer.aspx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---Harold will get Kimberly</a:t>
            </a:r>
            <a:r>
              <a:rPr lang="en-US" sz="1200" baseline="0" dirty="0" smtClean="0"/>
              <a:t> icons</a:t>
            </a:r>
            <a:endParaRPr lang="en-US" sz="120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9144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ELLEN:</a:t>
            </a:r>
          </a:p>
          <a:p>
            <a:endParaRPr lang="en-US" dirty="0" smtClean="0"/>
          </a:p>
          <a:p>
            <a:r>
              <a:rPr lang="en-US" dirty="0" smtClean="0"/>
              <a:t>Here</a:t>
            </a:r>
            <a:r>
              <a:rPr lang="en-US" baseline="0" dirty="0" smtClean="0"/>
              <a:t> we’re using a blood pressure example that would be displayed in a mobile or web app.  The 150 over 88 blood pressure is in red to indicate there’s a problem with that value.</a:t>
            </a:r>
          </a:p>
          <a:p>
            <a:endParaRPr lang="en-US" baseline="0" dirty="0" smtClean="0"/>
          </a:p>
          <a:p>
            <a:r>
              <a:rPr lang="en-US" baseline="0" dirty="0" smtClean="0"/>
              <a:t>But we know from the chart on the previous slide that about 8 ½ percent of users would have a problem knowing the text is in red.</a:t>
            </a:r>
          </a:p>
          <a:p>
            <a:endParaRPr lang="en-US" baseline="0" dirty="0" smtClean="0"/>
          </a:p>
          <a:p>
            <a:r>
              <a:rPr lang="en-US" baseline="0" dirty="0" smtClean="0"/>
              <a:t>---</a:t>
            </a:r>
          </a:p>
          <a:p>
            <a:endParaRPr lang="en-US" baseline="0" dirty="0" smtClean="0"/>
          </a:p>
          <a:p>
            <a:r>
              <a:rPr lang="en-US" dirty="0" smtClean="0"/>
              <a:t>Explain: The</a:t>
            </a:r>
            <a:r>
              <a:rPr lang="en-US" baseline="0" dirty="0" smtClean="0"/>
              <a:t> issues with the BP reading are indicated in red.  This is not accessible by itself because the red will not necessarily be visible to someone with a vision impairment.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27</a:t>
            </a:fld>
            <a:endParaRPr lang="en-US" dirty="0"/>
          </a:p>
        </p:txBody>
      </p:sp>
    </p:spTree>
    <p:extLst>
      <p:ext uri="{BB962C8B-B14F-4D97-AF65-F5344CB8AC3E}">
        <p14:creationId xmlns:p14="http://schemas.microsoft.com/office/powerpoint/2010/main" val="3364431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ELLEN:</a:t>
            </a:r>
          </a:p>
          <a:p>
            <a:endParaRPr lang="en-US" dirty="0" smtClean="0"/>
          </a:p>
          <a:p>
            <a:r>
              <a:rPr lang="en-US" dirty="0" smtClean="0"/>
              <a:t>So to fix this, we simply add a label</a:t>
            </a:r>
            <a:r>
              <a:rPr lang="en-US" baseline="0" dirty="0" smtClean="0"/>
              <a:t> next to the red text.  </a:t>
            </a:r>
          </a:p>
          <a:p>
            <a:endParaRPr lang="en-US" baseline="0" dirty="0" smtClean="0"/>
          </a:p>
          <a:p>
            <a:r>
              <a:rPr lang="en-US" baseline="0" dirty="0" smtClean="0"/>
              <a:t>We’re not going to require the red be removed, because it’s a great way to highlight the information for the majority of users.  But the requirement will be to include the extra text for the percentage of users who don’t get any meaning from the red color.</a:t>
            </a:r>
          </a:p>
          <a:p>
            <a:endParaRPr lang="en-US" dirty="0" smtClean="0"/>
          </a:p>
          <a:p>
            <a:r>
              <a:rPr lang="en-US" dirty="0" smtClean="0"/>
              <a:t>--</a:t>
            </a:r>
          </a:p>
          <a:p>
            <a:endParaRPr lang="en-US" dirty="0" smtClean="0"/>
          </a:p>
          <a:p>
            <a:r>
              <a:rPr lang="en-US" dirty="0" smtClean="0"/>
              <a:t>Explain: To make the slide compliant, it is necessary</a:t>
            </a:r>
            <a:r>
              <a:rPr lang="en-US" baseline="0" dirty="0" smtClean="0"/>
              <a:t> to indicate that the blood pressure reading is high risk in text, rather than just through the use of color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28</a:t>
            </a:fld>
            <a:endParaRPr lang="en-US" dirty="0"/>
          </a:p>
        </p:txBody>
      </p:sp>
    </p:spTree>
    <p:extLst>
      <p:ext uri="{BB962C8B-B14F-4D97-AF65-F5344CB8AC3E}">
        <p14:creationId xmlns:p14="http://schemas.microsoft.com/office/powerpoint/2010/main" val="3364431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ELLEN: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s specific reference material available on-line related to color and contrast within apps.  We’d recommend you download this presentation and take a look at the links included on this slide.   We’ve also included the email address of the section 508 team in VA in the speakers notes.  You can contact this program office to help answer any additional questions you may run into.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in TMS, there is additional accessibility training which includes information on color and contrast within apps and websites.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remember that the slides are available by using the green download icon above my head. There are helpful links in the speaker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more from the Accessibility Management Platform (AMP) courses Navigation</a:t>
            </a:r>
            <a:r>
              <a:rPr lang="en-US" baseline="0" dirty="0" smtClean="0"/>
              <a:t> and Input on both the iOS and Android platforms.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Color contrast checkers can also be found </a:t>
            </a:r>
            <a:r>
              <a:rPr lang="en-US" sz="1200" kern="1200" smtClean="0">
                <a:solidFill>
                  <a:schemeClr val="tx1"/>
                </a:solidFill>
                <a:effectLst/>
                <a:latin typeface="+mn-lt"/>
                <a:ea typeface="+mn-ea"/>
                <a:cs typeface="+mn-cs"/>
              </a:rPr>
              <a:t>at: </a:t>
            </a:r>
            <a:r>
              <a:rPr lang="en-US" sz="1200" u="sng" kern="1200" smtClean="0">
                <a:solidFill>
                  <a:schemeClr val="tx1"/>
                </a:solidFill>
                <a:effectLst/>
                <a:latin typeface="+mn-lt"/>
                <a:ea typeface="+mn-ea"/>
                <a:cs typeface="+mn-cs"/>
                <a:hlinkClick r:id="rId3"/>
              </a:rPr>
              <a:t>http</a:t>
            </a:r>
            <a:r>
              <a:rPr lang="en-US" sz="1200" u="sng" kern="1200" dirty="0" smtClean="0">
                <a:solidFill>
                  <a:schemeClr val="tx1"/>
                </a:solidFill>
                <a:effectLst/>
                <a:latin typeface="+mn-lt"/>
                <a:ea typeface="+mn-ea"/>
                <a:cs typeface="+mn-cs"/>
                <a:hlinkClick r:id="rId3"/>
              </a:rPr>
              <a:t>://www.section508.va.gov/support/resources_508.html</a:t>
            </a:r>
            <a:r>
              <a:rPr lang="en-US" sz="1200" kern="1200" dirty="0" smtClean="0">
                <a:solidFill>
                  <a:schemeClr val="tx1"/>
                </a:solidFill>
                <a:effectLst/>
                <a:latin typeface="+mn-lt"/>
                <a:ea typeface="+mn-ea"/>
                <a:cs typeface="+mn-cs"/>
              </a:rPr>
              <a:t> </a:t>
            </a:r>
            <a:endParaRPr lang="en-US"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content is a mobile app please send an email to </a:t>
            </a:r>
            <a:r>
              <a:rPr lang="en-US" sz="1200" u="sng" kern="1200" dirty="0" smtClean="0">
                <a:solidFill>
                  <a:schemeClr val="tx1"/>
                </a:solidFill>
                <a:effectLst/>
                <a:latin typeface="+mn-lt"/>
                <a:ea typeface="+mn-ea"/>
                <a:cs typeface="+mn-cs"/>
                <a:hlinkClick r:id="rId4"/>
              </a:rPr>
              <a:t>section508mobile@va.gov</a:t>
            </a:r>
            <a:r>
              <a:rPr lang="en-US" sz="1200" kern="1200" dirty="0" smtClean="0">
                <a:solidFill>
                  <a:schemeClr val="tx1"/>
                </a:solidFill>
                <a:effectLst/>
                <a:latin typeface="+mn-lt"/>
                <a:ea typeface="+mn-ea"/>
                <a:cs typeface="+mn-cs"/>
              </a:rPr>
              <a:t>. Please include your name, email address, and phone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content you produce is e-learning please send an email to </a:t>
            </a:r>
            <a:r>
              <a:rPr lang="en-US" sz="1200" u="sng" kern="1200" dirty="0" smtClean="0">
                <a:solidFill>
                  <a:schemeClr val="tx1"/>
                </a:solidFill>
                <a:effectLst/>
                <a:latin typeface="+mn-lt"/>
                <a:ea typeface="+mn-ea"/>
                <a:cs typeface="+mn-cs"/>
                <a:hlinkClick r:id="rId5"/>
              </a:rPr>
              <a:t>section508elearning@va.gov</a:t>
            </a:r>
            <a:r>
              <a:rPr lang="en-US" sz="1200" kern="1200" dirty="0" smtClean="0">
                <a:solidFill>
                  <a:schemeClr val="tx1"/>
                </a:solidFill>
                <a:effectLst/>
                <a:latin typeface="+mn-lt"/>
                <a:ea typeface="+mn-ea"/>
                <a:cs typeface="+mn-cs"/>
              </a:rPr>
              <a:t>. Please include your name, your email address, and your phone number.</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A1CA8C-87B3-4017-A81F-EA144693C6ED}" type="slidenum">
              <a:rPr lang="en-US" smtClean="0"/>
              <a:t>29</a:t>
            </a:fld>
            <a:endParaRPr lang="en-US" dirty="0"/>
          </a:p>
        </p:txBody>
      </p:sp>
    </p:spTree>
    <p:extLst>
      <p:ext uri="{BB962C8B-B14F-4D97-AF65-F5344CB8AC3E}">
        <p14:creationId xmlns:p14="http://schemas.microsoft.com/office/powerpoint/2010/main" val="326714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SHAWN</a:t>
            </a:r>
          </a:p>
          <a:p>
            <a:pPr eaLnBrk="1" hangingPunct="1">
              <a:spcBef>
                <a:spcPct val="0"/>
              </a:spcBef>
            </a:pPr>
            <a:endParaRPr lang="en-US" b="1" dirty="0" smtClean="0">
              <a:ea typeface="ＭＳ Ｐゴシック" pitchFamily="34" charset="-128"/>
            </a:endParaRPr>
          </a:p>
          <a:p>
            <a:pPr eaLnBrk="1" hangingPunct="1">
              <a:spcBef>
                <a:spcPct val="0"/>
              </a:spcBef>
            </a:pPr>
            <a:r>
              <a:rPr lang="en-US" dirty="0" smtClean="0">
                <a:ea typeface="ＭＳ Ｐゴシック" pitchFamily="34" charset="-128"/>
              </a:rPr>
              <a:t>Mobile Program started</a:t>
            </a:r>
            <a:r>
              <a:rPr lang="en-US" baseline="0" dirty="0" smtClean="0">
                <a:ea typeface="ＭＳ Ｐゴシック" pitchFamily="34" charset="-128"/>
              </a:rPr>
              <a:t> about 3 years ago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Now part of connected health office</a:t>
            </a:r>
          </a:p>
          <a:p>
            <a:pPr eaLnBrk="1" hangingPunct="1">
              <a:spcBef>
                <a:spcPct val="0"/>
              </a:spcBef>
            </a:pPr>
            <a:r>
              <a:rPr lang="en-US" baseline="0" dirty="0" smtClean="0">
                <a:ea typeface="ＭＳ Ｐゴシック" pitchFamily="34" charset="-128"/>
              </a:rPr>
              <a:t>		Also includes Innovations and My Health e Vet</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Main mission is to build</a:t>
            </a:r>
            <a:r>
              <a:rPr lang="en-US" baseline="0" dirty="0" smtClean="0">
                <a:ea typeface="ＭＳ Ｐゴシック" pitchFamily="34" charset="-128"/>
              </a:rPr>
              <a:t> apps for VA staff and Veterans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Apps for all type of users clinical to administrative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Also have process for other Program Offices to publish apps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VA has around 15 apps on the public app store – Apple App Store and Google Play</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There are other VEHU sessions on the app certification process – Brian </a:t>
            </a:r>
            <a:r>
              <a:rPr lang="en-US" baseline="0" dirty="0" err="1" smtClean="0">
                <a:ea typeface="ＭＳ Ｐゴシック" pitchFamily="34" charset="-128"/>
              </a:rPr>
              <a:t>Olinger</a:t>
            </a:r>
            <a:endParaRPr lang="en-US" baseline="0" dirty="0" smtClean="0">
              <a:ea typeface="ＭＳ Ｐゴシック" pitchFamily="34" charset="-128"/>
            </a:endParaRP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Developer information is on http://</a:t>
            </a:r>
            <a:r>
              <a:rPr lang="en-US" baseline="0" dirty="0" err="1" smtClean="0">
                <a:ea typeface="ＭＳ Ｐゴシック" pitchFamily="34" charset="-128"/>
              </a:rPr>
              <a:t>mobile.va.gov</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Today, we’re going to talk accessibility.  Accessibility is one of the approximately 15 criteria we look at during the app certification process.</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 STOP HERE *************************</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baseline="0"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4F039518-9217-46E6-9EE0-E867216BE3C8}" type="slidenum">
              <a:rPr lang="en-US" smtClean="0"/>
              <a:pPr/>
              <a:t>3</a:t>
            </a:fld>
            <a:endParaRPr lang="en-US" dirty="0" smtClean="0"/>
          </a:p>
        </p:txBody>
      </p:sp>
    </p:spTree>
    <p:extLst>
      <p:ext uri="{BB962C8B-B14F-4D97-AF65-F5344CB8AC3E}">
        <p14:creationId xmlns:p14="http://schemas.microsoft.com/office/powerpoint/2010/main" val="4117240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ELLEN:</a:t>
            </a:r>
          </a:p>
          <a:p>
            <a:endParaRPr lang="en-US" dirty="0" smtClean="0"/>
          </a:p>
          <a:p>
            <a:r>
              <a:rPr lang="en-US" dirty="0" smtClean="0"/>
              <a:t>I have another poll question for you  </a:t>
            </a:r>
          </a:p>
          <a:p>
            <a:pPr marL="0" lvl="0" indent="0">
              <a:buNone/>
            </a:pPr>
            <a:endParaRPr lang="en-US" b="1" dirty="0" smtClean="0"/>
          </a:p>
          <a:p>
            <a:pPr marL="0" lvl="0" indent="0">
              <a:buNone/>
            </a:pPr>
            <a:r>
              <a:rPr lang="en-US" b="1" dirty="0" smtClean="0"/>
              <a:t>Have you been responsible for incorporating 508 standards into a VA product?</a:t>
            </a:r>
          </a:p>
          <a:p>
            <a:pPr marL="971550" lvl="1" indent="-514350">
              <a:buFont typeface="+mj-lt"/>
              <a:buAutoNum type="alphaUcPeriod"/>
            </a:pPr>
            <a:r>
              <a:rPr lang="en-US" sz="3200" b="1" dirty="0" smtClean="0"/>
              <a:t>Yes</a:t>
            </a:r>
          </a:p>
          <a:p>
            <a:pPr marL="971550" lvl="1" indent="-514350">
              <a:buFont typeface="+mj-lt"/>
              <a:buAutoNum type="alphaUcPeriod"/>
            </a:pPr>
            <a:r>
              <a:rPr lang="en-US" sz="3200" b="1" dirty="0" smtClean="0"/>
              <a:t>No</a:t>
            </a:r>
          </a:p>
          <a:p>
            <a:pPr marL="971550" lvl="1" indent="-514350">
              <a:buFont typeface="+mj-lt"/>
              <a:buAutoNum type="alphaUcPeriod"/>
            </a:pPr>
            <a:r>
              <a:rPr lang="en-US" sz="3200" b="1" dirty="0" smtClean="0"/>
              <a:t>Not sure</a:t>
            </a:r>
          </a:p>
          <a:p>
            <a:endParaRPr lang="en-US" dirty="0" smtClean="0"/>
          </a:p>
          <a:p>
            <a:r>
              <a:rPr lang="en-US" dirty="0" smtClean="0"/>
              <a:t>To answer this question, use the blue polling</a:t>
            </a:r>
            <a:r>
              <a:rPr lang="en-US" baseline="0" dirty="0" smtClean="0"/>
              <a:t> icon above my head.  We’ll move on and come back to your results in just a few minutes.</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ELLEN:</a:t>
            </a:r>
          </a:p>
          <a:p>
            <a:endParaRPr lang="en-US" b="1" baseline="0" dirty="0" smtClean="0"/>
          </a:p>
          <a:p>
            <a:r>
              <a:rPr lang="en-US" baseline="0" dirty="0" smtClean="0"/>
              <a:t>Next, we’re  going talk about moving around inside apps along with inputting information into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p:txBody>
      </p:sp>
      <p:sp>
        <p:nvSpPr>
          <p:cNvPr id="4" name="Slide Number Placeholder 3"/>
          <p:cNvSpPr>
            <a:spLocks noGrp="1"/>
          </p:cNvSpPr>
          <p:nvPr>
            <p:ph type="sldNum" sz="quarter" idx="10"/>
          </p:nvPr>
        </p:nvSpPr>
        <p:spPr/>
        <p:txBody>
          <a:bodyPr/>
          <a:lstStyle/>
          <a:p>
            <a:fld id="{08AA51C3-518F-4F0D-B932-9AF47A2C9D15}" type="slidenum">
              <a:rPr lang="en-US" smtClean="0"/>
              <a:t>31</a:t>
            </a:fld>
            <a:endParaRPr lang="en-US" dirty="0"/>
          </a:p>
        </p:txBody>
      </p:sp>
    </p:spTree>
    <p:extLst>
      <p:ext uri="{BB962C8B-B14F-4D97-AF65-F5344CB8AC3E}">
        <p14:creationId xmlns:p14="http://schemas.microsoft.com/office/powerpoint/2010/main" val="25434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ELLEN:</a:t>
            </a:r>
          </a:p>
          <a:p>
            <a:endParaRPr lang="en-US" b="1" dirty="0" smtClean="0"/>
          </a:p>
          <a:p>
            <a:r>
              <a:rPr lang="en-US" dirty="0" smtClean="0"/>
              <a:t>Think</a:t>
            </a:r>
            <a:r>
              <a:rPr lang="en-US" baseline="0" dirty="0" smtClean="0"/>
              <a:t> about how important a keyboard is to you every day.  You probably press 1000’s, if not 10’s of 1000’s or even 100’s of thousands of keys a week.  </a:t>
            </a:r>
          </a:p>
          <a:p>
            <a:endParaRPr lang="en-US" baseline="0" dirty="0" smtClean="0"/>
          </a:p>
          <a:p>
            <a:r>
              <a:rPr lang="en-US" baseline="0" dirty="0" smtClean="0"/>
              <a:t>The keyboard was one of the first tools created for computers.  Even computers without keyboard, like smartphones, have virtual keyboards.   And most desktop operating systems today have ways of doing virtually everything by keyboard.    And that’s one of the core things you should think about when building or designing a web app.  Not everyone is going to be able to use a mouse.  Most accessibility tools have focused on either using or simulating keyboards.</a:t>
            </a:r>
          </a:p>
          <a:p>
            <a:endParaRPr lang="en-US" dirty="0" smtClean="0"/>
          </a:p>
          <a:p>
            <a:r>
              <a:rPr lang="en-US" dirty="0" smtClean="0"/>
              <a:t>One of the very first requirements in 508 law is that all application</a:t>
            </a:r>
            <a:r>
              <a:rPr lang="en-US" baseline="0" dirty="0" smtClean="0"/>
              <a:t> features </a:t>
            </a:r>
            <a:r>
              <a:rPr lang="en-US" dirty="0" smtClean="0"/>
              <a:t>must be accessible via keyboard.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32</a:t>
            </a:fld>
            <a:endParaRPr lang="en-US" dirty="0"/>
          </a:p>
        </p:txBody>
      </p:sp>
    </p:spTree>
    <p:extLst>
      <p:ext uri="{BB962C8B-B14F-4D97-AF65-F5344CB8AC3E}">
        <p14:creationId xmlns:p14="http://schemas.microsoft.com/office/powerpoint/2010/main" val="140680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smtClean="0">
                <a:solidFill>
                  <a:schemeClr val="tx1"/>
                </a:solidFill>
              </a:rPr>
              <a:t>SHAWN:</a:t>
            </a:r>
          </a:p>
          <a:p>
            <a:pPr marL="0" indent="0" algn="l">
              <a:buFont typeface="Arial" panose="020B0604020202020204" pitchFamily="34" charset="0"/>
              <a:buNone/>
            </a:pPr>
            <a:endParaRPr lang="en-US" dirty="0" smtClean="0">
              <a:solidFill>
                <a:schemeClr val="tx1"/>
              </a:solidFill>
            </a:endParaRPr>
          </a:p>
          <a:p>
            <a:pPr marL="0" indent="0" algn="l">
              <a:buFont typeface="Arial" panose="020B0604020202020204" pitchFamily="34" charset="0"/>
              <a:buNone/>
            </a:pPr>
            <a:r>
              <a:rPr lang="en-US" dirty="0" smtClean="0">
                <a:solidFill>
                  <a:schemeClr val="tx1"/>
                </a:solidFill>
              </a:rPr>
              <a:t>Here we have a list of the 508</a:t>
            </a:r>
            <a:r>
              <a:rPr lang="en-US" baseline="0" dirty="0" smtClean="0">
                <a:solidFill>
                  <a:schemeClr val="tx1"/>
                </a:solidFill>
              </a:rPr>
              <a:t> requirements for navigation and input.</a:t>
            </a:r>
          </a:p>
          <a:p>
            <a:pPr marL="0" indent="0" algn="l">
              <a:buFont typeface="Arial" panose="020B0604020202020204" pitchFamily="34" charset="0"/>
              <a:buNone/>
            </a:pPr>
            <a:endParaRPr lang="en-US" baseline="0" dirty="0" smtClean="0">
              <a:solidFill>
                <a:schemeClr val="tx1"/>
              </a:solidFill>
            </a:endParaRPr>
          </a:p>
          <a:p>
            <a:pPr marL="0" indent="0" algn="l">
              <a:buFont typeface="Arial" panose="020B0604020202020204" pitchFamily="34" charset="0"/>
              <a:buNone/>
            </a:pPr>
            <a:r>
              <a:rPr lang="en-US" baseline="0" dirty="0" smtClean="0">
                <a:solidFill>
                  <a:schemeClr val="tx1"/>
                </a:solidFill>
              </a:rPr>
              <a:t>There are a number of things to consider.</a:t>
            </a:r>
          </a:p>
          <a:p>
            <a:pPr marL="0" indent="0" algn="l">
              <a:buFont typeface="Arial" panose="020B0604020202020204" pitchFamily="34" charset="0"/>
              <a:buNone/>
            </a:pPr>
            <a:endParaRPr lang="en-US" baseline="0" dirty="0" smtClean="0">
              <a:solidFill>
                <a:schemeClr val="tx1"/>
              </a:solidFill>
            </a:endParaRPr>
          </a:p>
          <a:p>
            <a:pPr marL="0" indent="0" algn="l">
              <a:buFont typeface="Arial" panose="020B0604020202020204" pitchFamily="34" charset="0"/>
              <a:buNone/>
            </a:pPr>
            <a:r>
              <a:rPr lang="en-US" baseline="0" dirty="0" smtClean="0">
                <a:solidFill>
                  <a:schemeClr val="tx1"/>
                </a:solidFill>
              </a:rPr>
              <a:t>The basic requirement is that everything must be accessible by a keyboard and touch gesture.  There should be nothing on the screen that a user couldn’t tab or otherwise move the input to without a keyboard.</a:t>
            </a:r>
          </a:p>
          <a:p>
            <a:pPr marL="0" indent="0" algn="l">
              <a:buFont typeface="Arial" panose="020B0604020202020204" pitchFamily="34" charset="0"/>
              <a:buNone/>
            </a:pPr>
            <a:endParaRPr lang="en-US" baseline="0" dirty="0" smtClean="0">
              <a:solidFill>
                <a:schemeClr val="tx1"/>
              </a:solidFill>
            </a:endParaRPr>
          </a:p>
          <a:p>
            <a:pPr marL="0" indent="0" algn="l">
              <a:buFont typeface="Arial" panose="020B0604020202020204" pitchFamily="34" charset="0"/>
              <a:buNone/>
            </a:pPr>
            <a:r>
              <a:rPr lang="en-US" baseline="0" dirty="0" smtClean="0">
                <a:solidFill>
                  <a:schemeClr val="tx1"/>
                </a:solidFill>
              </a:rPr>
              <a:t>Then there’s a special situation called a keyboard trap.  </a:t>
            </a:r>
          </a:p>
          <a:p>
            <a:pPr marL="0" indent="0" algn="l">
              <a:buFont typeface="Arial" panose="020B0604020202020204" pitchFamily="34" charset="0"/>
              <a:buNone/>
            </a:pPr>
            <a:r>
              <a:rPr lang="en-US" baseline="0" dirty="0" smtClean="0">
                <a:solidFill>
                  <a:schemeClr val="tx1"/>
                </a:solidFill>
              </a:rPr>
              <a:t>To Ellen -&gt;  So Ellen, I you’ve had issues sometimes with keyboard traps.  Tell us about that.</a:t>
            </a:r>
          </a:p>
          <a:p>
            <a:pPr marL="0" indent="0" algn="l">
              <a:buFont typeface="Arial" panose="020B0604020202020204" pitchFamily="34" charset="0"/>
              <a:buNone/>
            </a:pPr>
            <a:endParaRPr lang="en-US" baseline="0" dirty="0" smtClean="0">
              <a:solidFill>
                <a:schemeClr val="tx1"/>
              </a:solidFill>
            </a:endParaRPr>
          </a:p>
          <a:p>
            <a:pPr marL="0" indent="0" algn="l">
              <a:buFont typeface="Arial" panose="020B0604020202020204" pitchFamily="34" charset="0"/>
              <a:buNone/>
            </a:pPr>
            <a:r>
              <a:rPr lang="en-US" baseline="0" dirty="0" smtClean="0">
                <a:solidFill>
                  <a:schemeClr val="tx1"/>
                </a:solidFill>
              </a:rPr>
              <a:t>Then there are some specific requirements for mobile that have to do with gestures and touch.  Most touch-based operating systems like iOS and Android have accessibility built-in.  But there are some requirements specifically on touch and gestures that developers may not be thinking of but that they’ll need to account for.</a:t>
            </a:r>
          </a:p>
          <a:p>
            <a:pPr marL="0" indent="0" algn="l">
              <a:buFont typeface="Arial" panose="020B0604020202020204" pitchFamily="34" charset="0"/>
              <a:buNone/>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STOP HERE *************************</a:t>
            </a:r>
          </a:p>
          <a:p>
            <a:pPr marL="0" indent="0" algn="l">
              <a:buFont typeface="Arial" panose="020B0604020202020204" pitchFamily="34" charset="0"/>
              <a:buNone/>
            </a:pPr>
            <a:endParaRPr lang="en-US" dirty="0" smtClean="0">
              <a:solidFill>
                <a:schemeClr val="tx1"/>
              </a:solidFill>
            </a:endParaRPr>
          </a:p>
          <a:p>
            <a:pPr marL="0" indent="0" algn="l">
              <a:buFont typeface="Arial" panose="020B0604020202020204" pitchFamily="34" charset="0"/>
              <a:buNone/>
            </a:pPr>
            <a:endParaRPr lang="en-US" dirty="0" smtClean="0">
              <a:solidFill>
                <a:schemeClr val="tx1"/>
              </a:solidFill>
            </a:endParaRPr>
          </a:p>
          <a:p>
            <a:pPr marL="0" indent="0" algn="l">
              <a:buFont typeface="Arial" panose="020B0604020202020204" pitchFamily="34" charset="0"/>
              <a:buNone/>
            </a:pPr>
            <a:r>
              <a:rPr lang="en-US" dirty="0" smtClean="0">
                <a:solidFill>
                  <a:schemeClr val="tx1"/>
                </a:solidFill>
              </a:rPr>
              <a:t>---</a:t>
            </a:r>
          </a:p>
          <a:p>
            <a:pPr marL="171450" indent="-171450" algn="l">
              <a:buFont typeface="Arial" panose="020B0604020202020204" pitchFamily="34" charset="0"/>
              <a:buChar char="•"/>
            </a:pPr>
            <a:endParaRPr lang="en-US" dirty="0" smtClean="0">
              <a:solidFill>
                <a:schemeClr val="tx1"/>
              </a:solidFill>
            </a:endParaRPr>
          </a:p>
          <a:p>
            <a:pPr marL="171450" indent="-171450" algn="l">
              <a:buFont typeface="Arial" panose="020B0604020202020204" pitchFamily="34" charset="0"/>
              <a:buChar char="•"/>
            </a:pPr>
            <a:r>
              <a:rPr lang="en-US" dirty="0" smtClean="0">
                <a:solidFill>
                  <a:schemeClr val="tx1"/>
                </a:solidFill>
              </a:rPr>
              <a:t>Any interactive element or function must be able to be accessed or activated by a keyboard and touch gesture with the use of Assistive Technology.</a:t>
            </a:r>
          </a:p>
          <a:p>
            <a:pPr marL="171450" indent="-171450" algn="l">
              <a:buFont typeface="Arial" panose="020B0604020202020204" pitchFamily="34" charset="0"/>
              <a:buChar char="•"/>
            </a:pPr>
            <a:r>
              <a:rPr lang="en-US" dirty="0" smtClean="0">
                <a:solidFill>
                  <a:schemeClr val="tx1"/>
                </a:solidFill>
              </a:rPr>
              <a:t>There can be no keyboard traps. </a:t>
            </a:r>
          </a:p>
          <a:p>
            <a:pPr marL="171450" indent="-171450" algn="l">
              <a:buFont typeface="Arial" panose="020B0604020202020204" pitchFamily="34" charset="0"/>
              <a:buChar char="•"/>
            </a:pPr>
            <a:r>
              <a:rPr lang="en-US" dirty="0" smtClean="0">
                <a:solidFill>
                  <a:schemeClr val="tx1"/>
                </a:solidFill>
              </a:rPr>
              <a:t>Touch gestures that require multiple touch points or direct touch access must provide alternatives.</a:t>
            </a:r>
          </a:p>
          <a:p>
            <a:pPr marL="171450" indent="-171450" algn="l">
              <a:buFont typeface="Arial" panose="020B0604020202020204" pitchFamily="34" charset="0"/>
              <a:buChar char="•"/>
            </a:pPr>
            <a:r>
              <a:rPr lang="en-US" dirty="0" smtClean="0">
                <a:solidFill>
                  <a:schemeClr val="tx1"/>
                </a:solidFill>
              </a:rPr>
              <a:t>Non-standard or alternative touch gestures for access must be documented. </a:t>
            </a:r>
          </a:p>
          <a:p>
            <a:pPr marL="171450" indent="-171450" algn="l">
              <a:buFont typeface="Arial" panose="020B0604020202020204" pitchFamily="34" charset="0"/>
              <a:buChar char="•"/>
            </a:pPr>
            <a:r>
              <a:rPr lang="en-US" dirty="0" smtClean="0">
                <a:solidFill>
                  <a:schemeClr val="tx1"/>
                </a:solidFill>
              </a:rPr>
              <a:t>Touch events must respond to touch up events rather than touch down events.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33</a:t>
            </a:fld>
            <a:endParaRPr lang="en-US" dirty="0"/>
          </a:p>
        </p:txBody>
      </p:sp>
    </p:spTree>
    <p:extLst>
      <p:ext uri="{BB962C8B-B14F-4D97-AF65-F5344CB8AC3E}">
        <p14:creationId xmlns:p14="http://schemas.microsoft.com/office/powerpoint/2010/main" val="483762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SHAWN:</a:t>
            </a:r>
            <a:r>
              <a:rPr lang="en-US" baseline="0" dirty="0" smtClean="0"/>
              <a:t>  Even though mobile apps don’t necessarily have a physical keyboard, keyboard traps can still come up in a way in mobile apps.  This is normally not an issue with standard components provided by the OS.  But it’s important to ensure that custom components provide the same access as the standard components.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Keyboard focus should never become trapped within an app. Keyboard traps prevent keyboard-only users from accessing the rest of the app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Important: </a:t>
            </a:r>
            <a:r>
              <a:rPr lang="en-US" sz="1200" b="1" kern="1200" dirty="0" smtClean="0">
                <a:solidFill>
                  <a:schemeClr val="tx1"/>
                </a:solidFill>
                <a:effectLst/>
                <a:latin typeface="+mn-lt"/>
                <a:ea typeface="+mn-ea"/>
                <a:cs typeface="+mn-cs"/>
              </a:rPr>
              <a:t>The importance of navigation by people with disabilities cannot be overstated</a:t>
            </a:r>
            <a:r>
              <a:rPr lang="en-US" sz="1200" kern="1200" dirty="0" smtClean="0">
                <a:solidFill>
                  <a:schemeClr val="tx1"/>
                </a:solidFill>
                <a:effectLst/>
                <a:latin typeface="+mn-lt"/>
                <a:ea typeface="+mn-ea"/>
                <a:cs typeface="+mn-cs"/>
              </a:rPr>
              <a:t>. Keyboard and accessible touch access is fundamental to accessibility, and gaps in navigation create extreme accessibility challenges for people with visual, motor, and cognitive disabilities. Where an app supports keyboard access, it is essential that keyboard access is indicated visually and programmatically. </a:t>
            </a:r>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34</a:t>
            </a:fld>
            <a:endParaRPr lang="en-US" dirty="0"/>
          </a:p>
        </p:txBody>
      </p:sp>
    </p:spTree>
    <p:extLst>
      <p:ext uri="{BB962C8B-B14F-4D97-AF65-F5344CB8AC3E}">
        <p14:creationId xmlns:p14="http://schemas.microsoft.com/office/powerpoint/2010/main" val="3749278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SHAWN</a:t>
            </a:r>
            <a:r>
              <a:rPr lang="en-US" sz="1200" kern="1200" baseline="0" dirty="0" smtClean="0">
                <a:solidFill>
                  <a:schemeClr val="tx1"/>
                </a:solidFill>
                <a:effectLst/>
                <a:latin typeface="+mn-lt"/>
                <a:ea typeface="+mn-ea"/>
                <a:cs typeface="+mn-cs"/>
              </a:rPr>
              <a:t> PROMPTS ELLEN:  This slide is about touch gestures.  Now Ellen, explain what we’re talking about when it says standard gestures aren’t available for a blind user.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Flip to next slide</a:t>
            </a:r>
            <a:r>
              <a:rPr lang="en-US" sz="1200" kern="1200" baseline="0" dirty="0" smtClean="0">
                <a:solidFill>
                  <a:schemeClr val="tx1"/>
                </a:solidFill>
                <a:effectLst/>
                <a:latin typeface="+mn-lt"/>
                <a:ea typeface="+mn-ea"/>
                <a:cs typeface="+mn-cs"/>
              </a:rPr>
              <a:t> while Ellen is talking…</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accessible navigation and input is not provided to all interactive controls, people who cannot use the standard touch gestures will not be able to use or complete all functions in an app. This denies them access and provides an unequal experience. For example, people may not be able to complete forms, perform a search, or log-in to a system. Interactive controls include navigation controls (links, buttons and such as those used to close, move, or drag an interface element. Other examples of barriers include editable content (selectable text and data input. Wherever people are expected to interact with controls, it must be possible to do so using accessible navigation and input techniques. </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When equivalent alternatives have not been provided for all gesture actions, users with disabilities may not have access to custom controls such as those used in feature-rich apps.</a:t>
            </a:r>
          </a:p>
          <a:p>
            <a:pPr marL="171450" indent="-171450">
              <a:buFont typeface="Arial" panose="020B0604020202020204" pitchFamily="34" charset="0"/>
              <a:buChar char="•"/>
            </a:pPr>
            <a:r>
              <a:rPr lang="en-US" dirty="0" smtClean="0"/>
              <a:t>When custom gestures or keystrokes are created but not documented, users with disabilities do not know they exist and may not be able to access all the features in your app.</a:t>
            </a:r>
          </a:p>
          <a:p>
            <a:pPr marL="171450" indent="-171450">
              <a:buFont typeface="Arial" panose="020B0604020202020204" pitchFamily="34" charset="0"/>
              <a:buChar char="•"/>
            </a:pPr>
            <a:r>
              <a:rPr lang="en-US" dirty="0" smtClean="0"/>
              <a:t>Some apps require direct touch access or custom gestures such as drawing a circle around a correct answer. When alternatives to these direct touch gestures are not available, users with limited dexterity may not be able to make those gestures and will not be able to access the feature.  </a:t>
            </a:r>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t>35</a:t>
            </a:fld>
            <a:endParaRPr lang="en-US" dirty="0"/>
          </a:p>
        </p:txBody>
      </p:sp>
    </p:spTree>
    <p:extLst>
      <p:ext uri="{BB962C8B-B14F-4D97-AF65-F5344CB8AC3E}">
        <p14:creationId xmlns:p14="http://schemas.microsoft.com/office/powerpoint/2010/main" val="2145456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b="1" dirty="0" smtClean="0"/>
              <a:t>ELLEN</a:t>
            </a:r>
            <a:r>
              <a:rPr lang="en-US" sz="1200" dirty="0" smtClean="0"/>
              <a:t>:</a:t>
            </a:r>
          </a:p>
          <a:p>
            <a:pPr marL="0" indent="0">
              <a:buNone/>
            </a:pPr>
            <a:endParaRPr lang="en-US" sz="1200" dirty="0" smtClean="0"/>
          </a:p>
          <a:p>
            <a:pPr marL="0" indent="0">
              <a:buNone/>
            </a:pPr>
            <a:r>
              <a:rPr lang="en-US" sz="1200" dirty="0" smtClean="0"/>
              <a:t>“Hey</a:t>
            </a:r>
            <a:r>
              <a:rPr lang="en-US" sz="1200" baseline="0" dirty="0" smtClean="0"/>
              <a:t>, I’ve got a video from yesterday where I was showing Becky how to use touch gestures.”</a:t>
            </a:r>
          </a:p>
          <a:p>
            <a:pPr marL="0" indent="0">
              <a:buNone/>
            </a:pPr>
            <a:endParaRPr lang="en-US" sz="1200" baseline="0" dirty="0" smtClean="0"/>
          </a:p>
          <a:p>
            <a:pPr marL="0" inden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indent="0">
              <a:buNone/>
            </a:pPr>
            <a:endParaRPr lang="en-US" sz="120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36</a:t>
            </a:fld>
            <a:endParaRPr lang="en-US" dirty="0"/>
          </a:p>
        </p:txBody>
      </p:sp>
    </p:spTree>
    <p:extLst>
      <p:ext uri="{BB962C8B-B14F-4D97-AF65-F5344CB8AC3E}">
        <p14:creationId xmlns:p14="http://schemas.microsoft.com/office/powerpoint/2010/main" val="352436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37</a:t>
            </a:fld>
            <a:endParaRPr lang="en-US" dirty="0"/>
          </a:p>
        </p:txBody>
      </p:sp>
    </p:spTree>
    <p:extLst>
      <p:ext uri="{BB962C8B-B14F-4D97-AF65-F5344CB8AC3E}">
        <p14:creationId xmlns:p14="http://schemas.microsoft.com/office/powerpoint/2010/main" val="1401394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baseline="0" dirty="0" smtClean="0"/>
          </a:p>
          <a:p>
            <a:r>
              <a:rPr lang="en-US" baseline="0" dirty="0" smtClean="0"/>
              <a:t>What this is referring to is ensuring the order in which the users encounters each element makes sense.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interactive content must be placed in an appropriate sequence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used to call</a:t>
            </a:r>
            <a:r>
              <a:rPr lang="en-US" baseline="0" dirty="0" smtClean="0"/>
              <a:t> it Tab Order in Windows apps.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might call it focus order in a mobile app.</a:t>
            </a:r>
          </a:p>
          <a:p>
            <a:endParaRPr lang="en-US" baseline="0" dirty="0" smtClean="0"/>
          </a:p>
          <a:p>
            <a:r>
              <a:rPr lang="en-US" baseline="0" dirty="0" smtClean="0"/>
              <a:t>So you might want to test this with voiceover running, maybe in a unit test and definitely with some users who may have accessibility turned 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38</a:t>
            </a:fld>
            <a:endParaRPr lang="en-US" dirty="0"/>
          </a:p>
        </p:txBody>
      </p:sp>
    </p:spTree>
    <p:extLst>
      <p:ext uri="{BB962C8B-B14F-4D97-AF65-F5344CB8AC3E}">
        <p14:creationId xmlns:p14="http://schemas.microsoft.com/office/powerpoint/2010/main" val="89338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SHAWN:</a:t>
            </a:r>
          </a:p>
          <a:p>
            <a:endParaRPr lang="en-US" dirty="0" smtClean="0"/>
          </a:p>
          <a:p>
            <a:r>
              <a:rPr lang="en-US" dirty="0" smtClean="0"/>
              <a:t>Let’s take a look at the latest poll results</a:t>
            </a:r>
          </a:p>
          <a:p>
            <a:endParaRPr lang="en-US" dirty="0" smtClean="0"/>
          </a:p>
          <a:p>
            <a:pPr marL="0" lvl="0" indent="0">
              <a:buNone/>
            </a:pPr>
            <a:r>
              <a:rPr lang="en-US" b="1" dirty="0" smtClean="0"/>
              <a:t>Have you been responsible for incorporating 508 standards into a document and/or presentation?</a:t>
            </a:r>
          </a:p>
          <a:p>
            <a:pPr marL="971550" lvl="1" indent="-514350">
              <a:buFont typeface="+mj-lt"/>
              <a:buAutoNum type="alphaUcPeriod"/>
            </a:pPr>
            <a:r>
              <a:rPr lang="en-US" sz="3200" b="1" dirty="0" smtClean="0"/>
              <a:t>Yes</a:t>
            </a:r>
          </a:p>
          <a:p>
            <a:pPr marL="971550" lvl="1" indent="-514350">
              <a:buFont typeface="+mj-lt"/>
              <a:buAutoNum type="alphaUcPeriod"/>
            </a:pPr>
            <a:r>
              <a:rPr lang="en-US" sz="3200" b="1" dirty="0" smtClean="0"/>
              <a:t>No</a:t>
            </a:r>
          </a:p>
          <a:p>
            <a:pPr marL="971550" lvl="1" indent="-514350">
              <a:buFont typeface="+mj-lt"/>
              <a:buAutoNum type="alphaUcPeriod"/>
            </a:pPr>
            <a:r>
              <a:rPr lang="en-US" sz="3200" b="1" dirty="0" smtClean="0"/>
              <a:t>Not sure</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39</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dirty="0" smtClean="0"/>
          </a:p>
          <a:p>
            <a:r>
              <a:rPr lang="en-US" baseline="0" dirty="0" smtClean="0"/>
              <a:t>Was in glasses by 6 months.</a:t>
            </a:r>
          </a:p>
          <a:p>
            <a:endParaRPr lang="en-US" baseline="0" dirty="0" smtClean="0"/>
          </a:p>
          <a:p>
            <a:r>
              <a:rPr lang="en-US" baseline="0" dirty="0" smtClean="0"/>
              <a:t>Walked into walls when learning to walk.</a:t>
            </a:r>
          </a:p>
          <a:p>
            <a:endParaRPr lang="en-US" baseline="0" dirty="0" smtClean="0"/>
          </a:p>
          <a:p>
            <a:r>
              <a:rPr lang="en-US" baseline="0" dirty="0" smtClean="0"/>
              <a:t>Went through about 3 years of physical therapy 2-3 days a week for eyes.  </a:t>
            </a:r>
          </a:p>
          <a:p>
            <a:endParaRPr lang="en-US" baseline="0" dirty="0" smtClean="0"/>
          </a:p>
          <a:p>
            <a:r>
              <a:rPr lang="en-US" baseline="0" dirty="0" smtClean="0"/>
              <a:t>Have problems with central vision in left eye</a:t>
            </a:r>
          </a:p>
          <a:p>
            <a:endParaRPr lang="en-US" baseline="0" dirty="0" smtClean="0"/>
          </a:p>
          <a:p>
            <a:r>
              <a:rPr lang="en-US" baseline="0" dirty="0" smtClean="0"/>
              <a:t>Can’t see 3d.</a:t>
            </a:r>
          </a:p>
          <a:p>
            <a:endParaRPr lang="en-US" baseline="0" dirty="0" smtClean="0"/>
          </a:p>
          <a:p>
            <a:r>
              <a:rPr lang="en-US" baseline="0" dirty="0" smtClean="0"/>
              <a:t>So I have some challenges. </a:t>
            </a:r>
          </a:p>
          <a:p>
            <a:endParaRPr lang="en-US" baseline="0" dirty="0" smtClean="0"/>
          </a:p>
          <a:p>
            <a:r>
              <a:rPr lang="en-US" baseline="0" dirty="0" smtClean="0"/>
              <a:t>Because of this, Accessibility is really important to me.  </a:t>
            </a:r>
          </a:p>
          <a:p>
            <a:endParaRPr lang="en-US" baseline="0" dirty="0" smtClean="0"/>
          </a:p>
          <a:p>
            <a:r>
              <a:rPr lang="en-US" baseline="0" dirty="0" smtClean="0"/>
              <a:t>So what about you Ellen?  What’s your story?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4</a:t>
            </a:fld>
            <a:endParaRPr lang="en-US" dirty="0"/>
          </a:p>
        </p:txBody>
      </p:sp>
    </p:spTree>
    <p:extLst>
      <p:ext uri="{BB962C8B-B14F-4D97-AF65-F5344CB8AC3E}">
        <p14:creationId xmlns:p14="http://schemas.microsoft.com/office/powerpoint/2010/main" val="4097009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move</a:t>
            </a:r>
            <a:r>
              <a:rPr lang="en-US" i="1" baseline="0" dirty="0" smtClean="0"/>
              <a:t> “cue for tech team”</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40</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SHAWN:</a:t>
            </a:r>
          </a:p>
          <a:p>
            <a:endParaRPr lang="en-US" dirty="0" smtClean="0"/>
          </a:p>
          <a:p>
            <a:r>
              <a:rPr lang="en-US" dirty="0" smtClean="0"/>
              <a:t>These</a:t>
            </a:r>
            <a:r>
              <a:rPr lang="en-US" baseline="0" dirty="0" smtClean="0"/>
              <a:t> next couple of slides are some examples of alternate access.</a:t>
            </a:r>
          </a:p>
          <a:p>
            <a:endParaRPr lang="en-US" baseline="0" dirty="0" smtClean="0"/>
          </a:p>
          <a:p>
            <a:r>
              <a:rPr lang="en-US" baseline="0" dirty="0" smtClean="0"/>
              <a:t>So here we have a mouse controlled with a </a:t>
            </a:r>
            <a:r>
              <a:rPr lang="en-US" baseline="0" dirty="0" err="1" smtClean="0"/>
              <a:t>mouthstick</a:t>
            </a:r>
            <a:r>
              <a:rPr lang="en-US" baseline="0" dirty="0" smtClean="0"/>
              <a:t>.</a:t>
            </a:r>
          </a:p>
          <a:p>
            <a:endParaRPr lang="en-US" baseline="0" dirty="0" smtClean="0"/>
          </a:p>
          <a:p>
            <a:r>
              <a:rPr lang="en-US" baseline="0" dirty="0" smtClean="0"/>
              <a:t>Image:  Image from DC VAMC Website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91448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have man typing</a:t>
            </a:r>
            <a:r>
              <a:rPr lang="en-US" baseline="0" dirty="0" smtClean="0"/>
              <a:t> on keyboard with sip-and-puff accessory.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http://blog.knowbility.org/wp-content/uploads/2014/09/AccessU-2012-usingMouthStick.jpg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91448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ELLEN:</a:t>
            </a:r>
            <a:r>
              <a:rPr lang="en-US" baseline="0" dirty="0" smtClean="0"/>
              <a:t>  So here we have a couple of URL’s to </a:t>
            </a:r>
            <a:r>
              <a:rPr lang="en-US" dirty="0" smtClean="0"/>
              <a:t>the Accessibility Management Platform (AMP) resources</a:t>
            </a:r>
            <a:r>
              <a:rPr lang="en-US" baseline="0" dirty="0" smtClean="0"/>
              <a:t> regarding </a:t>
            </a:r>
            <a:r>
              <a:rPr lang="en-US" dirty="0" smtClean="0"/>
              <a:t>Navigation</a:t>
            </a:r>
            <a:r>
              <a:rPr lang="en-US" baseline="0" dirty="0" smtClean="0"/>
              <a:t> and Input on both the iOS and Android platforms.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speaker notes we also have some email addresses for the 508 program office if you have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content is a mobile app please send an email to </a:t>
            </a:r>
            <a:r>
              <a:rPr lang="en-US" sz="1200" u="sng" kern="1200" dirty="0" smtClean="0">
                <a:solidFill>
                  <a:schemeClr val="tx1"/>
                </a:solidFill>
                <a:effectLst/>
                <a:latin typeface="+mn-lt"/>
                <a:ea typeface="+mn-ea"/>
                <a:cs typeface="+mn-cs"/>
                <a:hlinkClick r:id="rId3"/>
              </a:rPr>
              <a:t>section508mobile@va.gov</a:t>
            </a:r>
            <a:r>
              <a:rPr lang="en-US" sz="1200" kern="1200" dirty="0" smtClean="0">
                <a:solidFill>
                  <a:schemeClr val="tx1"/>
                </a:solidFill>
                <a:effectLst/>
                <a:latin typeface="+mn-lt"/>
                <a:ea typeface="+mn-ea"/>
                <a:cs typeface="+mn-cs"/>
              </a:rPr>
              <a:t>. Please include your name, email address, and phone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content you produce is e-learning please send an email to </a:t>
            </a:r>
            <a:r>
              <a:rPr lang="en-US" sz="1200" u="sng" kern="1200" dirty="0" smtClean="0">
                <a:solidFill>
                  <a:schemeClr val="tx1"/>
                </a:solidFill>
                <a:effectLst/>
                <a:latin typeface="+mn-lt"/>
                <a:ea typeface="+mn-ea"/>
                <a:cs typeface="+mn-cs"/>
                <a:hlinkClick r:id="rId4"/>
              </a:rPr>
              <a:t>section508elearning@va.gov</a:t>
            </a:r>
            <a:r>
              <a:rPr lang="en-US" sz="1200" kern="1200" dirty="0" smtClean="0">
                <a:solidFill>
                  <a:schemeClr val="tx1"/>
                </a:solidFill>
                <a:effectLst/>
                <a:latin typeface="+mn-lt"/>
                <a:ea typeface="+mn-ea"/>
                <a:cs typeface="+mn-cs"/>
              </a:rPr>
              <a:t>. Please include your name, your email address, and your phone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43</a:t>
            </a:fld>
            <a:endParaRPr lang="en-US" dirty="0"/>
          </a:p>
        </p:txBody>
      </p:sp>
    </p:spTree>
    <p:extLst>
      <p:ext uri="{BB962C8B-B14F-4D97-AF65-F5344CB8AC3E}">
        <p14:creationId xmlns:p14="http://schemas.microsoft.com/office/powerpoint/2010/main" val="3267143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ELLEN:  Now we’re going to talk about one of the other best practices, images and controls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dirty="0"/>
          </a:p>
        </p:txBody>
      </p:sp>
    </p:spTree>
    <p:extLst>
      <p:ext uri="{BB962C8B-B14F-4D97-AF65-F5344CB8AC3E}">
        <p14:creationId xmlns:p14="http://schemas.microsoft.com/office/powerpoint/2010/main" val="2978209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SHAWN:</a:t>
            </a:r>
          </a:p>
          <a:p>
            <a:endParaRPr lang="en-US" b="1" dirty="0" smtClean="0"/>
          </a:p>
          <a:p>
            <a:r>
              <a:rPr lang="en-US" dirty="0" smtClean="0"/>
              <a:t>Some say, “a picture is worth a thousand words,”  &lt;&lt;ELLEN CUTS</a:t>
            </a:r>
            <a:r>
              <a:rPr lang="en-US" baseline="0" dirty="0" smtClean="0"/>
              <a:t> IN:  Yeah. But it takes up 3x the memory.&gt;&gt;  </a:t>
            </a:r>
            <a:r>
              <a:rPr lang="en-US" dirty="0" smtClean="0"/>
              <a:t>but for people who can’t see the picture or can’t interpret it, that image must have a textual equivalent.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call</a:t>
            </a:r>
            <a:r>
              <a:rPr lang="en-US" sz="1200" kern="1200" baseline="0" dirty="0" smtClean="0">
                <a:solidFill>
                  <a:schemeClr val="tx1"/>
                </a:solidFill>
                <a:effectLst/>
                <a:latin typeface="+mn-lt"/>
                <a:ea typeface="+mn-ea"/>
                <a:cs typeface="+mn-cs"/>
              </a:rPr>
              <a:t> this alt text.  And really, alt text is really just a text description of images and pictures that are used in an app or presentation.  So it’s fine to use images because people respond well to that.  But just be sure to have a text description that a screen reader would be able to read to someone who can’t see the image.</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45</a:t>
            </a:fld>
            <a:endParaRPr lang="en-US" dirty="0"/>
          </a:p>
        </p:txBody>
      </p:sp>
    </p:spTree>
    <p:extLst>
      <p:ext uri="{BB962C8B-B14F-4D97-AF65-F5344CB8AC3E}">
        <p14:creationId xmlns:p14="http://schemas.microsoft.com/office/powerpoint/2010/main" val="575989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Shawn:  So this is kind of dry but pretty important.  You don’t have to describe a decorative image like a separator or something decorative..  </a:t>
            </a:r>
          </a:p>
          <a:p>
            <a:endParaRPr lang="en-US" baseline="0" dirty="0" smtClean="0"/>
          </a:p>
          <a:p>
            <a:r>
              <a:rPr lang="en-US" baseline="0" dirty="0" smtClean="0"/>
              <a:t>If you have an image of text, just be sure the alt text matches the text that’s in the image.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dirty="0"/>
          </a:p>
        </p:txBody>
      </p:sp>
    </p:spTree>
    <p:extLst>
      <p:ext uri="{BB962C8B-B14F-4D97-AF65-F5344CB8AC3E}">
        <p14:creationId xmlns:p14="http://schemas.microsoft.com/office/powerpoint/2010/main" val="3797694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ELLEN: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the types of graphic interface controls you really need to pay attention to</a:t>
            </a:r>
            <a:r>
              <a:rPr lang="en-US" sz="1200" kern="1200" baseline="0" dirty="0" smtClean="0">
                <a:solidFill>
                  <a:schemeClr val="tx1"/>
                </a:solidFill>
                <a:effectLst/>
                <a:latin typeface="+mn-lt"/>
                <a:ea typeface="+mn-ea"/>
                <a:cs typeface="+mn-cs"/>
              </a:rPr>
              <a:t> and make them accessible.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are critical controls.  If for some reason someone using accessibility software can’t interact with them, then they can’t use your app.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list, and you can read them yourself, are some of the most common types of controls in mobile.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47</a:t>
            </a:fld>
            <a:endParaRPr lang="en-US" dirty="0"/>
          </a:p>
        </p:txBody>
      </p:sp>
    </p:spTree>
    <p:extLst>
      <p:ext uri="{BB962C8B-B14F-4D97-AF65-F5344CB8AC3E}">
        <p14:creationId xmlns:p14="http://schemas.microsoft.com/office/powerpoint/2010/main" val="2276408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ELLEN: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some the best practices regarding user interface controls.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Typically, these controls are used on forms – very busy forms which are collecting a lot of information.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Make sure each control is specifically labeled or named.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Make sure an errors are clear and specific, moving focus to the field with he error – if it’s possible to do that.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48</a:t>
            </a:fld>
            <a:endParaRPr lang="en-US" dirty="0"/>
          </a:p>
        </p:txBody>
      </p:sp>
    </p:spTree>
    <p:extLst>
      <p:ext uri="{BB962C8B-B14F-4D97-AF65-F5344CB8AC3E}">
        <p14:creationId xmlns:p14="http://schemas.microsoft.com/office/powerpoint/2010/main" val="35987044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Shawn:</a:t>
            </a:r>
            <a:r>
              <a:rPr lang="en-US" sz="1200" b="1"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49</a:t>
            </a:fld>
            <a:endParaRPr lang="en-US" dirty="0"/>
          </a:p>
        </p:txBody>
      </p:sp>
    </p:spTree>
    <p:extLst>
      <p:ext uri="{BB962C8B-B14F-4D97-AF65-F5344CB8AC3E}">
        <p14:creationId xmlns:p14="http://schemas.microsoft.com/office/powerpoint/2010/main" val="359870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ELLEN</a:t>
            </a:r>
          </a:p>
          <a:p>
            <a:endParaRPr lang="en-US" dirty="0" smtClean="0"/>
          </a:p>
          <a:p>
            <a:r>
              <a:rPr lang="en-US" dirty="0" smtClean="0"/>
              <a:t>Ellen</a:t>
            </a:r>
            <a:r>
              <a:rPr lang="en-US" baseline="0" dirty="0" smtClean="0"/>
              <a:t> Crowe and Allie.  She’s been blind since birth.  Ellen has learned to live with her disability.  She had more vision earlier in life and it has gotten worse in life due to a medical disability.  When accessibility is done right, she gets the same information as others from apps.  Mobile technology has brought a lot of convenience to 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5</a:t>
            </a:fld>
            <a:endParaRPr lang="en-US" dirty="0"/>
          </a:p>
        </p:txBody>
      </p:sp>
    </p:spTree>
    <p:extLst>
      <p:ext uri="{BB962C8B-B14F-4D97-AF65-F5344CB8AC3E}">
        <p14:creationId xmlns:p14="http://schemas.microsoft.com/office/powerpoint/2010/main" val="446803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Shawn:  </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what this is referring to is making sure all controls are labeled in a way a human could understand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Just as an example, when coding, the tool may add checkbox 1, checkbox 2, checkbox 3 to a form, which may be perfectly ok from a programming standpoint.  But it doesn’t help someone using a screen reader  And actually, even programmers looking at the code later would find this helpful.</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just more best practices.  This is basically saying that an</a:t>
            </a:r>
            <a:r>
              <a:rPr lang="en-US" sz="1200" kern="1200" baseline="0" dirty="0" smtClean="0">
                <a:solidFill>
                  <a:schemeClr val="tx1"/>
                </a:solidFill>
                <a:effectLst/>
                <a:latin typeface="+mn-lt"/>
                <a:ea typeface="+mn-ea"/>
                <a:cs typeface="+mn-cs"/>
              </a:rPr>
              <a:t> app needs to expose as much information as possible to the end user who may be using some sort of assistive technology.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may not mean testing every single control by the developer when they’re developing.  But they definitely should periodically spot test and make sure the user interface controls are acting properly.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Like we said earlier, if this is caught at the end, it’ll mean re-working the app until it passed the 508 certification criteria.  So it’s better to do it now than later.</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dirty="0"/>
          </a:p>
        </p:txBody>
      </p:sp>
    </p:spTree>
    <p:extLst>
      <p:ext uri="{BB962C8B-B14F-4D97-AF65-F5344CB8AC3E}">
        <p14:creationId xmlns:p14="http://schemas.microsoft.com/office/powerpoint/2010/main" val="3598704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SHAWN</a:t>
            </a:r>
            <a:r>
              <a:rPr lang="en-US" sz="1200" kern="1200" baseline="0" dirty="0" smtClean="0">
                <a:solidFill>
                  <a:schemeClr val="tx1"/>
                </a:solidFill>
                <a:effectLst/>
                <a:latin typeface="+mn-lt"/>
                <a:ea typeface="+mn-ea"/>
                <a:cs typeface="+mn-cs"/>
              </a:rPr>
              <a:t>:  Here are some general do’s.   This is a bit like what we’ve already discussed.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is something here we may here we may not have mentioned.  It’s generally a good idea to have labels to explain what’s on the screen, like for a form input control.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an example, you might have a label that says “First Name” next to the </a:t>
            </a:r>
            <a:r>
              <a:rPr lang="en-US" sz="1200" kern="1200" baseline="0" dirty="0" err="1" smtClean="0">
                <a:solidFill>
                  <a:schemeClr val="tx1"/>
                </a:solidFill>
                <a:effectLst/>
                <a:latin typeface="+mn-lt"/>
                <a:ea typeface="+mn-ea"/>
                <a:cs typeface="+mn-cs"/>
              </a:rPr>
              <a:t>editbox</a:t>
            </a:r>
            <a:r>
              <a:rPr lang="en-US" sz="1200" kern="1200" baseline="0" dirty="0" smtClean="0">
                <a:solidFill>
                  <a:schemeClr val="tx1"/>
                </a:solidFill>
                <a:effectLst/>
                <a:latin typeface="+mn-lt"/>
                <a:ea typeface="+mn-ea"/>
                <a:cs typeface="+mn-cs"/>
              </a:rPr>
              <a:t> that’s associated with that prompt.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Accessibility properties are the pieces of information that help assistive technology identify elements like controls. The key types of information about UI controls (name, role, value, and state) make up much of the data that assistive technology conveys to a user about a control. </a:t>
            </a:r>
          </a:p>
          <a:p>
            <a:endParaRPr lang="en-US" sz="1200" kern="1200" dirty="0" smtClean="0">
              <a:solidFill>
                <a:schemeClr val="tx1"/>
              </a:solidFill>
              <a:effectLst/>
              <a:latin typeface="+mn-lt"/>
              <a:ea typeface="+mn-ea"/>
              <a:cs typeface="+mn-cs"/>
            </a:endParaRPr>
          </a:p>
          <a:p>
            <a:pPr marL="457200" indent="-457200" algn="l">
              <a:buFont typeface="Arial" panose="020B0604020202020204" pitchFamily="34" charset="0"/>
              <a:buChar char="•"/>
            </a:pPr>
            <a:r>
              <a:rPr lang="en-US" dirty="0" smtClean="0">
                <a:solidFill>
                  <a:schemeClr val="tx1"/>
                </a:solidFill>
              </a:rPr>
              <a:t>When controls are implemented correctly, people dependent on speech recognition software can activate the control by speaking its visual label.</a:t>
            </a:r>
          </a:p>
          <a:p>
            <a:pPr marL="457200" indent="-457200" algn="l">
              <a:buFont typeface="Arial" panose="020B0604020202020204" pitchFamily="34" charset="0"/>
              <a:buChar char="•"/>
            </a:pPr>
            <a:r>
              <a:rPr lang="en-US" dirty="0" smtClean="0">
                <a:solidFill>
                  <a:schemeClr val="tx1"/>
                </a:solidFill>
              </a:rPr>
              <a:t>When form fields are associated with labels, someone who uses a screen reader will know which label goes with which form field.</a:t>
            </a:r>
          </a:p>
          <a:p>
            <a:pPr marL="457200" indent="-457200" algn="l">
              <a:buFont typeface="Arial" panose="020B0604020202020204" pitchFamily="34" charset="0"/>
              <a:buChar char="•"/>
            </a:pPr>
            <a:r>
              <a:rPr lang="en-US" dirty="0" smtClean="0">
                <a:solidFill>
                  <a:schemeClr val="tx1"/>
                </a:solidFill>
              </a:rPr>
              <a:t>When image buttons provide alternative text, someone who uses a screen reader can navigate an app effectively.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When a text equivalent is missing from a chart, users who can’t see the chart won’t know what it represents.</a:t>
            </a:r>
          </a:p>
          <a:p>
            <a:pPr marL="457200" indent="-457200" algn="l">
              <a:buFont typeface="Arial" panose="020B0604020202020204" pitchFamily="34" charset="0"/>
              <a:buChar char="•"/>
            </a:pPr>
            <a:endParaRPr lang="en-US" dirty="0" smtClean="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dirty="0"/>
          </a:p>
        </p:txBody>
      </p:sp>
    </p:spTree>
    <p:extLst>
      <p:ext uri="{BB962C8B-B14F-4D97-AF65-F5344CB8AC3E}">
        <p14:creationId xmlns:p14="http://schemas.microsoft.com/office/powerpoint/2010/main" val="2139082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Shawn:  Now we have</a:t>
            </a:r>
            <a:r>
              <a:rPr lang="en-US" sz="1200" kern="1200" baseline="0" dirty="0" smtClean="0">
                <a:solidFill>
                  <a:schemeClr val="tx1"/>
                </a:solidFill>
                <a:effectLst/>
                <a:latin typeface="+mn-lt"/>
                <a:ea typeface="+mn-ea"/>
                <a:cs typeface="+mn-cs"/>
              </a:rPr>
              <a:t> some </a:t>
            </a:r>
            <a:r>
              <a:rPr lang="en-US" sz="1200" kern="1200" baseline="0" dirty="0" err="1" smtClean="0">
                <a:solidFill>
                  <a:schemeClr val="tx1"/>
                </a:solidFill>
                <a:effectLst/>
                <a:latin typeface="+mn-lt"/>
                <a:ea typeface="+mn-ea"/>
                <a:cs typeface="+mn-cs"/>
              </a:rPr>
              <a:t>donts</a:t>
            </a:r>
            <a:r>
              <a:rPr lang="en-US" sz="1200" kern="1200" dirty="0" smtClean="0">
                <a:solidFill>
                  <a:schemeClr val="tx1"/>
                </a:solidFill>
                <a:effectLst/>
                <a:latin typeface="+mn-lt"/>
                <a:ea typeface="+mn-ea"/>
                <a:cs typeface="+mn-cs"/>
              </a:rPr>
              <a:t>.  There’s one in particular we haven’t</a:t>
            </a:r>
            <a:r>
              <a:rPr lang="en-US" sz="1200" kern="1200" baseline="0" dirty="0" smtClean="0">
                <a:solidFill>
                  <a:schemeClr val="tx1"/>
                </a:solidFill>
                <a:effectLst/>
                <a:latin typeface="+mn-lt"/>
                <a:ea typeface="+mn-ea"/>
                <a:cs typeface="+mn-cs"/>
              </a:rPr>
              <a:t> talked about yet that has to do with sound.  It’s the same concept as color.  If you have an alarm, or beep, or some other sound, you can still use it.  Just be sure to have a visual indicator to go with it.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Accessibility properties are the pieces of information that help assistive technology identify elements like controls. The key types of information about UI controls (name, role, value, and state) make up much of the data that assistive technology conveys to a user about a control. </a:t>
            </a:r>
          </a:p>
          <a:p>
            <a:endParaRPr lang="en-US" sz="1200" kern="1200" dirty="0" smtClean="0">
              <a:solidFill>
                <a:schemeClr val="tx1"/>
              </a:solidFill>
              <a:effectLst/>
              <a:latin typeface="+mn-lt"/>
              <a:ea typeface="+mn-ea"/>
              <a:cs typeface="+mn-cs"/>
            </a:endParaRPr>
          </a:p>
          <a:p>
            <a:pPr marL="457200" indent="-457200" algn="l">
              <a:buFont typeface="Arial" panose="020B0604020202020204" pitchFamily="34" charset="0"/>
              <a:buChar char="•"/>
            </a:pPr>
            <a:r>
              <a:rPr lang="en-US" dirty="0" smtClean="0">
                <a:solidFill>
                  <a:schemeClr val="tx1"/>
                </a:solidFill>
              </a:rPr>
              <a:t>When controls are implemented correctly, people dependent on speech recognition software can activate the control by speaking its visual label.</a:t>
            </a:r>
          </a:p>
          <a:p>
            <a:pPr marL="457200" indent="-457200" algn="l">
              <a:buFont typeface="Arial" panose="020B0604020202020204" pitchFamily="34" charset="0"/>
              <a:buChar char="•"/>
            </a:pPr>
            <a:r>
              <a:rPr lang="en-US" dirty="0" smtClean="0">
                <a:solidFill>
                  <a:schemeClr val="tx1"/>
                </a:solidFill>
              </a:rPr>
              <a:t>When form fields are associated with labels, someone who uses a screen reader will know which label goes with which form field.</a:t>
            </a:r>
          </a:p>
          <a:p>
            <a:pPr marL="457200" indent="-457200" algn="l">
              <a:buFont typeface="Arial" panose="020B0604020202020204" pitchFamily="34" charset="0"/>
              <a:buChar char="•"/>
            </a:pPr>
            <a:r>
              <a:rPr lang="en-US" dirty="0" smtClean="0">
                <a:solidFill>
                  <a:schemeClr val="tx1"/>
                </a:solidFill>
              </a:rPr>
              <a:t>When image buttons provide alternative text, someone who uses a screen reader can navigate an app effectively.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When a text equivalent is missing from a chart, users who can’t see the chart won’t know what it represents.</a:t>
            </a:r>
          </a:p>
          <a:p>
            <a:pPr marL="457200" indent="-457200" algn="l">
              <a:buFont typeface="Arial" panose="020B0604020202020204" pitchFamily="34" charset="0"/>
              <a:buChar char="•"/>
            </a:pPr>
            <a:endParaRPr lang="en-US" dirty="0" smtClean="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dirty="0"/>
          </a:p>
        </p:txBody>
      </p:sp>
    </p:spTree>
    <p:extLst>
      <p:ext uri="{BB962C8B-B14F-4D97-AF65-F5344CB8AC3E}">
        <p14:creationId xmlns:p14="http://schemas.microsoft.com/office/powerpoint/2010/main" val="2139082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Ellen:  So here are more AMP resources.  We’re promoting the Accessibility Management</a:t>
            </a:r>
            <a:r>
              <a:rPr lang="en-US" baseline="0" dirty="0" smtClean="0"/>
              <a:t> platform where all of these resources exist.  There’s no way we could get into all of this content today.  But you definitely should go and check these resources after the presentation.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more from the Accessibility Management Platform (AMP) courses Navigation</a:t>
            </a:r>
            <a:r>
              <a:rPr lang="en-US" baseline="0" dirty="0" smtClean="0"/>
              <a:t> and Input on both the iOS and Android platforms.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content is a mobile app please send an email to </a:t>
            </a:r>
            <a:r>
              <a:rPr lang="en-US" sz="1200" u="sng" kern="1200" dirty="0" smtClean="0">
                <a:solidFill>
                  <a:schemeClr val="tx1"/>
                </a:solidFill>
                <a:effectLst/>
                <a:latin typeface="+mn-lt"/>
                <a:ea typeface="+mn-ea"/>
                <a:cs typeface="+mn-cs"/>
                <a:hlinkClick r:id="rId3"/>
              </a:rPr>
              <a:t>section508mobile@va.gov</a:t>
            </a:r>
            <a:r>
              <a:rPr lang="en-US" sz="1200" kern="1200" dirty="0" smtClean="0">
                <a:solidFill>
                  <a:schemeClr val="tx1"/>
                </a:solidFill>
                <a:effectLst/>
                <a:latin typeface="+mn-lt"/>
                <a:ea typeface="+mn-ea"/>
                <a:cs typeface="+mn-cs"/>
              </a:rPr>
              <a:t>. Please include your name, email address, and phone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content you produce is e-learning please send an email to </a:t>
            </a:r>
            <a:r>
              <a:rPr lang="en-US" sz="1200" u="sng" kern="1200" dirty="0" smtClean="0">
                <a:solidFill>
                  <a:schemeClr val="tx1"/>
                </a:solidFill>
                <a:effectLst/>
                <a:latin typeface="+mn-lt"/>
                <a:ea typeface="+mn-ea"/>
                <a:cs typeface="+mn-cs"/>
                <a:hlinkClick r:id="rId4"/>
              </a:rPr>
              <a:t>section508elearning@va.gov</a:t>
            </a:r>
            <a:r>
              <a:rPr lang="en-US" sz="1200" kern="1200" dirty="0" smtClean="0">
                <a:solidFill>
                  <a:schemeClr val="tx1"/>
                </a:solidFill>
                <a:effectLst/>
                <a:latin typeface="+mn-lt"/>
                <a:ea typeface="+mn-ea"/>
                <a:cs typeface="+mn-cs"/>
              </a:rPr>
              <a:t>. Please include your name, your email address, and your phone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267143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Shawn:  The last slide</a:t>
            </a:r>
            <a:r>
              <a:rPr lang="en-US" baseline="0" dirty="0" smtClean="0"/>
              <a:t> had the iOS references.  This slide has the Android 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more from the Accessibility Management Platform (AMP) courses Navigation</a:t>
            </a:r>
            <a:r>
              <a:rPr lang="en-US" baseline="0" dirty="0" smtClean="0"/>
              <a:t> and Input on both the iOS and Android platforms.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content is a mobile app please send an email to </a:t>
            </a:r>
            <a:r>
              <a:rPr lang="en-US" sz="1200" u="sng" kern="1200" dirty="0" smtClean="0">
                <a:solidFill>
                  <a:schemeClr val="tx1"/>
                </a:solidFill>
                <a:effectLst/>
                <a:latin typeface="+mn-lt"/>
                <a:ea typeface="+mn-ea"/>
                <a:cs typeface="+mn-cs"/>
                <a:hlinkClick r:id="rId3"/>
              </a:rPr>
              <a:t>section508mobile@va.gov</a:t>
            </a:r>
            <a:r>
              <a:rPr lang="en-US" sz="1200" kern="1200" dirty="0" smtClean="0">
                <a:solidFill>
                  <a:schemeClr val="tx1"/>
                </a:solidFill>
                <a:effectLst/>
                <a:latin typeface="+mn-lt"/>
                <a:ea typeface="+mn-ea"/>
                <a:cs typeface="+mn-cs"/>
              </a:rPr>
              <a:t>. Please include your name, email address, and phone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content you produce is e-learning please send an email to </a:t>
            </a:r>
            <a:r>
              <a:rPr lang="en-US" sz="1200" u="sng" kern="1200" dirty="0" smtClean="0">
                <a:solidFill>
                  <a:schemeClr val="tx1"/>
                </a:solidFill>
                <a:effectLst/>
                <a:latin typeface="+mn-lt"/>
                <a:ea typeface="+mn-ea"/>
                <a:cs typeface="+mn-cs"/>
                <a:hlinkClick r:id="rId4"/>
              </a:rPr>
              <a:t>section508elearning@va.gov</a:t>
            </a:r>
            <a:r>
              <a:rPr lang="en-US" sz="1200" kern="1200" dirty="0" smtClean="0">
                <a:solidFill>
                  <a:schemeClr val="tx1"/>
                </a:solidFill>
                <a:effectLst/>
                <a:latin typeface="+mn-lt"/>
                <a:ea typeface="+mn-ea"/>
                <a:cs typeface="+mn-cs"/>
              </a:rPr>
              <a:t>. Please include your name, your email address, and your phone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267143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Ellen</a:t>
            </a:r>
            <a:r>
              <a:rPr lang="en-US" dirty="0" smtClean="0"/>
              <a:t>:</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lists the TMS courses that are related to 508.  There’s a testing mobile apps course now available.  But coming soon is an iOS Developer course, all about the iOS operating system.  This should be released around May 2015.  We’ll be sure this gets advertised on our mobile.va.gov website once it’s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s specific reference material available on-line related to color and contrast within apps.  We’d recommend you download this presentation and take a look at the links included on this slide.   We’ve also included the email address of the section 508 team in VA in the speakers notes.  You can contact this program office to help answer any additional questions you may run into.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in TMS, there is additional accessibility training which includes information on color and contrast within apps and websites.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i="1" dirty="0" smtClean="0"/>
              <a:t>Note: Log in to TMS at </a:t>
            </a:r>
            <a:r>
              <a:rPr lang="en-US" sz="1600" i="1" dirty="0" smtClean="0">
                <a:hlinkClick r:id="rId3"/>
              </a:rPr>
              <a:t>https://www.tms.va.gov/learning/user/login.jsp</a:t>
            </a:r>
            <a:r>
              <a:rPr lang="en-US" sz="1600" i="1" dirty="0" smtClean="0"/>
              <a:t> and search for the course you would like to take.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out more from the Accessibility Management Platform (AMP) courses Navigation</a:t>
            </a:r>
            <a:r>
              <a:rPr lang="en-US" baseline="0" dirty="0" smtClean="0"/>
              <a:t> and Input on both the iOS and Android platforms.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content is a mobile app please send an email to </a:t>
            </a:r>
            <a:r>
              <a:rPr lang="en-US" sz="1200" u="sng" kern="1200" dirty="0" smtClean="0">
                <a:solidFill>
                  <a:schemeClr val="tx1"/>
                </a:solidFill>
                <a:effectLst/>
                <a:latin typeface="+mn-lt"/>
                <a:ea typeface="+mn-ea"/>
                <a:cs typeface="+mn-cs"/>
                <a:hlinkClick r:id="rId4"/>
              </a:rPr>
              <a:t>section508mobile@va.gov</a:t>
            </a:r>
            <a:r>
              <a:rPr lang="en-US" sz="1200" kern="1200" dirty="0" smtClean="0">
                <a:solidFill>
                  <a:schemeClr val="tx1"/>
                </a:solidFill>
                <a:effectLst/>
                <a:latin typeface="+mn-lt"/>
                <a:ea typeface="+mn-ea"/>
                <a:cs typeface="+mn-cs"/>
              </a:rPr>
              <a:t>. Please include your name, email address, and phone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content you produce is e-learning please send an email to </a:t>
            </a:r>
            <a:r>
              <a:rPr lang="en-US" sz="1200" u="sng" kern="1200" dirty="0" smtClean="0">
                <a:solidFill>
                  <a:schemeClr val="tx1"/>
                </a:solidFill>
                <a:effectLst/>
                <a:latin typeface="+mn-lt"/>
                <a:ea typeface="+mn-ea"/>
                <a:cs typeface="+mn-cs"/>
                <a:hlinkClick r:id="rId5"/>
              </a:rPr>
              <a:t>section508elearning@va.gov</a:t>
            </a:r>
            <a:r>
              <a:rPr lang="en-US" sz="1200" kern="1200" dirty="0" smtClean="0">
                <a:solidFill>
                  <a:schemeClr val="tx1"/>
                </a:solidFill>
                <a:effectLst/>
                <a:latin typeface="+mn-lt"/>
                <a:ea typeface="+mn-ea"/>
                <a:cs typeface="+mn-cs"/>
              </a:rPr>
              <a:t>. Please include your name, your email address, and your phone number.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55</a:t>
            </a:fld>
            <a:endParaRPr lang="en-US" dirty="0"/>
          </a:p>
        </p:txBody>
      </p:sp>
    </p:spTree>
    <p:extLst>
      <p:ext uri="{BB962C8B-B14F-4D97-AF65-F5344CB8AC3E}">
        <p14:creationId xmlns:p14="http://schemas.microsoft.com/office/powerpoint/2010/main" val="32671439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Shawn: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wanted to talk about an important point. Development teams must engage with Compliance bodies through the development process. If development wait till the end to determine if their app is meeting the VA requirements it will most likely fail the final review. This will require the team to be removed from the Compliance and Release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Shawn:</a:t>
            </a:r>
          </a:p>
          <a:p>
            <a:endParaRPr lang="en-US" dirty="0" smtClean="0"/>
          </a:p>
          <a:p>
            <a:r>
              <a:rPr lang="en-US" dirty="0" smtClean="0"/>
              <a:t>This</a:t>
            </a:r>
            <a:r>
              <a:rPr lang="en-US" baseline="0" dirty="0" smtClean="0"/>
              <a:t> is our evolving process or lifecycle of a mobile app. </a:t>
            </a:r>
          </a:p>
          <a:p>
            <a:endParaRPr lang="en-US" baseline="0" dirty="0" smtClean="0"/>
          </a:p>
          <a:p>
            <a:r>
              <a:rPr lang="en-US" baseline="0" dirty="0" smtClean="0"/>
              <a:t>It’s pretty common to not worry about 508 until it comes time to certify an app.  But in the Development phase, we recommend that 508, as well as the other certifications be an active part of the development process, seeking feedback while the apps are being built.  This reduces the likelihood of a problem later.</a:t>
            </a:r>
          </a:p>
          <a:p>
            <a:endParaRPr lang="en-US" baseline="0" dirty="0" smtClean="0"/>
          </a:p>
          <a:p>
            <a:r>
              <a:rPr lang="en-US" baseline="0" dirty="0" smtClean="0"/>
              <a:t>Detailed information on the process is available at mobile.va.gov under the developers resources section of the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Shawn:</a:t>
            </a:r>
          </a:p>
          <a:p>
            <a:endParaRPr lang="en-US" dirty="0" smtClean="0"/>
          </a:p>
          <a:p>
            <a:r>
              <a:rPr lang="en-US" dirty="0" smtClean="0"/>
              <a:t>This chart is difficult to see, it’s available in the handout in the Downloads section.  But I want to call your attention to the PURPOSE/USE of the chart.  The left hand column has list of key certifying bodes. The remaining columns are different “categories” that apps falls into.  And so depending on the level of access the app requires, this</a:t>
            </a:r>
            <a:r>
              <a:rPr lang="en-US" baseline="0" dirty="0" smtClean="0"/>
              <a:t> chart tells you WHICH certifying bodes are required to complete a compliance review.  And so now we’re going to take a closer look at each of these certifying bodies and talk about what they each are responsible for assessing/reviewing</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dirty="0"/>
          </a:p>
        </p:txBody>
      </p:sp>
    </p:spTree>
    <p:extLst>
      <p:ext uri="{BB962C8B-B14F-4D97-AF65-F5344CB8AC3E}">
        <p14:creationId xmlns:p14="http://schemas.microsoft.com/office/powerpoint/2010/main" val="1419509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Accessibility properties are the pieces of information that help assistive technology identify elements like controls. The key types of information about UI controls (name, role, value, and state) make up much of the data that assistive technology conveys to a user about a control.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hlinkClick r:id="rId3"/>
              </a:rPr>
              <a:t>http://mobile.va.gov/appstore</a:t>
            </a:r>
            <a:endParaRPr lang="en-US" sz="1200" i="1" dirty="0" smtClean="0"/>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59</a:t>
            </a:fld>
            <a:endParaRPr lang="en-US" dirty="0"/>
          </a:p>
        </p:txBody>
      </p:sp>
    </p:spTree>
    <p:extLst>
      <p:ext uri="{BB962C8B-B14F-4D97-AF65-F5344CB8AC3E}">
        <p14:creationId xmlns:p14="http://schemas.microsoft.com/office/powerpoint/2010/main" val="27889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ELLEN</a:t>
            </a:r>
          </a:p>
          <a:p>
            <a:endParaRPr lang="en-US" baseline="0" dirty="0" smtClean="0"/>
          </a:p>
          <a:p>
            <a:r>
              <a:rPr lang="en-US" baseline="0" dirty="0" smtClean="0"/>
              <a:t>Talking points, from Ellen:  </a:t>
            </a:r>
          </a:p>
          <a:p>
            <a:r>
              <a:rPr lang="en-US" baseline="0" dirty="0" smtClean="0"/>
              <a:t>Stress that they really do have to this.  But do you really want to be designing apps that AREN’T accessible by Veterans with disabilities? They’re the ones that can really benefit.  Apps should be made available to the widest possible audience.</a:t>
            </a:r>
          </a:p>
          <a:p>
            <a:endParaRPr lang="en-US" baseline="0" dirty="0" smtClean="0"/>
          </a:p>
          <a:p>
            <a:r>
              <a:rPr lang="en-US" baseline="0" dirty="0" smtClean="0"/>
              <a:t>The apps are tools that have great potential to make a difference in the lives and care of Veterans with disabilities.  To do this, they must be fully accessible to that population.  Lack of accessibility makes them less valuable tools that can only be used by a limited segment of the population VA is trying to reach. </a:t>
            </a:r>
          </a:p>
          <a:p>
            <a:endParaRPr lang="en-US" baseline="0" dirty="0" smtClean="0"/>
          </a:p>
          <a:p>
            <a:r>
              <a:rPr lang="en-US" baseline="0" dirty="0" smtClean="0"/>
              <a:t>Additionally, accessibility is the law, and legally accessibility regulations must be adhered to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a:t>
            </a:fld>
            <a:endParaRPr lang="en-US" dirty="0"/>
          </a:p>
        </p:txBody>
      </p:sp>
    </p:spTree>
    <p:extLst>
      <p:ext uri="{BB962C8B-B14F-4D97-AF65-F5344CB8AC3E}">
        <p14:creationId xmlns:p14="http://schemas.microsoft.com/office/powerpoint/2010/main" val="2747479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b="1" baseline="0" dirty="0" smtClean="0"/>
              <a:t>SHAWN:</a:t>
            </a:r>
          </a:p>
          <a:p>
            <a:endParaRPr lang="en-US" baseline="0" dirty="0" smtClean="0"/>
          </a:p>
          <a:p>
            <a:r>
              <a:rPr lang="en-US" baseline="0" dirty="0" smtClean="0"/>
              <a:t>If you haven’t submitted your questions yet, there is still time to do so by clicking on the orange “Ask The Presenter” icon.  We’re going to show a brief announcement and then Shawn will join me back onstage to answer your questions.</a:t>
            </a:r>
          </a:p>
          <a:p>
            <a:endParaRPr lang="en-US" baseline="0" dirty="0" smtClean="0"/>
          </a:p>
          <a:p>
            <a:r>
              <a:rPr lang="en-US" baseline="0" dirty="0" smtClean="0"/>
              <a:t>(Sit still and smile until you see the video come up full screen)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60</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SHAWN</a:t>
            </a:r>
          </a:p>
          <a:p>
            <a:endParaRPr lang="en-US" b="1" baseline="0" dirty="0" smtClean="0"/>
          </a:p>
          <a:p>
            <a:r>
              <a:rPr lang="en-US" baseline="0" dirty="0" smtClean="0"/>
              <a:t>The focus of this slide is about reducing barriers to people with disabilities.</a:t>
            </a:r>
          </a:p>
          <a:p>
            <a:endParaRPr lang="en-US" baseline="0" dirty="0" smtClean="0"/>
          </a:p>
          <a:p>
            <a:r>
              <a:rPr lang="en-US" baseline="0" dirty="0" smtClean="0"/>
              <a:t>This is also a prime example of why developers should build in accessibility from the beginning.  </a:t>
            </a:r>
          </a:p>
          <a:p>
            <a:endParaRPr lang="en-US" baseline="0" dirty="0" smtClean="0"/>
          </a:p>
          <a:p>
            <a:r>
              <a:rPr lang="en-US" baseline="0" dirty="0" smtClean="0"/>
              <a:t>Metaphor</a:t>
            </a:r>
          </a:p>
          <a:p>
            <a:endParaRPr lang="en-US" baseline="0" dirty="0" smtClean="0"/>
          </a:p>
          <a:p>
            <a:r>
              <a:rPr lang="en-US" baseline="0" dirty="0" smtClean="0"/>
              <a:t>It’d be a lot harder to go back once the staircase is built and reconstruct it as a ramp.  Not to mention, others might have benefitted from a ramp, like moms with strollers and people pulling luggage.  </a:t>
            </a:r>
          </a:p>
          <a:p>
            <a:endParaRPr lang="en-US" baseline="0" dirty="0" smtClean="0"/>
          </a:p>
          <a:p>
            <a:r>
              <a:rPr lang="en-US" baseline="0" dirty="0" smtClean="0"/>
              <a:t>Software is the same concept except dealing with electronic interfaces data instead of boards and bricks.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citation: </a:t>
            </a:r>
            <a:r>
              <a:rPr lang="en-US" dirty="0" smtClean="0"/>
              <a:t>http://redbridgeweb.com.au/2014/07/digital-accessibility-resources/</a:t>
            </a:r>
          </a:p>
          <a:p>
            <a:endParaRPr lang="en-US" baseline="0" dirty="0" smtClean="0"/>
          </a:p>
        </p:txBody>
      </p:sp>
      <p:sp>
        <p:nvSpPr>
          <p:cNvPr id="4" name="Slide Number Placeholder 3"/>
          <p:cNvSpPr>
            <a:spLocks noGrp="1"/>
          </p:cNvSpPr>
          <p:nvPr>
            <p:ph type="sldNum" sz="quarter" idx="10"/>
          </p:nvPr>
        </p:nvSpPr>
        <p:spPr/>
        <p:txBody>
          <a:bodyPr/>
          <a:lstStyle/>
          <a:p>
            <a:fld id="{77A1CA8C-87B3-4017-A81F-EA144693C6ED}" type="slidenum">
              <a:rPr lang="en-US" smtClean="0"/>
              <a:t>7</a:t>
            </a:fld>
            <a:endParaRPr lang="en-US" dirty="0"/>
          </a:p>
        </p:txBody>
      </p:sp>
    </p:spTree>
    <p:extLst>
      <p:ext uri="{BB962C8B-B14F-4D97-AF65-F5344CB8AC3E}">
        <p14:creationId xmlns:p14="http://schemas.microsoft.com/office/powerpoint/2010/main" val="62443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Arial" pitchFamily="34" charset="0"/>
              <a:buNone/>
            </a:pPr>
            <a:r>
              <a:rPr lang="en-US" b="1" dirty="0" smtClean="0">
                <a:solidFill>
                  <a:schemeClr val="tx1"/>
                </a:solidFill>
              </a:rPr>
              <a:t>ELLEN</a:t>
            </a:r>
          </a:p>
          <a:p>
            <a:pPr marL="0" indent="0" algn="l">
              <a:buFont typeface="Arial" pitchFamily="34" charset="0"/>
              <a:buNone/>
            </a:pPr>
            <a:endParaRPr lang="en-US" b="1" dirty="0" smtClean="0">
              <a:solidFill>
                <a:schemeClr val="tx1"/>
              </a:solidFill>
            </a:endParaRPr>
          </a:p>
          <a:p>
            <a:pPr marL="0" indent="0" algn="l">
              <a:buFont typeface="Arial" pitchFamily="34" charset="0"/>
              <a:buNone/>
            </a:pPr>
            <a:r>
              <a:rPr lang="en-US" dirty="0" smtClean="0">
                <a:solidFill>
                  <a:schemeClr val="tx1"/>
                </a:solidFill>
              </a:rPr>
              <a:t>The</a:t>
            </a:r>
            <a:r>
              <a:rPr lang="en-US" baseline="0" dirty="0" smtClean="0">
                <a:solidFill>
                  <a:schemeClr val="tx1"/>
                </a:solidFill>
              </a:rPr>
              <a:t> law is undergoing a refresh because of the same reasons that it needed a refresh in 1998.</a:t>
            </a:r>
            <a:endParaRPr lang="en-US" dirty="0" smtClean="0">
              <a:solidFill>
                <a:schemeClr val="tx1"/>
              </a:solidFill>
            </a:endParaRP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r>
              <a:rPr lang="en-US" dirty="0" smtClean="0">
                <a:solidFill>
                  <a:schemeClr val="tx1"/>
                </a:solidFill>
              </a:rPr>
              <a:t>It’s not a secret </a:t>
            </a:r>
            <a:r>
              <a:rPr lang="en-US" dirty="0" err="1" smtClean="0">
                <a:solidFill>
                  <a:schemeClr val="tx1"/>
                </a:solidFill>
              </a:rPr>
              <a:t>Craigs</a:t>
            </a:r>
            <a:r>
              <a:rPr lang="en-US" dirty="0" smtClean="0">
                <a:solidFill>
                  <a:schemeClr val="tx1"/>
                </a:solidFill>
              </a:rPr>
              <a:t> List code.</a:t>
            </a:r>
          </a:p>
          <a:p>
            <a:pPr marL="457200" indent="-457200" algn="l">
              <a:buFont typeface="Arial" pitchFamily="34" charset="0"/>
              <a:buChar char="•"/>
            </a:pPr>
            <a:r>
              <a:rPr lang="en-US" dirty="0" smtClean="0">
                <a:solidFill>
                  <a:schemeClr val="tx1"/>
                </a:solidFill>
              </a:rPr>
              <a:t>US Law that applies to software procurements and development in government.</a:t>
            </a:r>
          </a:p>
          <a:p>
            <a:pPr marL="457200" indent="-457200" algn="l">
              <a:buFont typeface="Arial" pitchFamily="34" charset="0"/>
              <a:buChar char="•"/>
            </a:pPr>
            <a:r>
              <a:rPr lang="en-US" dirty="0" smtClean="0">
                <a:solidFill>
                  <a:schemeClr val="tx1"/>
                </a:solidFill>
              </a:rPr>
              <a:t>Officially referred to as Section 508 of the Rehabilitation Act of 1973, but was added in 1987.</a:t>
            </a:r>
          </a:p>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Abbreviated as “508” or “Section508” (no space)</a:t>
            </a:r>
          </a:p>
          <a:p>
            <a:pPr marL="457200" indent="-457200" algn="l">
              <a:buFont typeface="Arial" pitchFamily="34" charset="0"/>
              <a:buChar char="•"/>
            </a:pPr>
            <a:r>
              <a:rPr lang="en-US" dirty="0" smtClean="0">
                <a:solidFill>
                  <a:schemeClr val="tx1"/>
                </a:solidFill>
              </a:rPr>
              <a:t>Later amended in 1998 to match modern technology and add further clarifications.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http://www.section508.gov/summary-section508-standards</a:t>
            </a:r>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304688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SHAWN</a:t>
            </a:r>
          </a:p>
          <a:p>
            <a:endParaRPr lang="en-US" b="1" dirty="0" smtClean="0"/>
          </a:p>
          <a:p>
            <a:r>
              <a:rPr lang="en-US" dirty="0" smtClean="0"/>
              <a:t>Now I’d like to ask a poll question.  </a:t>
            </a:r>
          </a:p>
          <a:p>
            <a:endParaRPr lang="en-US" dirty="0" smtClean="0"/>
          </a:p>
          <a:p>
            <a:pPr marL="0" indent="0">
              <a:buNone/>
            </a:pPr>
            <a:r>
              <a:rPr lang="en-US" b="1" dirty="0" smtClean="0"/>
              <a:t>Do you or someone you know have any traits of colorblindness?</a:t>
            </a:r>
          </a:p>
          <a:p>
            <a:pPr marL="1314450" lvl="2" indent="-514350">
              <a:buFont typeface="+mj-lt"/>
              <a:buAutoNum type="alphaUcPeriod"/>
            </a:pPr>
            <a:r>
              <a:rPr lang="en-US" sz="3200" b="1" dirty="0" smtClean="0"/>
              <a:t>Yes</a:t>
            </a:r>
          </a:p>
          <a:p>
            <a:pPr marL="1314450" lvl="2" indent="-514350">
              <a:buFont typeface="+mj-lt"/>
              <a:buAutoNum type="alphaUcPeriod"/>
            </a:pPr>
            <a:r>
              <a:rPr lang="en-US" sz="3200" b="1" dirty="0" smtClean="0"/>
              <a:t>No</a:t>
            </a:r>
          </a:p>
          <a:p>
            <a:pPr marL="1314450" lvl="2" indent="-514350">
              <a:buFont typeface="+mj-lt"/>
              <a:buAutoNum type="alphaUcPeriod"/>
            </a:pPr>
            <a:r>
              <a:rPr lang="en-US" sz="3200" b="1" dirty="0" smtClean="0"/>
              <a:t>I’m not sure</a:t>
            </a:r>
          </a:p>
          <a:p>
            <a:pPr marL="800100" lvl="2" indent="0">
              <a:buFont typeface="+mj-lt"/>
              <a:buNone/>
            </a:pPr>
            <a:endParaRPr lang="en-US" dirty="0" smtClean="0"/>
          </a:p>
          <a:p>
            <a:r>
              <a:rPr lang="en-US" dirty="0" smtClean="0"/>
              <a:t>To answer this question, use the blue polling</a:t>
            </a:r>
            <a:r>
              <a:rPr lang="en-US" baseline="0" dirty="0" smtClean="0"/>
              <a:t> icon above my head.  We’ll move on and come back to your results in just a few minutes.</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STOP HERE *************************</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a:p>
        </p:txBody>
      </p:sp>
    </p:spTree>
    <p:extLst>
      <p:ext uri="{BB962C8B-B14F-4D97-AF65-F5344CB8AC3E}">
        <p14:creationId xmlns:p14="http://schemas.microsoft.com/office/powerpoint/2010/main" val="50855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14361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8744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251927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880" y="2383624"/>
            <a:ext cx="7772400" cy="547595"/>
          </a:xfrm>
        </p:spPr>
        <p:txBody>
          <a:bodyPr>
            <a:normAutofit/>
          </a:bodyPr>
          <a:lstStyle>
            <a:lvl1pPr algn="l">
              <a:defRPr sz="2000" b="1">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3003342"/>
            <a:ext cx="7753584" cy="686110"/>
          </a:xfrm>
        </p:spPr>
        <p:txBody>
          <a:bodyPr>
            <a:noAutofit/>
          </a:bodyPr>
          <a:lstStyle>
            <a:lvl1pPr marL="0" indent="0" algn="l">
              <a:buNone/>
              <a:defRPr sz="1600">
                <a:solidFill>
                  <a:srgbClr val="FFFFFF"/>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475" y="149268"/>
            <a:ext cx="8686502" cy="1968906"/>
          </a:xfrm>
          <a:prstGeom prst="rect">
            <a:avLst/>
          </a:prstGeom>
        </p:spPr>
      </p:pic>
    </p:spTree>
    <p:extLst>
      <p:ext uri="{BB962C8B-B14F-4D97-AF65-F5344CB8AC3E}">
        <p14:creationId xmlns:p14="http://schemas.microsoft.com/office/powerpoint/2010/main" val="2947528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1740"/>
            <a:ext cx="8229600" cy="3142885"/>
          </a:xfrm>
        </p:spPr>
        <p:txBody>
          <a:bodyPr/>
          <a:lstStyle>
            <a:lvl1pPr marL="342892" indent="-342892">
              <a:buFont typeface="Lucida Grande"/>
              <a:buChar char="-"/>
              <a:defRPr sz="2800">
                <a:solidFill>
                  <a:srgbClr val="262626"/>
                </a:solidFill>
              </a:defRPr>
            </a:lvl1pPr>
            <a:lvl2pPr marL="742931" indent="-285743">
              <a:buFont typeface="Lucida Grande"/>
              <a:buChar char="-"/>
              <a:defRPr sz="2400">
                <a:solidFill>
                  <a:srgbClr val="262626"/>
                </a:solidFill>
              </a:defRPr>
            </a:lvl2pPr>
            <a:lvl3pPr marL="1142972" indent="-228594">
              <a:buFont typeface="Lucida Grande"/>
              <a:buChar char="-"/>
              <a:defRPr sz="2000">
                <a:solidFill>
                  <a:srgbClr val="262626"/>
                </a:solidFill>
              </a:defRPr>
            </a:lvl3pPr>
            <a:lvl4pPr marL="1600160" indent="-228594">
              <a:buFont typeface="Lucida Grande"/>
              <a:buChar char="-"/>
              <a:defRPr sz="1800">
                <a:solidFill>
                  <a:srgbClr val="262626"/>
                </a:solidFill>
              </a:defRPr>
            </a:lvl4pPr>
            <a:lvl5pPr marL="2057348" indent="-228594">
              <a:buFont typeface="Lucida Grande"/>
              <a:buChar char="-"/>
              <a:defRPr sz="1600">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2373247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1346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2494"/>
            <a:ext cx="4038600" cy="315213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2494"/>
            <a:ext cx="4038600" cy="315213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97550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9283"/>
            <a:ext cx="4040188" cy="479822"/>
          </a:xfrm>
        </p:spPr>
        <p:txBody>
          <a:bodyPr anchor="b">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79104"/>
            <a:ext cx="4040188" cy="2779539"/>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9" y="1299283"/>
            <a:ext cx="4041775" cy="479822"/>
          </a:xfrm>
        </p:spPr>
        <p:txBody>
          <a:bodyPr anchor="b">
            <a:normAutofit/>
          </a:bodyPr>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1779104"/>
            <a:ext cx="4041775" cy="277953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292867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391902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258626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7973"/>
            <a:ext cx="5111750" cy="3096650"/>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4" y="1497973"/>
            <a:ext cx="3008313" cy="3096650"/>
          </a:xfrm>
          <a:solidFill>
            <a:srgbClr val="FFFFFF"/>
          </a:solidFill>
          <a:ln>
            <a:solidFill>
              <a:srgbClr val="BFBFBF"/>
            </a:solidFill>
          </a:ln>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409021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3251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pic>
        <p:nvPicPr>
          <p:cNvPr id="7" name="Picture 6"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0649" y="1035250"/>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701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793871"/>
            <a:ext cx="5486400" cy="2043029"/>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261952"/>
            <a:ext cx="5486400" cy="460176"/>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20443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292667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97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3251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0649" y="1035250"/>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414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5786" y="1062038"/>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914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32230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32230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2636" y="1073015"/>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3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0600" y="1200151"/>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537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25512" y="1044607"/>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649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053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98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pic>
        <p:nvPicPr>
          <p:cNvPr id="7" name="Picture 6"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5786" y="1062038"/>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83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4677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950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38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32230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32230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pic>
        <p:nvPicPr>
          <p:cNvPr id="8" name="Picture 7"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2636" y="1073015"/>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35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66A5EF-586F-4C5D-99CA-1D7157CAC40A}" type="slidenum">
              <a:rPr lang="en-US" smtClean="0"/>
              <a:t>‹#›</a:t>
            </a:fld>
            <a:endParaRPr lang="en-US" dirty="0"/>
          </a:p>
        </p:txBody>
      </p:sp>
      <p:pic>
        <p:nvPicPr>
          <p:cNvPr id="10" name="Picture 9"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90600" y="1200151"/>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9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66A5EF-586F-4C5D-99CA-1D7157CAC40A}" type="slidenum">
              <a:rPr lang="en-US" smtClean="0"/>
              <a:t>‹#›</a:t>
            </a:fld>
            <a:endParaRPr lang="en-US" dirty="0"/>
          </a:p>
        </p:txBody>
      </p:sp>
      <p:pic>
        <p:nvPicPr>
          <p:cNvPr id="6" name="Picture 5" descr="&quot; &quot;"/>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25512" y="1044607"/>
            <a:ext cx="77612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9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64430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16219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205305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D487CC-C1FA-4C46-941F-B0125F8ABE84}" type="datetimeFigureOut">
              <a:rPr lang="en-US" smtClean="0"/>
              <a:t>4/9/2015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323676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p:cNvPicPr>
            <a:picLocks noChangeAspect="1"/>
          </p:cNvPicPr>
          <p:nvPr/>
        </p:nvPicPr>
        <p:blipFill>
          <a:blip r:embed="rId12" cstate="screen"/>
          <a:srcRect/>
          <a:stretch>
            <a:fillRect/>
          </a:stretch>
        </p:blipFill>
        <p:spPr bwMode="auto">
          <a:xfrm>
            <a:off x="0" y="0"/>
            <a:ext cx="9144000" cy="5143500"/>
          </a:xfrm>
          <a:prstGeom prst="rect">
            <a:avLst/>
          </a:prstGeom>
          <a:noFill/>
          <a:ln w="9525">
            <a:noFill/>
            <a:miter lim="800000"/>
            <a:headEnd/>
            <a:tailEnd/>
          </a:ln>
        </p:spPr>
      </p:pic>
      <p:sp>
        <p:nvSpPr>
          <p:cNvPr id="1027" name="Title Placeholder 1"/>
          <p:cNvSpPr>
            <a:spLocks noGrp="1"/>
          </p:cNvSpPr>
          <p:nvPr>
            <p:ph type="title"/>
          </p:nvPr>
        </p:nvSpPr>
        <p:spPr bwMode="auto">
          <a:xfrm>
            <a:off x="457200" y="205980"/>
            <a:ext cx="8229600" cy="967978"/>
          </a:xfrm>
          <a:prstGeom prst="rect">
            <a:avLst/>
          </a:prstGeom>
          <a:noFill/>
          <a:ln w="9525">
            <a:noFill/>
            <a:miter lim="800000"/>
            <a:headEnd/>
            <a:tailEnd/>
          </a:ln>
        </p:spPr>
        <p:txBody>
          <a:bodyPr vert="horz" wrap="square" lIns="91438" tIns="45719" rIns="91438" bIns="45719"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387080"/>
            <a:ext cx="8229600" cy="3207544"/>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583617" y="4772541"/>
            <a:ext cx="490537" cy="273844"/>
          </a:xfrm>
          <a:prstGeom prst="rect">
            <a:avLst/>
          </a:prstGeom>
        </p:spPr>
        <p:txBody>
          <a:bodyPr vert="horz" lIns="91438" tIns="45719" rIns="91438" bIns="45719" rtlCol="0" anchor="ctr"/>
          <a:lstStyle>
            <a:lvl1pPr algn="r" fontAlgn="auto">
              <a:spcBef>
                <a:spcPts val="0"/>
              </a:spcBef>
              <a:spcAft>
                <a:spcPts val="0"/>
              </a:spcAft>
              <a:defRPr sz="1000">
                <a:solidFill>
                  <a:schemeClr val="tx1">
                    <a:tint val="75000"/>
                  </a:schemeClr>
                </a:solidFill>
                <a:latin typeface="Georgia"/>
                <a:cs typeface="Georgia"/>
              </a:defRPr>
            </a:lvl1pPr>
          </a:lstStyle>
          <a:p>
            <a:fld id="{5766A5EF-586F-4C5D-99CA-1D7157CAC40A}" type="slidenum">
              <a:rPr lang="en-US" smtClean="0"/>
              <a:t>‹#›</a:t>
            </a:fld>
            <a:endParaRPr lang="en-US" dirty="0"/>
          </a:p>
        </p:txBody>
      </p:sp>
      <p:sp>
        <p:nvSpPr>
          <p:cNvPr id="7" name="TextBox 6"/>
          <p:cNvSpPr txBox="1"/>
          <p:nvPr/>
        </p:nvSpPr>
        <p:spPr>
          <a:xfrm>
            <a:off x="457201" y="4798737"/>
            <a:ext cx="4311650" cy="276997"/>
          </a:xfrm>
          <a:prstGeom prst="rect">
            <a:avLst/>
          </a:prstGeom>
          <a:noFill/>
        </p:spPr>
        <p:txBody>
          <a:bodyPr lIns="91438" tIns="45719" rIns="91438" bIns="45719">
            <a:spAutoFit/>
          </a:bodyPr>
          <a:lstStyle/>
          <a:p>
            <a:pPr fontAlgn="auto">
              <a:spcBef>
                <a:spcPts val="0"/>
              </a:spcBef>
              <a:spcAft>
                <a:spcPts val="0"/>
              </a:spcAft>
              <a:defRPr/>
            </a:pPr>
            <a:r>
              <a:rPr lang="en-US" sz="1200" spc="100" dirty="0">
                <a:solidFill>
                  <a:schemeClr val="bg1">
                    <a:lumMod val="65000"/>
                  </a:schemeClr>
                </a:solidFill>
                <a:latin typeface="+mn-lt"/>
              </a:rPr>
              <a:t>VETERANS HEALTH ADMINISTRATION</a:t>
            </a:r>
          </a:p>
        </p:txBody>
      </p:sp>
    </p:spTree>
    <p:extLst>
      <p:ext uri="{BB962C8B-B14F-4D97-AF65-F5344CB8AC3E}">
        <p14:creationId xmlns:p14="http://schemas.microsoft.com/office/powerpoint/2010/main" val="3974661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189" rtl="0" eaLnBrk="0" fontAlgn="base" hangingPunct="0">
        <a:spcBef>
          <a:spcPct val="0"/>
        </a:spcBef>
        <a:spcAft>
          <a:spcPct val="0"/>
        </a:spcAft>
        <a:defRPr sz="3600" kern="1200">
          <a:solidFill>
            <a:schemeClr val="bg1"/>
          </a:solidFill>
          <a:latin typeface="Arial"/>
          <a:ea typeface="Georgia" pitchFamily="18" charset="0"/>
          <a:cs typeface="Arial"/>
        </a:defRPr>
      </a:lvl1pPr>
      <a:lvl2pPr algn="l" defTabSz="457189"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189"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189"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189"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189" algn="l" defTabSz="457189"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378" algn="l" defTabSz="457189"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566" algn="l" defTabSz="457189"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754" algn="l" defTabSz="457189"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892" indent="-342892" algn="l" defTabSz="457189" rtl="0" eaLnBrk="0" fontAlgn="base" hangingPunct="0">
        <a:spcBef>
          <a:spcPct val="20000"/>
        </a:spcBef>
        <a:spcAft>
          <a:spcPct val="0"/>
        </a:spcAft>
        <a:buFont typeface="Lucida Grande"/>
        <a:buChar char="-"/>
        <a:defRPr sz="2800" kern="1200">
          <a:solidFill>
            <a:srgbClr val="262626"/>
          </a:solidFill>
          <a:latin typeface="Arial"/>
          <a:ea typeface="Georgia" pitchFamily="18" charset="0"/>
          <a:cs typeface="Arial"/>
        </a:defRPr>
      </a:lvl1pPr>
      <a:lvl2pPr marL="742931" indent="-285743" algn="l" defTabSz="457189" rtl="0" eaLnBrk="0" fontAlgn="base" hangingPunct="0">
        <a:spcBef>
          <a:spcPct val="20000"/>
        </a:spcBef>
        <a:spcAft>
          <a:spcPct val="0"/>
        </a:spcAft>
        <a:buFont typeface="Lucida Grande"/>
        <a:buChar char="-"/>
        <a:defRPr sz="2400" kern="1200">
          <a:solidFill>
            <a:srgbClr val="262626"/>
          </a:solidFill>
          <a:latin typeface="Arial"/>
          <a:ea typeface="Georgia" pitchFamily="18" charset="0"/>
          <a:cs typeface="Arial"/>
        </a:defRPr>
      </a:lvl2pPr>
      <a:lvl3pPr marL="1142972" indent="-228594" algn="l" defTabSz="457189" rtl="0" eaLnBrk="0" fontAlgn="base" hangingPunct="0">
        <a:spcBef>
          <a:spcPct val="20000"/>
        </a:spcBef>
        <a:spcAft>
          <a:spcPct val="0"/>
        </a:spcAft>
        <a:buFont typeface="Lucida Grande"/>
        <a:buChar char="-"/>
        <a:defRPr sz="2000" kern="1200">
          <a:solidFill>
            <a:srgbClr val="262626"/>
          </a:solidFill>
          <a:latin typeface="Arial"/>
          <a:ea typeface="Georgia" pitchFamily="18" charset="0"/>
          <a:cs typeface="Arial"/>
        </a:defRPr>
      </a:lvl3pPr>
      <a:lvl4pPr marL="1600160" indent="-228594" algn="l" defTabSz="457189" rtl="0" eaLnBrk="0" fontAlgn="base" hangingPunct="0">
        <a:spcBef>
          <a:spcPct val="20000"/>
        </a:spcBef>
        <a:spcAft>
          <a:spcPct val="0"/>
        </a:spcAft>
        <a:buFont typeface="Lucida Grande"/>
        <a:buChar char="-"/>
        <a:defRPr sz="1800" kern="1200">
          <a:solidFill>
            <a:srgbClr val="262626"/>
          </a:solidFill>
          <a:latin typeface="Arial"/>
          <a:ea typeface="Georgia" pitchFamily="18" charset="0"/>
          <a:cs typeface="Arial"/>
        </a:defRPr>
      </a:lvl4pPr>
      <a:lvl5pPr marL="2057348" indent="-228594" algn="l" defTabSz="457189"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D487CC-C1FA-4C46-941F-B0125F8ABE84}" type="datetimeFigureOut">
              <a:rPr lang="en-US" smtClean="0">
                <a:solidFill>
                  <a:prstClr val="black">
                    <a:tint val="75000"/>
                  </a:prstClr>
                </a:solidFill>
              </a:rPr>
              <a:pPr/>
              <a:t>4/9/2015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66A5EF-586F-4C5D-99CA-1D7157CAC4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280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2.png"/><Relationship Id="rId7" Type="http://schemas.openxmlformats.org/officeDocument/2006/relationships/diagramColors" Target="../diagrams/colors15.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3.xml"/><Relationship Id="rId1" Type="http://schemas.openxmlformats.org/officeDocument/2006/relationships/slideLayout" Target="../slideLayouts/slideLayout2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4.xml"/><Relationship Id="rId1" Type="http://schemas.openxmlformats.org/officeDocument/2006/relationships/slideLayout" Target="../slideLayouts/slideLayout2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6.WMF"/><Relationship Id="rId7" Type="http://schemas.openxmlformats.org/officeDocument/2006/relationships/diagramColors" Target="../diagrams/colors20.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QuickStyle" Target="../diagrams/quickStyle20.xml"/><Relationship Id="rId11" Type="http://schemas.openxmlformats.org/officeDocument/2006/relationships/image" Target="../media/image39.jpeg"/><Relationship Id="rId5" Type="http://schemas.openxmlformats.org/officeDocument/2006/relationships/diagramLayout" Target="../diagrams/layout20.xml"/><Relationship Id="rId10" Type="http://schemas.openxmlformats.org/officeDocument/2006/relationships/image" Target="../media/image38.jpeg"/><Relationship Id="rId4" Type="http://schemas.openxmlformats.org/officeDocument/2006/relationships/diagramData" Target="../diagrams/data20.xml"/><Relationship Id="rId9" Type="http://schemas.openxmlformats.org/officeDocument/2006/relationships/image" Target="../media/image37.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hyperlink" Target="http://mobile.va.gov/appsto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707" y="2266950"/>
            <a:ext cx="8686693" cy="2743200"/>
          </a:xfr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2800" dirty="0" smtClean="0">
                <a:solidFill>
                  <a:schemeClr val="bg1"/>
                </a:solidFill>
                <a:latin typeface="+mn-lt"/>
              </a:rPr>
              <a:t>Building </a:t>
            </a:r>
            <a:r>
              <a:rPr lang="en-US" sz="2800" smtClean="0">
                <a:solidFill>
                  <a:schemeClr val="bg1"/>
                </a:solidFill>
                <a:latin typeface="+mn-lt"/>
              </a:rPr>
              <a:t>508 Compliant </a:t>
            </a:r>
            <a:r>
              <a:rPr lang="en-US" sz="2800" dirty="0" smtClean="0">
                <a:solidFill>
                  <a:schemeClr val="bg1"/>
                </a:solidFill>
                <a:latin typeface="+mn-lt"/>
              </a:rPr>
              <a:t>Apps</a:t>
            </a:r>
            <a:r>
              <a:rPr lang="en-US" sz="2400" dirty="0" smtClean="0">
                <a:solidFill>
                  <a:schemeClr val="bg1"/>
                </a:solidFill>
                <a:latin typeface="+mn-lt"/>
              </a:rPr>
              <a:t/>
            </a:r>
            <a:br>
              <a:rPr lang="en-US" sz="2400" dirty="0" smtClean="0">
                <a:solidFill>
                  <a:schemeClr val="bg1"/>
                </a:solidFill>
                <a:latin typeface="+mn-lt"/>
              </a:rPr>
            </a:br>
            <a:r>
              <a:rPr lang="en-US" sz="2400" dirty="0">
                <a:solidFill>
                  <a:schemeClr val="bg1"/>
                </a:solidFill>
                <a:latin typeface="+mn-lt"/>
              </a:rPr>
              <a:t/>
            </a:r>
            <a:br>
              <a:rPr lang="en-US" sz="2400" dirty="0">
                <a:solidFill>
                  <a:schemeClr val="bg1"/>
                </a:solidFill>
                <a:latin typeface="+mn-lt"/>
              </a:rPr>
            </a:br>
            <a:r>
              <a:rPr lang="en-US" sz="2400" dirty="0" smtClean="0">
                <a:solidFill>
                  <a:schemeClr val="bg1"/>
                </a:solidFill>
                <a:latin typeface="+mn-lt"/>
              </a:rPr>
              <a:t/>
            </a:r>
            <a:br>
              <a:rPr lang="en-US" sz="2400" dirty="0" smtClean="0">
                <a:solidFill>
                  <a:schemeClr val="bg1"/>
                </a:solidFill>
                <a:latin typeface="+mn-lt"/>
              </a:rPr>
            </a:br>
            <a:r>
              <a:rPr lang="en-US" sz="2400" dirty="0">
                <a:solidFill>
                  <a:schemeClr val="bg1"/>
                </a:solidFill>
                <a:latin typeface="+mn-lt"/>
              </a:rPr>
              <a:t/>
            </a:r>
            <a:br>
              <a:rPr lang="en-US" sz="2400" dirty="0">
                <a:solidFill>
                  <a:schemeClr val="bg1"/>
                </a:solidFill>
                <a:latin typeface="+mn-lt"/>
              </a:rPr>
            </a:br>
            <a:r>
              <a:rPr lang="en-US" sz="2400" dirty="0" smtClean="0">
                <a:solidFill>
                  <a:schemeClr val="bg1"/>
                </a:solidFill>
                <a:latin typeface="+mn-lt"/>
              </a:rPr>
              <a:t/>
            </a:r>
            <a:br>
              <a:rPr lang="en-US" sz="2400" dirty="0" smtClean="0">
                <a:solidFill>
                  <a:schemeClr val="bg1"/>
                </a:solidFill>
                <a:latin typeface="+mn-lt"/>
              </a:rPr>
            </a:br>
            <a:r>
              <a:rPr lang="en-US" sz="2400" dirty="0" smtClean="0">
                <a:solidFill>
                  <a:schemeClr val="bg1"/>
                </a:solidFill>
                <a:latin typeface="+mn-lt"/>
              </a:rPr>
              <a:t/>
            </a:r>
            <a:br>
              <a:rPr lang="en-US" sz="2400" dirty="0" smtClean="0">
                <a:solidFill>
                  <a:schemeClr val="bg1"/>
                </a:solidFill>
                <a:latin typeface="+mn-lt"/>
              </a:rPr>
            </a:br>
            <a:endParaRPr lang="en-US" sz="2400" b="0" dirty="0">
              <a:solidFill>
                <a:schemeClr val="bg1"/>
              </a:solidFill>
              <a:latin typeface="+mn-lt"/>
            </a:endParaRPr>
          </a:p>
        </p:txBody>
      </p:sp>
      <p:sp>
        <p:nvSpPr>
          <p:cNvPr id="5" name="TextBox 4" descr="Shawn Hardenbrook&#10;Director, Web and Mobile Solutions, Connected Health, &#10; Office of Informatics and Analytics, &#10;Veterans Health Administration&#10;&#10;Ellen Crowe&#10;Competency Manager, &#10;Product Development, Application Development Competency&#10;Office of Information &amp; Technology,&#10;Department of Veterans Affairs&#10;&#10;"/>
          <p:cNvSpPr txBox="1"/>
          <p:nvPr/>
        </p:nvSpPr>
        <p:spPr>
          <a:xfrm>
            <a:off x="260132" y="2813486"/>
            <a:ext cx="8610600" cy="4524315"/>
          </a:xfrm>
          <a:prstGeom prst="rect">
            <a:avLst/>
          </a:prstGeom>
          <a:noFill/>
        </p:spPr>
        <p:txBody>
          <a:bodyPr wrap="square" numCol="2" rtlCol="0">
            <a:spAutoFit/>
          </a:bodyPr>
          <a:lstStyle/>
          <a:p>
            <a:pPr algn="ctr"/>
            <a:r>
              <a:rPr lang="en-US" sz="2600" b="1" i="1" dirty="0" smtClean="0">
                <a:solidFill>
                  <a:schemeClr val="bg1">
                    <a:lumMod val="95000"/>
                  </a:schemeClr>
                </a:solidFill>
                <a:latin typeface="+mj-lt"/>
              </a:rPr>
              <a:t>Shawn Hardenbrook</a:t>
            </a:r>
          </a:p>
          <a:p>
            <a:pPr algn="ctr"/>
            <a:r>
              <a:rPr lang="en-US" sz="2200" i="1" dirty="0">
                <a:solidFill>
                  <a:schemeClr val="bg1">
                    <a:lumMod val="95000"/>
                  </a:schemeClr>
                </a:solidFill>
                <a:latin typeface="+mj-lt"/>
              </a:rPr>
              <a:t>Director, Web and Mobile Solutions, Connected Health, </a:t>
            </a:r>
            <a:br>
              <a:rPr lang="en-US" sz="2200" i="1" dirty="0">
                <a:solidFill>
                  <a:schemeClr val="bg1">
                    <a:lumMod val="95000"/>
                  </a:schemeClr>
                </a:solidFill>
                <a:latin typeface="+mj-lt"/>
              </a:rPr>
            </a:br>
            <a:r>
              <a:rPr lang="en-US" sz="2200" i="1" dirty="0">
                <a:solidFill>
                  <a:schemeClr val="bg1">
                    <a:lumMod val="95000"/>
                  </a:schemeClr>
                </a:solidFill>
                <a:latin typeface="+mj-lt"/>
              </a:rPr>
              <a:t> Office of Informatics and Analytics, </a:t>
            </a:r>
            <a:br>
              <a:rPr lang="en-US" sz="2200" i="1" dirty="0">
                <a:solidFill>
                  <a:schemeClr val="bg1">
                    <a:lumMod val="95000"/>
                  </a:schemeClr>
                </a:solidFill>
                <a:latin typeface="+mj-lt"/>
              </a:rPr>
            </a:br>
            <a:r>
              <a:rPr lang="en-US" sz="2200" i="1" dirty="0" smtClean="0">
                <a:solidFill>
                  <a:schemeClr val="bg1">
                    <a:lumMod val="95000"/>
                  </a:schemeClr>
                </a:solidFill>
                <a:latin typeface="+mj-lt"/>
              </a:rPr>
              <a:t>Veterans </a:t>
            </a:r>
            <a:r>
              <a:rPr lang="en-US" sz="2200" i="1" dirty="0">
                <a:solidFill>
                  <a:schemeClr val="bg1">
                    <a:lumMod val="95000"/>
                  </a:schemeClr>
                </a:solidFill>
                <a:latin typeface="+mj-lt"/>
              </a:rPr>
              <a:t>Health </a:t>
            </a:r>
            <a:r>
              <a:rPr lang="en-US" sz="2200" i="1" dirty="0" smtClean="0">
                <a:solidFill>
                  <a:schemeClr val="bg1">
                    <a:lumMod val="95000"/>
                  </a:schemeClr>
                </a:solidFill>
                <a:latin typeface="+mj-lt"/>
              </a:rPr>
              <a:t>Administration</a:t>
            </a:r>
          </a:p>
          <a:p>
            <a:pPr algn="ctr"/>
            <a:endParaRPr lang="en-US" sz="2200" i="1" dirty="0">
              <a:solidFill>
                <a:schemeClr val="bg1">
                  <a:lumMod val="95000"/>
                </a:schemeClr>
              </a:solidFill>
              <a:latin typeface="+mj-lt"/>
            </a:endParaRPr>
          </a:p>
          <a:p>
            <a:pPr algn="ctr"/>
            <a:endParaRPr lang="en-US" sz="2200" i="1" dirty="0" smtClean="0">
              <a:solidFill>
                <a:schemeClr val="bg1">
                  <a:lumMod val="95000"/>
                </a:schemeClr>
              </a:solidFill>
              <a:latin typeface="+mj-lt"/>
            </a:endParaRPr>
          </a:p>
          <a:p>
            <a:pPr algn="ctr"/>
            <a:endParaRPr lang="en-US" sz="2200" b="1" i="1" dirty="0" smtClean="0">
              <a:solidFill>
                <a:schemeClr val="bg1">
                  <a:lumMod val="95000"/>
                </a:schemeClr>
              </a:solidFill>
              <a:latin typeface="+mj-lt"/>
            </a:endParaRPr>
          </a:p>
          <a:p>
            <a:pPr algn="ctr"/>
            <a:endParaRPr lang="en-US" sz="2200" b="1" i="1" dirty="0">
              <a:solidFill>
                <a:schemeClr val="bg1">
                  <a:lumMod val="95000"/>
                </a:schemeClr>
              </a:solidFill>
              <a:latin typeface="+mj-lt"/>
            </a:endParaRPr>
          </a:p>
          <a:p>
            <a:pPr algn="ctr"/>
            <a:endParaRPr lang="en-US" sz="2200" b="1" i="1" dirty="0">
              <a:solidFill>
                <a:schemeClr val="bg1">
                  <a:lumMod val="95000"/>
                </a:schemeClr>
              </a:solidFill>
              <a:latin typeface="+mj-lt"/>
            </a:endParaRPr>
          </a:p>
          <a:p>
            <a:pPr algn="ctr"/>
            <a:endParaRPr lang="en-US" sz="2200" b="1" i="1" dirty="0" smtClean="0">
              <a:solidFill>
                <a:schemeClr val="bg1">
                  <a:lumMod val="95000"/>
                </a:schemeClr>
              </a:solidFill>
              <a:latin typeface="+mj-lt"/>
            </a:endParaRPr>
          </a:p>
          <a:p>
            <a:pPr algn="ctr"/>
            <a:endParaRPr lang="en-US" sz="2200" b="1" i="1" dirty="0">
              <a:solidFill>
                <a:schemeClr val="bg1">
                  <a:lumMod val="95000"/>
                </a:schemeClr>
              </a:solidFill>
              <a:latin typeface="+mj-lt"/>
            </a:endParaRPr>
          </a:p>
          <a:p>
            <a:pPr algn="ctr"/>
            <a:endParaRPr lang="en-US" sz="2200" b="1" i="1" dirty="0" smtClean="0">
              <a:solidFill>
                <a:schemeClr val="bg1">
                  <a:lumMod val="95000"/>
                </a:schemeClr>
              </a:solidFill>
              <a:latin typeface="+mj-lt"/>
            </a:endParaRPr>
          </a:p>
          <a:p>
            <a:pPr algn="ctr"/>
            <a:r>
              <a:rPr lang="en-US" sz="2600" b="1" i="1" dirty="0" smtClean="0">
                <a:solidFill>
                  <a:schemeClr val="bg1">
                    <a:lumMod val="95000"/>
                  </a:schemeClr>
                </a:solidFill>
                <a:latin typeface="+mj-lt"/>
              </a:rPr>
              <a:t>Ellen </a:t>
            </a:r>
            <a:r>
              <a:rPr lang="en-US" sz="2600" b="1" i="1" dirty="0">
                <a:solidFill>
                  <a:schemeClr val="bg1">
                    <a:lumMod val="95000"/>
                  </a:schemeClr>
                </a:solidFill>
                <a:latin typeface="+mj-lt"/>
              </a:rPr>
              <a:t>Crowe</a:t>
            </a:r>
            <a:r>
              <a:rPr lang="en-US" sz="2200" i="1" dirty="0">
                <a:solidFill>
                  <a:schemeClr val="bg1">
                    <a:lumMod val="95000"/>
                  </a:schemeClr>
                </a:solidFill>
                <a:latin typeface="+mj-lt"/>
              </a:rPr>
              <a:t/>
            </a:r>
            <a:br>
              <a:rPr lang="en-US" sz="2200" i="1" dirty="0">
                <a:solidFill>
                  <a:schemeClr val="bg1">
                    <a:lumMod val="95000"/>
                  </a:schemeClr>
                </a:solidFill>
                <a:latin typeface="+mj-lt"/>
              </a:rPr>
            </a:br>
            <a:r>
              <a:rPr lang="en-US" sz="2200" i="1" dirty="0">
                <a:solidFill>
                  <a:schemeClr val="bg1">
                    <a:lumMod val="95000"/>
                  </a:schemeClr>
                </a:solidFill>
                <a:latin typeface="+mj-lt"/>
              </a:rPr>
              <a:t>Competency Manager, </a:t>
            </a:r>
          </a:p>
          <a:p>
            <a:pPr algn="ctr"/>
            <a:r>
              <a:rPr lang="en-US" sz="2200" i="1" dirty="0">
                <a:solidFill>
                  <a:schemeClr val="bg1">
                    <a:lumMod val="95000"/>
                  </a:schemeClr>
                </a:solidFill>
                <a:latin typeface="+mj-lt"/>
              </a:rPr>
              <a:t>Product Development, Application Development Competency</a:t>
            </a:r>
            <a:br>
              <a:rPr lang="en-US" sz="2200" i="1" dirty="0">
                <a:solidFill>
                  <a:schemeClr val="bg1">
                    <a:lumMod val="95000"/>
                  </a:schemeClr>
                </a:solidFill>
                <a:latin typeface="+mj-lt"/>
              </a:rPr>
            </a:br>
            <a:r>
              <a:rPr lang="en-US" sz="2200" i="1" dirty="0">
                <a:solidFill>
                  <a:schemeClr val="bg1">
                    <a:lumMod val="95000"/>
                  </a:schemeClr>
                </a:solidFill>
                <a:latin typeface="+mj-lt"/>
              </a:rPr>
              <a:t>Office of Information &amp; Technology,</a:t>
            </a:r>
            <a:br>
              <a:rPr lang="en-US" sz="2200" i="1" dirty="0">
                <a:solidFill>
                  <a:schemeClr val="bg1">
                    <a:lumMod val="95000"/>
                  </a:schemeClr>
                </a:solidFill>
                <a:latin typeface="+mj-lt"/>
              </a:rPr>
            </a:br>
            <a:r>
              <a:rPr lang="en-US" sz="2200" i="1" dirty="0">
                <a:solidFill>
                  <a:schemeClr val="bg1">
                    <a:lumMod val="95000"/>
                  </a:schemeClr>
                </a:solidFill>
                <a:latin typeface="+mj-lt"/>
              </a:rPr>
              <a:t>Department of Veterans Affairs</a:t>
            </a:r>
            <a:endParaRPr lang="en-US" sz="2200" dirty="0">
              <a:solidFill>
                <a:schemeClr val="bg1">
                  <a:lumMod val="95000"/>
                </a:schemeClr>
              </a:solidFill>
              <a:latin typeface="+mj-lt"/>
            </a:endParaRPr>
          </a:p>
          <a:p>
            <a:endParaRPr lang="en-US" sz="2400" dirty="0">
              <a:solidFill>
                <a:schemeClr val="bg1">
                  <a:lumMod val="95000"/>
                </a:schemeClr>
              </a:solidFill>
              <a:latin typeface="+mj-lt"/>
            </a:endParaRPr>
          </a:p>
          <a:p>
            <a:endParaRPr lang="en-US" sz="2400" dirty="0" smtClean="0">
              <a:solidFill>
                <a:schemeClr val="bg1">
                  <a:lumMod val="95000"/>
                </a:schemeClr>
              </a:solidFill>
              <a:latin typeface="+mj-lt"/>
            </a:endParaRPr>
          </a:p>
          <a:p>
            <a:endParaRPr lang="en-US" sz="2400" dirty="0">
              <a:solidFill>
                <a:schemeClr val="bg1">
                  <a:lumMod val="95000"/>
                </a:schemeClr>
              </a:solidFill>
              <a:latin typeface="+mj-lt"/>
            </a:endParaRPr>
          </a:p>
        </p:txBody>
      </p:sp>
    </p:spTree>
    <p:extLst>
      <p:ext uri="{BB962C8B-B14F-4D97-AF65-F5344CB8AC3E}">
        <p14:creationId xmlns:p14="http://schemas.microsoft.com/office/powerpoint/2010/main" val="8765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8229600" cy="857250"/>
          </a:xfrm>
        </p:spPr>
        <p:txBody>
          <a:bodyPr>
            <a:normAutofit/>
          </a:bodyPr>
          <a:lstStyle/>
          <a:p>
            <a:r>
              <a:rPr lang="en-US" sz="3600" b="1" dirty="0" smtClean="0"/>
              <a:t>Why Does </a:t>
            </a:r>
            <a:r>
              <a:rPr lang="en-US" sz="3600" b="1" dirty="0"/>
              <a:t>508 </a:t>
            </a:r>
            <a:r>
              <a:rPr lang="en-US" sz="3600" b="1" dirty="0" smtClean="0"/>
              <a:t>Matter</a:t>
            </a:r>
            <a:r>
              <a:rPr lang="en-US" sz="3600" b="1" dirty="0"/>
              <a:t>?</a:t>
            </a:r>
          </a:p>
        </p:txBody>
      </p:sp>
      <p:sp>
        <p:nvSpPr>
          <p:cNvPr id="6" name="Subtitle 5"/>
          <p:cNvSpPr>
            <a:spLocks noGrp="1"/>
          </p:cNvSpPr>
          <p:nvPr>
            <p:ph idx="1"/>
          </p:nvPr>
        </p:nvSpPr>
        <p:spPr>
          <a:xfrm>
            <a:off x="228600" y="1238250"/>
            <a:ext cx="3657600" cy="3390900"/>
          </a:xfrm>
        </p:spPr>
        <p:txBody>
          <a:bodyPr anchor="ctr">
            <a:normAutofit/>
          </a:bodyPr>
          <a:lstStyle/>
          <a:p>
            <a:pPr marL="0" indent="0" algn="l">
              <a:buNone/>
            </a:pPr>
            <a:r>
              <a:rPr lang="en-US" b="1" dirty="0" smtClean="0">
                <a:solidFill>
                  <a:schemeClr val="tx1"/>
                </a:solidFill>
              </a:rPr>
              <a:t>508 describes </a:t>
            </a:r>
            <a:r>
              <a:rPr lang="en-US" b="1" dirty="0">
                <a:solidFill>
                  <a:schemeClr val="tx1"/>
                </a:solidFill>
              </a:rPr>
              <a:t>the requirements for creating accessible software, telecommunications and web content</a:t>
            </a:r>
            <a:r>
              <a:rPr lang="en-US" b="1" dirty="0" smtClean="0">
                <a:solidFill>
                  <a:schemeClr val="tx1"/>
                </a:solidFill>
              </a:rPr>
              <a:t>.</a:t>
            </a:r>
            <a:endParaRPr lang="en-US" b="1" dirty="0"/>
          </a:p>
        </p:txBody>
      </p:sp>
      <p:sp>
        <p:nvSpPr>
          <p:cNvPr id="2" name="TextBox 1" descr="http://www.section508.gov/summary-section508-standards&#10;"/>
          <p:cNvSpPr txBox="1"/>
          <p:nvPr/>
        </p:nvSpPr>
        <p:spPr>
          <a:xfrm>
            <a:off x="3314701" y="4809351"/>
            <a:ext cx="5851071" cy="369332"/>
          </a:xfrm>
          <a:prstGeom prst="rect">
            <a:avLst/>
          </a:prstGeom>
          <a:noFill/>
        </p:spPr>
        <p:txBody>
          <a:bodyPr wrap="square" rtlCol="0">
            <a:spAutoFit/>
          </a:bodyPr>
          <a:lstStyle/>
          <a:p>
            <a:r>
              <a:rPr lang="en-US" i="1" dirty="0"/>
              <a:t>http://www.section508.gov/summary-section508-standards</a:t>
            </a:r>
          </a:p>
        </p:txBody>
      </p:sp>
      <p:pic>
        <p:nvPicPr>
          <p:cNvPr id="3" name="Picture 2" descr="Keyboard with a key labeled acces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472" y="1200150"/>
            <a:ext cx="5140928" cy="3429000"/>
          </a:xfrm>
          <a:prstGeom prst="rect">
            <a:avLst/>
          </a:prstGeom>
          <a:ln>
            <a:noFill/>
          </a:ln>
          <a:effectLst>
            <a:softEdge rad="112500"/>
          </a:effectLst>
        </p:spPr>
      </p:pic>
    </p:spTree>
    <p:extLst>
      <p:ext uri="{BB962C8B-B14F-4D97-AF65-F5344CB8AC3E}">
        <p14:creationId xmlns:p14="http://schemas.microsoft.com/office/powerpoint/2010/main" val="205410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666750"/>
          </a:xfrm>
        </p:spPr>
        <p:txBody>
          <a:bodyPr anchor="t">
            <a:normAutofit/>
          </a:bodyPr>
          <a:lstStyle/>
          <a:p>
            <a:r>
              <a:rPr lang="en-US" sz="3600" b="1" dirty="0" smtClean="0"/>
              <a:t>Disability: By the Numbers</a:t>
            </a:r>
            <a:endParaRPr lang="en-US" sz="3600" b="1" dirty="0"/>
          </a:p>
        </p:txBody>
      </p:sp>
      <p:graphicFrame>
        <p:nvGraphicFramePr>
          <p:cNvPr id="4" name="Diagram 3" descr="Approximately 54 million Americans are living with a disability.&#10;In July 2010, President Obama signed an executive order to hire 100,000 people with disabilities in the Federal workforce.&#10;In FY2013, the Federal government employed 1.8 million Series A employees, including more than 230,000 Veterans with a disability of 30% or greater. &#10;"/>
          <p:cNvGraphicFramePr/>
          <p:nvPr>
            <p:extLst>
              <p:ext uri="{D42A27DB-BD31-4B8C-83A1-F6EECF244321}">
                <p14:modId xmlns:p14="http://schemas.microsoft.com/office/powerpoint/2010/main" val="3036558946"/>
              </p:ext>
            </p:extLst>
          </p:nvPr>
        </p:nvGraphicFramePr>
        <p:xfrm>
          <a:off x="152400" y="726286"/>
          <a:ext cx="883920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903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man standing, a man sitting, and a woman standing"/>
          <p:cNvPicPr>
            <a:picLocks noChangeAspect="1"/>
          </p:cNvPicPr>
          <p:nvPr/>
        </p:nvPicPr>
        <p:blipFill rotWithShape="1">
          <a:blip r:embed="rId3" cstate="print">
            <a:extLst>
              <a:ext uri="{28A0092B-C50C-407E-A947-70E740481C1C}">
                <a14:useLocalDpi xmlns:a14="http://schemas.microsoft.com/office/drawing/2010/main"/>
              </a:ext>
            </a:extLst>
          </a:blip>
          <a:srcRect r="10521"/>
          <a:stretch/>
        </p:blipFill>
        <p:spPr>
          <a:xfrm>
            <a:off x="2079031" y="1629373"/>
            <a:ext cx="4929352" cy="3491665"/>
          </a:xfrm>
          <a:prstGeom prst="rect">
            <a:avLst/>
          </a:prstGeom>
        </p:spPr>
      </p:pic>
      <p:sp>
        <p:nvSpPr>
          <p:cNvPr id="7" name="Rectangle 6" descr="Veterans and Disabilities&#10;"/>
          <p:cNvSpPr/>
          <p:nvPr/>
        </p:nvSpPr>
        <p:spPr>
          <a:xfrm>
            <a:off x="533400" y="133350"/>
            <a:ext cx="5125129" cy="646331"/>
          </a:xfrm>
          <a:prstGeom prst="rect">
            <a:avLst/>
          </a:prstGeom>
        </p:spPr>
        <p:txBody>
          <a:bodyPr wrap="square">
            <a:spAutoFit/>
          </a:bodyPr>
          <a:lstStyle/>
          <a:p>
            <a:pPr algn="ctr"/>
            <a:r>
              <a:rPr lang="en-US" sz="3600" b="1" dirty="0" smtClean="0"/>
              <a:t>Veterans and Disabilities</a:t>
            </a:r>
          </a:p>
        </p:txBody>
      </p:sp>
      <p:sp>
        <p:nvSpPr>
          <p:cNvPr id="14" name="TextBox 13" descr="More than 21 million Veterans &#10;"/>
          <p:cNvSpPr txBox="1"/>
          <p:nvPr/>
        </p:nvSpPr>
        <p:spPr>
          <a:xfrm>
            <a:off x="0" y="1430982"/>
            <a:ext cx="2641183" cy="1477328"/>
          </a:xfrm>
          <a:prstGeom prst="rect">
            <a:avLst/>
          </a:prstGeom>
          <a:noFill/>
        </p:spPr>
        <p:txBody>
          <a:bodyPr wrap="square" rtlCol="0">
            <a:spAutoFit/>
          </a:bodyPr>
          <a:lstStyle/>
          <a:p>
            <a:pPr lvl="0" algn="ctr"/>
            <a:r>
              <a:rPr lang="en-US" sz="3000" b="1" dirty="0"/>
              <a:t>More than 21 million Veterans </a:t>
            </a:r>
          </a:p>
        </p:txBody>
      </p:sp>
      <p:sp>
        <p:nvSpPr>
          <p:cNvPr id="15" name="TextBox 14" descr="More than 5.5 million individuals with disabilities&#10;"/>
          <p:cNvSpPr txBox="1"/>
          <p:nvPr/>
        </p:nvSpPr>
        <p:spPr>
          <a:xfrm>
            <a:off x="6553200" y="1200150"/>
            <a:ext cx="2590800" cy="2400657"/>
          </a:xfrm>
          <a:prstGeom prst="rect">
            <a:avLst/>
          </a:prstGeom>
          <a:noFill/>
        </p:spPr>
        <p:txBody>
          <a:bodyPr wrap="square" rtlCol="0">
            <a:spAutoFit/>
          </a:bodyPr>
          <a:lstStyle/>
          <a:p>
            <a:pPr lvl="0" algn="ctr"/>
            <a:r>
              <a:rPr lang="en-US" sz="3000" b="1" dirty="0"/>
              <a:t>More than 5.5 million individuals with </a:t>
            </a:r>
            <a:r>
              <a:rPr lang="en-US" sz="3000" b="1" dirty="0" smtClean="0"/>
              <a:t>disabilities</a:t>
            </a:r>
            <a:endParaRPr lang="en-US" sz="3000" b="1" dirty="0"/>
          </a:p>
        </p:txBody>
      </p:sp>
    </p:spTree>
    <p:extLst>
      <p:ext uri="{BB962C8B-B14F-4D97-AF65-F5344CB8AC3E}">
        <p14:creationId xmlns:p14="http://schemas.microsoft.com/office/powerpoint/2010/main" val="2318870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508 Key Fact</a:t>
            </a:r>
            <a:endParaRPr lang="en-US" sz="3600" b="1" dirty="0"/>
          </a:p>
        </p:txBody>
      </p:sp>
      <p:sp>
        <p:nvSpPr>
          <p:cNvPr id="4" name="Rectangle 3" descr="508 applies directly to information &amp; technology purchased, developed, maintained or used by the Federal government. It does not apply to people. &#10;"/>
          <p:cNvSpPr/>
          <p:nvPr/>
        </p:nvSpPr>
        <p:spPr>
          <a:xfrm>
            <a:off x="488732" y="1047750"/>
            <a:ext cx="8148145" cy="1477328"/>
          </a:xfrm>
          <a:prstGeom prst="rect">
            <a:avLst/>
          </a:prstGeom>
        </p:spPr>
        <p:txBody>
          <a:bodyPr wrap="square">
            <a:spAutoFit/>
          </a:bodyPr>
          <a:lstStyle/>
          <a:p>
            <a:r>
              <a:rPr lang="en-US" sz="3000" b="1" dirty="0" smtClean="0"/>
              <a:t>508 applies </a:t>
            </a:r>
            <a:r>
              <a:rPr lang="en-US" sz="3000" b="1" dirty="0"/>
              <a:t>directly to </a:t>
            </a:r>
            <a:r>
              <a:rPr lang="en-US" sz="3000" b="1" u="sng" dirty="0"/>
              <a:t>information &amp; technology purchased, developed, maintained or used by the Federal government</a:t>
            </a:r>
            <a:r>
              <a:rPr lang="en-US" sz="3000" b="1" dirty="0"/>
              <a:t>. </a:t>
            </a:r>
            <a:r>
              <a:rPr lang="en-US" sz="3000" b="1" dirty="0" smtClean="0"/>
              <a:t>It does not apply to people. </a:t>
            </a:r>
            <a:endParaRPr lang="en-US" sz="3000" b="1" dirty="0"/>
          </a:p>
        </p:txBody>
      </p:sp>
      <p:pic>
        <p:nvPicPr>
          <p:cNvPr id="3" name="Picture 2" descr="series of light bulbs with one lit"/>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1250"/>
          <a:stretch/>
        </p:blipFill>
        <p:spPr>
          <a:xfrm>
            <a:off x="0" y="2791152"/>
            <a:ext cx="9144000" cy="3771900"/>
          </a:xfrm>
          <a:prstGeom prst="rect">
            <a:avLst/>
          </a:prstGeom>
        </p:spPr>
      </p:pic>
    </p:spTree>
    <p:extLst>
      <p:ext uri="{BB962C8B-B14F-4D97-AF65-F5344CB8AC3E}">
        <p14:creationId xmlns:p14="http://schemas.microsoft.com/office/powerpoint/2010/main" val="429421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W</a:t>
            </a:r>
            <a:r>
              <a:rPr lang="en-US" sz="3600" b="1" dirty="0" smtClean="0"/>
              <a:t>hat about other accommodations?</a:t>
            </a:r>
            <a:endParaRPr lang="en-US" sz="3600" b="1" dirty="0"/>
          </a:p>
        </p:txBody>
      </p:sp>
      <p:sp>
        <p:nvSpPr>
          <p:cNvPr id="4" name="Rectangle 3" descr="There is another law (504) that applies to the government’s responsibilities to accommodate people with disabilities. When 508 is done correctly, 504 is easier to implement.&#10;"/>
          <p:cNvSpPr/>
          <p:nvPr/>
        </p:nvSpPr>
        <p:spPr>
          <a:xfrm>
            <a:off x="304800" y="1276350"/>
            <a:ext cx="5277394" cy="3323987"/>
          </a:xfrm>
          <a:prstGeom prst="rect">
            <a:avLst/>
          </a:prstGeom>
        </p:spPr>
        <p:txBody>
          <a:bodyPr wrap="square">
            <a:spAutoFit/>
          </a:bodyPr>
          <a:lstStyle/>
          <a:p>
            <a:r>
              <a:rPr lang="en-US" sz="3000" b="1" dirty="0"/>
              <a:t>There is another law (504) that applies to the government’s responsibilities to accommodate people with disabilities. When 508 is done correctly, 504 is </a:t>
            </a:r>
            <a:r>
              <a:rPr lang="en-US" sz="3000" b="1" dirty="0" smtClean="0"/>
              <a:t>easier to implement.</a:t>
            </a:r>
            <a:endParaRPr lang="en-US" sz="3000" b="1" dirty="0"/>
          </a:p>
        </p:txBody>
      </p:sp>
      <p:pic>
        <p:nvPicPr>
          <p:cNvPr id="14338" name="Picture 2" descr="question mark"/>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982263" y="1504950"/>
            <a:ext cx="4251323" cy="36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8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8"/>
            <a:ext cx="6553200" cy="857250"/>
          </a:xfrm>
        </p:spPr>
        <p:txBody>
          <a:bodyPr>
            <a:normAutofit fontScale="90000"/>
          </a:bodyPr>
          <a:lstStyle/>
          <a:p>
            <a:pPr algn="l"/>
            <a:r>
              <a:rPr lang="en-US" sz="4000" b="1" dirty="0" smtClean="0"/>
              <a:t/>
            </a:r>
            <a:br>
              <a:rPr lang="en-US" sz="4000" b="1" dirty="0" smtClean="0"/>
            </a:br>
            <a:r>
              <a:rPr lang="en-US" sz="4000" b="1" dirty="0" smtClean="0"/>
              <a:t>Who Benefits When Accessibility is Considered?</a:t>
            </a:r>
            <a:r>
              <a:rPr lang="en-US" b="1" dirty="0" smtClean="0"/>
              <a:t/>
            </a:r>
            <a:br>
              <a:rPr lang="en-US" b="1" dirty="0" smtClean="0"/>
            </a:br>
            <a:endParaRPr lang="en-US" b="1" dirty="0"/>
          </a:p>
        </p:txBody>
      </p:sp>
      <p:sp>
        <p:nvSpPr>
          <p:cNvPr id="6" name="Subtitle 5"/>
          <p:cNvSpPr>
            <a:spLocks noGrp="1"/>
          </p:cNvSpPr>
          <p:nvPr>
            <p:ph idx="1"/>
          </p:nvPr>
        </p:nvSpPr>
        <p:spPr>
          <a:xfrm>
            <a:off x="228600" y="1530547"/>
            <a:ext cx="4813761" cy="3251003"/>
          </a:xfrm>
        </p:spPr>
        <p:txBody>
          <a:bodyPr>
            <a:normAutofit/>
          </a:bodyPr>
          <a:lstStyle/>
          <a:p>
            <a:pPr marL="0" indent="0" algn="l">
              <a:buNone/>
            </a:pPr>
            <a:r>
              <a:rPr lang="en-US" sz="3000" b="1" dirty="0" smtClean="0">
                <a:solidFill>
                  <a:schemeClr val="tx1"/>
                </a:solidFill>
              </a:rPr>
              <a:t>People with:</a:t>
            </a:r>
          </a:p>
          <a:p>
            <a:r>
              <a:rPr lang="en-US" sz="3000" b="1" dirty="0" smtClean="0">
                <a:solidFill>
                  <a:schemeClr val="tx1"/>
                </a:solidFill>
              </a:rPr>
              <a:t>Low Vision / Blindness </a:t>
            </a:r>
          </a:p>
          <a:p>
            <a:r>
              <a:rPr lang="en-US" sz="3000" b="1" dirty="0" smtClean="0">
                <a:solidFill>
                  <a:schemeClr val="tx1"/>
                </a:solidFill>
              </a:rPr>
              <a:t>Colorblindness  </a:t>
            </a:r>
          </a:p>
          <a:p>
            <a:r>
              <a:rPr lang="en-US" sz="3000" b="1" dirty="0" smtClean="0">
                <a:solidFill>
                  <a:schemeClr val="tx1"/>
                </a:solidFill>
              </a:rPr>
              <a:t>Hearing disabilities</a:t>
            </a:r>
          </a:p>
          <a:p>
            <a:r>
              <a:rPr lang="en-US" sz="3000" b="1" dirty="0" smtClean="0">
                <a:solidFill>
                  <a:schemeClr val="tx1"/>
                </a:solidFill>
              </a:rPr>
              <a:t>Limited motion disabilities</a:t>
            </a:r>
          </a:p>
          <a:p>
            <a:pPr marL="457200" indent="-457200" algn="l">
              <a:buFont typeface="Arial" pitchFamily="34" charset="0"/>
              <a:buChar char="•"/>
            </a:pPr>
            <a:endParaRPr lang="en-US" sz="3000" b="1" dirty="0" smtClean="0">
              <a:solidFill>
                <a:schemeClr val="tx1"/>
              </a:solidFill>
            </a:endParaRPr>
          </a:p>
          <a:p>
            <a:endParaRPr lang="en-US" sz="3000" b="1" dirty="0"/>
          </a:p>
        </p:txBody>
      </p:sp>
      <p:grpSp>
        <p:nvGrpSpPr>
          <p:cNvPr id="12" name="Group 11" descr="icons depicting various disabilities such as low vision/blindness, colorblindness, hearing disabilities, and limited motion disabilities"/>
          <p:cNvGrpSpPr/>
          <p:nvPr/>
        </p:nvGrpSpPr>
        <p:grpSpPr>
          <a:xfrm>
            <a:off x="5125841" y="438150"/>
            <a:ext cx="3920484" cy="4654688"/>
            <a:chOff x="5125841" y="133350"/>
            <a:chExt cx="3920484" cy="4654688"/>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1786" t="70737" r="19107"/>
            <a:stretch/>
          </p:blipFill>
          <p:spPr>
            <a:xfrm>
              <a:off x="7162800" y="2799008"/>
              <a:ext cx="1234663" cy="1989030"/>
            </a:xfrm>
            <a:prstGeom prst="rect">
              <a:avLst/>
            </a:prstGeom>
            <a:noFill/>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195" t="82818" r="41955"/>
            <a:stretch/>
          </p:blipFill>
          <p:spPr>
            <a:xfrm>
              <a:off x="5125841" y="3353201"/>
              <a:ext cx="1476506" cy="1167842"/>
            </a:xfrm>
            <a:prstGeom prst="rect">
              <a:avLst/>
            </a:prstGeom>
            <a:noFill/>
            <a:ln>
              <a:no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7086" t="69577" r="37280" b="13241"/>
            <a:stretch/>
          </p:blipFill>
          <p:spPr>
            <a:xfrm>
              <a:off x="5903561" y="2453910"/>
              <a:ext cx="1010198" cy="1167842"/>
            </a:xfrm>
            <a:prstGeom prst="rect">
              <a:avLst/>
            </a:prstGeom>
            <a:noFill/>
            <a:ln>
              <a:noFill/>
            </a:ln>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001" t="30387" r="7549" b="29486"/>
            <a:stretch/>
          </p:blipFill>
          <p:spPr>
            <a:xfrm>
              <a:off x="6303125" y="133350"/>
              <a:ext cx="2743200" cy="2727434"/>
            </a:xfrm>
            <a:prstGeom prst="ellipse">
              <a:avLst/>
            </a:prstGeom>
            <a:noFill/>
            <a:ln>
              <a:noFill/>
            </a:ln>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9335" t="66281" r="63587" b="19402"/>
            <a:stretch/>
          </p:blipFill>
          <p:spPr>
            <a:xfrm rot="411202">
              <a:off x="5250954" y="1391464"/>
              <a:ext cx="1103586" cy="973145"/>
            </a:xfrm>
            <a:prstGeom prst="ellipse">
              <a:avLst/>
            </a:prstGeom>
            <a:noFill/>
            <a:ln>
              <a:noFill/>
            </a:ln>
          </p:spPr>
        </p:pic>
        <p:sp>
          <p:nvSpPr>
            <p:cNvPr id="4" name="Rectangle 3"/>
            <p:cNvSpPr/>
            <p:nvPr/>
          </p:nvSpPr>
          <p:spPr>
            <a:xfrm flipH="1">
              <a:off x="5802747" y="2418314"/>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6352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descr="&quot; &quot;"/>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2" name="Picture 1" descr="old fashioned TV set with TV color test pattern on scree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5800" y="-360807"/>
            <a:ext cx="8305800" cy="5523357"/>
          </a:xfrm>
          <a:prstGeom prst="rect">
            <a:avLst/>
          </a:prstGeom>
        </p:spPr>
      </p:pic>
      <p:sp>
        <p:nvSpPr>
          <p:cNvPr id="6" name="Subtitle 5"/>
          <p:cNvSpPr>
            <a:spLocks noGrp="1"/>
          </p:cNvSpPr>
          <p:nvPr>
            <p:ph type="body" idx="1"/>
          </p:nvPr>
        </p:nvSpPr>
        <p:spPr>
          <a:xfrm>
            <a:off x="6921064" y="1953821"/>
            <a:ext cx="2057400" cy="1182861"/>
          </a:xfrm>
        </p:spPr>
        <p:txBody>
          <a:bodyPr>
            <a:noAutofit/>
          </a:bodyPr>
          <a:lstStyle/>
          <a:p>
            <a:pPr algn="ctr"/>
            <a:r>
              <a:rPr lang="en-US" sz="3600" b="1" dirty="0" smtClean="0">
                <a:solidFill>
                  <a:schemeClr val="tx1"/>
                </a:solidFill>
              </a:rPr>
              <a:t>Color and Contrast</a:t>
            </a:r>
            <a:endParaRPr lang="en-US" sz="3600" dirty="0"/>
          </a:p>
        </p:txBody>
      </p:sp>
    </p:spTree>
    <p:extLst>
      <p:ext uri="{BB962C8B-B14F-4D97-AF65-F5344CB8AC3E}">
        <p14:creationId xmlns:p14="http://schemas.microsoft.com/office/powerpoint/2010/main" val="235497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1450"/>
            <a:ext cx="8229600" cy="857250"/>
          </a:xfrm>
        </p:spPr>
        <p:txBody>
          <a:bodyPr/>
          <a:lstStyle/>
          <a:p>
            <a:r>
              <a:rPr lang="en-US" b="1" dirty="0" smtClean="0"/>
              <a:t>Poll Results</a:t>
            </a:r>
            <a:endParaRPr lang="en-US" b="1" dirty="0"/>
          </a:p>
        </p:txBody>
      </p:sp>
      <p:sp>
        <p:nvSpPr>
          <p:cNvPr id="5" name="Content Placeholder 4"/>
          <p:cNvSpPr>
            <a:spLocks noGrp="1"/>
          </p:cNvSpPr>
          <p:nvPr>
            <p:ph idx="1"/>
          </p:nvPr>
        </p:nvSpPr>
        <p:spPr>
          <a:xfrm>
            <a:off x="304800" y="1200150"/>
            <a:ext cx="8534400" cy="3657600"/>
          </a:xfrm>
        </p:spPr>
        <p:txBody>
          <a:bodyPr>
            <a:normAutofit/>
          </a:bodyPr>
          <a:lstStyle/>
          <a:p>
            <a:pPr marL="0" indent="0">
              <a:buNone/>
            </a:pPr>
            <a:r>
              <a:rPr lang="en-US" b="1" dirty="0" smtClean="0"/>
              <a:t>Do you or someone you know have any traits of colorblindness?</a:t>
            </a:r>
          </a:p>
          <a:p>
            <a:pPr marL="914400" lvl="1" indent="-514350">
              <a:buFont typeface="+mj-lt"/>
              <a:buAutoNum type="alphaUcPeriod"/>
            </a:pPr>
            <a:r>
              <a:rPr lang="en-US" sz="3200" b="1" dirty="0" smtClean="0"/>
              <a:t>Yes</a:t>
            </a:r>
          </a:p>
          <a:p>
            <a:pPr marL="914400" lvl="1" indent="-514350">
              <a:buFont typeface="+mj-lt"/>
              <a:buAutoNum type="alphaUcPeriod"/>
            </a:pPr>
            <a:r>
              <a:rPr lang="en-US" sz="3200" b="1" dirty="0" smtClean="0"/>
              <a:t>No</a:t>
            </a:r>
          </a:p>
          <a:p>
            <a:pPr marL="914400" lvl="1" indent="-514350">
              <a:buFont typeface="+mj-lt"/>
              <a:buAutoNum type="alphaUcPeriod"/>
            </a:pPr>
            <a:r>
              <a:rPr lang="en-US" sz="3200" b="1" dirty="0" smtClean="0"/>
              <a:t>I’m not sure</a:t>
            </a:r>
          </a:p>
        </p:txBody>
      </p:sp>
      <p:pic>
        <p:nvPicPr>
          <p:cNvPr id="7"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1450"/>
            <a:ext cx="8229600" cy="857250"/>
          </a:xfrm>
        </p:spPr>
        <p:txBody>
          <a:bodyPr/>
          <a:lstStyle/>
          <a:p>
            <a:r>
              <a:rPr lang="en-US" b="1" dirty="0" smtClean="0"/>
              <a:t>Poll Results</a:t>
            </a:r>
            <a:endParaRPr lang="en-US" b="1" dirty="0"/>
          </a:p>
        </p:txBody>
      </p:sp>
      <p:sp>
        <p:nvSpPr>
          <p:cNvPr id="8" name="Content Placeholder 4"/>
          <p:cNvSpPr>
            <a:spLocks noGrp="1"/>
          </p:cNvSpPr>
          <p:nvPr>
            <p:ph idx="1"/>
          </p:nvPr>
        </p:nvSpPr>
        <p:spPr>
          <a:xfrm>
            <a:off x="304800" y="1200150"/>
            <a:ext cx="8534400" cy="3657600"/>
          </a:xfrm>
        </p:spPr>
        <p:txBody>
          <a:bodyPr>
            <a:normAutofit/>
          </a:bodyPr>
          <a:lstStyle/>
          <a:p>
            <a:pPr marL="0" indent="0">
              <a:buNone/>
            </a:pPr>
            <a:r>
              <a:rPr lang="en-US" b="1" dirty="0" smtClean="0"/>
              <a:t>Do you or someone you know have any traits of colorblindness?</a:t>
            </a:r>
          </a:p>
          <a:p>
            <a:pPr marL="914400" lvl="1" indent="-514350">
              <a:buFont typeface="+mj-lt"/>
              <a:buAutoNum type="alphaUcPeriod"/>
            </a:pPr>
            <a:r>
              <a:rPr lang="en-US" sz="3200" b="1" dirty="0" smtClean="0"/>
              <a:t>Yes</a:t>
            </a:r>
          </a:p>
          <a:p>
            <a:pPr marL="914400" lvl="1" indent="-514350">
              <a:buFont typeface="+mj-lt"/>
              <a:buAutoNum type="alphaUcPeriod"/>
            </a:pPr>
            <a:r>
              <a:rPr lang="en-US" sz="3200" b="1" dirty="0" smtClean="0"/>
              <a:t>No</a:t>
            </a:r>
          </a:p>
          <a:p>
            <a:pPr marL="914400" lvl="1" indent="-514350">
              <a:buFont typeface="+mj-lt"/>
              <a:buAutoNum type="alphaUcPeriod"/>
            </a:pPr>
            <a:r>
              <a:rPr lang="en-US" sz="3200" b="1" dirty="0" smtClean="0"/>
              <a:t>I’m not sure</a:t>
            </a:r>
          </a:p>
        </p:txBody>
      </p:sp>
      <p:pic>
        <p:nvPicPr>
          <p:cNvPr id="7" name="Picture 3" descr="image of My VeHU Campus blue polling Icon"/>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528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
            <a:ext cx="8229600" cy="857250"/>
          </a:xfrm>
        </p:spPr>
        <p:txBody>
          <a:bodyPr>
            <a:normAutofit fontScale="90000"/>
          </a:bodyPr>
          <a:lstStyle/>
          <a:p>
            <a:r>
              <a:rPr lang="en-US" sz="4000" b="1" dirty="0" smtClean="0"/>
              <a:t/>
            </a:r>
            <a:br>
              <a:rPr lang="en-US" sz="4000" b="1" dirty="0" smtClean="0"/>
            </a:br>
            <a:r>
              <a:rPr lang="en-US" sz="4000" b="1" dirty="0" smtClean="0"/>
              <a:t>Think About How Users Perceive Color</a:t>
            </a:r>
            <a:r>
              <a:rPr lang="en-US" b="1" dirty="0" smtClean="0"/>
              <a:t/>
            </a:r>
            <a:br>
              <a:rPr lang="en-US" b="1" dirty="0" smtClean="0"/>
            </a:br>
            <a:endParaRPr lang="en-US" b="1" dirty="0"/>
          </a:p>
        </p:txBody>
      </p:sp>
      <p:pic>
        <p:nvPicPr>
          <p:cNvPr id="4" name="Picture 3" descr="various colorblind tests displaying dots of one color and a number within the dots of a different color"/>
          <p:cNvPicPr>
            <a:picLocks noChangeAspect="1"/>
          </p:cNvPicPr>
          <p:nvPr/>
        </p:nvPicPr>
        <p:blipFill rotWithShape="1">
          <a:blip r:embed="rId3" cstate="print">
            <a:extLst>
              <a:ext uri="{28A0092B-C50C-407E-A947-70E740481C1C}">
                <a14:useLocalDpi xmlns:a14="http://schemas.microsoft.com/office/drawing/2010/main" val="0"/>
              </a:ext>
            </a:extLst>
          </a:blip>
          <a:srcRect l="2447" t="3194" r="2424" b="4080"/>
          <a:stretch/>
        </p:blipFill>
        <p:spPr>
          <a:xfrm>
            <a:off x="63064" y="949771"/>
            <a:ext cx="5347136" cy="3679379"/>
          </a:xfrm>
          <a:prstGeom prst="rect">
            <a:avLst/>
          </a:prstGeom>
          <a:ln>
            <a:noFill/>
          </a:ln>
          <a:effectLst>
            <a:softEdge rad="112500"/>
          </a:effectLst>
        </p:spPr>
      </p:pic>
      <p:sp>
        <p:nvSpPr>
          <p:cNvPr id="6" name="Subtitle 5"/>
          <p:cNvSpPr>
            <a:spLocks noGrp="1"/>
          </p:cNvSpPr>
          <p:nvPr>
            <p:ph idx="1"/>
          </p:nvPr>
        </p:nvSpPr>
        <p:spPr>
          <a:xfrm>
            <a:off x="5562600" y="949772"/>
            <a:ext cx="3520966" cy="3679378"/>
          </a:xfrm>
        </p:spPr>
        <p:txBody>
          <a:bodyPr anchor="ctr">
            <a:normAutofit/>
          </a:bodyPr>
          <a:lstStyle/>
          <a:p>
            <a:pPr marL="0" indent="0" algn="ctr">
              <a:buNone/>
            </a:pPr>
            <a:r>
              <a:rPr lang="en-US" b="1" dirty="0" smtClean="0"/>
              <a:t>All information must be presented so that it is accessible to users who cannot see or differentiate color.</a:t>
            </a:r>
            <a:endParaRPr lang="en-US" b="1" dirty="0"/>
          </a:p>
        </p:txBody>
      </p:sp>
    </p:spTree>
    <p:extLst>
      <p:ext uri="{BB962C8B-B14F-4D97-AF65-F5344CB8AC3E}">
        <p14:creationId xmlns:p14="http://schemas.microsoft.com/office/powerpoint/2010/main" val="62070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52"/>
            <a:ext cx="8229600" cy="857250"/>
          </a:xfrm>
        </p:spPr>
        <p:txBody>
          <a:bodyPr>
            <a:normAutofit/>
          </a:bodyPr>
          <a:lstStyle/>
          <a:p>
            <a:r>
              <a:rPr lang="en-US" sz="3600" b="1" dirty="0" smtClean="0"/>
              <a:t>About VA Mobile Health</a:t>
            </a:r>
            <a:endParaRPr lang="en-US" sz="3600" b="1" dirty="0"/>
          </a:p>
        </p:txBody>
      </p:sp>
      <p:graphicFrame>
        <p:nvGraphicFramePr>
          <p:cNvPr id="2" name="Content Placeholder 1" descr="Leverages wireless/mobile technologies to improve the health of Veterans&#10;Expands care for Veterans beyond the traditional office visits&#10;"/>
          <p:cNvGraphicFramePr>
            <a:graphicFrameLocks noGrp="1"/>
          </p:cNvGraphicFramePr>
          <p:nvPr>
            <p:ph idx="1"/>
            <p:extLst>
              <p:ext uri="{D42A27DB-BD31-4B8C-83A1-F6EECF244321}">
                <p14:modId xmlns:p14="http://schemas.microsoft.com/office/powerpoint/2010/main" val="3809240773"/>
              </p:ext>
            </p:extLst>
          </p:nvPr>
        </p:nvGraphicFramePr>
        <p:xfrm>
          <a:off x="457200" y="920947"/>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VA Mobile logo"/>
          <p:cNvPicPr>
            <a:picLocks noChangeAspect="1"/>
          </p:cNvPicPr>
          <p:nvPr/>
        </p:nvPicPr>
        <p:blipFill rotWithShape="1">
          <a:blip r:embed="rId8" cstate="screen"/>
          <a:stretch/>
        </p:blipFill>
        <p:spPr bwMode="auto">
          <a:xfrm>
            <a:off x="3080731" y="3473617"/>
            <a:ext cx="6063269" cy="1688933"/>
          </a:xfrm>
          <a:prstGeom prst="rect">
            <a:avLst/>
          </a:prstGeom>
          <a:noFill/>
          <a:ln>
            <a:noFill/>
          </a:ln>
        </p:spPr>
      </p:pic>
    </p:spTree>
    <p:extLst>
      <p:ext uri="{BB962C8B-B14F-4D97-AF65-F5344CB8AC3E}">
        <p14:creationId xmlns:p14="http://schemas.microsoft.com/office/powerpoint/2010/main" val="45088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348863" y="57150"/>
            <a:ext cx="8414137" cy="742950"/>
          </a:xfrm>
        </p:spPr>
        <p:txBody>
          <a:bodyPr>
            <a:normAutofit fontScale="90000"/>
          </a:bodyPr>
          <a:lstStyle/>
          <a:p>
            <a:r>
              <a:rPr lang="en-US" sz="4000" b="1" dirty="0" smtClean="0"/>
              <a:t/>
            </a:r>
            <a:br>
              <a:rPr lang="en-US" sz="4000" b="1" dirty="0" smtClean="0"/>
            </a:br>
            <a:r>
              <a:rPr lang="en-US" sz="4000" b="1" dirty="0" smtClean="0"/>
              <a:t>508 </a:t>
            </a:r>
            <a:r>
              <a:rPr lang="en-US" sz="4000" b="1" dirty="0"/>
              <a:t>Requirements for Color and Contrast</a:t>
            </a:r>
            <a:r>
              <a:rPr lang="en-US" b="1" dirty="0" smtClean="0"/>
              <a:t/>
            </a:r>
            <a:br>
              <a:rPr lang="en-US" b="1" dirty="0" smtClean="0"/>
            </a:br>
            <a:endParaRPr lang="en-US" b="1" dirty="0"/>
          </a:p>
        </p:txBody>
      </p:sp>
      <p:graphicFrame>
        <p:nvGraphicFramePr>
          <p:cNvPr id="2" name="Diagram 1" descr="Information cannot be provided using color only. &#10;There must be contrasting colors/shades at a ratio of 4.5:1 to discern between background and foreground content.&#10;If the app allows users to adjust colors and contrast, a variety of contrast levels must be provided.&#10;"/>
          <p:cNvGraphicFramePr/>
          <p:nvPr>
            <p:extLst>
              <p:ext uri="{D42A27DB-BD31-4B8C-83A1-F6EECF244321}">
                <p14:modId xmlns:p14="http://schemas.microsoft.com/office/powerpoint/2010/main" val="3793831520"/>
              </p:ext>
            </p:extLst>
          </p:nvPr>
        </p:nvGraphicFramePr>
        <p:xfrm>
          <a:off x="457200" y="74295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82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Color Barriers</a:t>
            </a:r>
            <a:r>
              <a:rPr lang="en-US" b="1" dirty="0" smtClean="0"/>
              <a:t/>
            </a:r>
            <a:br>
              <a:rPr lang="en-US" b="1" dirty="0" smtClean="0"/>
            </a:br>
            <a:endParaRPr lang="en-US" b="1" dirty="0"/>
          </a:p>
        </p:txBody>
      </p:sp>
      <p:graphicFrame>
        <p:nvGraphicFramePr>
          <p:cNvPr id="2" name="Content Placeholder 1" descr="Screen-readers don’t pick up color.&#10;Users who can see but have color perception deficiencies may not be able to differentiate between different colors. &#10;"/>
          <p:cNvGraphicFramePr>
            <a:graphicFrameLocks noGrp="1"/>
          </p:cNvGraphicFramePr>
          <p:nvPr>
            <p:ph idx="1"/>
            <p:extLst>
              <p:ext uri="{D42A27DB-BD31-4B8C-83A1-F6EECF244321}">
                <p14:modId xmlns:p14="http://schemas.microsoft.com/office/powerpoint/2010/main" val="2994600934"/>
              </p:ext>
            </p:extLst>
          </p:nvPr>
        </p:nvGraphicFramePr>
        <p:xfrm>
          <a:off x="457200" y="1371600"/>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866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852"/>
            <a:ext cx="8229600" cy="857250"/>
          </a:xfrm>
        </p:spPr>
        <p:txBody>
          <a:bodyPr>
            <a:normAutofit fontScale="90000"/>
          </a:bodyPr>
          <a:lstStyle/>
          <a:p>
            <a:r>
              <a:rPr lang="en-US" sz="4000" b="1" dirty="0" smtClean="0"/>
              <a:t/>
            </a:r>
            <a:br>
              <a:rPr lang="en-US" sz="4000" b="1" dirty="0" smtClean="0"/>
            </a:br>
            <a:r>
              <a:rPr lang="en-US" sz="4000" b="1" dirty="0" smtClean="0"/>
              <a:t>Non-Compliant Example</a:t>
            </a:r>
            <a:r>
              <a:rPr lang="en-US" b="1" dirty="0" smtClean="0"/>
              <a:t/>
            </a:r>
            <a:br>
              <a:rPr lang="en-US" b="1" dirty="0" smtClean="0"/>
            </a:br>
            <a:endParaRPr lang="en-US" b="1" dirty="0"/>
          </a:p>
        </p:txBody>
      </p:sp>
      <p:pic>
        <p:nvPicPr>
          <p:cNvPr id="1027" name="Picture 3" descr="a bar graph showing different color bars representing different categories"/>
          <p:cNvPicPr>
            <a:picLocks noChangeAspect="1" noChangeArrowheads="1"/>
          </p:cNvPicPr>
          <p:nvPr/>
        </p:nvPicPr>
        <p:blipFill rotWithShape="1">
          <a:blip r:embed="rId3">
            <a:extLst>
              <a:ext uri="{28A0092B-C50C-407E-A947-70E740481C1C}">
                <a14:useLocalDpi xmlns:a14="http://schemas.microsoft.com/office/drawing/2010/main" val="0"/>
              </a:ext>
            </a:extLst>
          </a:blip>
          <a:srcRect r="27692"/>
          <a:stretch/>
        </p:blipFill>
        <p:spPr bwMode="auto">
          <a:xfrm>
            <a:off x="1279635" y="637848"/>
            <a:ext cx="6555828" cy="448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619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4"/>
          <p:cNvSpPr>
            <a:spLocks noGrp="1"/>
          </p:cNvSpPr>
          <p:nvPr>
            <p:ph type="title"/>
          </p:nvPr>
        </p:nvSpPr>
        <p:spPr>
          <a:xfrm>
            <a:off x="457200" y="9852"/>
            <a:ext cx="8229600" cy="857250"/>
          </a:xfrm>
        </p:spPr>
        <p:txBody>
          <a:bodyPr>
            <a:normAutofit fontScale="90000"/>
          </a:bodyPr>
          <a:lstStyle/>
          <a:p>
            <a:r>
              <a:rPr lang="en-US" sz="4000" b="1" dirty="0" smtClean="0"/>
              <a:t/>
            </a:r>
            <a:br>
              <a:rPr lang="en-US" sz="4000" b="1" dirty="0" smtClean="0"/>
            </a:br>
            <a:r>
              <a:rPr lang="en-US" sz="4000" b="1" dirty="0" smtClean="0"/>
              <a:t>Non-Compliant Example</a:t>
            </a:r>
            <a:r>
              <a:rPr lang="en-US" b="1" dirty="0" smtClean="0"/>
              <a:t/>
            </a:r>
            <a:br>
              <a:rPr lang="en-US" b="1" dirty="0" smtClean="0"/>
            </a:br>
            <a:endParaRPr lang="en-US" b="1" dirty="0"/>
          </a:p>
        </p:txBody>
      </p:sp>
      <p:pic>
        <p:nvPicPr>
          <p:cNvPr id="11" name="Picture 3" descr="bar graph showing different bars all the same color"/>
          <p:cNvPicPr>
            <a:picLocks noChangeAspect="1" noChangeArrowheads="1"/>
          </p:cNvPicPr>
          <p:nvPr/>
        </p:nvPicPr>
        <p:blipFill rotWithShape="1">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7692"/>
          <a:stretch/>
        </p:blipFill>
        <p:spPr bwMode="auto">
          <a:xfrm>
            <a:off x="1279635" y="637848"/>
            <a:ext cx="6555828" cy="448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25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Non-Compliant Example</a:t>
            </a:r>
            <a:endParaRPr lang="en-US" sz="3600" b="1" dirty="0"/>
          </a:p>
        </p:txBody>
      </p:sp>
      <p:sp>
        <p:nvSpPr>
          <p:cNvPr id="5" name="Content Placeholder 2" descr="When sufficient contrast is not provided between the color of the text and the background color, people with color perception deficiencies may not be able to read the screen. &#10;"/>
          <p:cNvSpPr>
            <a:spLocks noGrp="1"/>
          </p:cNvSpPr>
          <p:nvPr>
            <p:ph idx="1"/>
          </p:nvPr>
        </p:nvSpPr>
        <p:spPr>
          <a:xfrm>
            <a:off x="457200" y="1371600"/>
            <a:ext cx="8229600" cy="3251003"/>
          </a:xfrm>
          <a:prstGeom prst="roundRect">
            <a:avLst/>
          </a:prstGeom>
          <a:solidFill>
            <a:schemeClr val="bg1">
              <a:lumMod val="85000"/>
            </a:schemeClr>
          </a:solidFill>
        </p:spPr>
        <p:txBody>
          <a:bodyPr/>
          <a:lstStyle/>
          <a:p>
            <a:r>
              <a:rPr lang="en-US" b="1" dirty="0">
                <a:solidFill>
                  <a:schemeClr val="accent4">
                    <a:lumMod val="40000"/>
                    <a:lumOff val="60000"/>
                  </a:schemeClr>
                </a:solidFill>
              </a:rPr>
              <a:t>When sufficient contrast is not provided between the color of the text and the background color, people with color perception deficiencies may not be able to read the screen. </a:t>
            </a:r>
          </a:p>
          <a:p>
            <a:endParaRPr lang="en-US" b="1" dirty="0">
              <a:solidFill>
                <a:schemeClr val="accent4">
                  <a:lumMod val="40000"/>
                  <a:lumOff val="60000"/>
                </a:schemeClr>
              </a:solidFill>
            </a:endParaRPr>
          </a:p>
        </p:txBody>
      </p:sp>
    </p:spTree>
    <p:extLst>
      <p:ext uri="{BB962C8B-B14F-4D97-AF65-F5344CB8AC3E}">
        <p14:creationId xmlns:p14="http://schemas.microsoft.com/office/powerpoint/2010/main" val="3096945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Compliant Example</a:t>
            </a:r>
            <a:endParaRPr lang="en-US" sz="3600" b="1" dirty="0"/>
          </a:p>
        </p:txBody>
      </p:sp>
      <p:sp>
        <p:nvSpPr>
          <p:cNvPr id="3" name="Content Placeholder 2" descr="The test on this slide is black on a white background, and is 508 compliant"/>
          <p:cNvSpPr>
            <a:spLocks noGrp="1"/>
          </p:cNvSpPr>
          <p:nvPr>
            <p:ph idx="1"/>
          </p:nvPr>
        </p:nvSpPr>
        <p:spPr>
          <a:prstGeom prst="roundRect">
            <a:avLst/>
          </a:prstGeom>
          <a:solidFill>
            <a:schemeClr val="bg1">
              <a:lumMod val="85000"/>
            </a:schemeClr>
          </a:solidFill>
        </p:spPr>
        <p:txBody>
          <a:bodyPr/>
          <a:lstStyle/>
          <a:p>
            <a:r>
              <a:rPr lang="en-US" b="1" dirty="0"/>
              <a:t>When sufficient contrast is not provided between the color of the text and the background color, people with color perception deficiencies may not be able to read the screen. </a:t>
            </a:r>
          </a:p>
          <a:p>
            <a:endParaRPr lang="en-US" b="1" dirty="0"/>
          </a:p>
        </p:txBody>
      </p:sp>
    </p:spTree>
    <p:extLst>
      <p:ext uri="{BB962C8B-B14F-4D97-AF65-F5344CB8AC3E}">
        <p14:creationId xmlns:p14="http://schemas.microsoft.com/office/powerpoint/2010/main" val="977956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rmAutofit/>
          </a:bodyPr>
          <a:lstStyle/>
          <a:p>
            <a:r>
              <a:rPr lang="en-US" sz="3600" b="1" dirty="0" smtClean="0"/>
              <a:t>Why color-only indicators are a problem…</a:t>
            </a:r>
            <a:endParaRPr lang="en-US" sz="3600" b="1" dirty="0"/>
          </a:p>
        </p:txBody>
      </p:sp>
      <p:pic>
        <p:nvPicPr>
          <p:cNvPr id="11266" name="Picture 2" descr="Image: a graph showing the percentage of the population likely to have some form of colorblindness. Overall, 1.25% have an L-cone defect, 3.24% have an M-cone defect and .025% have an S-cone defect.  Colorblindness is more common in men than in women.  Red, Orange, Green, Yellow, Green, Blue, and Magenta are all affected by colorblindness." title="Graphic showing prevalence of different types of colorblin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8" y="1047750"/>
            <a:ext cx="9072858" cy="398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51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5715000" cy="857250"/>
          </a:xfrm>
        </p:spPr>
        <p:txBody>
          <a:bodyPr>
            <a:normAutofit/>
          </a:bodyPr>
          <a:lstStyle/>
          <a:p>
            <a:r>
              <a:rPr lang="en-US" sz="3600" b="1" dirty="0" smtClean="0"/>
              <a:t>Non-Compliant Example</a:t>
            </a:r>
            <a:endParaRPr lang="en-US" sz="3600" b="1" dirty="0"/>
          </a:p>
        </p:txBody>
      </p:sp>
      <p:sp>
        <p:nvSpPr>
          <p:cNvPr id="3" name="Content Placeholder 2" descr="The blood pressure reading is listed in red text, indicating it is high-risk.  The use of the color-only indicator means the slide is not 508 compliant."/>
          <p:cNvSpPr>
            <a:spLocks noGrp="1"/>
          </p:cNvSpPr>
          <p:nvPr>
            <p:ph idx="1"/>
          </p:nvPr>
        </p:nvSpPr>
        <p:spPr>
          <a:xfrm>
            <a:off x="762000" y="1200150"/>
            <a:ext cx="3886200" cy="3429000"/>
          </a:xfrm>
        </p:spPr>
        <p:txBody>
          <a:bodyPr/>
          <a:lstStyle/>
          <a:p>
            <a:pPr marL="0" indent="0">
              <a:buNone/>
            </a:pPr>
            <a:r>
              <a:rPr lang="en-US" dirty="0" smtClean="0"/>
              <a:t>VITAL SIGNS:</a:t>
            </a:r>
          </a:p>
          <a:p>
            <a:pPr marL="0" indent="0">
              <a:buNone/>
            </a:pPr>
            <a:r>
              <a:rPr lang="en-US" dirty="0" smtClean="0"/>
              <a:t>Heart Rate:  72bpm</a:t>
            </a:r>
          </a:p>
          <a:p>
            <a:pPr marL="0" indent="0">
              <a:buNone/>
            </a:pPr>
            <a:r>
              <a:rPr lang="en-US" dirty="0" smtClean="0"/>
              <a:t>BP:  </a:t>
            </a:r>
            <a:r>
              <a:rPr lang="en-US" dirty="0" smtClean="0">
                <a:solidFill>
                  <a:srgbClr val="FF0000"/>
                </a:solidFill>
              </a:rPr>
              <a:t>150/88</a:t>
            </a:r>
            <a:endParaRPr lang="en-US" dirty="0">
              <a:solidFill>
                <a:srgbClr val="FF0000"/>
              </a:solidFill>
            </a:endParaRPr>
          </a:p>
        </p:txBody>
      </p:sp>
      <p:pic>
        <p:nvPicPr>
          <p:cNvPr id="4" name="Picture 3" descr="stethoscop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70"/>
            <a:ext cx="3429000" cy="5140930"/>
          </a:xfrm>
          <a:prstGeom prst="rect">
            <a:avLst/>
          </a:prstGeom>
        </p:spPr>
      </p:pic>
    </p:spTree>
    <p:extLst>
      <p:ext uri="{BB962C8B-B14F-4D97-AF65-F5344CB8AC3E}">
        <p14:creationId xmlns:p14="http://schemas.microsoft.com/office/powerpoint/2010/main" val="1229377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descr="The blood pressure reading is listed in red text, indicating it is high-risk.  The use of the color-only indicator means the slide is not 508 compliant."/>
          <p:cNvSpPr>
            <a:spLocks noGrp="1"/>
          </p:cNvSpPr>
          <p:nvPr>
            <p:ph idx="1"/>
          </p:nvPr>
        </p:nvSpPr>
        <p:spPr>
          <a:xfrm>
            <a:off x="762000" y="1200150"/>
            <a:ext cx="4267200" cy="3429000"/>
          </a:xfrm>
        </p:spPr>
        <p:txBody>
          <a:bodyPr/>
          <a:lstStyle/>
          <a:p>
            <a:pPr marL="0" indent="0">
              <a:buNone/>
            </a:pPr>
            <a:r>
              <a:rPr lang="en-US" dirty="0" smtClean="0"/>
              <a:t>VITAL SIGNS:</a:t>
            </a:r>
          </a:p>
          <a:p>
            <a:pPr marL="0" indent="0">
              <a:buNone/>
            </a:pPr>
            <a:r>
              <a:rPr lang="en-US" dirty="0" smtClean="0"/>
              <a:t>Heart Rate:  72bpm</a:t>
            </a:r>
          </a:p>
          <a:p>
            <a:pPr marL="0" indent="0">
              <a:buNone/>
            </a:pPr>
            <a:r>
              <a:rPr lang="en-US" dirty="0" smtClean="0"/>
              <a:t>BP:  </a:t>
            </a:r>
            <a:r>
              <a:rPr lang="en-US" b="1" i="1" dirty="0" smtClean="0"/>
              <a:t>(HIGH RISK) </a:t>
            </a:r>
            <a:r>
              <a:rPr lang="en-US" dirty="0" smtClean="0">
                <a:solidFill>
                  <a:srgbClr val="FF0000"/>
                </a:solidFill>
              </a:rPr>
              <a:t>150/88</a:t>
            </a:r>
            <a:endParaRPr lang="en-US" dirty="0">
              <a:solidFill>
                <a:srgbClr val="FF0000"/>
              </a:solidFill>
            </a:endParaRPr>
          </a:p>
        </p:txBody>
      </p:sp>
      <p:sp>
        <p:nvSpPr>
          <p:cNvPr id="2" name="Title 1"/>
          <p:cNvSpPr>
            <a:spLocks noGrp="1"/>
          </p:cNvSpPr>
          <p:nvPr>
            <p:ph type="title"/>
          </p:nvPr>
        </p:nvSpPr>
        <p:spPr>
          <a:xfrm>
            <a:off x="0" y="133350"/>
            <a:ext cx="5715000" cy="857250"/>
          </a:xfrm>
        </p:spPr>
        <p:txBody>
          <a:bodyPr>
            <a:normAutofit/>
          </a:bodyPr>
          <a:lstStyle/>
          <a:p>
            <a:r>
              <a:rPr lang="en-US" sz="3600" b="1" dirty="0" smtClean="0"/>
              <a:t>Compliant Example</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70"/>
            <a:ext cx="3429000" cy="5140930"/>
          </a:xfrm>
          <a:prstGeom prst="rect">
            <a:avLst/>
          </a:prstGeom>
        </p:spPr>
      </p:pic>
    </p:spTree>
    <p:extLst>
      <p:ext uri="{BB962C8B-B14F-4D97-AF65-F5344CB8AC3E}">
        <p14:creationId xmlns:p14="http://schemas.microsoft.com/office/powerpoint/2010/main" val="863359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97"/>
            <a:ext cx="8229600" cy="857250"/>
          </a:xfrm>
        </p:spPr>
        <p:txBody>
          <a:bodyPr>
            <a:noAutofit/>
          </a:bodyPr>
          <a:lstStyle/>
          <a:p>
            <a:r>
              <a:rPr lang="en-US" sz="3600" b="1" dirty="0"/>
              <a:t>Accessibility Management Platform (AMP) </a:t>
            </a:r>
            <a:r>
              <a:rPr lang="en-US" sz="3600" b="1" dirty="0" smtClean="0"/>
              <a:t>Resources on Color and Contrast</a:t>
            </a:r>
            <a:endParaRPr lang="en-US" sz="3600" b="1" dirty="0"/>
          </a:p>
        </p:txBody>
      </p:sp>
      <p:graphicFrame>
        <p:nvGraphicFramePr>
          <p:cNvPr id="4" name="Content Placeholder 3" descr="iOS:&#10; https://va.ssbbartgroup.com/public/standards/view_violations.php?media_type_id=223 &#10;Android:&#10; https://va.ssbbartgroup.com/public/standards/view_violations.php?media_type_id=288 &#10;"/>
          <p:cNvGraphicFramePr>
            <a:graphicFrameLocks noGrp="1"/>
          </p:cNvGraphicFramePr>
          <p:nvPr>
            <p:ph idx="1"/>
            <p:extLst>
              <p:ext uri="{D42A27DB-BD31-4B8C-83A1-F6EECF244321}">
                <p14:modId xmlns:p14="http://schemas.microsoft.com/office/powerpoint/2010/main" val="3092252781"/>
              </p:ext>
            </p:extLst>
          </p:nvPr>
        </p:nvGraphicFramePr>
        <p:xfrm>
          <a:off x="457200" y="1454347"/>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5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52"/>
            <a:ext cx="8229600" cy="857250"/>
          </a:xfrm>
        </p:spPr>
        <p:txBody>
          <a:bodyPr>
            <a:normAutofit/>
          </a:bodyPr>
          <a:lstStyle/>
          <a:p>
            <a:r>
              <a:rPr lang="en-US" sz="3600" b="1" dirty="0" smtClean="0"/>
              <a:t>About VA Mobile </a:t>
            </a:r>
            <a:r>
              <a:rPr lang="en-US" sz="3600" b="1" dirty="0" smtClean="0"/>
              <a:t>Health (cont’d)</a:t>
            </a:r>
            <a:endParaRPr lang="en-US" sz="3600" b="1" dirty="0"/>
          </a:p>
        </p:txBody>
      </p:sp>
      <p:graphicFrame>
        <p:nvGraphicFramePr>
          <p:cNvPr id="2" name="Content Placeholder 1" descr="Helps Veterans, Caregivers and VA health care team securely coordinate all aspects of care&#10;Provides Veterans and their Caregivers with tools to help lead healthier lives&#10;"/>
          <p:cNvGraphicFramePr>
            <a:graphicFrameLocks noGrp="1"/>
          </p:cNvGraphicFramePr>
          <p:nvPr>
            <p:ph idx="1"/>
            <p:extLst>
              <p:ext uri="{D42A27DB-BD31-4B8C-83A1-F6EECF244321}">
                <p14:modId xmlns:p14="http://schemas.microsoft.com/office/powerpoint/2010/main" val="3788446533"/>
              </p:ext>
            </p:extLst>
          </p:nvPr>
        </p:nvGraphicFramePr>
        <p:xfrm>
          <a:off x="457200" y="920947"/>
          <a:ext cx="7924800" cy="302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VA Mobile logo"/>
          <p:cNvPicPr>
            <a:picLocks noChangeAspect="1"/>
          </p:cNvPicPr>
          <p:nvPr/>
        </p:nvPicPr>
        <p:blipFill rotWithShape="1">
          <a:blip r:embed="rId8" cstate="screen"/>
          <a:stretch/>
        </p:blipFill>
        <p:spPr bwMode="auto">
          <a:xfrm>
            <a:off x="3080731" y="3473617"/>
            <a:ext cx="6063269" cy="1688933"/>
          </a:xfrm>
          <a:prstGeom prst="rect">
            <a:avLst/>
          </a:prstGeom>
          <a:noFill/>
          <a:ln>
            <a:noFill/>
          </a:ln>
        </p:spPr>
      </p:pic>
    </p:spTree>
    <p:extLst>
      <p:ext uri="{BB962C8B-B14F-4D97-AF65-F5344CB8AC3E}">
        <p14:creationId xmlns:p14="http://schemas.microsoft.com/office/powerpoint/2010/main" val="664867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1450"/>
            <a:ext cx="8229600" cy="857250"/>
          </a:xfrm>
        </p:spPr>
        <p:txBody>
          <a:bodyPr/>
          <a:lstStyle/>
          <a:p>
            <a:r>
              <a:rPr lang="en-US" b="1" dirty="0" smtClean="0"/>
              <a:t>Poll Question</a:t>
            </a:r>
            <a:endParaRPr lang="en-US" b="1" dirty="0"/>
          </a:p>
        </p:txBody>
      </p:sp>
      <p:sp>
        <p:nvSpPr>
          <p:cNvPr id="5" name="Content Placeholder 4"/>
          <p:cNvSpPr>
            <a:spLocks noGrp="1"/>
          </p:cNvSpPr>
          <p:nvPr>
            <p:ph idx="1"/>
          </p:nvPr>
        </p:nvSpPr>
        <p:spPr>
          <a:xfrm>
            <a:off x="304800" y="1200150"/>
            <a:ext cx="8534400" cy="3657600"/>
          </a:xfrm>
        </p:spPr>
        <p:txBody>
          <a:bodyPr>
            <a:normAutofit/>
          </a:bodyPr>
          <a:lstStyle/>
          <a:p>
            <a:pPr marL="0" lvl="0" indent="0">
              <a:buNone/>
            </a:pPr>
            <a:r>
              <a:rPr lang="en-US" b="1" dirty="0"/>
              <a:t>Have you been responsible for incorporating 508 standards into a </a:t>
            </a:r>
            <a:r>
              <a:rPr lang="en-US" b="1" dirty="0" smtClean="0"/>
              <a:t>VA product?</a:t>
            </a:r>
            <a:endParaRPr lang="en-US" b="1" dirty="0"/>
          </a:p>
          <a:p>
            <a:pPr marL="971550" lvl="1" indent="-514350">
              <a:buFont typeface="+mj-lt"/>
              <a:buAutoNum type="alphaUcPeriod"/>
            </a:pPr>
            <a:r>
              <a:rPr lang="en-US" sz="3200" b="1" dirty="0"/>
              <a:t>Yes</a:t>
            </a:r>
          </a:p>
          <a:p>
            <a:pPr marL="971550" lvl="1" indent="-514350">
              <a:buFont typeface="+mj-lt"/>
              <a:buAutoNum type="alphaUcPeriod"/>
            </a:pPr>
            <a:r>
              <a:rPr lang="en-US" sz="3200" b="1" dirty="0"/>
              <a:t>No</a:t>
            </a:r>
          </a:p>
          <a:p>
            <a:pPr marL="971550" lvl="1" indent="-514350">
              <a:buFont typeface="+mj-lt"/>
              <a:buAutoNum type="alphaUcPeriod"/>
            </a:pPr>
            <a:r>
              <a:rPr lang="en-US" sz="3200" b="1" dirty="0"/>
              <a:t>Not sure</a:t>
            </a:r>
          </a:p>
        </p:txBody>
      </p:sp>
      <p:pic>
        <p:nvPicPr>
          <p:cNvPr id="7"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99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t="-7000" b="-7000"/>
          </a:stretch>
        </a:blipFill>
        <a:effectLst/>
      </p:bgPr>
    </p:bg>
    <p:spTree>
      <p:nvGrpSpPr>
        <p:cNvPr id="1" name=""/>
        <p:cNvGrpSpPr/>
        <p:nvPr/>
      </p:nvGrpSpPr>
      <p:grpSpPr>
        <a:xfrm>
          <a:off x="0" y="0"/>
          <a:ext cx="0" cy="0"/>
          <a:chOff x="0" y="0"/>
          <a:chExt cx="0" cy="0"/>
        </a:xfrm>
      </p:grpSpPr>
      <p:sp>
        <p:nvSpPr>
          <p:cNvPr id="6" name="Subtitle 5"/>
          <p:cNvSpPr>
            <a:spLocks noGrp="1"/>
          </p:cNvSpPr>
          <p:nvPr>
            <p:ph type="body" idx="1"/>
          </p:nvPr>
        </p:nvSpPr>
        <p:spPr>
          <a:xfrm>
            <a:off x="381000" y="1977380"/>
            <a:ext cx="2514600" cy="1125140"/>
          </a:xfrm>
        </p:spPr>
        <p:txBody>
          <a:bodyPr anchor="b">
            <a:noAutofit/>
          </a:bodyPr>
          <a:lstStyle/>
          <a:p>
            <a:pPr algn="l"/>
            <a:r>
              <a:rPr lang="en-US" sz="4000" b="1" dirty="0" smtClean="0">
                <a:solidFill>
                  <a:schemeClr val="tx2">
                    <a:lumMod val="50000"/>
                  </a:schemeClr>
                </a:solidFill>
              </a:rPr>
              <a:t>Navigation and Input</a:t>
            </a:r>
            <a:endParaRPr lang="en-US" sz="4000" dirty="0">
              <a:solidFill>
                <a:schemeClr val="tx2">
                  <a:lumMod val="50000"/>
                </a:schemeClr>
              </a:solidFill>
            </a:endParaRPr>
          </a:p>
        </p:txBody>
      </p:sp>
    </p:spTree>
    <p:extLst>
      <p:ext uri="{BB962C8B-B14F-4D97-AF65-F5344CB8AC3E}">
        <p14:creationId xmlns:p14="http://schemas.microsoft.com/office/powerpoint/2010/main" val="249375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t>Think About How Users Access Information</a:t>
            </a:r>
            <a:endParaRPr lang="en-US" b="1" dirty="0"/>
          </a:p>
        </p:txBody>
      </p:sp>
      <p:sp>
        <p:nvSpPr>
          <p:cNvPr id="6" name="Subtitle 5"/>
          <p:cNvSpPr>
            <a:spLocks noGrp="1"/>
          </p:cNvSpPr>
          <p:nvPr>
            <p:ph idx="1"/>
          </p:nvPr>
        </p:nvSpPr>
        <p:spPr>
          <a:xfrm>
            <a:off x="457200" y="1428751"/>
            <a:ext cx="8229600" cy="1167384"/>
          </a:xfrm>
        </p:spPr>
        <p:txBody>
          <a:bodyPr>
            <a:normAutofit/>
          </a:bodyPr>
          <a:lstStyle/>
          <a:p>
            <a:pPr marL="0" indent="0" algn="ctr">
              <a:buNone/>
            </a:pPr>
            <a:r>
              <a:rPr lang="en-US" sz="3000" b="1" dirty="0"/>
              <a:t>All information, and all functionality </a:t>
            </a:r>
            <a:r>
              <a:rPr lang="en-US" b="1" u="sng" dirty="0"/>
              <a:t>MUST</a:t>
            </a:r>
            <a:r>
              <a:rPr lang="en-US" sz="3000" b="1" dirty="0"/>
              <a:t> be accessible via a keyboard</a:t>
            </a:r>
            <a:r>
              <a:rPr lang="en-US" sz="3000" b="1" dirty="0" smtClean="0"/>
              <a:t>.</a:t>
            </a:r>
            <a:endParaRPr lang="en-US" sz="3000" b="1" dirty="0" smtClean="0">
              <a:solidFill>
                <a:schemeClr val="tx1"/>
              </a:solidFill>
            </a:endParaRPr>
          </a:p>
        </p:txBody>
      </p:sp>
      <p:pic>
        <p:nvPicPr>
          <p:cNvPr id="2" name="Picture 1" descr="keyboard with hands ty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96134"/>
            <a:ext cx="9144000" cy="6071616"/>
          </a:xfrm>
          <a:prstGeom prst="rect">
            <a:avLst/>
          </a:prstGeom>
          <a:ln>
            <a:noFill/>
          </a:ln>
          <a:effectLst>
            <a:softEdge rad="112500"/>
          </a:effectLst>
        </p:spPr>
      </p:pic>
    </p:spTree>
    <p:extLst>
      <p:ext uri="{BB962C8B-B14F-4D97-AF65-F5344CB8AC3E}">
        <p14:creationId xmlns:p14="http://schemas.microsoft.com/office/powerpoint/2010/main" val="213956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9050"/>
            <a:ext cx="8534400" cy="857250"/>
          </a:xfrm>
        </p:spPr>
        <p:txBody>
          <a:bodyPr>
            <a:noAutofit/>
          </a:bodyPr>
          <a:lstStyle/>
          <a:p>
            <a:r>
              <a:rPr lang="en-US" sz="3600" b="1" dirty="0"/>
              <a:t>508 Requirements for </a:t>
            </a:r>
            <a:r>
              <a:rPr lang="en-US" sz="3600" b="1" dirty="0" smtClean="0"/>
              <a:t>Navigation and Input</a:t>
            </a:r>
            <a:endParaRPr lang="en-US" b="1" dirty="0"/>
          </a:p>
        </p:txBody>
      </p:sp>
      <p:graphicFrame>
        <p:nvGraphicFramePr>
          <p:cNvPr id="2" name="Content Placeholder 1" descr="All components must be accessible by a keyboard and touch gesture with the use of Assistive Technology.&#10;No keyboard traps. &#10;Provide alternatives to touch gestures that need multiple touch points or direct touch access.&#10;Document non-standard or alternative touch gestures for access. &#10;Touch events must respond to touch up events rather than touch down events. &#10;"/>
          <p:cNvGraphicFramePr>
            <a:graphicFrameLocks noGrp="1"/>
          </p:cNvGraphicFramePr>
          <p:nvPr>
            <p:ph idx="1"/>
            <p:extLst>
              <p:ext uri="{D42A27DB-BD31-4B8C-83A1-F6EECF244321}">
                <p14:modId xmlns:p14="http://schemas.microsoft.com/office/powerpoint/2010/main" val="3129073406"/>
              </p:ext>
            </p:extLst>
          </p:nvPr>
        </p:nvGraphicFramePr>
        <p:xfrm>
          <a:off x="228600" y="895350"/>
          <a:ext cx="8763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040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Avoid Keyboard </a:t>
            </a:r>
            <a:r>
              <a:rPr lang="en-US" sz="3600" b="1" dirty="0"/>
              <a:t>Traps</a:t>
            </a:r>
          </a:p>
        </p:txBody>
      </p:sp>
      <p:sp>
        <p:nvSpPr>
          <p:cNvPr id="3" name="Content Placeholder 2"/>
          <p:cNvSpPr>
            <a:spLocks noGrp="1"/>
          </p:cNvSpPr>
          <p:nvPr>
            <p:ph idx="1"/>
          </p:nvPr>
        </p:nvSpPr>
        <p:spPr>
          <a:xfrm>
            <a:off x="74022" y="1123950"/>
            <a:ext cx="3581400" cy="3653607"/>
          </a:xfrm>
        </p:spPr>
        <p:txBody>
          <a:bodyPr>
            <a:normAutofit/>
          </a:bodyPr>
          <a:lstStyle/>
          <a:p>
            <a:pPr marL="0" indent="0" algn="ctr">
              <a:buNone/>
            </a:pPr>
            <a:r>
              <a:rPr lang="en-US" b="1" dirty="0" smtClean="0"/>
              <a:t>A </a:t>
            </a:r>
            <a:r>
              <a:rPr lang="en-US" b="1" i="1" dirty="0" smtClean="0"/>
              <a:t>keyboard trap </a:t>
            </a:r>
            <a:r>
              <a:rPr lang="en-US" b="1" dirty="0" smtClean="0"/>
              <a:t>occurs when a user cannot move focus away from an interactive element or control using the keyboard alone.</a:t>
            </a:r>
            <a:endParaRPr lang="en-US" b="1" dirty="0"/>
          </a:p>
        </p:txBody>
      </p:sp>
      <p:pic>
        <p:nvPicPr>
          <p:cNvPr id="1026" name="Picture 2" descr="hand chained to a laptop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0" y="1123950"/>
            <a:ext cx="5461297" cy="3653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34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Navigation Barriers</a:t>
            </a:r>
            <a:endParaRPr lang="en-US" sz="3600" b="1" dirty="0"/>
          </a:p>
        </p:txBody>
      </p:sp>
      <p:graphicFrame>
        <p:nvGraphicFramePr>
          <p:cNvPr id="2" name="Content Placeholder 1" descr="Standard touch gestures are not possible for a blind user, as touching a control in order to discover its identity will activate it.&#10;Touch gestures may not be possible when the user does not have the physical abilities to use multiple touch points. &#10;"/>
          <p:cNvGraphicFramePr>
            <a:graphicFrameLocks noGrp="1"/>
          </p:cNvGraphicFramePr>
          <p:nvPr>
            <p:ph idx="1"/>
            <p:extLst>
              <p:ext uri="{D42A27DB-BD31-4B8C-83A1-F6EECF244321}">
                <p14:modId xmlns:p14="http://schemas.microsoft.com/office/powerpoint/2010/main" val="3981566491"/>
              </p:ext>
            </p:extLst>
          </p:nvPr>
        </p:nvGraphicFramePr>
        <p:xfrm>
          <a:off x="457200" y="1371600"/>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905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0150"/>
            <a:ext cx="2895600" cy="2743200"/>
          </a:xfrm>
        </p:spPr>
        <p:txBody>
          <a:bodyPr>
            <a:normAutofit/>
          </a:bodyPr>
          <a:lstStyle/>
          <a:p>
            <a:r>
              <a:rPr lang="en-US" sz="3600" b="1" dirty="0" smtClean="0"/>
              <a:t>Provide Touch </a:t>
            </a:r>
            <a:r>
              <a:rPr lang="en-US" sz="3600" b="1" dirty="0"/>
              <a:t>Gesture Access</a:t>
            </a:r>
          </a:p>
        </p:txBody>
      </p:sp>
      <p:pic>
        <p:nvPicPr>
          <p:cNvPr id="7" name="Picture 6" descr="Gestures: 3 fingers to tap/scroll, one finger flick, one figer tap, 2 fingers to tap/scroll, unpinch, pinch, rotate "/>
          <p:cNvPicPr>
            <a:picLocks noChangeAspect="1"/>
          </p:cNvPicPr>
          <p:nvPr/>
        </p:nvPicPr>
        <p:blipFill rotWithShape="1">
          <a:blip r:embed="rId3" cstate="print">
            <a:extLst>
              <a:ext uri="{28A0092B-C50C-407E-A947-70E740481C1C}">
                <a14:useLocalDpi xmlns:a14="http://schemas.microsoft.com/office/drawing/2010/main" val="0"/>
              </a:ext>
            </a:extLst>
          </a:blip>
          <a:srcRect l="2479" t="2452" r="34894" b="46360"/>
          <a:stretch/>
        </p:blipFill>
        <p:spPr>
          <a:xfrm>
            <a:off x="2832464" y="94929"/>
            <a:ext cx="6279932" cy="5270095"/>
          </a:xfrm>
          <a:prstGeom prst="rect">
            <a:avLst/>
          </a:prstGeom>
        </p:spPr>
      </p:pic>
    </p:spTree>
    <p:extLst>
      <p:ext uri="{BB962C8B-B14F-4D97-AF65-F5344CB8AC3E}">
        <p14:creationId xmlns:p14="http://schemas.microsoft.com/office/powerpoint/2010/main" val="4277502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b="1" dirty="0" smtClean="0"/>
              <a:t>Document </a:t>
            </a:r>
            <a:r>
              <a:rPr lang="en-US" sz="3600" b="1" dirty="0"/>
              <a:t>Alternative </a:t>
            </a:r>
            <a:r>
              <a:rPr lang="en-US" sz="3600" b="1" dirty="0" smtClean="0"/>
              <a:t>Methods</a:t>
            </a:r>
            <a:endParaRPr lang="en-US" sz="4000" b="1" dirty="0"/>
          </a:p>
        </p:txBody>
      </p:sp>
      <p:graphicFrame>
        <p:nvGraphicFramePr>
          <p:cNvPr id="4" name="Content Placeholder 3" descr="Standard touch gestures for an interactive element must function as expected. If not, documentation of alternative methods must be provided to people who cannot perform that touch gesture.&#10;"/>
          <p:cNvGraphicFramePr>
            <a:graphicFrameLocks noGrp="1"/>
          </p:cNvGraphicFramePr>
          <p:nvPr>
            <p:ph idx="1"/>
            <p:extLst>
              <p:ext uri="{D42A27DB-BD31-4B8C-83A1-F6EECF244321}">
                <p14:modId xmlns:p14="http://schemas.microsoft.com/office/powerpoint/2010/main" val="2768319394"/>
              </p:ext>
            </p:extLst>
          </p:nvPr>
        </p:nvGraphicFramePr>
        <p:xfrm>
          <a:off x="457200" y="1371600"/>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06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71950"/>
            <a:ext cx="8229600" cy="857250"/>
          </a:xfrm>
        </p:spPr>
        <p:txBody>
          <a:bodyPr>
            <a:noAutofit/>
          </a:bodyPr>
          <a:lstStyle/>
          <a:p>
            <a:r>
              <a:rPr lang="en-US" b="1" dirty="0" smtClean="0"/>
              <a:t/>
            </a:r>
            <a:br>
              <a:rPr lang="en-US" b="1" dirty="0" smtClean="0"/>
            </a:br>
            <a:r>
              <a:rPr lang="en-US" sz="4000" b="1" dirty="0" smtClean="0"/>
              <a:t>Ensure Appropriate </a:t>
            </a:r>
            <a:r>
              <a:rPr lang="en-US" sz="4000" b="1" dirty="0"/>
              <a:t>Sequence</a:t>
            </a:r>
            <a:r>
              <a:rPr lang="en-US" b="1" dirty="0"/>
              <a:t/>
            </a:r>
            <a:br>
              <a:rPr lang="en-US" b="1" dirty="0"/>
            </a:br>
            <a:endParaRPr lang="en-US" b="1" dirty="0"/>
          </a:p>
        </p:txBody>
      </p:sp>
      <p:sp>
        <p:nvSpPr>
          <p:cNvPr id="3" name="Content Placeholder 2" descr="Arrange all interactive content in an appropriate sequence on the screen. &#10;"/>
          <p:cNvSpPr>
            <a:spLocks noGrp="1"/>
          </p:cNvSpPr>
          <p:nvPr>
            <p:ph idx="1"/>
          </p:nvPr>
        </p:nvSpPr>
        <p:spPr>
          <a:xfrm>
            <a:off x="0" y="282704"/>
            <a:ext cx="3657600" cy="3736845"/>
          </a:xfrm>
        </p:spPr>
        <p:txBody>
          <a:bodyPr anchor="ctr">
            <a:normAutofit/>
          </a:bodyPr>
          <a:lstStyle/>
          <a:p>
            <a:pPr marL="0" indent="0" algn="ctr">
              <a:buNone/>
            </a:pPr>
            <a:r>
              <a:rPr lang="en-US" b="1" dirty="0" smtClean="0"/>
              <a:t>Arrange all interactive content in an appropriate sequence on the screen. </a:t>
            </a:r>
            <a:endParaRPr lang="en-US" b="1" dirty="0"/>
          </a:p>
        </p:txBody>
      </p:sp>
      <p:pic>
        <p:nvPicPr>
          <p:cNvPr id="3074" name="Picture 2" descr="puzzle piece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1530" y="282704"/>
            <a:ext cx="5602470" cy="3736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53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14400" y="171450"/>
            <a:ext cx="8229600" cy="857250"/>
          </a:xfrm>
        </p:spPr>
        <p:txBody>
          <a:bodyPr/>
          <a:lstStyle/>
          <a:p>
            <a:r>
              <a:rPr lang="en-US" b="1" dirty="0" smtClean="0"/>
              <a:t>Poll Results</a:t>
            </a:r>
            <a:endParaRPr lang="en-US" b="1" dirty="0"/>
          </a:p>
        </p:txBody>
      </p:sp>
      <p:sp>
        <p:nvSpPr>
          <p:cNvPr id="5" name="Content Placeholder 4"/>
          <p:cNvSpPr>
            <a:spLocks noGrp="1"/>
          </p:cNvSpPr>
          <p:nvPr>
            <p:ph idx="1"/>
          </p:nvPr>
        </p:nvSpPr>
        <p:spPr>
          <a:xfrm>
            <a:off x="304800" y="1200150"/>
            <a:ext cx="8534400" cy="3657600"/>
          </a:xfrm>
        </p:spPr>
        <p:txBody>
          <a:bodyPr>
            <a:normAutofit/>
          </a:bodyPr>
          <a:lstStyle/>
          <a:p>
            <a:pPr marL="0" lvl="0" indent="0">
              <a:buNone/>
            </a:pPr>
            <a:r>
              <a:rPr lang="en-US" b="1" dirty="0"/>
              <a:t>Have you been responsible for incorporating 508 standards into a </a:t>
            </a:r>
            <a:r>
              <a:rPr lang="en-US" b="1" dirty="0" smtClean="0"/>
              <a:t>VA product?</a:t>
            </a:r>
            <a:endParaRPr lang="en-US" b="1" dirty="0"/>
          </a:p>
          <a:p>
            <a:pPr marL="971550" lvl="1" indent="-514350">
              <a:buFont typeface="+mj-lt"/>
              <a:buAutoNum type="alphaUcPeriod"/>
            </a:pPr>
            <a:r>
              <a:rPr lang="en-US" sz="3200" b="1" dirty="0"/>
              <a:t>Yes</a:t>
            </a:r>
          </a:p>
          <a:p>
            <a:pPr marL="971550" lvl="1" indent="-514350">
              <a:buFont typeface="+mj-lt"/>
              <a:buAutoNum type="alphaUcPeriod"/>
            </a:pPr>
            <a:r>
              <a:rPr lang="en-US" sz="3200" b="1" dirty="0"/>
              <a:t>No</a:t>
            </a:r>
          </a:p>
          <a:p>
            <a:pPr marL="971550" lvl="1" indent="-514350">
              <a:buFont typeface="+mj-lt"/>
              <a:buAutoNum type="alphaUcPeriod"/>
            </a:pPr>
            <a:r>
              <a:rPr lang="en-US" sz="3200" b="1" dirty="0"/>
              <a:t>Not sure</a:t>
            </a:r>
          </a:p>
        </p:txBody>
      </p:sp>
      <p:pic>
        <p:nvPicPr>
          <p:cNvPr id="10"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8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a child with eye patch holding a ca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57717"/>
            <a:ext cx="3236051" cy="43526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descr="Why I Care About Accessible Software&#10;"/>
          <p:cNvSpPr txBox="1">
            <a:spLocks/>
          </p:cNvSpPr>
          <p:nvPr/>
        </p:nvSpPr>
        <p:spPr>
          <a:xfrm>
            <a:off x="457200" y="985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Why I Care About Accessible Software</a:t>
            </a:r>
          </a:p>
        </p:txBody>
      </p:sp>
    </p:spTree>
    <p:extLst>
      <p:ext uri="{BB962C8B-B14F-4D97-AF65-F5344CB8AC3E}">
        <p14:creationId xmlns:p14="http://schemas.microsoft.com/office/powerpoint/2010/main" val="407925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14400" y="171450"/>
            <a:ext cx="8229600" cy="857250"/>
          </a:xfrm>
        </p:spPr>
        <p:txBody>
          <a:bodyPr/>
          <a:lstStyle/>
          <a:p>
            <a:r>
              <a:rPr lang="en-US" b="1" dirty="0" smtClean="0"/>
              <a:t>Poll Results</a:t>
            </a:r>
            <a:endParaRPr lang="en-US" b="1" dirty="0"/>
          </a:p>
        </p:txBody>
      </p:sp>
      <p:sp>
        <p:nvSpPr>
          <p:cNvPr id="5" name="Content Placeholder 4"/>
          <p:cNvSpPr>
            <a:spLocks noGrp="1"/>
          </p:cNvSpPr>
          <p:nvPr>
            <p:ph idx="1"/>
          </p:nvPr>
        </p:nvSpPr>
        <p:spPr>
          <a:xfrm>
            <a:off x="304800" y="1200150"/>
            <a:ext cx="8534400" cy="3657600"/>
          </a:xfrm>
        </p:spPr>
        <p:txBody>
          <a:bodyPr>
            <a:normAutofit/>
          </a:bodyPr>
          <a:lstStyle/>
          <a:p>
            <a:pPr marL="0" lvl="0" indent="0">
              <a:buNone/>
            </a:pPr>
            <a:r>
              <a:rPr lang="en-US" b="1" dirty="0"/>
              <a:t>Have you been responsible for incorporating 508 standards into a </a:t>
            </a:r>
            <a:r>
              <a:rPr lang="en-US" b="1" dirty="0" smtClean="0"/>
              <a:t>product?</a:t>
            </a:r>
            <a:endParaRPr lang="en-US" b="1" dirty="0"/>
          </a:p>
          <a:p>
            <a:pPr marL="971550" lvl="1" indent="-514350">
              <a:buFont typeface="+mj-lt"/>
              <a:buAutoNum type="alphaUcPeriod"/>
            </a:pPr>
            <a:r>
              <a:rPr lang="en-US" sz="3200" b="1" dirty="0"/>
              <a:t>Yes</a:t>
            </a:r>
          </a:p>
          <a:p>
            <a:pPr marL="971550" lvl="1" indent="-514350">
              <a:buFont typeface="+mj-lt"/>
              <a:buAutoNum type="alphaUcPeriod"/>
            </a:pPr>
            <a:r>
              <a:rPr lang="en-US" sz="3200" b="1" dirty="0"/>
              <a:t>No</a:t>
            </a:r>
          </a:p>
          <a:p>
            <a:pPr marL="971550" lvl="1" indent="-514350">
              <a:buFont typeface="+mj-lt"/>
              <a:buAutoNum type="alphaUcPeriod"/>
            </a:pPr>
            <a:r>
              <a:rPr lang="en-US" sz="3200" b="1" dirty="0"/>
              <a:t>Not sure</a:t>
            </a:r>
          </a:p>
        </p:txBody>
      </p:sp>
      <p:pic>
        <p:nvPicPr>
          <p:cNvPr id="10" name="Picture 3" descr="image of My VeHU Campus blue polling Icon"/>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89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3600" b="1" dirty="0" smtClean="0"/>
              <a:t>What if your user’s mouse works like this?</a:t>
            </a:r>
            <a:endParaRPr lang="en-US" sz="3600" b="1" dirty="0"/>
          </a:p>
        </p:txBody>
      </p:sp>
      <p:pic>
        <p:nvPicPr>
          <p:cNvPr id="2050" name="Picture 1" descr="veteran using assistive technology through breath ad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18" y="895350"/>
            <a:ext cx="5852164"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411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3600" b="1" dirty="0" smtClean="0"/>
              <a:t>What if your user types like this?</a:t>
            </a:r>
            <a:endParaRPr lang="en-US" sz="3600" b="1" dirty="0"/>
          </a:p>
        </p:txBody>
      </p:sp>
      <p:sp>
        <p:nvSpPr>
          <p:cNvPr id="3" name="Content Placeholder 2"/>
          <p:cNvSpPr>
            <a:spLocks noGrp="1"/>
          </p:cNvSpPr>
          <p:nvPr>
            <p:ph idx="1"/>
          </p:nvPr>
        </p:nvSpPr>
        <p:spPr>
          <a:xfrm>
            <a:off x="1752600" y="4875950"/>
            <a:ext cx="7391400" cy="251222"/>
          </a:xfrm>
        </p:spPr>
        <p:txBody>
          <a:bodyPr>
            <a:normAutofit fontScale="40000" lnSpcReduction="20000"/>
          </a:bodyPr>
          <a:lstStyle/>
          <a:p>
            <a:pPr marL="0" indent="0">
              <a:buNone/>
            </a:pPr>
            <a:r>
              <a:rPr lang="en-US" i="1" dirty="0"/>
              <a:t>http://blog.knowbility.org/wp-content/uploads/2014/09/AccessU-2012-usingMouthStick.jpg</a:t>
            </a:r>
          </a:p>
        </p:txBody>
      </p:sp>
      <p:pic>
        <p:nvPicPr>
          <p:cNvPr id="10242" name="Picture 2" descr="Image:  Man typing on keyboard with mouthsti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736" y="787598"/>
            <a:ext cx="7086600" cy="39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64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Autofit/>
          </a:bodyPr>
          <a:lstStyle/>
          <a:p>
            <a:r>
              <a:rPr lang="en-US" sz="3600" b="1" dirty="0"/>
              <a:t>Accessibility Management Platform (AMP) </a:t>
            </a:r>
            <a:r>
              <a:rPr lang="en-US" sz="3600" b="1" dirty="0" smtClean="0"/>
              <a:t>Resources on Navigation and Input</a:t>
            </a:r>
            <a:endParaRPr lang="en-US" sz="3600" b="1" dirty="0"/>
          </a:p>
        </p:txBody>
      </p:sp>
      <p:graphicFrame>
        <p:nvGraphicFramePr>
          <p:cNvPr id="4" name="Content Placeholder 3" descr="iOS:&#10; https://va.ssbbartgroup.com/public/standards/view_violations.php?media_type_id=233 &#10;Android:&#10; https://va.ssbbartgroup.com/public/standards/view_violations.php?media_type_id=296 &#10;"/>
          <p:cNvGraphicFramePr>
            <a:graphicFrameLocks noGrp="1"/>
          </p:cNvGraphicFramePr>
          <p:nvPr>
            <p:ph idx="1"/>
            <p:extLst>
              <p:ext uri="{D42A27DB-BD31-4B8C-83A1-F6EECF244321}">
                <p14:modId xmlns:p14="http://schemas.microsoft.com/office/powerpoint/2010/main" val="3949946714"/>
              </p:ext>
            </p:extLst>
          </p:nvPr>
        </p:nvGraphicFramePr>
        <p:xfrm>
          <a:off x="457200" y="1371600"/>
          <a:ext cx="8229600" cy="325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858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6" name="Subtitle 5"/>
          <p:cNvSpPr>
            <a:spLocks noGrp="1"/>
          </p:cNvSpPr>
          <p:nvPr>
            <p:ph type="body" idx="1"/>
          </p:nvPr>
        </p:nvSpPr>
        <p:spPr>
          <a:xfrm>
            <a:off x="-34119" y="3648075"/>
            <a:ext cx="3920319" cy="1495425"/>
          </a:xfrm>
        </p:spPr>
        <p:txBody>
          <a:bodyPr anchor="ctr">
            <a:normAutofit/>
          </a:bodyPr>
          <a:lstStyle/>
          <a:p>
            <a:pPr algn="l"/>
            <a:r>
              <a:rPr lang="en-US" sz="3600" b="1" dirty="0" smtClean="0">
                <a:solidFill>
                  <a:schemeClr val="tx1"/>
                </a:solidFill>
              </a:rPr>
              <a:t>Images and Interface Controls</a:t>
            </a:r>
            <a:endParaRPr lang="en-US" sz="3600" dirty="0"/>
          </a:p>
        </p:txBody>
      </p:sp>
    </p:spTree>
    <p:extLst>
      <p:ext uri="{BB962C8B-B14F-4D97-AF65-F5344CB8AC3E}">
        <p14:creationId xmlns:p14="http://schemas.microsoft.com/office/powerpoint/2010/main" val="1218970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9550"/>
            <a:ext cx="7772400" cy="742950"/>
          </a:xfrm>
        </p:spPr>
        <p:txBody>
          <a:bodyPr>
            <a:normAutofit/>
          </a:bodyPr>
          <a:lstStyle/>
          <a:p>
            <a:r>
              <a:rPr lang="en-US" sz="3600" b="1" dirty="0" smtClean="0"/>
              <a:t>Images</a:t>
            </a:r>
            <a:endParaRPr lang="en-US" b="1" dirty="0"/>
          </a:p>
        </p:txBody>
      </p:sp>
      <p:graphicFrame>
        <p:nvGraphicFramePr>
          <p:cNvPr id="2" name="Diagram 1" descr="For people who can’t see an image or can’t interpret it, that image must have a textual equivalent. &#10; Pictures&#10; Icons&#10; Complex graphics (including charts, graphs and diagrams) &#10;"/>
          <p:cNvGraphicFramePr/>
          <p:nvPr>
            <p:extLst>
              <p:ext uri="{D42A27DB-BD31-4B8C-83A1-F6EECF244321}">
                <p14:modId xmlns:p14="http://schemas.microsoft.com/office/powerpoint/2010/main" val="2642342118"/>
              </p:ext>
            </p:extLst>
          </p:nvPr>
        </p:nvGraphicFramePr>
        <p:xfrm>
          <a:off x="304800" y="1123950"/>
          <a:ext cx="8534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65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3350"/>
            <a:ext cx="7772400" cy="742950"/>
          </a:xfrm>
        </p:spPr>
        <p:txBody>
          <a:bodyPr>
            <a:normAutofit/>
          </a:bodyPr>
          <a:lstStyle/>
          <a:p>
            <a:r>
              <a:rPr lang="en-US" sz="3600" b="1" dirty="0"/>
              <a:t>508 Requirements for </a:t>
            </a:r>
            <a:r>
              <a:rPr lang="en-US" sz="3600" b="1" dirty="0" smtClean="0"/>
              <a:t>Images</a:t>
            </a:r>
            <a:endParaRPr lang="en-US" b="1" dirty="0"/>
          </a:p>
        </p:txBody>
      </p:sp>
      <p:graphicFrame>
        <p:nvGraphicFramePr>
          <p:cNvPr id="3" name="Diagram 2" descr="All images must have associated text describing the purpose and/or function of the image. Decorative images do not require a description.&#10;Descriptive text for text rendered as an image must match exactly. &#10;"/>
          <p:cNvGraphicFramePr/>
          <p:nvPr>
            <p:extLst>
              <p:ext uri="{D42A27DB-BD31-4B8C-83A1-F6EECF244321}">
                <p14:modId xmlns:p14="http://schemas.microsoft.com/office/powerpoint/2010/main" val="582119824"/>
              </p:ext>
            </p:extLst>
          </p:nvPr>
        </p:nvGraphicFramePr>
        <p:xfrm>
          <a:off x="152400" y="895350"/>
          <a:ext cx="8839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363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914146" y="0"/>
            <a:ext cx="4242991" cy="742950"/>
          </a:xfrm>
        </p:spPr>
        <p:txBody>
          <a:bodyPr>
            <a:normAutofit/>
          </a:bodyPr>
          <a:lstStyle/>
          <a:p>
            <a:r>
              <a:rPr lang="en-US" sz="3600" dirty="0" smtClean="0"/>
              <a:t>Interface Controls</a:t>
            </a:r>
            <a:endParaRPr lang="en-US" dirty="0"/>
          </a:p>
        </p:txBody>
      </p:sp>
      <p:sp>
        <p:nvSpPr>
          <p:cNvPr id="6" name="Subtitle 5"/>
          <p:cNvSpPr>
            <a:spLocks noGrp="1"/>
          </p:cNvSpPr>
          <p:nvPr>
            <p:ph type="subTitle" idx="1"/>
          </p:nvPr>
        </p:nvSpPr>
        <p:spPr>
          <a:xfrm>
            <a:off x="0" y="15766"/>
            <a:ext cx="4800600" cy="5092918"/>
          </a:xfrm>
        </p:spPr>
        <p:txBody>
          <a:bodyPr anchor="ctr">
            <a:noAutofit/>
          </a:bodyPr>
          <a:lstStyle/>
          <a:p>
            <a:pPr marL="457200" indent="-457200" algn="l">
              <a:buFont typeface="Arial" panose="020B0604020202020204" pitchFamily="34" charset="0"/>
              <a:buChar char="•"/>
            </a:pPr>
            <a:r>
              <a:rPr lang="en-US" sz="2550" dirty="0" smtClean="0">
                <a:solidFill>
                  <a:schemeClr val="tx1"/>
                </a:solidFill>
              </a:rPr>
              <a:t>Buttons (including toggle buttons). </a:t>
            </a:r>
          </a:p>
          <a:p>
            <a:pPr marL="457200" indent="-457200" algn="l">
              <a:buFont typeface="Arial" panose="020B0604020202020204" pitchFamily="34" charset="0"/>
              <a:buChar char="•"/>
            </a:pPr>
            <a:r>
              <a:rPr lang="en-US" sz="2550" dirty="0" smtClean="0">
                <a:solidFill>
                  <a:schemeClr val="tx1"/>
                </a:solidFill>
              </a:rPr>
              <a:t>Check </a:t>
            </a:r>
            <a:r>
              <a:rPr lang="en-US" sz="2550" dirty="0">
                <a:solidFill>
                  <a:schemeClr val="tx1"/>
                </a:solidFill>
              </a:rPr>
              <a:t>boxes. </a:t>
            </a:r>
          </a:p>
          <a:p>
            <a:pPr marL="457200" indent="-457200" algn="l">
              <a:buFont typeface="Arial" panose="020B0604020202020204" pitchFamily="34" charset="0"/>
              <a:buChar char="•"/>
            </a:pPr>
            <a:r>
              <a:rPr lang="en-US" sz="2550" dirty="0" smtClean="0">
                <a:solidFill>
                  <a:schemeClr val="tx1"/>
                </a:solidFill>
              </a:rPr>
              <a:t>Radio </a:t>
            </a:r>
            <a:r>
              <a:rPr lang="en-US" sz="2550" dirty="0">
                <a:solidFill>
                  <a:schemeClr val="tx1"/>
                </a:solidFill>
              </a:rPr>
              <a:t>buttons. </a:t>
            </a:r>
          </a:p>
          <a:p>
            <a:pPr marL="457200" indent="-457200" algn="l">
              <a:buFont typeface="Arial" panose="020B0604020202020204" pitchFamily="34" charset="0"/>
              <a:buChar char="•"/>
            </a:pPr>
            <a:r>
              <a:rPr lang="en-US" sz="2550" dirty="0" smtClean="0">
                <a:solidFill>
                  <a:schemeClr val="tx1"/>
                </a:solidFill>
              </a:rPr>
              <a:t>Drop-down </a:t>
            </a:r>
            <a:r>
              <a:rPr lang="en-US" sz="2550" dirty="0">
                <a:solidFill>
                  <a:schemeClr val="tx1"/>
                </a:solidFill>
              </a:rPr>
              <a:t>lists </a:t>
            </a:r>
            <a:r>
              <a:rPr lang="en-US" sz="2550" dirty="0" smtClean="0">
                <a:solidFill>
                  <a:schemeClr val="tx1"/>
                </a:solidFill>
              </a:rPr>
              <a:t>(combo </a:t>
            </a:r>
            <a:r>
              <a:rPr lang="en-US" sz="2550" dirty="0">
                <a:solidFill>
                  <a:schemeClr val="tx1"/>
                </a:solidFill>
              </a:rPr>
              <a:t>boxes). </a:t>
            </a:r>
          </a:p>
          <a:p>
            <a:pPr marL="457200" indent="-457200" algn="l">
              <a:buFont typeface="Arial" panose="020B0604020202020204" pitchFamily="34" charset="0"/>
              <a:buChar char="•"/>
            </a:pPr>
            <a:r>
              <a:rPr lang="en-US" sz="2550" dirty="0" smtClean="0">
                <a:solidFill>
                  <a:schemeClr val="tx1"/>
                </a:solidFill>
              </a:rPr>
              <a:t>Page </a:t>
            </a:r>
            <a:r>
              <a:rPr lang="en-US" sz="2550" dirty="0">
                <a:solidFill>
                  <a:schemeClr val="tx1"/>
                </a:solidFill>
              </a:rPr>
              <a:t>tabs and accordions. </a:t>
            </a:r>
          </a:p>
          <a:p>
            <a:pPr marL="457200" indent="-457200" algn="l">
              <a:buFont typeface="Arial" panose="020B0604020202020204" pitchFamily="34" charset="0"/>
              <a:buChar char="•"/>
            </a:pPr>
            <a:r>
              <a:rPr lang="en-US" sz="2550" dirty="0" smtClean="0">
                <a:solidFill>
                  <a:schemeClr val="tx1"/>
                </a:solidFill>
              </a:rPr>
              <a:t>Text </a:t>
            </a:r>
            <a:r>
              <a:rPr lang="en-US" sz="2550" dirty="0">
                <a:solidFill>
                  <a:schemeClr val="tx1"/>
                </a:solidFill>
              </a:rPr>
              <a:t>entry areas s</a:t>
            </a:r>
            <a:r>
              <a:rPr lang="en-US" sz="2550" dirty="0" smtClean="0">
                <a:solidFill>
                  <a:schemeClr val="tx1"/>
                </a:solidFill>
              </a:rPr>
              <a:t>liders </a:t>
            </a:r>
            <a:r>
              <a:rPr lang="en-US" sz="2550" dirty="0">
                <a:solidFill>
                  <a:schemeClr val="tx1"/>
                </a:solidFill>
              </a:rPr>
              <a:t>and controls for making adjustments. </a:t>
            </a:r>
          </a:p>
          <a:p>
            <a:pPr marL="457200" indent="-457200" algn="l">
              <a:buFont typeface="Arial" panose="020B0604020202020204" pitchFamily="34" charset="0"/>
              <a:buChar char="•"/>
            </a:pPr>
            <a:r>
              <a:rPr lang="en-US" sz="2550" dirty="0" smtClean="0">
                <a:solidFill>
                  <a:schemeClr val="tx1"/>
                </a:solidFill>
              </a:rPr>
              <a:t>Controls </a:t>
            </a:r>
            <a:r>
              <a:rPr lang="en-US" sz="2550" dirty="0">
                <a:solidFill>
                  <a:schemeClr val="tx1"/>
                </a:solidFill>
              </a:rPr>
              <a:t>for moving, resizing, or closing </a:t>
            </a:r>
            <a:r>
              <a:rPr lang="en-US" sz="2550" dirty="0" smtClean="0">
                <a:solidFill>
                  <a:schemeClr val="tx1"/>
                </a:solidFill>
              </a:rPr>
              <a:t>screens.</a:t>
            </a:r>
            <a:endParaRPr lang="en-US" sz="2550" dirty="0"/>
          </a:p>
        </p:txBody>
      </p:sp>
      <p:pic>
        <p:nvPicPr>
          <p:cNvPr id="7" name="Picture 6" descr="radio buttons and check box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147" y="666750"/>
            <a:ext cx="4195693" cy="4426168"/>
          </a:xfrm>
          <a:prstGeom prst="rect">
            <a:avLst/>
          </a:prstGeom>
        </p:spPr>
      </p:pic>
    </p:spTree>
    <p:extLst>
      <p:ext uri="{BB962C8B-B14F-4D97-AF65-F5344CB8AC3E}">
        <p14:creationId xmlns:p14="http://schemas.microsoft.com/office/powerpoint/2010/main" val="561463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517634" y="41384"/>
            <a:ext cx="8092966" cy="742950"/>
          </a:xfrm>
        </p:spPr>
        <p:txBody>
          <a:bodyPr>
            <a:noAutofit/>
          </a:bodyPr>
          <a:lstStyle/>
          <a:p>
            <a:r>
              <a:rPr lang="en-US" sz="3600" b="1" dirty="0"/>
              <a:t>508 Requirements for </a:t>
            </a:r>
            <a:r>
              <a:rPr lang="en-US" sz="3600" b="1" dirty="0" smtClean="0"/>
              <a:t>Interface Controls</a:t>
            </a:r>
            <a:endParaRPr lang="en-US" sz="3600" b="1" dirty="0"/>
          </a:p>
        </p:txBody>
      </p:sp>
      <p:graphicFrame>
        <p:nvGraphicFramePr>
          <p:cNvPr id="2" name="Diagram 1" descr="Each control must be identified uniquely. &#10;Instructions and cues must be related (through labels) to their respective input components.&#10;Errors must be identified when known. &#10;Error suggestions must be provided when known. &#10;Valid programmatically discernible labels must be used. &#10;Accessibility properties such as name, role, state, and value must be correctly provided.&#10;Components that can change their state must reveal the current state and function to assistive technology.&#10;A multi-state control must reveal its current information. &#10;Information about the caret location for text input must be available to assistive technology.&#10;"/>
          <p:cNvGraphicFramePr/>
          <p:nvPr>
            <p:extLst>
              <p:ext uri="{D42A27DB-BD31-4B8C-83A1-F6EECF244321}">
                <p14:modId xmlns:p14="http://schemas.microsoft.com/office/powerpoint/2010/main" val="4249718341"/>
              </p:ext>
            </p:extLst>
          </p:nvPr>
        </p:nvGraphicFramePr>
        <p:xfrm>
          <a:off x="-8991600" y="590550"/>
          <a:ext cx="8534400" cy="1158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Each control must be identified uniquely.&#10;Instructions and cues must be related (through labels) to their respective input components. Errors must be identified when known. "/>
          <p:cNvPicPr>
            <a:picLocks noChangeAspect="1" noChangeArrowheads="1"/>
          </p:cNvPicPr>
          <p:nvPr/>
        </p:nvPicPr>
        <p:blipFill rotWithShape="1">
          <a:blip r:embed="rId8">
            <a:extLst>
              <a:ext uri="{28A0092B-C50C-407E-A947-70E740481C1C}">
                <a14:useLocalDpi xmlns:a14="http://schemas.microsoft.com/office/drawing/2010/main" val="0"/>
              </a:ext>
            </a:extLst>
          </a:blip>
          <a:srcRect b="68253"/>
          <a:stretch/>
        </p:blipFill>
        <p:spPr bwMode="auto">
          <a:xfrm>
            <a:off x="179696" y="971550"/>
            <a:ext cx="8785225" cy="367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990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4"/>
          <p:cNvSpPr>
            <a:spLocks noGrp="1"/>
          </p:cNvSpPr>
          <p:nvPr>
            <p:ph type="ctrTitle"/>
          </p:nvPr>
        </p:nvSpPr>
        <p:spPr>
          <a:xfrm>
            <a:off x="0" y="41384"/>
            <a:ext cx="9144000" cy="742950"/>
          </a:xfrm>
        </p:spPr>
        <p:txBody>
          <a:bodyPr>
            <a:noAutofit/>
          </a:bodyPr>
          <a:lstStyle/>
          <a:p>
            <a:r>
              <a:rPr lang="en-US" sz="3200" b="1" dirty="0"/>
              <a:t>508 Requirements for </a:t>
            </a:r>
            <a:r>
              <a:rPr lang="en-US" sz="3200" b="1" dirty="0" smtClean="0"/>
              <a:t>Interface Controls (cont’d)</a:t>
            </a:r>
            <a:endParaRPr lang="en-US" sz="3200" b="1" dirty="0"/>
          </a:p>
        </p:txBody>
      </p:sp>
      <p:pic>
        <p:nvPicPr>
          <p:cNvPr id="1027" name="Picture 3" descr="Errors must be identified when known. &#10;Error suggestions must be provided when known. &#10;Valid programmatically discernible labels must be used. &#10;Accessibility properties such as name, role, state, and value must be correctly provided.&#10;"/>
          <p:cNvPicPr>
            <a:picLocks noChangeAspect="1" noChangeArrowheads="1"/>
          </p:cNvPicPr>
          <p:nvPr/>
        </p:nvPicPr>
        <p:blipFill rotWithShape="1">
          <a:blip r:embed="rId3">
            <a:extLst>
              <a:ext uri="{28A0092B-C50C-407E-A947-70E740481C1C}">
                <a14:useLocalDpi xmlns:a14="http://schemas.microsoft.com/office/drawing/2010/main" val="0"/>
              </a:ext>
            </a:extLst>
          </a:blip>
          <a:srcRect t="31860" b="36281"/>
          <a:stretch/>
        </p:blipFill>
        <p:spPr bwMode="auto">
          <a:xfrm>
            <a:off x="179696" y="985198"/>
            <a:ext cx="8785225" cy="369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descr="Each control must be identified uniquely. &#10;Instructions and cues must be related (through labels) to their respective input components.&#10;Errors must be identified when known. &#10;Error suggestions must be provided when known. &#10;Valid programmatically discernible labels must be used. &#10;Accessibility properties such as name, role, state, and value must be correctly provided.&#10;Components that can change their state must reveal the current state and function to assistive technology.&#10;A multi-state control must reveal its current information. &#10;Information about the caret location for text input must be available to assistive technology.&#10;"/>
          <p:cNvGraphicFramePr/>
          <p:nvPr>
            <p:extLst>
              <p:ext uri="{D42A27DB-BD31-4B8C-83A1-F6EECF244321}">
                <p14:modId xmlns:p14="http://schemas.microsoft.com/office/powerpoint/2010/main" val="2590491255"/>
              </p:ext>
            </p:extLst>
          </p:nvPr>
        </p:nvGraphicFramePr>
        <p:xfrm>
          <a:off x="-8991600" y="590550"/>
          <a:ext cx="8534400" cy="1158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782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descr="Why I Care About Accessible Software&#10;"/>
          <p:cNvSpPr txBox="1">
            <a:spLocks/>
          </p:cNvSpPr>
          <p:nvPr/>
        </p:nvSpPr>
        <p:spPr>
          <a:xfrm>
            <a:off x="457200" y="985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Why I Care About Accessible Software</a:t>
            </a:r>
          </a:p>
        </p:txBody>
      </p:sp>
      <p:pic>
        <p:nvPicPr>
          <p:cNvPr id="1026" name="Picture 2" descr="Woman with dog in harnes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2045" y="819150"/>
            <a:ext cx="2940818" cy="4270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6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1384"/>
            <a:ext cx="9144000" cy="742950"/>
          </a:xfrm>
        </p:spPr>
        <p:txBody>
          <a:bodyPr>
            <a:noAutofit/>
          </a:bodyPr>
          <a:lstStyle/>
          <a:p>
            <a:r>
              <a:rPr lang="en-US" sz="3200" b="1" dirty="0"/>
              <a:t>508 Requirements for </a:t>
            </a:r>
            <a:r>
              <a:rPr lang="en-US" sz="3200" b="1" dirty="0" smtClean="0"/>
              <a:t>Interface Controls (cont’d)</a:t>
            </a:r>
            <a:endParaRPr lang="en-US" sz="3200" b="1" dirty="0"/>
          </a:p>
        </p:txBody>
      </p:sp>
      <p:graphicFrame>
        <p:nvGraphicFramePr>
          <p:cNvPr id="2" name="Diagram 1" descr="Each control must be identified uniquely. &#10;Instructions and cues must be related (through labels) to their respective input components.&#10;Errors must be identified when known. &#10;Error suggestions must be provided when known. &#10;Valid programmatically discernible labels must be used. &#10;Accessibility properties such as name, role, state, and value must be correctly provided.&#10;Components that can change their state must reveal the current state and function to assistive technology.&#10;A multi-state control must reveal its current information. &#10;Information about the caret location for text input must be available to assistive technology.&#10;"/>
          <p:cNvGraphicFramePr/>
          <p:nvPr>
            <p:extLst>
              <p:ext uri="{D42A27DB-BD31-4B8C-83A1-F6EECF244321}">
                <p14:modId xmlns:p14="http://schemas.microsoft.com/office/powerpoint/2010/main" val="3463227375"/>
              </p:ext>
            </p:extLst>
          </p:nvPr>
        </p:nvGraphicFramePr>
        <p:xfrm>
          <a:off x="-8991600" y="590550"/>
          <a:ext cx="8534400" cy="1158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omponents that can change their state must reveal the current state and function to assistive technology.&#10;A multi-state control must reveal its current information. &#10;Information about the caret location for text input must be available to assistive technology.&#10;"/>
          <p:cNvPicPr>
            <a:picLocks noChangeAspect="1" noChangeArrowheads="1"/>
          </p:cNvPicPr>
          <p:nvPr/>
        </p:nvPicPr>
        <p:blipFill rotWithShape="1">
          <a:blip r:embed="rId8">
            <a:extLst>
              <a:ext uri="{28A0092B-C50C-407E-A947-70E740481C1C}">
                <a14:useLocalDpi xmlns:a14="http://schemas.microsoft.com/office/drawing/2010/main" val="0"/>
              </a:ext>
            </a:extLst>
          </a:blip>
          <a:srcRect t="63414" b="-881"/>
          <a:stretch/>
        </p:blipFill>
        <p:spPr bwMode="auto">
          <a:xfrm>
            <a:off x="179696" y="742950"/>
            <a:ext cx="8785225" cy="43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800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54268" y="9852"/>
            <a:ext cx="7772400" cy="742950"/>
          </a:xfrm>
        </p:spPr>
        <p:txBody>
          <a:bodyPr>
            <a:normAutofit/>
          </a:bodyPr>
          <a:lstStyle/>
          <a:p>
            <a:r>
              <a:rPr lang="en-US" sz="3600" b="1" dirty="0" smtClean="0"/>
              <a:t>Images and Interface Do’s</a:t>
            </a:r>
            <a:endParaRPr lang="en-US" b="1" dirty="0"/>
          </a:p>
        </p:txBody>
      </p:sp>
      <p:sp>
        <p:nvSpPr>
          <p:cNvPr id="6" name="Subtitle 5"/>
          <p:cNvSpPr>
            <a:spLocks noGrp="1"/>
          </p:cNvSpPr>
          <p:nvPr>
            <p:ph type="subTitle" idx="1"/>
          </p:nvPr>
        </p:nvSpPr>
        <p:spPr>
          <a:xfrm>
            <a:off x="307446" y="809625"/>
            <a:ext cx="8534400" cy="3429000"/>
          </a:xfrm>
        </p:spPr>
        <p:txBody>
          <a:bodyPr>
            <a:normAutofit/>
          </a:bodyPr>
          <a:lstStyle/>
          <a:p>
            <a:pPr marL="457200" indent="-457200" algn="l">
              <a:buFont typeface="Arial" panose="020B0604020202020204" pitchFamily="34" charset="0"/>
              <a:buChar char="•"/>
            </a:pPr>
            <a:r>
              <a:rPr lang="en-US" sz="2800" b="1" dirty="0" smtClean="0">
                <a:solidFill>
                  <a:schemeClr val="tx1"/>
                </a:solidFill>
              </a:rPr>
              <a:t>Do ensure all controls are implemented correctly to be speech activated.</a:t>
            </a:r>
          </a:p>
          <a:p>
            <a:pPr marL="457200" indent="-457200" algn="l">
              <a:buFont typeface="Arial" panose="020B0604020202020204" pitchFamily="34" charset="0"/>
              <a:buChar char="•"/>
            </a:pPr>
            <a:r>
              <a:rPr lang="en-US" sz="2800" b="1" dirty="0" smtClean="0">
                <a:solidFill>
                  <a:schemeClr val="tx1"/>
                </a:solidFill>
              </a:rPr>
              <a:t>Do clearly associate form </a:t>
            </a:r>
            <a:r>
              <a:rPr lang="en-US" sz="2800" b="1" dirty="0">
                <a:solidFill>
                  <a:schemeClr val="tx1"/>
                </a:solidFill>
              </a:rPr>
              <a:t>fields </a:t>
            </a:r>
            <a:r>
              <a:rPr lang="en-US" sz="2800" b="1" dirty="0" smtClean="0">
                <a:solidFill>
                  <a:schemeClr val="tx1"/>
                </a:solidFill>
              </a:rPr>
              <a:t>with labels so </a:t>
            </a:r>
            <a:r>
              <a:rPr lang="en-US" sz="2800" b="1" dirty="0" err="1" smtClean="0">
                <a:solidFill>
                  <a:schemeClr val="tx1"/>
                </a:solidFill>
              </a:rPr>
              <a:t>screenreaders</a:t>
            </a:r>
            <a:r>
              <a:rPr lang="en-US" sz="2800" b="1" dirty="0" smtClean="0">
                <a:solidFill>
                  <a:schemeClr val="tx1"/>
                </a:solidFill>
              </a:rPr>
              <a:t> can identify them.</a:t>
            </a:r>
          </a:p>
          <a:p>
            <a:pPr marL="457200" indent="-457200" algn="l">
              <a:buFont typeface="Arial" panose="020B0604020202020204" pitchFamily="34" charset="0"/>
              <a:buChar char="•"/>
            </a:pPr>
            <a:r>
              <a:rPr lang="en-US" sz="2800" b="1" dirty="0" smtClean="0">
                <a:solidFill>
                  <a:schemeClr val="tx1"/>
                </a:solidFill>
              </a:rPr>
              <a:t>Do provide alternative text for all images and controls.</a:t>
            </a:r>
          </a:p>
          <a:p>
            <a:pPr marL="457200" indent="-457200" algn="l">
              <a:buFont typeface="Arial" panose="020B0604020202020204" pitchFamily="34" charset="0"/>
              <a:buChar char="•"/>
            </a:pPr>
            <a:endParaRPr lang="en-US" sz="2800" b="1" dirty="0" smtClean="0">
              <a:solidFill>
                <a:schemeClr val="tx1"/>
              </a:solidFill>
            </a:endParaRPr>
          </a:p>
          <a:p>
            <a:pPr marL="457200" indent="-457200" algn="l">
              <a:buFont typeface="Arial" panose="020B0604020202020204" pitchFamily="34" charset="0"/>
              <a:buChar char="•"/>
            </a:pPr>
            <a:endParaRPr lang="en-US" sz="2800" b="1" dirty="0" smtClean="0">
              <a:solidFill>
                <a:schemeClr val="tx1"/>
              </a:solidFill>
            </a:endParaRPr>
          </a:p>
          <a:p>
            <a:endParaRPr lang="en-US" sz="2800" b="1" dirty="0"/>
          </a:p>
        </p:txBody>
      </p:sp>
      <p:pic>
        <p:nvPicPr>
          <p:cNvPr id="2" name="Picture 1" descr="dos and dont's "/>
          <p:cNvPicPr>
            <a:picLocks noChangeAspect="1"/>
          </p:cNvPicPr>
          <p:nvPr/>
        </p:nvPicPr>
        <p:blipFill rotWithShape="1">
          <a:blip r:embed="rId3" cstate="print">
            <a:extLst>
              <a:ext uri="{28A0092B-C50C-407E-A947-70E740481C1C}">
                <a14:useLocalDpi xmlns:a14="http://schemas.microsoft.com/office/drawing/2010/main" val="0"/>
              </a:ext>
            </a:extLst>
          </a:blip>
          <a:srcRect t="38795" b="35178"/>
          <a:stretch/>
        </p:blipFill>
        <p:spPr>
          <a:xfrm rot="169788">
            <a:off x="15766" y="3542728"/>
            <a:ext cx="9149292" cy="1809750"/>
          </a:xfrm>
          <a:prstGeom prst="rect">
            <a:avLst/>
          </a:prstGeom>
          <a:ln>
            <a:noFill/>
          </a:ln>
          <a:effectLst>
            <a:softEdge rad="112500"/>
          </a:effectLst>
        </p:spPr>
      </p:pic>
      <p:pic>
        <p:nvPicPr>
          <p:cNvPr id="3" name="Picture 2" descr="check mark"/>
          <p:cNvPicPr>
            <a:picLocks noChangeAspect="1"/>
          </p:cNvPicPr>
          <p:nvPr/>
        </p:nvPicPr>
        <p:blipFill rotWithShape="1">
          <a:blip r:embed="rId4" cstate="print">
            <a:extLst>
              <a:ext uri="{28A0092B-C50C-407E-A947-70E740481C1C}">
                <a14:useLocalDpi xmlns:a14="http://schemas.microsoft.com/office/drawing/2010/main" val="0"/>
              </a:ext>
            </a:extLst>
          </a:blip>
          <a:srcRect l="17039" r="49493" b="64579"/>
          <a:stretch/>
        </p:blipFill>
        <p:spPr>
          <a:xfrm>
            <a:off x="76200" y="819150"/>
            <a:ext cx="723104" cy="765284"/>
          </a:xfrm>
          <a:prstGeom prst="rect">
            <a:avLst/>
          </a:prstGeom>
          <a:noFill/>
          <a:ln>
            <a:noFill/>
          </a:ln>
        </p:spPr>
      </p:pic>
      <p:pic>
        <p:nvPicPr>
          <p:cNvPr id="7" name="Picture 6" descr="check mark"/>
          <p:cNvPicPr>
            <a:picLocks noChangeAspect="1"/>
          </p:cNvPicPr>
          <p:nvPr/>
        </p:nvPicPr>
        <p:blipFill rotWithShape="1">
          <a:blip r:embed="rId4" cstate="print">
            <a:extLst>
              <a:ext uri="{28A0092B-C50C-407E-A947-70E740481C1C}">
                <a14:useLocalDpi xmlns:a14="http://schemas.microsoft.com/office/drawing/2010/main" val="0"/>
              </a:ext>
            </a:extLst>
          </a:blip>
          <a:srcRect l="17039" r="49493" b="64579"/>
          <a:stretch/>
        </p:blipFill>
        <p:spPr>
          <a:xfrm>
            <a:off x="76200" y="1733550"/>
            <a:ext cx="723104" cy="765284"/>
          </a:xfrm>
          <a:prstGeom prst="rect">
            <a:avLst/>
          </a:prstGeom>
          <a:noFill/>
          <a:ln>
            <a:noFill/>
          </a:ln>
        </p:spPr>
      </p:pic>
      <p:pic>
        <p:nvPicPr>
          <p:cNvPr id="8" name="Picture 7" descr="check mark"/>
          <p:cNvPicPr>
            <a:picLocks noChangeAspect="1"/>
          </p:cNvPicPr>
          <p:nvPr/>
        </p:nvPicPr>
        <p:blipFill rotWithShape="1">
          <a:blip r:embed="rId4" cstate="print">
            <a:extLst>
              <a:ext uri="{28A0092B-C50C-407E-A947-70E740481C1C}">
                <a14:useLocalDpi xmlns:a14="http://schemas.microsoft.com/office/drawing/2010/main" val="0"/>
              </a:ext>
            </a:extLst>
          </a:blip>
          <a:srcRect l="17039" r="49493" b="64579"/>
          <a:stretch/>
        </p:blipFill>
        <p:spPr>
          <a:xfrm>
            <a:off x="76200" y="2571750"/>
            <a:ext cx="723104" cy="765284"/>
          </a:xfrm>
          <a:prstGeom prst="rect">
            <a:avLst/>
          </a:prstGeom>
          <a:noFill/>
          <a:ln>
            <a:noFill/>
          </a:ln>
        </p:spPr>
      </p:pic>
    </p:spTree>
    <p:extLst>
      <p:ext uri="{BB962C8B-B14F-4D97-AF65-F5344CB8AC3E}">
        <p14:creationId xmlns:p14="http://schemas.microsoft.com/office/powerpoint/2010/main" val="880836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os and Don'ts"/>
          <p:cNvPicPr>
            <a:picLocks noChangeAspect="1"/>
          </p:cNvPicPr>
          <p:nvPr/>
        </p:nvPicPr>
        <p:blipFill rotWithShape="1">
          <a:blip r:embed="rId3" cstate="print">
            <a:extLst>
              <a:ext uri="{28A0092B-C50C-407E-A947-70E740481C1C}">
                <a14:useLocalDpi xmlns:a14="http://schemas.microsoft.com/office/drawing/2010/main" val="0"/>
              </a:ext>
            </a:extLst>
          </a:blip>
          <a:srcRect t="38795" b="35178"/>
          <a:stretch/>
        </p:blipFill>
        <p:spPr>
          <a:xfrm rot="169788">
            <a:off x="15766" y="3542728"/>
            <a:ext cx="9149292" cy="1809750"/>
          </a:xfrm>
          <a:prstGeom prst="rect">
            <a:avLst/>
          </a:prstGeom>
          <a:ln>
            <a:noFill/>
          </a:ln>
          <a:effectLst>
            <a:softEdge rad="112500"/>
          </a:effectLst>
        </p:spPr>
      </p:pic>
      <p:sp>
        <p:nvSpPr>
          <p:cNvPr id="5" name="Title 4"/>
          <p:cNvSpPr>
            <a:spLocks noGrp="1"/>
          </p:cNvSpPr>
          <p:nvPr>
            <p:ph type="ctrTitle"/>
          </p:nvPr>
        </p:nvSpPr>
        <p:spPr>
          <a:xfrm>
            <a:off x="654268" y="9852"/>
            <a:ext cx="7772400" cy="742950"/>
          </a:xfrm>
        </p:spPr>
        <p:txBody>
          <a:bodyPr>
            <a:normAutofit/>
          </a:bodyPr>
          <a:lstStyle/>
          <a:p>
            <a:r>
              <a:rPr lang="en-US" sz="3600" b="1" dirty="0" smtClean="0"/>
              <a:t>Images and Interface Don’ts</a:t>
            </a:r>
            <a:endParaRPr lang="en-US" b="1" dirty="0"/>
          </a:p>
        </p:txBody>
      </p:sp>
      <p:sp>
        <p:nvSpPr>
          <p:cNvPr id="6" name="Subtitle 5"/>
          <p:cNvSpPr>
            <a:spLocks noGrp="1"/>
          </p:cNvSpPr>
          <p:nvPr>
            <p:ph type="subTitle" idx="1"/>
          </p:nvPr>
        </p:nvSpPr>
        <p:spPr>
          <a:xfrm>
            <a:off x="307446" y="809625"/>
            <a:ext cx="8534400" cy="3429000"/>
          </a:xfrm>
        </p:spPr>
        <p:txBody>
          <a:bodyPr>
            <a:normAutofit/>
          </a:bodyPr>
          <a:lstStyle/>
          <a:p>
            <a:pPr marL="457200" indent="-457200" algn="l">
              <a:buFont typeface="Arial" panose="020B0604020202020204" pitchFamily="34" charset="0"/>
              <a:buChar char="•"/>
            </a:pPr>
            <a:r>
              <a:rPr lang="en-US" sz="2800" b="1" dirty="0">
                <a:solidFill>
                  <a:schemeClr val="tx1"/>
                </a:solidFill>
              </a:rPr>
              <a:t>Don’t place radio button or check box labels to the left of a radio button or check box</a:t>
            </a:r>
            <a:r>
              <a:rPr lang="en-US" sz="2800" b="1" dirty="0" smtClean="0">
                <a:solidFill>
                  <a:schemeClr val="tx1"/>
                </a:solidFill>
              </a:rPr>
              <a:t>.</a:t>
            </a:r>
          </a:p>
          <a:p>
            <a:pPr marL="457200" indent="-457200" algn="l">
              <a:buFont typeface="Arial" panose="020B0604020202020204" pitchFamily="34" charset="0"/>
              <a:buChar char="•"/>
            </a:pPr>
            <a:endParaRPr lang="en-US" sz="1600" b="1" dirty="0">
              <a:solidFill>
                <a:schemeClr val="tx1"/>
              </a:solidFill>
            </a:endParaRPr>
          </a:p>
          <a:p>
            <a:pPr marL="457200" indent="-457200" algn="l">
              <a:buFont typeface="Arial" panose="020B0604020202020204" pitchFamily="34" charset="0"/>
              <a:buChar char="•"/>
            </a:pPr>
            <a:r>
              <a:rPr lang="en-US" sz="2800" b="1" dirty="0" smtClean="0">
                <a:solidFill>
                  <a:schemeClr val="tx1"/>
                </a:solidFill>
              </a:rPr>
              <a:t>Don’t </a:t>
            </a:r>
            <a:r>
              <a:rPr lang="en-US" sz="2800" b="1" dirty="0">
                <a:solidFill>
                  <a:schemeClr val="tx1"/>
                </a:solidFill>
              </a:rPr>
              <a:t>convey information by sound alone.</a:t>
            </a:r>
          </a:p>
          <a:p>
            <a:pPr marL="457200" indent="-457200" algn="l">
              <a:buFont typeface="Arial" panose="020B0604020202020204" pitchFamily="34" charset="0"/>
              <a:buChar char="•"/>
            </a:pPr>
            <a:r>
              <a:rPr lang="en-US" sz="2800" b="1" dirty="0">
                <a:solidFill>
                  <a:schemeClr val="tx1"/>
                </a:solidFill>
              </a:rPr>
              <a:t>Don’t update content on the screen based on a users’ interaction with the content, without clearly informing the user how the content as changed</a:t>
            </a:r>
          </a:p>
          <a:p>
            <a:pPr marL="457200" indent="-457200" algn="l">
              <a:buFont typeface="Arial" panose="020B0604020202020204" pitchFamily="34" charset="0"/>
              <a:buChar char="•"/>
            </a:pPr>
            <a:endParaRPr lang="en-US" sz="2800" b="1" dirty="0" smtClean="0">
              <a:solidFill>
                <a:schemeClr val="tx1"/>
              </a:solidFill>
            </a:endParaRPr>
          </a:p>
          <a:p>
            <a:pPr marL="457200" indent="-457200" algn="l">
              <a:buFont typeface="Arial" panose="020B0604020202020204" pitchFamily="34" charset="0"/>
              <a:buChar char="•"/>
            </a:pPr>
            <a:endParaRPr lang="en-US" sz="2800" b="1" dirty="0" smtClean="0">
              <a:solidFill>
                <a:schemeClr val="tx1"/>
              </a:solidFill>
            </a:endParaRPr>
          </a:p>
          <a:p>
            <a:endParaRPr lang="en-US" sz="2800" b="1" dirty="0"/>
          </a:p>
        </p:txBody>
      </p:sp>
      <p:pic>
        <p:nvPicPr>
          <p:cNvPr id="3" name="Picture 2" descr="X"/>
          <p:cNvPicPr>
            <a:picLocks noChangeAspect="1"/>
          </p:cNvPicPr>
          <p:nvPr/>
        </p:nvPicPr>
        <p:blipFill rotWithShape="1">
          <a:blip r:embed="rId4" cstate="print">
            <a:extLst>
              <a:ext uri="{28A0092B-C50C-407E-A947-70E740481C1C}">
                <a14:useLocalDpi xmlns:a14="http://schemas.microsoft.com/office/drawing/2010/main" val="0"/>
              </a:ext>
            </a:extLst>
          </a:blip>
          <a:srcRect l="50000" t="1171" r="16532" b="63408"/>
          <a:stretch/>
        </p:blipFill>
        <p:spPr>
          <a:xfrm>
            <a:off x="76200" y="819150"/>
            <a:ext cx="723104" cy="765284"/>
          </a:xfrm>
          <a:prstGeom prst="rect">
            <a:avLst/>
          </a:prstGeom>
          <a:ln>
            <a:noFill/>
          </a:ln>
          <a:effectLst>
            <a:softEdge rad="112500"/>
          </a:effectLst>
        </p:spPr>
      </p:pic>
      <p:pic>
        <p:nvPicPr>
          <p:cNvPr id="9" name="Picture 8" descr="X"/>
          <p:cNvPicPr>
            <a:picLocks noChangeAspect="1"/>
          </p:cNvPicPr>
          <p:nvPr/>
        </p:nvPicPr>
        <p:blipFill rotWithShape="1">
          <a:blip r:embed="rId4" cstate="print">
            <a:extLst>
              <a:ext uri="{28A0092B-C50C-407E-A947-70E740481C1C}">
                <a14:useLocalDpi xmlns:a14="http://schemas.microsoft.com/office/drawing/2010/main" val="0"/>
              </a:ext>
            </a:extLst>
          </a:blip>
          <a:srcRect l="50000" t="1171" r="16532" b="63408"/>
          <a:stretch/>
        </p:blipFill>
        <p:spPr>
          <a:xfrm>
            <a:off x="76200" y="1780190"/>
            <a:ext cx="723104" cy="765284"/>
          </a:xfrm>
          <a:prstGeom prst="rect">
            <a:avLst/>
          </a:prstGeom>
          <a:ln>
            <a:noFill/>
          </a:ln>
          <a:effectLst>
            <a:softEdge rad="112500"/>
          </a:effectLst>
        </p:spPr>
      </p:pic>
      <p:pic>
        <p:nvPicPr>
          <p:cNvPr id="10" name="Picture 9" descr="X "/>
          <p:cNvPicPr>
            <a:picLocks noChangeAspect="1"/>
          </p:cNvPicPr>
          <p:nvPr/>
        </p:nvPicPr>
        <p:blipFill rotWithShape="1">
          <a:blip r:embed="rId4" cstate="print">
            <a:extLst>
              <a:ext uri="{28A0092B-C50C-407E-A947-70E740481C1C}">
                <a14:useLocalDpi xmlns:a14="http://schemas.microsoft.com/office/drawing/2010/main" val="0"/>
              </a:ext>
            </a:extLst>
          </a:blip>
          <a:srcRect l="50000" t="1171" r="16532" b="63408"/>
          <a:stretch/>
        </p:blipFill>
        <p:spPr>
          <a:xfrm>
            <a:off x="76200" y="2545474"/>
            <a:ext cx="723104" cy="765284"/>
          </a:xfrm>
          <a:prstGeom prst="rect">
            <a:avLst/>
          </a:prstGeom>
          <a:ln>
            <a:noFill/>
          </a:ln>
          <a:effectLst>
            <a:softEdge rad="112500"/>
          </a:effectLst>
        </p:spPr>
      </p:pic>
      <p:grpSp>
        <p:nvGrpSpPr>
          <p:cNvPr id="11" name="Group 10" descr="Image shows a checked check box with the label to the right of the box"/>
          <p:cNvGrpSpPr/>
          <p:nvPr/>
        </p:nvGrpSpPr>
        <p:grpSpPr>
          <a:xfrm>
            <a:off x="1723697" y="1658999"/>
            <a:ext cx="1219200" cy="461665"/>
            <a:chOff x="1266497" y="2676357"/>
            <a:chExt cx="1219200" cy="615553"/>
          </a:xfrm>
        </p:grpSpPr>
        <p:sp>
          <p:nvSpPr>
            <p:cNvPr id="12" name="Rectangle 11"/>
            <p:cNvSpPr/>
            <p:nvPr/>
          </p:nvSpPr>
          <p:spPr>
            <a:xfrm>
              <a:off x="1295400" y="2743200"/>
              <a:ext cx="457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66497" y="2676357"/>
              <a:ext cx="1219200" cy="615553"/>
              <a:chOff x="1266497" y="2676357"/>
              <a:chExt cx="1219200" cy="615553"/>
            </a:xfrm>
          </p:grpSpPr>
          <p:sp>
            <p:nvSpPr>
              <p:cNvPr id="15" name="TextBox 14"/>
              <p:cNvSpPr txBox="1"/>
              <p:nvPr/>
            </p:nvSpPr>
            <p:spPr>
              <a:xfrm>
                <a:off x="1266497" y="2676357"/>
                <a:ext cx="1219200" cy="615553"/>
              </a:xfrm>
              <a:prstGeom prst="rect">
                <a:avLst/>
              </a:prstGeom>
              <a:solidFill>
                <a:schemeClr val="accent5">
                  <a:lumMod val="20000"/>
                  <a:lumOff val="80000"/>
                </a:schemeClr>
              </a:solidFill>
            </p:spPr>
            <p:txBody>
              <a:bodyPr wrap="square" rtlCol="0">
                <a:spAutoFit/>
              </a:bodyPr>
              <a:lstStyle/>
              <a:p>
                <a:pPr algn="r"/>
                <a:r>
                  <a:rPr lang="en-US" sz="2400" b="1" dirty="0" smtClean="0"/>
                  <a:t>Yes</a:t>
                </a:r>
                <a:endParaRPr lang="en-US" sz="2000" b="1" dirty="0"/>
              </a:p>
            </p:txBody>
          </p:sp>
          <p:sp>
            <p:nvSpPr>
              <p:cNvPr id="14" name="Multiply 13"/>
              <p:cNvSpPr/>
              <p:nvPr/>
            </p:nvSpPr>
            <p:spPr>
              <a:xfrm>
                <a:off x="1305087" y="2739325"/>
                <a:ext cx="374542" cy="4667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16" name="Group 15" descr="Shows an unchecked check box, with the label to the left of the box.  "/>
          <p:cNvGrpSpPr/>
          <p:nvPr/>
        </p:nvGrpSpPr>
        <p:grpSpPr>
          <a:xfrm>
            <a:off x="3810000" y="1658999"/>
            <a:ext cx="1463566" cy="461665"/>
            <a:chOff x="2100704" y="2650661"/>
            <a:chExt cx="1299058" cy="615554"/>
          </a:xfrm>
        </p:grpSpPr>
        <p:sp>
          <p:nvSpPr>
            <p:cNvPr id="18" name="TextBox 17"/>
            <p:cNvSpPr txBox="1"/>
            <p:nvPr/>
          </p:nvSpPr>
          <p:spPr>
            <a:xfrm>
              <a:off x="2100704" y="2650661"/>
              <a:ext cx="1299058" cy="615554"/>
            </a:xfrm>
            <a:prstGeom prst="rect">
              <a:avLst/>
            </a:prstGeom>
            <a:solidFill>
              <a:schemeClr val="accent5">
                <a:lumMod val="20000"/>
                <a:lumOff val="80000"/>
              </a:schemeClr>
            </a:solidFill>
          </p:spPr>
          <p:txBody>
            <a:bodyPr wrap="square" rtlCol="0">
              <a:spAutoFit/>
            </a:bodyPr>
            <a:lstStyle/>
            <a:p>
              <a:r>
                <a:rPr lang="en-US" sz="2400" b="1" dirty="0" smtClean="0"/>
                <a:t>No</a:t>
              </a:r>
              <a:endParaRPr lang="en-US" sz="2000" b="1" dirty="0"/>
            </a:p>
          </p:txBody>
        </p:sp>
        <p:sp>
          <p:nvSpPr>
            <p:cNvPr id="17" name="Rectangle 16"/>
            <p:cNvSpPr/>
            <p:nvPr/>
          </p:nvSpPr>
          <p:spPr>
            <a:xfrm>
              <a:off x="2807292" y="2714654"/>
              <a:ext cx="457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0097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534400" cy="857250"/>
          </a:xfrm>
        </p:spPr>
        <p:txBody>
          <a:bodyPr>
            <a:noAutofit/>
          </a:bodyPr>
          <a:lstStyle/>
          <a:p>
            <a:r>
              <a:rPr lang="en-US" sz="3600" b="1" dirty="0"/>
              <a:t>Accessibility Management Platform (AMP) </a:t>
            </a:r>
            <a:r>
              <a:rPr lang="en-US" sz="3600" b="1" dirty="0" smtClean="0"/>
              <a:t>Resources on </a:t>
            </a:r>
            <a:r>
              <a:rPr lang="en-US" sz="3600" b="1" dirty="0"/>
              <a:t>Images and Interface Controls</a:t>
            </a:r>
          </a:p>
        </p:txBody>
      </p:sp>
      <p:graphicFrame>
        <p:nvGraphicFramePr>
          <p:cNvPr id="4" name="Content Placeholder 3" descr="iOS:&#10; Forms and Controls: https://va.ssbbartgroup.com/public/standards/view_violations.php?media_type_id=224 &#10; Nontext Elements: https://va.ssbbartgroup.com/public/standards/view_violations.php?media_type_id=231 &#10; Structure and Reading Order: https://va.ssbbartgroup.com/public/standards/view_violations.php?media_type_id=230&#10;"/>
          <p:cNvGraphicFramePr>
            <a:graphicFrameLocks noGrp="1"/>
          </p:cNvGraphicFramePr>
          <p:nvPr>
            <p:ph idx="1"/>
            <p:extLst>
              <p:ext uri="{D42A27DB-BD31-4B8C-83A1-F6EECF244321}">
                <p14:modId xmlns:p14="http://schemas.microsoft.com/office/powerpoint/2010/main" val="4199405997"/>
              </p:ext>
            </p:extLst>
          </p:nvPr>
        </p:nvGraphicFramePr>
        <p:xfrm>
          <a:off x="107732" y="1123950"/>
          <a:ext cx="89154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475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534400" cy="857250"/>
          </a:xfrm>
        </p:spPr>
        <p:txBody>
          <a:bodyPr>
            <a:noAutofit/>
          </a:bodyPr>
          <a:lstStyle/>
          <a:p>
            <a:r>
              <a:rPr lang="en-US" sz="3600" b="1" dirty="0"/>
              <a:t>Accessibility Management Platform (AMP) </a:t>
            </a:r>
            <a:r>
              <a:rPr lang="en-US" sz="3600" b="1" dirty="0" smtClean="0"/>
              <a:t>Resources on </a:t>
            </a:r>
            <a:r>
              <a:rPr lang="en-US" sz="3600" b="1" dirty="0"/>
              <a:t>Images and Interface Controls</a:t>
            </a:r>
          </a:p>
        </p:txBody>
      </p:sp>
      <p:graphicFrame>
        <p:nvGraphicFramePr>
          <p:cNvPr id="4" name="Content Placeholder 3" descr="Android:&#10; Forms and Controls: https://va.ssbbartgroup.com/public/standards/view_violations.php?media_type_id=292 &#10; Nontext Elements: https://va.ssbbartgroup.com/public/standards/view_violations.php?media_type_id=294 &#10;"/>
          <p:cNvGraphicFramePr>
            <a:graphicFrameLocks noGrp="1"/>
          </p:cNvGraphicFramePr>
          <p:nvPr>
            <p:ph idx="1"/>
            <p:extLst>
              <p:ext uri="{D42A27DB-BD31-4B8C-83A1-F6EECF244321}">
                <p14:modId xmlns:p14="http://schemas.microsoft.com/office/powerpoint/2010/main" val="1852027843"/>
              </p:ext>
            </p:extLst>
          </p:nvPr>
        </p:nvGraphicFramePr>
        <p:xfrm>
          <a:off x="107732" y="1123950"/>
          <a:ext cx="89154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754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descr="VA Learning University (VALU) Talent Management System (TMS) Courses&#10; Section 508: What is It and Why is It Important to You?&#10; Testing HTML for Section 508 Compliance&#10; Developing Section 508 Compliant Web Content&#10; Testing Software for Section 508 Compliance&#10; Purchasing Section 508 Information and Communication Technology&#10; Testing Mobile Apps for Section 508 Compliance&#10;"/>
          <p:cNvGraphicFramePr>
            <a:graphicFrameLocks noGrp="1"/>
          </p:cNvGraphicFramePr>
          <p:nvPr>
            <p:ph idx="1"/>
            <p:extLst>
              <p:ext uri="{D42A27DB-BD31-4B8C-83A1-F6EECF244321}">
                <p14:modId xmlns:p14="http://schemas.microsoft.com/office/powerpoint/2010/main" val="3723323619"/>
              </p:ext>
            </p:extLst>
          </p:nvPr>
        </p:nvGraphicFramePr>
        <p:xfrm>
          <a:off x="152400" y="36195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2328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Development and Sprint cycles, Development activities: Usability, 508,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70" y="0"/>
            <a:ext cx="320223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4294967295"/>
          </p:nvPr>
        </p:nvSpPr>
        <p:spPr>
          <a:xfrm>
            <a:off x="0" y="2457451"/>
            <a:ext cx="5145088" cy="2537222"/>
          </a:xfrm>
        </p:spPr>
        <p:txBody>
          <a:bodyPr>
            <a:normAutofit/>
          </a:bodyPr>
          <a:lstStyle/>
          <a:p>
            <a:pPr marL="0" lvl="0" indent="0" algn="ctr">
              <a:buNone/>
            </a:pPr>
            <a:r>
              <a:rPr lang="en-US" sz="3000" dirty="0"/>
              <a:t>Development teams are </a:t>
            </a:r>
            <a:r>
              <a:rPr lang="en-US" sz="3000" dirty="0" smtClean="0"/>
              <a:t>required </a:t>
            </a:r>
            <a:r>
              <a:rPr lang="en-US" sz="3000" dirty="0"/>
              <a:t>to engage the compliance teams to ensure the App will pass the final compliance reviews</a:t>
            </a:r>
            <a:r>
              <a:rPr lang="en-US" sz="3000" dirty="0" smtClean="0"/>
              <a:t>.</a:t>
            </a:r>
            <a:endParaRPr lang="en-US" sz="3000" dirty="0"/>
          </a:p>
        </p:txBody>
      </p:sp>
      <p:sp>
        <p:nvSpPr>
          <p:cNvPr id="2" name="Title 1"/>
          <p:cNvSpPr>
            <a:spLocks noGrp="1"/>
          </p:cNvSpPr>
          <p:nvPr>
            <p:ph type="title" idx="4294967295"/>
          </p:nvPr>
        </p:nvSpPr>
        <p:spPr>
          <a:xfrm>
            <a:off x="1" y="171450"/>
            <a:ext cx="5903913" cy="857250"/>
          </a:xfrm>
        </p:spPr>
        <p:txBody>
          <a:bodyPr>
            <a:normAutofit/>
          </a:bodyPr>
          <a:lstStyle/>
          <a:p>
            <a:r>
              <a:rPr lang="en-US" sz="3600" dirty="0" smtClean="0"/>
              <a:t>Mobile Development</a:t>
            </a:r>
            <a:endParaRPr lang="en-US" sz="3600" dirty="0"/>
          </a:p>
        </p:txBody>
      </p:sp>
      <p:sp>
        <p:nvSpPr>
          <p:cNvPr id="6" name="Title 1" descr="IMPORTANT!!!&#10;"/>
          <p:cNvSpPr txBox="1">
            <a:spLocks/>
          </p:cNvSpPr>
          <p:nvPr/>
        </p:nvSpPr>
        <p:spPr>
          <a:xfrm>
            <a:off x="-7257" y="1200150"/>
            <a:ext cx="5910927" cy="85725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IMPORTANT!!!</a:t>
            </a:r>
            <a:endParaRPr lang="en-US" b="1" dirty="0">
              <a:solidFill>
                <a:schemeClr val="bg1"/>
              </a:solidFill>
            </a:endParaRPr>
          </a:p>
        </p:txBody>
      </p:sp>
    </p:spTree>
    <p:extLst>
      <p:ext uri="{BB962C8B-B14F-4D97-AF65-F5344CB8AC3E}">
        <p14:creationId xmlns:p14="http://schemas.microsoft.com/office/powerpoint/2010/main" val="16539359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descr="Concept definitions to planning to development to implementation to O&amp;M"/>
          <p:cNvGrpSpPr/>
          <p:nvPr/>
        </p:nvGrpSpPr>
        <p:grpSpPr>
          <a:xfrm>
            <a:off x="152400" y="759736"/>
            <a:ext cx="8937141" cy="4174214"/>
            <a:chOff x="206859" y="644761"/>
            <a:chExt cx="8937141" cy="4174214"/>
          </a:xfrm>
        </p:grpSpPr>
        <p:grpSp>
          <p:nvGrpSpPr>
            <p:cNvPr id="10" name="Group 9" descr="evolving process or lifecycle of a mobile app"/>
            <p:cNvGrpSpPr/>
            <p:nvPr/>
          </p:nvGrpSpPr>
          <p:grpSpPr>
            <a:xfrm>
              <a:off x="206863" y="833679"/>
              <a:ext cx="8869033" cy="3985233"/>
              <a:chOff x="113446" y="1515485"/>
              <a:chExt cx="8869033" cy="5168979"/>
            </a:xfrm>
          </p:grpSpPr>
          <p:sp>
            <p:nvSpPr>
              <p:cNvPr id="11" name="Rounded Rectangle 10"/>
              <p:cNvSpPr/>
              <p:nvPr/>
            </p:nvSpPr>
            <p:spPr>
              <a:xfrm>
                <a:off x="8323992" y="3873552"/>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10 Product Support</a:t>
                </a:r>
              </a:p>
              <a:p>
                <a:pPr algn="ctr"/>
                <a:endParaRPr lang="en-US" sz="900" dirty="0">
                  <a:solidFill>
                    <a:srgbClr val="FFFFFF"/>
                  </a:solidFill>
                </a:endParaRPr>
              </a:p>
            </p:txBody>
          </p:sp>
          <p:grpSp>
            <p:nvGrpSpPr>
              <p:cNvPr id="12" name="Group 11"/>
              <p:cNvGrpSpPr/>
              <p:nvPr/>
            </p:nvGrpSpPr>
            <p:grpSpPr>
              <a:xfrm>
                <a:off x="113446" y="1515485"/>
                <a:ext cx="8186734" cy="5168979"/>
                <a:chOff x="548081" y="976364"/>
                <a:chExt cx="8186734" cy="5168979"/>
              </a:xfrm>
            </p:grpSpPr>
            <p:grpSp>
              <p:nvGrpSpPr>
                <p:cNvPr id="13" name="Group 12"/>
                <p:cNvGrpSpPr/>
                <p:nvPr/>
              </p:nvGrpSpPr>
              <p:grpSpPr>
                <a:xfrm>
                  <a:off x="548081" y="976364"/>
                  <a:ext cx="8186734" cy="5168979"/>
                  <a:chOff x="548081" y="976364"/>
                  <a:chExt cx="8186734" cy="5168979"/>
                </a:xfrm>
              </p:grpSpPr>
              <p:grpSp>
                <p:nvGrpSpPr>
                  <p:cNvPr id="15" name="Group 14"/>
                  <p:cNvGrpSpPr/>
                  <p:nvPr/>
                </p:nvGrpSpPr>
                <p:grpSpPr>
                  <a:xfrm>
                    <a:off x="548081" y="991493"/>
                    <a:ext cx="8186734" cy="5153850"/>
                    <a:chOff x="548081" y="991493"/>
                    <a:chExt cx="8186734" cy="5153850"/>
                  </a:xfrm>
                </p:grpSpPr>
                <p:sp>
                  <p:nvSpPr>
                    <p:cNvPr id="18" name="Rounded Rectangle 17"/>
                    <p:cNvSpPr/>
                    <p:nvPr/>
                  </p:nvSpPr>
                  <p:spPr>
                    <a:xfrm>
                      <a:off x="548081" y="3380216"/>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 Request New App</a:t>
                      </a:r>
                    </a:p>
                    <a:p>
                      <a:pPr algn="ctr"/>
                      <a:endParaRPr lang="en-US" sz="900" dirty="0">
                        <a:solidFill>
                          <a:srgbClr val="FFFFFF"/>
                        </a:solidFill>
                      </a:endParaRPr>
                    </a:p>
                  </p:txBody>
                </p:sp>
                <p:sp>
                  <p:nvSpPr>
                    <p:cNvPr id="19" name="Rounded Rectangle 18"/>
                    <p:cNvSpPr/>
                    <p:nvPr/>
                  </p:nvSpPr>
                  <p:spPr>
                    <a:xfrm>
                      <a:off x="1206568" y="3380216"/>
                      <a:ext cx="655480" cy="742950"/>
                    </a:xfrm>
                    <a:prstGeom prst="roundRect">
                      <a:avLst/>
                    </a:prstGeom>
                    <a:solidFill>
                      <a:srgbClr val="7030A0"/>
                    </a:solidFill>
                    <a:ln w="28575">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2</a:t>
                      </a:r>
                    </a:p>
                    <a:p>
                      <a:pPr algn="ctr"/>
                      <a:r>
                        <a:rPr lang="en-US" sz="900" dirty="0">
                          <a:solidFill>
                            <a:srgbClr val="FFFFFF"/>
                          </a:solidFill>
                        </a:rPr>
                        <a:t>Approve Request</a:t>
                      </a:r>
                    </a:p>
                    <a:p>
                      <a:pPr algn="ctr"/>
                      <a:endParaRPr lang="en-US" sz="900" dirty="0">
                        <a:solidFill>
                          <a:srgbClr val="FFFFFF"/>
                        </a:solidFill>
                      </a:endParaRPr>
                    </a:p>
                    <a:p>
                      <a:pPr algn="ctr"/>
                      <a:endParaRPr lang="en-US" sz="900" dirty="0">
                        <a:solidFill>
                          <a:srgbClr val="FFFFFF"/>
                        </a:solidFill>
                      </a:endParaRPr>
                    </a:p>
                  </p:txBody>
                </p:sp>
                <p:sp>
                  <p:nvSpPr>
                    <p:cNvPr id="20" name="Rounded Rectangle 19"/>
                    <p:cNvSpPr/>
                    <p:nvPr/>
                  </p:nvSpPr>
                  <p:spPr>
                    <a:xfrm>
                      <a:off x="2838746" y="3380388"/>
                      <a:ext cx="626068" cy="742950"/>
                    </a:xfrm>
                    <a:prstGeom prst="roundRect">
                      <a:avLst/>
                    </a:prstGeom>
                    <a:solidFill>
                      <a:srgbClr val="7030A0"/>
                    </a:solidFill>
                    <a:ln w="28575">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4</a:t>
                      </a:r>
                    </a:p>
                    <a:p>
                      <a:pPr algn="ctr"/>
                      <a:r>
                        <a:rPr lang="en-US" sz="900" dirty="0">
                          <a:solidFill>
                            <a:srgbClr val="FFFFFF"/>
                          </a:solidFill>
                        </a:rPr>
                        <a:t>Fund Effort</a:t>
                      </a:r>
                    </a:p>
                    <a:p>
                      <a:pPr algn="ctr"/>
                      <a:endParaRPr lang="en-US" sz="900" dirty="0">
                        <a:solidFill>
                          <a:srgbClr val="FFFFFF"/>
                        </a:solidFill>
                      </a:endParaRPr>
                    </a:p>
                    <a:p>
                      <a:pPr algn="ctr"/>
                      <a:endParaRPr lang="en-US" sz="900" dirty="0">
                        <a:solidFill>
                          <a:srgbClr val="FFFFFF"/>
                        </a:solidFill>
                      </a:endParaRPr>
                    </a:p>
                  </p:txBody>
                </p:sp>
                <p:sp>
                  <p:nvSpPr>
                    <p:cNvPr id="21" name="Rounded Rectangle 20"/>
                    <p:cNvSpPr/>
                    <p:nvPr/>
                  </p:nvSpPr>
                  <p:spPr>
                    <a:xfrm>
                      <a:off x="1869987" y="3381831"/>
                      <a:ext cx="957921" cy="742950"/>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3 Business</a:t>
                      </a:r>
                      <a:r>
                        <a:rPr lang="en-US" sz="900" dirty="0">
                          <a:solidFill>
                            <a:srgbClr val="4D4E53"/>
                          </a:solidFill>
                        </a:rPr>
                        <a:t> </a:t>
                      </a:r>
                      <a:r>
                        <a:rPr lang="en-US" sz="900" dirty="0">
                          <a:solidFill>
                            <a:srgbClr val="FFFFFF"/>
                          </a:solidFill>
                        </a:rPr>
                        <a:t>Requirements Document (BRD)</a:t>
                      </a:r>
                    </a:p>
                    <a:p>
                      <a:pPr algn="ctr"/>
                      <a:endParaRPr lang="en-US" sz="900" dirty="0">
                        <a:solidFill>
                          <a:srgbClr val="FFFFFF"/>
                        </a:solidFill>
                      </a:endParaRPr>
                    </a:p>
                  </p:txBody>
                </p:sp>
                <p:sp>
                  <p:nvSpPr>
                    <p:cNvPr id="22" name="Rounded Rectangle 21"/>
                    <p:cNvSpPr/>
                    <p:nvPr/>
                  </p:nvSpPr>
                  <p:spPr>
                    <a:xfrm>
                      <a:off x="4211576" y="3380216"/>
                      <a:ext cx="685801" cy="787718"/>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6</a:t>
                      </a:r>
                    </a:p>
                    <a:p>
                      <a:pPr algn="ctr"/>
                      <a:r>
                        <a:rPr lang="en-US" sz="900" dirty="0">
                          <a:solidFill>
                            <a:srgbClr val="FFFFFF"/>
                          </a:solidFill>
                        </a:rPr>
                        <a:t>Concept Paper Scope</a:t>
                      </a:r>
                    </a:p>
                    <a:p>
                      <a:pPr algn="ctr"/>
                      <a:endParaRPr lang="en-US" sz="900" dirty="0">
                        <a:solidFill>
                          <a:srgbClr val="FFFFFF"/>
                        </a:solidFill>
                      </a:endParaRPr>
                    </a:p>
                  </p:txBody>
                </p:sp>
                <p:sp>
                  <p:nvSpPr>
                    <p:cNvPr id="23" name="Rounded Rectangle 22"/>
                    <p:cNvSpPr/>
                    <p:nvPr/>
                  </p:nvSpPr>
                  <p:spPr>
                    <a:xfrm>
                      <a:off x="4913017" y="3358177"/>
                      <a:ext cx="2559510" cy="787373"/>
                    </a:xfrm>
                    <a:prstGeom prst="roundRect">
                      <a:avLst/>
                    </a:prstGeom>
                    <a:solidFill>
                      <a:srgbClr val="7030A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a:solidFill>
                            <a:srgbClr val="FFFFFF"/>
                          </a:solidFill>
                        </a:rPr>
                        <a:t>7 </a:t>
                      </a:r>
                    </a:p>
                    <a:p>
                      <a:pPr algn="ctr"/>
                      <a:r>
                        <a:rPr lang="en-US" sz="1100" dirty="0">
                          <a:solidFill>
                            <a:srgbClr val="FFFFFF"/>
                          </a:solidFill>
                        </a:rPr>
                        <a:t>Agile Development</a:t>
                      </a:r>
                    </a:p>
                    <a:p>
                      <a:pPr algn="ctr"/>
                      <a:endParaRPr lang="en-US" sz="1100" dirty="0">
                        <a:solidFill>
                          <a:srgbClr val="FFFFFF"/>
                        </a:solidFill>
                      </a:endParaRPr>
                    </a:p>
                    <a:p>
                      <a:pPr algn="ctr"/>
                      <a:r>
                        <a:rPr lang="en-US" sz="1100" dirty="0">
                          <a:solidFill>
                            <a:srgbClr val="FFFFFF"/>
                          </a:solidFill>
                        </a:rPr>
                        <a:t> </a:t>
                      </a:r>
                    </a:p>
                  </p:txBody>
                </p:sp>
                <p:sp>
                  <p:nvSpPr>
                    <p:cNvPr id="24" name="Rounded Rectangle 23"/>
                    <p:cNvSpPr/>
                    <p:nvPr/>
                  </p:nvSpPr>
                  <p:spPr>
                    <a:xfrm>
                      <a:off x="7489163" y="3345881"/>
                      <a:ext cx="613181" cy="742950"/>
                    </a:xfrm>
                    <a:prstGeom prst="roundRect">
                      <a:avLst/>
                    </a:prstGeom>
                    <a:solidFill>
                      <a:srgbClr val="7030A0"/>
                    </a:solidFill>
                    <a:ln w="28575">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900" dirty="0" smtClean="0">
                        <a:solidFill>
                          <a:srgbClr val="FFFFFF"/>
                        </a:solidFill>
                      </a:endParaRPr>
                    </a:p>
                    <a:p>
                      <a:pPr algn="ctr"/>
                      <a:r>
                        <a:rPr lang="en-US" sz="900" dirty="0" smtClean="0">
                          <a:solidFill>
                            <a:srgbClr val="FFFFFF"/>
                          </a:solidFill>
                        </a:rPr>
                        <a:t>8 </a:t>
                      </a:r>
                    </a:p>
                    <a:p>
                      <a:pPr algn="ctr"/>
                      <a:r>
                        <a:rPr lang="en-US" sz="900" dirty="0" smtClean="0">
                          <a:solidFill>
                            <a:srgbClr val="FFFFFF"/>
                          </a:solidFill>
                        </a:rPr>
                        <a:t>Field Testing</a:t>
                      </a:r>
                    </a:p>
                    <a:p>
                      <a:pPr algn="ctr"/>
                      <a:endParaRPr lang="en-US" sz="900" dirty="0">
                        <a:solidFill>
                          <a:srgbClr val="FFFFFF"/>
                        </a:solidFill>
                      </a:endParaRPr>
                    </a:p>
                    <a:p>
                      <a:pPr algn="ctr"/>
                      <a:endParaRPr lang="en-US" sz="900" dirty="0">
                        <a:solidFill>
                          <a:srgbClr val="FFFFFF"/>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579" y="2224276"/>
                      <a:ext cx="724911" cy="841446"/>
                    </a:xfrm>
                    <a:prstGeom prst="rect">
                      <a:avLst/>
                    </a:prstGeom>
                  </p:spPr>
                </p:pic>
                <p:sp>
                  <p:nvSpPr>
                    <p:cNvPr id="26" name="Curved Right Arrow 25"/>
                    <p:cNvSpPr/>
                    <p:nvPr/>
                  </p:nvSpPr>
                  <p:spPr>
                    <a:xfrm flipV="1">
                      <a:off x="805358" y="2833875"/>
                      <a:ext cx="436430" cy="508292"/>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7" name="TextBox 17"/>
                    <p:cNvSpPr txBox="1"/>
                    <p:nvPr/>
                  </p:nvSpPr>
                  <p:spPr>
                    <a:xfrm>
                      <a:off x="1169623" y="2957762"/>
                      <a:ext cx="856365" cy="479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D4E53"/>
                          </a:solidFill>
                        </a:rPr>
                        <a:t>MAGB</a:t>
                      </a:r>
                    </a:p>
                  </p:txBody>
                </p:sp>
                <p:sp>
                  <p:nvSpPr>
                    <p:cNvPr id="28" name="Curved Right Arrow 27"/>
                    <p:cNvSpPr/>
                    <p:nvPr/>
                  </p:nvSpPr>
                  <p:spPr>
                    <a:xfrm flipH="1">
                      <a:off x="1927842" y="2866826"/>
                      <a:ext cx="436430" cy="53340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9" name="TextBox 21"/>
                    <p:cNvSpPr txBox="1"/>
                    <p:nvPr/>
                  </p:nvSpPr>
                  <p:spPr>
                    <a:xfrm>
                      <a:off x="3957393" y="4832668"/>
                      <a:ext cx="971199" cy="83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VA OI&amp;T PM</a:t>
                      </a:r>
                    </a:p>
                  </p:txBody>
                </p:sp>
                <p:sp>
                  <p:nvSpPr>
                    <p:cNvPr id="30" name="Rounded Rectangle 29"/>
                    <p:cNvSpPr/>
                    <p:nvPr/>
                  </p:nvSpPr>
                  <p:spPr>
                    <a:xfrm>
                      <a:off x="3468450" y="3380216"/>
                      <a:ext cx="731058" cy="742950"/>
                    </a:xfrm>
                    <a:prstGeom prst="roundRect">
                      <a:avLst/>
                    </a:prstGeom>
                    <a:solidFill>
                      <a:srgbClr val="7030A0"/>
                    </a:solidFill>
                    <a:ln w="28575">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5</a:t>
                      </a:r>
                    </a:p>
                    <a:p>
                      <a:pPr algn="ctr"/>
                      <a:r>
                        <a:rPr lang="en-US" sz="900" dirty="0">
                          <a:solidFill>
                            <a:srgbClr val="FFFFFF"/>
                          </a:solidFill>
                        </a:rPr>
                        <a:t>Assign/ Contract  Agile Team</a:t>
                      </a:r>
                    </a:p>
                  </p:txBody>
                </p:sp>
                <p:sp>
                  <p:nvSpPr>
                    <p:cNvPr id="31" name="Curved Right Arrow 30"/>
                    <p:cNvSpPr/>
                    <p:nvPr/>
                  </p:nvSpPr>
                  <p:spPr>
                    <a:xfrm>
                      <a:off x="3267390" y="4062819"/>
                      <a:ext cx="436430" cy="557468"/>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32" name="Curved Right Arrow 31"/>
                    <p:cNvSpPr/>
                    <p:nvPr/>
                  </p:nvSpPr>
                  <p:spPr>
                    <a:xfrm flipH="1" flipV="1">
                      <a:off x="4199507" y="3912107"/>
                      <a:ext cx="436430" cy="59111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graphicFrame>
                  <p:nvGraphicFramePr>
                    <p:cNvPr id="33" name="Diagram 32"/>
                    <p:cNvGraphicFramePr/>
                    <p:nvPr/>
                  </p:nvGraphicFramePr>
                  <p:xfrm>
                    <a:off x="3453976" y="3751365"/>
                    <a:ext cx="5156200" cy="87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Rounded Rectangle 33"/>
                    <p:cNvSpPr/>
                    <p:nvPr/>
                  </p:nvSpPr>
                  <p:spPr>
                    <a:xfrm>
                      <a:off x="8098336" y="3338997"/>
                      <a:ext cx="636479"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9 </a:t>
                      </a:r>
                    </a:p>
                    <a:p>
                      <a:pPr algn="ctr"/>
                      <a:r>
                        <a:rPr lang="en-US" sz="900" dirty="0">
                          <a:solidFill>
                            <a:srgbClr val="FFFFFF"/>
                          </a:solidFill>
                        </a:rPr>
                        <a:t>Release</a:t>
                      </a:r>
                    </a:p>
                    <a:p>
                      <a:pPr algn="ctr"/>
                      <a:endParaRPr lang="en-US" sz="900" dirty="0">
                        <a:solidFill>
                          <a:srgbClr val="FFFFFF"/>
                        </a:solidFill>
                      </a:endParaRPr>
                    </a:p>
                    <a:p>
                      <a:pPr algn="ctr"/>
                      <a:endParaRPr lang="en-US" sz="900" dirty="0">
                        <a:solidFill>
                          <a:srgbClr val="FFFFFF"/>
                        </a:solidFill>
                      </a:endParaRPr>
                    </a:p>
                  </p:txBody>
                </p:sp>
                <p:sp>
                  <p:nvSpPr>
                    <p:cNvPr id="35" name="Curved Up Arrow 34"/>
                    <p:cNvSpPr/>
                    <p:nvPr/>
                  </p:nvSpPr>
                  <p:spPr>
                    <a:xfrm flipH="1">
                      <a:off x="7447173" y="4102165"/>
                      <a:ext cx="460781" cy="597575"/>
                    </a:xfrm>
                    <a:prstGeom prst="curvedUpArrow">
                      <a:avLst>
                        <a:gd name="adj1" fmla="val 26041"/>
                        <a:gd name="adj2" fmla="val 50000"/>
                        <a:gd name="adj3" fmla="val 41866"/>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pic>
                  <p:nvPicPr>
                    <p:cNvPr id="36" name="Picture 35" descr="C:\Users\kelly.grant\AppData\Local\Microsoft\Windows\Temporary Internet Files\Content.IE5\JNSPCZNM\MC90000203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240254" y="4387455"/>
                      <a:ext cx="450550" cy="48042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16200000">
                      <a:off x="4916091" y="5254218"/>
                      <a:ext cx="1503941" cy="266275"/>
                    </a:xfrm>
                    <a:prstGeom prst="rect">
                      <a:avLst/>
                    </a:prstGeom>
                    <a:solidFill>
                      <a:srgbClr val="0070C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7.2 Enterprise Architecture</a:t>
                      </a:r>
                    </a:p>
                  </p:txBody>
                </p:sp>
                <p:sp>
                  <p:nvSpPr>
                    <p:cNvPr id="38" name="Rectangle 37"/>
                    <p:cNvSpPr/>
                    <p:nvPr/>
                  </p:nvSpPr>
                  <p:spPr>
                    <a:xfrm rot="16200000">
                      <a:off x="4910026" y="2292013"/>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7.8 SQA</a:t>
                      </a:r>
                    </a:p>
                  </p:txBody>
                </p:sp>
                <p:sp>
                  <p:nvSpPr>
                    <p:cNvPr id="39" name="Rectangle 38"/>
                    <p:cNvSpPr/>
                    <p:nvPr/>
                  </p:nvSpPr>
                  <p:spPr>
                    <a:xfrm rot="16200000">
                      <a:off x="518236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7.9 Enterprise Security</a:t>
                      </a:r>
                    </a:p>
                  </p:txBody>
                </p:sp>
                <p:sp>
                  <p:nvSpPr>
                    <p:cNvPr id="40" name="Rectangle 39"/>
                    <p:cNvSpPr/>
                    <p:nvPr/>
                  </p:nvSpPr>
                  <p:spPr>
                    <a:xfrm rot="16200000">
                      <a:off x="5448641"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7.10 Data Security</a:t>
                      </a:r>
                    </a:p>
                  </p:txBody>
                </p:sp>
                <p:sp>
                  <p:nvSpPr>
                    <p:cNvPr id="41" name="Rectangle 40"/>
                    <p:cNvSpPr/>
                    <p:nvPr/>
                  </p:nvSpPr>
                  <p:spPr>
                    <a:xfrm rot="16200000">
                      <a:off x="571491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7.11Privacy</a:t>
                      </a:r>
                    </a:p>
                  </p:txBody>
                </p:sp>
                <p:sp>
                  <p:nvSpPr>
                    <p:cNvPr id="42" name="Rectangle 41"/>
                    <p:cNvSpPr/>
                    <p:nvPr/>
                  </p:nvSpPr>
                  <p:spPr>
                    <a:xfrm rot="16200000">
                      <a:off x="5747921" y="5246500"/>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7.5 Clinical Assessment</a:t>
                      </a:r>
                    </a:p>
                  </p:txBody>
                </p:sp>
                <p:sp>
                  <p:nvSpPr>
                    <p:cNvPr id="43" name="Rectangle 42"/>
                    <p:cNvSpPr/>
                    <p:nvPr/>
                  </p:nvSpPr>
                  <p:spPr>
                    <a:xfrm rot="16200000">
                      <a:off x="5981191" y="2302532"/>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7.12 Independent V&amp;V</a:t>
                      </a:r>
                    </a:p>
                  </p:txBody>
                </p:sp>
                <p:sp>
                  <p:nvSpPr>
                    <p:cNvPr id="44" name="Rectangle 43"/>
                    <p:cNvSpPr/>
                    <p:nvPr/>
                  </p:nvSpPr>
                  <p:spPr>
                    <a:xfrm rot="16200000">
                      <a:off x="5469973" y="5241737"/>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7.4 508</a:t>
                      </a:r>
                    </a:p>
                  </p:txBody>
                </p:sp>
                <p:sp>
                  <p:nvSpPr>
                    <p:cNvPr id="45" name="Rectangle 44"/>
                    <p:cNvSpPr/>
                    <p:nvPr/>
                  </p:nvSpPr>
                  <p:spPr>
                    <a:xfrm rot="16200000">
                      <a:off x="5189551" y="524649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7.3 Data &amp; Terminology</a:t>
                      </a:r>
                    </a:p>
                  </p:txBody>
                </p:sp>
                <p:sp>
                  <p:nvSpPr>
                    <p:cNvPr id="46" name="Rectangle 45"/>
                    <p:cNvSpPr/>
                    <p:nvPr/>
                  </p:nvSpPr>
                  <p:spPr>
                    <a:xfrm rot="16200000">
                      <a:off x="6327109" y="525421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7.7 OAP/ Sustainment Plan</a:t>
                      </a:r>
                    </a:p>
                  </p:txBody>
                </p:sp>
                <p:sp>
                  <p:nvSpPr>
                    <p:cNvPr id="47" name="Rectangle 46"/>
                    <p:cNvSpPr/>
                    <p:nvPr/>
                  </p:nvSpPr>
                  <p:spPr>
                    <a:xfrm rot="16200000">
                      <a:off x="6038008" y="5254220"/>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7.6 Patient Safety</a:t>
                      </a:r>
                    </a:p>
                  </p:txBody>
                </p:sp>
                <p:sp>
                  <p:nvSpPr>
                    <p:cNvPr id="48" name="Left Brace 47"/>
                    <p:cNvSpPr/>
                    <p:nvPr/>
                  </p:nvSpPr>
                  <p:spPr>
                    <a:xfrm rot="16200000">
                      <a:off x="6221510" y="2518319"/>
                      <a:ext cx="132229" cy="147086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sp>
                  <p:nvSpPr>
                    <p:cNvPr id="49" name="Left Brace 48"/>
                    <p:cNvSpPr/>
                    <p:nvPr/>
                  </p:nvSpPr>
                  <p:spPr>
                    <a:xfrm rot="5400000" flipV="1">
                      <a:off x="6126308" y="3682668"/>
                      <a:ext cx="152402" cy="164109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pic>
                  <p:nvPicPr>
                    <p:cNvPr id="50" name="Picture 49" descr="C:\Users\kelly.grant\AppData\Local\Microsoft\Windows\Temporary Internet Files\Content.IE5\04DMC4UW\MP90038552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3079" y="4158683"/>
                      <a:ext cx="330321" cy="72233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p:nvPr/>
                  </p:nvCxnSpPr>
                  <p:spPr>
                    <a:xfrm>
                      <a:off x="7465529" y="1828800"/>
                      <a:ext cx="6998" cy="147998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109477" y="1219201"/>
                      <a:ext cx="702646" cy="609600"/>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ORR/IOC Entry</a:t>
                      </a:r>
                    </a:p>
                  </p:txBody>
                </p:sp>
                <p:cxnSp>
                  <p:nvCxnSpPr>
                    <p:cNvPr id="53" name="Straight Connector 52"/>
                    <p:cNvCxnSpPr/>
                    <p:nvPr/>
                  </p:nvCxnSpPr>
                  <p:spPr>
                    <a:xfrm>
                      <a:off x="7907954" y="2425151"/>
                      <a:ext cx="0" cy="888744"/>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085708" y="1683699"/>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7574198" y="1981200"/>
                      <a:ext cx="702646" cy="443951"/>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IOC Exit</a:t>
                      </a:r>
                    </a:p>
                  </p:txBody>
                </p:sp>
                <p:cxnSp>
                  <p:nvCxnSpPr>
                    <p:cNvPr id="56" name="Straight Connector 55"/>
                    <p:cNvCxnSpPr/>
                    <p:nvPr/>
                  </p:nvCxnSpPr>
                  <p:spPr>
                    <a:xfrm>
                      <a:off x="4914034" y="1698828"/>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7" name="5-Point Star 56"/>
                    <p:cNvSpPr/>
                    <p:nvPr/>
                  </p:nvSpPr>
                  <p:spPr>
                    <a:xfrm>
                      <a:off x="4444076" y="991493"/>
                      <a:ext cx="937881" cy="1139832"/>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MS1</a:t>
                      </a:r>
                    </a:p>
                  </p:txBody>
                </p:sp>
                <p:cxnSp>
                  <p:nvCxnSpPr>
                    <p:cNvPr id="58" name="Straight Connector 57"/>
                    <p:cNvCxnSpPr/>
                    <p:nvPr/>
                  </p:nvCxnSpPr>
                  <p:spPr>
                    <a:xfrm>
                      <a:off x="1881024" y="1678292"/>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703819" y="4386687"/>
                      <a:ext cx="302023" cy="716280"/>
                    </a:xfrm>
                    <a:prstGeom prst="rect">
                      <a:avLst/>
                    </a:prstGeom>
                    <a:noFill/>
                  </p:spPr>
                </p:pic>
                <p:sp>
                  <p:nvSpPr>
                    <p:cNvPr id="60" name="Notched Right Arrow 59"/>
                    <p:cNvSpPr/>
                    <p:nvPr/>
                  </p:nvSpPr>
                  <p:spPr>
                    <a:xfrm>
                      <a:off x="2348946" y="1404064"/>
                      <a:ext cx="2095129"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1" name="Notched Right Arrow 60"/>
                    <p:cNvSpPr/>
                    <p:nvPr/>
                  </p:nvSpPr>
                  <p:spPr>
                    <a:xfrm>
                      <a:off x="5381957" y="1416810"/>
                      <a:ext cx="1858297"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2" name="TextBox 56"/>
                    <p:cNvSpPr txBox="1"/>
                    <p:nvPr/>
                  </p:nvSpPr>
                  <p:spPr>
                    <a:xfrm>
                      <a:off x="3055103" y="4699740"/>
                      <a:ext cx="971199" cy="83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WMS PM</a:t>
                      </a:r>
                    </a:p>
                  </p:txBody>
                </p:sp>
                <p:sp>
                  <p:nvSpPr>
                    <p:cNvPr id="63" name="Rectangle 62"/>
                    <p:cNvSpPr/>
                    <p:nvPr/>
                  </p:nvSpPr>
                  <p:spPr>
                    <a:xfrm rot="16200000">
                      <a:off x="4629986" y="5260235"/>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 Human Factors</a:t>
                      </a:r>
                    </a:p>
                  </p:txBody>
                </p:sp>
              </p:grpSp>
              <p:sp>
                <p:nvSpPr>
                  <p:cNvPr id="16" name="5-Point Star 15"/>
                  <p:cNvSpPr/>
                  <p:nvPr/>
                </p:nvSpPr>
                <p:spPr>
                  <a:xfrm>
                    <a:off x="7615750" y="976364"/>
                    <a:ext cx="937881" cy="1139833"/>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MS2</a:t>
                    </a:r>
                  </a:p>
                </p:txBody>
              </p:sp>
              <p:sp>
                <p:nvSpPr>
                  <p:cNvPr id="17" name="5-Point Star 16"/>
                  <p:cNvSpPr/>
                  <p:nvPr/>
                </p:nvSpPr>
                <p:spPr>
                  <a:xfrm>
                    <a:off x="1412083" y="976364"/>
                    <a:ext cx="937881" cy="1139833"/>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MS0</a:t>
                    </a:r>
                  </a:p>
                </p:txBody>
              </p:sp>
            </p:grpSp>
            <p:sp>
              <p:nvSpPr>
                <p:cNvPr id="14" name="Rectangle 13"/>
                <p:cNvSpPr/>
                <p:nvPr/>
              </p:nvSpPr>
              <p:spPr>
                <a:xfrm rot="16200000">
                  <a:off x="6271088" y="2292013"/>
                  <a:ext cx="1503941" cy="266275"/>
                </a:xfrm>
                <a:prstGeom prst="rect">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7.13 VA Branding</a:t>
                  </a:r>
                </a:p>
              </p:txBody>
            </p:sp>
          </p:grpSp>
        </p:grpSp>
        <p:grpSp>
          <p:nvGrpSpPr>
            <p:cNvPr id="8" name="Group 7" descr="O&amp;M process"/>
            <p:cNvGrpSpPr/>
            <p:nvPr/>
          </p:nvGrpSpPr>
          <p:grpSpPr>
            <a:xfrm>
              <a:off x="8417409" y="644762"/>
              <a:ext cx="726591" cy="4169640"/>
              <a:chOff x="-275512" y="1295400"/>
              <a:chExt cx="1855787" cy="5105400"/>
            </a:xfrm>
            <a:solidFill>
              <a:srgbClr val="CC66FF">
                <a:alpha val="14902"/>
              </a:srgbClr>
            </a:solidFill>
          </p:grpSpPr>
          <p:sp>
            <p:nvSpPr>
              <p:cNvPr id="66" name="Rectangle 65"/>
              <p:cNvSpPr/>
              <p:nvPr/>
            </p:nvSpPr>
            <p:spPr>
              <a:xfrm>
                <a:off x="-82775" y="1295400"/>
                <a:ext cx="1556167"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7" name="TextBox 82"/>
              <p:cNvSpPr txBox="1"/>
              <p:nvPr/>
            </p:nvSpPr>
            <p:spPr>
              <a:xfrm>
                <a:off x="-275512" y="1414937"/>
                <a:ext cx="1855787" cy="452218"/>
              </a:xfrm>
              <a:prstGeom prst="rect">
                <a:avLst/>
              </a:prstGeom>
              <a:solidFill>
                <a:srgbClr val="E2D0E0">
                  <a:alpha val="14902"/>
                </a:srgb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O&amp;M</a:t>
                </a:r>
              </a:p>
            </p:txBody>
          </p:sp>
        </p:grpSp>
        <p:grpSp>
          <p:nvGrpSpPr>
            <p:cNvPr id="7" name="Group 6" descr="Implementation process"/>
            <p:cNvGrpSpPr/>
            <p:nvPr/>
          </p:nvGrpSpPr>
          <p:grpSpPr>
            <a:xfrm>
              <a:off x="7766594" y="644761"/>
              <a:ext cx="800143" cy="4174214"/>
              <a:chOff x="191381" y="1278299"/>
              <a:chExt cx="1580723" cy="5122502"/>
            </a:xfrm>
          </p:grpSpPr>
          <p:sp>
            <p:nvSpPr>
              <p:cNvPr id="68" name="Rectangle 67"/>
              <p:cNvSpPr/>
              <p:nvPr/>
            </p:nvSpPr>
            <p:spPr>
              <a:xfrm>
                <a:off x="191381" y="1278299"/>
                <a:ext cx="1434789" cy="5122502"/>
              </a:xfrm>
              <a:prstGeom prst="rect">
                <a:avLst/>
              </a:prstGeom>
              <a:solidFill>
                <a:srgbClr val="99CCFF">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9" name="TextBox 79" descr="Implementation"/>
              <p:cNvSpPr txBox="1"/>
              <p:nvPr/>
            </p:nvSpPr>
            <p:spPr>
              <a:xfrm rot="5400000">
                <a:off x="215115" y="1651110"/>
                <a:ext cx="1837117" cy="127686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IMPLEMENTATION</a:t>
                </a:r>
              </a:p>
            </p:txBody>
          </p:sp>
        </p:grpSp>
        <p:grpSp>
          <p:nvGrpSpPr>
            <p:cNvPr id="9" name="Group 8" descr="Development process"/>
            <p:cNvGrpSpPr/>
            <p:nvPr/>
          </p:nvGrpSpPr>
          <p:grpSpPr>
            <a:xfrm>
              <a:off x="4565146" y="644761"/>
              <a:ext cx="3193453" cy="4174151"/>
              <a:chOff x="4471728" y="1339350"/>
              <a:chExt cx="3193453" cy="5345114"/>
            </a:xfrm>
          </p:grpSpPr>
          <p:sp>
            <p:nvSpPr>
              <p:cNvPr id="64" name="Rectangle 63"/>
              <p:cNvSpPr/>
              <p:nvPr/>
            </p:nvSpPr>
            <p:spPr>
              <a:xfrm>
                <a:off x="4471728" y="1339350"/>
                <a:ext cx="3193453" cy="5345114"/>
              </a:xfrm>
              <a:prstGeom prst="rect">
                <a:avLst/>
              </a:prstGeom>
              <a:solidFill>
                <a:srgbClr val="FF6600">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5" name="TextBox 76" descr="Development"/>
              <p:cNvSpPr txBox="1"/>
              <p:nvPr/>
            </p:nvSpPr>
            <p:spPr>
              <a:xfrm>
                <a:off x="4478380" y="1498279"/>
                <a:ext cx="3171673" cy="47294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DEVELOPMENT</a:t>
                </a:r>
              </a:p>
            </p:txBody>
          </p:sp>
        </p:grpSp>
        <p:grpSp>
          <p:nvGrpSpPr>
            <p:cNvPr id="6" name="Group 5" descr="Planning process"/>
            <p:cNvGrpSpPr/>
            <p:nvPr/>
          </p:nvGrpSpPr>
          <p:grpSpPr>
            <a:xfrm>
              <a:off x="1503499" y="644761"/>
              <a:ext cx="3040591" cy="4160278"/>
              <a:chOff x="514291" y="1223840"/>
              <a:chExt cx="1329963" cy="5105400"/>
            </a:xfrm>
            <a:solidFill>
              <a:srgbClr val="FFFF00">
                <a:alpha val="10196"/>
              </a:srgbClr>
            </a:solidFill>
          </p:grpSpPr>
          <p:sp>
            <p:nvSpPr>
              <p:cNvPr id="70" name="Rectangle 69"/>
              <p:cNvSpPr/>
              <p:nvPr/>
            </p:nvSpPr>
            <p:spPr>
              <a:xfrm>
                <a:off x="522348" y="1223840"/>
                <a:ext cx="1321906"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1" name="TextBox 72" descr="Planning"/>
              <p:cNvSpPr txBox="1"/>
              <p:nvPr/>
            </p:nvSpPr>
            <p:spPr>
              <a:xfrm>
                <a:off x="514291" y="1364961"/>
                <a:ext cx="1321906" cy="453236"/>
              </a:xfrm>
              <a:prstGeom prst="rect">
                <a:avLst/>
              </a:prstGeom>
              <a:solidFill>
                <a:srgbClr val="FFFFCC">
                  <a:alpha val="10196"/>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PLANNING</a:t>
                </a:r>
              </a:p>
            </p:txBody>
          </p:sp>
        </p:grpSp>
        <p:grpSp>
          <p:nvGrpSpPr>
            <p:cNvPr id="5" name="Group 4" descr="Concept Definition process"/>
            <p:cNvGrpSpPr/>
            <p:nvPr/>
          </p:nvGrpSpPr>
          <p:grpSpPr>
            <a:xfrm>
              <a:off x="206859" y="644761"/>
              <a:ext cx="1321906" cy="4160278"/>
              <a:chOff x="548081" y="1295400"/>
              <a:chExt cx="1321906" cy="5105400"/>
            </a:xfrm>
          </p:grpSpPr>
          <p:sp>
            <p:nvSpPr>
              <p:cNvPr id="72" name="Rectangle 71"/>
              <p:cNvSpPr/>
              <p:nvPr/>
            </p:nvSpPr>
            <p:spPr>
              <a:xfrm>
                <a:off x="548081" y="1295400"/>
                <a:ext cx="1321906" cy="5105400"/>
              </a:xfrm>
              <a:prstGeom prst="rect">
                <a:avLst/>
              </a:prstGeom>
              <a:solidFill>
                <a:srgbClr val="66FF66">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3" name="TextBox 2052"/>
              <p:cNvSpPr txBox="1"/>
              <p:nvPr/>
            </p:nvSpPr>
            <p:spPr>
              <a:xfrm>
                <a:off x="548081" y="1401304"/>
                <a:ext cx="1321906" cy="79316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CONCEPT DEFINITION</a:t>
                </a:r>
              </a:p>
            </p:txBody>
          </p:sp>
        </p:grpSp>
      </p:grpSp>
      <p:sp>
        <p:nvSpPr>
          <p:cNvPr id="2" name="Title 1"/>
          <p:cNvSpPr>
            <a:spLocks noGrp="1"/>
          </p:cNvSpPr>
          <p:nvPr>
            <p:ph type="title"/>
          </p:nvPr>
        </p:nvSpPr>
        <p:spPr>
          <a:xfrm>
            <a:off x="457200" y="57150"/>
            <a:ext cx="8229600" cy="491903"/>
          </a:xfrm>
        </p:spPr>
        <p:txBody>
          <a:bodyPr>
            <a:noAutofit/>
          </a:bodyPr>
          <a:lstStyle/>
          <a:p>
            <a:r>
              <a:rPr lang="en-US" sz="3600" b="1" dirty="0" smtClean="0"/>
              <a:t>Mobile Development</a:t>
            </a:r>
            <a:endParaRPr lang="en-US" sz="3600" b="1" dirty="0"/>
          </a:p>
        </p:txBody>
      </p:sp>
    </p:spTree>
    <p:extLst>
      <p:ext uri="{BB962C8B-B14F-4D97-AF65-F5344CB8AC3E}">
        <p14:creationId xmlns:p14="http://schemas.microsoft.com/office/powerpoint/2010/main" val="3152781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descr="Mobile App Compliance&#10;"/>
          <p:cNvSpPr/>
          <p:nvPr/>
        </p:nvSpPr>
        <p:spPr>
          <a:xfrm>
            <a:off x="306797" y="57151"/>
            <a:ext cx="8513683" cy="646331"/>
          </a:xfrm>
          <a:prstGeom prst="rect">
            <a:avLst/>
          </a:prstGeom>
        </p:spPr>
        <p:txBody>
          <a:bodyPr wrap="square">
            <a:spAutoFit/>
          </a:bodyPr>
          <a:lstStyle/>
          <a:p>
            <a:pPr algn="ctr"/>
            <a:r>
              <a:rPr lang="en-US" sz="3600" dirty="0" smtClean="0"/>
              <a:t>Mobile App Compliance</a:t>
            </a:r>
            <a:endParaRPr lang="en-US" sz="3600" dirty="0"/>
          </a:p>
        </p:txBody>
      </p:sp>
      <p:graphicFrame>
        <p:nvGraphicFramePr>
          <p:cNvPr id="7" name="Table 6" descr="The left hand column has list of key certifying bodies. The remaining columns are different “categories” that apps falls into.  And so depending on the level of access the app requires, this chart tells you WHICH certifying bodies are required to complete a compliance review.  &#10;"/>
          <p:cNvGraphicFramePr>
            <a:graphicFrameLocks noGrp="1"/>
          </p:cNvGraphicFramePr>
          <p:nvPr>
            <p:extLst>
              <p:ext uri="{D42A27DB-BD31-4B8C-83A1-F6EECF244321}">
                <p14:modId xmlns:p14="http://schemas.microsoft.com/office/powerpoint/2010/main" val="4145305121"/>
              </p:ext>
            </p:extLst>
          </p:nvPr>
        </p:nvGraphicFramePr>
        <p:xfrm>
          <a:off x="435431" y="685803"/>
          <a:ext cx="8382000" cy="4387753"/>
        </p:xfrm>
        <a:graphic>
          <a:graphicData uri="http://schemas.openxmlformats.org/drawingml/2006/table">
            <a:tbl>
              <a:tblPr/>
              <a:tblGrid>
                <a:gridCol w="2307769"/>
                <a:gridCol w="1371600"/>
                <a:gridCol w="1371600"/>
                <a:gridCol w="1447800"/>
                <a:gridCol w="1883231"/>
              </a:tblGrid>
              <a:tr h="163775">
                <a:tc>
                  <a:txBody>
                    <a:bodyPr/>
                    <a:lstStyle/>
                    <a:p>
                      <a:pPr algn="l" fontAlgn="b"/>
                      <a:r>
                        <a:rPr lang="en-US" sz="900" b="1" i="0" u="none" strike="noStrike" dirty="0">
                          <a:solidFill>
                            <a:srgbClr val="FFFFFF"/>
                          </a:solidFill>
                          <a:effectLst/>
                          <a:latin typeface="Calibri"/>
                        </a:rPr>
                        <a:t>Mobile Application Classification</a:t>
                      </a:r>
                    </a:p>
                  </a:txBody>
                  <a:tcPr marL="6262" marR="6262" marT="50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600" b="1" i="0" u="none" strike="noStrike" dirty="0">
                          <a:solidFill>
                            <a:srgbClr val="FFFFFF"/>
                          </a:solidFill>
                          <a:effectLst/>
                          <a:latin typeface="Calibri"/>
                        </a:rPr>
                        <a:t>1 - Very Low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600" b="1" i="0" u="none" strike="noStrike" dirty="0">
                          <a:solidFill>
                            <a:srgbClr val="FFFFFF"/>
                          </a:solidFill>
                          <a:effectLst/>
                          <a:latin typeface="Calibri"/>
                        </a:rPr>
                        <a:t>2 - </a:t>
                      </a:r>
                      <a:r>
                        <a:rPr lang="en-US" sz="600" b="1" i="0" u="none" strike="noStrike" dirty="0" smtClean="0">
                          <a:solidFill>
                            <a:srgbClr val="FFFFFF"/>
                          </a:solidFill>
                          <a:effectLst/>
                          <a:latin typeface="Calibri"/>
                        </a:rPr>
                        <a:t>Low</a:t>
                      </a:r>
                      <a:endParaRPr lang="en-US" sz="600" b="1" i="0" u="none" strike="noStrike" dirty="0">
                        <a:solidFill>
                          <a:srgbClr val="FFFFFF"/>
                        </a:solidFill>
                        <a:effectLst/>
                        <a:latin typeface="Calibri"/>
                      </a:endParaRP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600" b="1" i="0" u="none" strike="noStrike" dirty="0">
                          <a:solidFill>
                            <a:srgbClr val="FFFFFF"/>
                          </a:solidFill>
                          <a:effectLst/>
                          <a:latin typeface="Calibri"/>
                        </a:rPr>
                        <a:t>3 - Medium</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600" b="1" i="0" u="none" strike="noStrike" dirty="0">
                          <a:solidFill>
                            <a:srgbClr val="FFFFFF"/>
                          </a:solidFill>
                          <a:effectLst/>
                          <a:latin typeface="Calibri"/>
                        </a:rPr>
                        <a:t>4 - High</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490987">
                <a:tc>
                  <a:txBody>
                    <a:bodyPr/>
                    <a:lstStyle/>
                    <a:p>
                      <a:pPr algn="ctr" fontAlgn="ctr"/>
                      <a:r>
                        <a:rPr lang="en-US" sz="900" b="1" i="0" u="none" strike="noStrike" dirty="0">
                          <a:solidFill>
                            <a:srgbClr val="000000"/>
                          </a:solidFill>
                          <a:effectLst/>
                          <a:latin typeface="Calibri"/>
                        </a:rPr>
                        <a:t>Certifying</a:t>
                      </a:r>
                      <a:r>
                        <a:rPr lang="en-US" sz="800" b="1" i="0" u="none" strike="noStrike" dirty="0">
                          <a:solidFill>
                            <a:srgbClr val="000000"/>
                          </a:solidFill>
                          <a:effectLst/>
                          <a:latin typeface="Calibri"/>
                        </a:rPr>
                        <a:t> Body</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2000" b="0" i="0" u="none" strike="noStrike" dirty="0">
                          <a:solidFill>
                            <a:srgbClr val="000000"/>
                          </a:solidFill>
                          <a:effectLst/>
                          <a:latin typeface="Calibri"/>
                        </a:rPr>
                        <a:t>Does not utilize VA resource</a:t>
                      </a:r>
                    </a:p>
                  </a:txBody>
                  <a:tcPr marL="6262" marR="6262" marT="50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2000" b="0" i="0" u="none" strike="noStrike" dirty="0">
                          <a:solidFill>
                            <a:srgbClr val="000000"/>
                          </a:solidFill>
                          <a:effectLst/>
                          <a:latin typeface="Calibri"/>
                        </a:rPr>
                        <a:t>Read only access to VA resources</a:t>
                      </a:r>
                    </a:p>
                  </a:txBody>
                  <a:tcPr marL="6262" marR="6262" marT="50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2000" b="0" i="0" u="none" strike="noStrike" dirty="0">
                          <a:solidFill>
                            <a:srgbClr val="000000"/>
                          </a:solidFill>
                          <a:effectLst/>
                          <a:latin typeface="Calibri"/>
                        </a:rPr>
                        <a:t>Write access to VA resources </a:t>
                      </a:r>
                    </a:p>
                  </a:txBody>
                  <a:tcPr marL="6262" marR="6262" marT="50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2000" b="0" i="0" u="none" strike="noStrike" dirty="0">
                          <a:solidFill>
                            <a:srgbClr val="000000"/>
                          </a:solidFill>
                          <a:effectLst/>
                          <a:latin typeface="Calibri"/>
                        </a:rPr>
                        <a:t>Read and/or write access to VA sensitive resources</a:t>
                      </a:r>
                    </a:p>
                  </a:txBody>
                  <a:tcPr marL="6262" marR="6262" marT="50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04717">
                <a:tc>
                  <a:txBody>
                    <a:bodyPr/>
                    <a:lstStyle/>
                    <a:p>
                      <a:pPr algn="l" fontAlgn="ctr"/>
                      <a:r>
                        <a:rPr lang="en-US" sz="800" b="1" i="0" u="none" strike="noStrike" dirty="0">
                          <a:solidFill>
                            <a:schemeClr val="bg1"/>
                          </a:solidFill>
                          <a:effectLst/>
                          <a:latin typeface="Calibri"/>
                        </a:rPr>
                        <a:t>Software Quality Assurance</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Assessment</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Assessment</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Testing</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Testing</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Patient Safety Assessment (OIA)</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508 Accessibility (OIT)</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Code Review</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Usability Testing (OIA) </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User Interface (OIA)</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VA Branding (OPIA)</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Sustainment Plan</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33687">
                <a:tc>
                  <a:txBody>
                    <a:bodyPr/>
                    <a:lstStyle/>
                    <a:p>
                      <a:pPr algn="l" fontAlgn="ctr"/>
                      <a:r>
                        <a:rPr lang="en-US" sz="800" b="1" i="0" u="none" strike="noStrike" dirty="0">
                          <a:solidFill>
                            <a:schemeClr val="bg1"/>
                          </a:solidFill>
                          <a:effectLst/>
                          <a:latin typeface="Calibri"/>
                        </a:rPr>
                        <a:t>System Performance Impact Assessment (OIT)</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10827">
                <a:tc>
                  <a:txBody>
                    <a:bodyPr/>
                    <a:lstStyle/>
                    <a:p>
                      <a:pPr algn="l" fontAlgn="ctr"/>
                      <a:r>
                        <a:rPr lang="en-US" sz="800" b="1" i="0" u="none" strike="noStrike" dirty="0">
                          <a:solidFill>
                            <a:schemeClr val="bg1"/>
                          </a:solidFill>
                          <a:effectLst/>
                          <a:latin typeface="Calibri"/>
                        </a:rPr>
                        <a:t>IV&amp;V</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FF0000"/>
                          </a:solidFill>
                          <a:effectLst/>
                          <a:latin typeface="Calibri"/>
                        </a:rPr>
                        <a:t> </a:t>
                      </a:r>
                      <a:r>
                        <a:rPr lang="en-US" sz="700" b="1" i="0" u="none" strike="noStrike" dirty="0" smtClean="0">
                          <a:solidFill>
                            <a:srgbClr val="FF0000"/>
                          </a:solidFill>
                          <a:effectLst/>
                          <a:latin typeface="+mn-lt"/>
                        </a:rPr>
                        <a:t>REQUIRED</a:t>
                      </a:r>
                    </a:p>
                    <a:p>
                      <a:pPr algn="r" fontAlgn="b"/>
                      <a:endParaRPr lang="en-US" sz="700" b="0" i="0" u="none" strike="noStrike" dirty="0">
                        <a:solidFill>
                          <a:srgbClr val="FF0000"/>
                        </a:solidFill>
                        <a:effectLst/>
                        <a:latin typeface="Calibri"/>
                      </a:endParaRP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33687">
                <a:tc>
                  <a:txBody>
                    <a:bodyPr/>
                    <a:lstStyle/>
                    <a:p>
                      <a:pPr algn="l" fontAlgn="ctr"/>
                      <a:r>
                        <a:rPr lang="en-US" sz="800" b="1" i="0" u="none" strike="noStrike" dirty="0">
                          <a:solidFill>
                            <a:schemeClr val="bg1"/>
                          </a:solidFill>
                          <a:effectLst/>
                          <a:latin typeface="Calibri"/>
                        </a:rPr>
                        <a:t>Data and Terminology Standards Compliance</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Privacy and Application Data Security (OIA) </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FF0000"/>
                          </a:solidFill>
                          <a:effectLst/>
                          <a:latin typeface="Calibri"/>
                        </a:rPr>
                        <a:t> </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04717">
                <a:tc>
                  <a:txBody>
                    <a:bodyPr/>
                    <a:lstStyle/>
                    <a:p>
                      <a:pPr algn="l" fontAlgn="ctr"/>
                      <a:r>
                        <a:rPr lang="en-US" sz="800" b="1" i="0" u="none" strike="noStrike" dirty="0">
                          <a:solidFill>
                            <a:schemeClr val="bg1"/>
                          </a:solidFill>
                          <a:effectLst/>
                          <a:latin typeface="Calibri"/>
                        </a:rPr>
                        <a:t>Enterprise Security</a:t>
                      </a:r>
                    </a:p>
                  </a:txBody>
                  <a:tcPr marL="6262" marR="6262" marT="50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dirty="0">
                          <a:solidFill>
                            <a:srgbClr val="FF0000"/>
                          </a:solidFill>
                          <a:effectLst/>
                          <a:latin typeface="Calibri"/>
                        </a:rPr>
                        <a:t> </a:t>
                      </a:r>
                    </a:p>
                  </a:txBody>
                  <a:tcPr marL="6262" marR="6262" marT="50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FF0000"/>
                          </a:solidFill>
                          <a:effectLst/>
                          <a:latin typeface="Calibri"/>
                        </a:rPr>
                        <a:t>REQUIRED</a:t>
                      </a:r>
                    </a:p>
                  </a:txBody>
                  <a:tcPr marL="6262" marR="6262" marT="50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3" name="TextBox 2" descr="certifying bodies"/>
          <p:cNvSpPr txBox="1"/>
          <p:nvPr/>
        </p:nvSpPr>
        <p:spPr>
          <a:xfrm>
            <a:off x="544669" y="1200150"/>
            <a:ext cx="2057400" cy="1077218"/>
          </a:xfrm>
          <a:prstGeom prst="rect">
            <a:avLst/>
          </a:prstGeom>
          <a:solidFill>
            <a:schemeClr val="bg1">
              <a:lumMod val="85000"/>
            </a:schemeClr>
          </a:solidFill>
        </p:spPr>
        <p:txBody>
          <a:bodyPr wrap="square" rtlCol="0">
            <a:spAutoFit/>
          </a:bodyPr>
          <a:lstStyle/>
          <a:p>
            <a:pPr algn="ctr"/>
            <a:r>
              <a:rPr lang="en-US" sz="3200" b="1" dirty="0" smtClean="0">
                <a:solidFill>
                  <a:srgbClr val="C00000"/>
                </a:solidFill>
              </a:rPr>
              <a:t>Certifying Bodies</a:t>
            </a:r>
            <a:endParaRPr lang="en-US" sz="3200" b="1" dirty="0">
              <a:solidFill>
                <a:srgbClr val="C00000"/>
              </a:solidFill>
            </a:endParaRPr>
          </a:p>
        </p:txBody>
      </p:sp>
      <p:sp>
        <p:nvSpPr>
          <p:cNvPr id="2" name="Rounded Rectangle 1" descr="&quot; &quot;"/>
          <p:cNvSpPr/>
          <p:nvPr/>
        </p:nvSpPr>
        <p:spPr>
          <a:xfrm>
            <a:off x="306796" y="703482"/>
            <a:ext cx="2436403" cy="4382868"/>
          </a:xfrm>
          <a:prstGeom prst="roundRect">
            <a:avLst/>
          </a:prstGeom>
          <a:no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14584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VA App store "/>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9855" r="3096" b="1875"/>
          <a:stretch/>
        </p:blipFill>
        <p:spPr bwMode="auto">
          <a:xfrm>
            <a:off x="1" y="-19050"/>
            <a:ext cx="9144000" cy="617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descr="mobile.va.gov/appstore"/>
          <p:cNvSpPr txBox="1"/>
          <p:nvPr/>
        </p:nvSpPr>
        <p:spPr>
          <a:xfrm>
            <a:off x="4378927" y="1809750"/>
            <a:ext cx="4612673" cy="523220"/>
          </a:xfrm>
          <a:prstGeom prst="rect">
            <a:avLst/>
          </a:prstGeom>
          <a:noFill/>
        </p:spPr>
        <p:txBody>
          <a:bodyPr wrap="none" rtlCol="0">
            <a:spAutoFit/>
          </a:bodyPr>
          <a:lstStyle/>
          <a:p>
            <a:r>
              <a:rPr lang="en-US" sz="2800" i="1" dirty="0" smtClean="0">
                <a:solidFill>
                  <a:schemeClr val="tx2">
                    <a:lumMod val="50000"/>
                  </a:schemeClr>
                </a:solidFill>
                <a:hlinkClick r:id="rId4"/>
              </a:rPr>
              <a:t>http://mobile.va.gov/appstore</a:t>
            </a:r>
            <a:endParaRPr lang="en-US" sz="2800" i="1" dirty="0">
              <a:solidFill>
                <a:schemeClr val="tx2">
                  <a:lumMod val="50000"/>
                </a:schemeClr>
              </a:solidFill>
            </a:endParaRPr>
          </a:p>
        </p:txBody>
      </p:sp>
    </p:spTree>
    <p:extLst>
      <p:ext uri="{BB962C8B-B14F-4D97-AF65-F5344CB8AC3E}">
        <p14:creationId xmlns:p14="http://schemas.microsoft.com/office/powerpoint/2010/main" val="319395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t="-20000" b="-20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Why Accessibility is Important</a:t>
            </a:r>
            <a:endParaRPr lang="en-US" sz="3600" b="1" dirty="0"/>
          </a:p>
        </p:txBody>
      </p:sp>
      <p:sp>
        <p:nvSpPr>
          <p:cNvPr id="6" name="Content Placeholder 5"/>
          <p:cNvSpPr>
            <a:spLocks noGrp="1"/>
          </p:cNvSpPr>
          <p:nvPr>
            <p:ph idx="1"/>
          </p:nvPr>
        </p:nvSpPr>
        <p:spPr/>
        <p:txBody>
          <a:bodyPr>
            <a:normAutofit/>
          </a:bodyPr>
          <a:lstStyle/>
          <a:p>
            <a:r>
              <a:rPr lang="en-US" b="1" dirty="0" smtClean="0"/>
              <a:t>Makes apps accessible to the widest audience possible</a:t>
            </a:r>
          </a:p>
          <a:p>
            <a:r>
              <a:rPr lang="en-US" b="1" dirty="0" smtClean="0"/>
              <a:t>Particularly beneficial to Veterans with disabilities</a:t>
            </a:r>
            <a:endParaRPr lang="en-US" b="1" dirty="0"/>
          </a:p>
          <a:p>
            <a:r>
              <a:rPr lang="en-US" b="1" dirty="0"/>
              <a:t>I</a:t>
            </a:r>
            <a:r>
              <a:rPr lang="en-US" b="1" dirty="0" smtClean="0"/>
              <a:t>t’s </a:t>
            </a:r>
            <a:r>
              <a:rPr lang="en-US" b="1" dirty="0"/>
              <a:t>the </a:t>
            </a:r>
            <a:r>
              <a:rPr lang="en-US" sz="4000" b="1" i="1" u="sng" dirty="0"/>
              <a:t>law</a:t>
            </a:r>
          </a:p>
          <a:p>
            <a:endParaRPr lang="en-US" sz="3600" b="1" dirty="0"/>
          </a:p>
        </p:txBody>
      </p:sp>
    </p:spTree>
    <p:extLst>
      <p:ext uri="{BB962C8B-B14F-4D97-AF65-F5344CB8AC3E}">
        <p14:creationId xmlns:p14="http://schemas.microsoft.com/office/powerpoint/2010/main" val="1750336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a:duotone>
              <a:prstClr val="black"/>
              <a:schemeClr val="tx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511040" y="2952750"/>
            <a:ext cx="4480560" cy="111353"/>
          </a:xfrm>
          <a:prstGeom prst="rect">
            <a:avLst/>
          </a:prstGeom>
          <a:gradFill flip="none" rotWithShape="1">
            <a:gsLst>
              <a:gs pos="60000">
                <a:schemeClr val="bg1"/>
              </a:gs>
              <a:gs pos="80000">
                <a:schemeClr val="accent6">
                  <a:lumMod val="60000"/>
                  <a:lumOff val="40000"/>
                </a:schemeClr>
              </a:gs>
              <a:gs pos="100000">
                <a:schemeClr val="accent6">
                  <a:lumMod val="75000"/>
                </a:schemeClr>
              </a:gs>
            </a:gsLst>
            <a:lin ang="0" scaled="1"/>
            <a:tileRect/>
          </a:gradFill>
          <a:ln>
            <a:noFill/>
          </a:ln>
          <a:extLst/>
        </p:spPr>
      </p:pic>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9" y="948929"/>
            <a:ext cx="4297361" cy="322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419600" y="2131814"/>
            <a:ext cx="4724400" cy="857250"/>
          </a:xfrm>
        </p:spPr>
        <p:txBody>
          <a:bodyPr/>
          <a:lstStyle/>
          <a:p>
            <a:r>
              <a:rPr lang="en-US" b="1" dirty="0" smtClean="0"/>
              <a:t>Ask the Presenter</a:t>
            </a:r>
            <a:endParaRPr lang="en-US" b="1" dirty="0"/>
          </a:p>
        </p:txBody>
      </p:sp>
    </p:spTree>
    <p:extLst>
      <p:ext uri="{BB962C8B-B14F-4D97-AF65-F5344CB8AC3E}">
        <p14:creationId xmlns:p14="http://schemas.microsoft.com/office/powerpoint/2010/main" val="39259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4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Autofit/>
          </a:bodyPr>
          <a:lstStyle/>
          <a:p>
            <a:r>
              <a:rPr lang="en-US" sz="3600" b="1" dirty="0" smtClean="0"/>
              <a:t>Before The Americans With Disabilities Act “Accessible Design Standards” (1990)</a:t>
            </a:r>
            <a:endParaRPr lang="en-US" sz="3600" b="1" dirty="0"/>
          </a:p>
        </p:txBody>
      </p:sp>
    </p:spTree>
    <p:extLst>
      <p:ext uri="{BB962C8B-B14F-4D97-AF65-F5344CB8AC3E}">
        <p14:creationId xmlns:p14="http://schemas.microsoft.com/office/powerpoint/2010/main" val="614329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
            <a:ext cx="8229600" cy="857250"/>
          </a:xfrm>
        </p:spPr>
        <p:txBody>
          <a:bodyPr>
            <a:normAutofit/>
          </a:bodyPr>
          <a:lstStyle/>
          <a:p>
            <a:r>
              <a:rPr lang="en-US" sz="3600" b="1" dirty="0" smtClean="0"/>
              <a:t>What Does </a:t>
            </a:r>
            <a:r>
              <a:rPr lang="en-US" sz="3600" b="1" dirty="0"/>
              <a:t>“508” </a:t>
            </a:r>
            <a:r>
              <a:rPr lang="en-US" sz="3600" b="1" dirty="0" smtClean="0"/>
              <a:t>Mean? </a:t>
            </a:r>
            <a:endParaRPr lang="en-US" sz="3600" b="1" dirty="0"/>
          </a:p>
        </p:txBody>
      </p:sp>
      <p:graphicFrame>
        <p:nvGraphicFramePr>
          <p:cNvPr id="2" name="Content Placeholder 1" descr="Applies to software procurements and development in government.&#10;Officially referred to as Section 508 of the Rehabilitation Act of 1973.&#10;Added in 1987.&#10;Abbreviated as “508” or “Section508” .&#10;Amended in 1998 to match modern technology and add further clarifications.&#10;"/>
          <p:cNvGraphicFramePr>
            <a:graphicFrameLocks noGrp="1"/>
          </p:cNvGraphicFramePr>
          <p:nvPr>
            <p:ph idx="1"/>
            <p:extLst>
              <p:ext uri="{D42A27DB-BD31-4B8C-83A1-F6EECF244321}">
                <p14:modId xmlns:p14="http://schemas.microsoft.com/office/powerpoint/2010/main" val="2999449617"/>
              </p:ext>
            </p:extLst>
          </p:nvPr>
        </p:nvGraphicFramePr>
        <p:xfrm>
          <a:off x="152400" y="666750"/>
          <a:ext cx="8915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40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71450"/>
            <a:ext cx="8229600" cy="857250"/>
          </a:xfrm>
        </p:spPr>
        <p:txBody>
          <a:bodyPr/>
          <a:lstStyle/>
          <a:p>
            <a:r>
              <a:rPr lang="en-US" b="1" dirty="0" smtClean="0"/>
              <a:t>Poll Question</a:t>
            </a:r>
            <a:endParaRPr lang="en-US" b="1" dirty="0"/>
          </a:p>
        </p:txBody>
      </p:sp>
      <p:sp>
        <p:nvSpPr>
          <p:cNvPr id="5" name="Content Placeholder 4"/>
          <p:cNvSpPr>
            <a:spLocks noGrp="1"/>
          </p:cNvSpPr>
          <p:nvPr>
            <p:ph idx="1"/>
          </p:nvPr>
        </p:nvSpPr>
        <p:spPr>
          <a:xfrm>
            <a:off x="304800" y="1200150"/>
            <a:ext cx="8534400" cy="3657600"/>
          </a:xfrm>
        </p:spPr>
        <p:txBody>
          <a:bodyPr>
            <a:normAutofit/>
          </a:bodyPr>
          <a:lstStyle/>
          <a:p>
            <a:pPr marL="0" indent="0">
              <a:buNone/>
            </a:pPr>
            <a:r>
              <a:rPr lang="en-US" b="1" dirty="0" smtClean="0"/>
              <a:t>Do you or someone you know have any traits of colorblindness?</a:t>
            </a:r>
          </a:p>
          <a:p>
            <a:pPr marL="1314450" lvl="2" indent="-514350">
              <a:buFont typeface="+mj-lt"/>
              <a:buAutoNum type="alphaUcPeriod"/>
            </a:pPr>
            <a:r>
              <a:rPr lang="en-US" sz="3200" b="1" dirty="0" smtClean="0"/>
              <a:t>Yes</a:t>
            </a:r>
          </a:p>
          <a:p>
            <a:pPr marL="1314450" lvl="2" indent="-514350">
              <a:buFont typeface="+mj-lt"/>
              <a:buAutoNum type="alphaUcPeriod"/>
            </a:pPr>
            <a:r>
              <a:rPr lang="en-US" sz="3200" b="1" dirty="0" smtClean="0"/>
              <a:t>No</a:t>
            </a:r>
          </a:p>
          <a:p>
            <a:pPr marL="1314450" lvl="2" indent="-514350">
              <a:buFont typeface="+mj-lt"/>
              <a:buAutoNum type="alphaUcPeriod"/>
            </a:pPr>
            <a:r>
              <a:rPr lang="en-US" sz="3200" b="1" dirty="0" smtClean="0"/>
              <a:t>I’m not sure</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11140" y="133351"/>
            <a:ext cx="1042354" cy="78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F7E3AE3535244BFC46BE44266D150" ma:contentTypeVersion="0" ma:contentTypeDescription="Create a new document." ma:contentTypeScope="" ma:versionID="d067bc0dbfe65afddb6df494075f7f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7932BD-A08A-4125-8713-CBFAD3539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20A9D7-7865-4F40-A4A2-4763C1BF8CD0}">
  <ds:schemaRefs>
    <ds:schemaRef ds:uri="http://schemas.microsoft.com/sharepoint/v3/contenttype/forms"/>
  </ds:schemaRefs>
</ds:datastoreItem>
</file>

<file path=customXml/itemProps3.xml><?xml version="1.0" encoding="utf-8"?>
<ds:datastoreItem xmlns:ds="http://schemas.openxmlformats.org/officeDocument/2006/customXml" ds:itemID="{DBE1EF10-D218-4677-9E82-309A9D6E6A0C}">
  <ds:schemaRef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34020</TotalTime>
  <Words>7648</Words>
  <Application>Microsoft Office PowerPoint</Application>
  <PresentationFormat>On-screen Show (16:9)</PresentationFormat>
  <Paragraphs>1056</Paragraphs>
  <Slides>60</Slides>
  <Notes>60</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60</vt:i4>
      </vt:variant>
    </vt:vector>
  </HeadingPairs>
  <TitlesOfParts>
    <vt:vector size="69" baseType="lpstr">
      <vt:lpstr>ＭＳ Ｐゴシック</vt:lpstr>
      <vt:lpstr>Arial</vt:lpstr>
      <vt:lpstr>Arial Black</vt:lpstr>
      <vt:lpstr>Calibri</vt:lpstr>
      <vt:lpstr>Georgia</vt:lpstr>
      <vt:lpstr>Lucida Grande</vt:lpstr>
      <vt:lpstr>Office Theme</vt:lpstr>
      <vt:lpstr>1_Office Theme</vt:lpstr>
      <vt:lpstr>2_Office Theme</vt:lpstr>
      <vt:lpstr>Building 508 Compliant Apps      </vt:lpstr>
      <vt:lpstr>About VA Mobile Health</vt:lpstr>
      <vt:lpstr>About VA Mobile Health (cont’d)</vt:lpstr>
      <vt:lpstr>PowerPoint Presentation</vt:lpstr>
      <vt:lpstr>PowerPoint Presentation</vt:lpstr>
      <vt:lpstr>Why Accessibility is Important</vt:lpstr>
      <vt:lpstr>Before The Americans With Disabilities Act “Accessible Design Standards” (1990)</vt:lpstr>
      <vt:lpstr>What Does “508” Mean? </vt:lpstr>
      <vt:lpstr>Poll Question</vt:lpstr>
      <vt:lpstr>Why Does 508 Matter?</vt:lpstr>
      <vt:lpstr>Disability: By the Numbers</vt:lpstr>
      <vt:lpstr>PowerPoint Presentation</vt:lpstr>
      <vt:lpstr>508 Key Fact</vt:lpstr>
      <vt:lpstr>What about other accommodations?</vt:lpstr>
      <vt:lpstr> Who Benefits When Accessibility is Considered? </vt:lpstr>
      <vt:lpstr> </vt:lpstr>
      <vt:lpstr>Poll Results</vt:lpstr>
      <vt:lpstr>Poll Results</vt:lpstr>
      <vt:lpstr> Think About How Users Perceive Color </vt:lpstr>
      <vt:lpstr> 508 Requirements for Color and Contrast </vt:lpstr>
      <vt:lpstr> Color Barriers </vt:lpstr>
      <vt:lpstr> Non-Compliant Example </vt:lpstr>
      <vt:lpstr> Non-Compliant Example </vt:lpstr>
      <vt:lpstr>Non-Compliant Example</vt:lpstr>
      <vt:lpstr>Compliant Example</vt:lpstr>
      <vt:lpstr>Why color-only indicators are a problem…</vt:lpstr>
      <vt:lpstr>Non-Compliant Example</vt:lpstr>
      <vt:lpstr>Compliant Example</vt:lpstr>
      <vt:lpstr>Accessibility Management Platform (AMP) Resources on Color and Contrast</vt:lpstr>
      <vt:lpstr>Poll Question</vt:lpstr>
      <vt:lpstr>PowerPoint Presentation</vt:lpstr>
      <vt:lpstr>Think About How Users Access Information</vt:lpstr>
      <vt:lpstr>508 Requirements for Navigation and Input</vt:lpstr>
      <vt:lpstr>Avoid Keyboard Traps</vt:lpstr>
      <vt:lpstr>Navigation Barriers</vt:lpstr>
      <vt:lpstr>Provide Touch Gesture Access</vt:lpstr>
      <vt:lpstr>Document Alternative Methods</vt:lpstr>
      <vt:lpstr> Ensure Appropriate Sequence </vt:lpstr>
      <vt:lpstr>Poll Results</vt:lpstr>
      <vt:lpstr>Poll Results</vt:lpstr>
      <vt:lpstr>What if your user’s mouse works like this?</vt:lpstr>
      <vt:lpstr>What if your user types like this?</vt:lpstr>
      <vt:lpstr>Accessibility Management Platform (AMP) Resources on Navigation and Input</vt:lpstr>
      <vt:lpstr>PowerPoint Presentation</vt:lpstr>
      <vt:lpstr>Images</vt:lpstr>
      <vt:lpstr>508 Requirements for Images</vt:lpstr>
      <vt:lpstr>Interface Controls</vt:lpstr>
      <vt:lpstr>508 Requirements for Interface Controls</vt:lpstr>
      <vt:lpstr>508 Requirements for Interface Controls (cont’d)</vt:lpstr>
      <vt:lpstr>508 Requirements for Interface Controls (cont’d)</vt:lpstr>
      <vt:lpstr>Images and Interface Do’s</vt:lpstr>
      <vt:lpstr>Images and Interface Don’ts</vt:lpstr>
      <vt:lpstr>Accessibility Management Platform (AMP) Resources on Images and Interface Controls</vt:lpstr>
      <vt:lpstr>Accessibility Management Platform (AMP) Resources on Images and Interface Controls</vt:lpstr>
      <vt:lpstr>PowerPoint Presentation</vt:lpstr>
      <vt:lpstr>Mobile Development</vt:lpstr>
      <vt:lpstr>Mobile Development</vt:lpstr>
      <vt:lpstr>PowerPoint Presentation</vt:lpstr>
      <vt:lpstr>PowerPoint Presentation</vt:lpstr>
      <vt:lpstr>Ask the Presenter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Mobile Development 101</dc:title>
  <dc:creator>VHA OIA Training Strategy</dc:creator>
  <cp:keywords>Mobile Application Development, product development, development lifecycles, Mobile apps</cp:keywords>
  <cp:lastModifiedBy>Hannah Webster</cp:lastModifiedBy>
  <cp:revision>506</cp:revision>
  <dcterms:created xsi:type="dcterms:W3CDTF">2014-02-19T19:21:27Z</dcterms:created>
  <dcterms:modified xsi:type="dcterms:W3CDTF">2015-04-09T20:54:49Z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0x010100B33F7E3AE3535244BFC46BE44266D150</vt:lpwstr>
  </property>
  <property fmtid="{D5CDD505-2E9C-101B-9397-08002B2CF9AE}" pid="3" name="Language">
    <vt:lpwstr>English</vt:lpwstr>
  </property>
</Properties>
</file>