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4"/>
  </p:sldMasterIdLst>
  <p:notesMasterIdLst>
    <p:notesMasterId r:id="rId75"/>
  </p:notesMasterIdLst>
  <p:sldIdLst>
    <p:sldId id="256" r:id="rId5"/>
    <p:sldId id="268" r:id="rId6"/>
    <p:sldId id="269" r:id="rId7"/>
    <p:sldId id="319" r:id="rId8"/>
    <p:sldId id="295" r:id="rId9"/>
    <p:sldId id="318" r:id="rId10"/>
    <p:sldId id="353" r:id="rId11"/>
    <p:sldId id="323" r:id="rId12"/>
    <p:sldId id="298" r:id="rId13"/>
    <p:sldId id="272" r:id="rId14"/>
    <p:sldId id="332" r:id="rId15"/>
    <p:sldId id="333" r:id="rId16"/>
    <p:sldId id="293" r:id="rId17"/>
    <p:sldId id="321" r:id="rId18"/>
    <p:sldId id="303" r:id="rId19"/>
    <p:sldId id="294" r:id="rId20"/>
    <p:sldId id="320" r:id="rId21"/>
    <p:sldId id="314" r:id="rId22"/>
    <p:sldId id="350" r:id="rId23"/>
    <p:sldId id="264" r:id="rId24"/>
    <p:sldId id="266" r:id="rId25"/>
    <p:sldId id="334" r:id="rId26"/>
    <p:sldId id="299" r:id="rId27"/>
    <p:sldId id="336" r:id="rId28"/>
    <p:sldId id="300" r:id="rId29"/>
    <p:sldId id="335" r:id="rId30"/>
    <p:sldId id="337" r:id="rId31"/>
    <p:sldId id="338" r:id="rId32"/>
    <p:sldId id="270" r:id="rId33"/>
    <p:sldId id="273" r:id="rId34"/>
    <p:sldId id="324" r:id="rId35"/>
    <p:sldId id="297" r:id="rId36"/>
    <p:sldId id="325" r:id="rId37"/>
    <p:sldId id="267" r:id="rId38"/>
    <p:sldId id="326" r:id="rId39"/>
    <p:sldId id="271" r:id="rId40"/>
    <p:sldId id="330" r:id="rId41"/>
    <p:sldId id="331" r:id="rId42"/>
    <p:sldId id="327" r:id="rId43"/>
    <p:sldId id="309" r:id="rId44"/>
    <p:sldId id="275" r:id="rId45"/>
    <p:sldId id="276" r:id="rId46"/>
    <p:sldId id="277" r:id="rId47"/>
    <p:sldId id="339" r:id="rId48"/>
    <p:sldId id="340" r:id="rId49"/>
    <p:sldId id="315" r:id="rId50"/>
    <p:sldId id="305" r:id="rId51"/>
    <p:sldId id="341" r:id="rId52"/>
    <p:sldId id="342" r:id="rId53"/>
    <p:sldId id="343" r:id="rId54"/>
    <p:sldId id="278" r:id="rId55"/>
    <p:sldId id="288" r:id="rId56"/>
    <p:sldId id="258" r:id="rId57"/>
    <p:sldId id="351" r:id="rId58"/>
    <p:sldId id="290" r:id="rId59"/>
    <p:sldId id="289" r:id="rId60"/>
    <p:sldId id="322" r:id="rId61"/>
    <p:sldId id="328" r:id="rId62"/>
    <p:sldId id="344" r:id="rId63"/>
    <p:sldId id="316" r:id="rId64"/>
    <p:sldId id="346" r:id="rId65"/>
    <p:sldId id="347" r:id="rId66"/>
    <p:sldId id="345" r:id="rId67"/>
    <p:sldId id="348" r:id="rId68"/>
    <p:sldId id="349" r:id="rId69"/>
    <p:sldId id="352" r:id="rId70"/>
    <p:sldId id="292" r:id="rId71"/>
    <p:sldId id="306" r:id="rId72"/>
    <p:sldId id="312" r:id="rId73"/>
    <p:sldId id="31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FBD"/>
    <a:srgbClr val="53548A"/>
    <a:srgbClr val="D3D3D3"/>
    <a:srgbClr val="5EB3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60115" autoAdjust="0"/>
  </p:normalViewPr>
  <p:slideViewPr>
    <p:cSldViewPr>
      <p:cViewPr varScale="1">
        <p:scale>
          <a:sx n="38" d="100"/>
          <a:sy n="38" d="100"/>
        </p:scale>
        <p:origin x="1080" y="54"/>
      </p:cViewPr>
      <p:guideLst>
        <p:guide orient="horz" pos="2160"/>
        <p:guide pos="3840"/>
      </p:guideLst>
    </p:cSldViewPr>
  </p:slideViewPr>
  <p:outlineViewPr>
    <p:cViewPr>
      <p:scale>
        <a:sx n="33" d="100"/>
        <a:sy n="33" d="100"/>
      </p:scale>
      <p:origin x="0" y="-34698"/>
    </p:cViewPr>
  </p:outlineViewPr>
  <p:notesTextViewPr>
    <p:cViewPr>
      <p:scale>
        <a:sx n="100" d="100"/>
        <a:sy n="100" d="100"/>
      </p:scale>
      <p:origin x="0" y="0"/>
    </p:cViewPr>
  </p:notesTextViewPr>
  <p:sorterViewPr>
    <p:cViewPr>
      <p:scale>
        <a:sx n="100" d="100"/>
        <a:sy n="100" d="100"/>
      </p:scale>
      <p:origin x="0" y="-21948"/>
    </p:cViewPr>
  </p:sorterViewPr>
  <p:notesViewPr>
    <p:cSldViewPr showGuides="1">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9F006-1018-4F2E-BA7F-A52546DBE4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2ADD56A-F487-46EA-8297-53DA51AEE637}">
      <dgm:prSet custT="1"/>
      <dgm:spPr/>
      <dgm:t>
        <a:bodyPr/>
        <a:lstStyle/>
        <a:p>
          <a:pPr rtl="0"/>
          <a:r>
            <a:rPr lang="en-US" sz="3200" b="1" dirty="0" smtClean="0"/>
            <a:t>Visual graphic view of national key metrics</a:t>
          </a:r>
          <a:endParaRPr lang="en-US" sz="3200" b="1" dirty="0"/>
        </a:p>
      </dgm:t>
    </dgm:pt>
    <dgm:pt modelId="{7A154356-F84A-42D7-B6CB-F0351647E661}" type="parTrans" cxnId="{0FA3E75C-5141-4ED9-8C2F-D916D87F5B91}">
      <dgm:prSet/>
      <dgm:spPr/>
      <dgm:t>
        <a:bodyPr/>
        <a:lstStyle/>
        <a:p>
          <a:endParaRPr lang="en-US" sz="2000" b="1"/>
        </a:p>
      </dgm:t>
    </dgm:pt>
    <dgm:pt modelId="{4BB2A7CC-D480-4AB3-B623-6BBE2F6A3A9A}" type="sibTrans" cxnId="{0FA3E75C-5141-4ED9-8C2F-D916D87F5B91}">
      <dgm:prSet/>
      <dgm:spPr/>
      <dgm:t>
        <a:bodyPr/>
        <a:lstStyle/>
        <a:p>
          <a:endParaRPr lang="en-US" sz="2000" b="1"/>
        </a:p>
      </dgm:t>
    </dgm:pt>
    <dgm:pt modelId="{0FC17E10-2444-4B4E-88D0-AB79DC112E34}">
      <dgm:prSet custT="1"/>
      <dgm:spPr/>
      <dgm:t>
        <a:bodyPr/>
        <a:lstStyle/>
        <a:p>
          <a:pPr rtl="0"/>
          <a:r>
            <a:rPr lang="en-US" sz="3200" b="1" dirty="0" smtClean="0"/>
            <a:t>National,  CPAC, VISN, Medical Center, CBOC</a:t>
          </a:r>
          <a:endParaRPr lang="en-US" sz="3200" b="1" dirty="0"/>
        </a:p>
      </dgm:t>
    </dgm:pt>
    <dgm:pt modelId="{FD0FB4EC-BF62-4A2B-9EFF-3FA387ECAB66}" type="parTrans" cxnId="{3E36A44C-0126-4C24-A555-803A7663F424}">
      <dgm:prSet/>
      <dgm:spPr/>
      <dgm:t>
        <a:bodyPr/>
        <a:lstStyle/>
        <a:p>
          <a:endParaRPr lang="en-US" sz="2000" b="1"/>
        </a:p>
      </dgm:t>
    </dgm:pt>
    <dgm:pt modelId="{790892AC-B11D-4FF3-9BA7-8907B5928DD6}" type="sibTrans" cxnId="{3E36A44C-0126-4C24-A555-803A7663F424}">
      <dgm:prSet/>
      <dgm:spPr/>
      <dgm:t>
        <a:bodyPr/>
        <a:lstStyle/>
        <a:p>
          <a:endParaRPr lang="en-US" sz="2000" b="1"/>
        </a:p>
      </dgm:t>
    </dgm:pt>
    <dgm:pt modelId="{68F432ED-6927-4D16-8369-FE73E6ED11F8}">
      <dgm:prSet custT="1"/>
      <dgm:spPr/>
      <dgm:t>
        <a:bodyPr/>
        <a:lstStyle/>
        <a:p>
          <a:pPr rtl="0"/>
          <a:r>
            <a:rPr lang="en-US" sz="3200" b="1" dirty="0" smtClean="0"/>
            <a:t>Individual actionable encounter data*</a:t>
          </a:r>
          <a:endParaRPr lang="en-US" sz="3200" b="1" dirty="0"/>
        </a:p>
      </dgm:t>
    </dgm:pt>
    <dgm:pt modelId="{9AE78D2C-C858-49FD-8690-B88233AE0427}" type="parTrans" cxnId="{E9854CC0-42C4-4434-9466-5FCB4EFA9C55}">
      <dgm:prSet/>
      <dgm:spPr/>
      <dgm:t>
        <a:bodyPr/>
        <a:lstStyle/>
        <a:p>
          <a:endParaRPr lang="en-US" sz="2000" b="1"/>
        </a:p>
      </dgm:t>
    </dgm:pt>
    <dgm:pt modelId="{9977CCF9-4DC2-4AAB-A60D-E47AE914A9F6}" type="sibTrans" cxnId="{E9854CC0-42C4-4434-9466-5FCB4EFA9C55}">
      <dgm:prSet/>
      <dgm:spPr/>
      <dgm:t>
        <a:bodyPr/>
        <a:lstStyle/>
        <a:p>
          <a:endParaRPr lang="en-US" sz="2000" b="1"/>
        </a:p>
      </dgm:t>
    </dgm:pt>
    <dgm:pt modelId="{86C67316-85DF-4702-97AD-40EEC62E79DD}">
      <dgm:prSet custT="1"/>
      <dgm:spPr/>
      <dgm:t>
        <a:bodyPr/>
        <a:lstStyle/>
        <a:p>
          <a:pPr rtl="0"/>
          <a:r>
            <a:rPr lang="en-US" sz="3200" b="1" dirty="0" smtClean="0"/>
            <a:t>Drillable to Internal Entry Number (IEN)</a:t>
          </a:r>
          <a:endParaRPr lang="en-US" sz="3200" b="1" dirty="0"/>
        </a:p>
      </dgm:t>
    </dgm:pt>
    <dgm:pt modelId="{ED6FA37B-47DC-44B9-9F71-B7AA465DF9EF}" type="parTrans" cxnId="{D8DE62F9-1ADA-4780-A98D-AAFE39648B7C}">
      <dgm:prSet/>
      <dgm:spPr/>
      <dgm:t>
        <a:bodyPr/>
        <a:lstStyle/>
        <a:p>
          <a:endParaRPr lang="en-US" sz="2000" b="1"/>
        </a:p>
      </dgm:t>
    </dgm:pt>
    <dgm:pt modelId="{770DD73A-0642-4423-A5C0-1F65B03A4568}" type="sibTrans" cxnId="{D8DE62F9-1ADA-4780-A98D-AAFE39648B7C}">
      <dgm:prSet/>
      <dgm:spPr/>
      <dgm:t>
        <a:bodyPr/>
        <a:lstStyle/>
        <a:p>
          <a:endParaRPr lang="en-US" sz="2000" b="1"/>
        </a:p>
      </dgm:t>
    </dgm:pt>
    <dgm:pt modelId="{EBED421C-7F70-41D7-BA63-B0BA4BEFE580}">
      <dgm:prSet custT="1"/>
      <dgm:spPr/>
      <dgm:t>
        <a:bodyPr/>
        <a:lstStyle/>
        <a:p>
          <a:pPr rtl="0"/>
          <a:r>
            <a:rPr lang="en-US" sz="3200" b="1" dirty="0" smtClean="0"/>
            <a:t>Metadata definitions for each report</a:t>
          </a:r>
          <a:endParaRPr lang="en-US" sz="3200" b="1" dirty="0"/>
        </a:p>
      </dgm:t>
    </dgm:pt>
    <dgm:pt modelId="{8F6B48EF-81E5-4AD1-8191-9022123FA134}" type="parTrans" cxnId="{75C72C1B-6E78-480D-9300-28F85E59744B}">
      <dgm:prSet/>
      <dgm:spPr/>
      <dgm:t>
        <a:bodyPr/>
        <a:lstStyle/>
        <a:p>
          <a:endParaRPr lang="en-US" sz="2000" b="1"/>
        </a:p>
      </dgm:t>
    </dgm:pt>
    <dgm:pt modelId="{1B47DEFB-0B5F-446E-8703-18EEED26C92F}" type="sibTrans" cxnId="{75C72C1B-6E78-480D-9300-28F85E59744B}">
      <dgm:prSet/>
      <dgm:spPr/>
      <dgm:t>
        <a:bodyPr/>
        <a:lstStyle/>
        <a:p>
          <a:endParaRPr lang="en-US" sz="2000" b="1"/>
        </a:p>
      </dgm:t>
    </dgm:pt>
    <dgm:pt modelId="{BA05628C-C40C-44DE-8D18-9EF2EA18EC73}">
      <dgm:prSet custT="1"/>
      <dgm:spPr/>
      <dgm:t>
        <a:bodyPr/>
        <a:lstStyle/>
        <a:p>
          <a:pPr rtl="0"/>
          <a:r>
            <a:rPr lang="en-US" sz="3200" b="1" dirty="0" smtClean="0"/>
            <a:t>Export each report to many different file extensions </a:t>
          </a:r>
          <a:endParaRPr lang="en-US" sz="3200" b="1" dirty="0"/>
        </a:p>
      </dgm:t>
    </dgm:pt>
    <dgm:pt modelId="{5AA10546-02CC-46D2-B7DF-401A24CEBFC5}" type="parTrans" cxnId="{FA5B2E27-B6DC-4169-8FDE-86608DF55BD7}">
      <dgm:prSet/>
      <dgm:spPr/>
      <dgm:t>
        <a:bodyPr/>
        <a:lstStyle/>
        <a:p>
          <a:endParaRPr lang="en-US" sz="2000" b="1"/>
        </a:p>
      </dgm:t>
    </dgm:pt>
    <dgm:pt modelId="{B87FED3E-1551-4222-BF6F-022B83B9192E}" type="sibTrans" cxnId="{FA5B2E27-B6DC-4169-8FDE-86608DF55BD7}">
      <dgm:prSet/>
      <dgm:spPr/>
      <dgm:t>
        <a:bodyPr/>
        <a:lstStyle/>
        <a:p>
          <a:endParaRPr lang="en-US" sz="2000" b="1"/>
        </a:p>
      </dgm:t>
    </dgm:pt>
    <dgm:pt modelId="{D29A91DE-9954-43EE-8E4B-DD33D32FC517}" type="pres">
      <dgm:prSet presAssocID="{3F19F006-1018-4F2E-BA7F-A52546DBE4D8}" presName="diagram" presStyleCnt="0">
        <dgm:presLayoutVars>
          <dgm:dir/>
          <dgm:resizeHandles val="exact"/>
        </dgm:presLayoutVars>
      </dgm:prSet>
      <dgm:spPr/>
      <dgm:t>
        <a:bodyPr/>
        <a:lstStyle/>
        <a:p>
          <a:endParaRPr lang="en-US"/>
        </a:p>
      </dgm:t>
    </dgm:pt>
    <dgm:pt modelId="{DBBC4DC9-CB99-414A-9303-772EC83A2EB9}" type="pres">
      <dgm:prSet presAssocID="{12ADD56A-F487-46EA-8297-53DA51AEE637}" presName="node" presStyleLbl="node1" presStyleIdx="0" presStyleCnt="6">
        <dgm:presLayoutVars>
          <dgm:bulletEnabled val="1"/>
        </dgm:presLayoutVars>
      </dgm:prSet>
      <dgm:spPr/>
      <dgm:t>
        <a:bodyPr/>
        <a:lstStyle/>
        <a:p>
          <a:endParaRPr lang="en-US"/>
        </a:p>
      </dgm:t>
    </dgm:pt>
    <dgm:pt modelId="{90B31EA7-6011-4619-8DEF-3BE33EAC0052}" type="pres">
      <dgm:prSet presAssocID="{4BB2A7CC-D480-4AB3-B623-6BBE2F6A3A9A}" presName="sibTrans" presStyleCnt="0"/>
      <dgm:spPr/>
    </dgm:pt>
    <dgm:pt modelId="{35A82297-B546-4339-BF5D-5B319B4D99A5}" type="pres">
      <dgm:prSet presAssocID="{0FC17E10-2444-4B4E-88D0-AB79DC112E34}" presName="node" presStyleLbl="node1" presStyleIdx="1" presStyleCnt="6">
        <dgm:presLayoutVars>
          <dgm:bulletEnabled val="1"/>
        </dgm:presLayoutVars>
      </dgm:prSet>
      <dgm:spPr/>
      <dgm:t>
        <a:bodyPr/>
        <a:lstStyle/>
        <a:p>
          <a:endParaRPr lang="en-US"/>
        </a:p>
      </dgm:t>
    </dgm:pt>
    <dgm:pt modelId="{EAFF9194-3FF4-4025-8DAC-EF48D0B4CD7B}" type="pres">
      <dgm:prSet presAssocID="{790892AC-B11D-4FF3-9BA7-8907B5928DD6}" presName="sibTrans" presStyleCnt="0"/>
      <dgm:spPr/>
    </dgm:pt>
    <dgm:pt modelId="{CB8B6AB3-334F-4394-8DD8-83EDE9805B7E}" type="pres">
      <dgm:prSet presAssocID="{68F432ED-6927-4D16-8369-FE73E6ED11F8}" presName="node" presStyleLbl="node1" presStyleIdx="2" presStyleCnt="6">
        <dgm:presLayoutVars>
          <dgm:bulletEnabled val="1"/>
        </dgm:presLayoutVars>
      </dgm:prSet>
      <dgm:spPr/>
      <dgm:t>
        <a:bodyPr/>
        <a:lstStyle/>
        <a:p>
          <a:endParaRPr lang="en-US"/>
        </a:p>
      </dgm:t>
    </dgm:pt>
    <dgm:pt modelId="{57CC41A7-D582-48F4-A4DF-4D29D720C3F5}" type="pres">
      <dgm:prSet presAssocID="{9977CCF9-4DC2-4AAB-A60D-E47AE914A9F6}" presName="sibTrans" presStyleCnt="0"/>
      <dgm:spPr/>
    </dgm:pt>
    <dgm:pt modelId="{DE0A1097-78CA-4372-85A9-9F57ED34CAA1}" type="pres">
      <dgm:prSet presAssocID="{86C67316-85DF-4702-97AD-40EEC62E79DD}" presName="node" presStyleLbl="node1" presStyleIdx="3" presStyleCnt="6">
        <dgm:presLayoutVars>
          <dgm:bulletEnabled val="1"/>
        </dgm:presLayoutVars>
      </dgm:prSet>
      <dgm:spPr/>
      <dgm:t>
        <a:bodyPr/>
        <a:lstStyle/>
        <a:p>
          <a:endParaRPr lang="en-US"/>
        </a:p>
      </dgm:t>
    </dgm:pt>
    <dgm:pt modelId="{1DCFE118-D6D2-4231-AC2D-E8C570CE9FFB}" type="pres">
      <dgm:prSet presAssocID="{770DD73A-0642-4423-A5C0-1F65B03A4568}" presName="sibTrans" presStyleCnt="0"/>
      <dgm:spPr/>
    </dgm:pt>
    <dgm:pt modelId="{98FA9A6A-9AFE-4464-83FB-559BFBC3E2DB}" type="pres">
      <dgm:prSet presAssocID="{EBED421C-7F70-41D7-BA63-B0BA4BEFE580}" presName="node" presStyleLbl="node1" presStyleIdx="4" presStyleCnt="6">
        <dgm:presLayoutVars>
          <dgm:bulletEnabled val="1"/>
        </dgm:presLayoutVars>
      </dgm:prSet>
      <dgm:spPr/>
      <dgm:t>
        <a:bodyPr/>
        <a:lstStyle/>
        <a:p>
          <a:endParaRPr lang="en-US"/>
        </a:p>
      </dgm:t>
    </dgm:pt>
    <dgm:pt modelId="{322538D3-3D52-4830-A4C2-AC906F24AECB}" type="pres">
      <dgm:prSet presAssocID="{1B47DEFB-0B5F-446E-8703-18EEED26C92F}" presName="sibTrans" presStyleCnt="0"/>
      <dgm:spPr/>
    </dgm:pt>
    <dgm:pt modelId="{2DA5E1FE-72F2-4FAA-B19C-7A3E997653CB}" type="pres">
      <dgm:prSet presAssocID="{BA05628C-C40C-44DE-8D18-9EF2EA18EC73}" presName="node" presStyleLbl="node1" presStyleIdx="5" presStyleCnt="6">
        <dgm:presLayoutVars>
          <dgm:bulletEnabled val="1"/>
        </dgm:presLayoutVars>
      </dgm:prSet>
      <dgm:spPr/>
      <dgm:t>
        <a:bodyPr/>
        <a:lstStyle/>
        <a:p>
          <a:endParaRPr lang="en-US"/>
        </a:p>
      </dgm:t>
    </dgm:pt>
  </dgm:ptLst>
  <dgm:cxnLst>
    <dgm:cxn modelId="{BF6B3354-BE94-4319-BC08-CFA86BF7607A}" type="presOf" srcId="{BA05628C-C40C-44DE-8D18-9EF2EA18EC73}" destId="{2DA5E1FE-72F2-4FAA-B19C-7A3E997653CB}" srcOrd="0" destOrd="0" presId="urn:microsoft.com/office/officeart/2005/8/layout/default"/>
    <dgm:cxn modelId="{079DC5FE-526A-401B-8291-EBE096AAD0CD}" type="presOf" srcId="{0FC17E10-2444-4B4E-88D0-AB79DC112E34}" destId="{35A82297-B546-4339-BF5D-5B319B4D99A5}" srcOrd="0" destOrd="0" presId="urn:microsoft.com/office/officeart/2005/8/layout/default"/>
    <dgm:cxn modelId="{E56F441A-5149-4545-94A1-2B0F512A47B0}" type="presOf" srcId="{EBED421C-7F70-41D7-BA63-B0BA4BEFE580}" destId="{98FA9A6A-9AFE-4464-83FB-559BFBC3E2DB}" srcOrd="0" destOrd="0" presId="urn:microsoft.com/office/officeart/2005/8/layout/default"/>
    <dgm:cxn modelId="{C7D7DA11-949E-40C3-AB94-32F255ED539D}" type="presOf" srcId="{86C67316-85DF-4702-97AD-40EEC62E79DD}" destId="{DE0A1097-78CA-4372-85A9-9F57ED34CAA1}" srcOrd="0" destOrd="0" presId="urn:microsoft.com/office/officeart/2005/8/layout/default"/>
    <dgm:cxn modelId="{75C72C1B-6E78-480D-9300-28F85E59744B}" srcId="{3F19F006-1018-4F2E-BA7F-A52546DBE4D8}" destId="{EBED421C-7F70-41D7-BA63-B0BA4BEFE580}" srcOrd="4" destOrd="0" parTransId="{8F6B48EF-81E5-4AD1-8191-9022123FA134}" sibTransId="{1B47DEFB-0B5F-446E-8703-18EEED26C92F}"/>
    <dgm:cxn modelId="{990B42D1-6E0E-4566-ABCB-D47D87006393}" type="presOf" srcId="{68F432ED-6927-4D16-8369-FE73E6ED11F8}" destId="{CB8B6AB3-334F-4394-8DD8-83EDE9805B7E}" srcOrd="0" destOrd="0" presId="urn:microsoft.com/office/officeart/2005/8/layout/default"/>
    <dgm:cxn modelId="{3E36A44C-0126-4C24-A555-803A7663F424}" srcId="{3F19F006-1018-4F2E-BA7F-A52546DBE4D8}" destId="{0FC17E10-2444-4B4E-88D0-AB79DC112E34}" srcOrd="1" destOrd="0" parTransId="{FD0FB4EC-BF62-4A2B-9EFF-3FA387ECAB66}" sibTransId="{790892AC-B11D-4FF3-9BA7-8907B5928DD6}"/>
    <dgm:cxn modelId="{D8DE62F9-1ADA-4780-A98D-AAFE39648B7C}" srcId="{3F19F006-1018-4F2E-BA7F-A52546DBE4D8}" destId="{86C67316-85DF-4702-97AD-40EEC62E79DD}" srcOrd="3" destOrd="0" parTransId="{ED6FA37B-47DC-44B9-9F71-B7AA465DF9EF}" sibTransId="{770DD73A-0642-4423-A5C0-1F65B03A4568}"/>
    <dgm:cxn modelId="{FA5B2E27-B6DC-4169-8FDE-86608DF55BD7}" srcId="{3F19F006-1018-4F2E-BA7F-A52546DBE4D8}" destId="{BA05628C-C40C-44DE-8D18-9EF2EA18EC73}" srcOrd="5" destOrd="0" parTransId="{5AA10546-02CC-46D2-B7DF-401A24CEBFC5}" sibTransId="{B87FED3E-1551-4222-BF6F-022B83B9192E}"/>
    <dgm:cxn modelId="{0FA3E75C-5141-4ED9-8C2F-D916D87F5B91}" srcId="{3F19F006-1018-4F2E-BA7F-A52546DBE4D8}" destId="{12ADD56A-F487-46EA-8297-53DA51AEE637}" srcOrd="0" destOrd="0" parTransId="{7A154356-F84A-42D7-B6CB-F0351647E661}" sibTransId="{4BB2A7CC-D480-4AB3-B623-6BBE2F6A3A9A}"/>
    <dgm:cxn modelId="{6E72D9FD-8D32-4C7D-9C8D-B2DF1E53E91C}" type="presOf" srcId="{12ADD56A-F487-46EA-8297-53DA51AEE637}" destId="{DBBC4DC9-CB99-414A-9303-772EC83A2EB9}" srcOrd="0" destOrd="0" presId="urn:microsoft.com/office/officeart/2005/8/layout/default"/>
    <dgm:cxn modelId="{E9854CC0-42C4-4434-9466-5FCB4EFA9C55}" srcId="{3F19F006-1018-4F2E-BA7F-A52546DBE4D8}" destId="{68F432ED-6927-4D16-8369-FE73E6ED11F8}" srcOrd="2" destOrd="0" parTransId="{9AE78D2C-C858-49FD-8690-B88233AE0427}" sibTransId="{9977CCF9-4DC2-4AAB-A60D-E47AE914A9F6}"/>
    <dgm:cxn modelId="{8BB27142-1A37-4433-8085-DF8132599528}" type="presOf" srcId="{3F19F006-1018-4F2E-BA7F-A52546DBE4D8}" destId="{D29A91DE-9954-43EE-8E4B-DD33D32FC517}" srcOrd="0" destOrd="0" presId="urn:microsoft.com/office/officeart/2005/8/layout/default"/>
    <dgm:cxn modelId="{0B0844D2-B3DC-4D07-8D0E-207415F465CB}" type="presParOf" srcId="{D29A91DE-9954-43EE-8E4B-DD33D32FC517}" destId="{DBBC4DC9-CB99-414A-9303-772EC83A2EB9}" srcOrd="0" destOrd="0" presId="urn:microsoft.com/office/officeart/2005/8/layout/default"/>
    <dgm:cxn modelId="{74877B78-90FE-4B95-A2B8-70676A02AE0C}" type="presParOf" srcId="{D29A91DE-9954-43EE-8E4B-DD33D32FC517}" destId="{90B31EA7-6011-4619-8DEF-3BE33EAC0052}" srcOrd="1" destOrd="0" presId="urn:microsoft.com/office/officeart/2005/8/layout/default"/>
    <dgm:cxn modelId="{8D0783AF-5924-48EA-9C55-5B62A5C68B87}" type="presParOf" srcId="{D29A91DE-9954-43EE-8E4B-DD33D32FC517}" destId="{35A82297-B546-4339-BF5D-5B319B4D99A5}" srcOrd="2" destOrd="0" presId="urn:microsoft.com/office/officeart/2005/8/layout/default"/>
    <dgm:cxn modelId="{87E864A1-93C9-4FE5-B51F-2FDC5490A9C5}" type="presParOf" srcId="{D29A91DE-9954-43EE-8E4B-DD33D32FC517}" destId="{EAFF9194-3FF4-4025-8DAC-EF48D0B4CD7B}" srcOrd="3" destOrd="0" presId="urn:microsoft.com/office/officeart/2005/8/layout/default"/>
    <dgm:cxn modelId="{5837D28F-AF8E-4B21-89C4-4E1B699961AE}" type="presParOf" srcId="{D29A91DE-9954-43EE-8E4B-DD33D32FC517}" destId="{CB8B6AB3-334F-4394-8DD8-83EDE9805B7E}" srcOrd="4" destOrd="0" presId="urn:microsoft.com/office/officeart/2005/8/layout/default"/>
    <dgm:cxn modelId="{D60CEB10-DE25-4D90-9AE0-E689B3A11581}" type="presParOf" srcId="{D29A91DE-9954-43EE-8E4B-DD33D32FC517}" destId="{57CC41A7-D582-48F4-A4DF-4D29D720C3F5}" srcOrd="5" destOrd="0" presId="urn:microsoft.com/office/officeart/2005/8/layout/default"/>
    <dgm:cxn modelId="{CBB28A13-DCD4-435A-9DD0-D3BB13B122D6}" type="presParOf" srcId="{D29A91DE-9954-43EE-8E4B-DD33D32FC517}" destId="{DE0A1097-78CA-4372-85A9-9F57ED34CAA1}" srcOrd="6" destOrd="0" presId="urn:microsoft.com/office/officeart/2005/8/layout/default"/>
    <dgm:cxn modelId="{DC14CC4F-7512-4B8C-8092-7C55F06DFCC0}" type="presParOf" srcId="{D29A91DE-9954-43EE-8E4B-DD33D32FC517}" destId="{1DCFE118-D6D2-4231-AC2D-E8C570CE9FFB}" srcOrd="7" destOrd="0" presId="urn:microsoft.com/office/officeart/2005/8/layout/default"/>
    <dgm:cxn modelId="{B628F870-9410-4A5F-8B95-3EDE1001624E}" type="presParOf" srcId="{D29A91DE-9954-43EE-8E4B-DD33D32FC517}" destId="{98FA9A6A-9AFE-4464-83FB-559BFBC3E2DB}" srcOrd="8" destOrd="0" presId="urn:microsoft.com/office/officeart/2005/8/layout/default"/>
    <dgm:cxn modelId="{C7BBDD26-0220-4D71-A388-4C89C47DE5AF}" type="presParOf" srcId="{D29A91DE-9954-43EE-8E4B-DD33D32FC517}" destId="{322538D3-3D52-4830-A4C2-AC906F24AECB}" srcOrd="9" destOrd="0" presId="urn:microsoft.com/office/officeart/2005/8/layout/default"/>
    <dgm:cxn modelId="{88D2A6BF-B96F-4929-AB1F-B5EB2B4CE822}" type="presParOf" srcId="{D29A91DE-9954-43EE-8E4B-DD33D32FC517}" destId="{2DA5E1FE-72F2-4FAA-B19C-7A3E997653C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C4DC9-CB99-414A-9303-772EC83A2EB9}">
      <dsp:nvSpPr>
        <dsp:cNvPr id="0" name=""/>
        <dsp:cNvSpPr/>
      </dsp:nvSpPr>
      <dsp:spPr>
        <a:xfrm>
          <a:off x="0" y="482649"/>
          <a:ext cx="3360539" cy="20163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Visual graphic view of national key metrics</a:t>
          </a:r>
          <a:endParaRPr lang="en-US" sz="3200" b="1" kern="1200" dirty="0"/>
        </a:p>
      </dsp:txBody>
      <dsp:txXfrm>
        <a:off x="0" y="482649"/>
        <a:ext cx="3360539" cy="2016323"/>
      </dsp:txXfrm>
    </dsp:sp>
    <dsp:sp modelId="{35A82297-B546-4339-BF5D-5B319B4D99A5}">
      <dsp:nvSpPr>
        <dsp:cNvPr id="0" name=""/>
        <dsp:cNvSpPr/>
      </dsp:nvSpPr>
      <dsp:spPr>
        <a:xfrm>
          <a:off x="3696592" y="482649"/>
          <a:ext cx="3360539" cy="20163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National,  CPAC, VISN, Medical Center, CBOC</a:t>
          </a:r>
          <a:endParaRPr lang="en-US" sz="3200" b="1" kern="1200" dirty="0"/>
        </a:p>
      </dsp:txBody>
      <dsp:txXfrm>
        <a:off x="3696592" y="482649"/>
        <a:ext cx="3360539" cy="2016323"/>
      </dsp:txXfrm>
    </dsp:sp>
    <dsp:sp modelId="{CB8B6AB3-334F-4394-8DD8-83EDE9805B7E}">
      <dsp:nvSpPr>
        <dsp:cNvPr id="0" name=""/>
        <dsp:cNvSpPr/>
      </dsp:nvSpPr>
      <dsp:spPr>
        <a:xfrm>
          <a:off x="7393185" y="482649"/>
          <a:ext cx="3360539" cy="20163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Individual actionable encounter data*</a:t>
          </a:r>
          <a:endParaRPr lang="en-US" sz="3200" b="1" kern="1200" dirty="0"/>
        </a:p>
      </dsp:txBody>
      <dsp:txXfrm>
        <a:off x="7393185" y="482649"/>
        <a:ext cx="3360539" cy="2016323"/>
      </dsp:txXfrm>
    </dsp:sp>
    <dsp:sp modelId="{DE0A1097-78CA-4372-85A9-9F57ED34CAA1}">
      <dsp:nvSpPr>
        <dsp:cNvPr id="0" name=""/>
        <dsp:cNvSpPr/>
      </dsp:nvSpPr>
      <dsp:spPr>
        <a:xfrm>
          <a:off x="0" y="2835026"/>
          <a:ext cx="3360539" cy="20163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Drillable to Internal Entry Number (IEN)</a:t>
          </a:r>
          <a:endParaRPr lang="en-US" sz="3200" b="1" kern="1200" dirty="0"/>
        </a:p>
      </dsp:txBody>
      <dsp:txXfrm>
        <a:off x="0" y="2835026"/>
        <a:ext cx="3360539" cy="2016323"/>
      </dsp:txXfrm>
    </dsp:sp>
    <dsp:sp modelId="{98FA9A6A-9AFE-4464-83FB-559BFBC3E2DB}">
      <dsp:nvSpPr>
        <dsp:cNvPr id="0" name=""/>
        <dsp:cNvSpPr/>
      </dsp:nvSpPr>
      <dsp:spPr>
        <a:xfrm>
          <a:off x="3696592" y="2835026"/>
          <a:ext cx="3360539" cy="20163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Metadata definitions for each report</a:t>
          </a:r>
          <a:endParaRPr lang="en-US" sz="3200" b="1" kern="1200" dirty="0"/>
        </a:p>
      </dsp:txBody>
      <dsp:txXfrm>
        <a:off x="3696592" y="2835026"/>
        <a:ext cx="3360539" cy="2016323"/>
      </dsp:txXfrm>
    </dsp:sp>
    <dsp:sp modelId="{2DA5E1FE-72F2-4FAA-B19C-7A3E997653CB}">
      <dsp:nvSpPr>
        <dsp:cNvPr id="0" name=""/>
        <dsp:cNvSpPr/>
      </dsp:nvSpPr>
      <dsp:spPr>
        <a:xfrm>
          <a:off x="7393185" y="2835026"/>
          <a:ext cx="3360539" cy="20163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Export each report to many different file extensions </a:t>
          </a:r>
          <a:endParaRPr lang="en-US" sz="3200" b="1" kern="1200" dirty="0"/>
        </a:p>
      </dsp:txBody>
      <dsp:txXfrm>
        <a:off x="7393185" y="2835026"/>
        <a:ext cx="3360539" cy="20163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t>2/24/2015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a:t>
            </a:r>
            <a:r>
              <a:rPr lang="en-US" baseline="0" dirty="0" smtClean="0"/>
              <a:t> </a:t>
            </a:r>
            <a:r>
              <a:rPr lang="en-US" dirty="0" smtClean="0"/>
              <a:t>Thank you Becki!  We are happy to be here today</a:t>
            </a:r>
            <a:r>
              <a:rPr lang="en-US" baseline="0" dirty="0" smtClean="0"/>
              <a:t>. I want to extend a special thanks to Jennifer for being here with me today and for all of her help collaborating on the presentation . Todays topic is using the data from the encoder product suite – central reporting – or as you will hear </a:t>
            </a:r>
            <a:r>
              <a:rPr lang="en-US" baseline="0" dirty="0" smtClean="0"/>
              <a:t>us shorten this throughout the presentation </a:t>
            </a:r>
            <a:r>
              <a:rPr lang="en-US" baseline="0" dirty="0" smtClean="0"/>
              <a:t>to EPS-CR. </a:t>
            </a:r>
            <a:endParaRPr lang="en-US" baseline="0" dirty="0" smtClean="0"/>
          </a:p>
          <a:p>
            <a:endParaRPr lang="en-US" baseline="0" dirty="0" smtClean="0"/>
          </a:p>
          <a:p>
            <a:r>
              <a:rPr lang="en-US" baseline="0" dirty="0" smtClean="0"/>
              <a:t> </a:t>
            </a:r>
            <a:r>
              <a:rPr lang="en-US" baseline="0" dirty="0" smtClean="0"/>
              <a:t>I asked Jennifer to work with me to provide the levels of this presentation, in essence the tiers and that’s what we mean by </a:t>
            </a:r>
            <a:r>
              <a:rPr lang="en-US" baseline="0" dirty="0" smtClean="0"/>
              <a:t>EPS-CR a tiered </a:t>
            </a:r>
            <a:r>
              <a:rPr lang="en-US" baseline="0" dirty="0" smtClean="0"/>
              <a:t>approach.  I will provide the national level perspective and Jennifer </a:t>
            </a:r>
            <a:r>
              <a:rPr lang="en-US" baseline="0" dirty="0" smtClean="0"/>
              <a:t>will bring the </a:t>
            </a:r>
            <a:r>
              <a:rPr lang="en-US" baseline="0" dirty="0" smtClean="0"/>
              <a:t>VISN and Medical Center </a:t>
            </a:r>
            <a:r>
              <a:rPr lang="en-US" baseline="0" dirty="0" smtClean="0"/>
              <a:t>perspectives. </a:t>
            </a:r>
            <a:r>
              <a:rPr lang="en-US" baseline="0" dirty="0" smtClean="0"/>
              <a:t>So, let’s get to it!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Jacki:</a:t>
            </a:r>
            <a:r>
              <a:rPr lang="en-US" dirty="0" smtClean="0"/>
              <a:t> The dashboard</a:t>
            </a:r>
            <a:r>
              <a:rPr lang="en-US" baseline="0" dirty="0" smtClean="0"/>
              <a:t> is 3 years old and like us, aging. </a:t>
            </a:r>
            <a:r>
              <a:rPr lang="en-US" baseline="0" dirty="0" smtClean="0">
                <a:sym typeface="Wingdings" panose="05000000000000000000" pitchFamily="2" charset="2"/>
              </a:rPr>
              <a:t> Jennifer can you believe it was almost 4 years ago when we brought the workgroup together to build this dashboard?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ym typeface="Wingdings" panose="05000000000000000000" pitchFamily="2" charset="2"/>
              </a:rPr>
              <a:t>Jennifer:</a:t>
            </a:r>
            <a:r>
              <a:rPr lang="en-US" baseline="0" dirty="0" smtClean="0">
                <a:sym typeface="Wingdings" panose="05000000000000000000" pitchFamily="2" charset="2"/>
              </a:rPr>
              <a:t> Time sure does fly. It’s hard to remember what some of the original reports even looked like, but the original </a:t>
            </a:r>
            <a:r>
              <a:rPr lang="en-US" baseline="0" dirty="0" smtClean="0"/>
              <a:t>concepts remains the same, and that is to provide key data to drive process improvement in the domains of quality and timeliness.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continue to refine the information contained on the dashboard via input from the field. I</a:t>
            </a:r>
            <a:r>
              <a:rPr lang="en-US" dirty="0" smtClean="0"/>
              <a:t> would like to mention, any input for new reports or enhancements to current reports can be made by following</a:t>
            </a:r>
            <a:r>
              <a:rPr lang="en-US" baseline="0" dirty="0" smtClean="0"/>
              <a:t> the steps on the slide. We do value your ideas and monitor these requests as they are submitted.</a:t>
            </a:r>
          </a:p>
          <a:p>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10</a:t>
            </a:fld>
            <a:endParaRPr lang="en-US"/>
          </a:p>
        </p:txBody>
      </p:sp>
    </p:spTree>
    <p:extLst>
      <p:ext uri="{BB962C8B-B14F-4D97-AF65-F5344CB8AC3E}">
        <p14:creationId xmlns:p14="http://schemas.microsoft.com/office/powerpoint/2010/main" val="4287514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Jennifer: So – how did the poll go? The question</a:t>
            </a:r>
            <a:r>
              <a:rPr lang="en-US" sz="1200" baseline="0" dirty="0" smtClean="0"/>
              <a:t> was: </a:t>
            </a:r>
            <a:r>
              <a:rPr lang="en-US" sz="1200" dirty="0" smtClean="0"/>
              <a:t>Do you know where the HIM Dashboards are located?</a:t>
            </a:r>
          </a:p>
          <a:p>
            <a:r>
              <a:rPr lang="en-US" dirty="0" smtClean="0"/>
              <a:t>Ad</a:t>
            </a:r>
            <a:r>
              <a:rPr lang="en-US" baseline="0" dirty="0" smtClean="0"/>
              <a:t> lib to audience results then move on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11</a:t>
            </a:fld>
            <a:endParaRPr lang="en-US"/>
          </a:p>
        </p:txBody>
      </p:sp>
    </p:spTree>
    <p:extLst>
      <p:ext uri="{BB962C8B-B14F-4D97-AF65-F5344CB8AC3E}">
        <p14:creationId xmlns:p14="http://schemas.microsoft.com/office/powerpoint/2010/main" val="293336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Jennifer: Now that we have a better understanding of what the audience knows, Jacki is going to go over some more specifics regarding the dashboard.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12</a:t>
            </a:fld>
            <a:endParaRPr lang="en-US"/>
          </a:p>
        </p:txBody>
      </p:sp>
    </p:spTree>
    <p:extLst>
      <p:ext uri="{BB962C8B-B14F-4D97-AF65-F5344CB8AC3E}">
        <p14:creationId xmlns:p14="http://schemas.microsoft.com/office/powerpoint/2010/main" val="723632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Jacki: The EPS-CR dashboard</a:t>
            </a:r>
            <a:r>
              <a:rPr lang="en-US" baseline="0" dirty="0" smtClean="0"/>
              <a:t> contains these listed reports. The asterisk next to the report on this slide indicates reports that are drillable to the Internal entry number, which we commonly refer to as the IEN – The IEN is specific to the patient and to the encounter. The IEN is provided to “work” that specific patient encounter. For example on the outpatient TAT report you can drill down to the IEN level which can be used to identify the specific encounter at your facility.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Also, the underlined reports on this slide (read reports) are reports that are going to be replaced. This is why we really need your help defining what you feel would be of value.  We are going to have a live opportunity to do just that coming up. So be thinking of general ideas regarding Nuance reports that you would like to see on the dashboard.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13</a:t>
            </a:fld>
            <a:endParaRPr lang="en-US"/>
          </a:p>
        </p:txBody>
      </p:sp>
    </p:spTree>
    <p:extLst>
      <p:ext uri="{BB962C8B-B14F-4D97-AF65-F5344CB8AC3E}">
        <p14:creationId xmlns:p14="http://schemas.microsoft.com/office/powerpoint/2010/main" val="204882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We talked about the data source which is Nuance, and why the dashboard is important. I also</a:t>
            </a:r>
            <a:r>
              <a:rPr lang="en-US" baseline="0" dirty="0" smtClean="0"/>
              <a:t> wanted to mention that we don’t work in a vacuum. We engage our business partners within VHA such as the Chief Business Office. All of the efforts were vetted with CBO and as you can imagine, CBO is very interested in the coding process, as it is an integral part of the revenue timeline. </a:t>
            </a:r>
          </a:p>
          <a:p>
            <a:endParaRPr lang="en-US" baseline="0" dirty="0" smtClean="0"/>
          </a:p>
          <a:p>
            <a:r>
              <a:rPr lang="en-US" baseline="0" dirty="0" smtClean="0"/>
              <a:t>The goal for Outpatient Coding Turnaround time is 14 days or less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14</a:t>
            </a:fld>
            <a:endParaRPr lang="en-US"/>
          </a:p>
        </p:txBody>
      </p:sp>
    </p:spTree>
    <p:extLst>
      <p:ext uri="{BB962C8B-B14F-4D97-AF65-F5344CB8AC3E}">
        <p14:creationId xmlns:p14="http://schemas.microsoft.com/office/powerpoint/2010/main" val="428278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Jacki:</a:t>
            </a:r>
            <a:r>
              <a:rPr lang="en-US" baseline="0" dirty="0" smtClean="0"/>
              <a:t> The </a:t>
            </a:r>
            <a:r>
              <a:rPr lang="en-US" dirty="0" smtClean="0"/>
              <a:t>Outpatient Coding turnaround time workgroup</a:t>
            </a:r>
            <a:r>
              <a:rPr lang="en-US" baseline="0" dirty="0" smtClean="0"/>
              <a:t> is an excellent </a:t>
            </a:r>
            <a:r>
              <a:rPr lang="en-US" dirty="0" smtClean="0"/>
              <a:t>example of how field</a:t>
            </a:r>
            <a:r>
              <a:rPr lang="en-US" baseline="0" dirty="0" smtClean="0"/>
              <a:t> suggestions  were received and used to enhance the dashboard.</a:t>
            </a:r>
          </a:p>
          <a:p>
            <a:endParaRPr lang="en-US" baseline="0" dirty="0" smtClean="0"/>
          </a:p>
          <a:p>
            <a:r>
              <a:rPr lang="en-US" baseline="0" dirty="0" smtClean="0"/>
              <a:t>This group was comprised of subject matter experts from coding, billing, revenue utilization review, non-MCCF staff ( Tricare and </a:t>
            </a:r>
            <a:r>
              <a:rPr lang="en-US" baseline="0" dirty="0" err="1" smtClean="0"/>
              <a:t>ChampVA</a:t>
            </a:r>
            <a:r>
              <a:rPr lang="en-US" baseline="0" dirty="0" smtClean="0"/>
              <a:t>). The group identified all data gaps in the original calculation of the turn around time. And wrote software enhancement requests that addressed these gaps. </a:t>
            </a:r>
            <a:endParaRPr lang="en-US" sz="1200" baseline="0" dirty="0" smtClean="0"/>
          </a:p>
          <a:p>
            <a:endParaRPr lang="en-US" baseline="0" dirty="0" smtClean="0"/>
          </a:p>
          <a:p>
            <a:r>
              <a:rPr lang="en-US" baseline="0" dirty="0" smtClean="0"/>
              <a:t>The group suggested that VERA, Referred to UR, Referred to Legal/Tort, Inpatient Professional fees and the ENHANCEMENT YOU HAVE ALL  BEEN WAITING FOR - THE New Insurance Late Check Out encounters be excluded from the calculation. This enhancement will be in the Nuance 2</a:t>
            </a:r>
            <a:r>
              <a:rPr lang="en-US" baseline="30000" dirty="0" smtClean="0"/>
              <a:t>nd</a:t>
            </a:r>
            <a:r>
              <a:rPr lang="en-US" baseline="0" dirty="0" smtClean="0"/>
              <a:t> Quarter release which is due out in April 2015.</a:t>
            </a:r>
          </a:p>
          <a:p>
            <a:endParaRPr lang="en-US" baseline="0" dirty="0" smtClean="0"/>
          </a:p>
          <a:p>
            <a:r>
              <a:rPr lang="en-US" b="1" baseline="0" dirty="0" smtClean="0"/>
              <a:t>Jennifer:</a:t>
            </a:r>
            <a:r>
              <a:rPr lang="en-US" baseline="0" dirty="0" smtClean="0"/>
              <a:t> This is a very desired enhancement the field has been waiting for, in fact </a:t>
            </a:r>
            <a:r>
              <a:rPr lang="en-US" baseline="0" dirty="0" smtClean="0"/>
              <a:t>the </a:t>
            </a:r>
            <a:r>
              <a:rPr lang="en-US" baseline="0" dirty="0" smtClean="0"/>
              <a:t>first </a:t>
            </a:r>
            <a:r>
              <a:rPr lang="en-US" baseline="0" dirty="0" smtClean="0"/>
              <a:t>test extract </a:t>
            </a:r>
            <a:r>
              <a:rPr lang="en-US" baseline="0" dirty="0" smtClean="0"/>
              <a:t>excluding this </a:t>
            </a:r>
            <a:r>
              <a:rPr lang="en-US" baseline="0" dirty="0" smtClean="0"/>
              <a:t>data was just pulled from the VISN 2 data base.  We are anxious to see how it impacts our TAT.</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15</a:t>
            </a:fld>
            <a:endParaRPr lang="en-US"/>
          </a:p>
        </p:txBody>
      </p:sp>
    </p:spTree>
    <p:extLst>
      <p:ext uri="{BB962C8B-B14F-4D97-AF65-F5344CB8AC3E}">
        <p14:creationId xmlns:p14="http://schemas.microsoft.com/office/powerpoint/2010/main" val="85914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dashboard is a visual graphic view of key metrics, it is drillable to the CPAC, VISN, Medical center and CBOC level, and some reports even drill down to the internal entry number, the IEN, which allows you to translate into the patient specific encounter for action. The IEN is used to designate a unique record within the </a:t>
            </a:r>
            <a:r>
              <a:rPr lang="en-US" sz="1200" b="0" i="0" u="none" strike="noStrike" kern="1200" baseline="0" dirty="0" err="1" smtClean="0">
                <a:solidFill>
                  <a:schemeClr val="tx1"/>
                </a:solidFill>
                <a:latin typeface="+mn-lt"/>
                <a:ea typeface="+mn-ea"/>
                <a:cs typeface="+mn-cs"/>
              </a:rPr>
              <a:t>VistA</a:t>
            </a:r>
            <a:r>
              <a:rPr lang="en-US" sz="1200" b="0" i="0" u="none" strike="noStrike" kern="1200" baseline="0" dirty="0" smtClean="0">
                <a:solidFill>
                  <a:schemeClr val="tx1"/>
                </a:solidFill>
                <a:latin typeface="+mn-lt"/>
                <a:ea typeface="+mn-ea"/>
                <a:cs typeface="+mn-cs"/>
              </a:rPr>
              <a:t> database. It is provided on the lowest level of the drill-through report to allow a user to conduct research by pulling up the individual encounter to view additional details if they wish. It should be noted that the user must have SSN access to view the related encounter details. You can request SSN access via the VSSC website. The link is provided at the end of this presentation.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also metadata which is the definition of each report and what they contain.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you can export the reports to a bunch of different formats for use outside of the dashboard. So, if you had a meeting to present data, you could export it.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a:p>
        </p:txBody>
      </p:sp>
    </p:spTree>
    <p:extLst>
      <p:ext uri="{BB962C8B-B14F-4D97-AF65-F5344CB8AC3E}">
        <p14:creationId xmlns:p14="http://schemas.microsoft.com/office/powerpoint/2010/main" val="3651525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chemeClr val="accent1"/>
                </a:solidFill>
              </a:rPr>
              <a:t> Here is a screen shot of all the file</a:t>
            </a:r>
            <a:r>
              <a:rPr lang="en-US" baseline="0" dirty="0" smtClean="0">
                <a:solidFill>
                  <a:schemeClr val="accent1"/>
                </a:solidFill>
              </a:rPr>
              <a:t> types you can use to export.</a:t>
            </a:r>
            <a:endParaRPr lang="en-US" dirty="0" smtClean="0">
              <a:solidFill>
                <a:schemeClr val="accent1"/>
              </a:solidFill>
            </a:endParaRPr>
          </a:p>
          <a:p>
            <a:endParaRPr lang="en-US"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 Jennifer. –Which files types do you typically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Jennifer</a:t>
            </a:r>
            <a:r>
              <a:rPr lang="en-US" sz="1200" b="0" i="0" u="none" strike="noStrike" kern="1200" baseline="0" dirty="0" smtClean="0">
                <a:solidFill>
                  <a:schemeClr val="tx1"/>
                </a:solidFill>
                <a:latin typeface="+mn-lt"/>
                <a:ea typeface="+mn-ea"/>
                <a:cs typeface="+mn-cs"/>
              </a:rPr>
              <a:t>: Most </a:t>
            </a:r>
            <a:r>
              <a:rPr lang="en-US" sz="1200" b="0" i="0" u="none" strike="noStrike" kern="1200" baseline="0" dirty="0" smtClean="0">
                <a:solidFill>
                  <a:schemeClr val="tx1"/>
                </a:solidFill>
                <a:latin typeface="+mn-lt"/>
                <a:ea typeface="+mn-ea"/>
                <a:cs typeface="+mn-cs"/>
              </a:rPr>
              <a:t>of the time we just abstract the numbers  from the dashboard to populate our reports, but if we do need to export them, we use the Excel or CSV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Jacki:</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Now </a:t>
            </a:r>
            <a:r>
              <a:rPr lang="en-US" sz="1200" b="0" i="0" u="none" strike="noStrike" kern="1200" baseline="0" dirty="0" smtClean="0">
                <a:solidFill>
                  <a:schemeClr val="tx1"/>
                </a:solidFill>
                <a:latin typeface="+mn-lt"/>
                <a:ea typeface="+mn-ea"/>
                <a:cs typeface="+mn-cs"/>
              </a:rPr>
              <a:t>let’s move on to a VISN example of not only the mechanics of how you use the export feature on the dashboard, but how you actually use the data. </a:t>
            </a:r>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a:p>
        </p:txBody>
      </p:sp>
    </p:spTree>
    <p:extLst>
      <p:ext uri="{BB962C8B-B14F-4D97-AF65-F5344CB8AC3E}">
        <p14:creationId xmlns:p14="http://schemas.microsoft.com/office/powerpoint/2010/main" val="3648023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a:t>
            </a:r>
            <a:r>
              <a:rPr lang="en-US" baseline="0" dirty="0" smtClean="0"/>
              <a:t> As Jacki previously mentioned, you may remember that prior to EPS-CR we were required to run the outpatient TAT report in ACM, manipulate the data and report our </a:t>
            </a:r>
            <a:r>
              <a:rPr lang="en-US" baseline="0" dirty="0" smtClean="0"/>
              <a:t>numbers </a:t>
            </a:r>
            <a:r>
              <a:rPr lang="en-US" baseline="0" dirty="0" smtClean="0"/>
              <a:t>each month.   This process was time consuming, so it’s great that </a:t>
            </a:r>
            <a:r>
              <a:rPr lang="en-US" baseline="0" dirty="0" smtClean="0"/>
              <a:t>this </a:t>
            </a:r>
            <a:r>
              <a:rPr lang="en-US" baseline="0" dirty="0" smtClean="0"/>
              <a:t>information is </a:t>
            </a:r>
            <a:r>
              <a:rPr lang="en-US" baseline="0" dirty="0" smtClean="0"/>
              <a:t>easily </a:t>
            </a:r>
            <a:r>
              <a:rPr lang="en-US" baseline="0" dirty="0" smtClean="0"/>
              <a:t>accessible on the </a:t>
            </a:r>
            <a:r>
              <a:rPr lang="en-US" baseline="0" dirty="0" smtClean="0"/>
              <a:t>dashboard.  In VISN 2, we use it to </a:t>
            </a:r>
            <a:r>
              <a:rPr lang="en-US" baseline="0" dirty="0" smtClean="0"/>
              <a:t>populate our VISN and facility dashboards. </a:t>
            </a:r>
            <a:endParaRPr lang="en-US" baseline="0" dirty="0" smtClean="0"/>
          </a:p>
          <a:p>
            <a:endParaRPr lang="en-US" baseline="0" dirty="0" smtClean="0"/>
          </a:p>
          <a:p>
            <a:r>
              <a:rPr lang="en-US" baseline="0" dirty="0" smtClean="0"/>
              <a:t>I </a:t>
            </a:r>
            <a:r>
              <a:rPr lang="en-US" baseline="0" dirty="0" smtClean="0"/>
              <a:t>also like the fact that the data is pulled using the same criteria for all facilities </a:t>
            </a:r>
            <a:r>
              <a:rPr lang="en-US" baseline="0" dirty="0" smtClean="0"/>
              <a:t>which truly </a:t>
            </a:r>
            <a:r>
              <a:rPr lang="en-US" baseline="0" dirty="0" smtClean="0"/>
              <a:t>allows us to compare ourselves to other VISNs and medical centers.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18</a:t>
            </a:fld>
            <a:endParaRPr lang="en-US"/>
          </a:p>
        </p:txBody>
      </p:sp>
    </p:spTree>
    <p:extLst>
      <p:ext uri="{BB962C8B-B14F-4D97-AF65-F5344CB8AC3E}">
        <p14:creationId xmlns:p14="http://schemas.microsoft.com/office/powerpoint/2010/main" val="3150967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Jennifer:</a:t>
            </a:r>
            <a:r>
              <a:rPr lang="en-US" b="0" baseline="0" dirty="0" smtClean="0"/>
              <a:t> this is an example of how we use the data to populate our VISN 2 Clinical Informatics Dashboard. </a:t>
            </a:r>
            <a:endParaRPr lang="en-US" b="0" baseline="0" dirty="0" smtClean="0"/>
          </a:p>
          <a:p>
            <a:endParaRPr lang="en-US" b="0" dirty="0" smtClean="0"/>
          </a:p>
          <a:p>
            <a:r>
              <a:rPr lang="en-US" baseline="0" dirty="0" smtClean="0"/>
              <a:t>We display the target for this metric which is 14 days or less, and then we populate the actual turnaround time averages by obtaining them from the national dashboard. </a:t>
            </a:r>
          </a:p>
          <a:p>
            <a:endParaRPr lang="en-US" baseline="0" dirty="0" smtClean="0"/>
          </a:p>
          <a:p>
            <a:r>
              <a:rPr lang="en-US" baseline="0" dirty="0" smtClean="0"/>
              <a:t>As you can see we are very close to making the 14 day TAT in VISN 2.</a:t>
            </a:r>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a:p>
        </p:txBody>
      </p:sp>
    </p:spTree>
    <p:extLst>
      <p:ext uri="{BB962C8B-B14F-4D97-AF65-F5344CB8AC3E}">
        <p14:creationId xmlns:p14="http://schemas.microsoft.com/office/powerpoint/2010/main" val="2406158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 Our</a:t>
            </a:r>
            <a:r>
              <a:rPr lang="en-US" baseline="0" dirty="0" smtClean="0"/>
              <a:t> learning objectives for today </a:t>
            </a:r>
            <a:r>
              <a:rPr lang="en-US" baseline="0" dirty="0" smtClean="0"/>
              <a:t>are:</a:t>
            </a:r>
            <a:endParaRPr lang="en-US" baseline="0" dirty="0" smtClean="0"/>
          </a:p>
          <a:p>
            <a:endParaRPr lang="en-US" baseline="0" dirty="0" smtClean="0"/>
          </a:p>
          <a:p>
            <a:r>
              <a:rPr lang="en-US" baseline="0" dirty="0" smtClean="0"/>
              <a:t>Define </a:t>
            </a:r>
            <a:r>
              <a:rPr lang="en-US" baseline="0" dirty="0" smtClean="0"/>
              <a:t>the available data on the HIM dashboards</a:t>
            </a:r>
          </a:p>
          <a:p>
            <a:r>
              <a:rPr lang="en-US" baseline="0" dirty="0" smtClean="0"/>
              <a:t>Discuss why the data is important to monitor</a:t>
            </a:r>
          </a:p>
          <a:p>
            <a:r>
              <a:rPr lang="en-US" baseline="0" dirty="0" smtClean="0"/>
              <a:t>And provide practical examples of data uses at the VISN and Medical </a:t>
            </a:r>
            <a:r>
              <a:rPr lang="en-US" baseline="0" dirty="0" smtClean="0"/>
              <a:t>center</a:t>
            </a:r>
            <a:endParaRPr lang="en-US" baseline="0" dirty="0" smtClean="0"/>
          </a:p>
          <a:p>
            <a:endParaRPr lang="en-US" baseline="0" dirty="0" smtClean="0"/>
          </a:p>
          <a:p>
            <a:r>
              <a:rPr lang="en-US" baseline="0" dirty="0" smtClean="0"/>
              <a:t>I would </a:t>
            </a:r>
            <a:r>
              <a:rPr lang="en-US" baseline="0" dirty="0" smtClean="0"/>
              <a:t>also like to mention </a:t>
            </a:r>
            <a:r>
              <a:rPr lang="en-US" baseline="0" dirty="0" smtClean="0"/>
              <a:t>that all of the data in the reports that we will discuss today is the direct result of processes occurring at your facility.  (For Example: Coders </a:t>
            </a:r>
            <a:r>
              <a:rPr lang="en-US" baseline="0" dirty="0" smtClean="0"/>
              <a:t>entering the </a:t>
            </a:r>
            <a:r>
              <a:rPr lang="en-US" baseline="0" dirty="0" smtClean="0"/>
              <a:t>POA </a:t>
            </a:r>
            <a:r>
              <a:rPr lang="en-US" baseline="0" dirty="0" smtClean="0"/>
              <a:t>status or bypassing VERA edits).  </a:t>
            </a:r>
            <a:r>
              <a:rPr lang="en-US" baseline="0" dirty="0" smtClean="0"/>
              <a:t>So </a:t>
            </a:r>
            <a:r>
              <a:rPr lang="en-US" baseline="0" dirty="0" smtClean="0"/>
              <a:t>the output from these reports really can </a:t>
            </a:r>
            <a:r>
              <a:rPr lang="en-US" baseline="0" dirty="0" smtClean="0"/>
              <a:t>help you </a:t>
            </a:r>
            <a:r>
              <a:rPr lang="en-US" baseline="0" dirty="0" smtClean="0"/>
              <a:t>identify </a:t>
            </a:r>
            <a:r>
              <a:rPr lang="en-US" baseline="0" dirty="0" smtClean="0"/>
              <a:t>weak areas in </a:t>
            </a:r>
            <a:r>
              <a:rPr lang="en-US" baseline="0" dirty="0" smtClean="0"/>
              <a:t>your </a:t>
            </a:r>
            <a:r>
              <a:rPr lang="en-US" baseline="0" dirty="0" smtClean="0"/>
              <a:t>processes.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a:p>
        </p:txBody>
      </p:sp>
    </p:spTree>
    <p:extLst>
      <p:ext uri="{BB962C8B-B14F-4D97-AF65-F5344CB8AC3E}">
        <p14:creationId xmlns:p14="http://schemas.microsoft.com/office/powerpoint/2010/main" val="288567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Jennifer: So</a:t>
            </a:r>
            <a:r>
              <a:rPr lang="en-US" baseline="0" dirty="0" smtClean="0"/>
              <a:t> the previous slide was an example of how we use the national dashboard data in VISN 2. Jacki and I would like to get a sense of how our audience uses the dashboard data.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do so, I would like to ask you a poll question. Please indicate your answer by clicking on the blue polling icon above my head. </a:t>
            </a:r>
          </a:p>
          <a:p>
            <a:pPr marL="0" indent="0">
              <a:buNone/>
            </a:pPr>
            <a:r>
              <a:rPr lang="en-US" sz="4000" dirty="0" smtClean="0">
                <a:solidFill>
                  <a:schemeClr val="tx1"/>
                </a:solidFill>
              </a:rPr>
              <a:t>Do you use the HIM Dashboard to monitor compliance with key HIM metrics in your department?</a:t>
            </a:r>
          </a:p>
          <a:p>
            <a:pPr marL="1314450" lvl="2" indent="-514350">
              <a:buFont typeface="+mj-lt"/>
              <a:buAutoNum type="alphaUcPeriod"/>
            </a:pPr>
            <a:r>
              <a:rPr lang="en-US" sz="3600" i="0" dirty="0" smtClean="0"/>
              <a:t>Yes</a:t>
            </a:r>
          </a:p>
          <a:p>
            <a:pPr marL="1314450" marR="0" lvl="2" indent="-514350" algn="l" defTabSz="914400" rtl="0" eaLnBrk="1" fontAlgn="auto" latinLnBrk="0" hangingPunct="1">
              <a:lnSpc>
                <a:spcPct val="100000"/>
              </a:lnSpc>
              <a:spcBef>
                <a:spcPts val="0"/>
              </a:spcBef>
              <a:spcAft>
                <a:spcPts val="0"/>
              </a:spcAft>
              <a:buClrTx/>
              <a:buSzTx/>
              <a:buFont typeface="+mj-lt"/>
              <a:buAutoNum type="alphaUcPeriod"/>
              <a:tabLst/>
              <a:defRPr/>
            </a:pPr>
            <a:r>
              <a:rPr lang="en-US" sz="3600" i="0" dirty="0" smtClean="0"/>
              <a:t>No, because it’s not applicable to my position</a:t>
            </a:r>
            <a:endParaRPr lang="en-US" sz="3600" i="0" dirty="0" smtClean="0"/>
          </a:p>
          <a:p>
            <a:pPr marL="1314450" lvl="2" indent="-514350">
              <a:buFont typeface="+mj-lt"/>
              <a:buAutoNum type="alphaUcPeriod"/>
            </a:pPr>
            <a:r>
              <a:rPr lang="en-US" sz="3600" i="0" dirty="0" smtClean="0"/>
              <a:t>No, but I want to learn more</a:t>
            </a:r>
          </a:p>
          <a:p>
            <a:endParaRPr lang="en-US" dirty="0" smtClean="0"/>
          </a:p>
          <a:p>
            <a:r>
              <a:rPr lang="en-US" dirty="0" smtClean="0"/>
              <a:t>While the poll is open Jacki is going to discuss another data</a:t>
            </a:r>
            <a:r>
              <a:rPr lang="en-US" baseline="0" dirty="0" smtClean="0"/>
              <a:t> source that may be of interest to you. </a:t>
            </a:r>
            <a:endParaRPr lang="en-US" dirty="0" smtClean="0"/>
          </a:p>
          <a:p>
            <a:endParaRPr lang="en-US" dirty="0" smtClean="0"/>
          </a:p>
          <a:p>
            <a:endParaRPr lang="en-US" dirty="0" smtClean="0"/>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20</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 </a:t>
            </a:r>
            <a:r>
              <a:rPr lang="en-US" baseline="0" dirty="0" smtClean="0"/>
              <a:t>I just wanted to point out that there is another dashboard on the HIM site. The link on the slide will take you to the VSSC Dashboard.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a:p>
        </p:txBody>
      </p:sp>
    </p:spTree>
    <p:extLst>
      <p:ext uri="{BB962C8B-B14F-4D97-AF65-F5344CB8AC3E}">
        <p14:creationId xmlns:p14="http://schemas.microsoft.com/office/powerpoint/2010/main" val="723382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 Here is the VSSC</a:t>
            </a:r>
            <a:r>
              <a:rPr lang="en-US" baseline="0" dirty="0" smtClean="0"/>
              <a:t> Dashboard. As you can see it has a very different look than the EPS-CR dashboard.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a:p>
        </p:txBody>
      </p:sp>
    </p:spTree>
    <p:extLst>
      <p:ext uri="{BB962C8B-B14F-4D97-AF65-F5344CB8AC3E}">
        <p14:creationId xmlns:p14="http://schemas.microsoft.com/office/powerpoint/2010/main" val="3356512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Jacki: The VSSC dashboard contains Monthly HIM Measure</a:t>
            </a:r>
            <a:r>
              <a:rPr lang="en-US" baseline="0" dirty="0" smtClean="0"/>
              <a:t> such as </a:t>
            </a:r>
            <a:r>
              <a:rPr lang="en-US" dirty="0" smtClean="0"/>
              <a:t>PTF Timeliness, Monthly Stroke Measures,</a:t>
            </a:r>
            <a:r>
              <a:rPr lang="en-US" baseline="0" dirty="0" smtClean="0"/>
              <a:t> Multiple E&amp;M Coding, and an Executive Summary.  On the executive summary there is a good graphical representation of outpatient coding turnaround time at the National, VISN,  and CPAC level. It’s worth a look!</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a:p>
        </p:txBody>
      </p:sp>
    </p:spTree>
    <p:extLst>
      <p:ext uri="{BB962C8B-B14F-4D97-AF65-F5344CB8AC3E}">
        <p14:creationId xmlns:p14="http://schemas.microsoft.com/office/powerpoint/2010/main" val="77139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 on the Executive</a:t>
            </a:r>
            <a:r>
              <a:rPr lang="en-US" baseline="0" dirty="0" smtClean="0"/>
              <a:t> Summary, you can get some detailed information regarding Outpatient TAT by cl</a:t>
            </a:r>
            <a:r>
              <a:rPr lang="en-US" dirty="0" smtClean="0"/>
              <a:t>icking on the map of the US.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24</a:t>
            </a:fld>
            <a:endParaRPr lang="en-US"/>
          </a:p>
        </p:txBody>
      </p:sp>
    </p:spTree>
    <p:extLst>
      <p:ext uri="{BB962C8B-B14F-4D97-AF65-F5344CB8AC3E}">
        <p14:creationId xmlns:p14="http://schemas.microsoft.com/office/powerpoint/2010/main" val="3912317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Jacki: Here you will find a national map of outpatient turn around time by Medical center. The overall goal is 14 days or less and the medical centers are each represented by their individual performance. So at a national glance, we have a handful of medical centers who are meeting the turn around time goal, but it looks to me like there is a big army of yellow sites – which indicate they are very close to meeting the goal – they are at 15-23 days.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25</a:t>
            </a:fld>
            <a:endParaRPr lang="en-US"/>
          </a:p>
        </p:txBody>
      </p:sp>
    </p:spTree>
    <p:extLst>
      <p:ext uri="{BB962C8B-B14F-4D97-AF65-F5344CB8AC3E}">
        <p14:creationId xmlns:p14="http://schemas.microsoft.com/office/powerpoint/2010/main" val="406696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 In addition, there are some “spider graphs” that display VISN and CPAC performance</a:t>
            </a:r>
            <a:r>
              <a:rPr lang="en-US" baseline="0" dirty="0" smtClean="0"/>
              <a:t> as compared to the goal. The goal of 14 days is in the center of the target. </a:t>
            </a:r>
          </a:p>
          <a:p>
            <a:endParaRPr lang="en-US" baseline="0" dirty="0" smtClean="0"/>
          </a:p>
          <a:p>
            <a:r>
              <a:rPr lang="en-US" baseline="0" dirty="0" smtClean="0"/>
              <a:t>Just as a reminder these are illustrated to show the content and purpose of the outpatient TAT reports. This display data is not up to date,  be sure to access the dashboard to view your current performance. </a:t>
            </a:r>
          </a:p>
          <a:p>
            <a:endParaRPr lang="en-US" baseline="0" dirty="0" smtClean="0"/>
          </a:p>
          <a:p>
            <a:r>
              <a:rPr lang="en-US" baseline="0" dirty="0" smtClean="0"/>
              <a:t>Jennifer: </a:t>
            </a:r>
            <a:r>
              <a:rPr lang="en-US" baseline="0" dirty="0" smtClean="0"/>
              <a:t>Well Jacki, learning </a:t>
            </a:r>
            <a:r>
              <a:rPr lang="en-US" baseline="0" dirty="0" smtClean="0"/>
              <a:t>about where these graphs are </a:t>
            </a:r>
            <a:r>
              <a:rPr lang="en-US" baseline="0" dirty="0" smtClean="0"/>
              <a:t>located is great information, </a:t>
            </a:r>
            <a:r>
              <a:rPr lang="en-US" baseline="0" dirty="0" smtClean="0"/>
              <a:t>as I wasn’t aware of them before. </a:t>
            </a:r>
          </a:p>
          <a:p>
            <a:endParaRPr lang="en-US" baseline="0" dirty="0" smtClean="0"/>
          </a:p>
          <a:p>
            <a:r>
              <a:rPr lang="en-US" baseline="0" dirty="0" smtClean="0"/>
              <a:t>Now I’m going to take a look at the poll results.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a:p>
        </p:txBody>
      </p:sp>
    </p:spTree>
    <p:extLst>
      <p:ext uri="{BB962C8B-B14F-4D97-AF65-F5344CB8AC3E}">
        <p14:creationId xmlns:p14="http://schemas.microsoft.com/office/powerpoint/2010/main" val="2138517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sz="1200" baseline="0" dirty="0" smtClean="0">
                <a:solidFill>
                  <a:schemeClr val="tx1"/>
                </a:solidFill>
              </a:rPr>
              <a:t>Jennifer: </a:t>
            </a:r>
          </a:p>
          <a:p>
            <a:pPr marL="0" indent="0">
              <a:buNone/>
            </a:pPr>
            <a:r>
              <a:rPr lang="en-US" sz="1200" baseline="0" dirty="0" smtClean="0">
                <a:solidFill>
                  <a:schemeClr val="tx1"/>
                </a:solidFill>
              </a:rPr>
              <a:t>Poll results : </a:t>
            </a:r>
            <a:r>
              <a:rPr lang="en-US" sz="4000" dirty="0" smtClean="0">
                <a:solidFill>
                  <a:schemeClr val="tx1"/>
                </a:solidFill>
              </a:rPr>
              <a:t>Do you use the HIM Dashboard to monitor compliance with key HIM metrics in your department?</a:t>
            </a:r>
          </a:p>
          <a:p>
            <a:pPr marL="0" indent="0">
              <a:buNone/>
            </a:pPr>
            <a:r>
              <a:rPr lang="en-US" sz="4000" dirty="0" smtClean="0">
                <a:solidFill>
                  <a:schemeClr val="tx1"/>
                </a:solidFill>
              </a:rPr>
              <a:t>Look like…..ad lib.</a:t>
            </a:r>
          </a:p>
        </p:txBody>
      </p:sp>
      <p:sp>
        <p:nvSpPr>
          <p:cNvPr id="4" name="Slide Number Placeholder 3"/>
          <p:cNvSpPr>
            <a:spLocks noGrp="1"/>
          </p:cNvSpPr>
          <p:nvPr>
            <p:ph type="sldNum" sz="quarter" idx="10"/>
          </p:nvPr>
        </p:nvSpPr>
        <p:spPr/>
        <p:txBody>
          <a:bodyPr/>
          <a:lstStyle/>
          <a:p>
            <a:fld id="{08AA51C3-518F-4F0D-B932-9AF47A2C9D15}" type="slidenum">
              <a:rPr lang="en-US" smtClean="0"/>
              <a:t>27</a:t>
            </a:fld>
            <a:endParaRPr lang="en-US"/>
          </a:p>
        </p:txBody>
      </p:sp>
    </p:spTree>
    <p:extLst>
      <p:ext uri="{BB962C8B-B14F-4D97-AF65-F5344CB8AC3E}">
        <p14:creationId xmlns:p14="http://schemas.microsoft.com/office/powerpoint/2010/main" val="891492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28</a:t>
            </a:fld>
            <a:endParaRPr lang="en-US"/>
          </a:p>
        </p:txBody>
      </p:sp>
    </p:spTree>
    <p:extLst>
      <p:ext uri="{BB962C8B-B14F-4D97-AF65-F5344CB8AC3E}">
        <p14:creationId xmlns:p14="http://schemas.microsoft.com/office/powerpoint/2010/main" val="1663576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a:t>
            </a:r>
            <a:r>
              <a:rPr lang="en-US" baseline="0" dirty="0" smtClean="0"/>
              <a:t> </a:t>
            </a:r>
            <a:r>
              <a:rPr lang="en-US" dirty="0" smtClean="0"/>
              <a:t>Now  let’s really dive deeper</a:t>
            </a:r>
            <a:r>
              <a:rPr lang="en-US" baseline="0" dirty="0" smtClean="0"/>
              <a:t> into the presentation.  Jacki is going to get us started with the Outpatient Coding Turn Around Time Report.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29</a:t>
            </a:fld>
            <a:endParaRPr lang="en-US"/>
          </a:p>
        </p:txBody>
      </p:sp>
    </p:spTree>
    <p:extLst>
      <p:ext uri="{BB962C8B-B14F-4D97-AF65-F5344CB8AC3E}">
        <p14:creationId xmlns:p14="http://schemas.microsoft.com/office/powerpoint/2010/main" val="99353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 Are you experiencing data over load? Do you feel</a:t>
            </a:r>
            <a:r>
              <a:rPr lang="en-US" baseline="0" dirty="0" smtClean="0"/>
              <a:t> like there is data out there but you are feeling over whelmed by the sheer amount of it? </a:t>
            </a:r>
          </a:p>
          <a:p>
            <a:endParaRPr lang="en-US" baseline="0" dirty="0" smtClean="0"/>
          </a:p>
          <a:p>
            <a:r>
              <a:rPr lang="en-US" baseline="0" dirty="0" smtClean="0"/>
              <a:t>Jennifer: </a:t>
            </a:r>
            <a:r>
              <a:rPr lang="en-US" baseline="0" dirty="0" smtClean="0"/>
              <a:t>Yes</a:t>
            </a:r>
            <a:r>
              <a:rPr lang="en-US" baseline="0" dirty="0" smtClean="0"/>
              <a:t>, absolutely, that’s why </a:t>
            </a:r>
            <a:r>
              <a:rPr lang="en-US" baseline="0" dirty="0" smtClean="0"/>
              <a:t>I was interested </a:t>
            </a:r>
            <a:r>
              <a:rPr lang="en-US" baseline="0" dirty="0" smtClean="0"/>
              <a:t>in co-presenting with you today. Even though I was on the original workgroup that developed </a:t>
            </a:r>
            <a:r>
              <a:rPr lang="en-US" baseline="0" dirty="0" smtClean="0"/>
              <a:t>these </a:t>
            </a:r>
            <a:r>
              <a:rPr lang="en-US" baseline="0" dirty="0" smtClean="0"/>
              <a:t>reports, I </a:t>
            </a:r>
            <a:r>
              <a:rPr lang="en-US" baseline="0" dirty="0" smtClean="0"/>
              <a:t>know </a:t>
            </a:r>
            <a:r>
              <a:rPr lang="en-US" baseline="0" dirty="0" smtClean="0"/>
              <a:t>there are more ways we could utilize the information to improve </a:t>
            </a:r>
            <a:r>
              <a:rPr lang="en-US" baseline="0" dirty="0" smtClean="0"/>
              <a:t>our processes in VISN 2.</a:t>
            </a:r>
            <a:endParaRPr lang="en-US" baseline="0" dirty="0" smtClean="0"/>
          </a:p>
          <a:p>
            <a:endParaRPr lang="en-US" baseline="0" dirty="0" smtClean="0"/>
          </a:p>
          <a:p>
            <a:r>
              <a:rPr lang="en-US" baseline="0" dirty="0" smtClean="0"/>
              <a:t>Jacki: That’s great to hear! One of our objectives here today it to help you understand the data that is currently available on the HIM dashboard. In the daily operations of a HIM Department, we know all too well that time is very precious and there are many competing priorities. The HIM program office modified the Nuance contract to include a monthly output of key HIM operational metrics. These metrics are meant to assist HIM departments with data gathering and reporting and to free up your time to focus on the analysis of the data and what it means to your facility and how it can be used to drive improvements. </a:t>
            </a:r>
          </a:p>
          <a:p>
            <a:endParaRPr lang="en-US" baseline="0" dirty="0" smtClean="0"/>
          </a:p>
          <a:p>
            <a:r>
              <a:rPr lang="en-US" baseline="0" dirty="0" smtClean="0"/>
              <a:t>Now Jennifer is going to ask the audience an interactive poll question.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a:p>
        </p:txBody>
      </p:sp>
    </p:spTree>
    <p:extLst>
      <p:ext uri="{BB962C8B-B14F-4D97-AF65-F5344CB8AC3E}">
        <p14:creationId xmlns:p14="http://schemas.microsoft.com/office/powerpoint/2010/main" val="2890491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Jacki:  I just want to mention once again, that all of the reports that I will define today are extracted monthly and their data source is the Nuance Product Suite.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Outpatient coding  turnaround time  is an average of the </a:t>
            </a:r>
            <a:r>
              <a:rPr lang="en-US" sz="1200" b="0" i="0" u="sng" strike="noStrike" kern="1200" baseline="0" dirty="0" smtClean="0">
                <a:solidFill>
                  <a:schemeClr val="tx1"/>
                </a:solidFill>
                <a:latin typeface="+mn-lt"/>
                <a:ea typeface="+mn-ea"/>
                <a:cs typeface="+mn-cs"/>
              </a:rPr>
              <a:t>date of the encounter </a:t>
            </a:r>
            <a:r>
              <a:rPr lang="en-US" sz="1200" b="0" i="0" u="none" strike="noStrike" kern="1200" baseline="0" dirty="0" smtClean="0">
                <a:solidFill>
                  <a:schemeClr val="tx1"/>
                </a:solidFill>
                <a:latin typeface="+mn-lt"/>
                <a:ea typeface="+mn-ea"/>
                <a:cs typeface="+mn-cs"/>
              </a:rPr>
              <a:t>to </a:t>
            </a:r>
            <a:r>
              <a:rPr lang="en-US" sz="1200" b="0" i="0" u="sng" strike="noStrike" kern="1200" baseline="0" dirty="0" smtClean="0">
                <a:solidFill>
                  <a:schemeClr val="tx1"/>
                </a:solidFill>
                <a:latin typeface="+mn-lt"/>
                <a:ea typeface="+mn-ea"/>
                <a:cs typeface="+mn-cs"/>
              </a:rPr>
              <a:t>the date last coded within the reporting period</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-There are some data exclusions  in the calculation (thanks to the Outpatient turnaround time workgroup).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calculation excludes: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encounters  re-assigned after coding is complete and result in a negative number. </a:t>
            </a:r>
          </a:p>
          <a:p>
            <a:r>
              <a:rPr lang="en-US" sz="1200" b="0" i="0" u="none" strike="noStrike" kern="1200" baseline="0" dirty="0" smtClean="0">
                <a:solidFill>
                  <a:schemeClr val="tx1"/>
                </a:solidFill>
                <a:latin typeface="+mn-lt"/>
                <a:ea typeface="+mn-ea"/>
                <a:cs typeface="+mn-cs"/>
              </a:rPr>
              <a:t>  encounters covered by </a:t>
            </a:r>
            <a:r>
              <a:rPr lang="en-US" sz="1200" b="0" i="0" u="none" strike="noStrike" kern="1200" baseline="0" dirty="0" err="1" smtClean="0">
                <a:solidFill>
                  <a:schemeClr val="tx1"/>
                </a:solidFill>
                <a:latin typeface="+mn-lt"/>
                <a:ea typeface="+mn-ea"/>
                <a:cs typeface="+mn-cs"/>
              </a:rPr>
              <a:t>ChampVA</a:t>
            </a:r>
            <a:r>
              <a:rPr lang="en-US" sz="1200" b="0" i="0" u="none" strike="noStrike" kern="1200" baseline="0" dirty="0" smtClean="0">
                <a:solidFill>
                  <a:schemeClr val="tx1"/>
                </a:solidFill>
                <a:latin typeface="+mn-lt"/>
                <a:ea typeface="+mn-ea"/>
                <a:cs typeface="+mn-cs"/>
              </a:rPr>
              <a:t> or Tricare insurance to align with Central Business Office reporting. </a:t>
            </a:r>
          </a:p>
          <a:p>
            <a:r>
              <a:rPr lang="en-US" sz="1200" b="0" i="0" u="none" strike="noStrike" kern="1200" baseline="0" dirty="0" smtClean="0">
                <a:solidFill>
                  <a:schemeClr val="tx1"/>
                </a:solidFill>
                <a:latin typeface="+mn-lt"/>
                <a:ea typeface="+mn-ea"/>
                <a:cs typeface="+mn-cs"/>
              </a:rPr>
              <a:t> Inpatient Professional Encounters and encounters in a “Legal Referred to Coding” status</a:t>
            </a:r>
          </a:p>
          <a:p>
            <a:r>
              <a:rPr lang="en-US" sz="1200" b="0" i="0" u="none" strike="noStrike" kern="1200" baseline="0" dirty="0" smtClean="0">
                <a:solidFill>
                  <a:schemeClr val="tx1"/>
                </a:solidFill>
                <a:latin typeface="+mn-lt"/>
                <a:ea typeface="+mn-ea"/>
                <a:cs typeface="+mn-cs"/>
              </a:rPr>
              <a:t>  encounters sent for VERA Validation. </a:t>
            </a:r>
          </a:p>
          <a:p>
            <a:r>
              <a:rPr lang="en-US" sz="1200" b="0" i="0" u="none" strike="noStrike" kern="1200" baseline="0" dirty="0" smtClean="0">
                <a:solidFill>
                  <a:schemeClr val="tx1"/>
                </a:solidFill>
                <a:latin typeface="+mn-lt"/>
                <a:ea typeface="+mn-ea"/>
                <a:cs typeface="+mn-cs"/>
              </a:rPr>
              <a:t> and prosthetics encounters.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a:p>
        </p:txBody>
      </p:sp>
    </p:spTree>
    <p:extLst>
      <p:ext uri="{BB962C8B-B14F-4D97-AF65-F5344CB8AC3E}">
        <p14:creationId xmlns:p14="http://schemas.microsoft.com/office/powerpoint/2010/main" val="4166695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 stand to start</a:t>
            </a:r>
            <a:r>
              <a:rPr lang="en-US" baseline="0" dirty="0" smtClean="0"/>
              <a:t> interacting with slides here</a:t>
            </a:r>
            <a:endParaRPr lang="en-US" dirty="0" smtClean="0"/>
          </a:p>
          <a:p>
            <a:r>
              <a:rPr lang="en-US" dirty="0" smtClean="0"/>
              <a:t>To</a:t>
            </a:r>
            <a:r>
              <a:rPr lang="en-US" baseline="0" dirty="0" smtClean="0"/>
              <a:t> drill down into the data, since we can’t do that on the fly in the studio, I will show you screen shots of the steps. This should be pretty quick and only a little bit  painful, but I wanted to show you, so you have it for future reference.</a:t>
            </a:r>
          </a:p>
          <a:p>
            <a:endParaRPr lang="en-US" baseline="0" dirty="0" smtClean="0"/>
          </a:p>
          <a:p>
            <a:r>
              <a:rPr lang="en-US" baseline="0" dirty="0" smtClean="0"/>
              <a:t>To drill down, click on any data point on the report. In this example, you are going to drill down into the month of Novembers’ data.</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31</a:t>
            </a:fld>
            <a:endParaRPr lang="en-US"/>
          </a:p>
        </p:txBody>
      </p:sp>
    </p:spTree>
    <p:extLst>
      <p:ext uri="{BB962C8B-B14F-4D97-AF65-F5344CB8AC3E}">
        <p14:creationId xmlns:p14="http://schemas.microsoft.com/office/powerpoint/2010/main" val="1403614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Next</a:t>
            </a:r>
            <a:r>
              <a:rPr lang="en-US" baseline="0" dirty="0" smtClean="0"/>
              <a:t> you will see the </a:t>
            </a:r>
            <a:r>
              <a:rPr lang="en-US" dirty="0" smtClean="0"/>
              <a:t>CPAC level; it</a:t>
            </a:r>
            <a:r>
              <a:rPr lang="en-US" baseline="0" dirty="0" smtClean="0"/>
              <a:t> displays the number of encounters, the average turn around time from the visit to the date last coded, the average turn around time from the date of assignment to the date last coded, the number of encounters coded less than 14 days, and the % of those encounters (the goal is 100% of encounters to be coded under 14 days). The report breaks down into time increments to show you how many encounters are in goal, how many are close to goal and how many are really far from meeting the goal. </a:t>
            </a:r>
          </a:p>
          <a:p>
            <a:endParaRPr lang="en-US" baseline="0" dirty="0" smtClean="0"/>
          </a:p>
          <a:p>
            <a:r>
              <a:rPr lang="en-US" baseline="0" dirty="0" smtClean="0"/>
              <a:t>In this example: in VHA we code about half (50%) of our encounters within 14 days, 69% within 20 days, 83% within 30 days, and 16 % greater than thirty days. So this report not only give you the average, but it provides some basic data analysis about what is contained in the total average, providing some more meaning.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32</a:t>
            </a:fld>
            <a:endParaRPr lang="en-US"/>
          </a:p>
        </p:txBody>
      </p:sp>
    </p:spTree>
    <p:extLst>
      <p:ext uri="{BB962C8B-B14F-4D97-AF65-F5344CB8AC3E}">
        <p14:creationId xmlns:p14="http://schemas.microsoft.com/office/powerpoint/2010/main" val="2054137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a:t>
            </a:r>
            <a:r>
              <a:rPr lang="en-US" baseline="0" dirty="0" smtClean="0"/>
              <a:t> you select the CPAC, (here we will select the North East CPAC)  to drill down to the VISNs contained within that </a:t>
            </a:r>
            <a:r>
              <a:rPr lang="en-US" baseline="0" dirty="0" err="1" smtClean="0"/>
              <a:t>cpac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33</a:t>
            </a:fld>
            <a:endParaRPr lang="en-US"/>
          </a:p>
        </p:txBody>
      </p:sp>
    </p:spTree>
    <p:extLst>
      <p:ext uri="{BB962C8B-B14F-4D97-AF65-F5344CB8AC3E}">
        <p14:creationId xmlns:p14="http://schemas.microsoft.com/office/powerpoint/2010/main" val="1051328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a:t>
            </a:r>
            <a:r>
              <a:rPr lang="en-US" baseline="0" dirty="0" smtClean="0"/>
              <a:t> this is the view of the North East </a:t>
            </a:r>
            <a:r>
              <a:rPr lang="en-US" baseline="0" dirty="0" err="1" smtClean="0"/>
              <a:t>cpac</a:t>
            </a:r>
            <a:r>
              <a:rPr lang="en-US" baseline="0" dirty="0" smtClean="0"/>
              <a:t>, and included in it is </a:t>
            </a:r>
            <a:r>
              <a:rPr lang="en-US" baseline="0" dirty="0" err="1" smtClean="0"/>
              <a:t>visn’s</a:t>
            </a:r>
            <a:r>
              <a:rPr lang="en-US" baseline="0" dirty="0" smtClean="0"/>
              <a:t> 1, 2, 3, and 4.</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34</a:t>
            </a:fld>
            <a:endParaRPr lang="en-US"/>
          </a:p>
        </p:txBody>
      </p:sp>
    </p:spTree>
    <p:extLst>
      <p:ext uri="{BB962C8B-B14F-4D97-AF65-F5344CB8AC3E}">
        <p14:creationId xmlns:p14="http://schemas.microsoft.com/office/powerpoint/2010/main" val="28231526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Since Jennifer is here</a:t>
            </a:r>
            <a:r>
              <a:rPr lang="en-US" baseline="0" dirty="0" smtClean="0"/>
              <a:t> with me today, I am going to select her VISN, VISN 2.</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35</a:t>
            </a:fld>
            <a:endParaRPr lang="en-US"/>
          </a:p>
        </p:txBody>
      </p:sp>
    </p:spTree>
    <p:extLst>
      <p:ext uri="{BB962C8B-B14F-4D97-AF65-F5344CB8AC3E}">
        <p14:creationId xmlns:p14="http://schemas.microsoft.com/office/powerpoint/2010/main" val="1898770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you will see all of the medical</a:t>
            </a:r>
            <a:r>
              <a:rPr lang="en-US" baseline="0" dirty="0" smtClean="0"/>
              <a:t> centers within VISN 2. For this example we select Albany.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36</a:t>
            </a:fld>
            <a:endParaRPr lang="en-US"/>
          </a:p>
        </p:txBody>
      </p:sp>
    </p:spTree>
    <p:extLst>
      <p:ext uri="{BB962C8B-B14F-4D97-AF65-F5344CB8AC3E}">
        <p14:creationId xmlns:p14="http://schemas.microsoft.com/office/powerpoint/2010/main" val="3525355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selected Medical Center in this example,</a:t>
            </a:r>
            <a:r>
              <a:rPr lang="en-US" baseline="0" dirty="0" smtClean="0"/>
              <a:t> y</a:t>
            </a:r>
            <a:r>
              <a:rPr lang="en-US" dirty="0" smtClean="0"/>
              <a:t>ou</a:t>
            </a:r>
            <a:r>
              <a:rPr lang="en-US" baseline="0" dirty="0" smtClean="0"/>
              <a:t> can drill down into a CBOC (Community Based Outpatient Clinic) and in this example we will select Malone.</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37</a:t>
            </a:fld>
            <a:endParaRPr lang="en-US"/>
          </a:p>
        </p:txBody>
      </p:sp>
    </p:spTree>
    <p:extLst>
      <p:ext uri="{BB962C8B-B14F-4D97-AF65-F5344CB8AC3E}">
        <p14:creationId xmlns:p14="http://schemas.microsoft.com/office/powerpoint/2010/main" val="197413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a:t>
            </a:r>
            <a:r>
              <a:rPr lang="en-US" baseline="0" dirty="0" smtClean="0"/>
              <a:t> y</a:t>
            </a:r>
            <a:r>
              <a:rPr lang="en-US" dirty="0" smtClean="0"/>
              <a:t>ou can see the total number of encounters</a:t>
            </a:r>
            <a:r>
              <a:rPr lang="en-US" baseline="0" dirty="0" smtClean="0"/>
              <a:t> and the turnaround times. In this example, the site might want to research the IEN associated with the encounter that is 97 days after the encounter date.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a:p>
        </p:txBody>
      </p:sp>
    </p:spTree>
    <p:extLst>
      <p:ext uri="{BB962C8B-B14F-4D97-AF65-F5344CB8AC3E}">
        <p14:creationId xmlns:p14="http://schemas.microsoft.com/office/powerpoint/2010/main" val="380913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smtClean="0"/>
              <a:t>And they can do this by</a:t>
            </a:r>
            <a:r>
              <a:rPr lang="en-US" baseline="0" dirty="0" smtClean="0"/>
              <a:t> entering the IEN into any Nuance software product and it will translate the IEN into the patient encounter. </a:t>
            </a:r>
          </a:p>
          <a:p>
            <a:endParaRPr lang="en-US" baseline="0" dirty="0" smtClean="0"/>
          </a:p>
          <a:p>
            <a:r>
              <a:rPr lang="en-US" baseline="0" dirty="0" smtClean="0"/>
              <a:t>So I talked about the definition of the report and it’s purpose and the functionality of the report. Now I’m going to hand it over to let Jennifer talk about how the report is used at the Medical Center Level.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Jacki can sit back down here and transition to Jennifer</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39</a:t>
            </a:fld>
            <a:endParaRPr lang="en-US"/>
          </a:p>
        </p:txBody>
      </p:sp>
    </p:spTree>
    <p:extLst>
      <p:ext uri="{BB962C8B-B14F-4D97-AF65-F5344CB8AC3E}">
        <p14:creationId xmlns:p14="http://schemas.microsoft.com/office/powerpoint/2010/main" val="236120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Jennifer: </a:t>
            </a:r>
            <a:r>
              <a:rPr lang="en-US" dirty="0" smtClean="0"/>
              <a:t>To</a:t>
            </a:r>
            <a:r>
              <a:rPr lang="en-US" baseline="0" dirty="0" smtClean="0"/>
              <a:t> </a:t>
            </a:r>
            <a:r>
              <a:rPr lang="en-US" baseline="0" dirty="0" smtClean="0"/>
              <a:t>find out a little more about what our audience knows about the EPS-CR dashboard, we would like to ask a poll question. Do you know where the HIM Dashboards are located? Please respond with one of the following: </a:t>
            </a:r>
            <a:endParaRPr lang="en-US" sz="1200" dirty="0" smtClean="0"/>
          </a:p>
          <a:p>
            <a:endParaRPr lang="en-US" sz="1200" dirty="0" smtClean="0"/>
          </a:p>
          <a:p>
            <a:pPr marL="1314450" lvl="2" indent="-514350">
              <a:buFont typeface="+mj-lt"/>
              <a:buAutoNum type="alphaUcPeriod"/>
            </a:pPr>
            <a:r>
              <a:rPr lang="en-US" sz="3600" dirty="0" smtClean="0"/>
              <a:t>Yes, I use them all the time.</a:t>
            </a:r>
          </a:p>
          <a:p>
            <a:pPr marL="1314450" lvl="2" indent="-514350">
              <a:buFont typeface="+mj-lt"/>
              <a:buAutoNum type="alphaUcPeriod"/>
            </a:pPr>
            <a:r>
              <a:rPr lang="en-US" sz="3600" dirty="0" smtClean="0"/>
              <a:t>Yes, but I want to learn more.</a:t>
            </a:r>
          </a:p>
          <a:p>
            <a:pPr marL="1314450" lvl="2" indent="-514350">
              <a:buFont typeface="+mj-lt"/>
              <a:buAutoNum type="alphaUcPeriod"/>
            </a:pPr>
            <a:r>
              <a:rPr lang="en-US" sz="3600" dirty="0" smtClean="0"/>
              <a:t>No, but I want to learn more.</a:t>
            </a:r>
          </a:p>
          <a:p>
            <a:pPr marL="1314450" lvl="2" indent="-514350">
              <a:buFont typeface="+mj-lt"/>
              <a:buAutoNum type="alphaUcPeriod"/>
            </a:pPr>
            <a:r>
              <a:rPr lang="en-US" sz="3600" dirty="0" smtClean="0"/>
              <a:t>What’s a HIM Dashboard?</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indicate your answer by clicking on the blue polling icon above my head. We’ll move on and come back to your results in just a moment.</a:t>
            </a:r>
          </a:p>
        </p:txBody>
      </p:sp>
      <p:sp>
        <p:nvSpPr>
          <p:cNvPr id="4" name="Slide Number Placeholder 3"/>
          <p:cNvSpPr>
            <a:spLocks noGrp="1"/>
          </p:cNvSpPr>
          <p:nvPr>
            <p:ph type="sldNum" sz="quarter" idx="10"/>
          </p:nvPr>
        </p:nvSpPr>
        <p:spPr/>
        <p:txBody>
          <a:bodyPr/>
          <a:lstStyle/>
          <a:p>
            <a:fld id="{08AA51C3-518F-4F0D-B932-9AF47A2C9D15}" type="slidenum">
              <a:rPr lang="en-US" smtClean="0"/>
              <a:t>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Jennifer - Earlier in the presentation, I showed you how the OP TAT information is used in our VISN Dashboard to keep VISN leadership apprised of key HIM Metrics on a monthly basis.  We also prepare a monthly dashboard for each medical enter in our VISN which is distributed to leadership and key staff at the facility.</a:t>
            </a:r>
          </a:p>
          <a:p>
            <a:endParaRPr lang="en-US" baseline="0" dirty="0" smtClean="0"/>
          </a:p>
          <a:p>
            <a:r>
              <a:rPr lang="en-US" baseline="0" dirty="0" smtClean="0"/>
              <a:t>For example when this report is received, Albany leadership will be able to see Albany’s performance over time and if they are in compliance or not. </a:t>
            </a:r>
          </a:p>
          <a:p>
            <a:endParaRPr lang="en-US" baseline="0" dirty="0" smtClean="0"/>
          </a:p>
          <a:p>
            <a:r>
              <a:rPr lang="en-US" baseline="0" dirty="0" smtClean="0"/>
              <a:t>As a </a:t>
            </a:r>
            <a:r>
              <a:rPr lang="en-US" i="0" baseline="0" dirty="0" smtClean="0"/>
              <a:t>VISN we continue</a:t>
            </a:r>
            <a:r>
              <a:rPr lang="en-US" baseline="0" dirty="0" smtClean="0"/>
              <a:t> to struggle with the tat metric of 14 days. We are looking forward to seeing how the NILCO encounters being excluded will impact our numbers. </a:t>
            </a:r>
          </a:p>
          <a:p>
            <a:endParaRPr lang="en-US" baseline="0" dirty="0" smtClean="0"/>
          </a:p>
          <a:p>
            <a:r>
              <a:rPr lang="en-US" baseline="0" dirty="0" smtClean="0"/>
              <a:t>Now back to Jacki who will walk you through the Outpatient Encounters To Be Coded report.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40</a:t>
            </a:fld>
            <a:endParaRPr lang="en-US"/>
          </a:p>
        </p:txBody>
      </p:sp>
    </p:spTree>
    <p:extLst>
      <p:ext uri="{BB962C8B-B14F-4D97-AF65-F5344CB8AC3E}">
        <p14:creationId xmlns:p14="http://schemas.microsoft.com/office/powerpoint/2010/main" val="3885079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report </a:t>
            </a:r>
            <a:r>
              <a:rPr lang="en-US" baseline="0" dirty="0" smtClean="0"/>
              <a:t>the outpatient encounters to be coded report</a:t>
            </a:r>
            <a:r>
              <a:rPr lang="en-US" dirty="0" smtClean="0"/>
              <a:t> </a:t>
            </a:r>
            <a:r>
              <a:rPr lang="en-US" dirty="0" smtClean="0"/>
              <a:t>is essentially what is</a:t>
            </a:r>
            <a:r>
              <a:rPr lang="en-US" baseline="0" dirty="0" smtClean="0"/>
              <a:t> in your queue to be coded.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a:t>
            </a:r>
            <a:r>
              <a:rPr lang="en-US" baseline="0" dirty="0" smtClean="0"/>
              <a:t>includes encounters with a status of referred to coding and it includes the status of suspended/pending encounters. Since these are encounters that include Referred to coding and suspended encounters statuses, Jennifer, how do the coders use the suspended status?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Jennifer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 examples of why a coder would suspend an encounter are because they need to send a query to the provider or because the code sets have changed. This report will help you monitor the encounters which have been suspended to ensure your coders are addressing these suspended encounters in a timely manner (your facility should have a SOP which defines your process and time line for working suspended encounters), as you do not want encounters to remain suspended indefinitely.</a:t>
            </a:r>
            <a:endParaRPr lang="en-US" dirty="0" smtClean="0"/>
          </a:p>
          <a:p>
            <a:endParaRPr lang="en-US" baseline="0" dirty="0" smtClean="0"/>
          </a:p>
          <a:p>
            <a:r>
              <a:rPr lang="en-US" baseline="0" dirty="0" smtClean="0"/>
              <a:t>Jacki: Thanks Jennifer that makes sense.</a:t>
            </a:r>
          </a:p>
          <a:p>
            <a:endParaRPr lang="en-US" baseline="0" dirty="0" smtClean="0"/>
          </a:p>
          <a:p>
            <a:r>
              <a:rPr lang="en-US" baseline="0" dirty="0" smtClean="0"/>
              <a:t>This report also provides a comparison of total encounters to be coded and the ones that are suspended or pending. You would expect to see those lines trending in the same direction, but look at the month of August. Even though less encounters were referred to coding, more encounters were suspended. There may be an explanation for the increase (such as a policy change that required more encounters to be suspended). And in fact when we looked into this data anomaly, we found, this was around time when there was a change in how prosthetic encounters were being processed and during this month they were all required to be suspended. Which did increase the suspended numbers. </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a:p>
        </p:txBody>
      </p:sp>
    </p:spTree>
    <p:extLst>
      <p:ext uri="{BB962C8B-B14F-4D97-AF65-F5344CB8AC3E}">
        <p14:creationId xmlns:p14="http://schemas.microsoft.com/office/powerpoint/2010/main" val="4076761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 The Turnaround</a:t>
            </a:r>
            <a:r>
              <a:rPr lang="en-US" baseline="0" dirty="0" smtClean="0"/>
              <a:t> Time for outpatient Suspended Encounters to Date Last Coded report </a:t>
            </a:r>
            <a:r>
              <a:rPr lang="en-US" dirty="0" smtClean="0"/>
              <a:t>shows</a:t>
            </a:r>
            <a:r>
              <a:rPr lang="en-US" baseline="0" dirty="0" smtClean="0"/>
              <a:t> t</a:t>
            </a:r>
            <a:r>
              <a:rPr lang="en-US" dirty="0" smtClean="0"/>
              <a:t>he percentage of encounters which are suspended on a monthly, quarterly and annual basis and provides a point in time view of the monthly snap shots at a national, VISN, CPAC and local level. This report specifically identifies the average turnaround time from the suspended date to date last coded</a:t>
            </a:r>
            <a:r>
              <a:rPr lang="en-US" baseline="0" dirty="0" smtClean="0"/>
              <a:t> within the reporting period. </a:t>
            </a:r>
          </a:p>
          <a:p>
            <a:endParaRPr lang="en-US" baseline="0" dirty="0" smtClean="0"/>
          </a:p>
          <a:p>
            <a:r>
              <a:rPr lang="en-US" dirty="0" smtClean="0"/>
              <a:t>Jacki – so Jennifer,</a:t>
            </a:r>
            <a:r>
              <a:rPr lang="en-US" baseline="0" dirty="0" smtClean="0"/>
              <a:t> </a:t>
            </a:r>
            <a:r>
              <a:rPr lang="en-US" dirty="0" smtClean="0"/>
              <a:t>what would</a:t>
            </a:r>
            <a:r>
              <a:rPr lang="en-US" baseline="0" dirty="0" smtClean="0"/>
              <a:t> you be most concerned with on the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Jennifer: I would be concerned if</a:t>
            </a:r>
            <a:r>
              <a:rPr lang="en-US" baseline="0" dirty="0" smtClean="0"/>
              <a:t> there are a lot of encounters suspended over 30 days because The CPAC SLA states an encounter will not be suspended for more than 30 days. So if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your facility is over 30 days, you need to look at your process for working your suspended encounters.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42</a:t>
            </a:fld>
            <a:endParaRPr lang="en-US"/>
          </a:p>
        </p:txBody>
      </p:sp>
    </p:spTree>
    <p:extLst>
      <p:ext uri="{BB962C8B-B14F-4D97-AF65-F5344CB8AC3E}">
        <p14:creationId xmlns:p14="http://schemas.microsoft.com/office/powerpoint/2010/main" val="2552919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Jacki:– The Outpatient Suspended Encounters Report displays the percentage of encounters which are suspended, this report specifically identifies the average turnaround time from suspend date to date last coded within the reporting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you can see this is a report where we took two data points of interest that could have a cause and effect relationship. For example: the top line displays all of suspended encounters. And the bottom blue filled space is the percentage of suspended encounters. You would expect if more encounters are processed, there may be more of a need to suspend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And the black broken lines in the middle represent a data break, this is simply a way to fit all of the data points on the graph. On this example, if there was not a data break we would not be able to view the top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Now I’m going to turn it over to Jennifer to discuss the Coder comment report.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43</a:t>
            </a:fld>
            <a:endParaRPr lang="en-US"/>
          </a:p>
        </p:txBody>
      </p:sp>
    </p:spTree>
    <p:extLst>
      <p:ext uri="{BB962C8B-B14F-4D97-AF65-F5344CB8AC3E}">
        <p14:creationId xmlns:p14="http://schemas.microsoft.com/office/powerpoint/2010/main" val="1836499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Jennifer - interact with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the highest level of the dashboard this report is limited to display the top five coder comments. But you can move into the dashboard for a display of </a:t>
            </a:r>
            <a:r>
              <a:rPr lang="en-US" b="1" u="sng" baseline="0" dirty="0" smtClean="0"/>
              <a:t>all </a:t>
            </a:r>
            <a:r>
              <a:rPr lang="en-US" baseline="0" dirty="0" smtClean="0"/>
              <a:t>the case comments and the number of times they were used by clicking anywhere on the graph. </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Because all medical centers are different, the information that will be most valuable to you will be the individual comments specific to your medical center.</a:t>
            </a:r>
          </a:p>
          <a:p>
            <a:endParaRPr lang="en-US" sz="1200" b="0" i="0" u="none" strike="noStrike" kern="1200" baseline="0" dirty="0" smtClean="0">
              <a:solidFill>
                <a:schemeClr val="tx1"/>
              </a:solidFill>
              <a:latin typeface="+mn-lt"/>
              <a:ea typeface="+mn-ea"/>
              <a:cs typeface="+mn-cs"/>
            </a:endParaRPr>
          </a:p>
          <a:p>
            <a:endParaRPr lang="en-US" baseline="0" dirty="0" smtClean="0"/>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a:p>
        </p:txBody>
      </p:sp>
    </p:spTree>
    <p:extLst>
      <p:ext uri="{BB962C8B-B14F-4D97-AF65-F5344CB8AC3E}">
        <p14:creationId xmlns:p14="http://schemas.microsoft.com/office/powerpoint/2010/main" val="2810212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you click into the report here is where you can look at specific case comments and the frequency that they are being used. In this example, if you want to look at the case comment of DC01 which represents “no documentation to support bill”, you will see it was selected “2,883” times VHA wide. To start the drill down click on the case comment.</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Before we go on, just as a reminder to see all of these screen shots in more detail, click on the green download icon above my head to download the presentation, or go to the dashboard after the presentation!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 back to the drill down.</a:t>
            </a:r>
          </a:p>
        </p:txBody>
      </p:sp>
      <p:sp>
        <p:nvSpPr>
          <p:cNvPr id="4" name="Slide Number Placeholder 3"/>
          <p:cNvSpPr>
            <a:spLocks noGrp="1"/>
          </p:cNvSpPr>
          <p:nvPr>
            <p:ph type="sldNum" sz="quarter" idx="10"/>
          </p:nvPr>
        </p:nvSpPr>
        <p:spPr/>
        <p:txBody>
          <a:bodyPr/>
          <a:lstStyle/>
          <a:p>
            <a:fld id="{08AA51C3-518F-4F0D-B932-9AF47A2C9D15}" type="slidenum">
              <a:rPr lang="en-US" smtClean="0"/>
              <a:t>45</a:t>
            </a:fld>
            <a:endParaRPr lang="en-US"/>
          </a:p>
        </p:txBody>
      </p:sp>
    </p:spTree>
    <p:extLst>
      <p:ext uri="{BB962C8B-B14F-4D97-AF65-F5344CB8AC3E}">
        <p14:creationId xmlns:p14="http://schemas.microsoft.com/office/powerpoint/2010/main" val="35211889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my VISN I would select the North East CPAC. In this example – there are a total of 280 case comments for the reporting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a:p>
        </p:txBody>
      </p:sp>
    </p:spTree>
    <p:extLst>
      <p:ext uri="{BB962C8B-B14F-4D97-AF65-F5344CB8AC3E}">
        <p14:creationId xmlns:p14="http://schemas.microsoft.com/office/powerpoint/2010/main" val="3190322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Then</a:t>
            </a:r>
            <a:r>
              <a:rPr lang="en-US" baseline="0" dirty="0" smtClean="0"/>
              <a:t> I would select VISN 2.</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47</a:t>
            </a:fld>
            <a:endParaRPr lang="en-US"/>
          </a:p>
        </p:txBody>
      </p:sp>
    </p:spTree>
    <p:extLst>
      <p:ext uri="{BB962C8B-B14F-4D97-AF65-F5344CB8AC3E}">
        <p14:creationId xmlns:p14="http://schemas.microsoft.com/office/powerpoint/2010/main" val="3454178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example </a:t>
            </a:r>
            <a:r>
              <a:rPr lang="en-US" dirty="0" smtClean="0"/>
              <a:t>I want</a:t>
            </a:r>
            <a:r>
              <a:rPr lang="en-US" baseline="0" dirty="0" smtClean="0"/>
              <a:t> to look at the case comments for Albany.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48</a:t>
            </a:fld>
            <a:endParaRPr lang="en-US"/>
          </a:p>
        </p:txBody>
      </p:sp>
    </p:spTree>
    <p:extLst>
      <p:ext uri="{BB962C8B-B14F-4D97-AF65-F5344CB8AC3E}">
        <p14:creationId xmlns:p14="http://schemas.microsoft.com/office/powerpoint/2010/main" val="2863445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Next I can drill down to Albany, or if I just want to look at a CBOC I will select it here.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49</a:t>
            </a:fld>
            <a:endParaRPr lang="en-US"/>
          </a:p>
        </p:txBody>
      </p:sp>
    </p:spTree>
    <p:extLst>
      <p:ext uri="{BB962C8B-B14F-4D97-AF65-F5344CB8AC3E}">
        <p14:creationId xmlns:p14="http://schemas.microsoft.com/office/powerpoint/2010/main" val="3133709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 While</a:t>
            </a:r>
            <a:r>
              <a:rPr lang="en-US" baseline="0" dirty="0" smtClean="0"/>
              <a:t> the poll results are collecting – The dashboard can be accessed at this link, which is located on the VHA HIM website. </a:t>
            </a:r>
          </a:p>
          <a:p>
            <a:endParaRPr lang="en-US" baseline="0" dirty="0" smtClean="0"/>
          </a:p>
          <a:p>
            <a:r>
              <a:rPr lang="en-US" baseline="0" dirty="0" smtClean="0"/>
              <a:t>There are no special accesses or permissions required.</a:t>
            </a:r>
          </a:p>
          <a:p>
            <a:endParaRPr lang="en-US" baseline="0" dirty="0" smtClean="0"/>
          </a:p>
          <a:p>
            <a:r>
              <a:rPr lang="en-US" baseline="0" dirty="0" smtClean="0"/>
              <a:t>If you have a NT logon and password, you can </a:t>
            </a:r>
            <a:r>
              <a:rPr lang="en-US" baseline="0" dirty="0" smtClean="0"/>
              <a:t>access the dashboard.  </a:t>
            </a:r>
            <a:endParaRPr lang="en-US" baseline="0" dirty="0" smtClean="0"/>
          </a:p>
          <a:p>
            <a:endParaRPr lang="en-US" baseline="0" dirty="0" smtClean="0"/>
          </a:p>
          <a:p>
            <a:r>
              <a:rPr lang="en-US" baseline="0" dirty="0" smtClean="0"/>
              <a:t>Also, if you have </a:t>
            </a:r>
            <a:r>
              <a:rPr lang="en-US" baseline="0" dirty="0" smtClean="0"/>
              <a:t>any questions </a:t>
            </a:r>
            <a:r>
              <a:rPr lang="en-US" baseline="0" dirty="0" smtClean="0"/>
              <a:t>regarding </a:t>
            </a:r>
            <a:r>
              <a:rPr lang="en-US" baseline="0" dirty="0" smtClean="0"/>
              <a:t>the dashboard </a:t>
            </a:r>
            <a:r>
              <a:rPr lang="en-US" baseline="0" dirty="0" smtClean="0"/>
              <a:t>content, you can post a question to the HIM Question and Answer section on the HIM site.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a:t>
            </a:fld>
            <a:endParaRPr lang="en-US"/>
          </a:p>
        </p:txBody>
      </p:sp>
    </p:spTree>
    <p:extLst>
      <p:ext uri="{BB962C8B-B14F-4D97-AF65-F5344CB8AC3E}">
        <p14:creationId xmlns:p14="http://schemas.microsoft.com/office/powerpoint/2010/main" val="11326242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a:t>
            </a:r>
            <a:r>
              <a:rPr lang="en-US" b="0" baseline="0" dirty="0" smtClean="0"/>
              <a:t> you can see, Albany does not have a large number that were commented to have no documentation. But, if there was a bigger issue, you would want to drill down to the IEN, to check to see if a query was sent or if there is a provider pattern.  Both of these examples will provide documentation improvement opportunities.</a:t>
            </a:r>
          </a:p>
          <a:p>
            <a:r>
              <a:rPr lang="en-US" b="0" baseline="0" dirty="0" smtClean="0"/>
              <a:t> </a:t>
            </a:r>
          </a:p>
          <a:p>
            <a:r>
              <a:rPr lang="en-US" b="0" baseline="0" dirty="0" smtClean="0"/>
              <a:t>Jacki: Thanks for going over the case comment report, and as we all know the case comments are then passed to the billers to place a “reason not billable” in the billing package which can result in a cancelled bill, so by monitoring this report, you can get a quick snap shot of the types of comments that are being selected by coding. </a:t>
            </a:r>
          </a:p>
          <a:p>
            <a:endParaRPr lang="en-US" b="1" dirty="0"/>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a:p>
        </p:txBody>
      </p:sp>
    </p:spTree>
    <p:extLst>
      <p:ext uri="{BB962C8B-B14F-4D97-AF65-F5344CB8AC3E}">
        <p14:creationId xmlns:p14="http://schemas.microsoft.com/office/powerpoint/2010/main" val="831195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Jacki: The Physician Query Tracking report is used to determine the impact of the use of the Physician Query Tracking (PQT) tool on clinical documentation. It includes all queries received, completed and abandoned.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Unfortunately It doesn’t drill down to the IEN – because it’s pulling out of </a:t>
            </a:r>
            <a:r>
              <a:rPr lang="en-US" sz="1200" b="0" i="0" u="none" strike="noStrike" kern="1200" baseline="0" dirty="0" err="1" smtClean="0">
                <a:solidFill>
                  <a:schemeClr val="tx1"/>
                </a:solidFill>
                <a:latin typeface="+mn-lt"/>
                <a:ea typeface="+mn-ea"/>
                <a:cs typeface="+mn-cs"/>
              </a:rPr>
              <a:t>Clintegrity</a:t>
            </a:r>
            <a:r>
              <a:rPr lang="en-US" sz="1200" b="0" i="0" u="none" strike="noStrike" kern="1200" baseline="0" dirty="0" smtClean="0">
                <a:solidFill>
                  <a:schemeClr val="tx1"/>
                </a:solidFill>
                <a:latin typeface="+mn-lt"/>
                <a:ea typeface="+mn-ea"/>
                <a:cs typeface="+mn-cs"/>
              </a:rPr>
              <a:t> 360, not </a:t>
            </a:r>
            <a:r>
              <a:rPr lang="en-US" sz="1200" b="0" i="0" u="none" strike="noStrike" kern="1200" baseline="0" dirty="0" err="1" smtClean="0">
                <a:solidFill>
                  <a:schemeClr val="tx1"/>
                </a:solidFill>
                <a:latin typeface="+mn-lt"/>
                <a:ea typeface="+mn-ea"/>
                <a:cs typeface="+mn-cs"/>
              </a:rPr>
              <a:t>VistA</a:t>
            </a:r>
            <a:r>
              <a:rPr lang="en-US" sz="1200" b="0" i="0" u="none" strike="noStrike" kern="1200" baseline="0" dirty="0" smtClean="0">
                <a:solidFill>
                  <a:schemeClr val="tx1"/>
                </a:solidFill>
                <a:latin typeface="+mn-lt"/>
                <a:ea typeface="+mn-ea"/>
                <a:cs typeface="+mn-cs"/>
              </a:rPr>
              <a:t>, but you can run a report locally out of </a:t>
            </a:r>
            <a:r>
              <a:rPr lang="en-US" sz="1200" b="0" i="0" u="none" strike="noStrike" kern="1200" baseline="0" dirty="0" err="1" smtClean="0">
                <a:solidFill>
                  <a:schemeClr val="tx1"/>
                </a:solidFill>
                <a:latin typeface="+mn-lt"/>
                <a:ea typeface="+mn-ea"/>
                <a:cs typeface="+mn-cs"/>
              </a:rPr>
              <a:t>Clinterity</a:t>
            </a:r>
            <a:r>
              <a:rPr lang="en-US" sz="1200" b="0" i="0" u="none" strike="noStrike" kern="1200" baseline="0" dirty="0" smtClean="0">
                <a:solidFill>
                  <a:schemeClr val="tx1"/>
                </a:solidFill>
                <a:latin typeface="+mn-lt"/>
                <a:ea typeface="+mn-ea"/>
                <a:cs typeface="+mn-cs"/>
              </a:rPr>
              <a:t> 360  at that level of specificity.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Jennifer will you please give us an example of how this report can be used at the VISN and facility level?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Jennifer: </a:t>
            </a:r>
          </a:p>
          <a:p>
            <a:r>
              <a:rPr lang="en-US" sz="1200" b="0" i="0" u="none" strike="noStrike" kern="1200" baseline="0" dirty="0" smtClean="0">
                <a:solidFill>
                  <a:schemeClr val="tx1"/>
                </a:solidFill>
                <a:latin typeface="+mn-lt"/>
                <a:ea typeface="+mn-ea"/>
                <a:cs typeface="+mn-cs"/>
              </a:rPr>
              <a:t>From the VISN and facility level you want to pay close attention to the number of queries which are incomplete or abandoned.  In VISN 2, we have a VISN SOP which defines specific time frames and actions the coders should be taking in regards to these statuses.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Jacki- What is the maxim days you allow?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Jennifer – Our standard is 30 days.  If the coder is unable to get a response from the provider in 30 days, the query is marked as abandoned. This is important because in our opinion documentation provided 30 days past the encounter is may not be reliable.</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a:p>
        </p:txBody>
      </p:sp>
    </p:spTree>
    <p:extLst>
      <p:ext uri="{BB962C8B-B14F-4D97-AF65-F5344CB8AC3E}">
        <p14:creationId xmlns:p14="http://schemas.microsoft.com/office/powerpoint/2010/main" val="4052161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Jacki: The Retrospective Review report is meant to record the number of encounters required to be changed post-review and the number of those encounters that subsequently had billing changes performed. This report supports VHA Directive 2010-013, Monitoring "Reasons Not Billable".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We are looking at sun setting this report, because it doesn’t have all of the components that are required to comply with the reasons not billable directive.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Jennifer – It’s too bad that we were not able to get this report to do what we needed it to do.  But because the Nuance package is not able to pull the billing action out of the IB package a manual process is still required.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Jacki – knowing this now is  a good time to do some live chatting with the audience out there today.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a:p>
        </p:txBody>
      </p:sp>
    </p:spTree>
    <p:extLst>
      <p:ext uri="{BB962C8B-B14F-4D97-AF65-F5344CB8AC3E}">
        <p14:creationId xmlns:p14="http://schemas.microsoft.com/office/powerpoint/2010/main" val="2150933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Jacki: We are looking at discontinuing this report, and other reports as business needs change. What types of reports would you find valuable going forward? </a:t>
            </a:r>
            <a:endParaRPr lang="en-US" dirty="0" smtClean="0"/>
          </a:p>
          <a:p>
            <a:endParaRPr lang="en-US" dirty="0" smtClean="0"/>
          </a:p>
          <a:p>
            <a:r>
              <a:rPr lang="en-US" dirty="0" smtClean="0"/>
              <a:t>To answer this question, use the red chat </a:t>
            </a:r>
            <a:r>
              <a:rPr lang="en-US" baseline="0" dirty="0" smtClean="0"/>
              <a:t>icon above my head.  </a:t>
            </a:r>
          </a:p>
          <a:p>
            <a:r>
              <a:rPr lang="en-US" baseline="0" dirty="0" smtClean="0"/>
              <a:t>To get you thinking – think of reports that you continually have to run that you would like to see automated at the National, CPAC, VISN and mc level.</a:t>
            </a:r>
          </a:p>
          <a:p>
            <a:endParaRPr lang="en-US" baseline="0" dirty="0" smtClean="0"/>
          </a:p>
          <a:p>
            <a:r>
              <a:rPr lang="en-US" baseline="0" dirty="0" smtClean="0"/>
              <a:t>Also think of components of existing reports that could be added.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move on and come back to your ideas in just a moment. Now let’s talk a bit about the Present of Admission Reports. </a:t>
            </a:r>
          </a:p>
          <a:p>
            <a:endParaRPr lang="en-US" i="0"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53</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 These</a:t>
            </a:r>
            <a:r>
              <a:rPr lang="en-US" baseline="0" dirty="0" smtClean="0"/>
              <a:t> reports</a:t>
            </a:r>
            <a:r>
              <a:rPr lang="en-US" dirty="0" smtClean="0"/>
              <a:t> pull in the indicators that the coders answer in the Patient</a:t>
            </a:r>
            <a:r>
              <a:rPr lang="en-US" baseline="0" dirty="0" smtClean="0"/>
              <a:t> Treatment File when they are coding inpatient discharges. They include the indicators of Yes, No, Exempt (for example, NHCU stays are exempt from POA indicators), undetermined, and clinically undetermined.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a:p>
        </p:txBody>
      </p:sp>
    </p:spTree>
    <p:extLst>
      <p:ext uri="{BB962C8B-B14F-4D97-AF65-F5344CB8AC3E}">
        <p14:creationId xmlns:p14="http://schemas.microsoft.com/office/powerpoint/2010/main" val="409732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POA reports on the dashboard are limited to two diagnostic </a:t>
            </a:r>
            <a:r>
              <a:rPr lang="en-US" dirty="0" smtClean="0"/>
              <a:t>cohorts (Pressure</a:t>
            </a:r>
            <a:r>
              <a:rPr lang="en-US" baseline="0" dirty="0" smtClean="0"/>
              <a:t> Ulcers and I-ah-</a:t>
            </a:r>
            <a:r>
              <a:rPr lang="en-US" baseline="0" dirty="0" err="1" smtClean="0"/>
              <a:t>tro</a:t>
            </a:r>
            <a:r>
              <a:rPr lang="en-US" baseline="0" dirty="0" smtClean="0"/>
              <a:t>-genic Pneumothorax) </a:t>
            </a:r>
            <a:r>
              <a:rPr lang="en-US" dirty="0" smtClean="0"/>
              <a:t> </a:t>
            </a:r>
          </a:p>
          <a:p>
            <a:endParaRPr lang="en-US" dirty="0" smtClean="0"/>
          </a:p>
          <a:p>
            <a:endParaRPr lang="en-US" dirty="0" smtClean="0"/>
          </a:p>
          <a:p>
            <a:r>
              <a:rPr lang="en-US" dirty="0" smtClean="0"/>
              <a:t>Displayed here is the first cohort – Pressure Ulcers</a:t>
            </a:r>
            <a:r>
              <a:rPr lang="en-US" baseline="0" dirty="0" smtClean="0"/>
              <a:t> and the diagnostic code range is : </a:t>
            </a:r>
            <a:r>
              <a:rPr lang="en-US" dirty="0" smtClean="0"/>
              <a:t> 707.0 – 707.09. </a:t>
            </a:r>
          </a:p>
          <a:p>
            <a:endParaRPr lang="en-US" dirty="0" smtClean="0"/>
          </a:p>
          <a:p>
            <a:endParaRPr lang="en-US" dirty="0" smtClean="0"/>
          </a:p>
          <a:p>
            <a:r>
              <a:rPr lang="en-US" dirty="0" smtClean="0"/>
              <a:t>This report does</a:t>
            </a:r>
            <a:r>
              <a:rPr lang="en-US" baseline="0" dirty="0" smtClean="0"/>
              <a:t> </a:t>
            </a:r>
            <a:r>
              <a:rPr lang="en-US" dirty="0" smtClean="0"/>
              <a:t>not have the ability to display</a:t>
            </a:r>
            <a:r>
              <a:rPr lang="en-US" baseline="0" dirty="0" smtClean="0"/>
              <a:t> “nulls” or zeros. So you can see – no cases were indicated as “undetermined’ or clinically undetermined” or exempt. </a:t>
            </a:r>
          </a:p>
          <a:p>
            <a:endParaRPr lang="en-US" baseline="0" dirty="0" smtClean="0"/>
          </a:p>
          <a:p>
            <a:r>
              <a:rPr lang="en-US" baseline="0" dirty="0" smtClean="0"/>
              <a:t>Only No, Unknown, and Yes were selected during this reporting period for Pressure Ulcers.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55</a:t>
            </a:fld>
            <a:endParaRPr lang="en-US"/>
          </a:p>
        </p:txBody>
      </p:sp>
    </p:spTree>
    <p:extLst>
      <p:ext uri="{BB962C8B-B14F-4D97-AF65-F5344CB8AC3E}">
        <p14:creationId xmlns:p14="http://schemas.microsoft.com/office/powerpoint/2010/main" val="1693333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second cohort is for the diagnosis code 512.1,  </a:t>
            </a:r>
            <a:r>
              <a:rPr lang="en-US" baseline="0" dirty="0" smtClean="0"/>
              <a:t>I-ah-</a:t>
            </a:r>
            <a:r>
              <a:rPr lang="en-US" baseline="0" dirty="0" err="1" smtClean="0"/>
              <a:t>tro</a:t>
            </a:r>
            <a:r>
              <a:rPr lang="en-US" baseline="0" dirty="0" smtClean="0"/>
              <a:t>-genic </a:t>
            </a:r>
            <a:r>
              <a:rPr lang="en-US" sz="1200" b="0" i="0" u="none" strike="noStrike" kern="1200" baseline="0" dirty="0" smtClean="0">
                <a:solidFill>
                  <a:schemeClr val="tx1"/>
                </a:solidFill>
                <a:latin typeface="+mn-lt"/>
                <a:ea typeface="+mn-ea"/>
                <a:cs typeface="+mn-cs"/>
              </a:rPr>
              <a:t>pneumothorax.</a:t>
            </a:r>
          </a:p>
          <a:p>
            <a:r>
              <a:rPr lang="en-US" sz="1200" b="0" i="0" u="none" strike="noStrike" kern="1200" baseline="0" dirty="0" smtClean="0">
                <a:solidFill>
                  <a:schemeClr val="tx1"/>
                </a:solidFill>
                <a:latin typeface="+mn-lt"/>
                <a:ea typeface="+mn-ea"/>
                <a:cs typeface="+mn-cs"/>
              </a:rPr>
              <a:t>So in this cohort, for this reporting period ONLY  Y= Yes, N = No were selected.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another report that will be discontinued in the future due to business process changes, Jennifer can you talk about this change in POA reporting?</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a:p>
        </p:txBody>
      </p:sp>
    </p:spTree>
    <p:extLst>
      <p:ext uri="{BB962C8B-B14F-4D97-AF65-F5344CB8AC3E}">
        <p14:creationId xmlns:p14="http://schemas.microsoft.com/office/powerpoint/2010/main" val="1572639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Jennifer: With the full implementation of ICD-10 we won’t be limited to two diagnostic cohorts, as the data will be available in VistA for </a:t>
            </a:r>
            <a:r>
              <a:rPr lang="en-US" b="1" u="sng" baseline="0" dirty="0" smtClean="0"/>
              <a:t>all</a:t>
            </a:r>
            <a:r>
              <a:rPr lang="en-US" baseline="0" dirty="0" smtClean="0"/>
              <a:t> Hospital Acquired conditions that require a POA status once we transition to ICD-10.</a:t>
            </a:r>
          </a:p>
          <a:p>
            <a:endParaRPr lang="en-US" baseline="0" dirty="0" smtClean="0"/>
          </a:p>
          <a:p>
            <a:r>
              <a:rPr lang="en-US" baseline="0" dirty="0" smtClean="0"/>
              <a:t>Specifically, </a:t>
            </a:r>
            <a:r>
              <a:rPr lang="en-US" dirty="0" smtClean="0"/>
              <a:t>PTF file 45 will be updated to contain the POA field on the 701</a:t>
            </a:r>
            <a:r>
              <a:rPr lang="en-US" baseline="0" dirty="0" smtClean="0"/>
              <a:t> and 501 screens.</a:t>
            </a:r>
          </a:p>
          <a:p>
            <a:endParaRPr lang="en-US" baseline="0" dirty="0" smtClean="0"/>
          </a:p>
          <a:p>
            <a:r>
              <a:rPr lang="en-US" dirty="0" smtClean="0"/>
              <a:t>Jacki:  ICD-10!! Now there is an example of</a:t>
            </a:r>
            <a:r>
              <a:rPr lang="en-US" baseline="0" dirty="0" smtClean="0"/>
              <a:t> a business process that is changing. Post – ICD-10 we will work with VSSC to define reporting for all hospital acquired conditions and they won’t be a part of the EPS-CR dashboard any longer. They will display on the HIM VSSC Dashboard, hence opening up some real estate on the EPS-CR display.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a:p>
        </p:txBody>
      </p:sp>
    </p:spTree>
    <p:extLst>
      <p:ext uri="{BB962C8B-B14F-4D97-AF65-F5344CB8AC3E}">
        <p14:creationId xmlns:p14="http://schemas.microsoft.com/office/powerpoint/2010/main" val="1674884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Jacki:</a:t>
            </a:r>
            <a:r>
              <a:rPr lang="en-US" baseline="0" dirty="0" smtClean="0"/>
              <a:t> So, do you have any ideas for what we might replace the POA reports with? Let’s see if we’ve received any ideas from chat. Ad lib. </a:t>
            </a:r>
          </a:p>
          <a:p>
            <a:endParaRPr lang="en-US" baseline="0" dirty="0" smtClean="0"/>
          </a:p>
          <a:p>
            <a:r>
              <a:rPr lang="en-US" baseline="0" dirty="0" smtClean="0"/>
              <a:t>Plant some chat responses – Exclude New Insurance Late Check Out Encounters from the OP Turnaround </a:t>
            </a:r>
          </a:p>
          <a:p>
            <a:endParaRPr lang="en-US" baseline="0" dirty="0" smtClean="0"/>
          </a:p>
          <a:p>
            <a:r>
              <a:rPr lang="en-US" baseline="0" dirty="0" smtClean="0"/>
              <a:t>Now let’s move on to the VERA Edits report.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a:p>
        </p:txBody>
      </p:sp>
    </p:spTree>
    <p:extLst>
      <p:ext uri="{BB962C8B-B14F-4D97-AF65-F5344CB8AC3E}">
        <p14:creationId xmlns:p14="http://schemas.microsoft.com/office/powerpoint/2010/main" val="946799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Jacki:</a:t>
            </a:r>
            <a:endParaRPr lang="en-US" dirty="0" smtClean="0"/>
          </a:p>
          <a:p>
            <a:r>
              <a:rPr lang="en-US" dirty="0" smtClean="0"/>
              <a:t>This</a:t>
            </a:r>
            <a:r>
              <a:rPr lang="en-US" baseline="0" dirty="0" smtClean="0"/>
              <a:t> report provides</a:t>
            </a:r>
            <a:r>
              <a:rPr lang="en-US" dirty="0" smtClean="0"/>
              <a:t> the number of </a:t>
            </a:r>
            <a:r>
              <a:rPr lang="en-US" b="1" u="sng" dirty="0" smtClean="0"/>
              <a:t>bypassed </a:t>
            </a:r>
            <a:r>
              <a:rPr lang="en-US" dirty="0" smtClean="0"/>
              <a:t>edits for each Veterans Equitable Resource Allocation (VERA) edit category after the Patient Treatment File (PTF) record is</a:t>
            </a:r>
            <a:r>
              <a:rPr lang="en-US" baseline="0" dirty="0" smtClean="0"/>
              <a:t> </a:t>
            </a:r>
            <a:r>
              <a:rPr lang="en-US" dirty="0" smtClean="0"/>
              <a:t>transmitted. This metric assesses the usefulness of the VERA edits and potentially identifies educational opportunities for inpatient coders. It’s like the Top 5 coder case comment report that we discussed – it doesn’t all “fit” on the display</a:t>
            </a:r>
            <a:r>
              <a:rPr lang="en-US" baseline="0" dirty="0" smtClean="0"/>
              <a:t> – so the top five are listed at the national level on the dashboard, but you can drill down to each specific VERA edit that was bypassed and see how many times during the reporting period it was used.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As a final reminder, to see all of these screen shots in more detail, click on the green download icon above my head to download the presentation, or go to the dashboard after the presentation!</a:t>
            </a:r>
          </a:p>
          <a:p>
            <a:endParaRPr lang="en-US" dirty="0" smtClean="0"/>
          </a:p>
          <a:p>
            <a:endParaRPr lang="en-US" dirty="0" smtClean="0"/>
          </a:p>
          <a:p>
            <a:r>
              <a:rPr lang="en-US" dirty="0" smtClean="0"/>
              <a:t>Now, Jennifer</a:t>
            </a:r>
            <a:r>
              <a:rPr lang="en-US" baseline="0" dirty="0" smtClean="0"/>
              <a:t> </a:t>
            </a:r>
            <a:r>
              <a:rPr lang="en-US" dirty="0" smtClean="0"/>
              <a:t>is going to go over a specific example in her</a:t>
            </a:r>
            <a:r>
              <a:rPr lang="en-US" baseline="0" dirty="0" smtClean="0"/>
              <a:t> VISN of how they use the VERA edit report -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59</a:t>
            </a:fld>
            <a:endParaRPr lang="en-US"/>
          </a:p>
        </p:txBody>
      </p:sp>
    </p:spTree>
    <p:extLst>
      <p:ext uri="{BB962C8B-B14F-4D97-AF65-F5344CB8AC3E}">
        <p14:creationId xmlns:p14="http://schemas.microsoft.com/office/powerpoint/2010/main" val="42029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 </a:t>
            </a:r>
            <a:r>
              <a:rPr lang="en-US" dirty="0" smtClean="0"/>
              <a:t>When you get to</a:t>
            </a:r>
            <a:r>
              <a:rPr lang="en-US" baseline="0" dirty="0" smtClean="0"/>
              <a:t> the HIM website, j</a:t>
            </a:r>
            <a:r>
              <a:rPr lang="en-US" dirty="0" smtClean="0"/>
              <a:t>ust </a:t>
            </a:r>
            <a:r>
              <a:rPr lang="en-US" dirty="0" smtClean="0"/>
              <a:t>click</a:t>
            </a:r>
            <a:r>
              <a:rPr lang="en-US" baseline="0" dirty="0" smtClean="0"/>
              <a:t> on the coding tab and choose “HIM Metrics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a:t>
            </a:fld>
            <a:endParaRPr lang="en-US"/>
          </a:p>
        </p:txBody>
      </p:sp>
    </p:spTree>
    <p:extLst>
      <p:ext uri="{BB962C8B-B14F-4D97-AF65-F5344CB8AC3E}">
        <p14:creationId xmlns:p14="http://schemas.microsoft.com/office/powerpoint/2010/main" val="7556945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Jennifer interact</a:t>
            </a:r>
            <a:r>
              <a:rPr lang="en-US" baseline="0" dirty="0" smtClean="0"/>
              <a:t> with slide</a:t>
            </a:r>
            <a:r>
              <a:rPr lang="en-US" dirty="0" smtClean="0"/>
              <a:t>:</a:t>
            </a:r>
            <a:endParaRPr lang="en-US" dirty="0" smtClean="0"/>
          </a:p>
          <a:p>
            <a:r>
              <a:rPr lang="en-US" dirty="0" smtClean="0"/>
              <a:t> I’m going to discuss the VERA edit -  High</a:t>
            </a:r>
            <a:r>
              <a:rPr lang="en-US" baseline="0" dirty="0" smtClean="0"/>
              <a:t> cost pneumonia. To access the report I would select that edit here, by checking the box.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60</a:t>
            </a:fld>
            <a:endParaRPr lang="en-US"/>
          </a:p>
        </p:txBody>
      </p:sp>
    </p:spTree>
    <p:extLst>
      <p:ext uri="{BB962C8B-B14F-4D97-AF65-F5344CB8AC3E}">
        <p14:creationId xmlns:p14="http://schemas.microsoft.com/office/powerpoint/2010/main" val="3313557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display more detail</a:t>
            </a:r>
            <a:r>
              <a:rPr lang="en-US" baseline="0" dirty="0" smtClean="0"/>
              <a:t> I would click on the plus sign.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61</a:t>
            </a:fld>
            <a:endParaRPr lang="en-US"/>
          </a:p>
        </p:txBody>
      </p:sp>
    </p:spTree>
    <p:extLst>
      <p:ext uri="{BB962C8B-B14F-4D97-AF65-F5344CB8AC3E}">
        <p14:creationId xmlns:p14="http://schemas.microsoft.com/office/powerpoint/2010/main" val="4088914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would then select my CPAC – North East. </a:t>
            </a:r>
            <a:r>
              <a:rPr lang="en-US" dirty="0" smtClean="0"/>
              <a:t>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62</a:t>
            </a:fld>
            <a:endParaRPr lang="en-US"/>
          </a:p>
        </p:txBody>
      </p:sp>
    </p:spTree>
    <p:extLst>
      <p:ext uri="{BB962C8B-B14F-4D97-AF65-F5344CB8AC3E}">
        <p14:creationId xmlns:p14="http://schemas.microsoft.com/office/powerpoint/2010/main" val="36619615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I would select VISN 2.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63</a:t>
            </a:fld>
            <a:endParaRPr lang="en-US"/>
          </a:p>
        </p:txBody>
      </p:sp>
    </p:spTree>
    <p:extLst>
      <p:ext uri="{BB962C8B-B14F-4D97-AF65-F5344CB8AC3E}">
        <p14:creationId xmlns:p14="http://schemas.microsoft.com/office/powerpoint/2010/main" val="5281220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look at one of the facilities in my VISN – Albany, NY.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64</a:t>
            </a:fld>
            <a:endParaRPr lang="en-US"/>
          </a:p>
        </p:txBody>
      </p:sp>
    </p:spTree>
    <p:extLst>
      <p:ext uri="{BB962C8B-B14F-4D97-AF65-F5344CB8AC3E}">
        <p14:creationId xmlns:p14="http://schemas.microsoft.com/office/powerpoint/2010/main" val="12482769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Jennifer: We had</a:t>
            </a:r>
            <a:r>
              <a:rPr lang="en-US" baseline="0" dirty="0" smtClean="0"/>
              <a:t> one case where the coder bypassed the high cost pneumonia VERA edit.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Unfortunately this report does not drill down to IEN, to find out how to identify individual cases, please refer to </a:t>
            </a:r>
            <a:r>
              <a:rPr lang="en-US" baseline="0" dirty="0" err="1" smtClean="0"/>
              <a:t>VehU</a:t>
            </a:r>
            <a:r>
              <a:rPr lang="en-US" baseline="0" dirty="0" smtClean="0"/>
              <a:t>  session 15051, HIMS Role in VERA for specifics.</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65</a:t>
            </a:fld>
            <a:endParaRPr lang="en-US"/>
          </a:p>
        </p:txBody>
      </p:sp>
    </p:spTree>
    <p:extLst>
      <p:ext uri="{BB962C8B-B14F-4D97-AF65-F5344CB8AC3E}">
        <p14:creationId xmlns:p14="http://schemas.microsoft.com/office/powerpoint/2010/main" val="30090182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facility level this is the edit that the coder would</a:t>
            </a:r>
            <a:r>
              <a:rPr lang="en-US" baseline="0" dirty="0" smtClean="0"/>
              <a:t> see prior to closing the PTF. If the PTF is transmitted with the VERA edit, it will show on the EPS report. At the VISN and facility level the report can be reviewed to ensure the code assignment and sequencing are accurate and if the edit was appropriately bypassed by the coder.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Jacki: That is a really good point Jennifer – this report shows “bypassed” edits. It isn’t a collection of all edits applied. And as you know sometimes it is appropriate to bypass the edit and It is at the coders discretion to accept or bypass the edit, using their judgment. </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66</a:t>
            </a:fld>
            <a:endParaRPr lang="en-US"/>
          </a:p>
        </p:txBody>
      </p:sp>
    </p:spTree>
    <p:extLst>
      <p:ext uri="{BB962C8B-B14F-4D97-AF65-F5344CB8AC3E}">
        <p14:creationId xmlns:p14="http://schemas.microsoft.com/office/powerpoint/2010/main" val="12123194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Jacki: The DRG Differences report displays the number of DRG (Diagnosis-Related Group) changes made by the coders after initial transmission and calculates the average weight change difference.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report displays the DRG changes in isolation and the total number of DRG’s coded (so think of this as the denominator of the equation). You may want to use this report to monitor trends in your DRG assignments, which may help you identify areas for documentation improvement opportunities. For example, if you have a Clinical Documentation Improvement program, your CDI Specialist may want to target improvement of unspecified pneumonia  documentation. You would expect to see some DRGs changed if queries sent resulted in more specific documentation.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Again the  black  broken line down the middle – is the data break. If you see it on any of the reports, it just means the totals were too large to show graphically, so there is a date break in the middle of the graph, that shrinks the higher numbers down, so both data points can be displayed. In this example: a data break had to be inserted, because there were far more total </a:t>
            </a:r>
            <a:r>
              <a:rPr lang="en-US" sz="1200" b="0" i="0" u="none" strike="noStrike" kern="1200" baseline="0" dirty="0" err="1" smtClean="0">
                <a:solidFill>
                  <a:schemeClr val="tx1"/>
                </a:solidFill>
                <a:latin typeface="+mn-lt"/>
                <a:ea typeface="+mn-ea"/>
                <a:cs typeface="+mn-cs"/>
              </a:rPr>
              <a:t>drg’s</a:t>
            </a:r>
            <a:r>
              <a:rPr lang="en-US" sz="1200" b="0" i="0" u="none" strike="noStrike" kern="1200" baseline="0" dirty="0" smtClean="0">
                <a:solidFill>
                  <a:schemeClr val="tx1"/>
                </a:solidFill>
                <a:latin typeface="+mn-lt"/>
                <a:ea typeface="+mn-ea"/>
                <a:cs typeface="+mn-cs"/>
              </a:rPr>
              <a:t> coded than DRG’s changed. But we want to display both sets of data on the report.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Guess what??? This was out last report to discuss today!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8AA51C3-518F-4F0D-B932-9AF47A2C9D15}" type="slidenum">
              <a:rPr lang="en-US" smtClean="0"/>
              <a:t>67</a:t>
            </a:fld>
            <a:endParaRPr lang="en-US"/>
          </a:p>
        </p:txBody>
      </p:sp>
    </p:spTree>
    <p:extLst>
      <p:ext uri="{BB962C8B-B14F-4D97-AF65-F5344CB8AC3E}">
        <p14:creationId xmlns:p14="http://schemas.microsoft.com/office/powerpoint/2010/main" val="27723968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Jacki: The dashboards continues to be a work in progress – we will be </a:t>
            </a:r>
            <a:r>
              <a:rPr lang="en-US" dirty="0" smtClean="0"/>
              <a:t>refining existing reports </a:t>
            </a:r>
            <a:r>
              <a:rPr lang="en-US" dirty="0" smtClean="0"/>
              <a:t>and </a:t>
            </a:r>
            <a:r>
              <a:rPr lang="en-US" dirty="0" smtClean="0"/>
              <a:t>creating </a:t>
            </a:r>
            <a:r>
              <a:rPr lang="en-US" dirty="0" smtClean="0"/>
              <a:t>new reports as the software evolves and new business needs </a:t>
            </a:r>
            <a:r>
              <a:rPr lang="en-US" dirty="0" smtClean="0"/>
              <a:t>surface.</a:t>
            </a:r>
            <a:r>
              <a:rPr lang="en-US" baseline="0" dirty="0" smtClean="0"/>
              <a:t>  In essence, the dashboard reports will continue to evolve. </a:t>
            </a:r>
            <a:endParaRPr lang="en-US" baseline="0" dirty="0" smtClean="0"/>
          </a:p>
          <a:p>
            <a:endParaRPr lang="en-US" baseline="0" dirty="0" smtClean="0"/>
          </a:p>
          <a:p>
            <a:r>
              <a:rPr lang="en-US" baseline="0" dirty="0" smtClean="0"/>
              <a:t>We hope the time you gave us today gave you </a:t>
            </a:r>
            <a:r>
              <a:rPr lang="en-US" baseline="0" dirty="0" smtClean="0"/>
              <a:t>more </a:t>
            </a:r>
            <a:r>
              <a:rPr lang="en-US" baseline="0" dirty="0" smtClean="0"/>
              <a:t>knowledge regarding what is contained on the dashboards and maybe some ideas about how you can use the data to improve processes wherever you work within VHA. Thanks so much for your time and attention.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68</a:t>
            </a:fld>
            <a:endParaRPr lang="en-US"/>
          </a:p>
        </p:txBody>
      </p:sp>
    </p:spTree>
    <p:extLst>
      <p:ext uri="{BB962C8B-B14F-4D97-AF65-F5344CB8AC3E}">
        <p14:creationId xmlns:p14="http://schemas.microsoft.com/office/powerpoint/2010/main" val="14410871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p:txBody>
      </p:sp>
      <p:sp>
        <p:nvSpPr>
          <p:cNvPr id="4" name="Slide Number Placeholder 3"/>
          <p:cNvSpPr>
            <a:spLocks noGrp="1"/>
          </p:cNvSpPr>
          <p:nvPr>
            <p:ph type="sldNum" sz="quarter" idx="10"/>
          </p:nvPr>
        </p:nvSpPr>
        <p:spPr/>
        <p:txBody>
          <a:bodyPr/>
          <a:lstStyle/>
          <a:p>
            <a:fld id="{08AA51C3-518F-4F0D-B932-9AF47A2C9D15}" type="slidenum">
              <a:rPr lang="en-US" smtClean="0"/>
              <a:t>69</a:t>
            </a:fld>
            <a:endParaRPr lang="en-US"/>
          </a:p>
        </p:txBody>
      </p:sp>
    </p:spTree>
    <p:extLst>
      <p:ext uri="{BB962C8B-B14F-4D97-AF65-F5344CB8AC3E}">
        <p14:creationId xmlns:p14="http://schemas.microsoft.com/office/powerpoint/2010/main" val="176127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a:t>
            </a:r>
            <a:r>
              <a:rPr lang="en-US" baseline="0" dirty="0" smtClean="0"/>
              <a:t> </a:t>
            </a:r>
            <a:r>
              <a:rPr lang="en-US" baseline="0" dirty="0" smtClean="0"/>
              <a:t>To access the dashboard click on the Metrics Links for Encoder Product Suite Central Reporting. </a:t>
            </a:r>
          </a:p>
          <a:p>
            <a:endParaRPr lang="en-US" baseline="0" dirty="0" smtClean="0"/>
          </a:p>
          <a:p>
            <a:r>
              <a:rPr lang="en-US" baseline="0" dirty="0" smtClean="0"/>
              <a:t>Now </a:t>
            </a:r>
            <a:r>
              <a:rPr lang="en-US" baseline="0" dirty="0" smtClean="0"/>
              <a:t>that you know how to get to the reports, Jacki is going to go over what the dashboard looks like and the data source of it’s contents.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a:t>
            </a:fld>
            <a:endParaRPr lang="en-US"/>
          </a:p>
        </p:txBody>
      </p:sp>
    </p:spTree>
    <p:extLst>
      <p:ext uri="{BB962C8B-B14F-4D97-AF65-F5344CB8AC3E}">
        <p14:creationId xmlns:p14="http://schemas.microsoft.com/office/powerpoint/2010/main" val="1894231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70</a:t>
            </a:fld>
            <a:endParaRPr lang="en-US"/>
          </a:p>
        </p:txBody>
      </p:sp>
    </p:spTree>
    <p:extLst>
      <p:ext uri="{BB962C8B-B14F-4D97-AF65-F5344CB8AC3E}">
        <p14:creationId xmlns:p14="http://schemas.microsoft.com/office/powerpoint/2010/main" val="348767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smtClean="0"/>
              <a:t>Jacki:</a:t>
            </a:r>
            <a:r>
              <a:rPr lang="en-US" baseline="0" dirty="0" smtClean="0"/>
              <a:t> As you can see this is a lot of information, the dashboard was designed to be a one stop shop at this view.  From here it functions by drilling down to each level of the organization.</a:t>
            </a:r>
          </a:p>
          <a:p>
            <a:endParaRPr lang="en-US" baseline="0" dirty="0" smtClean="0"/>
          </a:p>
          <a:p>
            <a:r>
              <a:rPr lang="en-US" baseline="0" dirty="0" smtClean="0"/>
              <a:t>Many of the details on these slides will be difficult to read.  We’re going to go through each one of these reports and have called out the details we’d like you to focus on, but if you’d like to see this in more detail, you can always click on the green download icon above my head to download the presentation. You can also go to the dashboard after this presentation to check it out yourself. It would be nice to be able to move through the dashboard live today, but unfortunately we are unable to, so we have provided screen shots of the dashboard and the reports. </a:t>
            </a:r>
          </a:p>
          <a:p>
            <a:endParaRPr lang="en-US" baseline="0" dirty="0" smtClean="0"/>
          </a:p>
          <a:p>
            <a:r>
              <a:rPr lang="en-US" baseline="0" dirty="0" smtClean="0"/>
              <a:t>Please note that we prepared these slides in advance, to see the most up to date data, please visit the dashboard.</a:t>
            </a:r>
          </a:p>
          <a:p>
            <a:endParaRPr lang="en-US" baseline="0" dirty="0" smtClean="0"/>
          </a:p>
          <a:p>
            <a:r>
              <a:rPr lang="en-US" baseline="0" dirty="0" smtClean="0"/>
              <a:t>In addition to the design of a one stop shop view with drill down capability, the dashboard is populated monthly. Jennifer can you talk about that a bit, how does it work?</a:t>
            </a:r>
          </a:p>
          <a:p>
            <a:endParaRPr lang="en-US" baseline="0" dirty="0" smtClean="0"/>
          </a:p>
          <a:p>
            <a:r>
              <a:rPr lang="en-US" b="1" baseline="0" dirty="0" smtClean="0"/>
              <a:t>Jennifer:</a:t>
            </a:r>
            <a:r>
              <a:rPr lang="en-US" baseline="0" dirty="0" smtClean="0"/>
              <a:t> All of the data is provided in a extract form from each medical center or VISN (depending on the local set up). The snapshot of the data is taken on the 15</a:t>
            </a:r>
            <a:r>
              <a:rPr lang="en-US" baseline="30000" dirty="0" smtClean="0"/>
              <a:t>th</a:t>
            </a:r>
            <a:r>
              <a:rPr lang="en-US" baseline="0" dirty="0" smtClean="0"/>
              <a:t> of the month for the previous month’s data, but sometimes the extracts are missing or incomplete. When this happens the vendor works with the local IT staff to trouble shoot the problems. And so they have until the 30</a:t>
            </a:r>
            <a:r>
              <a:rPr lang="en-US" baseline="30000" dirty="0" smtClean="0"/>
              <a:t>th</a:t>
            </a:r>
            <a:r>
              <a:rPr lang="en-US" baseline="0" dirty="0" smtClean="0"/>
              <a:t> to do this. </a:t>
            </a:r>
          </a:p>
          <a:p>
            <a:endParaRPr lang="en-US" baseline="0" dirty="0" smtClean="0"/>
          </a:p>
          <a:p>
            <a:r>
              <a:rPr lang="en-US" baseline="0" dirty="0" smtClean="0"/>
              <a:t>So looking at the dashboard, this is the national level data for the defined reports. It is “drillable” to all levels of the organization.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a:p>
        </p:txBody>
      </p:sp>
    </p:spTree>
    <p:extLst>
      <p:ext uri="{BB962C8B-B14F-4D97-AF65-F5344CB8AC3E}">
        <p14:creationId xmlns:p14="http://schemas.microsoft.com/office/powerpoint/2010/main" val="23367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 lvl="1" indent="-91440">
              <a:spcBef>
                <a:spcPts val="1300"/>
              </a:spcBef>
            </a:pPr>
            <a:r>
              <a:rPr lang="en-US" b="1" dirty="0" smtClean="0"/>
              <a:t>Jacki:</a:t>
            </a:r>
            <a:r>
              <a:rPr lang="en-US" dirty="0" smtClean="0"/>
              <a:t> W</a:t>
            </a:r>
            <a:r>
              <a:rPr lang="en-US" baseline="0" dirty="0" smtClean="0"/>
              <a:t>e are going to spend the majority of our time talking about the EPS-CR dashboard. it’s data source is the Nuance Encoder Product Suite, which includes: </a:t>
            </a:r>
            <a:r>
              <a:rPr lang="en-US" dirty="0" err="1" smtClean="0"/>
              <a:t>Clintegrity</a:t>
            </a:r>
            <a:r>
              <a:rPr lang="en-US" dirty="0" smtClean="0"/>
              <a:t> 360 </a:t>
            </a:r>
          </a:p>
          <a:p>
            <a:pPr marL="91440" lvl="1" indent="-91440">
              <a:spcBef>
                <a:spcPts val="1300"/>
              </a:spcBef>
            </a:pPr>
            <a:r>
              <a:rPr lang="en-US" u="sng" dirty="0" smtClean="0"/>
              <a:t>and</a:t>
            </a:r>
            <a:r>
              <a:rPr lang="en-US" dirty="0" smtClean="0"/>
              <a:t> </a:t>
            </a:r>
          </a:p>
          <a:p>
            <a:pPr marL="91440" lvl="1" indent="-91440">
              <a:spcBef>
                <a:spcPts val="1300"/>
              </a:spcBef>
            </a:pPr>
            <a:r>
              <a:rPr lang="en-US" dirty="0" smtClean="0"/>
              <a:t>Encoder Product Suite (VIP Workplace,  Coder Compliance Module, Audit Compliance Module).  </a:t>
            </a:r>
          </a:p>
          <a:p>
            <a:endParaRPr lang="en-US" dirty="0" smtClean="0"/>
          </a:p>
          <a:p>
            <a:r>
              <a:rPr lang="en-US" b="1" dirty="0" smtClean="0"/>
              <a:t>Jennifer:</a:t>
            </a:r>
            <a:r>
              <a:rPr lang="en-US" dirty="0" smtClean="0"/>
              <a:t> Jacki,</a:t>
            </a:r>
            <a:r>
              <a:rPr lang="en-US" baseline="0" dirty="0" smtClean="0"/>
              <a:t> I have a quick question, w</a:t>
            </a:r>
            <a:r>
              <a:rPr lang="en-US" dirty="0" smtClean="0"/>
              <a:t>hy is the data on</a:t>
            </a:r>
            <a:r>
              <a:rPr lang="en-US" baseline="0" dirty="0" smtClean="0"/>
              <a:t> </a:t>
            </a:r>
            <a:r>
              <a:rPr lang="en-US" dirty="0" smtClean="0"/>
              <a:t>the dashboard specific</a:t>
            </a:r>
            <a:r>
              <a:rPr lang="en-US" baseline="0" dirty="0" smtClean="0"/>
              <a:t> to Nuance? </a:t>
            </a:r>
          </a:p>
          <a:p>
            <a:r>
              <a:rPr lang="en-US" baseline="0" dirty="0" smtClean="0"/>
              <a:t>Jacki: </a:t>
            </a:r>
          </a:p>
          <a:p>
            <a:r>
              <a:rPr lang="en-US" baseline="0" dirty="0" smtClean="0"/>
              <a:t>Good question. The overall goal or vision of the project was to provide timely, consistent actionable data. Our office,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Health Information Management (HIM) Program office considers reliable and consistent data monitoring crucial to strengthen practices and support operational excellence.</a:t>
            </a:r>
          </a:p>
          <a:p>
            <a:endParaRPr lang="en-US" baseline="0" dirty="0" smtClean="0"/>
          </a:p>
          <a:p>
            <a:r>
              <a:rPr lang="en-US" baseline="0" dirty="0" smtClean="0"/>
              <a:t>Initially the national contract supplied the software but there was no way to determine outputs at a national level prior to the dashboard project . Since, the  national level data was not available, we had to ask for the data to be collected, by manual data calls to each medical center –   and as you can imagine there are a lot of pitfalls when working with self reported data, and we wanted to eliminate these pitfalls and make the data clean, consistent, and readily accessible.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a:p>
        </p:txBody>
      </p:sp>
    </p:spTree>
    <p:extLst>
      <p:ext uri="{BB962C8B-B14F-4D97-AF65-F5344CB8AC3E}">
        <p14:creationId xmlns:p14="http://schemas.microsoft.com/office/powerpoint/2010/main" val="125997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3832E65-DD5B-4179-8B3B-4F66AF272951}"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401192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32E65-DD5B-4179-8B3B-4F66AF272951}"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72711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32E65-DD5B-4179-8B3B-4F66AF272951}"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407115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832E65-DD5B-4179-8B3B-4F66AF272951}"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394342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32E65-DD5B-4179-8B3B-4F66AF272951}" type="datetimeFigureOut">
              <a:rPr lang="en-US" smtClean="0"/>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314398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832E65-DD5B-4179-8B3B-4F66AF272951}"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167968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832E65-DD5B-4179-8B3B-4F66AF272951}" type="datetimeFigureOut">
              <a:rPr lang="en-US" smtClean="0"/>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360625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832E65-DD5B-4179-8B3B-4F66AF272951}" type="datetimeFigureOut">
              <a:rPr lang="en-US" smtClean="0"/>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41524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32E65-DD5B-4179-8B3B-4F66AF272951}" type="datetimeFigureOut">
              <a:rPr lang="en-US" smtClean="0"/>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244867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3832E65-DD5B-4179-8B3B-4F66AF272951}" type="datetimeFigureOut">
              <a:rPr lang="en-US" smtClean="0"/>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5D13D47-5C97-42FD-9056-81B5188DCAEE}" type="slidenum">
              <a:rPr lang="en-US" smtClean="0"/>
              <a:t>‹#›</a:t>
            </a:fld>
            <a:endParaRPr lang="en-US"/>
          </a:p>
        </p:txBody>
      </p:sp>
    </p:spTree>
    <p:extLst>
      <p:ext uri="{BB962C8B-B14F-4D97-AF65-F5344CB8AC3E}">
        <p14:creationId xmlns:p14="http://schemas.microsoft.com/office/powerpoint/2010/main" val="2855726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23832E65-DD5B-4179-8B3B-4F66AF272951}" type="datetimeFigureOut">
              <a:rPr lang="en-US" smtClean="0"/>
              <a:t>2/24/2015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15D13D47-5C97-42FD-9056-81B5188DCAEE}" type="slidenum">
              <a:rPr lang="en-US" smtClean="0"/>
              <a:t>‹#›</a:t>
            </a:fld>
            <a:endParaRPr lang="en-US"/>
          </a:p>
        </p:txBody>
      </p:sp>
    </p:spTree>
    <p:extLst>
      <p:ext uri="{BB962C8B-B14F-4D97-AF65-F5344CB8AC3E}">
        <p14:creationId xmlns:p14="http://schemas.microsoft.com/office/powerpoint/2010/main" val="243929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3548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3832E65-DD5B-4179-8B3B-4F66AF272951}" type="datetimeFigureOut">
              <a:rPr lang="en-US" smtClean="0"/>
              <a:t>2/24/2015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15D13D47-5C97-42FD-9056-81B5188DCAEE}" type="slidenum">
              <a:rPr lang="en-US" smtClean="0"/>
              <a:t>‹#›</a:t>
            </a:fld>
            <a:endParaRPr lang="en-US"/>
          </a:p>
        </p:txBody>
      </p:sp>
    </p:spTree>
    <p:extLst>
      <p:ext uri="{BB962C8B-B14F-4D97-AF65-F5344CB8AC3E}">
        <p14:creationId xmlns:p14="http://schemas.microsoft.com/office/powerpoint/2010/main" val="2057511807"/>
      </p:ext>
    </p:extLst>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uance.com/support/clintegrity360-government/index.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mailto:epsenhancements@dssin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securereports2.vssc.med.va.gov/Reports/Pages/Report.aspx?ItemPath=/MgmtReports/HIMS/ProductionHIMS/HIM+Metrics+Report&amp;rs:Command=Rend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vaww.vhahim.va.gov/index.php?option=com_content&amp;view=featured&amp;Itemid=101"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hyperlink" Target="http://r01scrappepscr1.r01.med.va.gov/Reports/Pages/Report.aspx?ItemPath=/EPS-CR+Reports/Dashboard" TargetMode="External"/><Relationship Id="rId5" Type="http://schemas.openxmlformats.org/officeDocument/2006/relationships/hyperlink" Target="https://securereports2.vssc.med.va.gov/Reports/Pages/Report.aspx?ItemPath=/MgmtReports/HIMS/ProductionHIMS/HIM+Metrics+Report&amp;rs:Command=Render" TargetMode="External"/><Relationship Id="rId4" Type="http://schemas.openxmlformats.org/officeDocument/2006/relationships/hyperlink" Target="http://www.nuance.com/support/clintegrity360-government/index.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10820400" cy="1470025"/>
          </a:xfrm>
        </p:spPr>
        <p:txBody>
          <a:bodyPr>
            <a:normAutofit fontScale="90000"/>
          </a:bodyPr>
          <a:lstStyle/>
          <a:p>
            <a:r>
              <a:rPr lang="en-US" b="1" dirty="0"/>
              <a:t>Using Data From the Encoder Product Suite - Central Reporting (EPS-CR</a:t>
            </a:r>
            <a:r>
              <a:rPr lang="en-US" b="1" dirty="0" smtClean="0"/>
              <a:t>)</a:t>
            </a:r>
            <a:r>
              <a:rPr lang="en-US" dirty="0" smtClean="0"/>
              <a:t>. A Tiered Approach</a:t>
            </a:r>
            <a:endParaRPr lang="en-US" dirty="0"/>
          </a:p>
        </p:txBody>
      </p:sp>
      <p:sp>
        <p:nvSpPr>
          <p:cNvPr id="3" name="Subtitle 2"/>
          <p:cNvSpPr>
            <a:spLocks noGrp="1"/>
          </p:cNvSpPr>
          <p:nvPr>
            <p:ph type="subTitle" idx="1"/>
          </p:nvPr>
        </p:nvSpPr>
        <p:spPr>
          <a:xfrm>
            <a:off x="609600" y="4876800"/>
            <a:ext cx="9228201" cy="1645920"/>
          </a:xfrm>
        </p:spPr>
        <p:txBody>
          <a:bodyPr/>
          <a:lstStyle/>
          <a:p>
            <a:r>
              <a:rPr lang="en-US" dirty="0" smtClean="0"/>
              <a:t>Jennifer Rollins, RHIA, CCS</a:t>
            </a:r>
          </a:p>
          <a:p>
            <a:r>
              <a:rPr lang="en-US" dirty="0" smtClean="0"/>
              <a:t>Jacki Bebb, MA, RHIT, CCS, CCS-P</a:t>
            </a:r>
            <a:endParaRPr lang="en-US" dirty="0"/>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accent1"/>
                </a:solidFill>
              </a:rPr>
              <a:t>Dashboard History</a:t>
            </a:r>
            <a:endParaRPr lang="en-US" sz="7200" b="1" dirty="0">
              <a:solidFill>
                <a:schemeClr val="accent1"/>
              </a:solidFill>
            </a:endParaRPr>
          </a:p>
        </p:txBody>
      </p:sp>
      <p:sp>
        <p:nvSpPr>
          <p:cNvPr id="3" name="Rectangle 2" descr="Log into the Nuance Support Center:  http://www.nuance.com/support/clintegrity360-government/index.htm&#10;Navigate to Quick Links area&#10;Complete EPS Enhancement Request Form with as much detail as possible; including checking the “EPS-CR” box. &#10;E-mail the completed form to epsenhancements@dssinc.com &#10;"/>
          <p:cNvSpPr/>
          <p:nvPr/>
        </p:nvSpPr>
        <p:spPr>
          <a:xfrm>
            <a:off x="381000" y="1981200"/>
            <a:ext cx="6324600" cy="4401205"/>
          </a:xfrm>
          <a:prstGeom prst="rect">
            <a:avLst/>
          </a:prstGeom>
        </p:spPr>
        <p:txBody>
          <a:bodyPr wrap="square">
            <a:spAutoFit/>
          </a:bodyPr>
          <a:lstStyle/>
          <a:p>
            <a:pPr marL="457200" lvl="0" indent="-457200">
              <a:buFont typeface="Arial" panose="020B0604020202020204" pitchFamily="34" charset="0"/>
              <a:buChar char="•"/>
            </a:pPr>
            <a:r>
              <a:rPr lang="en-US" sz="2800" b="1" dirty="0">
                <a:solidFill>
                  <a:schemeClr val="accent1"/>
                </a:solidFill>
              </a:rPr>
              <a:t>Log into the Nuance Support </a:t>
            </a:r>
            <a:r>
              <a:rPr lang="en-US" sz="2800" b="1" dirty="0" smtClean="0">
                <a:solidFill>
                  <a:schemeClr val="accent1"/>
                </a:solidFill>
              </a:rPr>
              <a:t>Center:</a:t>
            </a:r>
            <a:r>
              <a:rPr lang="en-US" sz="2800" b="1" dirty="0">
                <a:solidFill>
                  <a:schemeClr val="accent1"/>
                </a:solidFill>
              </a:rPr>
              <a:t> </a:t>
            </a:r>
            <a:r>
              <a:rPr lang="en-US" sz="2800" i="1" dirty="0">
                <a:solidFill>
                  <a:srgbClr val="C00000"/>
                </a:solidFill>
              </a:rPr>
              <a:t> </a:t>
            </a:r>
            <a:r>
              <a:rPr lang="en-US" sz="2800" i="1" u="sng" dirty="0">
                <a:solidFill>
                  <a:srgbClr val="C00000"/>
                </a:solidFill>
                <a:hlinkClick r:id="rId3"/>
              </a:rPr>
              <a:t>http://www.nuance.com/support/clintegrity360-government/index.htm</a:t>
            </a:r>
            <a:endParaRPr lang="en-US" sz="2800" dirty="0">
              <a:solidFill>
                <a:srgbClr val="C00000"/>
              </a:solidFill>
            </a:endParaRPr>
          </a:p>
          <a:p>
            <a:pPr marL="457200" lvl="0" indent="-457200">
              <a:buFont typeface="Arial" panose="020B0604020202020204" pitchFamily="34" charset="0"/>
              <a:buChar char="•"/>
            </a:pPr>
            <a:r>
              <a:rPr lang="en-US" sz="2800" b="1" dirty="0">
                <a:solidFill>
                  <a:schemeClr val="accent1"/>
                </a:solidFill>
              </a:rPr>
              <a:t>Navigate to Quick Links area</a:t>
            </a:r>
          </a:p>
          <a:p>
            <a:pPr marL="457200" lvl="0" indent="-457200">
              <a:buFont typeface="Arial" panose="020B0604020202020204" pitchFamily="34" charset="0"/>
              <a:buChar char="•"/>
            </a:pPr>
            <a:r>
              <a:rPr lang="en-US" sz="2800" b="1" dirty="0">
                <a:solidFill>
                  <a:schemeClr val="accent1"/>
                </a:solidFill>
              </a:rPr>
              <a:t>Complete </a:t>
            </a:r>
            <a:r>
              <a:rPr lang="en-US" sz="2800" b="1" dirty="0" smtClean="0">
                <a:solidFill>
                  <a:schemeClr val="accent1"/>
                </a:solidFill>
              </a:rPr>
              <a:t>EPS </a:t>
            </a:r>
            <a:r>
              <a:rPr lang="en-US" sz="2800" b="1" dirty="0">
                <a:solidFill>
                  <a:schemeClr val="accent1"/>
                </a:solidFill>
              </a:rPr>
              <a:t>Enhancement Request Form with as much detail as possible; including checking the “EPS-CR” </a:t>
            </a:r>
            <a:r>
              <a:rPr lang="en-US" sz="2800" b="1" dirty="0" smtClean="0">
                <a:solidFill>
                  <a:schemeClr val="accent1"/>
                </a:solidFill>
              </a:rPr>
              <a:t>box</a:t>
            </a:r>
            <a:endParaRPr lang="en-US" sz="2800" b="1" dirty="0">
              <a:solidFill>
                <a:schemeClr val="accent1"/>
              </a:solidFill>
            </a:endParaRPr>
          </a:p>
          <a:p>
            <a:pPr marL="457200" lvl="0" indent="-457200">
              <a:buFont typeface="Arial" panose="020B0604020202020204" pitchFamily="34" charset="0"/>
              <a:buChar char="•"/>
            </a:pPr>
            <a:r>
              <a:rPr lang="en-US" sz="2800" b="1" dirty="0">
                <a:solidFill>
                  <a:schemeClr val="accent1"/>
                </a:solidFill>
              </a:rPr>
              <a:t>E-mail the completed form to </a:t>
            </a:r>
            <a:r>
              <a:rPr lang="en-US" sz="2800" i="1" u="sng" dirty="0">
                <a:solidFill>
                  <a:srgbClr val="C00000"/>
                </a:solidFill>
                <a:hlinkClick r:id="rId4"/>
              </a:rPr>
              <a:t>epsenhancements@dssinc.com</a:t>
            </a:r>
            <a:r>
              <a:rPr lang="en-US" sz="2800" i="1" dirty="0">
                <a:solidFill>
                  <a:srgbClr val="C00000"/>
                </a:solidFill>
              </a:rPr>
              <a:t> </a:t>
            </a:r>
            <a:endParaRPr lang="en-US" sz="2800" dirty="0">
              <a:solidFill>
                <a:srgbClr val="C00000"/>
              </a:solidFill>
            </a:endParaRPr>
          </a:p>
        </p:txBody>
      </p:sp>
      <p:pic>
        <p:nvPicPr>
          <p:cNvPr id="4" name="Picture 3" descr="Happy Birthday Cak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200" y="-1292"/>
            <a:ext cx="4364182" cy="6858000"/>
          </a:xfrm>
          <a:prstGeom prst="rect">
            <a:avLst/>
          </a:prstGeom>
        </p:spPr>
      </p:pic>
    </p:spTree>
    <p:extLst>
      <p:ext uri="{BB962C8B-B14F-4D97-AF65-F5344CB8AC3E}">
        <p14:creationId xmlns:p14="http://schemas.microsoft.com/office/powerpoint/2010/main" val="2755042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Results</a:t>
            </a:r>
            <a:endParaRPr lang="en-US" sz="8000" b="1" dirty="0">
              <a:solidFill>
                <a:schemeClr val="accent1"/>
              </a:solidFill>
            </a:endParaRPr>
          </a:p>
        </p:txBody>
      </p:sp>
      <p:sp>
        <p:nvSpPr>
          <p:cNvPr id="3" name="Rectangle 2" descr="Do you know where the HIM Dashboards are located?&#10;"/>
          <p:cNvSpPr/>
          <p:nvPr/>
        </p:nvSpPr>
        <p:spPr>
          <a:xfrm>
            <a:off x="228600" y="2438400"/>
            <a:ext cx="7162800" cy="1323439"/>
          </a:xfrm>
          <a:prstGeom prst="rect">
            <a:avLst/>
          </a:prstGeom>
        </p:spPr>
        <p:txBody>
          <a:bodyPr wrap="square">
            <a:spAutoFit/>
          </a:bodyPr>
          <a:lstStyle/>
          <a:p>
            <a:r>
              <a:rPr lang="en-US" sz="4000" dirty="0"/>
              <a:t>Do you know where the HIM Dashboards are located?</a:t>
            </a:r>
          </a:p>
        </p:txBody>
      </p:sp>
      <p:sp>
        <p:nvSpPr>
          <p:cNvPr id="5" name="Content Placeholder 4"/>
          <p:cNvSpPr>
            <a:spLocks noGrp="1"/>
          </p:cNvSpPr>
          <p:nvPr>
            <p:ph idx="1"/>
          </p:nvPr>
        </p:nvSpPr>
        <p:spPr>
          <a:xfrm>
            <a:off x="-533400" y="3827167"/>
            <a:ext cx="9353956" cy="2743200"/>
          </a:xfrm>
        </p:spPr>
        <p:txBody>
          <a:bodyPr>
            <a:normAutofit/>
          </a:bodyPr>
          <a:lstStyle/>
          <a:p>
            <a:pPr marL="1314450" lvl="2" indent="-514350">
              <a:buFont typeface="+mj-lt"/>
              <a:buAutoNum type="alphaUcPeriod"/>
            </a:pPr>
            <a:r>
              <a:rPr lang="en-US" sz="3600" i="0" dirty="0"/>
              <a:t>Yes, I use them all the </a:t>
            </a:r>
            <a:r>
              <a:rPr lang="en-US" sz="3600" i="0" dirty="0" smtClean="0"/>
              <a:t>time</a:t>
            </a:r>
            <a:endParaRPr lang="en-US" sz="3600" i="0" dirty="0"/>
          </a:p>
          <a:p>
            <a:pPr marL="1314450" lvl="2" indent="-514350">
              <a:buFont typeface="+mj-lt"/>
              <a:buAutoNum type="alphaUcPeriod"/>
            </a:pPr>
            <a:r>
              <a:rPr lang="en-US" sz="3600" i="0" dirty="0"/>
              <a:t>Yes, but I want to learn </a:t>
            </a:r>
            <a:r>
              <a:rPr lang="en-US" sz="3600" i="0" dirty="0" smtClean="0"/>
              <a:t>more</a:t>
            </a:r>
            <a:endParaRPr lang="en-US" sz="3600" i="0" dirty="0"/>
          </a:p>
          <a:p>
            <a:pPr marL="1314450" lvl="2" indent="-514350">
              <a:buFont typeface="+mj-lt"/>
              <a:buAutoNum type="alphaUcPeriod"/>
            </a:pPr>
            <a:r>
              <a:rPr lang="en-US" sz="3600" i="0" dirty="0"/>
              <a:t>No, but I want to learn more.</a:t>
            </a:r>
          </a:p>
          <a:p>
            <a:pPr marL="1314450" lvl="2" indent="-514350">
              <a:buFont typeface="+mj-lt"/>
              <a:buAutoNum type="alphaUcPeriod"/>
            </a:pPr>
            <a:r>
              <a:rPr lang="en-US" sz="3600" i="0" dirty="0"/>
              <a:t>What’s a HIM </a:t>
            </a:r>
            <a:r>
              <a:rPr lang="en-US" sz="3600" i="0" dirty="0" smtClean="0"/>
              <a:t>Dashboard?</a:t>
            </a:r>
            <a:endParaRPr lang="en-US" sz="3600" i="0" dirty="0"/>
          </a:p>
          <a:p>
            <a:pPr marL="857250" indent="-514350">
              <a:buFont typeface="+mj-lt"/>
              <a:buAutoNum type="alphaUcPeriod"/>
            </a:pPr>
            <a:endParaRPr lang="en-US" sz="4000" dirty="0">
              <a:solidFill>
                <a:schemeClr val="tx1"/>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45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Results</a:t>
            </a:r>
            <a:endParaRPr lang="en-US" sz="8000" b="1" dirty="0">
              <a:solidFill>
                <a:schemeClr val="accent1"/>
              </a:solidFill>
            </a:endParaRPr>
          </a:p>
        </p:txBody>
      </p:sp>
      <p:sp>
        <p:nvSpPr>
          <p:cNvPr id="3" name="Rectangle 2" descr="Do you know where the HIM Dashboards are located?&#10;"/>
          <p:cNvSpPr/>
          <p:nvPr/>
        </p:nvSpPr>
        <p:spPr>
          <a:xfrm>
            <a:off x="228600" y="2438400"/>
            <a:ext cx="7162800" cy="1323439"/>
          </a:xfrm>
          <a:prstGeom prst="rect">
            <a:avLst/>
          </a:prstGeom>
        </p:spPr>
        <p:txBody>
          <a:bodyPr wrap="square">
            <a:spAutoFit/>
          </a:bodyPr>
          <a:lstStyle/>
          <a:p>
            <a:r>
              <a:rPr lang="en-US" sz="4000" dirty="0"/>
              <a:t>Do you know where the HIM Dashboards are located?</a:t>
            </a: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p:cNvSpPr>
            <a:spLocks noGrp="1"/>
          </p:cNvSpPr>
          <p:nvPr>
            <p:ph idx="1"/>
          </p:nvPr>
        </p:nvSpPr>
        <p:spPr>
          <a:xfrm>
            <a:off x="-533400" y="3827167"/>
            <a:ext cx="9353956" cy="2743200"/>
          </a:xfrm>
        </p:spPr>
        <p:txBody>
          <a:bodyPr>
            <a:normAutofit/>
          </a:bodyPr>
          <a:lstStyle/>
          <a:p>
            <a:pPr marL="1314450" lvl="2" indent="-514350">
              <a:buFont typeface="+mj-lt"/>
              <a:buAutoNum type="alphaUcPeriod"/>
            </a:pPr>
            <a:r>
              <a:rPr lang="en-US" sz="3600" i="0" dirty="0"/>
              <a:t>Yes, I use them all the </a:t>
            </a:r>
            <a:r>
              <a:rPr lang="en-US" sz="3600" i="0" dirty="0" smtClean="0"/>
              <a:t>time</a:t>
            </a:r>
            <a:endParaRPr lang="en-US" sz="3600" i="0" dirty="0"/>
          </a:p>
          <a:p>
            <a:pPr marL="1314450" lvl="2" indent="-514350">
              <a:buFont typeface="+mj-lt"/>
              <a:buAutoNum type="alphaUcPeriod"/>
            </a:pPr>
            <a:r>
              <a:rPr lang="en-US" sz="3600" i="0" dirty="0"/>
              <a:t>Yes, but I want to learn </a:t>
            </a:r>
            <a:r>
              <a:rPr lang="en-US" sz="3600" i="0" dirty="0" smtClean="0"/>
              <a:t>more</a:t>
            </a:r>
            <a:endParaRPr lang="en-US" sz="3600" i="0" dirty="0"/>
          </a:p>
          <a:p>
            <a:pPr marL="1314450" lvl="2" indent="-514350">
              <a:buFont typeface="+mj-lt"/>
              <a:buAutoNum type="alphaUcPeriod"/>
            </a:pPr>
            <a:r>
              <a:rPr lang="en-US" sz="3600" i="0" dirty="0"/>
              <a:t>No, but I want to learn more.</a:t>
            </a:r>
          </a:p>
          <a:p>
            <a:pPr marL="1314450" lvl="2" indent="-514350">
              <a:buFont typeface="+mj-lt"/>
              <a:buAutoNum type="alphaUcPeriod"/>
            </a:pPr>
            <a:r>
              <a:rPr lang="en-US" sz="3600" i="0" dirty="0"/>
              <a:t>What’s a HIM </a:t>
            </a:r>
            <a:r>
              <a:rPr lang="en-US" sz="3600" i="0" dirty="0" smtClean="0"/>
              <a:t>Dashboard?</a:t>
            </a:r>
            <a:endParaRPr lang="en-US" sz="3600" i="0" dirty="0"/>
          </a:p>
          <a:p>
            <a:pPr marL="857250" indent="-514350">
              <a:buFont typeface="+mj-lt"/>
              <a:buAutoNum type="alphaUcPeriod"/>
            </a:pPr>
            <a:endParaRPr lang="en-US" sz="4000" dirty="0">
              <a:solidFill>
                <a:schemeClr val="tx1"/>
              </a:solidFill>
            </a:endParaRPr>
          </a:p>
        </p:txBody>
      </p:sp>
    </p:spTree>
    <p:extLst>
      <p:ext uri="{BB962C8B-B14F-4D97-AF65-F5344CB8AC3E}">
        <p14:creationId xmlns:p14="http://schemas.microsoft.com/office/powerpoint/2010/main" val="163929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2609002"/>
            <a:ext cx="10772775" cy="1658198"/>
          </a:xfrm>
        </p:spPr>
        <p:txBody>
          <a:bodyPr>
            <a:normAutofit/>
          </a:bodyPr>
          <a:lstStyle/>
          <a:p>
            <a:r>
              <a:rPr lang="en-US" sz="6000" b="1" dirty="0" smtClean="0"/>
              <a:t>What it contains</a:t>
            </a:r>
            <a:endParaRPr lang="en-US" sz="6000" b="1" dirty="0"/>
          </a:p>
        </p:txBody>
      </p:sp>
      <p:sp>
        <p:nvSpPr>
          <p:cNvPr id="3" name="Content Placeholder 2"/>
          <p:cNvSpPr>
            <a:spLocks noGrp="1"/>
          </p:cNvSpPr>
          <p:nvPr>
            <p:ph idx="1"/>
          </p:nvPr>
        </p:nvSpPr>
        <p:spPr>
          <a:xfrm>
            <a:off x="5638801" y="348615"/>
            <a:ext cx="6553199" cy="6052185"/>
          </a:xfrm>
        </p:spPr>
        <p:txBody>
          <a:bodyPr>
            <a:noAutofit/>
          </a:bodyPr>
          <a:lstStyle/>
          <a:p>
            <a:r>
              <a:rPr lang="en-US" sz="2800" b="1" dirty="0">
                <a:solidFill>
                  <a:schemeClr val="tx1"/>
                </a:solidFill>
              </a:rPr>
              <a:t>Outpatient Turnaround </a:t>
            </a:r>
            <a:r>
              <a:rPr lang="en-US" sz="2800" b="1" dirty="0" smtClean="0">
                <a:solidFill>
                  <a:schemeClr val="tx1"/>
                </a:solidFill>
              </a:rPr>
              <a:t>Time*</a:t>
            </a:r>
            <a:endParaRPr lang="en-US" sz="2800" b="1" dirty="0">
              <a:solidFill>
                <a:schemeClr val="tx1"/>
              </a:solidFill>
            </a:endParaRPr>
          </a:p>
          <a:p>
            <a:r>
              <a:rPr lang="en-US" sz="2800" b="1" dirty="0">
                <a:solidFill>
                  <a:schemeClr val="tx1"/>
                </a:solidFill>
              </a:rPr>
              <a:t>Outpatient Encounters to be </a:t>
            </a:r>
            <a:r>
              <a:rPr lang="en-US" sz="2800" b="1" dirty="0" smtClean="0">
                <a:solidFill>
                  <a:schemeClr val="tx1"/>
                </a:solidFill>
              </a:rPr>
              <a:t>Coded*</a:t>
            </a:r>
            <a:endParaRPr lang="en-US" sz="2800" b="1" dirty="0">
              <a:solidFill>
                <a:schemeClr val="tx1"/>
              </a:solidFill>
            </a:endParaRPr>
          </a:p>
          <a:p>
            <a:r>
              <a:rPr lang="en-US" sz="2800" b="1" dirty="0">
                <a:solidFill>
                  <a:schemeClr val="tx1"/>
                </a:solidFill>
              </a:rPr>
              <a:t>Outpatient Suspended </a:t>
            </a:r>
            <a:r>
              <a:rPr lang="en-US" sz="2800" b="1" dirty="0" smtClean="0">
                <a:solidFill>
                  <a:schemeClr val="tx1"/>
                </a:solidFill>
              </a:rPr>
              <a:t>Encounters*</a:t>
            </a:r>
          </a:p>
          <a:p>
            <a:pPr marL="117475" lvl="1" indent="-114300"/>
            <a:r>
              <a:rPr lang="en-US" sz="2800" b="1" dirty="0" smtClean="0">
                <a:solidFill>
                  <a:schemeClr val="tx1"/>
                </a:solidFill>
              </a:rPr>
              <a:t>Turnaround Time for Outpatient Suspended Encounters*</a:t>
            </a:r>
            <a:endParaRPr lang="en-US" sz="2800" b="1" dirty="0">
              <a:solidFill>
                <a:schemeClr val="tx1"/>
              </a:solidFill>
            </a:endParaRPr>
          </a:p>
          <a:p>
            <a:r>
              <a:rPr lang="en-US" sz="2800" b="1" dirty="0">
                <a:solidFill>
                  <a:schemeClr val="tx1"/>
                </a:solidFill>
              </a:rPr>
              <a:t>Coder Comment </a:t>
            </a:r>
            <a:r>
              <a:rPr lang="en-US" sz="2800" b="1" dirty="0" smtClean="0">
                <a:solidFill>
                  <a:schemeClr val="tx1"/>
                </a:solidFill>
              </a:rPr>
              <a:t>Frequency*</a:t>
            </a:r>
            <a:endParaRPr lang="en-US" sz="2800" b="1" dirty="0">
              <a:solidFill>
                <a:schemeClr val="tx1"/>
              </a:solidFill>
            </a:endParaRPr>
          </a:p>
          <a:p>
            <a:r>
              <a:rPr lang="en-US" sz="2800" b="1" u="sng" dirty="0">
                <a:solidFill>
                  <a:schemeClr val="accent3">
                    <a:lumMod val="40000"/>
                    <a:lumOff val="60000"/>
                  </a:schemeClr>
                </a:solidFill>
              </a:rPr>
              <a:t>Retrospective </a:t>
            </a:r>
            <a:r>
              <a:rPr lang="en-US" sz="2800" b="1" u="sng" dirty="0" smtClean="0">
                <a:solidFill>
                  <a:schemeClr val="accent3">
                    <a:lumMod val="40000"/>
                    <a:lumOff val="60000"/>
                  </a:schemeClr>
                </a:solidFill>
              </a:rPr>
              <a:t>Review</a:t>
            </a:r>
            <a:r>
              <a:rPr lang="en-US" sz="2800" b="1" dirty="0" smtClean="0">
                <a:solidFill>
                  <a:schemeClr val="accent3">
                    <a:lumMod val="40000"/>
                    <a:lumOff val="60000"/>
                  </a:schemeClr>
                </a:solidFill>
              </a:rPr>
              <a:t>*</a:t>
            </a:r>
            <a:endParaRPr lang="en-US" sz="2800" b="1" dirty="0">
              <a:solidFill>
                <a:schemeClr val="accent3">
                  <a:lumMod val="40000"/>
                  <a:lumOff val="60000"/>
                </a:schemeClr>
              </a:solidFill>
            </a:endParaRPr>
          </a:p>
          <a:p>
            <a:r>
              <a:rPr lang="en-US" sz="2800" b="1" dirty="0" smtClean="0">
                <a:solidFill>
                  <a:schemeClr val="tx1"/>
                </a:solidFill>
              </a:rPr>
              <a:t>DRG Differences*</a:t>
            </a:r>
            <a:endParaRPr lang="en-US" sz="2800" b="1" dirty="0">
              <a:solidFill>
                <a:schemeClr val="tx1"/>
              </a:solidFill>
            </a:endParaRPr>
          </a:p>
          <a:p>
            <a:r>
              <a:rPr lang="en-US" sz="2800" b="1" u="sng" dirty="0">
                <a:solidFill>
                  <a:schemeClr val="accent3">
                    <a:lumMod val="40000"/>
                    <a:lumOff val="60000"/>
                  </a:schemeClr>
                </a:solidFill>
              </a:rPr>
              <a:t>Present On </a:t>
            </a:r>
            <a:r>
              <a:rPr lang="en-US" sz="2800" b="1" u="sng" dirty="0" smtClean="0">
                <a:solidFill>
                  <a:schemeClr val="accent3">
                    <a:lumMod val="40000"/>
                    <a:lumOff val="60000"/>
                  </a:schemeClr>
                </a:solidFill>
              </a:rPr>
              <a:t>Admission (Pneumothorax and Pressure Ulcers)</a:t>
            </a:r>
            <a:endParaRPr lang="en-US" sz="2800" b="1" u="sng" dirty="0">
              <a:solidFill>
                <a:schemeClr val="accent3">
                  <a:lumMod val="40000"/>
                  <a:lumOff val="60000"/>
                </a:schemeClr>
              </a:solidFill>
            </a:endParaRPr>
          </a:p>
          <a:p>
            <a:r>
              <a:rPr lang="en-US" sz="2800" b="1" dirty="0" smtClean="0">
                <a:solidFill>
                  <a:schemeClr val="tx1"/>
                </a:solidFill>
              </a:rPr>
              <a:t>Top 5 Unresolved VERA </a:t>
            </a:r>
            <a:r>
              <a:rPr lang="en-US" sz="2800" b="1" dirty="0">
                <a:solidFill>
                  <a:schemeClr val="tx1"/>
                </a:solidFill>
              </a:rPr>
              <a:t>Edits</a:t>
            </a:r>
          </a:p>
          <a:p>
            <a:r>
              <a:rPr lang="en-US" sz="2800" b="1" dirty="0" smtClean="0">
                <a:solidFill>
                  <a:schemeClr val="tx1"/>
                </a:solidFill>
              </a:rPr>
              <a:t>Physician </a:t>
            </a:r>
            <a:r>
              <a:rPr lang="en-US" sz="2800" b="1" dirty="0">
                <a:solidFill>
                  <a:schemeClr val="tx1"/>
                </a:solidFill>
              </a:rPr>
              <a:t>Query Tracking </a:t>
            </a:r>
            <a:r>
              <a:rPr lang="en-US" sz="2800" b="1" dirty="0" smtClean="0">
                <a:solidFill>
                  <a:schemeClr val="tx1"/>
                </a:solidFill>
              </a:rPr>
              <a:t>Summary</a:t>
            </a:r>
          </a:p>
          <a:p>
            <a:pPr marL="0" indent="0">
              <a:buNone/>
            </a:pPr>
            <a:endParaRPr lang="en-US" sz="2800" b="1" dirty="0">
              <a:solidFill>
                <a:schemeClr val="tx2"/>
              </a:solidFill>
            </a:endParaRPr>
          </a:p>
        </p:txBody>
      </p:sp>
      <p:sp>
        <p:nvSpPr>
          <p:cNvPr id="4" name="Left Brace 3" descr="left bracket"/>
          <p:cNvSpPr/>
          <p:nvPr/>
        </p:nvSpPr>
        <p:spPr>
          <a:xfrm>
            <a:off x="5029201" y="0"/>
            <a:ext cx="762000" cy="6858000"/>
          </a:xfrm>
          <a:prstGeom prst="leftBrace">
            <a:avLst/>
          </a:prstGeom>
          <a:ln w="412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4756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merican fla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4778" y="-549166"/>
            <a:ext cx="12296778" cy="8198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descr="&quot; &quot;"/>
          <p:cNvSpPr/>
          <p:nvPr/>
        </p:nvSpPr>
        <p:spPr>
          <a:xfrm>
            <a:off x="-533400" y="0"/>
            <a:ext cx="13335000" cy="7543800"/>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7200" b="1" dirty="0" smtClean="0"/>
              <a:t>CBO Focus </a:t>
            </a:r>
            <a:endParaRPr lang="en-US" sz="7200" b="1" dirty="0"/>
          </a:p>
        </p:txBody>
      </p:sp>
      <p:sp>
        <p:nvSpPr>
          <p:cNvPr id="3" name="Content Placeholder 2"/>
          <p:cNvSpPr>
            <a:spLocks noGrp="1"/>
          </p:cNvSpPr>
          <p:nvPr>
            <p:ph idx="1"/>
          </p:nvPr>
        </p:nvSpPr>
        <p:spPr/>
        <p:txBody>
          <a:bodyPr>
            <a:normAutofit/>
          </a:bodyPr>
          <a:lstStyle/>
          <a:p>
            <a:pPr marL="0" indent="0" algn="ctr">
              <a:buNone/>
            </a:pPr>
            <a:r>
              <a:rPr lang="en-US" sz="4800" dirty="0" smtClean="0">
                <a:solidFill>
                  <a:schemeClr val="tx1"/>
                </a:solidFill>
              </a:rPr>
              <a:t>Outpatient Coding Turnaround Time </a:t>
            </a:r>
          </a:p>
          <a:p>
            <a:pPr marL="0" indent="0" algn="ctr">
              <a:buNone/>
            </a:pPr>
            <a:r>
              <a:rPr lang="en-US" sz="4800" u="sng" dirty="0" smtClean="0">
                <a:solidFill>
                  <a:schemeClr val="tx1"/>
                </a:solidFill>
              </a:rPr>
              <a:t>&lt; </a:t>
            </a:r>
            <a:r>
              <a:rPr lang="en-US" sz="4800" dirty="0" smtClean="0">
                <a:solidFill>
                  <a:schemeClr val="tx1"/>
                </a:solidFill>
              </a:rPr>
              <a:t>14 days </a:t>
            </a:r>
            <a:endParaRPr lang="en-US" sz="4800" dirty="0">
              <a:solidFill>
                <a:schemeClr val="tx1"/>
              </a:solidFill>
            </a:endParaRPr>
          </a:p>
        </p:txBody>
      </p:sp>
    </p:spTree>
    <p:extLst>
      <p:ext uri="{BB962C8B-B14F-4D97-AF65-F5344CB8AC3E}">
        <p14:creationId xmlns:p14="http://schemas.microsoft.com/office/powerpoint/2010/main" val="2122053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siness professional sitting around a table talki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78" y="-424107"/>
            <a:ext cx="12296778" cy="8201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quot; &quot;"/>
          <p:cNvSpPr/>
          <p:nvPr/>
        </p:nvSpPr>
        <p:spPr>
          <a:xfrm>
            <a:off x="-533400" y="0"/>
            <a:ext cx="13335000" cy="7543800"/>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2590800"/>
            <a:ext cx="10772775" cy="1658198"/>
          </a:xfrm>
        </p:spPr>
        <p:txBody>
          <a:bodyPr>
            <a:normAutofit fontScale="90000"/>
          </a:bodyPr>
          <a:lstStyle/>
          <a:p>
            <a:r>
              <a:rPr lang="en-US" sz="9600" b="1" dirty="0" smtClean="0"/>
              <a:t>Outpatient (OP) Turnaround Time (TAT) Workgroup</a:t>
            </a:r>
            <a:endParaRPr lang="en-US" sz="9600" b="1" dirty="0"/>
          </a:p>
        </p:txBody>
      </p:sp>
    </p:spTree>
    <p:extLst>
      <p:ext uri="{BB962C8B-B14F-4D97-AF65-F5344CB8AC3E}">
        <p14:creationId xmlns:p14="http://schemas.microsoft.com/office/powerpoint/2010/main" val="597998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06" y="152400"/>
            <a:ext cx="10772775" cy="1658198"/>
          </a:xfrm>
        </p:spPr>
        <p:txBody>
          <a:bodyPr>
            <a:normAutofit/>
          </a:bodyPr>
          <a:lstStyle/>
          <a:p>
            <a:r>
              <a:rPr lang="en-US" sz="6000" b="1" dirty="0" smtClean="0"/>
              <a:t>Features of the Dashboard</a:t>
            </a:r>
            <a:endParaRPr lang="en-US" sz="6000" b="1" dirty="0"/>
          </a:p>
        </p:txBody>
      </p:sp>
      <p:graphicFrame>
        <p:nvGraphicFramePr>
          <p:cNvPr id="5" name="Content Placeholder 4" descr="Visual graphic view of national key metrics&#10;National,  CPAC, VISN, Medical Center, CBOC&#10;Individual actionable encounter data*&#10;Drillable to Internal Entry Number (IEN)&#10;Metadata definitions for each report&#10;Export each report to many different file extensions &#10;"/>
          <p:cNvGraphicFramePr>
            <a:graphicFrameLocks noGrp="1"/>
          </p:cNvGraphicFramePr>
          <p:nvPr>
            <p:ph idx="1"/>
            <p:extLst>
              <p:ext uri="{D42A27DB-BD31-4B8C-83A1-F6EECF244321}">
                <p14:modId xmlns:p14="http://schemas.microsoft.com/office/powerpoint/2010/main" val="3643083243"/>
              </p:ext>
            </p:extLst>
          </p:nvPr>
        </p:nvGraphicFramePr>
        <p:xfrm>
          <a:off x="676656" y="1524000"/>
          <a:ext cx="10753725"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300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Content Placeholder 2" descr="&quot; &quot;"/>
          <p:cNvSpPr>
            <a:spLocks noGrp="1"/>
          </p:cNvSpPr>
          <p:nvPr>
            <p:ph idx="1"/>
          </p:nvPr>
        </p:nvSpPr>
        <p:spPr/>
        <p:txBody>
          <a:bodyPr/>
          <a:lstStyle/>
          <a:p>
            <a:r>
              <a:rPr lang="en-US" dirty="0"/>
              <a:t>EXL, CSV,PDF, MHTML, Excel, TIFF, or Word </a:t>
            </a:r>
            <a:r>
              <a:rPr lang="en-US" dirty="0" smtClean="0"/>
              <a:t>file</a:t>
            </a:r>
          </a:p>
          <a:p>
            <a:endParaRPr lang="en-US" dirty="0"/>
          </a:p>
          <a:p>
            <a:r>
              <a:rPr lang="en-US" dirty="0" smtClean="0"/>
              <a:t>Insert a graphic – drop down will all of the choices</a:t>
            </a:r>
            <a:endParaRPr lang="en-US" dirty="0"/>
          </a:p>
        </p:txBody>
      </p:sp>
      <p:pic>
        <p:nvPicPr>
          <p:cNvPr id="4" name="Picture 3" descr="Nuance graphs"/>
          <p:cNvPicPr>
            <a:picLocks noChangeAspect="1"/>
          </p:cNvPicPr>
          <p:nvPr/>
        </p:nvPicPr>
        <p:blipFill>
          <a:blip r:embed="rId3"/>
          <a:stretch>
            <a:fillRect/>
          </a:stretch>
        </p:blipFill>
        <p:spPr>
          <a:xfrm>
            <a:off x="-1" y="291112"/>
            <a:ext cx="12192002" cy="6275776"/>
          </a:xfrm>
          <a:prstGeom prst="rect">
            <a:avLst/>
          </a:prstGeom>
        </p:spPr>
      </p:pic>
      <p:sp>
        <p:nvSpPr>
          <p:cNvPr id="6" name="Frame 5" descr="frame around:&#10;XML file with report data&#10;CSV&#10;PDF&#10;MHTML&#10;Excel&#10;TIFF file&#10;Word"/>
          <p:cNvSpPr/>
          <p:nvPr/>
        </p:nvSpPr>
        <p:spPr>
          <a:xfrm>
            <a:off x="3429000" y="367312"/>
            <a:ext cx="1981200" cy="1842488"/>
          </a:xfrm>
          <a:prstGeom prst="frame">
            <a:avLst>
              <a:gd name="adj1" fmla="val 690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descr="Callout box around:&#10;XML file with report data&#10;CSV&#10;PDF&#10;MHTML&#10;Excel&#10;TIFF file&#10;Word"/>
          <p:cNvGrpSpPr/>
          <p:nvPr/>
        </p:nvGrpSpPr>
        <p:grpSpPr>
          <a:xfrm>
            <a:off x="5943600" y="291112"/>
            <a:ext cx="6172200" cy="5652488"/>
            <a:chOff x="5638991" y="291112"/>
            <a:chExt cx="6172200" cy="5652488"/>
          </a:xfrm>
        </p:grpSpPr>
        <p:sp>
          <p:nvSpPr>
            <p:cNvPr id="7" name="Rectangular Callout 6"/>
            <p:cNvSpPr/>
            <p:nvPr/>
          </p:nvSpPr>
          <p:spPr>
            <a:xfrm>
              <a:off x="5638991" y="291112"/>
              <a:ext cx="6172200" cy="5652488"/>
            </a:xfrm>
            <a:prstGeom prst="wedgeRectCallout">
              <a:avLst>
                <a:gd name="adj1" fmla="val -59217"/>
                <a:gd name="adj2" fmla="val -23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l="29375" t="2647" r="56250" b="71393"/>
            <a:stretch/>
          </p:blipFill>
          <p:spPr>
            <a:xfrm>
              <a:off x="6019800" y="609600"/>
              <a:ext cx="5410200" cy="5029200"/>
            </a:xfrm>
            <a:prstGeom prst="rect">
              <a:avLst/>
            </a:prstGeom>
          </p:spPr>
        </p:pic>
      </p:grpSp>
    </p:spTree>
    <p:extLst>
      <p:ext uri="{BB962C8B-B14F-4D97-AF65-F5344CB8AC3E}">
        <p14:creationId xmlns:p14="http://schemas.microsoft.com/office/powerpoint/2010/main" val="594301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t>VISN 2 Example TAT</a:t>
            </a:r>
            <a:endParaRPr lang="en-US" sz="7200" b="1" dirty="0"/>
          </a:p>
        </p:txBody>
      </p:sp>
      <p:grpSp>
        <p:nvGrpSpPr>
          <p:cNvPr id="10" name="Group 9" descr="Table with VISN 2 data including:&#10;CPAC&#10;VISN&#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
          <p:cNvGrpSpPr/>
          <p:nvPr/>
        </p:nvGrpSpPr>
        <p:grpSpPr>
          <a:xfrm>
            <a:off x="0" y="2164080"/>
            <a:ext cx="12192000" cy="2865120"/>
            <a:chOff x="0" y="2011680"/>
            <a:chExt cx="12192000" cy="2941320"/>
          </a:xfrm>
        </p:grpSpPr>
        <p:grpSp>
          <p:nvGrpSpPr>
            <p:cNvPr id="9" name="Group 8"/>
            <p:cNvGrpSpPr/>
            <p:nvPr/>
          </p:nvGrpSpPr>
          <p:grpSpPr>
            <a:xfrm>
              <a:off x="0" y="3236626"/>
              <a:ext cx="12192000" cy="1716374"/>
              <a:chOff x="3267075" y="3974669"/>
              <a:chExt cx="8544116" cy="1057638"/>
            </a:xfrm>
          </p:grpSpPr>
          <p:pic>
            <p:nvPicPr>
              <p:cNvPr id="4" name="Picture 3"/>
              <p:cNvPicPr>
                <a:picLocks noChangeAspect="1"/>
              </p:cNvPicPr>
              <p:nvPr/>
            </p:nvPicPr>
            <p:blipFill rotWithShape="1">
              <a:blip r:embed="rId3"/>
              <a:srcRect l="39375" r="-1"/>
              <a:stretch/>
            </p:blipFill>
            <p:spPr>
              <a:xfrm>
                <a:off x="4419791" y="3974669"/>
                <a:ext cx="7391400" cy="1057638"/>
              </a:xfrm>
              <a:prstGeom prst="rect">
                <a:avLst/>
              </a:prstGeom>
            </p:spPr>
          </p:pic>
          <p:pic>
            <p:nvPicPr>
              <p:cNvPr id="6" name="Picture 5"/>
              <p:cNvPicPr>
                <a:picLocks noChangeAspect="1"/>
              </p:cNvPicPr>
              <p:nvPr/>
            </p:nvPicPr>
            <p:blipFill rotWithShape="1">
              <a:blip r:embed="rId3"/>
              <a:srcRect l="-1" r="90626"/>
              <a:stretch/>
            </p:blipFill>
            <p:spPr>
              <a:xfrm>
                <a:off x="3267075" y="3974669"/>
                <a:ext cx="1143000" cy="1057638"/>
              </a:xfrm>
              <a:prstGeom prst="rect">
                <a:avLst/>
              </a:prstGeom>
            </p:spPr>
          </p:pic>
        </p:grpSp>
        <p:grpSp>
          <p:nvGrpSpPr>
            <p:cNvPr id="8" name="Group 7"/>
            <p:cNvGrpSpPr/>
            <p:nvPr/>
          </p:nvGrpSpPr>
          <p:grpSpPr>
            <a:xfrm>
              <a:off x="0" y="2011680"/>
              <a:ext cx="12192000" cy="1217431"/>
              <a:chOff x="3645310" y="2286000"/>
              <a:chExt cx="8546690" cy="614180"/>
            </a:xfrm>
          </p:grpSpPr>
          <p:pic>
            <p:nvPicPr>
              <p:cNvPr id="5" name="Picture 4"/>
              <p:cNvPicPr>
                <a:picLocks noChangeAspect="1"/>
              </p:cNvPicPr>
              <p:nvPr/>
            </p:nvPicPr>
            <p:blipFill rotWithShape="1">
              <a:blip r:embed="rId4"/>
              <a:srcRect l="39436" t="371"/>
              <a:stretch/>
            </p:blipFill>
            <p:spPr>
              <a:xfrm>
                <a:off x="4800600" y="2286000"/>
                <a:ext cx="7391400" cy="614180"/>
              </a:xfrm>
              <a:prstGeom prst="rect">
                <a:avLst/>
              </a:prstGeom>
            </p:spPr>
          </p:pic>
          <p:pic>
            <p:nvPicPr>
              <p:cNvPr id="7" name="Picture 6"/>
              <p:cNvPicPr>
                <a:picLocks noChangeAspect="1"/>
              </p:cNvPicPr>
              <p:nvPr/>
            </p:nvPicPr>
            <p:blipFill rotWithShape="1">
              <a:blip r:embed="rId4"/>
              <a:srcRect t="1" r="90534" b="743"/>
              <a:stretch/>
            </p:blipFill>
            <p:spPr>
              <a:xfrm>
                <a:off x="3645310" y="2287272"/>
                <a:ext cx="1155290" cy="611883"/>
              </a:xfrm>
              <a:prstGeom prst="rect">
                <a:avLst/>
              </a:prstGeom>
            </p:spPr>
          </p:pic>
        </p:grpSp>
      </p:grpSp>
    </p:spTree>
    <p:extLst>
      <p:ext uri="{BB962C8B-B14F-4D97-AF65-F5344CB8AC3E}">
        <p14:creationId xmlns:p14="http://schemas.microsoft.com/office/powerpoint/2010/main" val="1353730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4" descr="VISN 2 Clinical informatics report &#10;FY 2015&#10;HIM Reports &#10;Coding&#10;Outpatient&#10;Average TAT based on visit date to coded date&#10;Avera days to code based on: Date assigned to coding to the date coded &#10;Target for Average TAT based on visit date to coded date: 14&#10;October average TAT based on visit date to coded date: 18&#10;November: 18&#10;December 18"/>
          <p:cNvGrpSpPr/>
          <p:nvPr/>
        </p:nvGrpSpPr>
        <p:grpSpPr>
          <a:xfrm>
            <a:off x="16931" y="990600"/>
            <a:ext cx="15613506" cy="3914800"/>
            <a:chOff x="16931" y="990600"/>
            <a:chExt cx="15613506" cy="3914800"/>
          </a:xfrm>
        </p:grpSpPr>
        <p:pic>
          <p:nvPicPr>
            <p:cNvPr id="2" name="Picture 1"/>
            <p:cNvPicPr>
              <a:picLocks noChangeAspect="1"/>
            </p:cNvPicPr>
            <p:nvPr/>
          </p:nvPicPr>
          <p:blipFill>
            <a:blip r:embed="rId3"/>
            <a:stretch>
              <a:fillRect/>
            </a:stretch>
          </p:blipFill>
          <p:spPr>
            <a:xfrm>
              <a:off x="33864" y="4091420"/>
              <a:ext cx="12192002" cy="813980"/>
            </a:xfrm>
            <a:prstGeom prst="rect">
              <a:avLst/>
            </a:prstGeom>
          </p:spPr>
        </p:pic>
        <p:pic>
          <p:nvPicPr>
            <p:cNvPr id="3" name="Picture 2"/>
            <p:cNvPicPr>
              <a:picLocks noChangeAspect="1"/>
            </p:cNvPicPr>
            <p:nvPr/>
          </p:nvPicPr>
          <p:blipFill>
            <a:blip r:embed="rId4"/>
            <a:stretch>
              <a:fillRect/>
            </a:stretch>
          </p:blipFill>
          <p:spPr>
            <a:xfrm>
              <a:off x="16931" y="990600"/>
              <a:ext cx="15613506" cy="3158186"/>
            </a:xfrm>
            <a:prstGeom prst="rect">
              <a:avLst/>
            </a:prstGeom>
          </p:spPr>
        </p:pic>
      </p:grpSp>
      <p:sp>
        <p:nvSpPr>
          <p:cNvPr id="14" name="Frame 13" descr="Frame around:&#10;Target for Average TAT based on visit date to coded date: 14&#10;October average TAT based on visit date to coded date: 18&#10;November: 18&#10;December 18"/>
          <p:cNvSpPr/>
          <p:nvPr/>
        </p:nvSpPr>
        <p:spPr>
          <a:xfrm>
            <a:off x="6019799" y="3979333"/>
            <a:ext cx="6222999" cy="419117"/>
          </a:xfrm>
          <a:prstGeom prst="fram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descr="Call out box around:&#10;Target for Average TAT based on visit date to coded date: 14&#10;October average TAT based on visit date to coded date: 18&#10;November: 18&#10;December 18"/>
          <p:cNvGrpSpPr/>
          <p:nvPr/>
        </p:nvGrpSpPr>
        <p:grpSpPr>
          <a:xfrm>
            <a:off x="304800" y="5225691"/>
            <a:ext cx="11937998" cy="1295400"/>
            <a:chOff x="304800" y="5225691"/>
            <a:chExt cx="11937998" cy="1295400"/>
          </a:xfrm>
        </p:grpSpPr>
        <p:sp>
          <p:nvSpPr>
            <p:cNvPr id="13" name="Rectangular Callout 12"/>
            <p:cNvSpPr/>
            <p:nvPr/>
          </p:nvSpPr>
          <p:spPr>
            <a:xfrm>
              <a:off x="304800" y="5225691"/>
              <a:ext cx="11937998" cy="1295400"/>
            </a:xfrm>
            <a:prstGeom prst="wedgeRectCallout">
              <a:avLst>
                <a:gd name="adj1" fmla="val 11595"/>
                <a:gd name="adj2" fmla="val -113145"/>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49722" b="69044"/>
            <a:stretch/>
          </p:blipFill>
          <p:spPr>
            <a:xfrm>
              <a:off x="497146" y="5635930"/>
              <a:ext cx="11553306" cy="474921"/>
            </a:xfrm>
            <a:prstGeom prst="rect">
              <a:avLst/>
            </a:prstGeom>
          </p:spPr>
        </p:pic>
      </p:grpSp>
    </p:spTree>
    <p:extLst>
      <p:ext uri="{BB962C8B-B14F-4D97-AF65-F5344CB8AC3E}">
        <p14:creationId xmlns:p14="http://schemas.microsoft.com/office/powerpoint/2010/main" val="2569003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 &quot;"/>
          <p:cNvPicPr>
            <a:picLocks noChangeAspect="1" noChangeArrowheads="1"/>
          </p:cNvPicPr>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38823"/>
          <a:stretch/>
        </p:blipFill>
        <p:spPr bwMode="auto">
          <a:xfrm>
            <a:off x="-609600" y="-304800"/>
            <a:ext cx="13016088" cy="7324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8000" b="1" dirty="0" smtClean="0"/>
              <a:t>Learning Objectives</a:t>
            </a:r>
            <a:endParaRPr lang="en-US" sz="8000" b="1" dirty="0"/>
          </a:p>
        </p:txBody>
      </p:sp>
      <p:sp>
        <p:nvSpPr>
          <p:cNvPr id="4" name="Rectangle 3" descr="Define"/>
          <p:cNvSpPr/>
          <p:nvPr/>
        </p:nvSpPr>
        <p:spPr>
          <a:xfrm>
            <a:off x="821184" y="1991724"/>
            <a:ext cx="2156039" cy="923330"/>
          </a:xfrm>
          <a:prstGeom prst="rect">
            <a:avLst/>
          </a:prstGeom>
        </p:spPr>
        <p:txBody>
          <a:bodyPr wrap="none">
            <a:spAutoFit/>
          </a:bodyPr>
          <a:lstStyle/>
          <a:p>
            <a:r>
              <a:rPr lang="en-US" sz="5400" b="1" dirty="0"/>
              <a:t>Define </a:t>
            </a:r>
          </a:p>
        </p:txBody>
      </p:sp>
      <p:sp>
        <p:nvSpPr>
          <p:cNvPr id="7" name="Rectangle 6" descr="available Health Information Management (HIM) dashboard data &#10;"/>
          <p:cNvSpPr/>
          <p:nvPr/>
        </p:nvSpPr>
        <p:spPr>
          <a:xfrm>
            <a:off x="1805588" y="2667000"/>
            <a:ext cx="10005412" cy="523220"/>
          </a:xfrm>
          <a:prstGeom prst="rect">
            <a:avLst/>
          </a:prstGeom>
        </p:spPr>
        <p:txBody>
          <a:bodyPr wrap="square">
            <a:spAutoFit/>
          </a:bodyPr>
          <a:lstStyle/>
          <a:p>
            <a:r>
              <a:rPr lang="en-US" sz="2800" dirty="0"/>
              <a:t>available Health Information Management (HIM) dashboard data </a:t>
            </a:r>
          </a:p>
        </p:txBody>
      </p:sp>
      <p:sp>
        <p:nvSpPr>
          <p:cNvPr id="5" name="Rectangle 4" descr="Discuss"/>
          <p:cNvSpPr/>
          <p:nvPr/>
        </p:nvSpPr>
        <p:spPr>
          <a:xfrm>
            <a:off x="821184" y="3657600"/>
            <a:ext cx="2371162" cy="923330"/>
          </a:xfrm>
          <a:prstGeom prst="rect">
            <a:avLst/>
          </a:prstGeom>
        </p:spPr>
        <p:txBody>
          <a:bodyPr wrap="none">
            <a:spAutoFit/>
          </a:bodyPr>
          <a:lstStyle/>
          <a:p>
            <a:r>
              <a:rPr lang="en-US" sz="5400" b="1" dirty="0"/>
              <a:t>Discuss </a:t>
            </a:r>
            <a:endParaRPr lang="en-US" sz="4800" b="1" dirty="0"/>
          </a:p>
        </p:txBody>
      </p:sp>
      <p:sp>
        <p:nvSpPr>
          <p:cNvPr id="8" name="Rectangle 7" descr="why they are important to monitor&#10;"/>
          <p:cNvSpPr/>
          <p:nvPr/>
        </p:nvSpPr>
        <p:spPr>
          <a:xfrm>
            <a:off x="1805588" y="4297269"/>
            <a:ext cx="5193088" cy="523220"/>
          </a:xfrm>
          <a:prstGeom prst="rect">
            <a:avLst/>
          </a:prstGeom>
        </p:spPr>
        <p:txBody>
          <a:bodyPr wrap="none">
            <a:spAutoFit/>
          </a:bodyPr>
          <a:lstStyle/>
          <a:p>
            <a:r>
              <a:rPr lang="en-US" sz="2800" dirty="0"/>
              <a:t>why they are important to monitor</a:t>
            </a:r>
          </a:p>
        </p:txBody>
      </p:sp>
      <p:sp>
        <p:nvSpPr>
          <p:cNvPr id="6" name="Rectangle 5" descr="Provide"/>
          <p:cNvSpPr/>
          <p:nvPr/>
        </p:nvSpPr>
        <p:spPr>
          <a:xfrm>
            <a:off x="821184" y="5213938"/>
            <a:ext cx="2426049" cy="923330"/>
          </a:xfrm>
          <a:prstGeom prst="rect">
            <a:avLst/>
          </a:prstGeom>
        </p:spPr>
        <p:txBody>
          <a:bodyPr wrap="none">
            <a:spAutoFit/>
          </a:bodyPr>
          <a:lstStyle/>
          <a:p>
            <a:r>
              <a:rPr lang="en-US" sz="5400" b="1" dirty="0"/>
              <a:t>Provide </a:t>
            </a:r>
          </a:p>
        </p:txBody>
      </p:sp>
      <p:sp>
        <p:nvSpPr>
          <p:cNvPr id="3" name="Content Placeholder 2"/>
          <p:cNvSpPr>
            <a:spLocks noGrp="1"/>
          </p:cNvSpPr>
          <p:nvPr>
            <p:ph idx="1"/>
          </p:nvPr>
        </p:nvSpPr>
        <p:spPr>
          <a:xfrm>
            <a:off x="1828800" y="5997970"/>
            <a:ext cx="9982200" cy="650359"/>
          </a:xfrm>
        </p:spPr>
        <p:txBody>
          <a:bodyPr>
            <a:noAutofit/>
          </a:bodyPr>
          <a:lstStyle/>
          <a:p>
            <a:r>
              <a:rPr lang="en-US" sz="2800" dirty="0" smtClean="0">
                <a:solidFill>
                  <a:schemeClr val="tx1"/>
                </a:solidFill>
              </a:rPr>
              <a:t>practical </a:t>
            </a:r>
            <a:r>
              <a:rPr lang="en-US" sz="2800" dirty="0">
                <a:solidFill>
                  <a:schemeClr val="tx1"/>
                </a:solidFill>
              </a:rPr>
              <a:t>e</a:t>
            </a:r>
            <a:r>
              <a:rPr lang="en-US" sz="2800" dirty="0" smtClean="0">
                <a:solidFill>
                  <a:schemeClr val="tx1"/>
                </a:solidFill>
              </a:rPr>
              <a:t>xamples of data use at the VISN and Medical Center Level</a:t>
            </a:r>
            <a:endParaRPr lang="en-US" sz="2800" dirty="0">
              <a:solidFill>
                <a:schemeClr val="tx1"/>
              </a:solidFill>
            </a:endParaRPr>
          </a:p>
        </p:txBody>
      </p:sp>
    </p:spTree>
    <p:extLst>
      <p:ext uri="{BB962C8B-B14F-4D97-AF65-F5344CB8AC3E}">
        <p14:creationId xmlns:p14="http://schemas.microsoft.com/office/powerpoint/2010/main" val="1351905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Question</a:t>
            </a:r>
            <a:endParaRPr lang="en-US" sz="8000" b="1" dirty="0">
              <a:solidFill>
                <a:schemeClr val="accent1"/>
              </a:solidFill>
            </a:endParaRPr>
          </a:p>
        </p:txBody>
      </p:sp>
      <p:sp>
        <p:nvSpPr>
          <p:cNvPr id="5" name="Content Placeholder 4"/>
          <p:cNvSpPr>
            <a:spLocks noGrp="1"/>
          </p:cNvSpPr>
          <p:nvPr>
            <p:ph idx="1"/>
          </p:nvPr>
        </p:nvSpPr>
        <p:spPr>
          <a:xfrm>
            <a:off x="610410" y="2558781"/>
            <a:ext cx="10971180" cy="4876800"/>
          </a:xfrm>
        </p:spPr>
        <p:txBody>
          <a:bodyPr>
            <a:normAutofit/>
          </a:bodyPr>
          <a:lstStyle/>
          <a:p>
            <a:pPr marL="0" indent="0">
              <a:buNone/>
            </a:pPr>
            <a:r>
              <a:rPr lang="en-US" sz="4000" dirty="0">
                <a:solidFill>
                  <a:schemeClr val="tx1"/>
                </a:solidFill>
              </a:rPr>
              <a:t>Do you use the HIM Dashboard to monitor compliance with key HIM </a:t>
            </a:r>
            <a:r>
              <a:rPr lang="en-US" sz="4000" dirty="0" smtClean="0">
                <a:solidFill>
                  <a:schemeClr val="tx1"/>
                </a:solidFill>
              </a:rPr>
              <a:t>metrics </a:t>
            </a:r>
            <a:r>
              <a:rPr lang="en-US" sz="4000" dirty="0">
                <a:solidFill>
                  <a:schemeClr val="tx1"/>
                </a:solidFill>
              </a:rPr>
              <a:t>in your department?</a:t>
            </a:r>
          </a:p>
          <a:p>
            <a:pPr marL="1314450" lvl="2" indent="-514350">
              <a:buFont typeface="+mj-lt"/>
              <a:buAutoNum type="alphaUcPeriod"/>
            </a:pPr>
            <a:r>
              <a:rPr lang="en-US" sz="3600" i="0" dirty="0"/>
              <a:t>Yes</a:t>
            </a:r>
          </a:p>
          <a:p>
            <a:pPr marL="1314450" lvl="2" indent="-514350">
              <a:buFont typeface="+mj-lt"/>
              <a:buAutoNum type="alphaUcPeriod"/>
            </a:pPr>
            <a:r>
              <a:rPr lang="en-US" sz="3600" i="0" dirty="0" smtClean="0"/>
              <a:t>No, because it’s not applicable to my position</a:t>
            </a:r>
            <a:endParaRPr lang="en-US" sz="3600" i="0" dirty="0"/>
          </a:p>
          <a:p>
            <a:pPr marL="1314450" lvl="2" indent="-514350">
              <a:buFont typeface="+mj-lt"/>
              <a:buAutoNum type="alphaUcPeriod"/>
            </a:pPr>
            <a:r>
              <a:rPr lang="en-US" sz="3600" i="0" dirty="0"/>
              <a:t>No, but I want to learn </a:t>
            </a:r>
            <a:r>
              <a:rPr lang="en-US" sz="3600" i="0" dirty="0" smtClean="0"/>
              <a:t>more</a:t>
            </a:r>
            <a:endParaRPr lang="en-US" sz="3600" i="0" dirty="0"/>
          </a:p>
        </p:txBody>
      </p:sp>
      <p:pic>
        <p:nvPicPr>
          <p:cNvPr id="9"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36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ashboard icons"/>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14328" t="35559" r="14328" b="34105"/>
          <a:stretch/>
        </p:blipFill>
        <p:spPr bwMode="auto">
          <a:xfrm>
            <a:off x="-352426" y="-76200"/>
            <a:ext cx="12544426"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descr="&quot; &quot;"/>
          <p:cNvSpPr/>
          <p:nvPr/>
        </p:nvSpPr>
        <p:spPr>
          <a:xfrm>
            <a:off x="-609600" y="3429000"/>
            <a:ext cx="140208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2925" y="5293895"/>
            <a:ext cx="10772775" cy="1658198"/>
          </a:xfrm>
        </p:spPr>
        <p:txBody>
          <a:bodyPr>
            <a:normAutofit/>
          </a:bodyPr>
          <a:lstStyle/>
          <a:p>
            <a:r>
              <a:rPr lang="en-US" sz="8000" b="1" dirty="0" smtClean="0"/>
              <a:t>VSSC Dashboard</a:t>
            </a:r>
            <a:endParaRPr lang="en-US" sz="8000" b="1" dirty="0"/>
          </a:p>
        </p:txBody>
      </p:sp>
      <p:sp>
        <p:nvSpPr>
          <p:cNvPr id="3" name="Content Placeholder 2"/>
          <p:cNvSpPr>
            <a:spLocks noGrp="1"/>
          </p:cNvSpPr>
          <p:nvPr>
            <p:ph idx="1"/>
          </p:nvPr>
        </p:nvSpPr>
        <p:spPr>
          <a:xfrm>
            <a:off x="200025" y="3747135"/>
            <a:ext cx="11458576" cy="1358265"/>
          </a:xfrm>
        </p:spPr>
        <p:txBody>
          <a:bodyPr>
            <a:normAutofit/>
          </a:bodyPr>
          <a:lstStyle/>
          <a:p>
            <a:pPr algn="ctr"/>
            <a:r>
              <a:rPr lang="en-US" sz="2800" b="1" dirty="0" smtClean="0">
                <a:hlinkClick r:id="rId4"/>
              </a:rPr>
              <a:t>https</a:t>
            </a:r>
            <a:r>
              <a:rPr lang="en-US" sz="2800" b="1" dirty="0">
                <a:hlinkClick r:id="rId4"/>
              </a:rPr>
              <a:t>://securereports2.vssc.med.va.gov/Reports/Pages/Report.aspx?ItemPath=%</a:t>
            </a:r>
            <a:r>
              <a:rPr lang="en-US" sz="2800" b="1" dirty="0" smtClean="0">
                <a:hlinkClick r:id="rId4"/>
              </a:rPr>
              <a:t>2fMgmtReports%2fHIMS%2fProductionHIMS%2fHIM+Metrics+Report&amp;rs:Command=Render</a:t>
            </a:r>
            <a:endParaRPr lang="en-US" sz="2800" b="1" dirty="0" smtClean="0"/>
          </a:p>
          <a:p>
            <a:pPr algn="ctr"/>
            <a:endParaRPr lang="en-US" sz="2800" b="1" dirty="0"/>
          </a:p>
        </p:txBody>
      </p:sp>
    </p:spTree>
    <p:extLst>
      <p:ext uri="{BB962C8B-B14F-4D97-AF65-F5344CB8AC3E}">
        <p14:creationId xmlns:p14="http://schemas.microsoft.com/office/powerpoint/2010/main" val="4226226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of VSSC Dashboard"/>
          <p:cNvPicPr>
            <a:picLocks noChangeAspect="1"/>
          </p:cNvPicPr>
          <p:nvPr/>
        </p:nvPicPr>
        <p:blipFill>
          <a:blip r:embed="rId3"/>
          <a:stretch>
            <a:fillRect/>
          </a:stretch>
        </p:blipFill>
        <p:spPr>
          <a:xfrm>
            <a:off x="0" y="315769"/>
            <a:ext cx="12630150" cy="6438900"/>
          </a:xfrm>
          <a:prstGeom prst="rect">
            <a:avLst/>
          </a:prstGeom>
        </p:spPr>
      </p:pic>
      <p:sp>
        <p:nvSpPr>
          <p:cNvPr id="6" name="Rectangle 5" descr="&quot; &quot;"/>
          <p:cNvSpPr/>
          <p:nvPr/>
        </p:nvSpPr>
        <p:spPr>
          <a:xfrm>
            <a:off x="-152400" y="0"/>
            <a:ext cx="12782550" cy="6858000"/>
          </a:xfrm>
          <a:prstGeom prst="rec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533400" y="4572000"/>
            <a:ext cx="10772775" cy="1658198"/>
          </a:xfrm>
        </p:spPr>
        <p:txBody>
          <a:bodyPr>
            <a:normAutofit/>
          </a:bodyPr>
          <a:lstStyle/>
          <a:p>
            <a:r>
              <a:rPr lang="en-US" sz="7200" b="1" dirty="0" smtClean="0"/>
              <a:t>VSSC Dashboard</a:t>
            </a:r>
            <a:endParaRPr lang="en-US" sz="7200" b="1" dirty="0"/>
          </a:p>
        </p:txBody>
      </p:sp>
    </p:spTree>
    <p:extLst>
      <p:ext uri="{BB962C8B-B14F-4D97-AF65-F5344CB8AC3E}">
        <p14:creationId xmlns:p14="http://schemas.microsoft.com/office/powerpoint/2010/main" val="3960773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HIM Metrics Report dashboard"/>
          <p:cNvPicPr>
            <a:picLocks noChangeAspect="1"/>
          </p:cNvPicPr>
          <p:nvPr/>
        </p:nvPicPr>
        <p:blipFill>
          <a:blip r:embed="rId3"/>
          <a:stretch>
            <a:fillRect/>
          </a:stretch>
        </p:blipFill>
        <p:spPr>
          <a:xfrm>
            <a:off x="0" y="315769"/>
            <a:ext cx="12630150" cy="6438900"/>
          </a:xfrm>
          <a:prstGeom prst="rect">
            <a:avLst/>
          </a:prstGeom>
        </p:spPr>
      </p:pic>
      <p:grpSp>
        <p:nvGrpSpPr>
          <p:cNvPr id="2" name="Group 1" descr="Callout box around menu on left side with HIm Metrics Report highlighted"/>
          <p:cNvGrpSpPr/>
          <p:nvPr/>
        </p:nvGrpSpPr>
        <p:grpSpPr>
          <a:xfrm>
            <a:off x="0" y="773853"/>
            <a:ext cx="9448800" cy="4864947"/>
            <a:chOff x="0" y="773853"/>
            <a:chExt cx="9448800" cy="4864947"/>
          </a:xfrm>
        </p:grpSpPr>
        <p:sp>
          <p:nvSpPr>
            <p:cNvPr id="6" name="Frame 5"/>
            <p:cNvSpPr/>
            <p:nvPr/>
          </p:nvSpPr>
          <p:spPr>
            <a:xfrm>
              <a:off x="0" y="1524000"/>
              <a:ext cx="1981200" cy="1441206"/>
            </a:xfrm>
            <a:prstGeom prst="frame">
              <a:avLst>
                <a:gd name="adj1" fmla="val 6906"/>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ular Callout 7"/>
            <p:cNvSpPr/>
            <p:nvPr/>
          </p:nvSpPr>
          <p:spPr>
            <a:xfrm>
              <a:off x="2701254" y="773853"/>
              <a:ext cx="6747546" cy="4864947"/>
            </a:xfrm>
            <a:prstGeom prst="wedgeRectCallout">
              <a:avLst>
                <a:gd name="adj1" fmla="val -59217"/>
                <a:gd name="adj2" fmla="val -23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srcRect t="21131" r="84917" b="59324"/>
            <a:stretch/>
          </p:blipFill>
          <p:spPr>
            <a:xfrm>
              <a:off x="3200400" y="1305607"/>
              <a:ext cx="5867400" cy="3875993"/>
            </a:xfrm>
            <a:prstGeom prst="rect">
              <a:avLst/>
            </a:prstGeom>
          </p:spPr>
        </p:pic>
      </p:grpSp>
    </p:spTree>
    <p:extLst>
      <p:ext uri="{BB962C8B-B14F-4D97-AF65-F5344CB8AC3E}">
        <p14:creationId xmlns:p14="http://schemas.microsoft.com/office/powerpoint/2010/main" val="4016479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HIM Metric Report dashboard"/>
          <p:cNvPicPr>
            <a:picLocks noChangeAspect="1"/>
          </p:cNvPicPr>
          <p:nvPr/>
        </p:nvPicPr>
        <p:blipFill>
          <a:blip r:embed="rId3"/>
          <a:stretch>
            <a:fillRect/>
          </a:stretch>
        </p:blipFill>
        <p:spPr>
          <a:xfrm>
            <a:off x="-14591" y="533400"/>
            <a:ext cx="12734925" cy="5905500"/>
          </a:xfrm>
          <a:prstGeom prst="rect">
            <a:avLst/>
          </a:prstGeom>
        </p:spPr>
      </p:pic>
      <p:grpSp>
        <p:nvGrpSpPr>
          <p:cNvPr id="2" name="Group 1" descr="Callout box around: Executive Summary from left side menu"/>
          <p:cNvGrpSpPr/>
          <p:nvPr/>
        </p:nvGrpSpPr>
        <p:grpSpPr>
          <a:xfrm>
            <a:off x="228600" y="228600"/>
            <a:ext cx="9178254" cy="6288253"/>
            <a:chOff x="228600" y="228600"/>
            <a:chExt cx="9178254" cy="6288253"/>
          </a:xfrm>
        </p:grpSpPr>
        <p:sp>
          <p:nvSpPr>
            <p:cNvPr id="5" name="Frame 4"/>
            <p:cNvSpPr/>
            <p:nvPr/>
          </p:nvSpPr>
          <p:spPr>
            <a:xfrm>
              <a:off x="228600" y="1981199"/>
              <a:ext cx="1371600" cy="304802"/>
            </a:xfrm>
            <a:prstGeom prst="frame">
              <a:avLst>
                <a:gd name="adj1" fmla="val 18690"/>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2133600" y="228600"/>
              <a:ext cx="7273254" cy="2057401"/>
              <a:chOff x="2438400" y="1600199"/>
              <a:chExt cx="7273254" cy="2057401"/>
            </a:xfrm>
          </p:grpSpPr>
          <p:sp>
            <p:nvSpPr>
              <p:cNvPr id="6" name="Rectangular Callout 5"/>
              <p:cNvSpPr/>
              <p:nvPr/>
            </p:nvSpPr>
            <p:spPr>
              <a:xfrm>
                <a:off x="2438400" y="1600199"/>
                <a:ext cx="7273254" cy="2057401"/>
              </a:xfrm>
              <a:prstGeom prst="wedgeRectCallout">
                <a:avLst>
                  <a:gd name="adj1" fmla="val -55740"/>
                  <a:gd name="adj2" fmla="val 337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2969" t="25338" r="87895" b="70880"/>
              <a:stretch/>
            </p:blipFill>
            <p:spPr>
              <a:xfrm>
                <a:off x="2701254" y="2005518"/>
                <a:ext cx="6747546" cy="1295400"/>
              </a:xfrm>
              <a:prstGeom prst="rect">
                <a:avLst/>
              </a:prstGeom>
            </p:spPr>
          </p:pic>
        </p:grpSp>
        <p:pic>
          <p:nvPicPr>
            <p:cNvPr id="11"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7421487" y="562003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46362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ap of facility outpatient coding turaround time for Nov-FY 15 (national average = 23)&#10;Map of United states with markings indicating different coding times"/>
          <p:cNvPicPr>
            <a:picLocks noChangeAspect="1"/>
          </p:cNvPicPr>
          <p:nvPr/>
        </p:nvPicPr>
        <p:blipFill>
          <a:blip r:embed="rId3"/>
          <a:stretch>
            <a:fillRect/>
          </a:stretch>
        </p:blipFill>
        <p:spPr>
          <a:xfrm>
            <a:off x="228600" y="18751"/>
            <a:ext cx="9168322" cy="6719884"/>
          </a:xfrm>
          <a:prstGeom prst="rect">
            <a:avLst/>
          </a:prstGeom>
        </p:spPr>
      </p:pic>
      <p:pic>
        <p:nvPicPr>
          <p:cNvPr id="6" name="Picture 5" descr="&quot; &quot;"/>
          <p:cNvPicPr>
            <a:picLocks noChangeAspect="1"/>
          </p:cNvPicPr>
          <p:nvPr/>
        </p:nvPicPr>
        <p:blipFill>
          <a:blip r:embed="rId4"/>
          <a:stretch>
            <a:fillRect/>
          </a:stretch>
        </p:blipFill>
        <p:spPr>
          <a:xfrm>
            <a:off x="8249217" y="5867400"/>
            <a:ext cx="3980072" cy="686562"/>
          </a:xfrm>
          <a:prstGeom prst="rect">
            <a:avLst/>
          </a:prstGeom>
        </p:spPr>
      </p:pic>
    </p:spTree>
    <p:extLst>
      <p:ext uri="{BB962C8B-B14F-4D97-AF65-F5344CB8AC3E}">
        <p14:creationId xmlns:p14="http://schemas.microsoft.com/office/powerpoint/2010/main" val="139520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3D3D3"/>
        </a:solidFill>
        <a:effectLst/>
      </p:bgPr>
    </p:bg>
    <p:spTree>
      <p:nvGrpSpPr>
        <p:cNvPr id="1" name=""/>
        <p:cNvGrpSpPr/>
        <p:nvPr/>
      </p:nvGrpSpPr>
      <p:grpSpPr>
        <a:xfrm>
          <a:off x="0" y="0"/>
          <a:ext cx="0" cy="0"/>
          <a:chOff x="0" y="0"/>
          <a:chExt cx="0" cy="0"/>
        </a:xfrm>
      </p:grpSpPr>
      <p:pic>
        <p:nvPicPr>
          <p:cNvPr id="4" name="Picture 3" descr="Graphical representation of the VISN average TAT for Nov -FY15 (national average = 23) showing the target and average across the VISNs"/>
          <p:cNvPicPr>
            <a:picLocks noChangeAspect="1"/>
          </p:cNvPicPr>
          <p:nvPr/>
        </p:nvPicPr>
        <p:blipFill rotWithShape="1">
          <a:blip r:embed="rId3"/>
          <a:srcRect r="52394" b="3223"/>
          <a:stretch/>
        </p:blipFill>
        <p:spPr>
          <a:xfrm>
            <a:off x="0" y="-1"/>
            <a:ext cx="6934200" cy="4724401"/>
          </a:xfrm>
          <a:prstGeom prst="rect">
            <a:avLst/>
          </a:prstGeom>
        </p:spPr>
      </p:pic>
      <p:pic>
        <p:nvPicPr>
          <p:cNvPr id="5" name="Picture 4" descr="graphical representation of the CPACs Avg TAT for Nov- FY15 showing the target, national average, and CPACs across the regions of: central plains, florida, mid-atlantic, mid-south, north central, north east, west&#10;"/>
          <p:cNvPicPr>
            <a:picLocks noChangeAspect="1"/>
          </p:cNvPicPr>
          <p:nvPr/>
        </p:nvPicPr>
        <p:blipFill rotWithShape="1">
          <a:blip r:embed="rId3"/>
          <a:srcRect l="55985" t="1954"/>
          <a:stretch/>
        </p:blipFill>
        <p:spPr>
          <a:xfrm>
            <a:off x="5562600" y="1904999"/>
            <a:ext cx="6621294" cy="4943273"/>
          </a:xfrm>
          <a:prstGeom prst="rect">
            <a:avLst/>
          </a:prstGeom>
        </p:spPr>
      </p:pic>
    </p:spTree>
    <p:extLst>
      <p:ext uri="{BB962C8B-B14F-4D97-AF65-F5344CB8AC3E}">
        <p14:creationId xmlns:p14="http://schemas.microsoft.com/office/powerpoint/2010/main" val="130763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Results</a:t>
            </a:r>
            <a:endParaRPr lang="en-US" sz="8000" b="1" dirty="0">
              <a:solidFill>
                <a:schemeClr val="accent1"/>
              </a:solidFill>
            </a:endParaRPr>
          </a:p>
        </p:txBody>
      </p:sp>
      <p:sp>
        <p:nvSpPr>
          <p:cNvPr id="3" name="Rectangle 2" descr="Do you use the HIM Dashboard to monitor compliance with key HIM metrics in your department?&#10;"/>
          <p:cNvSpPr/>
          <p:nvPr/>
        </p:nvSpPr>
        <p:spPr>
          <a:xfrm>
            <a:off x="196984" y="2286000"/>
            <a:ext cx="6737216" cy="1754326"/>
          </a:xfrm>
          <a:prstGeom prst="rect">
            <a:avLst/>
          </a:prstGeom>
        </p:spPr>
        <p:txBody>
          <a:bodyPr wrap="square">
            <a:spAutoFit/>
          </a:bodyPr>
          <a:lstStyle/>
          <a:p>
            <a:r>
              <a:rPr lang="en-US" sz="3600" dirty="0"/>
              <a:t>Do you use the HIM Dashboard to monitor compliance with key HIM </a:t>
            </a:r>
            <a:r>
              <a:rPr lang="en-US" sz="3600" dirty="0" smtClean="0"/>
              <a:t>metrics </a:t>
            </a:r>
            <a:r>
              <a:rPr lang="en-US" sz="3600" dirty="0"/>
              <a:t>in </a:t>
            </a:r>
            <a:r>
              <a:rPr lang="en-US" sz="3600" dirty="0" smtClean="0"/>
              <a:t>your </a:t>
            </a:r>
            <a:r>
              <a:rPr lang="en-US" sz="3600" dirty="0"/>
              <a:t>department?</a:t>
            </a:r>
          </a:p>
        </p:txBody>
      </p:sp>
      <p:sp>
        <p:nvSpPr>
          <p:cNvPr id="5" name="Content Placeholder 4"/>
          <p:cNvSpPr>
            <a:spLocks noGrp="1"/>
          </p:cNvSpPr>
          <p:nvPr>
            <p:ph idx="1"/>
          </p:nvPr>
        </p:nvSpPr>
        <p:spPr>
          <a:xfrm>
            <a:off x="196984" y="4022793"/>
            <a:ext cx="5427422" cy="4876800"/>
          </a:xfrm>
        </p:spPr>
        <p:txBody>
          <a:bodyPr>
            <a:normAutofit/>
          </a:bodyPr>
          <a:lstStyle/>
          <a:p>
            <a:pPr marL="857250" indent="-514350">
              <a:buFont typeface="+mj-lt"/>
              <a:buAutoNum type="alphaUcPeriod"/>
            </a:pPr>
            <a:r>
              <a:rPr lang="en-US" sz="3200" dirty="0" smtClean="0">
                <a:solidFill>
                  <a:schemeClr val="tx1"/>
                </a:solidFill>
              </a:rPr>
              <a:t>Yes</a:t>
            </a:r>
          </a:p>
          <a:p>
            <a:pPr marL="857250" indent="-514350">
              <a:buFont typeface="+mj-lt"/>
              <a:buAutoNum type="alphaUcPeriod"/>
            </a:pPr>
            <a:r>
              <a:rPr lang="en-US" sz="3200" dirty="0" smtClean="0">
                <a:solidFill>
                  <a:schemeClr val="tx1"/>
                </a:solidFill>
              </a:rPr>
              <a:t>No, because it’s not applicable to my position</a:t>
            </a:r>
            <a:endParaRPr lang="en-US" sz="3200" dirty="0">
              <a:solidFill>
                <a:schemeClr val="tx1"/>
              </a:solidFill>
            </a:endParaRPr>
          </a:p>
          <a:p>
            <a:pPr marL="857250" indent="-514350">
              <a:buFont typeface="+mj-lt"/>
              <a:buAutoNum type="alphaUcPeriod"/>
            </a:pPr>
            <a:r>
              <a:rPr lang="en-US" sz="3200" dirty="0">
                <a:solidFill>
                  <a:schemeClr val="tx1"/>
                </a:solidFill>
              </a:rPr>
              <a:t>No, but I want to learn </a:t>
            </a:r>
            <a:r>
              <a:rPr lang="en-US" sz="3200" dirty="0" smtClean="0">
                <a:solidFill>
                  <a:schemeClr val="tx1"/>
                </a:solidFill>
              </a:rPr>
              <a:t>more</a:t>
            </a:r>
            <a:endParaRPr lang="en-US" sz="3200" dirty="0">
              <a:solidFill>
                <a:schemeClr val="tx1"/>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242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Results</a:t>
            </a:r>
            <a:endParaRPr lang="en-US" sz="8000" b="1" dirty="0">
              <a:solidFill>
                <a:schemeClr val="accent1"/>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Do you use the HIM Dashboard to monitor compliance with key HIM metrics in your department?&#10;"/>
          <p:cNvSpPr/>
          <p:nvPr/>
        </p:nvSpPr>
        <p:spPr>
          <a:xfrm>
            <a:off x="196984" y="2286000"/>
            <a:ext cx="6737216" cy="1754326"/>
          </a:xfrm>
          <a:prstGeom prst="rect">
            <a:avLst/>
          </a:prstGeom>
        </p:spPr>
        <p:txBody>
          <a:bodyPr wrap="square">
            <a:spAutoFit/>
          </a:bodyPr>
          <a:lstStyle/>
          <a:p>
            <a:r>
              <a:rPr lang="en-US" sz="3600" dirty="0"/>
              <a:t>Do you use the HIM Dashboard to monitor compliance with key HIM </a:t>
            </a:r>
            <a:r>
              <a:rPr lang="en-US" sz="3600" dirty="0" smtClean="0"/>
              <a:t>metrics </a:t>
            </a:r>
            <a:r>
              <a:rPr lang="en-US" sz="3600" dirty="0"/>
              <a:t>in </a:t>
            </a:r>
            <a:r>
              <a:rPr lang="en-US" sz="3600" dirty="0" smtClean="0"/>
              <a:t>your </a:t>
            </a:r>
            <a:r>
              <a:rPr lang="en-US" sz="3600" dirty="0"/>
              <a:t>department?</a:t>
            </a:r>
          </a:p>
        </p:txBody>
      </p:sp>
      <p:sp>
        <p:nvSpPr>
          <p:cNvPr id="10" name="Content Placeholder 4"/>
          <p:cNvSpPr>
            <a:spLocks noGrp="1"/>
          </p:cNvSpPr>
          <p:nvPr>
            <p:ph idx="1"/>
          </p:nvPr>
        </p:nvSpPr>
        <p:spPr>
          <a:xfrm>
            <a:off x="196984" y="4022793"/>
            <a:ext cx="5427422" cy="4876800"/>
          </a:xfrm>
        </p:spPr>
        <p:txBody>
          <a:bodyPr>
            <a:normAutofit/>
          </a:bodyPr>
          <a:lstStyle/>
          <a:p>
            <a:pPr marL="857250" indent="-514350">
              <a:buFont typeface="+mj-lt"/>
              <a:buAutoNum type="alphaUcPeriod"/>
            </a:pPr>
            <a:r>
              <a:rPr lang="en-US" sz="3200" dirty="0" smtClean="0">
                <a:solidFill>
                  <a:schemeClr val="tx1"/>
                </a:solidFill>
              </a:rPr>
              <a:t>Yes</a:t>
            </a:r>
          </a:p>
          <a:p>
            <a:pPr marL="857250" indent="-514350">
              <a:buFont typeface="+mj-lt"/>
              <a:buAutoNum type="alphaUcPeriod"/>
            </a:pPr>
            <a:r>
              <a:rPr lang="en-US" sz="3200" dirty="0" smtClean="0">
                <a:solidFill>
                  <a:schemeClr val="tx1"/>
                </a:solidFill>
              </a:rPr>
              <a:t>No, because it’s not applicable to my position</a:t>
            </a:r>
            <a:endParaRPr lang="en-US" sz="3200" dirty="0">
              <a:solidFill>
                <a:schemeClr val="tx1"/>
              </a:solidFill>
            </a:endParaRPr>
          </a:p>
          <a:p>
            <a:pPr marL="857250" indent="-514350">
              <a:buFont typeface="+mj-lt"/>
              <a:buAutoNum type="alphaUcPeriod"/>
            </a:pPr>
            <a:r>
              <a:rPr lang="en-US" sz="3200" dirty="0">
                <a:solidFill>
                  <a:schemeClr val="tx1"/>
                </a:solidFill>
              </a:rPr>
              <a:t>No, but I want to learn </a:t>
            </a:r>
            <a:r>
              <a:rPr lang="en-US" sz="3200" dirty="0" smtClean="0">
                <a:solidFill>
                  <a:schemeClr val="tx1"/>
                </a:solidFill>
              </a:rPr>
              <a:t>more</a:t>
            </a:r>
            <a:endParaRPr lang="en-US" sz="3200" dirty="0">
              <a:solidFill>
                <a:schemeClr val="tx1"/>
              </a:solidFill>
            </a:endParaRPr>
          </a:p>
        </p:txBody>
      </p:sp>
    </p:spTree>
    <p:extLst>
      <p:ext uri="{BB962C8B-B14F-4D97-AF65-F5344CB8AC3E}">
        <p14:creationId xmlns:p14="http://schemas.microsoft.com/office/powerpoint/2010/main" val="4198743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78" y="-435221"/>
            <a:ext cx="12296778" cy="82142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7223" y="1600200"/>
            <a:ext cx="10772775" cy="1658198"/>
          </a:xfrm>
        </p:spPr>
        <p:txBody>
          <a:bodyPr>
            <a:noAutofit/>
          </a:bodyPr>
          <a:lstStyle/>
          <a:p>
            <a:r>
              <a:rPr lang="en-US" sz="11500" b="1" dirty="0" smtClean="0">
                <a:solidFill>
                  <a:schemeClr val="accent1"/>
                </a:solidFill>
              </a:rPr>
              <a:t>Key HIM Metrics – </a:t>
            </a:r>
            <a:r>
              <a:rPr lang="en-US" sz="11500" b="1" i="1" dirty="0" smtClean="0">
                <a:solidFill>
                  <a:schemeClr val="accent1"/>
                </a:solidFill>
              </a:rPr>
              <a:t>Definitions on the EPS-CR Dashboard</a:t>
            </a:r>
            <a:endParaRPr lang="en-US" sz="11500" b="1" i="1" dirty="0">
              <a:solidFill>
                <a:schemeClr val="accent1"/>
              </a:solidFill>
            </a:endParaRPr>
          </a:p>
        </p:txBody>
      </p:sp>
    </p:spTree>
    <p:extLst>
      <p:ext uri="{BB962C8B-B14F-4D97-AF65-F5344CB8AC3E}">
        <p14:creationId xmlns:p14="http://schemas.microsoft.com/office/powerpoint/2010/main" val="197959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owning in Data"/>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0" y="-1269684"/>
            <a:ext cx="12192000" cy="10424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13800" b="1" dirty="0" smtClean="0"/>
              <a:t>Data Overload</a:t>
            </a:r>
            <a:endParaRPr lang="en-US" sz="13800" b="1" dirty="0"/>
          </a:p>
        </p:txBody>
      </p:sp>
    </p:spTree>
    <p:extLst>
      <p:ext uri="{BB962C8B-B14F-4D97-AF65-F5344CB8AC3E}">
        <p14:creationId xmlns:p14="http://schemas.microsoft.com/office/powerpoint/2010/main" val="1435949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raph of OP Coding Turnaround Time (from visit to DLC) showing average OP Coding TAT visit"/>
          <p:cNvPicPr>
            <a:picLocks noChangeAspect="1"/>
          </p:cNvPicPr>
          <p:nvPr/>
        </p:nvPicPr>
        <p:blipFill>
          <a:blip r:embed="rId3"/>
          <a:stretch>
            <a:fillRect/>
          </a:stretch>
        </p:blipFill>
        <p:spPr>
          <a:xfrm>
            <a:off x="685800" y="-152400"/>
            <a:ext cx="10515600" cy="7010400"/>
          </a:xfrm>
          <a:prstGeom prst="rect">
            <a:avLst/>
          </a:prstGeom>
        </p:spPr>
      </p:pic>
    </p:spTree>
    <p:extLst>
      <p:ext uri="{BB962C8B-B14F-4D97-AF65-F5344CB8AC3E}">
        <p14:creationId xmlns:p14="http://schemas.microsoft.com/office/powerpoint/2010/main" val="3076748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raph of OP Coding Turnaround Time (from visit to DLC) showing average OP Coding TAT visit"/>
          <p:cNvPicPr>
            <a:picLocks noChangeAspect="1"/>
          </p:cNvPicPr>
          <p:nvPr/>
        </p:nvPicPr>
        <p:blipFill>
          <a:blip r:embed="rId3"/>
          <a:stretch>
            <a:fillRect/>
          </a:stretch>
        </p:blipFill>
        <p:spPr>
          <a:xfrm>
            <a:off x="685800" y="-152400"/>
            <a:ext cx="10515600" cy="7010400"/>
          </a:xfrm>
          <a:prstGeom prst="rect">
            <a:avLst/>
          </a:prstGeom>
        </p:spPr>
      </p:pic>
      <p:pic>
        <p:nvPicPr>
          <p:cNvPr id="1026" name="Picture 2" descr="cursor hand pointing over point on graph corresponding with November"/>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6126088" y="2689564"/>
            <a:ext cx="685800" cy="89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87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6" name="Group 5" descr="Graph showing CPAC Level with the collumns:&#10;&#10;CPAC&#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10;"/>
          <p:cNvGrpSpPr/>
          <p:nvPr/>
        </p:nvGrpSpPr>
        <p:grpSpPr>
          <a:xfrm>
            <a:off x="25520" y="1295400"/>
            <a:ext cx="12166480" cy="4257676"/>
            <a:chOff x="2203510" y="3962399"/>
            <a:chExt cx="9353550" cy="3038476"/>
          </a:xfrm>
        </p:grpSpPr>
        <p:pic>
          <p:nvPicPr>
            <p:cNvPr id="4" name="Picture 3"/>
            <p:cNvPicPr>
              <a:picLocks noChangeAspect="1"/>
            </p:cNvPicPr>
            <p:nvPr/>
          </p:nvPicPr>
          <p:blipFill rotWithShape="1">
            <a:blip r:embed="rId3"/>
            <a:srcRect r="93969"/>
            <a:stretch/>
          </p:blipFill>
          <p:spPr>
            <a:xfrm>
              <a:off x="2203510" y="3962399"/>
              <a:ext cx="844490" cy="3038475"/>
            </a:xfrm>
            <a:prstGeom prst="rect">
              <a:avLst/>
            </a:prstGeom>
          </p:spPr>
        </p:pic>
        <p:pic>
          <p:nvPicPr>
            <p:cNvPr id="5" name="Picture 4"/>
            <p:cNvPicPr>
              <a:picLocks noChangeAspect="1"/>
            </p:cNvPicPr>
            <p:nvPr/>
          </p:nvPicPr>
          <p:blipFill rotWithShape="1">
            <a:blip r:embed="rId3"/>
            <a:srcRect l="39229"/>
            <a:stretch/>
          </p:blipFill>
          <p:spPr>
            <a:xfrm>
              <a:off x="3048000" y="3962400"/>
              <a:ext cx="8509060" cy="3038475"/>
            </a:xfrm>
            <a:prstGeom prst="rect">
              <a:avLst/>
            </a:prstGeom>
          </p:spPr>
        </p:pic>
      </p:grpSp>
      <p:sp>
        <p:nvSpPr>
          <p:cNvPr id="7" name="Title 1" descr="CPAC Level"/>
          <p:cNvSpPr txBox="1">
            <a:spLocks/>
          </p:cNvSpPr>
          <p:nvPr/>
        </p:nvSpPr>
        <p:spPr>
          <a:xfrm>
            <a:off x="457200" y="199785"/>
            <a:ext cx="10772775" cy="1658198"/>
          </a:xfrm>
          <a:prstGeom prst="rect">
            <a:avLst/>
          </a:prstGeom>
        </p:spPr>
        <p:txBody>
          <a:bodyPr>
            <a:normAutofit/>
          </a:bodyPr>
          <a:lst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a:lstStyle>
          <a:p>
            <a:r>
              <a:rPr lang="en-US" sz="8800" b="1" dirty="0" smtClean="0">
                <a:solidFill>
                  <a:schemeClr val="accent1"/>
                </a:solidFill>
              </a:rPr>
              <a:t>CPAC Level</a:t>
            </a:r>
            <a:endParaRPr lang="en-US" sz="8800" b="1" dirty="0">
              <a:solidFill>
                <a:schemeClr val="accent1"/>
              </a:solidFill>
            </a:endParaRPr>
          </a:p>
        </p:txBody>
      </p:sp>
    </p:spTree>
    <p:extLst>
      <p:ext uri="{BB962C8B-B14F-4D97-AF65-F5344CB8AC3E}">
        <p14:creationId xmlns:p14="http://schemas.microsoft.com/office/powerpoint/2010/main" val="643498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Group 11" descr="Graph showing CPAC Level with the collumns:&#10;&#10;CPAC&#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
          <p:cNvGrpSpPr/>
          <p:nvPr/>
        </p:nvGrpSpPr>
        <p:grpSpPr>
          <a:xfrm>
            <a:off x="25520" y="1295400"/>
            <a:ext cx="12166480" cy="4257676"/>
            <a:chOff x="2203510" y="3962399"/>
            <a:chExt cx="9353550" cy="3038476"/>
          </a:xfrm>
        </p:grpSpPr>
        <p:pic>
          <p:nvPicPr>
            <p:cNvPr id="13" name="Picture 12"/>
            <p:cNvPicPr>
              <a:picLocks noChangeAspect="1"/>
            </p:cNvPicPr>
            <p:nvPr/>
          </p:nvPicPr>
          <p:blipFill rotWithShape="1">
            <a:blip r:embed="rId3"/>
            <a:srcRect r="93969"/>
            <a:stretch/>
          </p:blipFill>
          <p:spPr>
            <a:xfrm>
              <a:off x="2203510" y="3962399"/>
              <a:ext cx="844490" cy="3038475"/>
            </a:xfrm>
            <a:prstGeom prst="rect">
              <a:avLst/>
            </a:prstGeom>
          </p:spPr>
        </p:pic>
        <p:pic>
          <p:nvPicPr>
            <p:cNvPr id="14" name="Picture 13"/>
            <p:cNvPicPr>
              <a:picLocks noChangeAspect="1"/>
            </p:cNvPicPr>
            <p:nvPr/>
          </p:nvPicPr>
          <p:blipFill rotWithShape="1">
            <a:blip r:embed="rId3"/>
            <a:srcRect l="39229"/>
            <a:stretch/>
          </p:blipFill>
          <p:spPr>
            <a:xfrm>
              <a:off x="3048000" y="3962400"/>
              <a:ext cx="8509060" cy="3038475"/>
            </a:xfrm>
            <a:prstGeom prst="rect">
              <a:avLst/>
            </a:prstGeom>
          </p:spPr>
        </p:pic>
      </p:grpSp>
      <p:grpSp>
        <p:nvGrpSpPr>
          <p:cNvPr id="3" name="Group 2" descr="Callout box around CPAC row, North East"/>
          <p:cNvGrpSpPr/>
          <p:nvPr/>
        </p:nvGrpSpPr>
        <p:grpSpPr>
          <a:xfrm>
            <a:off x="74924" y="4595321"/>
            <a:ext cx="4533782" cy="1362807"/>
            <a:chOff x="74924" y="4595321"/>
            <a:chExt cx="4533782" cy="1362807"/>
          </a:xfrm>
        </p:grpSpPr>
        <p:grpSp>
          <p:nvGrpSpPr>
            <p:cNvPr id="2" name="Group 1"/>
            <p:cNvGrpSpPr/>
            <p:nvPr/>
          </p:nvGrpSpPr>
          <p:grpSpPr>
            <a:xfrm>
              <a:off x="2209125" y="4595321"/>
              <a:ext cx="2399581" cy="1362807"/>
              <a:chOff x="4258407" y="2743200"/>
              <a:chExt cx="2399581" cy="1362807"/>
            </a:xfrm>
          </p:grpSpPr>
          <p:sp>
            <p:nvSpPr>
              <p:cNvPr id="10" name="Rectangular Callout 9"/>
              <p:cNvSpPr/>
              <p:nvPr/>
            </p:nvSpPr>
            <p:spPr>
              <a:xfrm>
                <a:off x="4258407" y="2743200"/>
                <a:ext cx="2399581" cy="1295400"/>
              </a:xfrm>
              <a:prstGeom prst="wedgeRectCallout">
                <a:avLst>
                  <a:gd name="adj1" fmla="val -91635"/>
                  <a:gd name="adj2" fmla="val -111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p:nvPicPr>
            <p:blipFill rotWithShape="1">
              <a:blip r:embed="rId3"/>
              <a:srcRect l="333" t="82541" r="93928" b="8536"/>
              <a:stretch/>
            </p:blipFill>
            <p:spPr>
              <a:xfrm>
                <a:off x="4600588" y="3048000"/>
                <a:ext cx="1806964" cy="609600"/>
              </a:xfrm>
              <a:prstGeom prst="rect">
                <a:avLst/>
              </a:prstGeom>
              <a:solidFill>
                <a:schemeClr val="accent1"/>
              </a:solidFill>
              <a:effectLst>
                <a:outerShdw blurRad="50800" dist="38100" dir="2700000" algn="tl" rotWithShape="0">
                  <a:prstClr val="black">
                    <a:alpha val="40000"/>
                  </a:prstClr>
                </a:outerShdw>
              </a:effectLst>
            </p:spPr>
          </p:pic>
          <p:pic>
            <p:nvPicPr>
              <p:cNvPr id="5"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4466759" y="3209193"/>
                <a:ext cx="685800" cy="89681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Frame 8"/>
            <p:cNvSpPr/>
            <p:nvPr/>
          </p:nvSpPr>
          <p:spPr>
            <a:xfrm>
              <a:off x="74924" y="4748087"/>
              <a:ext cx="1073116" cy="528638"/>
            </a:xfrm>
            <a:prstGeom prst="fram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22026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9785"/>
            <a:ext cx="10772775" cy="1658198"/>
          </a:xfrm>
        </p:spPr>
        <p:txBody>
          <a:bodyPr>
            <a:normAutofit/>
          </a:bodyPr>
          <a:lstStyle/>
          <a:p>
            <a:r>
              <a:rPr lang="en-US" sz="8800" b="1" dirty="0" smtClean="0">
                <a:solidFill>
                  <a:schemeClr val="accent1"/>
                </a:solidFill>
              </a:rPr>
              <a:t>VISN Drill Down</a:t>
            </a:r>
            <a:endParaRPr lang="en-US" sz="8800" b="1" dirty="0">
              <a:solidFill>
                <a:schemeClr val="accent1"/>
              </a:solidFill>
            </a:endParaRPr>
          </a:p>
        </p:txBody>
      </p:sp>
      <p:grpSp>
        <p:nvGrpSpPr>
          <p:cNvPr id="4" name="Group 3" descr="Graph showing CPAC Level with the collumns:&#10;&#10;CPAC&#10;VISN&#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
          <p:cNvGrpSpPr/>
          <p:nvPr/>
        </p:nvGrpSpPr>
        <p:grpSpPr>
          <a:xfrm>
            <a:off x="-21087" y="1661173"/>
            <a:ext cx="12201055" cy="4602454"/>
            <a:chOff x="-580555" y="1295400"/>
            <a:chExt cx="12201055" cy="4602454"/>
          </a:xfrm>
        </p:grpSpPr>
        <p:pic>
          <p:nvPicPr>
            <p:cNvPr id="3" name="Picture 2"/>
            <p:cNvPicPr>
              <a:picLocks noChangeAspect="1"/>
            </p:cNvPicPr>
            <p:nvPr/>
          </p:nvPicPr>
          <p:blipFill rotWithShape="1">
            <a:blip r:embed="rId3"/>
            <a:srcRect r="90437"/>
            <a:stretch/>
          </p:blipFill>
          <p:spPr>
            <a:xfrm>
              <a:off x="-580555" y="1295400"/>
              <a:ext cx="1656410" cy="4602452"/>
            </a:xfrm>
            <a:prstGeom prst="rect">
              <a:avLst/>
            </a:prstGeom>
          </p:spPr>
        </p:pic>
        <p:pic>
          <p:nvPicPr>
            <p:cNvPr id="9" name="Picture 8"/>
            <p:cNvPicPr>
              <a:picLocks noChangeAspect="1"/>
            </p:cNvPicPr>
            <p:nvPr/>
          </p:nvPicPr>
          <p:blipFill rotWithShape="1">
            <a:blip r:embed="rId3"/>
            <a:srcRect l="39071"/>
            <a:stretch/>
          </p:blipFill>
          <p:spPr>
            <a:xfrm>
              <a:off x="1066800" y="1295400"/>
              <a:ext cx="10553700" cy="4602454"/>
            </a:xfrm>
            <a:prstGeom prst="rect">
              <a:avLst/>
            </a:prstGeom>
          </p:spPr>
        </p:pic>
      </p:grpSp>
      <p:sp>
        <p:nvSpPr>
          <p:cNvPr id="6" name="Frame 5" descr="frame around VISN drill down under North East Row showing data specific to VISNs within the North East CPAC"/>
          <p:cNvSpPr/>
          <p:nvPr/>
        </p:nvSpPr>
        <p:spPr>
          <a:xfrm>
            <a:off x="995820" y="5063475"/>
            <a:ext cx="11184148" cy="1200149"/>
          </a:xfrm>
          <a:prstGeom prst="fram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6351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 name="Group 9" descr="Graph showing CPAC Level, VISN drill down on North East with the collumns:&#10;&#10;CPAC&#10;VISN&#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10;"/>
          <p:cNvGrpSpPr/>
          <p:nvPr/>
        </p:nvGrpSpPr>
        <p:grpSpPr>
          <a:xfrm>
            <a:off x="-21087" y="1661173"/>
            <a:ext cx="12201055" cy="4602454"/>
            <a:chOff x="-580555" y="1295400"/>
            <a:chExt cx="12201055" cy="4602454"/>
          </a:xfrm>
        </p:grpSpPr>
        <p:pic>
          <p:nvPicPr>
            <p:cNvPr id="13" name="Picture 12"/>
            <p:cNvPicPr>
              <a:picLocks noChangeAspect="1"/>
            </p:cNvPicPr>
            <p:nvPr/>
          </p:nvPicPr>
          <p:blipFill rotWithShape="1">
            <a:blip r:embed="rId3"/>
            <a:srcRect r="90437"/>
            <a:stretch/>
          </p:blipFill>
          <p:spPr>
            <a:xfrm>
              <a:off x="-580555" y="1295400"/>
              <a:ext cx="1656410" cy="4602452"/>
            </a:xfrm>
            <a:prstGeom prst="rect">
              <a:avLst/>
            </a:prstGeom>
          </p:spPr>
        </p:pic>
        <p:pic>
          <p:nvPicPr>
            <p:cNvPr id="14" name="Picture 13"/>
            <p:cNvPicPr>
              <a:picLocks noChangeAspect="1"/>
            </p:cNvPicPr>
            <p:nvPr/>
          </p:nvPicPr>
          <p:blipFill rotWithShape="1">
            <a:blip r:embed="rId3"/>
            <a:srcRect l="39071"/>
            <a:stretch/>
          </p:blipFill>
          <p:spPr>
            <a:xfrm>
              <a:off x="1066800" y="1295400"/>
              <a:ext cx="10553700" cy="4602454"/>
            </a:xfrm>
            <a:prstGeom prst="rect">
              <a:avLst/>
            </a:prstGeom>
          </p:spPr>
        </p:pic>
      </p:grpSp>
      <p:grpSp>
        <p:nvGrpSpPr>
          <p:cNvPr id="3" name="Group 2" descr="Call out box around: VISN column with V01, V02, V03, V04. Pointer cursor on + sign next to V02"/>
          <p:cNvGrpSpPr/>
          <p:nvPr/>
        </p:nvGrpSpPr>
        <p:grpSpPr>
          <a:xfrm>
            <a:off x="896481" y="228600"/>
            <a:ext cx="5428119" cy="6035025"/>
            <a:chOff x="896481" y="228600"/>
            <a:chExt cx="5428119" cy="6035025"/>
          </a:xfrm>
        </p:grpSpPr>
        <p:sp>
          <p:nvSpPr>
            <p:cNvPr id="9" name="Rectangular Callout 8"/>
            <p:cNvSpPr/>
            <p:nvPr/>
          </p:nvSpPr>
          <p:spPr>
            <a:xfrm>
              <a:off x="4258407" y="228600"/>
              <a:ext cx="2066193" cy="5897564"/>
            </a:xfrm>
            <a:prstGeom prst="wedgeRectCallout">
              <a:avLst>
                <a:gd name="adj1" fmla="val -168914"/>
                <a:gd name="adj2" fmla="val 372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ame 11"/>
            <p:cNvSpPr/>
            <p:nvPr/>
          </p:nvSpPr>
          <p:spPr>
            <a:xfrm>
              <a:off x="896481" y="5009023"/>
              <a:ext cx="738842" cy="1254602"/>
            </a:xfrm>
            <a:prstGeom prst="fram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 name="Group 1"/>
            <p:cNvGrpSpPr/>
            <p:nvPr/>
          </p:nvGrpSpPr>
          <p:grpSpPr>
            <a:xfrm>
              <a:off x="4580769" y="439905"/>
              <a:ext cx="1447800" cy="5474954"/>
              <a:chOff x="4550971" y="413733"/>
              <a:chExt cx="1447800" cy="5474954"/>
            </a:xfrm>
          </p:grpSpPr>
          <p:pic>
            <p:nvPicPr>
              <p:cNvPr id="7" name="Picture 6"/>
              <p:cNvPicPr>
                <a:picLocks noChangeAspect="1"/>
              </p:cNvPicPr>
              <p:nvPr/>
            </p:nvPicPr>
            <p:blipFill rotWithShape="1">
              <a:blip r:embed="rId4"/>
              <a:srcRect l="6210" r="90722" b="79800"/>
              <a:stretch/>
            </p:blipFill>
            <p:spPr>
              <a:xfrm>
                <a:off x="4550971" y="413733"/>
                <a:ext cx="1423474" cy="2177067"/>
              </a:xfrm>
              <a:prstGeom prst="rect">
                <a:avLst/>
              </a:prstGeom>
            </p:spPr>
          </p:pic>
          <p:pic>
            <p:nvPicPr>
              <p:cNvPr id="15" name="Picture 14"/>
              <p:cNvPicPr>
                <a:picLocks noChangeAspect="1"/>
              </p:cNvPicPr>
              <p:nvPr/>
            </p:nvPicPr>
            <p:blipFill rotWithShape="1">
              <a:blip r:embed="rId3"/>
              <a:srcRect l="6138" t="74615" r="90867"/>
              <a:stretch/>
            </p:blipFill>
            <p:spPr>
              <a:xfrm>
                <a:off x="4550971" y="2627749"/>
                <a:ext cx="1447800" cy="3260938"/>
              </a:xfrm>
              <a:prstGeom prst="rect">
                <a:avLst/>
              </a:prstGeom>
            </p:spPr>
          </p:pic>
        </p:grpSp>
        <p:pic>
          <p:nvPicPr>
            <p:cNvPr id="11" name="Picture 2" descr="http://thumb1.shutterstock.com/display_pic_with_logo/1244626/162691514/stock-vector-cursor-icons-mouse-pointer-set-arrow-hand-hourglass-vector-162691514.jpg"/>
            <p:cNvPicPr>
              <a:picLocks noChangeAspect="1" noChangeArrowheads="1"/>
            </p:cNvPicPr>
            <p:nvPr/>
          </p:nvPicPr>
          <p:blipFill rotWithShape="1">
            <a:blip r:embed="rId5">
              <a:extLst>
                <a:ext uri="{28A0092B-C50C-407E-A947-70E740481C1C}">
                  <a14:useLocalDpi xmlns:a14="http://schemas.microsoft.com/office/drawing/2010/main" val="0"/>
                </a:ext>
              </a:extLst>
            </a:blip>
            <a:srcRect l="51481" t="3724" r="25408" b="67340"/>
            <a:stretch/>
          </p:blipFill>
          <p:spPr bwMode="auto">
            <a:xfrm rot="21362893">
              <a:off x="4588781" y="366436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106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0972800" cy="1143000"/>
          </a:xfrm>
        </p:spPr>
        <p:txBody>
          <a:bodyPr>
            <a:normAutofit/>
          </a:bodyPr>
          <a:lstStyle/>
          <a:p>
            <a:r>
              <a:rPr lang="en-US" sz="6600" b="1" dirty="0" smtClean="0">
                <a:solidFill>
                  <a:schemeClr val="accent1"/>
                </a:solidFill>
              </a:rPr>
              <a:t>Medical Center Drill Down</a:t>
            </a:r>
            <a:endParaRPr lang="en-US" sz="6600" b="1" dirty="0">
              <a:solidFill>
                <a:schemeClr val="accent1"/>
              </a:solidFill>
            </a:endParaRPr>
          </a:p>
        </p:txBody>
      </p:sp>
      <p:grpSp>
        <p:nvGrpSpPr>
          <p:cNvPr id="4" name="Group 3" descr="Graph showing CPAC Level, VISN drill down on North East, drill down on VISN 02 showing facility level, with the columns:&#10;&#10;CPAC&#10;VISN&#10;Facility&#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10;"/>
          <p:cNvGrpSpPr/>
          <p:nvPr/>
        </p:nvGrpSpPr>
        <p:grpSpPr>
          <a:xfrm>
            <a:off x="0" y="1905000"/>
            <a:ext cx="12192000" cy="4724400"/>
            <a:chOff x="1446546" y="1295400"/>
            <a:chExt cx="11769391" cy="4572000"/>
          </a:xfrm>
        </p:grpSpPr>
        <p:pic>
          <p:nvPicPr>
            <p:cNvPr id="3" name="Picture 2"/>
            <p:cNvPicPr>
              <a:picLocks noChangeAspect="1"/>
            </p:cNvPicPr>
            <p:nvPr/>
          </p:nvPicPr>
          <p:blipFill rotWithShape="1">
            <a:blip r:embed="rId3"/>
            <a:srcRect r="76248"/>
            <a:stretch/>
          </p:blipFill>
          <p:spPr>
            <a:xfrm>
              <a:off x="1446546" y="1295400"/>
              <a:ext cx="3309938" cy="4572000"/>
            </a:xfrm>
            <a:prstGeom prst="rect">
              <a:avLst/>
            </a:prstGeom>
          </p:spPr>
        </p:pic>
        <p:pic>
          <p:nvPicPr>
            <p:cNvPr id="10" name="Picture 9"/>
            <p:cNvPicPr>
              <a:picLocks noChangeAspect="1"/>
            </p:cNvPicPr>
            <p:nvPr/>
          </p:nvPicPr>
          <p:blipFill rotWithShape="1">
            <a:blip r:embed="rId3"/>
            <a:srcRect l="39064"/>
            <a:stretch/>
          </p:blipFill>
          <p:spPr>
            <a:xfrm>
              <a:off x="4724400" y="1295400"/>
              <a:ext cx="8491537" cy="4572000"/>
            </a:xfrm>
            <a:prstGeom prst="rect">
              <a:avLst/>
            </a:prstGeom>
          </p:spPr>
        </p:pic>
      </p:grpSp>
      <p:grpSp>
        <p:nvGrpSpPr>
          <p:cNvPr id="8" name="Group 7" descr="VO2 drill down to facility level. Call out box around: &#10;(V02) (528) Albany, NY&#10;(V02) (528) Bath, NY&#10;(VO2) (528) Canandaigua, NY&#10;(V02) (528) Syracuse, NY&#10;(V02( (528) Western New York, NY"/>
          <p:cNvGrpSpPr/>
          <p:nvPr/>
        </p:nvGrpSpPr>
        <p:grpSpPr>
          <a:xfrm>
            <a:off x="1219200" y="1143000"/>
            <a:ext cx="10235989" cy="5530516"/>
            <a:chOff x="1219200" y="1143000"/>
            <a:chExt cx="10235989" cy="5530516"/>
          </a:xfrm>
        </p:grpSpPr>
        <p:sp>
          <p:nvSpPr>
            <p:cNvPr id="9" name="Frame 8"/>
            <p:cNvSpPr/>
            <p:nvPr/>
          </p:nvSpPr>
          <p:spPr>
            <a:xfrm>
              <a:off x="1219200" y="5105400"/>
              <a:ext cx="2209589" cy="1568116"/>
            </a:xfrm>
            <a:prstGeom prst="frame">
              <a:avLst>
                <a:gd name="adj1" fmla="val 7357"/>
              </a:avLst>
            </a:prstGeom>
            <a:solidFill>
              <a:srgbClr val="5354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p:cNvGrpSpPr/>
            <p:nvPr/>
          </p:nvGrpSpPr>
          <p:grpSpPr>
            <a:xfrm>
              <a:off x="4673389" y="1143000"/>
              <a:ext cx="6781800" cy="4419600"/>
              <a:chOff x="2514600" y="1295400"/>
              <a:chExt cx="6781800" cy="4419600"/>
            </a:xfrm>
            <a:effectLst>
              <a:outerShdw blurRad="50800" dist="38100" dir="2700000" algn="tl" rotWithShape="0">
                <a:prstClr val="black">
                  <a:alpha val="40000"/>
                </a:prstClr>
              </a:outerShdw>
            </a:effectLst>
          </p:grpSpPr>
          <p:sp>
            <p:nvSpPr>
              <p:cNvPr id="5" name="Rectangular Callout 4"/>
              <p:cNvSpPr/>
              <p:nvPr/>
            </p:nvSpPr>
            <p:spPr>
              <a:xfrm>
                <a:off x="2514600" y="1295400"/>
                <a:ext cx="6781800" cy="4419600"/>
              </a:xfrm>
              <a:prstGeom prst="wedgeRectCallout">
                <a:avLst>
                  <a:gd name="adj1" fmla="val -67025"/>
                  <a:gd name="adj2" fmla="val 40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l="9501" t="70968" r="76248"/>
              <a:stretch/>
            </p:blipFill>
            <p:spPr>
              <a:xfrm>
                <a:off x="2971800" y="1714500"/>
                <a:ext cx="5867400" cy="3581400"/>
              </a:xfrm>
              <a:prstGeom prst="rect">
                <a:avLst/>
              </a:prstGeom>
            </p:spPr>
          </p:pic>
        </p:grpSp>
      </p:grpSp>
    </p:spTree>
    <p:extLst>
      <p:ext uri="{BB962C8B-B14F-4D97-AF65-F5344CB8AC3E}">
        <p14:creationId xmlns:p14="http://schemas.microsoft.com/office/powerpoint/2010/main" val="14061874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33400" y="68971"/>
            <a:ext cx="10772775" cy="1658198"/>
          </a:xfrm>
        </p:spPr>
        <p:txBody>
          <a:bodyPr>
            <a:normAutofit/>
          </a:bodyPr>
          <a:lstStyle/>
          <a:p>
            <a:r>
              <a:rPr lang="en-US" sz="7200" b="1" dirty="0" smtClean="0">
                <a:solidFill>
                  <a:schemeClr val="accent1"/>
                </a:solidFill>
              </a:rPr>
              <a:t>CBOC Drill Down</a:t>
            </a:r>
            <a:endParaRPr lang="en-US" sz="7200" b="1" dirty="0">
              <a:solidFill>
                <a:schemeClr val="accent1"/>
              </a:solidFill>
            </a:endParaRPr>
          </a:p>
        </p:txBody>
      </p:sp>
      <p:pic>
        <p:nvPicPr>
          <p:cNvPr id="2" name="Picture 1" descr="Graph showing CPAC Level, VISN drill down on North East, drill down on VISN 02, facility level, station name, with the columns:&#10;&#10;CPAC&#10;VISN&#10;Facility&#10;# Encounters Coded&#10;AVG TAT Visit to DLC&#10;AVG Tat Assign to DLC&#10;# Encounters Coded &lt; 14 days&#10;% Encounters Coded &lt; 14 days&#10;# Encounters Coded &lt; 20 days&#10;%  Encounters coded &lt; 20 days&#10;# Encounters Coded &lt; 30 days&#10;%  Encounters coded &lt; 30 days&#10;# Encounters Coded  &gt; 30 days&#10;%  Encounters coded &gt; 30 days&#10;&#10;&#10;&#10;"/>
          <p:cNvPicPr>
            <a:picLocks noChangeAspect="1"/>
          </p:cNvPicPr>
          <p:nvPr/>
        </p:nvPicPr>
        <p:blipFill>
          <a:blip r:embed="rId3"/>
          <a:stretch>
            <a:fillRect/>
          </a:stretch>
        </p:blipFill>
        <p:spPr>
          <a:xfrm>
            <a:off x="0" y="1309415"/>
            <a:ext cx="12191998" cy="5518396"/>
          </a:xfrm>
          <a:prstGeom prst="rect">
            <a:avLst/>
          </a:prstGeom>
        </p:spPr>
      </p:pic>
      <p:grpSp>
        <p:nvGrpSpPr>
          <p:cNvPr id="3" name="Group 2" descr="VISN 02 (528) Albany, NY opened. Call out box around 528G1- Malone. "/>
          <p:cNvGrpSpPr/>
          <p:nvPr/>
        </p:nvGrpSpPr>
        <p:grpSpPr>
          <a:xfrm>
            <a:off x="2795337" y="1727169"/>
            <a:ext cx="9396663" cy="5130831"/>
            <a:chOff x="2795337" y="1727169"/>
            <a:chExt cx="9396663" cy="5130831"/>
          </a:xfrm>
        </p:grpSpPr>
        <p:sp>
          <p:nvSpPr>
            <p:cNvPr id="6" name="Frame 5"/>
            <p:cNvSpPr/>
            <p:nvPr/>
          </p:nvSpPr>
          <p:spPr>
            <a:xfrm>
              <a:off x="2795337" y="4140802"/>
              <a:ext cx="9396663" cy="2717198"/>
            </a:xfrm>
            <a:prstGeom prst="frame">
              <a:avLst>
                <a:gd name="adj1" fmla="val 600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7" name="Group 6"/>
            <p:cNvGrpSpPr/>
            <p:nvPr/>
          </p:nvGrpSpPr>
          <p:grpSpPr>
            <a:xfrm>
              <a:off x="4038600" y="1727169"/>
              <a:ext cx="7924800" cy="1736794"/>
              <a:chOff x="3962401" y="4291617"/>
              <a:chExt cx="7924800" cy="1736794"/>
            </a:xfrm>
          </p:grpSpPr>
          <p:sp>
            <p:nvSpPr>
              <p:cNvPr id="8" name="Rectangular Callout 7"/>
              <p:cNvSpPr/>
              <p:nvPr/>
            </p:nvSpPr>
            <p:spPr>
              <a:xfrm>
                <a:off x="3962401" y="4291617"/>
                <a:ext cx="7924800" cy="1736794"/>
              </a:xfrm>
              <a:prstGeom prst="wedgeRectCallout">
                <a:avLst>
                  <a:gd name="adj1" fmla="val -43111"/>
                  <a:gd name="adj2" fmla="val 103890"/>
                </a:avLst>
              </a:prstGeom>
              <a:solidFill>
                <a:srgbClr val="53548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a:picLocks noChangeAspect="1"/>
              </p:cNvPicPr>
              <p:nvPr/>
            </p:nvPicPr>
            <p:blipFill rotWithShape="1">
              <a:blip r:embed="rId3"/>
              <a:srcRect l="23769" t="58371" r="60606" b="37486"/>
              <a:stretch/>
            </p:blipFill>
            <p:spPr>
              <a:xfrm>
                <a:off x="4286709" y="4731639"/>
                <a:ext cx="7276184" cy="873142"/>
              </a:xfrm>
              <a:prstGeom prst="rect">
                <a:avLst/>
              </a:prstGeom>
            </p:spPr>
          </p:pic>
          <p:pic>
            <p:nvPicPr>
              <p:cNvPr id="10"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4830688" y="4961275"/>
                <a:ext cx="685800" cy="89681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92494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PAC: North East&#10;VISN: VO2&#10;Facility: (VO2) (528) Albany, NY&#10;Station Name: 528G1- Malone"/>
          <p:cNvPicPr>
            <a:picLocks noChangeAspect="1"/>
          </p:cNvPicPr>
          <p:nvPr/>
        </p:nvPicPr>
        <p:blipFill>
          <a:blip r:embed="rId3"/>
          <a:stretch>
            <a:fillRect/>
          </a:stretch>
        </p:blipFill>
        <p:spPr>
          <a:xfrm>
            <a:off x="0" y="-16934"/>
            <a:ext cx="12192000" cy="790185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219200" y="4267200"/>
            <a:ext cx="10772775" cy="1219200"/>
          </a:xfrm>
        </p:spPr>
        <p:txBody>
          <a:bodyPr>
            <a:normAutofit/>
          </a:bodyPr>
          <a:lstStyle/>
          <a:p>
            <a:r>
              <a:rPr lang="en-US" sz="6600" b="1" dirty="0" smtClean="0">
                <a:solidFill>
                  <a:schemeClr val="accent1">
                    <a:lumMod val="50000"/>
                  </a:schemeClr>
                </a:solidFill>
              </a:rPr>
              <a:t>Internal Entry Number (IEN)</a:t>
            </a:r>
            <a:endParaRPr lang="en-US" sz="6600" b="1" dirty="0">
              <a:solidFill>
                <a:schemeClr val="accent1">
                  <a:lumMod val="50000"/>
                </a:schemeClr>
              </a:solidFill>
            </a:endParaRPr>
          </a:p>
        </p:txBody>
      </p:sp>
      <p:sp>
        <p:nvSpPr>
          <p:cNvPr id="6" name="Frame 5"/>
          <p:cNvSpPr/>
          <p:nvPr/>
        </p:nvSpPr>
        <p:spPr>
          <a:xfrm>
            <a:off x="9982200" y="1401233"/>
            <a:ext cx="1219200" cy="27516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descr="Pullout of 97 turnaroudn time visit DLC"/>
          <p:cNvGrpSpPr/>
          <p:nvPr/>
        </p:nvGrpSpPr>
        <p:grpSpPr>
          <a:xfrm>
            <a:off x="5976937" y="2132709"/>
            <a:ext cx="4191000" cy="1447800"/>
            <a:chOff x="4648200" y="2135381"/>
            <a:chExt cx="4191000" cy="1447800"/>
          </a:xfrm>
          <a:effectLst>
            <a:outerShdw blurRad="50800" dist="38100" dir="2700000" algn="tl" rotWithShape="0">
              <a:prstClr val="black">
                <a:alpha val="40000"/>
              </a:prstClr>
            </a:outerShdw>
          </a:effectLst>
        </p:grpSpPr>
        <p:sp>
          <p:nvSpPr>
            <p:cNvPr id="3" name="Rectangular Callout 2"/>
            <p:cNvSpPr/>
            <p:nvPr/>
          </p:nvSpPr>
          <p:spPr>
            <a:xfrm>
              <a:off x="4648200" y="2135381"/>
              <a:ext cx="4191000" cy="1447800"/>
            </a:xfrm>
            <a:prstGeom prst="wedgeRectCallout">
              <a:avLst>
                <a:gd name="adj1" fmla="val 46106"/>
                <a:gd name="adj2" fmla="val -88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PAC: North East&#10;VISN: VO2&#10;Facility: (VO2) (528) Albany, NY&#10;Station Name: 528G1- Malone"/>
            <p:cNvPicPr>
              <a:picLocks noChangeAspect="1"/>
            </p:cNvPicPr>
            <p:nvPr/>
          </p:nvPicPr>
          <p:blipFill rotWithShape="1">
            <a:blip r:embed="rId3"/>
            <a:srcRect l="82502" t="17572" r="8123" b="78570"/>
            <a:stretch/>
          </p:blipFill>
          <p:spPr>
            <a:xfrm>
              <a:off x="5029200" y="2402081"/>
              <a:ext cx="3429000" cy="914400"/>
            </a:xfrm>
            <a:prstGeom prst="rect">
              <a:avLst/>
            </a:prstGeom>
          </p:spPr>
        </p:pic>
      </p:grpSp>
    </p:spTree>
    <p:extLst>
      <p:ext uri="{BB962C8B-B14F-4D97-AF65-F5344CB8AC3E}">
        <p14:creationId xmlns:p14="http://schemas.microsoft.com/office/powerpoint/2010/main" val="181463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CPAC: North East&#10;VISN: VO2&#10;Facility: (VO2) (528) Albany, NY&#10;Station Name: 528G1- Malone"/>
          <p:cNvPicPr>
            <a:picLocks noChangeAspect="1"/>
          </p:cNvPicPr>
          <p:nvPr/>
        </p:nvPicPr>
        <p:blipFill>
          <a:blip r:embed="rId3"/>
          <a:stretch>
            <a:fillRect/>
          </a:stretch>
        </p:blipFill>
        <p:spPr>
          <a:xfrm>
            <a:off x="16042" y="99512"/>
            <a:ext cx="12085412" cy="6634162"/>
          </a:xfrm>
          <a:prstGeom prst="rect">
            <a:avLst/>
          </a:prstGeom>
        </p:spPr>
      </p:pic>
      <p:grpSp>
        <p:nvGrpSpPr>
          <p:cNvPr id="3" name="Group 2" descr="Callout box around IEN column"/>
          <p:cNvGrpSpPr/>
          <p:nvPr/>
        </p:nvGrpSpPr>
        <p:grpSpPr>
          <a:xfrm>
            <a:off x="1600200" y="0"/>
            <a:ext cx="7110663" cy="6560378"/>
            <a:chOff x="1600200" y="0"/>
            <a:chExt cx="7110663" cy="6560378"/>
          </a:xfrm>
        </p:grpSpPr>
        <p:sp>
          <p:nvSpPr>
            <p:cNvPr id="5" name="Frame 4"/>
            <p:cNvSpPr/>
            <p:nvPr/>
          </p:nvSpPr>
          <p:spPr>
            <a:xfrm>
              <a:off x="7491663" y="0"/>
              <a:ext cx="1219200" cy="2743200"/>
            </a:xfrm>
            <a:prstGeom prst="frame">
              <a:avLst>
                <a:gd name="adj1" fmla="val 1164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 name="Group 1"/>
            <p:cNvGrpSpPr/>
            <p:nvPr/>
          </p:nvGrpSpPr>
          <p:grpSpPr>
            <a:xfrm>
              <a:off x="1600200" y="838200"/>
              <a:ext cx="3564147" cy="5722178"/>
              <a:chOff x="1600200" y="838200"/>
              <a:chExt cx="3564147" cy="5722178"/>
            </a:xfrm>
          </p:grpSpPr>
          <p:sp>
            <p:nvSpPr>
              <p:cNvPr id="7" name="Rectangular Callout 6"/>
              <p:cNvSpPr/>
              <p:nvPr/>
            </p:nvSpPr>
            <p:spPr>
              <a:xfrm>
                <a:off x="1600200" y="838200"/>
                <a:ext cx="3564147" cy="5722178"/>
              </a:xfrm>
              <a:prstGeom prst="wedgeRectCallout">
                <a:avLst>
                  <a:gd name="adj1" fmla="val 112160"/>
                  <a:gd name="adj2" fmla="val -4315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p:nvPicPr>
            <p:blipFill rotWithShape="1">
              <a:blip r:embed="rId3"/>
              <a:srcRect l="62918" t="-351" r="27624" b="68190"/>
              <a:stretch/>
            </p:blipFill>
            <p:spPr>
              <a:xfrm>
                <a:off x="1905000" y="923551"/>
                <a:ext cx="2954546" cy="5515154"/>
              </a:xfrm>
              <a:prstGeom prst="rect">
                <a:avLst/>
              </a:prstGeom>
            </p:spPr>
          </p:pic>
        </p:grpSp>
      </p:grpSp>
    </p:spTree>
    <p:extLst>
      <p:ext uri="{BB962C8B-B14F-4D97-AF65-F5344CB8AC3E}">
        <p14:creationId xmlns:p14="http://schemas.microsoft.com/office/powerpoint/2010/main" val="3909172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 &quot;"/>
          <p:cNvSpPr/>
          <p:nvPr/>
        </p:nvSpPr>
        <p:spPr>
          <a:xfrm>
            <a:off x="0" y="0"/>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438400" y="593793"/>
            <a:ext cx="8229600" cy="1143000"/>
          </a:xfrm>
        </p:spPr>
        <p:txBody>
          <a:bodyPr>
            <a:noAutofit/>
          </a:bodyPr>
          <a:lstStyle/>
          <a:p>
            <a:r>
              <a:rPr lang="en-US" sz="8000" b="1" dirty="0" smtClean="0">
                <a:solidFill>
                  <a:schemeClr val="accent1"/>
                </a:solidFill>
              </a:rPr>
              <a:t>Poll Question</a:t>
            </a:r>
            <a:endParaRPr lang="en-US" sz="8000" b="1" dirty="0">
              <a:solidFill>
                <a:schemeClr val="accent1"/>
              </a:solidFill>
            </a:endParaRPr>
          </a:p>
        </p:txBody>
      </p:sp>
      <p:sp>
        <p:nvSpPr>
          <p:cNvPr id="3" name="Rectangle 2" descr="Do you know where the HIM Dashboards are located?&#10;"/>
          <p:cNvSpPr/>
          <p:nvPr/>
        </p:nvSpPr>
        <p:spPr>
          <a:xfrm>
            <a:off x="228600" y="2754450"/>
            <a:ext cx="11263212" cy="707886"/>
          </a:xfrm>
          <a:prstGeom prst="rect">
            <a:avLst/>
          </a:prstGeom>
        </p:spPr>
        <p:txBody>
          <a:bodyPr wrap="none">
            <a:spAutoFit/>
          </a:bodyPr>
          <a:lstStyle/>
          <a:p>
            <a:r>
              <a:rPr lang="en-US" sz="4000" dirty="0"/>
              <a:t>Do you know where the HIM Dashboards are located?</a:t>
            </a:r>
          </a:p>
        </p:txBody>
      </p:sp>
      <p:sp>
        <p:nvSpPr>
          <p:cNvPr id="5" name="Content Placeholder 4"/>
          <p:cNvSpPr>
            <a:spLocks noGrp="1"/>
          </p:cNvSpPr>
          <p:nvPr>
            <p:ph idx="1"/>
          </p:nvPr>
        </p:nvSpPr>
        <p:spPr>
          <a:xfrm>
            <a:off x="628244" y="3657600"/>
            <a:ext cx="8534400" cy="4876800"/>
          </a:xfrm>
        </p:spPr>
        <p:txBody>
          <a:bodyPr>
            <a:normAutofit/>
          </a:bodyPr>
          <a:lstStyle/>
          <a:p>
            <a:pPr marL="1314450" lvl="2" indent="-514350">
              <a:buFont typeface="+mj-lt"/>
              <a:buAutoNum type="alphaUcPeriod"/>
            </a:pPr>
            <a:r>
              <a:rPr lang="en-US" sz="3600" dirty="0"/>
              <a:t>Yes, </a:t>
            </a:r>
            <a:r>
              <a:rPr lang="en-US" sz="3600" dirty="0" smtClean="0"/>
              <a:t>I use them all the time.</a:t>
            </a:r>
            <a:endParaRPr lang="en-US" sz="3600" dirty="0"/>
          </a:p>
          <a:p>
            <a:pPr marL="1314450" lvl="2" indent="-514350">
              <a:buFont typeface="+mj-lt"/>
              <a:buAutoNum type="alphaUcPeriod"/>
            </a:pPr>
            <a:r>
              <a:rPr lang="en-US" sz="3600" dirty="0"/>
              <a:t>Yes, </a:t>
            </a:r>
            <a:r>
              <a:rPr lang="en-US" sz="3600" dirty="0" smtClean="0"/>
              <a:t>but I want to learn more.</a:t>
            </a:r>
            <a:endParaRPr lang="en-US" sz="3600" dirty="0"/>
          </a:p>
          <a:p>
            <a:pPr marL="1314450" lvl="2" indent="-514350">
              <a:buFont typeface="+mj-lt"/>
              <a:buAutoNum type="alphaUcPeriod"/>
            </a:pPr>
            <a:r>
              <a:rPr lang="en-US" sz="3600" dirty="0"/>
              <a:t>No, but I want to learn more.</a:t>
            </a:r>
          </a:p>
          <a:p>
            <a:pPr marL="1314450" lvl="2" indent="-514350">
              <a:buFont typeface="+mj-lt"/>
              <a:buAutoNum type="alphaUcPeriod"/>
            </a:pPr>
            <a:r>
              <a:rPr lang="en-US" sz="3600" dirty="0"/>
              <a:t>What’s a HIM </a:t>
            </a:r>
            <a:r>
              <a:rPr lang="en-US" sz="3600" dirty="0" smtClean="0"/>
              <a:t>Dashboard?</a:t>
            </a:r>
            <a:endParaRPr lang="en-US" sz="3600" dirty="0"/>
          </a:p>
          <a:p>
            <a:pPr marL="857250" indent="-514350">
              <a:buFont typeface="+mj-lt"/>
              <a:buAutoNum type="alphaUcPeriod"/>
            </a:pPr>
            <a:endParaRPr lang="en-US" sz="4000" dirty="0">
              <a:solidFill>
                <a:schemeClr val="tx1"/>
              </a:solidFill>
            </a:endParaRPr>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0" y="365598"/>
            <a:ext cx="1599390" cy="15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450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8" y="-19898"/>
            <a:ext cx="12194458" cy="1658198"/>
          </a:xfrm>
        </p:spPr>
        <p:txBody>
          <a:bodyPr>
            <a:normAutofit/>
          </a:bodyPr>
          <a:lstStyle/>
          <a:p>
            <a:pPr algn="ctr"/>
            <a:r>
              <a:rPr lang="en-US" b="1" dirty="0" smtClean="0">
                <a:solidFill>
                  <a:schemeClr val="accent1"/>
                </a:solidFill>
              </a:rPr>
              <a:t>Medical Center Outpatient (OP) Turnaround Time (TAT) use</a:t>
            </a:r>
            <a:endParaRPr lang="en-US" b="1" dirty="0">
              <a:solidFill>
                <a:schemeClr val="accent1"/>
              </a:solidFill>
            </a:endParaRPr>
          </a:p>
        </p:txBody>
      </p:sp>
      <p:grpSp>
        <p:nvGrpSpPr>
          <p:cNvPr id="15" name="Group 14" descr="Albany clinical informatics report FY' 2015.&#10;HIM Reports. Target, October, November, December,&#10;Coding:&#10;Outpatient:&#10;Average TAT based on visit date to cided date&#10;Average days to code based on: Date Assigned to coding to the date coded"/>
          <p:cNvGrpSpPr/>
          <p:nvPr/>
        </p:nvGrpSpPr>
        <p:grpSpPr>
          <a:xfrm>
            <a:off x="-2458" y="1675293"/>
            <a:ext cx="12186743" cy="4225584"/>
            <a:chOff x="-2458" y="1260815"/>
            <a:chExt cx="12186743" cy="4225584"/>
          </a:xfrm>
        </p:grpSpPr>
        <p:pic>
          <p:nvPicPr>
            <p:cNvPr id="7" name="Picture 6"/>
            <p:cNvPicPr>
              <a:picLocks noChangeAspect="1"/>
            </p:cNvPicPr>
            <p:nvPr/>
          </p:nvPicPr>
          <p:blipFill>
            <a:blip r:embed="rId3"/>
            <a:stretch>
              <a:fillRect/>
            </a:stretch>
          </p:blipFill>
          <p:spPr>
            <a:xfrm>
              <a:off x="0" y="4452372"/>
              <a:ext cx="12184285" cy="1034027"/>
            </a:xfrm>
            <a:prstGeom prst="rect">
              <a:avLst/>
            </a:prstGeom>
          </p:spPr>
        </p:pic>
        <p:pic>
          <p:nvPicPr>
            <p:cNvPr id="14" name="Picture 13"/>
            <p:cNvPicPr>
              <a:picLocks noChangeAspect="1"/>
            </p:cNvPicPr>
            <p:nvPr/>
          </p:nvPicPr>
          <p:blipFill>
            <a:blip r:embed="rId4"/>
            <a:stretch>
              <a:fillRect/>
            </a:stretch>
          </p:blipFill>
          <p:spPr>
            <a:xfrm>
              <a:off x="-2458" y="1260815"/>
              <a:ext cx="12176572" cy="3186230"/>
            </a:xfrm>
            <a:prstGeom prst="rect">
              <a:avLst/>
            </a:prstGeom>
          </p:spPr>
        </p:pic>
      </p:grpSp>
      <p:grpSp>
        <p:nvGrpSpPr>
          <p:cNvPr id="3" name="Group 2" descr="Callout box around:&#10;Average TAT based on visit date to coded date, December: 20&#10;Average days to code based on: Date assigned to coding to the date coded, December: 4"/>
          <p:cNvGrpSpPr/>
          <p:nvPr/>
        </p:nvGrpSpPr>
        <p:grpSpPr>
          <a:xfrm>
            <a:off x="7924800" y="3425908"/>
            <a:ext cx="4318936" cy="2480296"/>
            <a:chOff x="7924800" y="3425908"/>
            <a:chExt cx="4318936" cy="2480296"/>
          </a:xfrm>
        </p:grpSpPr>
        <p:grpSp>
          <p:nvGrpSpPr>
            <p:cNvPr id="12" name="Group 11" descr="In decem"/>
            <p:cNvGrpSpPr/>
            <p:nvPr/>
          </p:nvGrpSpPr>
          <p:grpSpPr>
            <a:xfrm>
              <a:off x="7924800" y="3425908"/>
              <a:ext cx="2667000" cy="1435614"/>
              <a:chOff x="4106036" y="3722369"/>
              <a:chExt cx="3894964" cy="3144098"/>
            </a:xfrm>
          </p:grpSpPr>
          <p:sp>
            <p:nvSpPr>
              <p:cNvPr id="9" name="Rectangular Callout 8"/>
              <p:cNvSpPr/>
              <p:nvPr/>
            </p:nvSpPr>
            <p:spPr>
              <a:xfrm>
                <a:off x="4106036" y="3722369"/>
                <a:ext cx="3894964" cy="3144098"/>
              </a:xfrm>
              <a:prstGeom prst="wedgeRectCallout">
                <a:avLst>
                  <a:gd name="adj1" fmla="val 88070"/>
                  <a:gd name="adj2" fmla="val 4984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90057"/>
              <a:stretch/>
            </p:blipFill>
            <p:spPr>
              <a:xfrm>
                <a:off x="4487035" y="4033204"/>
                <a:ext cx="3132966" cy="2674050"/>
              </a:xfrm>
              <a:prstGeom prst="rect">
                <a:avLst/>
              </a:prstGeom>
            </p:spPr>
          </p:pic>
        </p:grpSp>
        <p:sp>
          <p:nvSpPr>
            <p:cNvPr id="10" name="Frame 9"/>
            <p:cNvSpPr/>
            <p:nvPr/>
          </p:nvSpPr>
          <p:spPr>
            <a:xfrm>
              <a:off x="11201399" y="4866850"/>
              <a:ext cx="1042337" cy="1039354"/>
            </a:xfrm>
            <a:prstGeom prst="frame">
              <a:avLst>
                <a:gd name="adj1" fmla="val 691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5055413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OP Encounters TBC graph"/>
          <p:cNvPicPr>
            <a:picLocks noChangeAspect="1"/>
          </p:cNvPicPr>
          <p:nvPr/>
        </p:nvPicPr>
        <p:blipFill>
          <a:blip r:embed="rId3"/>
          <a:stretch>
            <a:fillRect/>
          </a:stretch>
        </p:blipFill>
        <p:spPr>
          <a:xfrm>
            <a:off x="343710" y="34299"/>
            <a:ext cx="11506200" cy="6831807"/>
          </a:xfrm>
          <a:prstGeom prst="rect">
            <a:avLst/>
          </a:prstGeom>
        </p:spPr>
      </p:pic>
    </p:spTree>
    <p:extLst>
      <p:ext uri="{BB962C8B-B14F-4D97-AF65-F5344CB8AC3E}">
        <p14:creationId xmlns:p14="http://schemas.microsoft.com/office/powerpoint/2010/main" val="32398364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AT for OP Suspended Encounters to DLC graph"/>
          <p:cNvPicPr>
            <a:picLocks noChangeAspect="1"/>
          </p:cNvPicPr>
          <p:nvPr/>
        </p:nvPicPr>
        <p:blipFill>
          <a:blip r:embed="rId3"/>
          <a:stretch>
            <a:fillRect/>
          </a:stretch>
        </p:blipFill>
        <p:spPr>
          <a:xfrm>
            <a:off x="-163048" y="914401"/>
            <a:ext cx="12355048" cy="5029198"/>
          </a:xfrm>
          <a:prstGeom prst="rect">
            <a:avLst/>
          </a:prstGeom>
        </p:spPr>
      </p:pic>
    </p:spTree>
    <p:extLst>
      <p:ext uri="{BB962C8B-B14F-4D97-AF65-F5344CB8AC3E}">
        <p14:creationId xmlns:p14="http://schemas.microsoft.com/office/powerpoint/2010/main" val="621964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OP suspended encounters graph"/>
          <p:cNvPicPr>
            <a:picLocks noChangeAspect="1"/>
          </p:cNvPicPr>
          <p:nvPr/>
        </p:nvPicPr>
        <p:blipFill>
          <a:blip r:embed="rId3"/>
          <a:stretch>
            <a:fillRect/>
          </a:stretch>
        </p:blipFill>
        <p:spPr>
          <a:xfrm>
            <a:off x="0" y="984023"/>
            <a:ext cx="12192000" cy="4889954"/>
          </a:xfrm>
          <a:prstGeom prst="rect">
            <a:avLst/>
          </a:prstGeom>
        </p:spPr>
      </p:pic>
    </p:spTree>
    <p:extLst>
      <p:ext uri="{BB962C8B-B14F-4D97-AF65-F5344CB8AC3E}">
        <p14:creationId xmlns:p14="http://schemas.microsoft.com/office/powerpoint/2010/main" val="304679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Top 4 coder comments graph"/>
          <p:cNvPicPr>
            <a:picLocks noChangeAspect="1"/>
          </p:cNvPicPr>
          <p:nvPr/>
        </p:nvPicPr>
        <p:blipFill>
          <a:blip r:embed="rId3"/>
          <a:stretch>
            <a:fillRect/>
          </a:stretch>
        </p:blipFill>
        <p:spPr>
          <a:xfrm>
            <a:off x="0" y="381001"/>
            <a:ext cx="12192000" cy="6095998"/>
          </a:xfrm>
          <a:prstGeom prst="rect">
            <a:avLst/>
          </a:prstGeom>
        </p:spPr>
      </p:pic>
      <p:pic>
        <p:nvPicPr>
          <p:cNvPr id="4" name="Picture 2" descr="Cursor on November number of comments"/>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3840087" y="2079966"/>
            <a:ext cx="685800" cy="89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20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omment table displaying columns:&#10;Comment code&#10;COmment&#10;CPAC&#10;VISN&#10;Facility&#10;Station name&#10;Frequency of comments"/>
          <p:cNvPicPr>
            <a:picLocks noChangeAspect="1"/>
          </p:cNvPicPr>
          <p:nvPr/>
        </p:nvPicPr>
        <p:blipFill>
          <a:blip r:embed="rId3"/>
          <a:stretch>
            <a:fillRect/>
          </a:stretch>
        </p:blipFill>
        <p:spPr>
          <a:xfrm>
            <a:off x="20782" y="1365198"/>
            <a:ext cx="12173088" cy="4121202"/>
          </a:xfrm>
          <a:prstGeom prst="rect">
            <a:avLst/>
          </a:prstGeom>
        </p:spPr>
      </p:pic>
      <p:grpSp>
        <p:nvGrpSpPr>
          <p:cNvPr id="12" name="Group 11" descr="Call out box around Comment code: DC01, No documentation to support bill"/>
          <p:cNvGrpSpPr/>
          <p:nvPr/>
        </p:nvGrpSpPr>
        <p:grpSpPr>
          <a:xfrm>
            <a:off x="0" y="3441804"/>
            <a:ext cx="12222672" cy="3005438"/>
            <a:chOff x="0" y="3441804"/>
            <a:chExt cx="12222672" cy="3005438"/>
          </a:xfrm>
        </p:grpSpPr>
        <p:sp>
          <p:nvSpPr>
            <p:cNvPr id="4" name="Frame 3"/>
            <p:cNvSpPr/>
            <p:nvPr/>
          </p:nvSpPr>
          <p:spPr>
            <a:xfrm>
              <a:off x="0" y="3441804"/>
              <a:ext cx="3427098" cy="660192"/>
            </a:xfrm>
            <a:prstGeom prst="frame">
              <a:avLst>
                <a:gd name="adj1" fmla="val 1164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9" name="Frame 8"/>
            <p:cNvSpPr/>
            <p:nvPr/>
          </p:nvSpPr>
          <p:spPr>
            <a:xfrm>
              <a:off x="11125199" y="3445943"/>
              <a:ext cx="1097473" cy="440257"/>
            </a:xfrm>
            <a:prstGeom prst="frame">
              <a:avLst>
                <a:gd name="adj1" fmla="val 1164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0" name="Isosceles Triangle 9"/>
            <p:cNvSpPr/>
            <p:nvPr/>
          </p:nvSpPr>
          <p:spPr>
            <a:xfrm>
              <a:off x="9906000" y="3941254"/>
              <a:ext cx="2209800" cy="706946"/>
            </a:xfrm>
            <a:prstGeom prst="triangle">
              <a:avLst>
                <a:gd name="adj" fmla="val 68512"/>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0782" y="4525557"/>
              <a:ext cx="12171216" cy="1921685"/>
              <a:chOff x="20782" y="4588685"/>
              <a:chExt cx="14762700" cy="2133600"/>
            </a:xfrm>
          </p:grpSpPr>
          <p:grpSp>
            <p:nvGrpSpPr>
              <p:cNvPr id="8" name="Group 7"/>
              <p:cNvGrpSpPr/>
              <p:nvPr/>
            </p:nvGrpSpPr>
            <p:grpSpPr>
              <a:xfrm>
                <a:off x="20782" y="4588685"/>
                <a:ext cx="14762700" cy="2133600"/>
                <a:chOff x="95111" y="4626785"/>
                <a:chExt cx="14762700" cy="2133600"/>
              </a:xfrm>
              <a:effectLst>
                <a:outerShdw blurRad="50800" dist="38100" dir="2700000" algn="tl" rotWithShape="0">
                  <a:prstClr val="black">
                    <a:alpha val="40000"/>
                  </a:prstClr>
                </a:outerShdw>
              </a:effectLst>
            </p:grpSpPr>
            <p:sp>
              <p:nvSpPr>
                <p:cNvPr id="6" name="Rectangular Callout 5"/>
                <p:cNvSpPr/>
                <p:nvPr/>
              </p:nvSpPr>
              <p:spPr>
                <a:xfrm>
                  <a:off x="95111" y="4626785"/>
                  <a:ext cx="14762700" cy="2133600"/>
                </a:xfrm>
                <a:prstGeom prst="wedgeRectCallout">
                  <a:avLst>
                    <a:gd name="adj1" fmla="val -30780"/>
                    <a:gd name="adj2" fmla="val -7139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rotWithShape="1">
                <a:blip r:embed="rId3"/>
                <a:srcRect l="431" t="53776" r="72728" b="39508"/>
                <a:stretch/>
              </p:blipFill>
              <p:spPr>
                <a:xfrm>
                  <a:off x="805383" y="5305189"/>
                  <a:ext cx="9893330" cy="838200"/>
                </a:xfrm>
                <a:prstGeom prst="rect">
                  <a:avLst/>
                </a:prstGeom>
              </p:spPr>
            </p:pic>
          </p:grpSp>
          <p:pic>
            <p:nvPicPr>
              <p:cNvPr id="7" name="Picture 6"/>
              <p:cNvPicPr>
                <a:picLocks noChangeAspect="1"/>
              </p:cNvPicPr>
              <p:nvPr/>
            </p:nvPicPr>
            <p:blipFill rotWithShape="1">
              <a:blip r:embed="rId3"/>
              <a:srcRect l="91706" t="53118" r="140" b="41156"/>
              <a:stretch/>
            </p:blipFill>
            <p:spPr>
              <a:xfrm>
                <a:off x="10624384" y="5262359"/>
                <a:ext cx="3544644" cy="842930"/>
              </a:xfrm>
              <a:prstGeom prst="rect">
                <a:avLst/>
              </a:prstGeom>
            </p:spPr>
          </p:pic>
        </p:grpSp>
      </p:grpSp>
      <p:pic>
        <p:nvPicPr>
          <p:cNvPr id="11" name="Picture 10" descr="down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1224" y="89947"/>
            <a:ext cx="1749552" cy="1740246"/>
          </a:xfrm>
          <a:prstGeom prst="rect">
            <a:avLst/>
          </a:prstGeom>
        </p:spPr>
      </p:pic>
    </p:spTree>
    <p:extLst>
      <p:ext uri="{BB962C8B-B14F-4D97-AF65-F5344CB8AC3E}">
        <p14:creationId xmlns:p14="http://schemas.microsoft.com/office/powerpoint/2010/main" val="2014431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Comment table displaying columns:&#10;Comment code&#10;COmment&#10;CPAC&#10;VISN&#10;Facility&#10;Station name&#10;Frequency of comments"/>
          <p:cNvPicPr>
            <a:picLocks noChangeAspect="1"/>
          </p:cNvPicPr>
          <p:nvPr/>
        </p:nvPicPr>
        <p:blipFill>
          <a:blip r:embed="rId3"/>
          <a:stretch>
            <a:fillRect/>
          </a:stretch>
        </p:blipFill>
        <p:spPr>
          <a:xfrm>
            <a:off x="20782" y="1365198"/>
            <a:ext cx="12173088" cy="4121202"/>
          </a:xfrm>
          <a:prstGeom prst="rect">
            <a:avLst/>
          </a:prstGeom>
        </p:spPr>
      </p:pic>
      <p:grpSp>
        <p:nvGrpSpPr>
          <p:cNvPr id="7" name="Group 6" descr="Callout box around CPAC within comment code DC01: Central Plains, Florida, Mid-atlantic, mid-south, north central, north east, west. Cursor pointer over + sign next to North East"/>
          <p:cNvGrpSpPr/>
          <p:nvPr/>
        </p:nvGrpSpPr>
        <p:grpSpPr>
          <a:xfrm>
            <a:off x="3810000" y="708818"/>
            <a:ext cx="7411274" cy="5897564"/>
            <a:chOff x="3810000" y="708818"/>
            <a:chExt cx="7411274" cy="5897564"/>
          </a:xfrm>
        </p:grpSpPr>
        <p:sp>
          <p:nvSpPr>
            <p:cNvPr id="3" name="Frame 2"/>
            <p:cNvSpPr/>
            <p:nvPr/>
          </p:nvSpPr>
          <p:spPr>
            <a:xfrm>
              <a:off x="3810000" y="3657600"/>
              <a:ext cx="1371600" cy="1828800"/>
            </a:xfrm>
            <a:prstGeom prst="frame">
              <a:avLst>
                <a:gd name="adj1" fmla="val 611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ular Callout 4"/>
            <p:cNvSpPr/>
            <p:nvPr/>
          </p:nvSpPr>
          <p:spPr>
            <a:xfrm>
              <a:off x="6720362" y="708818"/>
              <a:ext cx="4500912" cy="5897564"/>
            </a:xfrm>
            <a:prstGeom prst="wedgeRectCallout">
              <a:avLst>
                <a:gd name="adj1" fmla="val -81783"/>
                <a:gd name="adj2" fmla="val 151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p:cNvPicPr>
              <a:picLocks noChangeAspect="1"/>
            </p:cNvPicPr>
            <p:nvPr/>
          </p:nvPicPr>
          <p:blipFill rotWithShape="1">
            <a:blip r:embed="rId3"/>
            <a:srcRect l="31956" t="58726" r="58231" b="597"/>
            <a:stretch/>
          </p:blipFill>
          <p:spPr>
            <a:xfrm>
              <a:off x="7124700" y="1066799"/>
              <a:ext cx="3692236" cy="5181601"/>
            </a:xfrm>
            <a:prstGeom prst="rect">
              <a:avLst/>
            </a:prstGeom>
          </p:spPr>
        </p:pic>
        <p:pic>
          <p:nvPicPr>
            <p:cNvPr id="6"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7118693" y="503703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36748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omment table displaying columns:&#10;Comment code&#10;COmment&#10;CPAC&#10;VISN&#10;Facility&#10;Station name&#10;Frequency of comments"/>
          <p:cNvPicPr>
            <a:picLocks noChangeAspect="1"/>
          </p:cNvPicPr>
          <p:nvPr/>
        </p:nvPicPr>
        <p:blipFill>
          <a:blip r:embed="rId3"/>
          <a:stretch>
            <a:fillRect/>
          </a:stretch>
        </p:blipFill>
        <p:spPr>
          <a:xfrm>
            <a:off x="-2" y="1265637"/>
            <a:ext cx="12192002" cy="4369388"/>
          </a:xfrm>
          <a:prstGeom prst="rect">
            <a:avLst/>
          </a:prstGeom>
        </p:spPr>
      </p:pic>
      <p:grpSp>
        <p:nvGrpSpPr>
          <p:cNvPr id="3" name="Group 2" descr="Callout box around CPAC, North East, within comment code DC01: V01, V02. Cursor pointer over + sign next to V02."/>
          <p:cNvGrpSpPr/>
          <p:nvPr/>
        </p:nvGrpSpPr>
        <p:grpSpPr>
          <a:xfrm>
            <a:off x="4969956" y="3854316"/>
            <a:ext cx="5815265" cy="2585609"/>
            <a:chOff x="4969956" y="3854316"/>
            <a:chExt cx="5815265" cy="2585609"/>
          </a:xfrm>
        </p:grpSpPr>
        <p:sp>
          <p:nvSpPr>
            <p:cNvPr id="2" name="Frame 1"/>
            <p:cNvSpPr/>
            <p:nvPr/>
          </p:nvSpPr>
          <p:spPr>
            <a:xfrm>
              <a:off x="4969956" y="5117206"/>
              <a:ext cx="845307" cy="517819"/>
            </a:xfrm>
            <a:prstGeom prst="fram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ular Callout 4"/>
            <p:cNvSpPr/>
            <p:nvPr/>
          </p:nvSpPr>
          <p:spPr>
            <a:xfrm>
              <a:off x="6981205" y="3854316"/>
              <a:ext cx="3804016" cy="2525778"/>
            </a:xfrm>
            <a:prstGeom prst="wedgeRectCallout">
              <a:avLst>
                <a:gd name="adj1" fmla="val -81783"/>
                <a:gd name="adj2" fmla="val 151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3"/>
            <a:srcRect l="41250" t="89623" r="51875" b="1657"/>
            <a:stretch/>
          </p:blipFill>
          <p:spPr>
            <a:xfrm>
              <a:off x="7261086" y="4393307"/>
              <a:ext cx="3185156" cy="1447798"/>
            </a:xfrm>
            <a:prstGeom prst="rect">
              <a:avLst/>
            </a:prstGeom>
          </p:spPr>
        </p:pic>
        <p:pic>
          <p:nvPicPr>
            <p:cNvPr id="6"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7497687" y="5543111"/>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76426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omment table displaying columns:&#10;Comment code&#10;COmment&#10;CPAC&#10;VISN&#10;Facility&#10;Station name&#10;Frequency of comments"/>
          <p:cNvPicPr>
            <a:picLocks noChangeAspect="1"/>
          </p:cNvPicPr>
          <p:nvPr/>
        </p:nvPicPr>
        <p:blipFill>
          <a:blip r:embed="rId3"/>
          <a:stretch>
            <a:fillRect/>
          </a:stretch>
        </p:blipFill>
        <p:spPr>
          <a:xfrm>
            <a:off x="9524" y="944536"/>
            <a:ext cx="12217795" cy="5608664"/>
          </a:xfrm>
          <a:prstGeom prst="rect">
            <a:avLst/>
          </a:prstGeom>
        </p:spPr>
      </p:pic>
      <p:grpSp>
        <p:nvGrpSpPr>
          <p:cNvPr id="2" name="Group 1" descr="Callout box around CPAC, North East, VO2, within comment code DC01: (V02) (528) Albany, NY, (V02) (528) Bath, NY, (VO2) (52*) Canandaigua, NY. Cursor pointer over + sign next to (V02) (528) Albany, NY."/>
          <p:cNvGrpSpPr/>
          <p:nvPr/>
        </p:nvGrpSpPr>
        <p:grpSpPr>
          <a:xfrm>
            <a:off x="463636" y="500331"/>
            <a:ext cx="7994564" cy="6157208"/>
            <a:chOff x="463636" y="500331"/>
            <a:chExt cx="7994564" cy="6157208"/>
          </a:xfrm>
        </p:grpSpPr>
        <p:sp>
          <p:nvSpPr>
            <p:cNvPr id="3" name="Frame 2"/>
            <p:cNvSpPr/>
            <p:nvPr/>
          </p:nvSpPr>
          <p:spPr>
            <a:xfrm>
              <a:off x="5638800" y="5181600"/>
              <a:ext cx="2819400" cy="1475939"/>
            </a:xfrm>
            <a:prstGeom prst="frame">
              <a:avLst>
                <a:gd name="adj1" fmla="val 868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ular Callout 3"/>
            <p:cNvSpPr/>
            <p:nvPr/>
          </p:nvSpPr>
          <p:spPr>
            <a:xfrm>
              <a:off x="463636" y="500331"/>
              <a:ext cx="6546764" cy="4147869"/>
            </a:xfrm>
            <a:prstGeom prst="wedgeRectCallout">
              <a:avLst>
                <a:gd name="adj1" fmla="val 25867"/>
                <a:gd name="adj2" fmla="val 552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3"/>
            <a:srcRect l="47945" t="78262" r="33805"/>
            <a:stretch/>
          </p:blipFill>
          <p:spPr>
            <a:xfrm>
              <a:off x="812467" y="1057135"/>
              <a:ext cx="5760785" cy="3149998"/>
            </a:xfrm>
            <a:prstGeom prst="rect">
              <a:avLst/>
            </a:prstGeom>
          </p:spPr>
        </p:pic>
        <p:pic>
          <p:nvPicPr>
            <p:cNvPr id="5"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692590" y="1317966"/>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32718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omment table displaying columns:&#10;Comment code&#10;COmment&#10;CPAC&#10;VISN&#10;Facility&#10;Station name&#10;Frequency of comments"/>
          <p:cNvPicPr>
            <a:picLocks noChangeAspect="1"/>
          </p:cNvPicPr>
          <p:nvPr/>
        </p:nvPicPr>
        <p:blipFill>
          <a:blip r:embed="rId3"/>
          <a:stretch>
            <a:fillRect/>
          </a:stretch>
        </p:blipFill>
        <p:spPr>
          <a:xfrm>
            <a:off x="-19050" y="401492"/>
            <a:ext cx="12211050" cy="6085406"/>
          </a:xfrm>
          <a:prstGeom prst="rect">
            <a:avLst/>
          </a:prstGeom>
        </p:spPr>
      </p:pic>
      <p:grpSp>
        <p:nvGrpSpPr>
          <p:cNvPr id="2" name="Group 1" descr="Callout box around CPAC, North East, VO2, Station name, within comment code DC01: 528A8- Albany, 528G1- Malone, 528G2- Elizabethtown. Cursor pointer over 528A8 Albany"/>
          <p:cNvGrpSpPr/>
          <p:nvPr/>
        </p:nvGrpSpPr>
        <p:grpSpPr>
          <a:xfrm>
            <a:off x="762000" y="2929577"/>
            <a:ext cx="9841805" cy="3557321"/>
            <a:chOff x="762000" y="2929577"/>
            <a:chExt cx="9841805" cy="3557321"/>
          </a:xfrm>
        </p:grpSpPr>
        <p:sp>
          <p:nvSpPr>
            <p:cNvPr id="3" name="Frame 2"/>
            <p:cNvSpPr/>
            <p:nvPr/>
          </p:nvSpPr>
          <p:spPr>
            <a:xfrm>
              <a:off x="8229600" y="4862122"/>
              <a:ext cx="2374205" cy="1624776"/>
            </a:xfrm>
            <a:prstGeom prst="frame">
              <a:avLst>
                <a:gd name="adj1" fmla="val 868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ular Callout 3"/>
            <p:cNvSpPr/>
            <p:nvPr/>
          </p:nvSpPr>
          <p:spPr>
            <a:xfrm>
              <a:off x="762000" y="2929577"/>
              <a:ext cx="6165764" cy="3395930"/>
            </a:xfrm>
            <a:prstGeom prst="wedgeRectCallout">
              <a:avLst>
                <a:gd name="adj1" fmla="val 68098"/>
                <a:gd name="adj2" fmla="val -645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3"/>
            <a:srcRect l="67551" t="76046" r="16849" b="163"/>
            <a:stretch/>
          </p:blipFill>
          <p:spPr>
            <a:xfrm>
              <a:off x="1892257" y="3143547"/>
              <a:ext cx="3905250" cy="2967990"/>
            </a:xfrm>
            <a:prstGeom prst="rect">
              <a:avLst/>
            </a:prstGeom>
          </p:spPr>
        </p:pic>
        <p:pic>
          <p:nvPicPr>
            <p:cNvPr id="5" name="Picture 2"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3511252" y="323718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66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shboard icons"/>
          <p:cNvPicPr>
            <a:picLocks noChangeAspect="1" noChangeArrowheads="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b="34105"/>
          <a:stretch/>
        </p:blipFill>
        <p:spPr bwMode="auto">
          <a:xfrm>
            <a:off x="-2876547" y="-4725768"/>
            <a:ext cx="17583148" cy="11586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8000" b="1" dirty="0" smtClean="0"/>
              <a:t>Where is the Dashboard?</a:t>
            </a:r>
            <a:endParaRPr lang="en-US" sz="8000" b="1" dirty="0"/>
          </a:p>
        </p:txBody>
      </p:sp>
      <p:sp>
        <p:nvSpPr>
          <p:cNvPr id="3" name="Content Placeholder 2"/>
          <p:cNvSpPr>
            <a:spLocks noGrp="1"/>
          </p:cNvSpPr>
          <p:nvPr>
            <p:ph idx="1"/>
          </p:nvPr>
        </p:nvSpPr>
        <p:spPr>
          <a:xfrm>
            <a:off x="838200" y="3962400"/>
            <a:ext cx="10753725" cy="3766185"/>
          </a:xfrm>
        </p:spPr>
        <p:txBody>
          <a:bodyPr>
            <a:normAutofit/>
          </a:bodyPr>
          <a:lstStyle/>
          <a:p>
            <a:r>
              <a:rPr lang="en-US" sz="4800" b="1" dirty="0" smtClean="0">
                <a:solidFill>
                  <a:schemeClr val="tx1"/>
                </a:solidFill>
              </a:rPr>
              <a:t>No special permissions required</a:t>
            </a:r>
          </a:p>
          <a:p>
            <a:r>
              <a:rPr lang="en-US" sz="4800" b="1" dirty="0" smtClean="0">
                <a:solidFill>
                  <a:schemeClr val="tx1"/>
                </a:solidFill>
              </a:rPr>
              <a:t>Link on the HIM Website</a:t>
            </a:r>
          </a:p>
          <a:p>
            <a:r>
              <a:rPr lang="en-US" sz="3600" b="1" dirty="0">
                <a:solidFill>
                  <a:schemeClr val="tx1"/>
                </a:solidFill>
              </a:rPr>
              <a:t>http://</a:t>
            </a:r>
            <a:r>
              <a:rPr lang="en-US" sz="3600" b="1" dirty="0" smtClean="0">
                <a:solidFill>
                  <a:schemeClr val="tx1"/>
                </a:solidFill>
              </a:rPr>
              <a:t>vaww.vhahim.va.gov/index.php?option=com_content&amp;view=featured&amp;Itemid=101</a:t>
            </a:r>
            <a:endParaRPr lang="en-US" sz="3600" b="1" dirty="0">
              <a:solidFill>
                <a:schemeClr val="tx1"/>
              </a:solidFill>
            </a:endParaRPr>
          </a:p>
        </p:txBody>
      </p:sp>
    </p:spTree>
    <p:extLst>
      <p:ext uri="{BB962C8B-B14F-4D97-AF65-F5344CB8AC3E}">
        <p14:creationId xmlns:p14="http://schemas.microsoft.com/office/powerpoint/2010/main" val="3725627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Facility: (V02) (528) Albany, NY&#10;Station name: 528A8- ALbany&#10;Code comment&#10;IEN&#10;Frequency of comments"/>
          <p:cNvPicPr>
            <a:picLocks noChangeAspect="1"/>
          </p:cNvPicPr>
          <p:nvPr/>
        </p:nvPicPr>
        <p:blipFill>
          <a:blip r:embed="rId3"/>
          <a:stretch>
            <a:fillRect/>
          </a:stretch>
        </p:blipFill>
        <p:spPr>
          <a:xfrm>
            <a:off x="1" y="910741"/>
            <a:ext cx="12191998" cy="5036518"/>
          </a:xfrm>
          <a:prstGeom prst="rect">
            <a:avLst/>
          </a:prstGeom>
        </p:spPr>
      </p:pic>
      <p:grpSp>
        <p:nvGrpSpPr>
          <p:cNvPr id="2" name="Group 1" descr="Call out box around code comment: DC01 No documentation to support bill"/>
          <p:cNvGrpSpPr/>
          <p:nvPr/>
        </p:nvGrpSpPr>
        <p:grpSpPr>
          <a:xfrm>
            <a:off x="381000" y="2261936"/>
            <a:ext cx="11811000" cy="2005264"/>
            <a:chOff x="381000" y="2261936"/>
            <a:chExt cx="11811000" cy="2005264"/>
          </a:xfrm>
        </p:grpSpPr>
        <p:sp>
          <p:nvSpPr>
            <p:cNvPr id="3" name="Frame 2"/>
            <p:cNvSpPr/>
            <p:nvPr/>
          </p:nvSpPr>
          <p:spPr>
            <a:xfrm>
              <a:off x="4953000" y="2261936"/>
              <a:ext cx="7239000" cy="433138"/>
            </a:xfrm>
            <a:prstGeom prst="frame">
              <a:avLst>
                <a:gd name="adj1" fmla="val 28425"/>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p:cNvGrpSpPr/>
            <p:nvPr/>
          </p:nvGrpSpPr>
          <p:grpSpPr>
            <a:xfrm>
              <a:off x="381000" y="3124200"/>
              <a:ext cx="11430000" cy="1143000"/>
              <a:chOff x="381000" y="3124200"/>
              <a:chExt cx="11430000" cy="1143000"/>
            </a:xfrm>
          </p:grpSpPr>
          <p:grpSp>
            <p:nvGrpSpPr>
              <p:cNvPr id="6" name="Group 5"/>
              <p:cNvGrpSpPr/>
              <p:nvPr/>
            </p:nvGrpSpPr>
            <p:grpSpPr>
              <a:xfrm>
                <a:off x="381000" y="3124200"/>
                <a:ext cx="11430000" cy="1143000"/>
                <a:chOff x="381000" y="5715000"/>
                <a:chExt cx="11430000" cy="1143000"/>
              </a:xfrm>
            </p:grpSpPr>
            <p:sp>
              <p:nvSpPr>
                <p:cNvPr id="5" name="Rectangular Callout 4"/>
                <p:cNvSpPr/>
                <p:nvPr/>
              </p:nvSpPr>
              <p:spPr>
                <a:xfrm>
                  <a:off x="381000" y="5715000"/>
                  <a:ext cx="11430000" cy="1143000"/>
                </a:xfrm>
                <a:prstGeom prst="wedgeRectCallout">
                  <a:avLst>
                    <a:gd name="adj1" fmla="val 19848"/>
                    <a:gd name="adj2" fmla="val -970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41250" t="28101" r="18012" b="67965"/>
                <a:stretch/>
              </p:blipFill>
              <p:spPr>
                <a:xfrm>
                  <a:off x="731518" y="6019800"/>
                  <a:ext cx="10927082" cy="457200"/>
                </a:xfrm>
                <a:prstGeom prst="rect">
                  <a:avLst/>
                </a:prstGeom>
              </p:spPr>
            </p:pic>
          </p:grpSp>
          <p:pic>
            <p:nvPicPr>
              <p:cNvPr id="9" name="Picture 8"/>
              <p:cNvPicPr>
                <a:picLocks noChangeAspect="1"/>
              </p:cNvPicPr>
              <p:nvPr/>
            </p:nvPicPr>
            <p:blipFill rotWithShape="1">
              <a:blip r:embed="rId3"/>
              <a:srcRect l="90625" t="28819" b="66642"/>
              <a:stretch/>
            </p:blipFill>
            <p:spPr>
              <a:xfrm>
                <a:off x="9372603" y="3429000"/>
                <a:ext cx="2285997" cy="457200"/>
              </a:xfrm>
              <a:prstGeom prst="rect">
                <a:avLst/>
              </a:prstGeom>
            </p:spPr>
          </p:pic>
        </p:grpSp>
      </p:grpSp>
    </p:spTree>
    <p:extLst>
      <p:ext uri="{BB962C8B-B14F-4D97-AF65-F5344CB8AC3E}">
        <p14:creationId xmlns:p14="http://schemas.microsoft.com/office/powerpoint/2010/main" val="2190654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hysician query tracking graph"/>
          <p:cNvPicPr>
            <a:picLocks noChangeAspect="1"/>
          </p:cNvPicPr>
          <p:nvPr/>
        </p:nvPicPr>
        <p:blipFill>
          <a:blip r:embed="rId3"/>
          <a:stretch>
            <a:fillRect/>
          </a:stretch>
        </p:blipFill>
        <p:spPr>
          <a:xfrm>
            <a:off x="0" y="860090"/>
            <a:ext cx="12192000" cy="5137820"/>
          </a:xfrm>
          <a:prstGeom prst="rect">
            <a:avLst/>
          </a:prstGeom>
        </p:spPr>
      </p:pic>
    </p:spTree>
    <p:extLst>
      <p:ext uri="{BB962C8B-B14F-4D97-AF65-F5344CB8AC3E}">
        <p14:creationId xmlns:p14="http://schemas.microsoft.com/office/powerpoint/2010/main" val="7516362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etrospective review chart"/>
          <p:cNvPicPr>
            <a:picLocks noChangeAspect="1"/>
          </p:cNvPicPr>
          <p:nvPr/>
        </p:nvPicPr>
        <p:blipFill>
          <a:blip r:embed="rId3"/>
          <a:stretch>
            <a:fillRect/>
          </a:stretch>
        </p:blipFill>
        <p:spPr>
          <a:xfrm>
            <a:off x="-152401" y="688961"/>
            <a:ext cx="12496802" cy="5480078"/>
          </a:xfrm>
          <a:prstGeom prst="rect">
            <a:avLst/>
          </a:prstGeom>
        </p:spPr>
      </p:pic>
    </p:spTree>
    <p:extLst>
      <p:ext uri="{BB962C8B-B14F-4D97-AF65-F5344CB8AC3E}">
        <p14:creationId xmlns:p14="http://schemas.microsoft.com/office/powerpoint/2010/main" val="452047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2400" y="1331976"/>
            <a:ext cx="7162800" cy="1143000"/>
          </a:xfrm>
        </p:spPr>
        <p:txBody>
          <a:bodyPr>
            <a:noAutofit/>
          </a:bodyPr>
          <a:lstStyle/>
          <a:p>
            <a:pPr algn="ctr"/>
            <a:r>
              <a:rPr lang="en-US" sz="8800" b="1" dirty="0" smtClean="0"/>
              <a:t>Chat Question</a:t>
            </a:r>
            <a:endParaRPr lang="en-US" sz="8800" b="1" dirty="0"/>
          </a:p>
        </p:txBody>
      </p:sp>
      <p:sp>
        <p:nvSpPr>
          <p:cNvPr id="3" name="Rectangle 2" descr="We are looking at discontinuing this report. What types of reports would you find valuable going forward to replace it? &#10;"/>
          <p:cNvSpPr/>
          <p:nvPr/>
        </p:nvSpPr>
        <p:spPr>
          <a:xfrm>
            <a:off x="838200" y="3810000"/>
            <a:ext cx="10515600" cy="2123658"/>
          </a:xfrm>
          <a:prstGeom prst="rect">
            <a:avLst/>
          </a:prstGeom>
        </p:spPr>
        <p:txBody>
          <a:bodyPr wrap="square">
            <a:spAutoFit/>
          </a:bodyPr>
          <a:lstStyle/>
          <a:p>
            <a:pPr algn="ctr"/>
            <a:r>
              <a:rPr lang="en-US" sz="4400" dirty="0"/>
              <a:t>We are looking at discontinuing this report. What types of reports would you find valuable going forward to replace it? </a:t>
            </a:r>
          </a:p>
        </p:txBody>
      </p:sp>
      <p:pic>
        <p:nvPicPr>
          <p:cNvPr id="7" name="Picture 6" descr="cha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52" y="416052"/>
            <a:ext cx="2974848" cy="2974848"/>
          </a:xfrm>
          <a:prstGeom prst="rect">
            <a:avLst/>
          </a:prstGeom>
        </p:spPr>
      </p:pic>
    </p:spTree>
    <p:extLst>
      <p:ext uri="{BB962C8B-B14F-4D97-AF65-F5344CB8AC3E}">
        <p14:creationId xmlns:p14="http://schemas.microsoft.com/office/powerpoint/2010/main" val="34277283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quot; &quot;"/>
          <p:cNvSpPr/>
          <p:nvPr/>
        </p:nvSpPr>
        <p:spPr>
          <a:xfrm>
            <a:off x="0" y="0"/>
            <a:ext cx="25908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10881" y="56994"/>
            <a:ext cx="10772775" cy="1658198"/>
          </a:xfrm>
        </p:spPr>
        <p:txBody>
          <a:bodyPr>
            <a:normAutofit/>
          </a:bodyPr>
          <a:lstStyle/>
          <a:p>
            <a:r>
              <a:rPr lang="en-US" sz="6600" b="1" dirty="0" smtClean="0"/>
              <a:t>Present on Admission (POA):</a:t>
            </a:r>
            <a:endParaRPr lang="en-US" sz="6600" b="1" dirty="0"/>
          </a:p>
        </p:txBody>
      </p:sp>
      <p:grpSp>
        <p:nvGrpSpPr>
          <p:cNvPr id="3" name="Group 2" descr="Y Yes&#10;N No&#10;1 Exempt&#10;U&#10;Undetermined&#10;W Clinical Undetermined "/>
          <p:cNvGrpSpPr/>
          <p:nvPr/>
        </p:nvGrpSpPr>
        <p:grpSpPr>
          <a:xfrm>
            <a:off x="681144" y="1524000"/>
            <a:ext cx="9713888" cy="5188464"/>
            <a:chOff x="681144" y="1524000"/>
            <a:chExt cx="9713888" cy="5188464"/>
          </a:xfrm>
        </p:grpSpPr>
        <p:grpSp>
          <p:nvGrpSpPr>
            <p:cNvPr id="10" name="Group 9"/>
            <p:cNvGrpSpPr/>
            <p:nvPr/>
          </p:nvGrpSpPr>
          <p:grpSpPr>
            <a:xfrm>
              <a:off x="2967789" y="1524000"/>
              <a:ext cx="7427243" cy="5034577"/>
              <a:chOff x="1812278" y="1716229"/>
              <a:chExt cx="7427243" cy="5034577"/>
            </a:xfrm>
          </p:grpSpPr>
          <p:sp>
            <p:nvSpPr>
              <p:cNvPr id="4" name="Rectangle 3"/>
              <p:cNvSpPr/>
              <p:nvPr/>
            </p:nvSpPr>
            <p:spPr>
              <a:xfrm>
                <a:off x="1812278" y="1716229"/>
                <a:ext cx="1153457" cy="1015663"/>
              </a:xfrm>
              <a:prstGeom prst="rect">
                <a:avLst/>
              </a:prstGeom>
            </p:spPr>
            <p:txBody>
              <a:bodyPr wrap="none">
                <a:spAutoFit/>
              </a:bodyPr>
              <a:lstStyle/>
              <a:p>
                <a:r>
                  <a:rPr lang="en-US" sz="6000" b="1" dirty="0" smtClean="0"/>
                  <a:t>Yes</a:t>
                </a:r>
                <a:endParaRPr lang="en-US" sz="6000" b="1" dirty="0"/>
              </a:p>
            </p:txBody>
          </p:sp>
          <p:sp>
            <p:nvSpPr>
              <p:cNvPr id="5" name="Rectangle 4"/>
              <p:cNvSpPr/>
              <p:nvPr/>
            </p:nvSpPr>
            <p:spPr>
              <a:xfrm>
                <a:off x="1812278" y="2669644"/>
                <a:ext cx="1059906" cy="1015663"/>
              </a:xfrm>
              <a:prstGeom prst="rect">
                <a:avLst/>
              </a:prstGeom>
            </p:spPr>
            <p:txBody>
              <a:bodyPr wrap="none">
                <a:spAutoFit/>
              </a:bodyPr>
              <a:lstStyle/>
              <a:p>
                <a:r>
                  <a:rPr lang="en-US" sz="6000" b="1" dirty="0" smtClean="0"/>
                  <a:t>No</a:t>
                </a:r>
                <a:endParaRPr lang="en-US" sz="6000" b="1" dirty="0"/>
              </a:p>
            </p:txBody>
          </p:sp>
          <p:sp>
            <p:nvSpPr>
              <p:cNvPr id="6" name="Rectangle 5"/>
              <p:cNvSpPr/>
              <p:nvPr/>
            </p:nvSpPr>
            <p:spPr>
              <a:xfrm>
                <a:off x="1888478" y="3694562"/>
                <a:ext cx="3902722" cy="1015663"/>
              </a:xfrm>
              <a:prstGeom prst="rect">
                <a:avLst/>
              </a:prstGeom>
            </p:spPr>
            <p:txBody>
              <a:bodyPr wrap="square">
                <a:spAutoFit/>
              </a:bodyPr>
              <a:lstStyle/>
              <a:p>
                <a:r>
                  <a:rPr lang="en-US" sz="6000" b="1" dirty="0" smtClean="0"/>
                  <a:t>Exempt</a:t>
                </a:r>
                <a:endParaRPr lang="en-US" sz="6000" b="1" dirty="0"/>
              </a:p>
            </p:txBody>
          </p:sp>
          <p:sp>
            <p:nvSpPr>
              <p:cNvPr id="7" name="Rectangle 6"/>
              <p:cNvSpPr/>
              <p:nvPr/>
            </p:nvSpPr>
            <p:spPr>
              <a:xfrm>
                <a:off x="1812278" y="4719480"/>
                <a:ext cx="4616905" cy="1015663"/>
              </a:xfrm>
              <a:prstGeom prst="rect">
                <a:avLst/>
              </a:prstGeom>
            </p:spPr>
            <p:txBody>
              <a:bodyPr wrap="none">
                <a:spAutoFit/>
              </a:bodyPr>
              <a:lstStyle/>
              <a:p>
                <a:r>
                  <a:rPr lang="en-US" sz="6000" b="1" dirty="0" smtClean="0"/>
                  <a:t>Undetermined</a:t>
                </a:r>
                <a:endParaRPr lang="en-US" sz="6000" b="1" dirty="0"/>
              </a:p>
            </p:txBody>
          </p:sp>
          <p:sp>
            <p:nvSpPr>
              <p:cNvPr id="8" name="Rectangle 7"/>
              <p:cNvSpPr/>
              <p:nvPr/>
            </p:nvSpPr>
            <p:spPr>
              <a:xfrm>
                <a:off x="1818450" y="5735143"/>
                <a:ext cx="7421071" cy="1015663"/>
              </a:xfrm>
              <a:prstGeom prst="rect">
                <a:avLst/>
              </a:prstGeom>
            </p:spPr>
            <p:txBody>
              <a:bodyPr wrap="none">
                <a:spAutoFit/>
              </a:bodyPr>
              <a:lstStyle/>
              <a:p>
                <a:r>
                  <a:rPr lang="en-US" sz="6000" b="1" dirty="0" smtClean="0"/>
                  <a:t>Clinically </a:t>
                </a:r>
                <a:r>
                  <a:rPr lang="en-US" sz="6000" b="1" dirty="0"/>
                  <a:t>Undetermined</a:t>
                </a:r>
              </a:p>
            </p:txBody>
          </p:sp>
        </p:grpSp>
        <p:sp>
          <p:nvSpPr>
            <p:cNvPr id="12" name="Rectangle 11"/>
            <p:cNvSpPr/>
            <p:nvPr/>
          </p:nvSpPr>
          <p:spPr>
            <a:xfrm>
              <a:off x="887932" y="1524000"/>
              <a:ext cx="657552" cy="1323439"/>
            </a:xfrm>
            <a:prstGeom prst="rect">
              <a:avLst/>
            </a:prstGeom>
          </p:spPr>
          <p:txBody>
            <a:bodyPr wrap="none">
              <a:spAutoFit/>
            </a:bodyPr>
            <a:lstStyle/>
            <a:p>
              <a:r>
                <a:rPr lang="en-US" sz="8000" b="1" dirty="0">
                  <a:solidFill>
                    <a:schemeClr val="accent1"/>
                  </a:solidFill>
                </a:rPr>
                <a:t>Y</a:t>
              </a:r>
              <a:endParaRPr lang="en-US" sz="8000" dirty="0"/>
            </a:p>
          </p:txBody>
        </p:sp>
        <p:sp>
          <p:nvSpPr>
            <p:cNvPr id="13" name="Rectangle 12"/>
            <p:cNvSpPr/>
            <p:nvPr/>
          </p:nvSpPr>
          <p:spPr>
            <a:xfrm>
              <a:off x="767851" y="2461857"/>
              <a:ext cx="1055097" cy="1323439"/>
            </a:xfrm>
            <a:prstGeom prst="rect">
              <a:avLst/>
            </a:prstGeom>
          </p:spPr>
          <p:txBody>
            <a:bodyPr wrap="none">
              <a:spAutoFit/>
            </a:bodyPr>
            <a:lstStyle/>
            <a:p>
              <a:r>
                <a:rPr lang="en-US" sz="8000" b="1" dirty="0">
                  <a:solidFill>
                    <a:schemeClr val="accent1"/>
                  </a:solidFill>
                </a:rPr>
                <a:t>N</a:t>
              </a:r>
              <a:r>
                <a:rPr lang="en-US" sz="8000" b="1" dirty="0">
                  <a:solidFill>
                    <a:schemeClr val="accent1">
                      <a:lumMod val="40000"/>
                      <a:lumOff val="60000"/>
                    </a:schemeClr>
                  </a:solidFill>
                </a:rPr>
                <a:t> </a:t>
              </a:r>
              <a:endParaRPr lang="en-US" sz="8000" dirty="0"/>
            </a:p>
          </p:txBody>
        </p:sp>
        <p:sp>
          <p:nvSpPr>
            <p:cNvPr id="14" name="Rectangle 13"/>
            <p:cNvSpPr/>
            <p:nvPr/>
          </p:nvSpPr>
          <p:spPr>
            <a:xfrm>
              <a:off x="879162" y="3441582"/>
              <a:ext cx="922047" cy="1323439"/>
            </a:xfrm>
            <a:prstGeom prst="rect">
              <a:avLst/>
            </a:prstGeom>
          </p:spPr>
          <p:txBody>
            <a:bodyPr wrap="none">
              <a:spAutoFit/>
            </a:bodyPr>
            <a:lstStyle/>
            <a:p>
              <a:r>
                <a:rPr lang="en-US" sz="8000" b="1" dirty="0">
                  <a:solidFill>
                    <a:schemeClr val="accent1"/>
                  </a:solidFill>
                </a:rPr>
                <a:t>1 </a:t>
              </a:r>
              <a:endParaRPr lang="en-US" sz="8000" dirty="0"/>
            </a:p>
          </p:txBody>
        </p:sp>
        <p:sp>
          <p:nvSpPr>
            <p:cNvPr id="15" name="Rectangle 14"/>
            <p:cNvSpPr/>
            <p:nvPr/>
          </p:nvSpPr>
          <p:spPr>
            <a:xfrm>
              <a:off x="804574" y="4391576"/>
              <a:ext cx="824265" cy="1323439"/>
            </a:xfrm>
            <a:prstGeom prst="rect">
              <a:avLst/>
            </a:prstGeom>
          </p:spPr>
          <p:txBody>
            <a:bodyPr wrap="none">
              <a:spAutoFit/>
            </a:bodyPr>
            <a:lstStyle/>
            <a:p>
              <a:r>
                <a:rPr lang="en-US" sz="8000" b="1" dirty="0">
                  <a:solidFill>
                    <a:schemeClr val="accent1"/>
                  </a:solidFill>
                </a:rPr>
                <a:t>U</a:t>
              </a:r>
              <a:endParaRPr lang="en-US" sz="8000" dirty="0"/>
            </a:p>
          </p:txBody>
        </p:sp>
        <p:sp>
          <p:nvSpPr>
            <p:cNvPr id="16" name="Rectangle 15"/>
            <p:cNvSpPr/>
            <p:nvPr/>
          </p:nvSpPr>
          <p:spPr>
            <a:xfrm>
              <a:off x="681144" y="5389025"/>
              <a:ext cx="1071127" cy="1323439"/>
            </a:xfrm>
            <a:prstGeom prst="rect">
              <a:avLst/>
            </a:prstGeom>
          </p:spPr>
          <p:txBody>
            <a:bodyPr wrap="none">
              <a:spAutoFit/>
            </a:bodyPr>
            <a:lstStyle/>
            <a:p>
              <a:r>
                <a:rPr lang="en-US" sz="8000" b="1" dirty="0">
                  <a:solidFill>
                    <a:schemeClr val="accent1"/>
                  </a:solidFill>
                </a:rPr>
                <a:t>W</a:t>
              </a:r>
              <a:endParaRPr lang="en-US" sz="8000" dirty="0"/>
            </a:p>
          </p:txBody>
        </p:sp>
      </p:grpSp>
    </p:spTree>
    <p:extLst>
      <p:ext uri="{BB962C8B-B14F-4D97-AF65-F5344CB8AC3E}">
        <p14:creationId xmlns:p14="http://schemas.microsoft.com/office/powerpoint/2010/main" val="1356105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OA Status for pressure ulcers graph"/>
          <p:cNvPicPr>
            <a:picLocks noChangeAspect="1"/>
          </p:cNvPicPr>
          <p:nvPr/>
        </p:nvPicPr>
        <p:blipFill>
          <a:blip r:embed="rId3"/>
          <a:stretch>
            <a:fillRect/>
          </a:stretch>
        </p:blipFill>
        <p:spPr>
          <a:xfrm>
            <a:off x="-1" y="497692"/>
            <a:ext cx="12192002" cy="5862616"/>
          </a:xfrm>
          <a:prstGeom prst="rect">
            <a:avLst/>
          </a:prstGeom>
        </p:spPr>
      </p:pic>
    </p:spTree>
    <p:extLst>
      <p:ext uri="{BB962C8B-B14F-4D97-AF65-F5344CB8AC3E}">
        <p14:creationId xmlns:p14="http://schemas.microsoft.com/office/powerpoint/2010/main" val="4177623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OA status for pneumothorax"/>
          <p:cNvPicPr>
            <a:picLocks noChangeAspect="1"/>
          </p:cNvPicPr>
          <p:nvPr/>
        </p:nvPicPr>
        <p:blipFill>
          <a:blip r:embed="rId3"/>
          <a:stretch>
            <a:fillRect/>
          </a:stretch>
        </p:blipFill>
        <p:spPr>
          <a:xfrm>
            <a:off x="0" y="521677"/>
            <a:ext cx="12192000" cy="5814646"/>
          </a:xfrm>
          <a:prstGeom prst="rect">
            <a:avLst/>
          </a:prstGeom>
        </p:spPr>
      </p:pic>
    </p:spTree>
    <p:extLst>
      <p:ext uri="{BB962C8B-B14F-4D97-AF65-F5344CB8AC3E}">
        <p14:creationId xmlns:p14="http://schemas.microsoft.com/office/powerpoint/2010/main" val="37751660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CD-10-PCS Coder Training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211179"/>
            <a:ext cx="480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descr="POA Example"/>
          <p:cNvSpPr/>
          <p:nvPr/>
        </p:nvSpPr>
        <p:spPr>
          <a:xfrm>
            <a:off x="381000" y="1219200"/>
            <a:ext cx="7162800" cy="441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t>POA Example</a:t>
            </a:r>
            <a:endParaRPr lang="en-US" sz="11500" b="1" dirty="0"/>
          </a:p>
        </p:txBody>
      </p:sp>
    </p:spTree>
    <p:extLst>
      <p:ext uri="{BB962C8B-B14F-4D97-AF65-F5344CB8AC3E}">
        <p14:creationId xmlns:p14="http://schemas.microsoft.com/office/powerpoint/2010/main" val="8055836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514600"/>
            <a:ext cx="10782300" cy="1608667"/>
          </a:xfrm>
        </p:spPr>
        <p:txBody>
          <a:bodyPr/>
          <a:lstStyle/>
          <a:p>
            <a:r>
              <a:rPr lang="en-US" dirty="0" smtClean="0"/>
              <a:t>Chat Responses</a:t>
            </a:r>
            <a:endParaRPr lang="en-US" dirty="0"/>
          </a:p>
        </p:txBody>
      </p:sp>
      <p:pic>
        <p:nvPicPr>
          <p:cNvPr id="4" name="Picture 3" descr="chat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31509"/>
            <a:ext cx="2974848" cy="2974848"/>
          </a:xfrm>
          <a:prstGeom prst="rect">
            <a:avLst/>
          </a:prstGeom>
        </p:spPr>
      </p:pic>
    </p:spTree>
    <p:extLst>
      <p:ext uri="{BB962C8B-B14F-4D97-AF65-F5344CB8AC3E}">
        <p14:creationId xmlns:p14="http://schemas.microsoft.com/office/powerpoint/2010/main" val="1284929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Top 5 VERA edits"/>
          <p:cNvPicPr>
            <a:picLocks noChangeAspect="1"/>
          </p:cNvPicPr>
          <p:nvPr/>
        </p:nvPicPr>
        <p:blipFill>
          <a:blip r:embed="rId3"/>
          <a:stretch>
            <a:fillRect/>
          </a:stretch>
        </p:blipFill>
        <p:spPr>
          <a:xfrm>
            <a:off x="-1" y="914400"/>
            <a:ext cx="12192002" cy="5028435"/>
          </a:xfrm>
          <a:prstGeom prst="rect">
            <a:avLst/>
          </a:prstGeom>
        </p:spPr>
      </p:pic>
      <p:pic>
        <p:nvPicPr>
          <p:cNvPr id="3" name="Picture 2" descr="Cursor pointer"/>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7878686" y="3146764"/>
            <a:ext cx="685800" cy="8968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quot; &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4572000"/>
            <a:ext cx="1749552" cy="1740246"/>
          </a:xfrm>
          <a:prstGeom prst="rect">
            <a:avLst/>
          </a:prstGeom>
        </p:spPr>
      </p:pic>
    </p:spTree>
    <p:extLst>
      <p:ext uri="{BB962C8B-B14F-4D97-AF65-F5344CB8AC3E}">
        <p14:creationId xmlns:p14="http://schemas.microsoft.com/office/powerpoint/2010/main" val="412194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endParaRPr lang="en-US" dirty="0"/>
          </a:p>
        </p:txBody>
      </p:sp>
      <p:sp>
        <p:nvSpPr>
          <p:cNvPr id="3" name="Content Placeholder 2" descr="' &quot;"/>
          <p:cNvSpPr>
            <a:spLocks noGrp="1"/>
          </p:cNvSpPr>
          <p:nvPr>
            <p:ph idx="1"/>
          </p:nvPr>
        </p:nvSpPr>
        <p:spPr/>
        <p:txBody>
          <a:bodyPr/>
          <a:lstStyle/>
          <a:p>
            <a:endParaRPr lang="en-US"/>
          </a:p>
        </p:txBody>
      </p:sp>
      <p:pic>
        <p:nvPicPr>
          <p:cNvPr id="4" name="Picture 3" descr="Health Information Management webpage screen shot with coding tab selected,  and drop down opened with HIM metrics highlighted"/>
          <p:cNvPicPr>
            <a:picLocks noChangeAspect="1"/>
          </p:cNvPicPr>
          <p:nvPr/>
        </p:nvPicPr>
        <p:blipFill>
          <a:blip r:embed="rId3"/>
          <a:stretch>
            <a:fillRect/>
          </a:stretch>
        </p:blipFill>
        <p:spPr>
          <a:xfrm>
            <a:off x="-614363" y="-100013"/>
            <a:ext cx="13420725" cy="7058025"/>
          </a:xfrm>
          <a:prstGeom prst="rect">
            <a:avLst/>
          </a:prstGeom>
        </p:spPr>
      </p:pic>
      <p:pic>
        <p:nvPicPr>
          <p:cNvPr id="5" name="Picture 2" descr="pointer on HIM metrics"/>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3611488" y="1828424"/>
            <a:ext cx="685800" cy="89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75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VERA edits frame"/>
          <p:cNvPicPr>
            <a:picLocks noChangeAspect="1"/>
          </p:cNvPicPr>
          <p:nvPr/>
        </p:nvPicPr>
        <p:blipFill>
          <a:blip r:embed="rId3"/>
          <a:stretch>
            <a:fillRect/>
          </a:stretch>
        </p:blipFill>
        <p:spPr>
          <a:xfrm>
            <a:off x="-28576" y="909734"/>
            <a:ext cx="12220575" cy="4489910"/>
          </a:xfrm>
          <a:prstGeom prst="rect">
            <a:avLst/>
          </a:prstGeom>
        </p:spPr>
      </p:pic>
      <p:grpSp>
        <p:nvGrpSpPr>
          <p:cNvPr id="3" name="Group 2" descr="Callout box around: LC Pneu 2013, Onc 2013 &#10;with drop down list and cursor arrow over HC Pneu 2013"/>
          <p:cNvGrpSpPr/>
          <p:nvPr/>
        </p:nvGrpSpPr>
        <p:grpSpPr>
          <a:xfrm>
            <a:off x="1004612" y="990600"/>
            <a:ext cx="9053788" cy="5351049"/>
            <a:chOff x="1004612" y="990600"/>
            <a:chExt cx="9053788" cy="5351049"/>
          </a:xfrm>
        </p:grpSpPr>
        <p:sp>
          <p:nvSpPr>
            <p:cNvPr id="6" name="Frame 5"/>
            <p:cNvSpPr/>
            <p:nvPr/>
          </p:nvSpPr>
          <p:spPr>
            <a:xfrm>
              <a:off x="7239000" y="990600"/>
              <a:ext cx="2819400" cy="2362200"/>
            </a:xfrm>
            <a:prstGeom prst="frame">
              <a:avLst>
                <a:gd name="adj1" fmla="val 621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ular Callout 6"/>
            <p:cNvSpPr/>
            <p:nvPr/>
          </p:nvSpPr>
          <p:spPr>
            <a:xfrm>
              <a:off x="1004612" y="1963365"/>
              <a:ext cx="5334000" cy="4378284"/>
            </a:xfrm>
            <a:prstGeom prst="wedgeRectCallout">
              <a:avLst>
                <a:gd name="adj1" fmla="val 67369"/>
                <a:gd name="adj2" fmla="val -3889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p:cNvPicPr>
              <a:picLocks noChangeAspect="1"/>
            </p:cNvPicPr>
            <p:nvPr/>
          </p:nvPicPr>
          <p:blipFill rotWithShape="1">
            <a:blip r:embed="rId3"/>
            <a:srcRect l="60717" t="5195" r="16835" b="45588"/>
            <a:stretch/>
          </p:blipFill>
          <p:spPr>
            <a:xfrm>
              <a:off x="1502130" y="2383678"/>
              <a:ext cx="4391576" cy="3537658"/>
            </a:xfrm>
            <a:prstGeom prst="rect">
              <a:avLst/>
            </a:prstGeom>
          </p:spPr>
        </p:pic>
        <p:pic>
          <p:nvPicPr>
            <p:cNvPr id="8" name="Picture 7"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1532218" y="427013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21579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Table:&#10;VERA edit: HC Pneu 2013"/>
          <p:cNvPicPr>
            <a:picLocks noChangeAspect="1"/>
          </p:cNvPicPr>
          <p:nvPr/>
        </p:nvPicPr>
        <p:blipFill>
          <a:blip r:embed="rId3"/>
          <a:stretch>
            <a:fillRect/>
          </a:stretch>
        </p:blipFill>
        <p:spPr>
          <a:xfrm>
            <a:off x="-1" y="2304820"/>
            <a:ext cx="12192002" cy="2248360"/>
          </a:xfrm>
          <a:prstGeom prst="rect">
            <a:avLst/>
          </a:prstGeom>
        </p:spPr>
      </p:pic>
      <p:grpSp>
        <p:nvGrpSpPr>
          <p:cNvPr id="2" name="Group 1" descr="Call out box around: Hc Pneu 2013 with cursor pointer over + sign next to HC Pneu 2013"/>
          <p:cNvGrpSpPr/>
          <p:nvPr/>
        </p:nvGrpSpPr>
        <p:grpSpPr>
          <a:xfrm>
            <a:off x="4010" y="3200399"/>
            <a:ext cx="11863081" cy="3048000"/>
            <a:chOff x="4010" y="3200399"/>
            <a:chExt cx="11863081" cy="3048000"/>
          </a:xfrm>
        </p:grpSpPr>
        <p:sp>
          <p:nvSpPr>
            <p:cNvPr id="4" name="Frame 3"/>
            <p:cNvSpPr/>
            <p:nvPr/>
          </p:nvSpPr>
          <p:spPr>
            <a:xfrm>
              <a:off x="4010" y="3200399"/>
              <a:ext cx="2739189" cy="698913"/>
            </a:xfrm>
            <a:prstGeom prst="frame">
              <a:avLst>
                <a:gd name="adj1" fmla="val 1289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4267200" y="3200399"/>
              <a:ext cx="7599891" cy="3048000"/>
              <a:chOff x="4363508" y="1143000"/>
              <a:chExt cx="7599891" cy="3048000"/>
            </a:xfrm>
          </p:grpSpPr>
          <p:sp>
            <p:nvSpPr>
              <p:cNvPr id="5" name="Rectangular Callout 4"/>
              <p:cNvSpPr/>
              <p:nvPr/>
            </p:nvSpPr>
            <p:spPr>
              <a:xfrm>
                <a:off x="4363508" y="1143000"/>
                <a:ext cx="7599891" cy="3048000"/>
              </a:xfrm>
              <a:prstGeom prst="wedgeRectCallout">
                <a:avLst>
                  <a:gd name="adj1" fmla="val -59860"/>
                  <a:gd name="adj2" fmla="val -290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rotWithShape="1">
              <a:blip r:embed="rId4"/>
              <a:srcRect t="48108" r="79243" b="44173"/>
              <a:stretch/>
            </p:blipFill>
            <p:spPr>
              <a:xfrm>
                <a:off x="4934455" y="1841913"/>
                <a:ext cx="6457996" cy="1708272"/>
              </a:xfrm>
              <a:prstGeom prst="rect">
                <a:avLst/>
              </a:prstGeom>
            </p:spPr>
          </p:pic>
          <p:pic>
            <p:nvPicPr>
              <p:cNvPr id="6" name="Picture 5" descr="http://thumb1.shutterstock.com/display_pic_with_logo/1244626/162691514/stock-vector-cursor-icons-mouse-pointer-set-arrow-hand-hourglass-vector-162691514.jpg"/>
              <p:cNvPicPr>
                <a:picLocks noChangeAspect="1" noChangeArrowheads="1"/>
              </p:cNvPicPr>
              <p:nvPr/>
            </p:nvPicPr>
            <p:blipFill rotWithShape="1">
              <a:blip r:embed="rId5">
                <a:extLst>
                  <a:ext uri="{28A0092B-C50C-407E-A947-70E740481C1C}">
                    <a14:useLocalDpi xmlns:a14="http://schemas.microsoft.com/office/drawing/2010/main" val="0"/>
                  </a:ext>
                </a:extLst>
              </a:blip>
              <a:srcRect l="51481" t="3724" r="25408" b="67340"/>
              <a:stretch/>
            </p:blipFill>
            <p:spPr bwMode="auto">
              <a:xfrm rot="21362893">
                <a:off x="4964541" y="2218592"/>
                <a:ext cx="685800" cy="896814"/>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8978890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VERA Edit table:&#10;HC Pneu 2013&#10;CPAC:"/>
          <p:cNvPicPr>
            <a:picLocks noChangeAspect="1"/>
          </p:cNvPicPr>
          <p:nvPr/>
        </p:nvPicPr>
        <p:blipFill>
          <a:blip r:embed="rId3"/>
          <a:stretch>
            <a:fillRect/>
          </a:stretch>
        </p:blipFill>
        <p:spPr>
          <a:xfrm>
            <a:off x="-35859" y="1600200"/>
            <a:ext cx="12263718" cy="3657600"/>
          </a:xfrm>
          <a:prstGeom prst="rect">
            <a:avLst/>
          </a:prstGeom>
        </p:spPr>
      </p:pic>
      <p:grpSp>
        <p:nvGrpSpPr>
          <p:cNvPr id="3" name="Group 2" descr="Call out box around: CPAC, VHA, Central plans, Flordia, Mid-atlantic, mid-south, north central, north east, west. Cursor pointer over + sign next to North east."/>
          <p:cNvGrpSpPr/>
          <p:nvPr/>
        </p:nvGrpSpPr>
        <p:grpSpPr>
          <a:xfrm>
            <a:off x="2644398" y="20053"/>
            <a:ext cx="6194802" cy="6858000"/>
            <a:chOff x="2644398" y="20053"/>
            <a:chExt cx="6194802" cy="6858000"/>
          </a:xfrm>
        </p:grpSpPr>
        <p:sp>
          <p:nvSpPr>
            <p:cNvPr id="5" name="Frame 4"/>
            <p:cNvSpPr/>
            <p:nvPr/>
          </p:nvSpPr>
          <p:spPr>
            <a:xfrm>
              <a:off x="2644398" y="1600200"/>
              <a:ext cx="1394202" cy="3657599"/>
            </a:xfrm>
            <a:prstGeom prst="frame">
              <a:avLst>
                <a:gd name="adj1" fmla="val 761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ular Callout 5"/>
            <p:cNvSpPr/>
            <p:nvPr/>
          </p:nvSpPr>
          <p:spPr>
            <a:xfrm>
              <a:off x="5105400" y="20053"/>
              <a:ext cx="3733800" cy="6858000"/>
            </a:xfrm>
            <a:prstGeom prst="wedgeRectCallout">
              <a:avLst>
                <a:gd name="adj1" fmla="val -78618"/>
                <a:gd name="adj2" fmla="val -36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7"/>
            <p:cNvPicPr>
              <a:picLocks noChangeAspect="1"/>
            </p:cNvPicPr>
            <p:nvPr/>
          </p:nvPicPr>
          <p:blipFill rotWithShape="1">
            <a:blip r:embed="rId3"/>
            <a:srcRect l="22661" r="66776"/>
            <a:stretch/>
          </p:blipFill>
          <p:spPr>
            <a:xfrm>
              <a:off x="5867400" y="329334"/>
              <a:ext cx="2209800" cy="6239436"/>
            </a:xfrm>
            <a:prstGeom prst="rect">
              <a:avLst/>
            </a:prstGeom>
          </p:spPr>
        </p:pic>
        <p:pic>
          <p:nvPicPr>
            <p:cNvPr id="7" name="Picture 6"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5905510" y="5649390"/>
              <a:ext cx="685800" cy="89681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title" idx="4294967295"/>
          </p:nvPr>
        </p:nvSpPr>
        <p:spPr/>
        <p:txBody>
          <a:bodyPr/>
          <a:lstStyle/>
          <a:p>
            <a:r>
              <a:rPr lang="en-US" dirty="0" smtClean="0"/>
              <a:t> </a:t>
            </a:r>
            <a:endParaRPr lang="en-US" dirty="0"/>
          </a:p>
        </p:txBody>
      </p:sp>
    </p:spTree>
    <p:extLst>
      <p:ext uri="{BB962C8B-B14F-4D97-AF65-F5344CB8AC3E}">
        <p14:creationId xmlns:p14="http://schemas.microsoft.com/office/powerpoint/2010/main" val="42096119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descr="Table: VERA Edit: HC Pneu 2013, CPAC North East, VISN 02, 03, 04"/>
          <p:cNvPicPr>
            <a:picLocks noChangeAspect="1"/>
          </p:cNvPicPr>
          <p:nvPr/>
        </p:nvPicPr>
        <p:blipFill>
          <a:blip r:embed="rId3"/>
          <a:stretch>
            <a:fillRect/>
          </a:stretch>
        </p:blipFill>
        <p:spPr>
          <a:xfrm>
            <a:off x="-1" y="1294397"/>
            <a:ext cx="12192002" cy="4269206"/>
          </a:xfrm>
          <a:prstGeom prst="rect">
            <a:avLst/>
          </a:prstGeom>
        </p:spPr>
      </p:pic>
      <p:grpSp>
        <p:nvGrpSpPr>
          <p:cNvPr id="2" name="Group 1" descr="Call out box around: North east, VISN 02. Cusor pointer over + sign next to V02"/>
          <p:cNvGrpSpPr/>
          <p:nvPr/>
        </p:nvGrpSpPr>
        <p:grpSpPr>
          <a:xfrm>
            <a:off x="2667000" y="990600"/>
            <a:ext cx="8382000" cy="4038600"/>
            <a:chOff x="2667000" y="990600"/>
            <a:chExt cx="8382000" cy="4038600"/>
          </a:xfrm>
        </p:grpSpPr>
        <p:sp>
          <p:nvSpPr>
            <p:cNvPr id="4" name="Frame 3"/>
            <p:cNvSpPr/>
            <p:nvPr/>
          </p:nvSpPr>
          <p:spPr>
            <a:xfrm>
              <a:off x="2667000" y="4191000"/>
              <a:ext cx="2743200" cy="838200"/>
            </a:xfrm>
            <a:prstGeom prst="frame">
              <a:avLst>
                <a:gd name="adj1" fmla="val 11867"/>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ular Callout 4"/>
            <p:cNvSpPr/>
            <p:nvPr/>
          </p:nvSpPr>
          <p:spPr>
            <a:xfrm>
              <a:off x="4572000" y="990600"/>
              <a:ext cx="6477000" cy="2514600"/>
            </a:xfrm>
            <a:prstGeom prst="wedgeRectCallout">
              <a:avLst>
                <a:gd name="adj1" fmla="val -39344"/>
                <a:gd name="adj2" fmla="val 75010"/>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p:cNvPicPr>
              <a:picLocks noChangeAspect="1"/>
            </p:cNvPicPr>
            <p:nvPr/>
          </p:nvPicPr>
          <p:blipFill rotWithShape="1">
            <a:blip r:embed="rId3"/>
            <a:srcRect l="22500" t="71418" r="56250" b="14303"/>
            <a:stretch/>
          </p:blipFill>
          <p:spPr>
            <a:xfrm>
              <a:off x="4876800" y="1562101"/>
              <a:ext cx="5829292" cy="1371598"/>
            </a:xfrm>
            <a:prstGeom prst="rect">
              <a:avLst/>
            </a:prstGeom>
          </p:spPr>
        </p:pic>
        <p:pic>
          <p:nvPicPr>
            <p:cNvPr id="6" name="Picture 5"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7935842" y="2300069"/>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17046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Table: VERA Edit: HC Pneu 2013, CPAC North East, VISN 02, (V02) (528) Albany, NY"/>
          <p:cNvPicPr>
            <a:picLocks noChangeAspect="1"/>
          </p:cNvPicPr>
          <p:nvPr/>
        </p:nvPicPr>
        <p:blipFill>
          <a:blip r:embed="rId3"/>
          <a:stretch>
            <a:fillRect/>
          </a:stretch>
        </p:blipFill>
        <p:spPr>
          <a:xfrm>
            <a:off x="0" y="601580"/>
            <a:ext cx="12192000" cy="5654840"/>
          </a:xfrm>
          <a:prstGeom prst="rect">
            <a:avLst/>
          </a:prstGeom>
        </p:spPr>
      </p:pic>
      <p:grpSp>
        <p:nvGrpSpPr>
          <p:cNvPr id="2" name="Group 1" descr="Call out box around (V02) (528) Albany, NY with pointer cursor over + sign "/>
          <p:cNvGrpSpPr/>
          <p:nvPr/>
        </p:nvGrpSpPr>
        <p:grpSpPr>
          <a:xfrm>
            <a:off x="4800600" y="685800"/>
            <a:ext cx="7086600" cy="3962400"/>
            <a:chOff x="4800600" y="685800"/>
            <a:chExt cx="7086600" cy="3962400"/>
          </a:xfrm>
        </p:grpSpPr>
        <p:sp>
          <p:nvSpPr>
            <p:cNvPr id="5" name="Frame 4"/>
            <p:cNvSpPr/>
            <p:nvPr/>
          </p:nvSpPr>
          <p:spPr>
            <a:xfrm>
              <a:off x="5253772" y="4114800"/>
              <a:ext cx="2537202" cy="533400"/>
            </a:xfrm>
            <a:prstGeom prst="frame">
              <a:avLst>
                <a:gd name="adj1" fmla="val 1788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ular Callout 6"/>
            <p:cNvSpPr/>
            <p:nvPr/>
          </p:nvSpPr>
          <p:spPr>
            <a:xfrm>
              <a:off x="4800600" y="685800"/>
              <a:ext cx="7086600" cy="2514600"/>
            </a:xfrm>
            <a:prstGeom prst="wedgeRectCallout">
              <a:avLst>
                <a:gd name="adj1" fmla="val -23695"/>
                <a:gd name="adj2" fmla="val 8738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p:cNvPicPr>
              <a:picLocks noChangeAspect="1"/>
            </p:cNvPicPr>
            <p:nvPr/>
          </p:nvPicPr>
          <p:blipFill rotWithShape="1">
            <a:blip r:embed="rId3"/>
            <a:srcRect l="43750" t="63475" r="37500" b="29787"/>
            <a:stretch/>
          </p:blipFill>
          <p:spPr>
            <a:xfrm>
              <a:off x="5060862" y="1359067"/>
              <a:ext cx="6566076" cy="1094346"/>
            </a:xfrm>
            <a:prstGeom prst="rect">
              <a:avLst/>
            </a:prstGeom>
          </p:spPr>
        </p:pic>
        <p:pic>
          <p:nvPicPr>
            <p:cNvPr id="9" name="Picture 8" descr="http://thumb1.shutterstock.com/display_pic_with_logo/1244626/162691514/stock-vector-cursor-icons-mouse-pointer-set-arrow-hand-hourglass-vector-1626915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481" t="3724" r="25408" b="67340"/>
            <a:stretch/>
          </p:blipFill>
          <p:spPr bwMode="auto">
            <a:xfrm rot="21362893">
              <a:off x="5090949" y="1680300"/>
              <a:ext cx="685800" cy="8968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0210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Table: VERA Edit: HC Pneu 2013, CPAC North East, VISN 02, (V02) (528) Albany, NY"/>
          <p:cNvPicPr>
            <a:picLocks noChangeAspect="1"/>
          </p:cNvPicPr>
          <p:nvPr/>
        </p:nvPicPr>
        <p:blipFill>
          <a:blip r:embed="rId3"/>
          <a:stretch>
            <a:fillRect/>
          </a:stretch>
        </p:blipFill>
        <p:spPr>
          <a:xfrm>
            <a:off x="-1" y="1307780"/>
            <a:ext cx="12192002" cy="4242440"/>
          </a:xfrm>
          <a:prstGeom prst="rect">
            <a:avLst/>
          </a:prstGeom>
        </p:spPr>
      </p:pic>
      <p:grpSp>
        <p:nvGrpSpPr>
          <p:cNvPr id="2" name="Group 1" descr="Callout box around: 528A8- Albany"/>
          <p:cNvGrpSpPr/>
          <p:nvPr/>
        </p:nvGrpSpPr>
        <p:grpSpPr>
          <a:xfrm>
            <a:off x="1447800" y="2533650"/>
            <a:ext cx="10772274" cy="3105150"/>
            <a:chOff x="1447800" y="2533650"/>
            <a:chExt cx="10772274" cy="3105150"/>
          </a:xfrm>
        </p:grpSpPr>
        <p:sp>
          <p:nvSpPr>
            <p:cNvPr id="4" name="Frame 3"/>
            <p:cNvSpPr/>
            <p:nvPr/>
          </p:nvSpPr>
          <p:spPr>
            <a:xfrm>
              <a:off x="7543800" y="5105402"/>
              <a:ext cx="4676274" cy="533398"/>
            </a:xfrm>
            <a:prstGeom prst="frame">
              <a:avLst>
                <a:gd name="adj1" fmla="val 1788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1447800" y="2533650"/>
              <a:ext cx="10439400" cy="1790700"/>
              <a:chOff x="876300" y="2895600"/>
              <a:chExt cx="10439400" cy="1790700"/>
            </a:xfrm>
          </p:grpSpPr>
          <p:sp>
            <p:nvSpPr>
              <p:cNvPr id="5" name="Rectangular Callout 4"/>
              <p:cNvSpPr/>
              <p:nvPr/>
            </p:nvSpPr>
            <p:spPr>
              <a:xfrm>
                <a:off x="876300" y="2895600"/>
                <a:ext cx="10439400" cy="1790700"/>
              </a:xfrm>
              <a:prstGeom prst="wedgeRectCallout">
                <a:avLst>
                  <a:gd name="adj1" fmla="val 21905"/>
                  <a:gd name="adj2" fmla="val 9019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p:cNvPicPr>
                <a:picLocks noChangeAspect="1"/>
              </p:cNvPicPr>
              <p:nvPr/>
            </p:nvPicPr>
            <p:blipFill rotWithShape="1">
              <a:blip r:embed="rId3"/>
              <a:srcRect l="63125" t="93107"/>
              <a:stretch/>
            </p:blipFill>
            <p:spPr>
              <a:xfrm>
                <a:off x="1447800" y="3505200"/>
                <a:ext cx="9181940" cy="597220"/>
              </a:xfrm>
              <a:prstGeom prst="rect">
                <a:avLst/>
              </a:prstGeom>
            </p:spPr>
          </p:pic>
        </p:grpSp>
      </p:grpSp>
    </p:spTree>
    <p:extLst>
      <p:ext uri="{BB962C8B-B14F-4D97-AF65-F5344CB8AC3E}">
        <p14:creationId xmlns:p14="http://schemas.microsoft.com/office/powerpoint/2010/main" val="41982001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Principal 701/601 diagnosis code of unspecified pneumonia (486) triggers the following pneumonia edit:&#10;Selection reasons and recommendations:&#10;Reason: Was pneumonia another type of bacterial (e.g. Klebsiella Psuedomonal, Staph, E.colo, etc) or due to aspiration within CC?&#10;Recommendation: (Replace Primary DX with 4820, Replace primary DX with 48241, replace primary DX with 48281, replace primary DX with 48282, replace primary DX with 48283, replace primary DX with 48284, replace primary DX with 5070)"/>
          <p:cNvPicPr>
            <a:picLocks noChangeAspect="1" noChangeArrowheads="1"/>
          </p:cNvPicPr>
          <p:nvPr/>
        </p:nvPicPr>
        <p:blipFill rotWithShape="1">
          <a:blip r:embed="rId3">
            <a:extLst>
              <a:ext uri="{28A0092B-C50C-407E-A947-70E740481C1C}">
                <a14:useLocalDpi xmlns:a14="http://schemas.microsoft.com/office/drawing/2010/main" val="0"/>
              </a:ext>
            </a:extLst>
          </a:blip>
          <a:srcRect l="9244" t="14566" r="9244" b="37255"/>
          <a:stretch/>
        </p:blipFill>
        <p:spPr bwMode="auto">
          <a:xfrm>
            <a:off x="-44116" y="1066800"/>
            <a:ext cx="12268200" cy="543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4569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DRG Difference graph"/>
          <p:cNvPicPr>
            <a:picLocks noChangeAspect="1"/>
          </p:cNvPicPr>
          <p:nvPr/>
        </p:nvPicPr>
        <p:blipFill>
          <a:blip r:embed="rId3"/>
          <a:stretch>
            <a:fillRect/>
          </a:stretch>
        </p:blipFill>
        <p:spPr>
          <a:xfrm>
            <a:off x="0" y="872874"/>
            <a:ext cx="12192000" cy="5112252"/>
          </a:xfrm>
          <a:prstGeom prst="rect">
            <a:avLst/>
          </a:prstGeom>
        </p:spPr>
      </p:pic>
    </p:spTree>
    <p:extLst>
      <p:ext uri="{BB962C8B-B14F-4D97-AF65-F5344CB8AC3E}">
        <p14:creationId xmlns:p14="http://schemas.microsoft.com/office/powerpoint/2010/main" val="39533736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ncil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050" y="-1278730"/>
            <a:ext cx="12630150" cy="9472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Conclusion"/>
          <p:cNvSpPr txBox="1"/>
          <p:nvPr/>
        </p:nvSpPr>
        <p:spPr>
          <a:xfrm>
            <a:off x="762000" y="3810000"/>
            <a:ext cx="10515600" cy="2215991"/>
          </a:xfrm>
          <a:prstGeom prst="rect">
            <a:avLst/>
          </a:prstGeom>
          <a:noFill/>
        </p:spPr>
        <p:txBody>
          <a:bodyPr wrap="square" rtlCol="0">
            <a:spAutoFit/>
          </a:bodyPr>
          <a:lstStyle/>
          <a:p>
            <a:r>
              <a:rPr lang="en-US" sz="13800" b="1" dirty="0">
                <a:solidFill>
                  <a:schemeClr val="accent1"/>
                </a:solidFill>
              </a:rPr>
              <a:t>Conclusion</a:t>
            </a:r>
          </a:p>
        </p:txBody>
      </p:sp>
    </p:spTree>
    <p:extLst>
      <p:ext uri="{BB962C8B-B14F-4D97-AF65-F5344CB8AC3E}">
        <p14:creationId xmlns:p14="http://schemas.microsoft.com/office/powerpoint/2010/main" val="3440678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50031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105400" y="2719510"/>
            <a:ext cx="7086600" cy="1143000"/>
          </a:xfrm>
        </p:spPr>
        <p:txBody>
          <a:bodyPr>
            <a:normAutofit/>
          </a:bodyPr>
          <a:lstStyle/>
          <a:p>
            <a:r>
              <a:rPr lang="en-US" sz="7200" b="1" dirty="0" smtClean="0"/>
              <a:t>Ask the Presenter</a:t>
            </a:r>
            <a:endParaRPr lang="en-US" sz="7200" b="1" dirty="0"/>
          </a:p>
        </p:txBody>
      </p:sp>
    </p:spTree>
    <p:extLst>
      <p:ext uri="{BB962C8B-B14F-4D97-AF65-F5344CB8AC3E}">
        <p14:creationId xmlns:p14="http://schemas.microsoft.com/office/powerpoint/2010/main" val="1609437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HIM Metrics webpage"/>
          <p:cNvPicPr>
            <a:picLocks noChangeAspect="1"/>
          </p:cNvPicPr>
          <p:nvPr/>
        </p:nvPicPr>
        <p:blipFill>
          <a:blip r:embed="rId3"/>
          <a:stretch>
            <a:fillRect/>
          </a:stretch>
        </p:blipFill>
        <p:spPr>
          <a:xfrm>
            <a:off x="0" y="-24063"/>
            <a:ext cx="7294108" cy="6858000"/>
          </a:xfrm>
          <a:prstGeom prst="rect">
            <a:avLst/>
          </a:prstGeom>
        </p:spPr>
      </p:pic>
      <p:sp>
        <p:nvSpPr>
          <p:cNvPr id="6" name="Rectangular Callout 5" descr="Call out box around: &#10;Metrics Links&#10;Encoder product suite central reporting (EPS-CR) Dashboard display of centeral reporting metrics. "/>
          <p:cNvSpPr/>
          <p:nvPr/>
        </p:nvSpPr>
        <p:spPr>
          <a:xfrm>
            <a:off x="3304154" y="2590799"/>
            <a:ext cx="8686800" cy="2743200"/>
          </a:xfrm>
          <a:prstGeom prst="wedgeRectCallout">
            <a:avLst>
              <a:gd name="adj1" fmla="val -59799"/>
              <a:gd name="adj2" fmla="val 5372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quot; &quot;"/>
          <p:cNvPicPr>
            <a:picLocks noChangeAspect="1"/>
          </p:cNvPicPr>
          <p:nvPr/>
        </p:nvPicPr>
        <p:blipFill rotWithShape="1">
          <a:blip r:embed="rId3"/>
          <a:srcRect l="3656" t="81462" r="68921" b="11871"/>
          <a:stretch/>
        </p:blipFill>
        <p:spPr>
          <a:xfrm>
            <a:off x="3647054" y="3048000"/>
            <a:ext cx="8001000" cy="1828798"/>
          </a:xfrm>
          <a:prstGeom prst="rect">
            <a:avLst/>
          </a:prstGeom>
        </p:spPr>
      </p:pic>
      <p:sp>
        <p:nvSpPr>
          <p:cNvPr id="7" name="Frame 6" descr="&quot; &quot;"/>
          <p:cNvSpPr/>
          <p:nvPr/>
        </p:nvSpPr>
        <p:spPr>
          <a:xfrm>
            <a:off x="152400" y="5530516"/>
            <a:ext cx="2209800" cy="533400"/>
          </a:xfrm>
          <a:prstGeom prst="fram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5277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Rectangle 5" descr="Helpful links"/>
          <p:cNvSpPr/>
          <p:nvPr/>
        </p:nvSpPr>
        <p:spPr>
          <a:xfrm>
            <a:off x="2010833" y="-396229"/>
            <a:ext cx="8153400" cy="1795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accent1"/>
                </a:solidFill>
              </a:rPr>
              <a:t>Helpful Links</a:t>
            </a:r>
            <a:endParaRPr lang="en-US" sz="8800" dirty="0">
              <a:solidFill>
                <a:schemeClr val="accent1"/>
              </a:solidFill>
            </a:endParaRPr>
          </a:p>
        </p:txBody>
      </p:sp>
      <p:sp>
        <p:nvSpPr>
          <p:cNvPr id="2" name="Rectangle 1" descr="HIM Website&#10;http://vaww.vhahim.va.gov/index.php?option=com_content&amp;view=featured&amp;Itemid=101&#10;"/>
          <p:cNvSpPr/>
          <p:nvPr/>
        </p:nvSpPr>
        <p:spPr>
          <a:xfrm>
            <a:off x="457200" y="685800"/>
            <a:ext cx="11277600" cy="892552"/>
          </a:xfrm>
          <a:prstGeom prst="rect">
            <a:avLst/>
          </a:prstGeom>
        </p:spPr>
        <p:txBody>
          <a:bodyPr wrap="square">
            <a:spAutoFit/>
          </a:bodyPr>
          <a:lstStyle/>
          <a:p>
            <a:r>
              <a:rPr lang="en-US" sz="2800" b="1" dirty="0" smtClean="0">
                <a:solidFill>
                  <a:schemeClr val="accent1"/>
                </a:solidFill>
              </a:rPr>
              <a:t>HIM </a:t>
            </a:r>
            <a:r>
              <a:rPr lang="en-US" sz="2800" b="1" dirty="0">
                <a:solidFill>
                  <a:schemeClr val="accent1"/>
                </a:solidFill>
              </a:rPr>
              <a:t>Website</a:t>
            </a:r>
          </a:p>
          <a:p>
            <a:r>
              <a:rPr lang="en-US" sz="2400" b="1" dirty="0">
                <a:hlinkClick r:id="rId3"/>
              </a:rPr>
              <a:t>http://vaww.vhahim.va.gov/index.php?option=com_content&amp;view=featured&amp;Itemid=101</a:t>
            </a:r>
            <a:endParaRPr lang="en-US" sz="2400" b="1" dirty="0"/>
          </a:p>
        </p:txBody>
      </p:sp>
      <p:sp>
        <p:nvSpPr>
          <p:cNvPr id="3" name="Rectangle 2"/>
          <p:cNvSpPr/>
          <p:nvPr/>
        </p:nvSpPr>
        <p:spPr>
          <a:xfrm>
            <a:off x="457200" y="4512733"/>
            <a:ext cx="11277600" cy="892552"/>
          </a:xfrm>
          <a:prstGeom prst="rect">
            <a:avLst/>
          </a:prstGeom>
        </p:spPr>
        <p:txBody>
          <a:bodyPr wrap="square">
            <a:spAutoFit/>
          </a:bodyPr>
          <a:lstStyle/>
          <a:p>
            <a:pPr lvl="0"/>
            <a:r>
              <a:rPr lang="en-US" sz="2800" b="1" dirty="0" smtClean="0">
                <a:solidFill>
                  <a:schemeClr val="accent1"/>
                </a:solidFill>
              </a:rPr>
              <a:t>Nuance </a:t>
            </a:r>
            <a:r>
              <a:rPr lang="en-US" sz="2800" b="1" dirty="0">
                <a:solidFill>
                  <a:schemeClr val="accent1"/>
                </a:solidFill>
              </a:rPr>
              <a:t>Support Center </a:t>
            </a:r>
            <a:endParaRPr lang="en-US" sz="2800" b="1" dirty="0" smtClean="0">
              <a:solidFill>
                <a:schemeClr val="accent1"/>
              </a:solidFill>
            </a:endParaRPr>
          </a:p>
          <a:p>
            <a:pPr lvl="0"/>
            <a:r>
              <a:rPr lang="en-US" sz="2400" b="1" dirty="0" smtClean="0">
                <a:hlinkClick r:id="rId4"/>
              </a:rPr>
              <a:t>http</a:t>
            </a:r>
            <a:r>
              <a:rPr lang="en-US" sz="2400" b="1" dirty="0">
                <a:hlinkClick r:id="rId4"/>
              </a:rPr>
              <a:t>://</a:t>
            </a:r>
            <a:r>
              <a:rPr lang="en-US" sz="2400" b="1" dirty="0" smtClean="0">
                <a:hlinkClick r:id="rId4"/>
              </a:rPr>
              <a:t>www.nuance.com/support/clintegrity360-government/index.htm</a:t>
            </a:r>
            <a:endParaRPr lang="en-US" sz="2400" b="1" dirty="0"/>
          </a:p>
        </p:txBody>
      </p:sp>
      <p:sp>
        <p:nvSpPr>
          <p:cNvPr id="4" name="Rectangle 3" descr="Nuance Support Center &#10;http://www.nuance.com/support/clintegrity360-government/index.htm&#10;"/>
          <p:cNvSpPr/>
          <p:nvPr/>
        </p:nvSpPr>
        <p:spPr>
          <a:xfrm>
            <a:off x="457200" y="1762542"/>
            <a:ext cx="11277600" cy="2123658"/>
          </a:xfrm>
          <a:prstGeom prst="rect">
            <a:avLst/>
          </a:prstGeom>
        </p:spPr>
        <p:txBody>
          <a:bodyPr wrap="square">
            <a:spAutoFit/>
          </a:bodyPr>
          <a:lstStyle/>
          <a:p>
            <a:r>
              <a:rPr lang="en-US" sz="2800" b="1" dirty="0" smtClean="0">
                <a:solidFill>
                  <a:schemeClr val="accent1"/>
                </a:solidFill>
              </a:rPr>
              <a:t>VSSC HIM Dashboard</a:t>
            </a:r>
          </a:p>
          <a:p>
            <a:r>
              <a:rPr lang="en-US" sz="2400" b="1" dirty="0" smtClean="0">
                <a:hlinkClick r:id="rId5"/>
              </a:rPr>
              <a:t>https://securereports2.vssc.med.va.gov/Reports/Pages/Report.aspx?ItemPath=%2fMgmtReports%2fHIMS%2fProductionHIMS%2fHIM+Metrics+Report&amp;rs:Command=Render</a:t>
            </a:r>
            <a:endParaRPr lang="en-US" sz="2400" b="1" dirty="0" smtClean="0"/>
          </a:p>
          <a:p>
            <a:endParaRPr lang="en-US" sz="2800" b="1" dirty="0" smtClean="0"/>
          </a:p>
          <a:p>
            <a:endParaRPr lang="en-US" sz="2800" b="1" dirty="0"/>
          </a:p>
        </p:txBody>
      </p:sp>
      <p:sp>
        <p:nvSpPr>
          <p:cNvPr id="5" name="Rectangle 4" descr="EPS CR Dashboard&#10;http://r01scrappepscr1.r01.med.va.gov/Reports/Pages/Report.aspx?ItemPath=/EPS-CR+Reports/Dashboard&#10;"/>
          <p:cNvSpPr/>
          <p:nvPr/>
        </p:nvSpPr>
        <p:spPr>
          <a:xfrm>
            <a:off x="448733" y="3124200"/>
            <a:ext cx="11277600" cy="1261884"/>
          </a:xfrm>
          <a:prstGeom prst="rect">
            <a:avLst/>
          </a:prstGeom>
        </p:spPr>
        <p:txBody>
          <a:bodyPr wrap="square">
            <a:spAutoFit/>
          </a:bodyPr>
          <a:lstStyle/>
          <a:p>
            <a:r>
              <a:rPr lang="en-US" sz="2800" b="1" dirty="0" smtClean="0">
                <a:solidFill>
                  <a:schemeClr val="accent1"/>
                </a:solidFill>
              </a:rPr>
              <a:t>EPS CR Dashboard</a:t>
            </a:r>
            <a:endParaRPr lang="en-US" sz="2800" b="1" dirty="0" smtClean="0">
              <a:solidFill>
                <a:schemeClr val="accent1"/>
              </a:solidFill>
              <a:hlinkClick r:id="rId6"/>
            </a:endParaRPr>
          </a:p>
          <a:p>
            <a:r>
              <a:rPr lang="en-US" sz="2400" b="1" dirty="0" smtClean="0">
                <a:hlinkClick r:id="rId6"/>
              </a:rPr>
              <a:t>http</a:t>
            </a:r>
            <a:r>
              <a:rPr lang="en-US" sz="2400" b="1" dirty="0">
                <a:hlinkClick r:id="rId6"/>
              </a:rPr>
              <a:t>://</a:t>
            </a:r>
            <a:r>
              <a:rPr lang="en-US" sz="2400" b="1" dirty="0">
                <a:solidFill>
                  <a:srgbClr val="67AFBD"/>
                </a:solidFill>
                <a:hlinkClick r:id="rId6"/>
              </a:rPr>
              <a:t>r01scrappepscr1.r01.med.va.gov/Reports/Pages/Report.aspx?ItemPath</a:t>
            </a:r>
            <a:r>
              <a:rPr lang="en-US" sz="2400" b="1" dirty="0">
                <a:hlinkClick r:id="rId6"/>
              </a:rPr>
              <a:t>=/EPS-CR+Reports/Dashboard</a:t>
            </a:r>
            <a:endParaRPr lang="en-US" sz="2400" b="1" dirty="0"/>
          </a:p>
        </p:txBody>
      </p:sp>
      <p:sp>
        <p:nvSpPr>
          <p:cNvPr id="7" name="Rectangle 6" descr="VSSC Request for SSN Access&#10;"/>
          <p:cNvSpPr/>
          <p:nvPr/>
        </p:nvSpPr>
        <p:spPr>
          <a:xfrm>
            <a:off x="457200" y="5562600"/>
            <a:ext cx="4247253" cy="523220"/>
          </a:xfrm>
          <a:prstGeom prst="rect">
            <a:avLst/>
          </a:prstGeom>
        </p:spPr>
        <p:txBody>
          <a:bodyPr wrap="none">
            <a:spAutoFit/>
          </a:bodyPr>
          <a:lstStyle/>
          <a:p>
            <a:r>
              <a:rPr lang="en-US" sz="2800" b="1" dirty="0" smtClean="0">
                <a:solidFill>
                  <a:schemeClr val="accent1"/>
                </a:solidFill>
              </a:rPr>
              <a:t>VSSC Request for SSN Access</a:t>
            </a:r>
            <a:endParaRPr lang="en-US" sz="2800" b="1" dirty="0">
              <a:solidFill>
                <a:schemeClr val="accent1"/>
              </a:solidFill>
            </a:endParaRPr>
          </a:p>
        </p:txBody>
      </p:sp>
      <p:sp>
        <p:nvSpPr>
          <p:cNvPr id="8" name="Rectangle 7" descr="https://help.vssc.med.va.gov/cgi-bin/VSSCHelpDesk/wonderdesk.cgi?do=faq_view_record&amp;faq=1&amp;view_detail=1&amp;faq_id=4&#10;"/>
          <p:cNvSpPr/>
          <p:nvPr/>
        </p:nvSpPr>
        <p:spPr>
          <a:xfrm>
            <a:off x="457200" y="5930205"/>
            <a:ext cx="11887200" cy="830997"/>
          </a:xfrm>
          <a:prstGeom prst="rect">
            <a:avLst/>
          </a:prstGeom>
        </p:spPr>
        <p:txBody>
          <a:bodyPr wrap="square">
            <a:spAutoFit/>
          </a:bodyPr>
          <a:lstStyle/>
          <a:p>
            <a:r>
              <a:rPr lang="en-US" sz="2400" b="1" u="sng" dirty="0">
                <a:solidFill>
                  <a:srgbClr val="67AFBD"/>
                </a:solidFill>
              </a:rPr>
              <a:t>https://help.vssc.med.va.gov/cgi-bin/VSSCHelpDesk/wonderdesk.cgi?do=faq_view_record&amp;faq=1&amp;view_detail=1&amp;faq_id=4</a:t>
            </a:r>
          </a:p>
        </p:txBody>
      </p:sp>
    </p:spTree>
    <p:extLst>
      <p:ext uri="{BB962C8B-B14F-4D97-AF65-F5344CB8AC3E}">
        <p14:creationId xmlns:p14="http://schemas.microsoft.com/office/powerpoint/2010/main" val="3603233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Nuance ESP-CR Key Operation Metrics.&#10;Metric graphs including:&#10;OP Coding Turnaround time graph&#10;Current month OP encounters TBC graph&#10;OP Encounters TBC graph &#10;Top 5 coder comments graph&#10;TAT for OP suspended encounters to DLC graph&#10;OP suspended encounters graph&#10;Retrospective review graph&#10;top 5 VERA edits&#10;POA status for pneumothorax graph&#10;POA status for pressure ulcer graph&#10;DRG differences graph&#10;Physician query tracking graph"/>
          <p:cNvPicPr>
            <a:picLocks noChangeAspect="1"/>
          </p:cNvPicPr>
          <p:nvPr/>
        </p:nvPicPr>
        <p:blipFill>
          <a:blip r:embed="rId3"/>
          <a:stretch>
            <a:fillRect/>
          </a:stretch>
        </p:blipFill>
        <p:spPr>
          <a:xfrm>
            <a:off x="876300" y="42862"/>
            <a:ext cx="10439400" cy="6772275"/>
          </a:xfrm>
          <a:prstGeom prst="rect">
            <a:avLst/>
          </a:prstGeom>
        </p:spPr>
      </p:pic>
      <p:pic>
        <p:nvPicPr>
          <p:cNvPr id="2" name="Picture 1" descr="down arr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029200"/>
            <a:ext cx="1597152" cy="1588656"/>
          </a:xfrm>
          <a:prstGeom prst="rect">
            <a:avLst/>
          </a:prstGeom>
        </p:spPr>
      </p:pic>
    </p:spTree>
    <p:extLst>
      <p:ext uri="{BB962C8B-B14F-4D97-AF65-F5344CB8AC3E}">
        <p14:creationId xmlns:p14="http://schemas.microsoft.com/office/powerpoint/2010/main" val="3985508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rotWithShape="1">
          <a:blip r:embed="rId3" cstate="print">
            <a:extLst>
              <a:ext uri="{28A0092B-C50C-407E-A947-70E740481C1C}">
                <a14:useLocalDpi xmlns:a14="http://schemas.microsoft.com/office/drawing/2010/main" val="0"/>
              </a:ext>
            </a:extLst>
          </a:blip>
          <a:srcRect l="15247" r="15247" b="44163"/>
          <a:stretch/>
        </p:blipFill>
        <p:spPr>
          <a:xfrm>
            <a:off x="28578" y="-914400"/>
            <a:ext cx="12239622" cy="7772400"/>
          </a:xfrm>
          <a:prstGeom prst="rect">
            <a:avLst/>
          </a:prstGeom>
        </p:spPr>
      </p:pic>
      <p:sp>
        <p:nvSpPr>
          <p:cNvPr id="6" name="Rectangle 5" descr="&quot; &quot;"/>
          <p:cNvSpPr/>
          <p:nvPr/>
        </p:nvSpPr>
        <p:spPr>
          <a:xfrm>
            <a:off x="-47622" y="228600"/>
            <a:ext cx="4314822" cy="1752600"/>
          </a:xfrm>
          <a:prstGeom prst="rect">
            <a:avLst/>
          </a:prstGeom>
          <a:solidFill>
            <a:srgbClr val="5EB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quot; &quot;"/>
          <p:cNvSpPr/>
          <p:nvPr/>
        </p:nvSpPr>
        <p:spPr>
          <a:xfrm>
            <a:off x="8799909" y="363483"/>
            <a:ext cx="3468291" cy="1752600"/>
          </a:xfrm>
          <a:prstGeom prst="rect">
            <a:avLst/>
          </a:prstGeom>
          <a:solidFill>
            <a:srgbClr val="5EB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 &quot;"/>
          <p:cNvSpPr/>
          <p:nvPr/>
        </p:nvSpPr>
        <p:spPr>
          <a:xfrm>
            <a:off x="0" y="-1028700"/>
            <a:ext cx="12268200" cy="8001000"/>
          </a:xfrm>
          <a:prstGeom prst="rect">
            <a:avLst/>
          </a:prstGeom>
          <a:solidFill>
            <a:schemeClr val="accent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8800" b="1" dirty="0" smtClean="0"/>
              <a:t>Data Source</a:t>
            </a:r>
            <a:endParaRPr lang="en-US" sz="8800" b="1" dirty="0"/>
          </a:p>
        </p:txBody>
      </p:sp>
      <p:sp>
        <p:nvSpPr>
          <p:cNvPr id="4" name="Rectangle 3" descr="Nuance Product Suite"/>
          <p:cNvSpPr/>
          <p:nvPr/>
        </p:nvSpPr>
        <p:spPr>
          <a:xfrm>
            <a:off x="228600" y="3924127"/>
            <a:ext cx="5079019" cy="769441"/>
          </a:xfrm>
          <a:prstGeom prst="rect">
            <a:avLst/>
          </a:prstGeom>
        </p:spPr>
        <p:txBody>
          <a:bodyPr wrap="none">
            <a:spAutoFit/>
          </a:bodyPr>
          <a:lstStyle/>
          <a:p>
            <a:r>
              <a:rPr lang="en-US" sz="4400" b="1" dirty="0"/>
              <a:t>Nuance Product Suite</a:t>
            </a:r>
          </a:p>
        </p:txBody>
      </p:sp>
      <p:sp>
        <p:nvSpPr>
          <p:cNvPr id="3" name="Content Placeholder 2"/>
          <p:cNvSpPr>
            <a:spLocks noGrp="1"/>
          </p:cNvSpPr>
          <p:nvPr>
            <p:ph idx="1"/>
          </p:nvPr>
        </p:nvSpPr>
        <p:spPr>
          <a:xfrm>
            <a:off x="5447489" y="2933871"/>
            <a:ext cx="6858000" cy="1759697"/>
          </a:xfrm>
        </p:spPr>
        <p:txBody>
          <a:bodyPr>
            <a:noAutofit/>
          </a:bodyPr>
          <a:lstStyle/>
          <a:p>
            <a:pPr marL="91440" lvl="1" indent="-91440">
              <a:spcBef>
                <a:spcPts val="1300"/>
              </a:spcBef>
            </a:pPr>
            <a:r>
              <a:rPr lang="en-US" sz="3200" dirty="0" err="1"/>
              <a:t>Clintegrity</a:t>
            </a:r>
            <a:r>
              <a:rPr lang="en-US" sz="3200" dirty="0"/>
              <a:t> 360 </a:t>
            </a:r>
            <a:endParaRPr lang="en-US" sz="3200" dirty="0" smtClean="0"/>
          </a:p>
          <a:p>
            <a:pPr marL="91440" lvl="1" indent="-91440">
              <a:spcBef>
                <a:spcPts val="1300"/>
              </a:spcBef>
            </a:pPr>
            <a:r>
              <a:rPr lang="en-US" sz="3200" u="sng" dirty="0" smtClean="0"/>
              <a:t>and</a:t>
            </a:r>
            <a:r>
              <a:rPr lang="en-US" sz="3200" dirty="0" smtClean="0"/>
              <a:t> </a:t>
            </a:r>
          </a:p>
          <a:p>
            <a:pPr marL="91440" lvl="1" indent="-91440">
              <a:spcBef>
                <a:spcPts val="1300"/>
              </a:spcBef>
            </a:pPr>
            <a:r>
              <a:rPr lang="en-US" sz="3200" dirty="0" smtClean="0"/>
              <a:t>En</a:t>
            </a:r>
            <a:r>
              <a:rPr lang="en-US" sz="3200" dirty="0"/>
              <a:t>c</a:t>
            </a:r>
            <a:r>
              <a:rPr lang="en-US" sz="3200" dirty="0" smtClean="0"/>
              <a:t>oder Product Suite </a:t>
            </a:r>
            <a:r>
              <a:rPr lang="en-US" sz="3200" dirty="0"/>
              <a:t>(VIP Workplace,  Coder Compliance Module, Audit Compliance Module).  </a:t>
            </a:r>
          </a:p>
          <a:p>
            <a:endParaRPr lang="en-US" sz="4400" dirty="0">
              <a:solidFill>
                <a:schemeClr val="tx1"/>
              </a:solidFill>
            </a:endParaRPr>
          </a:p>
        </p:txBody>
      </p:sp>
    </p:spTree>
    <p:extLst>
      <p:ext uri="{BB962C8B-B14F-4D97-AF65-F5344CB8AC3E}">
        <p14:creationId xmlns:p14="http://schemas.microsoft.com/office/powerpoint/2010/main" val="2232470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605B9DEAE3DB4788C214FB399A502C" ma:contentTypeVersion="0" ma:contentTypeDescription="Create a new document." ma:contentTypeScope="" ma:versionID="5cf76eceae5494211bc53542964594c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E75B24-E854-485D-9448-7562E371C1C9}">
  <ds:schemaRefs>
    <ds:schemaRef ds:uri="http://schemas.microsoft.com/office/2006/metadata/properties"/>
    <ds:schemaRef ds:uri="http://schemas.openxmlformats.org/package/2006/metadata/core-properties"/>
    <ds:schemaRef ds:uri="http://purl.org/dc/elements/1.1/"/>
    <ds:schemaRef ds:uri="http://www.w3.org/XML/1998/namespace"/>
    <ds:schemaRef ds:uri="http://schemas.microsoft.com/office/2006/documentManagement/types"/>
    <ds:schemaRef ds:uri="http://schemas.microsoft.com/office/infopath/2007/PartnerControls"/>
    <ds:schemaRef ds:uri="http://purl.org/dc/terms/"/>
    <ds:schemaRef ds:uri="http://purl.org/dc/dcmitype/"/>
  </ds:schemaRefs>
</ds:datastoreItem>
</file>

<file path=customXml/itemProps2.xml><?xml version="1.0" encoding="utf-8"?>
<ds:datastoreItem xmlns:ds="http://schemas.openxmlformats.org/officeDocument/2006/customXml" ds:itemID="{6394B50F-84C9-49ED-8315-9965C25E0F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F56E263-2104-4BEC-AA03-8D549E6FBE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Metropolitan</Template>
  <TotalTime>5753</TotalTime>
  <Words>7032</Words>
  <Application>Microsoft Office PowerPoint</Application>
  <PresentationFormat>Widescreen</PresentationFormat>
  <Paragraphs>489</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Wingdings</vt:lpstr>
      <vt:lpstr>Metropolitan</vt:lpstr>
      <vt:lpstr>Using Data From the Encoder Product Suite - Central Reporting (EPS-CR). A Tiered Approach</vt:lpstr>
      <vt:lpstr>Learning Objectives</vt:lpstr>
      <vt:lpstr>Data Overload</vt:lpstr>
      <vt:lpstr>Poll Question</vt:lpstr>
      <vt:lpstr>Where is the Dashboard?</vt:lpstr>
      <vt:lpstr>PowerPoint Presentation</vt:lpstr>
      <vt:lpstr>PowerPoint Presentation</vt:lpstr>
      <vt:lpstr>PowerPoint Presentation</vt:lpstr>
      <vt:lpstr>Data Source</vt:lpstr>
      <vt:lpstr>Dashboard History</vt:lpstr>
      <vt:lpstr>Poll Results</vt:lpstr>
      <vt:lpstr>Poll Results</vt:lpstr>
      <vt:lpstr>What it contains</vt:lpstr>
      <vt:lpstr>CBO Focus </vt:lpstr>
      <vt:lpstr>Outpatient (OP) Turnaround Time (TAT) Workgroup</vt:lpstr>
      <vt:lpstr>Features of the Dashboard</vt:lpstr>
      <vt:lpstr>PowerPoint Presentation</vt:lpstr>
      <vt:lpstr>VISN 2 Example TAT</vt:lpstr>
      <vt:lpstr>PowerPoint Presentation</vt:lpstr>
      <vt:lpstr>Poll Question</vt:lpstr>
      <vt:lpstr>VSSC Dashboard</vt:lpstr>
      <vt:lpstr>VSSC Dashboard</vt:lpstr>
      <vt:lpstr>PowerPoint Presentation</vt:lpstr>
      <vt:lpstr>PowerPoint Presentation</vt:lpstr>
      <vt:lpstr>PowerPoint Presentation</vt:lpstr>
      <vt:lpstr>PowerPoint Presentation</vt:lpstr>
      <vt:lpstr>Poll Results</vt:lpstr>
      <vt:lpstr>Poll Results</vt:lpstr>
      <vt:lpstr>Key HIM Metrics – Definitions on the EPS-CR Dashboard</vt:lpstr>
      <vt:lpstr>PowerPoint Presentation</vt:lpstr>
      <vt:lpstr>PowerPoint Presentation</vt:lpstr>
      <vt:lpstr>PowerPoint Presentation</vt:lpstr>
      <vt:lpstr>PowerPoint Presentation</vt:lpstr>
      <vt:lpstr>VISN Drill Down</vt:lpstr>
      <vt:lpstr>PowerPoint Presentation</vt:lpstr>
      <vt:lpstr>Medical Center Drill Down</vt:lpstr>
      <vt:lpstr>CBOC Drill Down</vt:lpstr>
      <vt:lpstr>Internal Entry Number (IEN)</vt:lpstr>
      <vt:lpstr>PowerPoint Presentation</vt:lpstr>
      <vt:lpstr>Medical Center Outpatient (OP) Turnaround Time (TAT)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Chat Question</vt:lpstr>
      <vt:lpstr>Present on Admission (POA):</vt:lpstr>
      <vt:lpstr>PowerPoint Presentation</vt:lpstr>
      <vt:lpstr>PowerPoint Presentation</vt:lpstr>
      <vt:lpstr>PowerPoint Presentation</vt:lpstr>
      <vt:lpstr>Chat Responses</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Ask the Presenter</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From the Encoder Product Suite - Central Reporting (EPS-CR). A Tiered Approach</dc:title>
  <dc:creator>VHA OIA Training Strategy</dc:creator>
  <cp:keywords>VERA, ESP-CR, VSSC Dashboard, HIM</cp:keywords>
  <cp:lastModifiedBy>Presenter</cp:lastModifiedBy>
  <cp:revision>404</cp:revision>
  <dcterms:created xsi:type="dcterms:W3CDTF">2012-09-17T16:29:14Z</dcterms:created>
  <dcterms:modified xsi:type="dcterms:W3CDTF">2015-02-24T14:35:38Z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0x010100B1605B9DEAE3DB4788C214FB399A502C</vt:lpwstr>
  </property>
</Properties>
</file>